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  <p:sldId id="263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6"/>
    <p:restoredTop sz="94634"/>
  </p:normalViewPr>
  <p:slideViewPr>
    <p:cSldViewPr snapToGrid="0">
      <p:cViewPr varScale="1">
        <p:scale>
          <a:sx n="131" d="100"/>
          <a:sy n="131" d="100"/>
        </p:scale>
        <p:origin x="8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859E5-9DCD-7903-501E-256A72BC4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E2D74E-E331-85F0-710C-C30F32D21F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CC0D3-7258-BD44-8E6C-E0871545A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F47DF-1110-C1CF-169A-18ECF29CD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DD6A1-A6C5-F6E7-FA23-AB661CB2E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2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AF827-350F-8A35-603B-3C01972D2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DF47FB-29ED-13DF-26DB-B549A7AC8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DD854-56FD-ACA2-EBBF-8CDEC68CE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9A68A-5F18-1D39-03A6-251E4DED3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33D16-B297-0D21-0507-5A39BDAD0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7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DA8B3E-1D23-2721-1391-F441C49D5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4F282B-58AB-7156-91E4-2F0AC35296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F23-E8B1-FD09-A237-1EE6F1D8D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FC1F1-B3BE-FD8A-0724-28AF70B8A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E9CED-DB8B-455D-2246-D8AB8CDB1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97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A4A0C-B844-2619-7A4D-4828BDE0D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B2F85-C55D-5F2D-7ED2-529D4523E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07B12-0976-2389-3AEA-5F535587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3C48C-91FE-72D0-3067-1F44C9417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FC66A-8B2C-AA40-2FC3-1F7EE7F6E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41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5EADD-65A2-47F3-CAAD-8B0A0CDC4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150FF-5F92-F8F4-753C-AF037A511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26F37-7FD4-A18B-EA28-BC2DC8341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C6484-554A-1C08-7F2C-A95284C18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BCDFB-B2DB-96D4-D7FC-50DA4F8D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79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95ED9-BB96-09BB-352C-87263A1EC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FF143-8766-0E33-0667-058CCA5C72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6DFFD-0C0E-9C49-5A41-191729985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F15AE-4F51-8E78-1B9B-553C64FEE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852BC2-AA31-4E4C-1FE0-372669E36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F0537-BB48-438D-F5CF-2D7D0BB03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2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3EEC8-D37A-7CC9-530C-22AFDB39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494D7-7777-DB65-EBB1-0D761C1AF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CAF51-2CE5-4ED2-A0AA-6A95FA289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4E7D57-D4FF-494D-AC23-37DACB0120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6C85A3-EF54-B802-D43C-0CCCDF11AE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AF4370-7012-FBAB-B7E4-C0AF12E55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F783EA-259A-F6F8-1EDA-07DFC5710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26A63-CA61-9AED-4F0D-40BA68B54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1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2A56C-BA90-90C4-FBBF-F0FF138C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85F27A-3262-A9F8-8410-F1D2A52D8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DA3D2E-5771-85D9-9FF3-2DA020FA7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EB2951-B2A3-05DC-653E-6E1CAEAF6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99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AC94AC-E391-57DC-7121-506351740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0AF883-AB5E-2619-BA9F-18F62A033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B7F6F-1320-D456-BA69-B7FE6E7FD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2AF60-EB61-D2D7-D4C1-6D592AF9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B489C-D828-E393-5E38-7E3D96090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19414-133D-69E8-DA9E-0561D6229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C65D0-54D7-521F-CA6A-01893A65A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CD861-B426-0264-5DC6-CCFF0E89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CFF61-4B53-86DB-3684-8750D1FC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40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73874-AC4F-0EE9-1AFB-CD33E22FE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494EEF-6997-BAEF-9555-A2F89606D0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DBA45-BAD0-3A8C-B9AB-DF42B5E15B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CDF465-F82B-860A-5EFA-3C42EDEFC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1ED38-2597-BEC7-346F-B4C5A3FE3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73E90-194A-F05A-9B71-56E7B2ED3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7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CCD3CC-9BB0-0F30-5670-EC6A37EC2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05885-8E49-3003-D8E3-78BBB7709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4F007-3B4E-7A6B-9236-D9AF83391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6D2C08-EF0D-4021-9767-C7AB7E8C7733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EC360-A4F8-5FDF-598D-FC517DD4C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A8850-753B-0498-14F7-848856967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03D956-92C5-4B29-835B-5794924B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8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B4873-874C-3FA2-DF13-DB7BDF49C3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RAN4 Way Forward on 6G Study Item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660DAB-7584-737C-F258-191F0D756E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Source: AT&amp;T (Rapporteur)</a:t>
            </a:r>
          </a:p>
          <a:p>
            <a:pPr algn="l"/>
            <a:r>
              <a:rPr lang="en-US" dirty="0"/>
              <a:t>Agenda: 8.2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2D0CA-1674-2528-C18C-5F76A0D414A3}"/>
              </a:ext>
            </a:extLst>
          </p:cNvPr>
          <p:cNvSpPr txBox="1"/>
          <p:nvPr/>
        </p:nvSpPr>
        <p:spPr>
          <a:xfrm>
            <a:off x="612396" y="343949"/>
            <a:ext cx="11216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520363" algn="r"/>
              </a:tabLst>
            </a:pPr>
            <a:r>
              <a:rPr lang="en-US" dirty="0"/>
              <a:t>3GPP TSG RAN WG4 Meeting #116bis	R4-2514538</a:t>
            </a:r>
          </a:p>
          <a:p>
            <a:pPr>
              <a:tabLst>
                <a:tab pos="10520363" algn="r"/>
              </a:tabLst>
            </a:pPr>
            <a:r>
              <a:rPr lang="en-US" dirty="0"/>
              <a:t>Prague, Czech, Oct 13th – 17th</a:t>
            </a:r>
            <a:r>
              <a:rPr lang="en-US"/>
              <a:t>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56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69488-8FA4-3617-7514-874DF26D9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CDEFB-F2CE-4C2D-BBDC-1D1165A27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RAN4 initiated its work on the 6G Radio Study Item with a discussion of the draft 6G Workplan [1]</a:t>
            </a:r>
          </a:p>
          <a:p>
            <a:r>
              <a:rPr lang="en-US" dirty="0"/>
              <a:t>[1] is a joint RAN1/2/3/4 contribution presented for information only.</a:t>
            </a:r>
          </a:p>
          <a:p>
            <a:r>
              <a:rPr lang="en-US" dirty="0"/>
              <a:t>The material in [1] is derived from the RAN4 6G topic planning presented by the RAN4 chair in [2]</a:t>
            </a:r>
          </a:p>
          <a:p>
            <a:r>
              <a:rPr lang="en-US" dirty="0"/>
              <a:t>The following issues were raised during the review of [1]</a:t>
            </a:r>
          </a:p>
          <a:p>
            <a:pPr lvl="1"/>
            <a:r>
              <a:rPr lang="en-US" dirty="0"/>
              <a:t>Misalignment of the time plan between RAN1 and RAN4</a:t>
            </a:r>
          </a:p>
          <a:p>
            <a:pPr lvl="1"/>
            <a:r>
              <a:rPr lang="en-US" dirty="0"/>
              <a:t>Contribution planning for future meetings</a:t>
            </a:r>
          </a:p>
          <a:p>
            <a:pPr lvl="1"/>
            <a:r>
              <a:rPr lang="en-US" dirty="0"/>
              <a:t>Study topic omission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62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8695F-A24F-1642-F26F-FA55B1AA4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RAN1/RAN4 time plan alignment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45A0AF-866D-35BE-992D-777C6801C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391197" cy="640006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RAN1 topics started at RAN1#122 (August 2025)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E5F1F-97B4-A98D-0944-ED4F31FF1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50257"/>
            <a:ext cx="3391197" cy="282658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Overview of 6GR air interface</a:t>
            </a:r>
          </a:p>
          <a:p>
            <a:r>
              <a:rPr lang="en-US" dirty="0"/>
              <a:t>Waveform</a:t>
            </a:r>
          </a:p>
          <a:p>
            <a:r>
              <a:rPr lang="en-US" dirty="0"/>
              <a:t>Frame structure</a:t>
            </a:r>
          </a:p>
          <a:p>
            <a:r>
              <a:rPr lang="en-US" dirty="0"/>
              <a:t>Channel coding</a:t>
            </a:r>
          </a:p>
          <a:p>
            <a:r>
              <a:rPr lang="en-US" dirty="0"/>
              <a:t>Modulation, joint channel coding and modulation</a:t>
            </a:r>
          </a:p>
          <a:p>
            <a:r>
              <a:rPr lang="en-US" dirty="0"/>
              <a:t>Energy efficiency</a:t>
            </a:r>
          </a:p>
          <a:p>
            <a:r>
              <a:rPr lang="en-US" dirty="0"/>
              <a:t>AI/ML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04F69F-74A2-6B3E-A59E-3C6AFBE323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53119" y="1693253"/>
            <a:ext cx="3407898" cy="627916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RAN1 topics planned to start at RAN1#124 (February 2026)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B066A6-1520-6BB9-0374-B21302A83D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53119" y="2362347"/>
            <a:ext cx="3407898" cy="2679896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Initial access</a:t>
            </a:r>
          </a:p>
          <a:p>
            <a:r>
              <a:rPr lang="en-US" dirty="0"/>
              <a:t>MIMO</a:t>
            </a:r>
          </a:p>
          <a:p>
            <a:r>
              <a:rPr lang="en-US" dirty="0"/>
              <a:t>Physical layer control, data scheduling, and HARQ operation</a:t>
            </a:r>
          </a:p>
          <a:p>
            <a:r>
              <a:rPr lang="en-US" dirty="0"/>
              <a:t>Duplexing</a:t>
            </a:r>
          </a:p>
          <a:p>
            <a:r>
              <a:rPr lang="en-US" dirty="0"/>
              <a:t>6G spectrum utilization and aggregation</a:t>
            </a:r>
          </a:p>
          <a:p>
            <a:r>
              <a:rPr lang="en-US" dirty="0"/>
              <a:t>NTN</a:t>
            </a:r>
          </a:p>
          <a:p>
            <a:r>
              <a:rPr lang="en-US" dirty="0"/>
              <a:t>Other physical layer signals, channel and procedures</a:t>
            </a:r>
          </a:p>
          <a:p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15BFD7B-39C9-CA72-8B04-510F74B05D16}"/>
              </a:ext>
            </a:extLst>
          </p:cNvPr>
          <p:cNvSpPr txBox="1">
            <a:spLocks/>
          </p:cNvSpPr>
          <p:nvPr/>
        </p:nvSpPr>
        <p:spPr>
          <a:xfrm>
            <a:off x="8269624" y="1693253"/>
            <a:ext cx="3407898" cy="627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RAN1 topic(s) planned to start at RAN1#126bis (October 2026)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5BFCA876-D4A0-AB8E-0374-56707371B951}"/>
              </a:ext>
            </a:extLst>
          </p:cNvPr>
          <p:cNvSpPr txBox="1">
            <a:spLocks/>
          </p:cNvSpPr>
          <p:nvPr/>
        </p:nvSpPr>
        <p:spPr>
          <a:xfrm>
            <a:off x="8269624" y="2362348"/>
            <a:ext cx="3407898" cy="422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/>
              <a:t>Sensing</a:t>
            </a:r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1CA627-467D-7EB0-ABCD-E9F47788368E}"/>
              </a:ext>
            </a:extLst>
          </p:cNvPr>
          <p:cNvSpPr/>
          <p:nvPr/>
        </p:nvSpPr>
        <p:spPr>
          <a:xfrm>
            <a:off x="839788" y="5164747"/>
            <a:ext cx="10991141" cy="8562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US" sz="2000" b="1" dirty="0">
                <a:solidFill>
                  <a:schemeClr val="tx1"/>
                </a:solidFill>
              </a:rPr>
              <a:t>Proposal 1</a:t>
            </a:r>
            <a:r>
              <a:rPr lang="en-US" sz="2000" dirty="0">
                <a:solidFill>
                  <a:schemeClr val="tx1"/>
                </a:solidFill>
              </a:rPr>
              <a:t>: Present a revised workplan at RAN4#117 showing alignment between RAN4 and RAN1 study item topics, particularly topics started at RAN1#124 and later</a:t>
            </a:r>
          </a:p>
        </p:txBody>
      </p:sp>
    </p:spTree>
    <p:extLst>
      <p:ext uri="{BB962C8B-B14F-4D97-AF65-F5344CB8AC3E}">
        <p14:creationId xmlns:p14="http://schemas.microsoft.com/office/powerpoint/2010/main" val="494334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699DC-7829-575D-B64B-21961FE39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sz="4400" dirty="0"/>
              <a:t>Contribution planning for future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8F482-B550-1C15-7E6B-800C0CB30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9348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Review of moderator’s notes for 6GR SI topics indicates that moderators establish way-forwards as a part of the discussion</a:t>
            </a:r>
          </a:p>
          <a:p>
            <a:pPr lvl="1"/>
            <a:r>
              <a:rPr lang="en-US" dirty="0"/>
              <a:t>Moderators create WFs based on individual formats and organization </a:t>
            </a:r>
          </a:p>
          <a:p>
            <a:pPr lvl="1"/>
            <a:r>
              <a:rPr lang="en-US" dirty="0"/>
              <a:t>WFs are very </a:t>
            </a:r>
            <a:r>
              <a:rPr lang="en-US" dirty="0" err="1"/>
              <a:t>detai</a:t>
            </a:r>
            <a:r>
              <a:rPr lang="en-US" dirty="0"/>
              <a:t>-oriented</a:t>
            </a:r>
          </a:p>
          <a:p>
            <a:r>
              <a:rPr lang="en-US" dirty="0"/>
              <a:t>Combination of individual WFs is not advised</a:t>
            </a:r>
          </a:p>
          <a:p>
            <a:pPr lvl="1"/>
            <a:r>
              <a:rPr lang="en-US" dirty="0"/>
              <a:t>Redundancy</a:t>
            </a:r>
          </a:p>
          <a:p>
            <a:pPr lvl="1"/>
            <a:r>
              <a:rPr lang="en-US" dirty="0"/>
              <a:t>Opportunities for introducing errors</a:t>
            </a:r>
          </a:p>
          <a:p>
            <a:pPr lvl="1"/>
            <a:r>
              <a:rPr lang="en-US" dirty="0"/>
              <a:t>Difficult to align format and organization between topics</a:t>
            </a:r>
          </a:p>
          <a:p>
            <a:r>
              <a:rPr lang="en-US" dirty="0"/>
              <a:t>Difficult to foresee progress beyond a certain number of meetings.</a:t>
            </a:r>
          </a:p>
          <a:p>
            <a:pPr lvl="1"/>
            <a:r>
              <a:rPr lang="en-US" dirty="0"/>
              <a:t>Propose to adjust workplan based on progress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E56BAF-7200-A6A9-E028-3EB2636E908B}"/>
              </a:ext>
            </a:extLst>
          </p:cNvPr>
          <p:cNvSpPr/>
          <p:nvPr/>
        </p:nvSpPr>
        <p:spPr>
          <a:xfrm>
            <a:off x="600429" y="5354051"/>
            <a:ext cx="10991141" cy="11388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US" sz="2000" b="1" dirty="0">
                <a:solidFill>
                  <a:schemeClr val="tx1"/>
                </a:solidFill>
              </a:rPr>
              <a:t>Proposal 2</a:t>
            </a:r>
            <a:r>
              <a:rPr lang="en-US" sz="2000" dirty="0">
                <a:solidFill>
                  <a:schemeClr val="tx1"/>
                </a:solidFill>
              </a:rPr>
              <a:t>: Contribution planning for future meetings to be managed by topic moderators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Proposal 3</a:t>
            </a:r>
            <a:r>
              <a:rPr lang="en-US" sz="2000" dirty="0">
                <a:solidFill>
                  <a:schemeClr val="tx1"/>
                </a:solidFill>
              </a:rPr>
              <a:t>: Indicate (in the revised workplan to be presented at RAN4#117) that the workplan for meetings beyond RAN#112 is TBD</a:t>
            </a:r>
          </a:p>
        </p:txBody>
      </p:sp>
    </p:spTree>
    <p:extLst>
      <p:ext uri="{BB962C8B-B14F-4D97-AF65-F5344CB8AC3E}">
        <p14:creationId xmlns:p14="http://schemas.microsoft.com/office/powerpoint/2010/main" val="3630279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91BDB-DA06-BC49-BE45-31D2BB366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topic omission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A0E45-47F1-978F-B949-62A93906D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9649"/>
            <a:ext cx="10515600" cy="386861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BS energy efficiency</a:t>
            </a:r>
          </a:p>
          <a:p>
            <a:pPr lvl="1"/>
            <a:r>
              <a:rPr lang="en-US" dirty="0"/>
              <a:t>Energy efficiency is absent from the time-line chart at the beginning of [1], but is mentioned in the text descriptions for each meeting</a:t>
            </a:r>
          </a:p>
          <a:p>
            <a:pPr lvl="2"/>
            <a:r>
              <a:rPr lang="en-US" dirty="0"/>
              <a:t>E.g., under </a:t>
            </a:r>
            <a:r>
              <a:rPr lang="en-US" i="1" dirty="0"/>
              <a:t>BS RF and coexistence </a:t>
            </a:r>
            <a:r>
              <a:rPr lang="en-US" dirty="0"/>
              <a:t>for RAN4#116bis:</a:t>
            </a:r>
          </a:p>
          <a:p>
            <a:pPr lvl="3"/>
            <a:r>
              <a:rPr lang="en-US" i="1" dirty="0"/>
              <a:t>Begin discussions on improvements for BS efficiency specification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Conclusion: BS efficiency topic is included</a:t>
            </a:r>
          </a:p>
          <a:p>
            <a:r>
              <a:rPr lang="en-US" dirty="0"/>
              <a:t>Overall AI/ML Framework</a:t>
            </a:r>
          </a:p>
          <a:p>
            <a:pPr lvl="1"/>
            <a:r>
              <a:rPr lang="en-US" dirty="0"/>
              <a:t>RAN4 text only mentions use-cases</a:t>
            </a:r>
          </a:p>
          <a:p>
            <a:pPr lvl="1"/>
            <a:r>
              <a:rPr lang="en-US" dirty="0"/>
              <a:t>6GR SI [3] indicates RAN4 participation in LCM and framework study</a:t>
            </a:r>
          </a:p>
          <a:p>
            <a:pPr lvl="1"/>
            <a:r>
              <a:rPr lang="en-US" b="1" dirty="0"/>
              <a:t>Conclusion: Add AI/ML framework as a study topic for RAN4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28EE56-6A12-F6BE-3616-739BDE46A176}"/>
              </a:ext>
            </a:extLst>
          </p:cNvPr>
          <p:cNvSpPr/>
          <p:nvPr/>
        </p:nvSpPr>
        <p:spPr>
          <a:xfrm>
            <a:off x="600429" y="5575248"/>
            <a:ext cx="10991141" cy="8562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US" sz="2000" b="1" dirty="0">
                <a:solidFill>
                  <a:schemeClr val="tx1"/>
                </a:solidFill>
              </a:rPr>
              <a:t>Proposal 4</a:t>
            </a:r>
            <a:r>
              <a:rPr lang="en-US" sz="2000" dirty="0">
                <a:solidFill>
                  <a:schemeClr val="tx1"/>
                </a:solidFill>
              </a:rPr>
              <a:t>: Add AI/ML framework as a study topic for RAN4 in the revised workplan to be presented at RAN4#117</a:t>
            </a:r>
          </a:p>
        </p:txBody>
      </p:sp>
    </p:spTree>
    <p:extLst>
      <p:ext uri="{BB962C8B-B14F-4D97-AF65-F5344CB8AC3E}">
        <p14:creationId xmlns:p14="http://schemas.microsoft.com/office/powerpoint/2010/main" val="6428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73D7-673A-10E3-9DEB-4A6881DD9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02840-9AA2-BF69-063D-28C1B8E8F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Proposal 1</a:t>
            </a:r>
            <a:r>
              <a:rPr lang="en-US" dirty="0"/>
              <a:t>: Present a revised workplan at RAN4#117 based on the agreements in RAN4#116bis.</a:t>
            </a:r>
          </a:p>
          <a:p>
            <a:pPr marL="0" indent="0">
              <a:buNone/>
            </a:pPr>
            <a:r>
              <a:rPr lang="en-US" b="1" dirty="0"/>
              <a:t>Proposal 2</a:t>
            </a:r>
            <a:r>
              <a:rPr lang="en-US" dirty="0"/>
              <a:t>: Contribution planning for future meetings to be managed by </a:t>
            </a:r>
            <a:r>
              <a:rPr lang="en-US"/>
              <a:t>feature leads</a:t>
            </a:r>
          </a:p>
          <a:p>
            <a:pPr marL="0" indent="0">
              <a:buNone/>
            </a:pPr>
            <a:r>
              <a:rPr lang="en-US" b="1"/>
              <a:t>Proposal </a:t>
            </a:r>
            <a:r>
              <a:rPr lang="en-US" b="1" dirty="0"/>
              <a:t>3</a:t>
            </a:r>
            <a:r>
              <a:rPr lang="en-US" dirty="0"/>
              <a:t>: Indicate (in the revised workplan to be presented at RAN4#117) that the workplan for meetings beyond RAN#112 is TBD</a:t>
            </a:r>
          </a:p>
          <a:p>
            <a:pPr marL="0" indent="0">
              <a:buNone/>
            </a:pPr>
            <a:r>
              <a:rPr lang="en-US" b="1" dirty="0"/>
              <a:t>Proposal 4</a:t>
            </a:r>
            <a:r>
              <a:rPr lang="en-US" dirty="0"/>
              <a:t>: Add AI/ML framework as a study topic for RAN4 in the revised workplan to be presented at RAN4#117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334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8547E-1924-F17D-5773-6BC928FA8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825AD-705A-E430-D6B4-F366F7C2C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9913" indent="-569913">
              <a:buNone/>
            </a:pPr>
            <a:r>
              <a:rPr lang="en-US" dirty="0"/>
              <a:t>[1]	R4-2514091, </a:t>
            </a:r>
            <a:r>
              <a:rPr lang="en-US" i="1" dirty="0"/>
              <a:t>Workplan for Rel-20 Study of 6GR</a:t>
            </a:r>
            <a:r>
              <a:rPr lang="en-US" dirty="0"/>
              <a:t>, NTT DOCOMO, China Mobile, AT&amp;T, Vodafone, RAN4#116bis, October 2025</a:t>
            </a:r>
          </a:p>
          <a:p>
            <a:pPr marL="569913" indent="-569913">
              <a:buNone/>
            </a:pPr>
            <a:r>
              <a:rPr lang="en-US" dirty="0"/>
              <a:t>[2]	R4-2511652, </a:t>
            </a:r>
            <a:r>
              <a:rPr lang="en-US" i="1" dirty="0"/>
              <a:t>Plan on RAN4 6G discussion and meeting arrangement in Rel-20</a:t>
            </a:r>
            <a:r>
              <a:rPr lang="en-US" dirty="0"/>
              <a:t>, RAN4 Chair, RAN4#116, August 2025</a:t>
            </a:r>
          </a:p>
          <a:p>
            <a:pPr marL="569913" indent="-569913">
              <a:buNone/>
            </a:pPr>
            <a:r>
              <a:rPr lang="en-US" dirty="0"/>
              <a:t>[3]	RP-251881, </a:t>
            </a:r>
            <a:r>
              <a:rPr lang="en-US" i="1" dirty="0"/>
              <a:t>New SID: Study on 6G Radio</a:t>
            </a:r>
            <a:r>
              <a:rPr lang="en-US" dirty="0"/>
              <a:t>, RAN#108, June 2025</a:t>
            </a:r>
          </a:p>
        </p:txBody>
      </p:sp>
    </p:spTree>
    <p:extLst>
      <p:ext uri="{BB962C8B-B14F-4D97-AF65-F5344CB8AC3E}">
        <p14:creationId xmlns:p14="http://schemas.microsoft.com/office/powerpoint/2010/main" val="1842630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628</Words>
  <Application>Microsoft Macintosh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RAN4 Way Forward on 6G Study Item</vt:lpstr>
      <vt:lpstr>Introduction</vt:lpstr>
      <vt:lpstr>RAN1/RAN4 time plan alignment</vt:lpstr>
      <vt:lpstr>Contribution planning for future meetings</vt:lpstr>
      <vt:lpstr>Study topic omission</vt:lpstr>
      <vt:lpstr>Conclusion</vt:lpstr>
      <vt:lpstr>References</vt:lpstr>
    </vt:vector>
  </TitlesOfParts>
  <Company>ATT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SCHUMACHER, JOSEPH R</dc:creator>
  <cp:lastModifiedBy>Yang Tang</cp:lastModifiedBy>
  <cp:revision>3</cp:revision>
  <dcterms:created xsi:type="dcterms:W3CDTF">2025-10-16T10:42:56Z</dcterms:created>
  <dcterms:modified xsi:type="dcterms:W3CDTF">2025-10-17T12:51:34Z</dcterms:modified>
</cp:coreProperties>
</file>