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5" r:id="rId1"/>
    <p:sldMasterId id="2147483694" r:id="rId2"/>
    <p:sldMasterId id="2147483698" r:id="rId3"/>
  </p:sldMasterIdLst>
  <p:notesMasterIdLst>
    <p:notesMasterId r:id="rId13"/>
  </p:notesMasterIdLst>
  <p:handoutMasterIdLst>
    <p:handoutMasterId r:id="rId14"/>
  </p:handoutMasterIdLst>
  <p:sldIdLst>
    <p:sldId id="449" r:id="rId4"/>
    <p:sldId id="500" r:id="rId5"/>
    <p:sldId id="491" r:id="rId6"/>
    <p:sldId id="499" r:id="rId7"/>
    <p:sldId id="497" r:id="rId8"/>
    <p:sldId id="502" r:id="rId9"/>
    <p:sldId id="503" r:id="rId10"/>
    <p:sldId id="504" r:id="rId11"/>
    <p:sldId id="405" r:id="rId12"/>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a:srgbClr val="FF9966"/>
    <a:srgbClr val="0070C0"/>
    <a:srgbClr val="007E39"/>
    <a:srgbClr val="B94A00"/>
    <a:srgbClr val="324395"/>
    <a:srgbClr val="E1FFC3"/>
    <a:srgbClr val="FF6600"/>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80" autoAdjust="0"/>
    <p:restoredTop sz="88277" autoAdjust="0"/>
  </p:normalViewPr>
  <p:slideViewPr>
    <p:cSldViewPr>
      <p:cViewPr varScale="1">
        <p:scale>
          <a:sx n="132" d="100"/>
          <a:sy n="132" d="100"/>
        </p:scale>
        <p:origin x="690" y="11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2025/11/7</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11/7/2025</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90211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5423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2111797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373420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3547705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605621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31315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SzPct val="80000"/>
              <a:buFont typeface="Wingdings" pitchFamily="2" charset="2"/>
              <a:buChar char="n"/>
              <a:defRPr sz="2000">
                <a:latin typeface="Calibri" pitchFamily="34" charset="0"/>
                <a:cs typeface="Calibri" pitchFamily="34" charset="0"/>
              </a:defRPr>
            </a:lvl1pPr>
            <a:lvl2pPr marL="625475" indent="-266700">
              <a:spcBef>
                <a:spcPts val="600"/>
              </a:spcBef>
              <a:buClrTx/>
              <a:buFont typeface="Arial" pitchFamily="34" charset="0"/>
              <a:buChar char="»"/>
              <a:defRPr sz="1800">
                <a:latin typeface="Calibri" pitchFamily="34" charset="0"/>
                <a:cs typeface="Calibri" pitchFamily="34" charset="0"/>
              </a:defRPr>
            </a:lvl2pPr>
            <a:lvl3pPr marL="982663" indent="-174625">
              <a:spcBef>
                <a:spcPts val="600"/>
              </a:spcBef>
              <a:buFont typeface="Arial" pitchFamily="34" charset="0"/>
              <a:buChar char="•"/>
              <a:defRPr sz="1600">
                <a:latin typeface="Calibri" pitchFamily="34" charset="0"/>
                <a:cs typeface="Calibri" pitchFamily="34" charset="0"/>
              </a:defRPr>
            </a:lvl3pPr>
            <a:lvl4pPr>
              <a:spcBef>
                <a:spcPts val="1200"/>
              </a:spcBef>
              <a:buFontTx/>
              <a:buBlip>
                <a:blip r:embed="rId2"/>
              </a:buBlip>
              <a:defRPr/>
            </a:lvl4pPr>
            <a:lvl5pPr>
              <a:spcBef>
                <a:spcPts val="1200"/>
              </a:spcBef>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4" name="灯片编号占位符 3"/>
          <p:cNvSpPr>
            <a:spLocks noGrp="1"/>
          </p:cNvSpPr>
          <p:nvPr>
            <p:ph type="sldNum" sz="quarter" idx="10"/>
          </p:nvPr>
        </p:nvSpPr>
        <p:spPr/>
        <p:txBody>
          <a:bodyPr/>
          <a:lstStyle>
            <a:lvl1pPr>
              <a:defRPr sz="1100"/>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userDrawn="1"/>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975968"/>
          </a:xfrm>
        </p:spPr>
        <p:txBody>
          <a:bodyPr/>
          <a:lstStyle/>
          <a:p>
            <a:r>
              <a:rPr lang="en-US" altLang="zh-CN" sz="3000" b="1" dirty="0">
                <a:solidFill>
                  <a:srgbClr val="324395"/>
                </a:solidFill>
              </a:rPr>
              <a:t>Discussion on Additional NR band combinations for NR features in Rel-20</a:t>
            </a:r>
            <a:endParaRPr lang="zh-CN" altLang="en-US" sz="3000" b="1" dirty="0">
              <a:solidFill>
                <a:srgbClr val="324395"/>
              </a:solidFill>
            </a:endParaRPr>
          </a:p>
        </p:txBody>
      </p:sp>
      <p:sp>
        <p:nvSpPr>
          <p:cNvPr id="3" name="标题 3"/>
          <p:cNvSpPr txBox="1">
            <a:spLocks/>
          </p:cNvSpPr>
          <p:nvPr/>
        </p:nvSpPr>
        <p:spPr>
          <a:xfrm>
            <a:off x="827584" y="3075806"/>
            <a:ext cx="7772400" cy="886495"/>
          </a:xfrm>
          <a:prstGeom prst="rect">
            <a:avLst/>
          </a:prstGeom>
        </p:spPr>
        <p:txBody>
          <a:bodyPr lIns="91438" tIns="45719" rIns="91438" bIns="45719" anchor="ctr" anchorCtr="1"/>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Huawei,</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HiSilicon</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marL="0" marR="0" lvl="0" indent="0" algn="ctr" defTabSz="914400" rtl="0" eaLnBrk="1" fontAlgn="base" latinLnBrk="0" hangingPunct="1">
              <a:lnSpc>
                <a:spcPct val="130000"/>
              </a:lnSpc>
              <a:spcBef>
                <a:spcPct val="0"/>
              </a:spcBef>
              <a:spcAft>
                <a:spcPct val="0"/>
              </a:spcAft>
              <a:buClrTx/>
              <a:buSzTx/>
              <a:buFontTx/>
              <a:buNone/>
              <a:tabLst/>
              <a:defRPr/>
            </a:pPr>
            <a:r>
              <a:rPr lang="en-US" altLang="zh-CN" sz="2000" kern="0" dirty="0">
                <a:solidFill>
                  <a:srgbClr val="324395"/>
                </a:solidFill>
                <a:latin typeface="+mj-lt"/>
                <a:ea typeface="+mj-ea"/>
                <a:cs typeface="+mj-cs"/>
              </a:rPr>
              <a:t>2025.11</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p:txBody>
      </p:sp>
      <p:sp>
        <p:nvSpPr>
          <p:cNvPr id="2" name="矩形 1">
            <a:extLst>
              <a:ext uri="{FF2B5EF4-FFF2-40B4-BE49-F238E27FC236}">
                <a16:creationId xmlns:a16="http://schemas.microsoft.com/office/drawing/2014/main" id="{01C12F05-8292-4501-8B2A-525ACD8593C9}"/>
              </a:ext>
            </a:extLst>
          </p:cNvPr>
          <p:cNvSpPr/>
          <p:nvPr/>
        </p:nvSpPr>
        <p:spPr>
          <a:xfrm>
            <a:off x="107504" y="123478"/>
            <a:ext cx="3168352" cy="461665"/>
          </a:xfrm>
          <a:prstGeom prst="rect">
            <a:avLst/>
          </a:prstGeom>
        </p:spPr>
        <p:txBody>
          <a:bodyPr wrap="square">
            <a:spAutoFit/>
          </a:bodyPr>
          <a:lstStyle/>
          <a:p>
            <a:r>
              <a:rPr lang="en-US" altLang="zh-CN" sz="1200" b="1" dirty="0">
                <a:solidFill>
                  <a:srgbClr val="324395"/>
                </a:solidFill>
                <a:latin typeface="+mj-lt"/>
                <a:ea typeface="+mj-ea"/>
                <a:cs typeface="+mj-cs"/>
              </a:rPr>
              <a:t>3GPP TSG-RAN WG4 Meeting #117</a:t>
            </a:r>
          </a:p>
          <a:p>
            <a:r>
              <a:rPr lang="en-US" altLang="zh-CN" sz="1200" b="1" dirty="0">
                <a:solidFill>
                  <a:srgbClr val="324395"/>
                </a:solidFill>
                <a:latin typeface="+mj-lt"/>
                <a:ea typeface="+mj-ea"/>
                <a:cs typeface="+mj-cs"/>
              </a:rPr>
              <a:t>Dallas, USA, Nov. 17-21, 2025</a:t>
            </a:r>
          </a:p>
        </p:txBody>
      </p:sp>
      <p:sp>
        <p:nvSpPr>
          <p:cNvPr id="5" name="矩形 4">
            <a:extLst>
              <a:ext uri="{FF2B5EF4-FFF2-40B4-BE49-F238E27FC236}">
                <a16:creationId xmlns:a16="http://schemas.microsoft.com/office/drawing/2014/main" id="{3005BDA0-FB74-45E9-A3D6-197E98C27E91}"/>
              </a:ext>
            </a:extLst>
          </p:cNvPr>
          <p:cNvSpPr/>
          <p:nvPr/>
        </p:nvSpPr>
        <p:spPr>
          <a:xfrm>
            <a:off x="7524328" y="123478"/>
            <a:ext cx="1075656" cy="276999"/>
          </a:xfrm>
          <a:prstGeom prst="rect">
            <a:avLst/>
          </a:prstGeom>
        </p:spPr>
        <p:txBody>
          <a:bodyPr wrap="square">
            <a:spAutoFit/>
          </a:bodyPr>
          <a:lstStyle/>
          <a:p>
            <a:r>
              <a:rPr lang="en-US" altLang="zh-CN" sz="1200" b="1" dirty="0">
                <a:solidFill>
                  <a:srgbClr val="324395"/>
                </a:solidFill>
                <a:latin typeface="+mj-lt"/>
                <a:ea typeface="+mj-ea"/>
                <a:cs typeface="+mj-cs"/>
              </a:rPr>
              <a:t>R4-2520869</a:t>
            </a:r>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83E1F8-FBDE-399A-3E29-7CEE46C0AB53}"/>
              </a:ext>
            </a:extLst>
          </p:cNvPr>
          <p:cNvSpPr>
            <a:spLocks noGrp="1"/>
          </p:cNvSpPr>
          <p:nvPr>
            <p:ph type="title"/>
          </p:nvPr>
        </p:nvSpPr>
        <p:spPr/>
        <p:txBody>
          <a:bodyPr/>
          <a:lstStyle/>
          <a:p>
            <a:r>
              <a:rPr lang="en-US" altLang="zh-CN" dirty="0"/>
              <a:t>Justification-overall</a:t>
            </a:r>
            <a:endParaRPr lang="zh-CN" altLang="en-US" dirty="0"/>
          </a:p>
        </p:txBody>
      </p:sp>
      <p:sp>
        <p:nvSpPr>
          <p:cNvPr id="3" name="内容占位符 2">
            <a:extLst>
              <a:ext uri="{FF2B5EF4-FFF2-40B4-BE49-F238E27FC236}">
                <a16:creationId xmlns:a16="http://schemas.microsoft.com/office/drawing/2014/main" id="{25A86A23-C136-713F-A6B5-B5213BC2010D}"/>
              </a:ext>
            </a:extLst>
          </p:cNvPr>
          <p:cNvSpPr>
            <a:spLocks noGrp="1"/>
          </p:cNvSpPr>
          <p:nvPr>
            <p:ph idx="1"/>
          </p:nvPr>
        </p:nvSpPr>
        <p:spPr>
          <a:xfrm>
            <a:off x="250825" y="681040"/>
            <a:ext cx="8569647" cy="3913585"/>
          </a:xfrm>
        </p:spPr>
        <p:txBody>
          <a:bodyPr/>
          <a:lstStyle/>
          <a:p>
            <a:pPr algn="just"/>
            <a:r>
              <a:rPr lang="en-US" altLang="zh-CN" sz="1400" dirty="0"/>
              <a:t>For certain NR features, specific requirements are defined for particular band combinations. To ensure support for each feature, these requirements must be analyzed and specified on a case-by-case basis. This WI is established for this purpose by introducing a consolidated framework. </a:t>
            </a:r>
          </a:p>
          <a:p>
            <a:pPr algn="just"/>
            <a:r>
              <a:rPr lang="en-US" altLang="zh-CN" sz="1400" dirty="0"/>
              <a:t>Unlike previous releases which required individual WIs per feature, this WI provides a unified procedure for analyzing multiple features and their band combinations for each specific feature or objective. The potential objectives include</a:t>
            </a:r>
          </a:p>
          <a:p>
            <a:pPr lvl="1" algn="just"/>
            <a:r>
              <a:rPr lang="en-US" altLang="zh-CN" sz="1200" dirty="0"/>
              <a:t>Objective #1: DL interruption for NR and EN-DC band combinations at dynamic Tx Switching in Uplink</a:t>
            </a:r>
          </a:p>
          <a:p>
            <a:pPr lvl="1" algn="just"/>
            <a:r>
              <a:rPr lang="en-US" altLang="zh-CN" sz="1200" dirty="0"/>
              <a:t>Objective #2: Simultaneous Rx/Tx band combinations for NR CA/DC, NR SUL and LTE/NR DC</a:t>
            </a:r>
          </a:p>
          <a:p>
            <a:pPr lvl="1" algn="just"/>
            <a:r>
              <a:rPr lang="en-US" altLang="zh-CN" sz="1200" dirty="0"/>
              <a:t>Objective #3: TBC</a:t>
            </a:r>
          </a:p>
          <a:p>
            <a:pPr marL="0" indent="0" algn="just">
              <a:buNone/>
            </a:pPr>
            <a:endParaRPr lang="en-US" altLang="zh-CN" sz="1400" b="1" dirty="0"/>
          </a:p>
          <a:p>
            <a:pPr marL="0" indent="0" algn="just">
              <a:buNone/>
            </a:pPr>
            <a:r>
              <a:rPr lang="en-US" altLang="zh-CN" sz="1400" b="1" dirty="0"/>
              <a:t>Proposal</a:t>
            </a:r>
            <a:r>
              <a:rPr lang="zh-CN" altLang="en-US" sz="1400" b="1" dirty="0"/>
              <a:t>：</a:t>
            </a:r>
            <a:r>
              <a:rPr lang="en-US" altLang="zh-CN" sz="1400" b="1" dirty="0"/>
              <a:t>This WI provides a unified procedure for analyzing multiple features and their band combinations for each specific feature or objective. </a:t>
            </a:r>
          </a:p>
          <a:p>
            <a:pPr algn="just"/>
            <a:endParaRPr lang="zh-CN" altLang="en-US" sz="1400" dirty="0"/>
          </a:p>
        </p:txBody>
      </p:sp>
      <p:sp>
        <p:nvSpPr>
          <p:cNvPr id="4" name="灯片编号占位符 3">
            <a:extLst>
              <a:ext uri="{FF2B5EF4-FFF2-40B4-BE49-F238E27FC236}">
                <a16:creationId xmlns:a16="http://schemas.microsoft.com/office/drawing/2014/main" id="{5E2DDF26-4992-F1C4-0808-2EC7AF801E98}"/>
              </a:ext>
            </a:extLst>
          </p:cNvPr>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Tree>
    <p:extLst>
      <p:ext uri="{BB962C8B-B14F-4D97-AF65-F5344CB8AC3E}">
        <p14:creationId xmlns:p14="http://schemas.microsoft.com/office/powerpoint/2010/main" val="745469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BA7B78A-0BE0-2327-BA9F-4FA32B9FA258}"/>
              </a:ext>
            </a:extLst>
          </p:cNvPr>
          <p:cNvSpPr>
            <a:spLocks noGrp="1"/>
          </p:cNvSpPr>
          <p:nvPr>
            <p:ph idx="1"/>
          </p:nvPr>
        </p:nvSpPr>
        <p:spPr>
          <a:xfrm>
            <a:off x="250825" y="623495"/>
            <a:ext cx="8641656" cy="4194966"/>
          </a:xfrm>
        </p:spPr>
        <p:txBody>
          <a:bodyPr/>
          <a:lstStyle/>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400" b="1" dirty="0"/>
              <a:t>Justification</a:t>
            </a:r>
            <a:r>
              <a:rPr lang="zh-CN" altLang="en-US" sz="1400" b="1" dirty="0"/>
              <a:t>：</a:t>
            </a:r>
            <a:r>
              <a:rPr lang="en-US" altLang="zh-CN" sz="1400" b="1" dirty="0"/>
              <a:t>Request for FDD+FDD DL interruption analysis for uplink </a:t>
            </a:r>
            <a:r>
              <a:rPr lang="en-US" altLang="zh-CN" sz="1400" b="1" dirty="0" err="1"/>
              <a:t>tx</a:t>
            </a:r>
            <a:r>
              <a:rPr lang="en-US" altLang="zh-CN" sz="1400" b="1" dirty="0"/>
              <a:t> switching</a:t>
            </a:r>
            <a:r>
              <a:rPr lang="fr-FR" altLang="zh-CN" sz="1400" b="1" dirty="0"/>
              <a:t>:</a:t>
            </a:r>
            <a:endParaRPr lang="en-US" altLang="zh-CN" sz="1400" b="1"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541338" lvl="1" indent="-182563" algn="just">
              <a:lnSpc>
                <a:spcPct val="100000"/>
              </a:lnSpc>
              <a:spcBef>
                <a:spcPts val="200"/>
              </a:spcBef>
              <a:spcAft>
                <a:spcPts val="200"/>
              </a:spcAft>
              <a:buSzPct val="80000"/>
            </a:pPr>
            <a:endParaRPr lang="en-US" altLang="zh-CN" sz="1200" dirty="0"/>
          </a:p>
          <a:p>
            <a:pPr marL="358775" lvl="1" indent="0" algn="just">
              <a:lnSpc>
                <a:spcPct val="100000"/>
              </a:lnSpc>
              <a:spcBef>
                <a:spcPts val="200"/>
              </a:spcBef>
              <a:spcAft>
                <a:spcPts val="200"/>
              </a:spcAft>
              <a:buSzPct val="80000"/>
              <a:buNone/>
            </a:pPr>
            <a:endParaRPr lang="en-US" altLang="zh-CN" sz="1200" dirty="0"/>
          </a:p>
          <a:p>
            <a:pPr marL="358775" lvl="1" indent="0" algn="just">
              <a:lnSpc>
                <a:spcPct val="100000"/>
              </a:lnSpc>
              <a:spcBef>
                <a:spcPts val="200"/>
              </a:spcBef>
              <a:spcAft>
                <a:spcPts val="200"/>
              </a:spcAft>
              <a:buSzPct val="80000"/>
              <a:buNone/>
            </a:pPr>
            <a:r>
              <a:rPr lang="en-US" altLang="zh-CN" sz="1200" b="1" dirty="0">
                <a:latin typeface="Calibri" pitchFamily="34" charset="0"/>
                <a:ea typeface="+mn-ea"/>
                <a:cs typeface="Calibri" pitchFamily="34" charset="0"/>
              </a:rPr>
              <a:t>Observation 1-1: This flexible multi-carrier scheduling scenario is not limited by FDD+TDD combinations, but the FDD+FDD combinations shall be considered, which can further improve the utilization of operator’s carriers.</a:t>
            </a:r>
            <a:endParaRPr lang="en-US" altLang="zh-CN" sz="1200" dirty="0"/>
          </a:p>
          <a:p>
            <a:pPr marL="541338" lvl="1" indent="-182563" algn="just">
              <a:lnSpc>
                <a:spcPct val="100000"/>
              </a:lnSpc>
              <a:spcBef>
                <a:spcPts val="200"/>
              </a:spcBef>
              <a:spcAft>
                <a:spcPts val="200"/>
              </a:spcAft>
              <a:buSzPct val="80000"/>
            </a:pPr>
            <a:r>
              <a:rPr lang="en-US" altLang="zh-CN" sz="1200" dirty="0"/>
              <a:t>Uplink </a:t>
            </a:r>
            <a:r>
              <a:rPr lang="en-US" altLang="zh-CN" sz="1200" dirty="0" err="1"/>
              <a:t>tx</a:t>
            </a:r>
            <a:r>
              <a:rPr lang="en-US" altLang="zh-CN" sz="1200" dirty="0"/>
              <a:t> switching feature including FDD+FDD case has been supported by the current specification, no restriction to the duplex of the band</a:t>
            </a:r>
          </a:p>
          <a:p>
            <a:pPr marL="358775" lvl="1" indent="0" algn="just">
              <a:lnSpc>
                <a:spcPct val="100000"/>
              </a:lnSpc>
              <a:spcBef>
                <a:spcPts val="200"/>
              </a:spcBef>
              <a:spcAft>
                <a:spcPts val="200"/>
              </a:spcAft>
              <a:buSzPct val="80000"/>
              <a:buNone/>
            </a:pPr>
            <a:r>
              <a:rPr lang="en-US" altLang="zh-CN" sz="1200" b="1" dirty="0"/>
              <a:t>Observation 1-2: Uplink </a:t>
            </a:r>
            <a:r>
              <a:rPr lang="en-US" altLang="zh-CN" sz="1200" b="1" dirty="0" err="1"/>
              <a:t>tx</a:t>
            </a:r>
            <a:r>
              <a:rPr lang="en-US" altLang="zh-CN" sz="1200" b="1" dirty="0"/>
              <a:t> switching feature including FDD+FDD case has been supported by the current specification</a:t>
            </a:r>
          </a:p>
          <a:p>
            <a:pPr marL="541338" lvl="1" indent="-182563" algn="just">
              <a:lnSpc>
                <a:spcPct val="100000"/>
              </a:lnSpc>
              <a:spcBef>
                <a:spcPts val="200"/>
              </a:spcBef>
              <a:spcAft>
                <a:spcPts val="200"/>
              </a:spcAft>
              <a:buSzPct val="80000"/>
            </a:pPr>
            <a:r>
              <a:rPr lang="en-US" altLang="zh-CN" sz="1200" dirty="0"/>
              <a:t>Existing analysis/requirements for mandating no DL interruption mainly cover the CA combinations of FDD+TDD or TDD+TDD. Some analysis provided in R4-2413318 for mid band combination under Rel-19 DL interruption basket WI has shown possibility of mandating no DL interruption for FDD+FDD combinations,</a:t>
            </a:r>
            <a:r>
              <a:rPr lang="zh-CN" altLang="en-US" sz="1200" dirty="0"/>
              <a:t> </a:t>
            </a:r>
            <a:r>
              <a:rPr lang="en-US" altLang="zh-CN" sz="1200" dirty="0"/>
              <a:t>as shown in the figure 1.</a:t>
            </a:r>
          </a:p>
          <a:p>
            <a:pPr marL="358775" lvl="1" indent="0" algn="just">
              <a:lnSpc>
                <a:spcPct val="100000"/>
              </a:lnSpc>
              <a:spcBef>
                <a:spcPts val="200"/>
              </a:spcBef>
              <a:spcAft>
                <a:spcPts val="200"/>
              </a:spcAft>
              <a:buSzPct val="80000"/>
              <a:buNone/>
            </a:pPr>
            <a:r>
              <a:rPr lang="en-US" altLang="zh-CN" sz="1200" b="1" dirty="0"/>
              <a:t>Proposal 1-1: Discussion on whether and how to introduce no DL interruption requirement for FDD+FDD CA in Rel-20, such as CA_n1-n5, CA_n1-n3.</a:t>
            </a:r>
          </a:p>
          <a:p>
            <a:pPr marL="358775" lvl="1" indent="0" algn="just">
              <a:lnSpc>
                <a:spcPct val="100000"/>
              </a:lnSpc>
              <a:spcBef>
                <a:spcPts val="200"/>
              </a:spcBef>
              <a:spcAft>
                <a:spcPts val="200"/>
              </a:spcAft>
              <a:buSzPct val="80000"/>
              <a:buNone/>
            </a:pPr>
            <a:endParaRPr lang="en-US" altLang="zh-CN" sz="1200" dirty="0"/>
          </a:p>
          <a:p>
            <a:pPr marL="358775" lvl="1" indent="0" algn="just">
              <a:lnSpc>
                <a:spcPct val="100000"/>
              </a:lnSpc>
              <a:spcBef>
                <a:spcPts val="200"/>
              </a:spcBef>
              <a:spcAft>
                <a:spcPts val="200"/>
              </a:spcAft>
              <a:buSzPct val="80000"/>
              <a:buNone/>
            </a:pPr>
            <a:endParaRPr lang="en-US" altLang="zh-CN" sz="1200" b="1" dirty="0"/>
          </a:p>
          <a:p>
            <a:pPr marL="358775" lvl="1" indent="0" algn="just">
              <a:lnSpc>
                <a:spcPct val="100000"/>
              </a:lnSpc>
              <a:spcBef>
                <a:spcPts val="200"/>
              </a:spcBef>
              <a:spcAft>
                <a:spcPts val="200"/>
              </a:spcAft>
              <a:buSzPct val="80000"/>
              <a:buNone/>
            </a:pPr>
            <a:endParaRPr lang="en-US" altLang="zh-CN" sz="1200" dirty="0"/>
          </a:p>
          <a:p>
            <a:pPr marL="0" lvl="1" indent="0" algn="just">
              <a:lnSpc>
                <a:spcPct val="100000"/>
              </a:lnSpc>
              <a:spcBef>
                <a:spcPts val="200"/>
              </a:spcBef>
              <a:spcAft>
                <a:spcPts val="200"/>
              </a:spcAft>
              <a:buClr>
                <a:srgbClr val="FF6600"/>
              </a:buClr>
              <a:buSzPct val="80000"/>
              <a:buNone/>
            </a:pPr>
            <a:endParaRPr lang="en-US" altLang="zh-CN" sz="1600" dirty="0"/>
          </a:p>
        </p:txBody>
      </p:sp>
      <p:sp>
        <p:nvSpPr>
          <p:cNvPr id="8" name="文本框 7">
            <a:extLst>
              <a:ext uri="{FF2B5EF4-FFF2-40B4-BE49-F238E27FC236}">
                <a16:creationId xmlns:a16="http://schemas.microsoft.com/office/drawing/2014/main" id="{BF9927F4-5383-F677-E5AB-D6CE40CB5D5E}"/>
              </a:ext>
            </a:extLst>
          </p:cNvPr>
          <p:cNvSpPr txBox="1"/>
          <p:nvPr/>
        </p:nvSpPr>
        <p:spPr>
          <a:xfrm>
            <a:off x="107505" y="915566"/>
            <a:ext cx="5112567" cy="1754326"/>
          </a:xfrm>
          <a:prstGeom prst="rect">
            <a:avLst/>
          </a:prstGeom>
          <a:noFill/>
        </p:spPr>
        <p:txBody>
          <a:bodyPr wrap="square">
            <a:spAutoFit/>
          </a:bodyPr>
          <a:lstStyle/>
          <a:p>
            <a:pPr marL="541338" lvl="1" indent="-182563" algn="just">
              <a:spcBef>
                <a:spcPts val="200"/>
              </a:spcBef>
              <a:spcAft>
                <a:spcPts val="200"/>
              </a:spcAft>
              <a:buSzPct val="80000"/>
              <a:buFont typeface="Arial" pitchFamily="34" charset="0"/>
              <a:buChar char="»"/>
            </a:pPr>
            <a:r>
              <a:rPr lang="en-US" altLang="zh-CN" sz="1200" dirty="0">
                <a:latin typeface="Calibri" pitchFamily="34" charset="0"/>
                <a:ea typeface="+mn-ea"/>
                <a:cs typeface="Calibri" pitchFamily="34" charset="0"/>
              </a:rPr>
              <a:t>The advantage of uplink </a:t>
            </a:r>
            <a:r>
              <a:rPr lang="en-US" altLang="zh-CN" sz="1200" dirty="0" err="1">
                <a:latin typeface="Calibri" pitchFamily="34" charset="0"/>
                <a:ea typeface="+mn-ea"/>
                <a:cs typeface="Calibri" pitchFamily="34" charset="0"/>
              </a:rPr>
              <a:t>tx</a:t>
            </a:r>
            <a:r>
              <a:rPr lang="en-US" altLang="zh-CN" sz="1200" dirty="0">
                <a:latin typeface="Calibri" pitchFamily="34" charset="0"/>
                <a:ea typeface="+mn-ea"/>
                <a:cs typeface="Calibri" pitchFamily="34" charset="0"/>
              </a:rPr>
              <a:t> switching is not only to increase uplink throughput but also to enable flexible multi-carrier scheduling. For example, by considering the timely air interface information such as interference experienced by the UE, coverage of different frequency bands, and cell load conditions, the optimal carrier can be dynamically selected for scheduling among the entire available candidate spectrum, thereby further enhancing the utilization of operator carriers. This flexible multi-carrier scheduling scenario is not limited by FDD+TDD combinations, but the FDD+FDD combinations shall be considered.</a:t>
            </a:r>
          </a:p>
        </p:txBody>
      </p:sp>
      <p:sp>
        <p:nvSpPr>
          <p:cNvPr id="2" name="标题 1"/>
          <p:cNvSpPr>
            <a:spLocks noGrp="1"/>
          </p:cNvSpPr>
          <p:nvPr>
            <p:ph type="title"/>
          </p:nvPr>
        </p:nvSpPr>
        <p:spPr/>
        <p:txBody>
          <a:bodyPr/>
          <a:lstStyle/>
          <a:p>
            <a:r>
              <a:rPr lang="en-US" altLang="zh-CN" dirty="0"/>
              <a:t>Proposed o</a:t>
            </a:r>
            <a:r>
              <a:rPr lang="en-US" altLang="zh-CN" sz="2400" dirty="0"/>
              <a:t>bjective #1: DL interruption</a:t>
            </a:r>
            <a:endParaRPr lang="en-US" altLang="zh-CN"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grpSp>
        <p:nvGrpSpPr>
          <p:cNvPr id="24" name="组合 23">
            <a:extLst>
              <a:ext uri="{FF2B5EF4-FFF2-40B4-BE49-F238E27FC236}">
                <a16:creationId xmlns:a16="http://schemas.microsoft.com/office/drawing/2014/main" id="{DDCEAD15-DDFC-A29C-A2B6-C8D40E42AB8D}"/>
              </a:ext>
            </a:extLst>
          </p:cNvPr>
          <p:cNvGrpSpPr/>
          <p:nvPr/>
        </p:nvGrpSpPr>
        <p:grpSpPr>
          <a:xfrm>
            <a:off x="6012160" y="874235"/>
            <a:ext cx="2664296" cy="1700650"/>
            <a:chOff x="5724128" y="623146"/>
            <a:chExt cx="2664296" cy="1700650"/>
          </a:xfrm>
        </p:grpSpPr>
        <p:sp>
          <p:nvSpPr>
            <p:cNvPr id="5" name="矩形 4">
              <a:extLst>
                <a:ext uri="{FF2B5EF4-FFF2-40B4-BE49-F238E27FC236}">
                  <a16:creationId xmlns:a16="http://schemas.microsoft.com/office/drawing/2014/main" id="{A7B38B8E-A01E-CAB6-C56D-97715AE32F1F}"/>
                </a:ext>
              </a:extLst>
            </p:cNvPr>
            <p:cNvSpPr/>
            <p:nvPr/>
          </p:nvSpPr>
          <p:spPr bwMode="auto">
            <a:xfrm>
              <a:off x="6012160" y="811186"/>
              <a:ext cx="504056" cy="144016"/>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1AF2E312-A46C-0F7F-ED46-5299415AAE7B}"/>
                </a:ext>
              </a:extLst>
            </p:cNvPr>
            <p:cNvSpPr/>
            <p:nvPr/>
          </p:nvSpPr>
          <p:spPr bwMode="auto">
            <a:xfrm>
              <a:off x="5724128" y="913873"/>
              <a:ext cx="684076" cy="144016"/>
            </a:xfrm>
            <a:prstGeom prst="rect">
              <a:avLst/>
            </a:prstGeom>
            <a:solidFill>
              <a:srgbClr val="92D05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n1</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00110BFE-0C4C-32BB-E06A-D064D67FA8D9}"/>
                </a:ext>
              </a:extLst>
            </p:cNvPr>
            <p:cNvSpPr/>
            <p:nvPr/>
          </p:nvSpPr>
          <p:spPr bwMode="auto">
            <a:xfrm>
              <a:off x="6804248" y="913873"/>
              <a:ext cx="684076" cy="144016"/>
            </a:xfrm>
            <a:prstGeom prst="rect">
              <a:avLst/>
            </a:prstGeom>
            <a:solidFill>
              <a:srgbClr val="00B0F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n3</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037FB15F-71B3-1A00-50CF-E98CE4AE0001}"/>
                </a:ext>
              </a:extLst>
            </p:cNvPr>
            <p:cNvSpPr/>
            <p:nvPr/>
          </p:nvSpPr>
          <p:spPr bwMode="auto">
            <a:xfrm>
              <a:off x="5724128" y="1201904"/>
              <a:ext cx="1764196" cy="161925"/>
            </a:xfrm>
            <a:prstGeom prst="rect">
              <a:avLst/>
            </a:prstGeom>
            <a:solidFill>
              <a:srgbClr val="92D05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n1</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id="{E83E8EF0-BF0E-EE64-74BF-F34779FD1250}"/>
                </a:ext>
              </a:extLst>
            </p:cNvPr>
            <p:cNvSpPr/>
            <p:nvPr/>
          </p:nvSpPr>
          <p:spPr bwMode="auto">
            <a:xfrm>
              <a:off x="5724128" y="1507844"/>
              <a:ext cx="1764196" cy="161925"/>
            </a:xfrm>
            <a:prstGeom prst="rect">
              <a:avLst/>
            </a:prstGeom>
            <a:solidFill>
              <a:srgbClr val="92D05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n1</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id="{F3CAA873-D835-50DD-7908-733E15E78FD4}"/>
                </a:ext>
              </a:extLst>
            </p:cNvPr>
            <p:cNvSpPr/>
            <p:nvPr/>
          </p:nvSpPr>
          <p:spPr bwMode="auto">
            <a:xfrm>
              <a:off x="5724128" y="1813784"/>
              <a:ext cx="1764196" cy="161925"/>
            </a:xfrm>
            <a:prstGeom prst="rect">
              <a:avLst/>
            </a:prstGeom>
            <a:solidFill>
              <a:srgbClr val="00B0F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n3</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776E78EA-FD5B-9F35-7161-50C6B51D423E}"/>
                </a:ext>
              </a:extLst>
            </p:cNvPr>
            <p:cNvSpPr/>
            <p:nvPr/>
          </p:nvSpPr>
          <p:spPr bwMode="auto">
            <a:xfrm>
              <a:off x="5724128" y="2119724"/>
              <a:ext cx="1764196" cy="161925"/>
            </a:xfrm>
            <a:prstGeom prst="rect">
              <a:avLst/>
            </a:prstGeom>
            <a:solidFill>
              <a:srgbClr val="00B0F0"/>
            </a:solidFill>
            <a:ln>
              <a:noFill/>
              <a:miter lim="8000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100" b="1" i="0" u="none" strike="noStrike" cap="none" normalizeH="0" baseline="0" dirty="0">
                  <a:ln>
                    <a:noFill/>
                  </a:ln>
                  <a:solidFill>
                    <a:srgbClr val="FFFFFF"/>
                  </a:solidFill>
                  <a:effectLst/>
                  <a:latin typeface="微软雅黑" pitchFamily="34" charset="-122"/>
                  <a:ea typeface="微软雅黑" pitchFamily="34" charset="-122"/>
                </a:rPr>
                <a:t>n3</a:t>
              </a:r>
              <a:endParaRPr kumimoji="0" lang="zh-CN" altLang="en-US" sz="1100" b="1" i="0" u="none" strike="noStrike" cap="none" normalizeH="0" baseline="0" dirty="0">
                <a:ln>
                  <a:noFill/>
                </a:ln>
                <a:solidFill>
                  <a:srgbClr val="FFFFFF"/>
                </a:solidFill>
                <a:effectLst/>
                <a:latin typeface="微软雅黑" pitchFamily="34" charset="-122"/>
                <a:ea typeface="微软雅黑" pitchFamily="34" charset="-122"/>
              </a:endParaRPr>
            </a:p>
          </p:txBody>
        </p:sp>
        <p:sp>
          <p:nvSpPr>
            <p:cNvPr id="15" name="箭头: V 形 14">
              <a:extLst>
                <a:ext uri="{FF2B5EF4-FFF2-40B4-BE49-F238E27FC236}">
                  <a16:creationId xmlns:a16="http://schemas.microsoft.com/office/drawing/2014/main" id="{A1F46483-52A4-5738-7116-5EA794D81429}"/>
                </a:ext>
              </a:extLst>
            </p:cNvPr>
            <p:cNvSpPr/>
            <p:nvPr/>
          </p:nvSpPr>
          <p:spPr bwMode="auto">
            <a:xfrm>
              <a:off x="6503268" y="913873"/>
              <a:ext cx="205916" cy="161925"/>
            </a:xfrm>
            <a:prstGeom prst="chevron">
              <a:avLst/>
            </a:prstGeom>
            <a:noFill/>
            <a:ln w="19050" cap="flat" cmpd="sng" algn="ctr">
              <a:solidFill>
                <a:srgbClr val="C0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6" name="文本框 15">
              <a:extLst>
                <a:ext uri="{FF2B5EF4-FFF2-40B4-BE49-F238E27FC236}">
                  <a16:creationId xmlns:a16="http://schemas.microsoft.com/office/drawing/2014/main" id="{A3AE1E9C-9CBC-BD08-C18A-6C954663B4F3}"/>
                </a:ext>
              </a:extLst>
            </p:cNvPr>
            <p:cNvSpPr txBox="1"/>
            <p:nvPr/>
          </p:nvSpPr>
          <p:spPr>
            <a:xfrm>
              <a:off x="7609255" y="847380"/>
              <a:ext cx="504056" cy="261610"/>
            </a:xfrm>
            <a:prstGeom prst="rect">
              <a:avLst/>
            </a:prstGeom>
            <a:noFill/>
          </p:spPr>
          <p:txBody>
            <a:bodyPr wrap="square" rtlCol="0">
              <a:spAutoFit/>
            </a:bodyPr>
            <a:lstStyle/>
            <a:p>
              <a:r>
                <a:rPr lang="en-US" altLang="zh-CN" sz="1100" dirty="0"/>
                <a:t>Tx1</a:t>
              </a:r>
              <a:endParaRPr lang="zh-CN" altLang="en-US" sz="1100" dirty="0"/>
            </a:p>
          </p:txBody>
        </p:sp>
        <p:sp>
          <p:nvSpPr>
            <p:cNvPr id="17" name="文本框 16">
              <a:extLst>
                <a:ext uri="{FF2B5EF4-FFF2-40B4-BE49-F238E27FC236}">
                  <a16:creationId xmlns:a16="http://schemas.microsoft.com/office/drawing/2014/main" id="{DEE328F1-1E5B-609E-2DE0-7A10494E5065}"/>
                </a:ext>
              </a:extLst>
            </p:cNvPr>
            <p:cNvSpPr txBox="1"/>
            <p:nvPr/>
          </p:nvSpPr>
          <p:spPr>
            <a:xfrm>
              <a:off x="7609254" y="1144366"/>
              <a:ext cx="779170" cy="261610"/>
            </a:xfrm>
            <a:prstGeom prst="rect">
              <a:avLst/>
            </a:prstGeom>
            <a:noFill/>
          </p:spPr>
          <p:txBody>
            <a:bodyPr wrap="square" rtlCol="0">
              <a:spAutoFit/>
            </a:bodyPr>
            <a:lstStyle/>
            <a:p>
              <a:r>
                <a:rPr lang="en-US" altLang="zh-CN" sz="1100" dirty="0"/>
                <a:t>Tx2/Rx1</a:t>
              </a:r>
              <a:endParaRPr lang="zh-CN" altLang="en-US" sz="1100" dirty="0"/>
            </a:p>
          </p:txBody>
        </p:sp>
        <p:sp>
          <p:nvSpPr>
            <p:cNvPr id="18" name="文本框 17">
              <a:extLst>
                <a:ext uri="{FF2B5EF4-FFF2-40B4-BE49-F238E27FC236}">
                  <a16:creationId xmlns:a16="http://schemas.microsoft.com/office/drawing/2014/main" id="{35FDA0F1-C099-765D-A6AF-3C72FAE92614}"/>
                </a:ext>
              </a:extLst>
            </p:cNvPr>
            <p:cNvSpPr txBox="1"/>
            <p:nvPr/>
          </p:nvSpPr>
          <p:spPr>
            <a:xfrm>
              <a:off x="7609254" y="1450306"/>
              <a:ext cx="648791" cy="261610"/>
            </a:xfrm>
            <a:prstGeom prst="rect">
              <a:avLst/>
            </a:prstGeom>
            <a:noFill/>
          </p:spPr>
          <p:txBody>
            <a:bodyPr wrap="square" rtlCol="0">
              <a:spAutoFit/>
            </a:bodyPr>
            <a:lstStyle/>
            <a:p>
              <a:r>
                <a:rPr lang="en-US" altLang="zh-CN" sz="1100" dirty="0"/>
                <a:t>Rx2</a:t>
              </a:r>
              <a:endParaRPr lang="zh-CN" altLang="en-US" sz="1100" dirty="0"/>
            </a:p>
          </p:txBody>
        </p:sp>
        <p:sp>
          <p:nvSpPr>
            <p:cNvPr id="19" name="文本框 18">
              <a:extLst>
                <a:ext uri="{FF2B5EF4-FFF2-40B4-BE49-F238E27FC236}">
                  <a16:creationId xmlns:a16="http://schemas.microsoft.com/office/drawing/2014/main" id="{F9542719-3290-8302-1D57-9817BCB5C745}"/>
                </a:ext>
              </a:extLst>
            </p:cNvPr>
            <p:cNvSpPr txBox="1"/>
            <p:nvPr/>
          </p:nvSpPr>
          <p:spPr>
            <a:xfrm>
              <a:off x="7609254" y="1756246"/>
              <a:ext cx="648791" cy="261610"/>
            </a:xfrm>
            <a:prstGeom prst="rect">
              <a:avLst/>
            </a:prstGeom>
            <a:noFill/>
          </p:spPr>
          <p:txBody>
            <a:bodyPr wrap="square" rtlCol="0">
              <a:spAutoFit/>
            </a:bodyPr>
            <a:lstStyle/>
            <a:p>
              <a:r>
                <a:rPr lang="en-US" altLang="zh-CN" sz="1100" dirty="0"/>
                <a:t>Rx3</a:t>
              </a:r>
              <a:endParaRPr lang="zh-CN" altLang="en-US" sz="1100" dirty="0"/>
            </a:p>
          </p:txBody>
        </p:sp>
        <p:sp>
          <p:nvSpPr>
            <p:cNvPr id="20" name="文本框 19">
              <a:extLst>
                <a:ext uri="{FF2B5EF4-FFF2-40B4-BE49-F238E27FC236}">
                  <a16:creationId xmlns:a16="http://schemas.microsoft.com/office/drawing/2014/main" id="{3C108412-7248-0DED-46CE-F06197175A22}"/>
                </a:ext>
              </a:extLst>
            </p:cNvPr>
            <p:cNvSpPr txBox="1"/>
            <p:nvPr/>
          </p:nvSpPr>
          <p:spPr>
            <a:xfrm>
              <a:off x="7609254" y="2062186"/>
              <a:ext cx="648791" cy="261610"/>
            </a:xfrm>
            <a:prstGeom prst="rect">
              <a:avLst/>
            </a:prstGeom>
            <a:noFill/>
          </p:spPr>
          <p:txBody>
            <a:bodyPr wrap="square" rtlCol="0">
              <a:spAutoFit/>
            </a:bodyPr>
            <a:lstStyle/>
            <a:p>
              <a:r>
                <a:rPr lang="en-US" altLang="zh-CN" sz="1100" dirty="0"/>
                <a:t>Rx4</a:t>
              </a:r>
              <a:endParaRPr lang="zh-CN" altLang="en-US" sz="1100" dirty="0"/>
            </a:p>
          </p:txBody>
        </p:sp>
        <p:sp>
          <p:nvSpPr>
            <p:cNvPr id="21" name="文本框 20">
              <a:extLst>
                <a:ext uri="{FF2B5EF4-FFF2-40B4-BE49-F238E27FC236}">
                  <a16:creationId xmlns:a16="http://schemas.microsoft.com/office/drawing/2014/main" id="{7581542F-FD8C-9948-51B5-EBD64DAE146C}"/>
                </a:ext>
              </a:extLst>
            </p:cNvPr>
            <p:cNvSpPr txBox="1"/>
            <p:nvPr/>
          </p:nvSpPr>
          <p:spPr>
            <a:xfrm>
              <a:off x="6066166" y="623146"/>
              <a:ext cx="1283181" cy="276999"/>
            </a:xfrm>
            <a:prstGeom prst="rect">
              <a:avLst/>
            </a:prstGeom>
            <a:noFill/>
            <a:ln>
              <a:noFill/>
            </a:ln>
          </p:spPr>
          <p:txBody>
            <a:bodyPr wrap="square" rtlCol="0">
              <a:spAutoFit/>
            </a:bodyPr>
            <a:lstStyle/>
            <a:p>
              <a:r>
                <a:rPr lang="en-US" altLang="zh-CN" sz="1200" dirty="0">
                  <a:solidFill>
                    <a:srgbClr val="C00000"/>
                  </a:solidFill>
                </a:rPr>
                <a:t>1T-1T Switching</a:t>
              </a:r>
              <a:endParaRPr lang="zh-CN" altLang="en-US" sz="1200" dirty="0">
                <a:solidFill>
                  <a:srgbClr val="C00000"/>
                </a:solidFill>
              </a:endParaRPr>
            </a:p>
          </p:txBody>
        </p:sp>
      </p:grpSp>
      <p:sp>
        <p:nvSpPr>
          <p:cNvPr id="23" name="文本框 22">
            <a:extLst>
              <a:ext uri="{FF2B5EF4-FFF2-40B4-BE49-F238E27FC236}">
                <a16:creationId xmlns:a16="http://schemas.microsoft.com/office/drawing/2014/main" id="{6DBC693E-E895-B9ED-B7DB-63424F53361D}"/>
              </a:ext>
            </a:extLst>
          </p:cNvPr>
          <p:cNvSpPr txBox="1"/>
          <p:nvPr/>
        </p:nvSpPr>
        <p:spPr>
          <a:xfrm>
            <a:off x="5022050" y="2567686"/>
            <a:ext cx="3823790" cy="246221"/>
          </a:xfrm>
          <a:prstGeom prst="rect">
            <a:avLst/>
          </a:prstGeom>
          <a:noFill/>
        </p:spPr>
        <p:txBody>
          <a:bodyPr wrap="square">
            <a:spAutoFit/>
          </a:bodyPr>
          <a:lstStyle/>
          <a:p>
            <a:pPr marL="541338" lvl="1" indent="-182563">
              <a:lnSpc>
                <a:spcPct val="100000"/>
              </a:lnSpc>
              <a:spcBef>
                <a:spcPts val="200"/>
              </a:spcBef>
              <a:spcAft>
                <a:spcPts val="200"/>
              </a:spcAft>
              <a:buSzPct val="80000"/>
            </a:pPr>
            <a:r>
              <a:rPr lang="en-US" altLang="zh-CN" sz="1000" dirty="0"/>
              <a:t>Figure 1 1T-1T switching without DL interruption for n1-n3</a:t>
            </a:r>
          </a:p>
        </p:txBody>
      </p:sp>
    </p:spTree>
    <p:extLst>
      <p:ext uri="{BB962C8B-B14F-4D97-AF65-F5344CB8AC3E}">
        <p14:creationId xmlns:p14="http://schemas.microsoft.com/office/powerpoint/2010/main" val="2606257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o</a:t>
            </a:r>
            <a:r>
              <a:rPr lang="en-US" altLang="zh-CN" sz="2400" dirty="0"/>
              <a:t>bjective #1: DL interruption</a:t>
            </a:r>
            <a:endParaRPr lang="en-US" altLang="zh-CN"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BBA7B78A-0BE0-2327-BA9F-4FA32B9FA258}"/>
              </a:ext>
            </a:extLst>
          </p:cNvPr>
          <p:cNvSpPr>
            <a:spLocks noGrp="1"/>
          </p:cNvSpPr>
          <p:nvPr>
            <p:ph idx="1"/>
          </p:nvPr>
        </p:nvSpPr>
        <p:spPr>
          <a:xfrm>
            <a:off x="250825" y="623495"/>
            <a:ext cx="8641656" cy="4194966"/>
          </a:xfrm>
        </p:spPr>
        <p:txBody>
          <a:bodyPr/>
          <a:lstStyle/>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400" b="1" dirty="0"/>
              <a:t>Justification</a:t>
            </a:r>
            <a:r>
              <a:rPr lang="zh-CN" altLang="en-US" sz="1400" b="1" dirty="0"/>
              <a:t>： </a:t>
            </a:r>
            <a:r>
              <a:rPr lang="en-US" altLang="zh-CN" sz="1400" b="1" dirty="0"/>
              <a:t>Request for adding more combinations supporting no DL interruption for 3 or 4 bands uplink </a:t>
            </a:r>
            <a:r>
              <a:rPr lang="en-US" altLang="zh-CN" sz="1400" b="1" dirty="0" err="1"/>
              <a:t>tx</a:t>
            </a:r>
            <a:r>
              <a:rPr lang="en-US" altLang="zh-CN" sz="1400" b="1" dirty="0"/>
              <a:t> switching</a:t>
            </a:r>
            <a:r>
              <a:rPr lang="fr-FR" altLang="zh-CN" sz="1400" b="1" dirty="0"/>
              <a:t>:</a:t>
            </a:r>
            <a:endParaRPr lang="en-US" altLang="zh-CN" sz="1400" b="1" dirty="0"/>
          </a:p>
          <a:p>
            <a:pPr marL="541338" lvl="1" indent="-182563" algn="just">
              <a:lnSpc>
                <a:spcPct val="100000"/>
              </a:lnSpc>
              <a:spcBef>
                <a:spcPts val="200"/>
              </a:spcBef>
              <a:spcAft>
                <a:spcPts val="200"/>
              </a:spcAft>
              <a:buSzPct val="80000"/>
            </a:pPr>
            <a:r>
              <a:rPr lang="en-US" altLang="zh-CN" sz="1200" dirty="0"/>
              <a:t>In Rel-18, up to 3 or 4 bands are involved in the determination of one uplink switching, which means under the downlink 3 or 4 bands CA, the switching cases include</a:t>
            </a:r>
          </a:p>
          <a:p>
            <a:pPr marL="898526" lvl="2" indent="-182563" algn="just">
              <a:lnSpc>
                <a:spcPct val="100000"/>
              </a:lnSpc>
              <a:spcBef>
                <a:spcPts val="200"/>
              </a:spcBef>
              <a:spcAft>
                <a:spcPts val="200"/>
              </a:spcAft>
              <a:buClrTx/>
              <a:buSzPct val="80000"/>
            </a:pPr>
            <a:r>
              <a:rPr lang="en-US" altLang="zh-CN" sz="1000" dirty="0"/>
              <a:t>1)  Two bands involved in the uplink switching belong to different uplink serving cells. </a:t>
            </a:r>
          </a:p>
          <a:p>
            <a:pPr marL="898526" lvl="2" indent="-182563" algn="just">
              <a:lnSpc>
                <a:spcPct val="100000"/>
              </a:lnSpc>
              <a:spcBef>
                <a:spcPts val="200"/>
              </a:spcBef>
              <a:spcAft>
                <a:spcPts val="200"/>
              </a:spcAft>
              <a:buClrTx/>
              <a:buSzPct val="80000"/>
            </a:pPr>
            <a:r>
              <a:rPr lang="en-US" altLang="zh-CN" sz="1000" dirty="0"/>
              <a:t>2)  More than two bands involved in the uplink switching.</a:t>
            </a:r>
          </a:p>
          <a:p>
            <a:pPr marL="541338" lvl="1" indent="-182563" algn="just">
              <a:lnSpc>
                <a:spcPct val="100000"/>
              </a:lnSpc>
              <a:spcBef>
                <a:spcPts val="200"/>
              </a:spcBef>
              <a:spcAft>
                <a:spcPts val="200"/>
              </a:spcAft>
              <a:buSzPct val="80000"/>
            </a:pPr>
            <a:r>
              <a:rPr lang="en-US" altLang="zh-CN" sz="1200" dirty="0"/>
              <a:t>The first case can refer to the previous approach of Rel-17 basket WI to specify the note for no DL interruption clarification. For the second case, the newly introduced uplink switching in Rel-18 applies, if on any two of the bands the UE is configured with </a:t>
            </a:r>
            <a:r>
              <a:rPr lang="en-US" altLang="zh-CN" sz="1200" i="1" dirty="0" err="1"/>
              <a:t>switchingOptionConfigForBandPair</a:t>
            </a:r>
            <a:r>
              <a:rPr lang="en-US" altLang="zh-CN" sz="1200" dirty="0"/>
              <a:t> set to '</a:t>
            </a:r>
            <a:r>
              <a:rPr lang="en-US" altLang="zh-CN" sz="1200" i="1" dirty="0" err="1"/>
              <a:t>dualUL</a:t>
            </a:r>
            <a:r>
              <a:rPr lang="en-US" altLang="zh-CN" sz="1200" dirty="0"/>
              <a:t>'. However, the corresponding mandating no DL interruption requirements are not specified in Rel-18 for any band combinations. Furthermore, now RAN4 existing requirement format such as “no for </a:t>
            </a:r>
            <a:r>
              <a:rPr lang="en-US" altLang="zh-CN" sz="1200" dirty="0" err="1"/>
              <a:t>CA_nX-nY</a:t>
            </a:r>
            <a:r>
              <a:rPr lang="en-US" altLang="zh-CN" sz="1200" dirty="0"/>
              <a:t>” of no DL interruption clarification for 2 uplink bands CA can not apply to 3 or 4 bands, which may need to be specified based on band pair rather than band combination.</a:t>
            </a:r>
          </a:p>
          <a:p>
            <a:pPr marL="541338" lvl="1" indent="-182563" algn="just">
              <a:lnSpc>
                <a:spcPct val="100000"/>
              </a:lnSpc>
              <a:spcBef>
                <a:spcPts val="200"/>
              </a:spcBef>
              <a:spcAft>
                <a:spcPts val="200"/>
              </a:spcAft>
              <a:buSzPct val="80000"/>
            </a:pPr>
            <a:r>
              <a:rPr lang="en-US" altLang="zh-CN" sz="1200" dirty="0"/>
              <a:t>In Rel-19, a basket WI was set to work on the request for the band combinations to mandate no DL interruption for dynamic Tx switching. The clarification such as “no for </a:t>
            </a:r>
            <a:r>
              <a:rPr lang="en-US" altLang="zh-CN" sz="1200" dirty="0" err="1"/>
              <a:t>CA_nX-nY</a:t>
            </a:r>
            <a:r>
              <a:rPr lang="en-US" altLang="zh-CN" sz="1200" dirty="0"/>
              <a:t>” was updated by “no for </a:t>
            </a:r>
            <a:r>
              <a:rPr lang="en-US" altLang="zh-CN" sz="1200" dirty="0" err="1"/>
              <a:t>nX-nY</a:t>
            </a:r>
            <a:r>
              <a:rPr lang="en-US" altLang="zh-CN" sz="1200" dirty="0"/>
              <a:t>” was updated in order to apply to 3 or 4 UL bands configuration cases in Rel-19 basket WI, and some of band combinations are specified with no DL interruption for 3 or 4 UL bands configured. While, there are still requests for band combinations for the 3 or 4 UL bands configuration cases </a:t>
            </a:r>
          </a:p>
          <a:p>
            <a:pPr marL="358775" lvl="1" indent="0" algn="just">
              <a:lnSpc>
                <a:spcPct val="100000"/>
              </a:lnSpc>
              <a:spcBef>
                <a:spcPts val="200"/>
              </a:spcBef>
              <a:spcAft>
                <a:spcPts val="200"/>
              </a:spcAft>
              <a:buSzPct val="80000"/>
              <a:buNone/>
            </a:pPr>
            <a:endParaRPr lang="en-US" altLang="zh-CN" sz="1200" dirty="0"/>
          </a:p>
          <a:p>
            <a:pPr marL="358775" lvl="1" indent="0" algn="just">
              <a:lnSpc>
                <a:spcPct val="100000"/>
              </a:lnSpc>
              <a:spcBef>
                <a:spcPts val="200"/>
              </a:spcBef>
              <a:spcAft>
                <a:spcPts val="200"/>
              </a:spcAft>
              <a:buSzPct val="80000"/>
              <a:buNone/>
            </a:pPr>
            <a:r>
              <a:rPr lang="en-US" altLang="zh-CN" sz="1200" b="1" dirty="0"/>
              <a:t>Proposal 1-2: Continue to</a:t>
            </a:r>
            <a:r>
              <a:rPr lang="zh-CN" altLang="en-US" sz="1200" b="1" dirty="0"/>
              <a:t> </a:t>
            </a:r>
            <a:r>
              <a:rPr lang="en-US" altLang="zh-CN" sz="1200" b="1" dirty="0"/>
              <a:t>work</a:t>
            </a:r>
            <a:r>
              <a:rPr lang="zh-CN" altLang="en-US" sz="1200" b="1" dirty="0"/>
              <a:t> </a:t>
            </a:r>
            <a:r>
              <a:rPr lang="en-US" altLang="zh-CN" sz="1200" b="1" dirty="0"/>
              <a:t>on the new request for band combinations with 3 or 4 UL bands configuration cases. Such as CA_n1-n3-n78 with n1, n3 and n78 UL bands configuration.</a:t>
            </a:r>
            <a:endParaRPr lang="en-US" altLang="zh-CN" sz="1200" dirty="0"/>
          </a:p>
          <a:p>
            <a:pPr marL="358775" lvl="1" indent="0" algn="just">
              <a:lnSpc>
                <a:spcPct val="100000"/>
              </a:lnSpc>
              <a:spcBef>
                <a:spcPts val="200"/>
              </a:spcBef>
              <a:spcAft>
                <a:spcPts val="200"/>
              </a:spcAft>
              <a:buSzPct val="80000"/>
              <a:buNone/>
            </a:pPr>
            <a:endParaRPr lang="en-US" altLang="zh-CN" sz="1200" dirty="0"/>
          </a:p>
          <a:p>
            <a:pPr marL="358775" lvl="1" indent="0" algn="just">
              <a:lnSpc>
                <a:spcPct val="100000"/>
              </a:lnSpc>
              <a:spcBef>
                <a:spcPts val="200"/>
              </a:spcBef>
              <a:spcAft>
                <a:spcPts val="200"/>
              </a:spcAft>
              <a:buSzPct val="80000"/>
              <a:buNone/>
            </a:pPr>
            <a:endParaRPr lang="en-US" altLang="zh-CN" sz="1200" b="1" dirty="0"/>
          </a:p>
          <a:p>
            <a:pPr marL="358775" lvl="1" indent="0" algn="just">
              <a:lnSpc>
                <a:spcPct val="100000"/>
              </a:lnSpc>
              <a:spcBef>
                <a:spcPts val="200"/>
              </a:spcBef>
              <a:spcAft>
                <a:spcPts val="200"/>
              </a:spcAft>
              <a:buSzPct val="80000"/>
              <a:buNone/>
            </a:pPr>
            <a:endParaRPr lang="en-US" altLang="zh-CN" sz="1200" dirty="0"/>
          </a:p>
          <a:p>
            <a:pPr marL="0" lvl="1" indent="0" algn="just">
              <a:lnSpc>
                <a:spcPct val="100000"/>
              </a:lnSpc>
              <a:spcBef>
                <a:spcPts val="200"/>
              </a:spcBef>
              <a:spcAft>
                <a:spcPts val="200"/>
              </a:spcAft>
              <a:buClr>
                <a:srgbClr val="FF6600"/>
              </a:buClr>
              <a:buSzPct val="80000"/>
              <a:buNone/>
            </a:pPr>
            <a:endParaRPr lang="en-US" altLang="zh-CN" sz="1600" dirty="0"/>
          </a:p>
        </p:txBody>
      </p:sp>
    </p:spTree>
    <p:extLst>
      <p:ext uri="{BB962C8B-B14F-4D97-AF65-F5344CB8AC3E}">
        <p14:creationId xmlns:p14="http://schemas.microsoft.com/office/powerpoint/2010/main" val="513898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Proposed o</a:t>
            </a:r>
            <a:r>
              <a:rPr lang="en-US" altLang="zh-CN" sz="2400" dirty="0"/>
              <a:t>bjective #1: DL interruption</a:t>
            </a:r>
            <a:endParaRPr lang="en-US" altLang="zh-CN" dirty="0"/>
          </a:p>
        </p:txBody>
      </p:sp>
      <p:sp>
        <p:nvSpPr>
          <p:cNvPr id="3" name="内容占位符 2"/>
          <p:cNvSpPr>
            <a:spLocks noGrp="1"/>
          </p:cNvSpPr>
          <p:nvPr>
            <p:ph idx="1"/>
          </p:nvPr>
        </p:nvSpPr>
        <p:spPr>
          <a:xfrm>
            <a:off x="323528" y="623495"/>
            <a:ext cx="8496944" cy="4194966"/>
          </a:xfrm>
        </p:spPr>
        <p:txBody>
          <a:bodyPr/>
          <a:lstStyle/>
          <a:p>
            <a:pPr marL="0" lvl="2" indent="0" algn="just">
              <a:lnSpc>
                <a:spcPct val="100000"/>
              </a:lnSpc>
              <a:spcBef>
                <a:spcPts val="200"/>
              </a:spcBef>
              <a:spcAft>
                <a:spcPts val="200"/>
              </a:spcAft>
              <a:buClr>
                <a:srgbClr val="FF6600"/>
              </a:buClr>
              <a:buSzPct val="80000"/>
              <a:buNone/>
            </a:pPr>
            <a:r>
              <a:rPr lang="en-US" altLang="zh-CN" sz="1400" b="1" u="sng" dirty="0"/>
              <a:t>Objectives</a:t>
            </a:r>
            <a:r>
              <a:rPr lang="zh-CN" altLang="en-US" sz="1400" b="1" u="sng" dirty="0"/>
              <a:t>：</a:t>
            </a:r>
            <a:endParaRPr lang="en-US" altLang="zh-CN" sz="1400" b="1" u="sng" dirty="0"/>
          </a:p>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200" b="1" dirty="0"/>
              <a:t>Discuss and specify inter-band uplink CA and EN-DC combinations for which DL interruption is not allowed when dynamic switching between two uplink bands is conducted, or when dynamic switching with 3 or 4 uplink bands is conducted for inter-band uplink CA.</a:t>
            </a:r>
            <a:endParaRPr lang="en-US" altLang="zh-CN" sz="1200" dirty="0"/>
          </a:p>
          <a:p>
            <a:pPr marL="541338" lvl="1" indent="-182563" algn="just">
              <a:lnSpc>
                <a:spcPct val="100000"/>
              </a:lnSpc>
              <a:spcBef>
                <a:spcPts val="200"/>
              </a:spcBef>
              <a:spcAft>
                <a:spcPts val="200"/>
              </a:spcAft>
              <a:buSzPct val="80000"/>
            </a:pPr>
            <a:r>
              <a:rPr lang="en-US" altLang="zh-CN" sz="1200" dirty="0"/>
              <a:t>Based on the requested band combinations from operators, analyze if it is feasible to specify no DL interruption in RAN4 specification. </a:t>
            </a:r>
          </a:p>
          <a:p>
            <a:pPr marL="541338" lvl="1" indent="-182563" algn="just">
              <a:lnSpc>
                <a:spcPct val="100000"/>
              </a:lnSpc>
              <a:spcBef>
                <a:spcPts val="200"/>
              </a:spcBef>
              <a:spcAft>
                <a:spcPts val="200"/>
              </a:spcAft>
              <a:buSzPct val="80000"/>
            </a:pPr>
            <a:r>
              <a:rPr lang="en-US" altLang="zh-CN" sz="1200" dirty="0"/>
              <a:t>Based on the feasibility analysis for specific combination, decide to introduce no DL interruption in RAN4 specification.</a:t>
            </a:r>
          </a:p>
          <a:p>
            <a:pPr marL="541338" lvl="1" indent="-182563" algn="just">
              <a:lnSpc>
                <a:spcPct val="100000"/>
              </a:lnSpc>
              <a:spcBef>
                <a:spcPts val="200"/>
              </a:spcBef>
              <a:spcAft>
                <a:spcPts val="200"/>
              </a:spcAft>
              <a:buSzPct val="80000"/>
            </a:pPr>
            <a:r>
              <a:rPr lang="en-US" altLang="zh-CN" sz="1200" dirty="0"/>
              <a:t>Note: The requirement of “no DL interruption” to be specified for the band combinations in the WI applies to Rel-20.</a:t>
            </a:r>
          </a:p>
          <a:p>
            <a:pPr marL="179382" lvl="2" indent="-182563" algn="just">
              <a:lnSpc>
                <a:spcPct val="100000"/>
              </a:lnSpc>
              <a:spcBef>
                <a:spcPts val="200"/>
              </a:spcBef>
              <a:spcAft>
                <a:spcPts val="200"/>
              </a:spcAft>
              <a:buClr>
                <a:srgbClr val="FF6600"/>
              </a:buClr>
              <a:buSzPct val="80000"/>
              <a:buFont typeface="Wingdings" pitchFamily="2" charset="2"/>
              <a:buChar char="n"/>
            </a:pPr>
            <a:endParaRPr lang="en-US" altLang="zh-CN" sz="1200" b="1" dirty="0"/>
          </a:p>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200" b="1" dirty="0"/>
              <a:t>Specify REL-independent way for CA combinations of this WI.</a:t>
            </a:r>
          </a:p>
          <a:p>
            <a:pPr marL="541338" lvl="1" indent="-182563" algn="just">
              <a:lnSpc>
                <a:spcPct val="100000"/>
              </a:lnSpc>
              <a:spcBef>
                <a:spcPts val="200"/>
              </a:spcBef>
              <a:spcAft>
                <a:spcPts val="200"/>
              </a:spcAft>
              <a:buSzPct val="80000"/>
            </a:pPr>
            <a:r>
              <a:rPr lang="en-US" altLang="zh-CN" sz="1200" dirty="0"/>
              <a:t>For the CA combinations with three or four bands specified in Rel-20, introduce for uplink Tx switching across three or four bands in a REL-independent way starting from Rel-18. </a:t>
            </a:r>
          </a:p>
          <a:p>
            <a:pPr marL="541338" lvl="1" indent="-182563" algn="just">
              <a:lnSpc>
                <a:spcPct val="100000"/>
              </a:lnSpc>
              <a:spcBef>
                <a:spcPts val="200"/>
              </a:spcBef>
              <a:spcAft>
                <a:spcPts val="200"/>
              </a:spcAft>
              <a:buSzPct val="80000"/>
            </a:pPr>
            <a:r>
              <a:rPr lang="en-US" altLang="zh-CN" sz="1200" dirty="0"/>
              <a:t>Note: the CA and EN-DC combinations with two bands uplink switching have been introduced in a REL-independent way starting from Rel-16/17.</a:t>
            </a:r>
            <a:endParaRPr lang="en-GB" altLang="zh-CN" sz="1200" b="1" dirty="0"/>
          </a:p>
          <a:p>
            <a:pPr marL="179382" lvl="2" indent="-182563" algn="just">
              <a:lnSpc>
                <a:spcPct val="100000"/>
              </a:lnSpc>
              <a:spcBef>
                <a:spcPts val="200"/>
              </a:spcBef>
              <a:spcAft>
                <a:spcPts val="200"/>
              </a:spcAft>
              <a:buClr>
                <a:srgbClr val="FF6600"/>
              </a:buClr>
              <a:buSzPct val="80000"/>
              <a:buFont typeface="Wingdings" pitchFamily="2" charset="2"/>
              <a:buChar char="n"/>
            </a:pPr>
            <a:r>
              <a:rPr lang="en-GB" altLang="zh-CN" sz="1200" b="1" dirty="0"/>
              <a:t>The band combinations requested for mandating no DL interruption to conduct dynamic Tx switching are listed in table:</a:t>
            </a:r>
            <a:endParaRPr lang="en-US" altLang="zh-CN" sz="1200" b="1" dirty="0"/>
          </a:p>
        </p:txBody>
      </p:sp>
      <p:sp>
        <p:nvSpPr>
          <p:cNvPr id="4" name="灯片编号占位符 3"/>
          <p:cNvSpPr>
            <a:spLocks noGrp="1"/>
          </p:cNvSpPr>
          <p:nvPr>
            <p:ph type="sldNum" sz="quarter" idx="10"/>
          </p:nvPr>
        </p:nvSpPr>
        <p:spPr>
          <a:xfrm>
            <a:off x="4054479" y="4818461"/>
            <a:ext cx="1223963" cy="201561"/>
          </a:xfrm>
        </p:spPr>
        <p:txBody>
          <a:bodyPr/>
          <a:lstStyle/>
          <a:p>
            <a:pPr>
              <a:defRPr/>
            </a:pPr>
            <a:fld id="{60E1D707-743A-4DE1-9ADF-A19E5F8506DA}" type="slidenum">
              <a:rPr lang="en-US" smtClean="0"/>
              <a:pPr>
                <a:defRPr/>
              </a:pPr>
              <a:t>5</a:t>
            </a:fld>
            <a:endParaRPr lang="en-US" dirty="0"/>
          </a:p>
        </p:txBody>
      </p:sp>
      <p:graphicFrame>
        <p:nvGraphicFramePr>
          <p:cNvPr id="8" name="表格 7">
            <a:extLst>
              <a:ext uri="{FF2B5EF4-FFF2-40B4-BE49-F238E27FC236}">
                <a16:creationId xmlns:a16="http://schemas.microsoft.com/office/drawing/2014/main" id="{61597117-0C97-CB06-A7F7-B512BC6F215A}"/>
              </a:ext>
            </a:extLst>
          </p:cNvPr>
          <p:cNvGraphicFramePr>
            <a:graphicFrameLocks noGrp="1"/>
          </p:cNvGraphicFramePr>
          <p:nvPr>
            <p:extLst>
              <p:ext uri="{D42A27DB-BD31-4B8C-83A1-F6EECF244321}">
                <p14:modId xmlns:p14="http://schemas.microsoft.com/office/powerpoint/2010/main" val="3946650250"/>
              </p:ext>
            </p:extLst>
          </p:nvPr>
        </p:nvGraphicFramePr>
        <p:xfrm>
          <a:off x="742023" y="3960796"/>
          <a:ext cx="7848873" cy="825986"/>
        </p:xfrm>
        <a:graphic>
          <a:graphicData uri="http://schemas.openxmlformats.org/drawingml/2006/table">
            <a:tbl>
              <a:tblPr firstRow="1" firstCol="1" bandRow="1"/>
              <a:tblGrid>
                <a:gridCol w="890443">
                  <a:extLst>
                    <a:ext uri="{9D8B030D-6E8A-4147-A177-3AD203B41FA5}">
                      <a16:colId xmlns:a16="http://schemas.microsoft.com/office/drawing/2014/main" val="2037423569"/>
                    </a:ext>
                  </a:extLst>
                </a:gridCol>
                <a:gridCol w="945762">
                  <a:extLst>
                    <a:ext uri="{9D8B030D-6E8A-4147-A177-3AD203B41FA5}">
                      <a16:colId xmlns:a16="http://schemas.microsoft.com/office/drawing/2014/main" val="3157563001"/>
                    </a:ext>
                  </a:extLst>
                </a:gridCol>
                <a:gridCol w="1440160">
                  <a:extLst>
                    <a:ext uri="{9D8B030D-6E8A-4147-A177-3AD203B41FA5}">
                      <a16:colId xmlns:a16="http://schemas.microsoft.com/office/drawing/2014/main" val="100802547"/>
                    </a:ext>
                  </a:extLst>
                </a:gridCol>
                <a:gridCol w="1440160">
                  <a:extLst>
                    <a:ext uri="{9D8B030D-6E8A-4147-A177-3AD203B41FA5}">
                      <a16:colId xmlns:a16="http://schemas.microsoft.com/office/drawing/2014/main" val="4246478161"/>
                    </a:ext>
                  </a:extLst>
                </a:gridCol>
                <a:gridCol w="3132348">
                  <a:extLst>
                    <a:ext uri="{9D8B030D-6E8A-4147-A177-3AD203B41FA5}">
                      <a16:colId xmlns:a16="http://schemas.microsoft.com/office/drawing/2014/main" val="3300108418"/>
                    </a:ext>
                  </a:extLst>
                </a:gridCol>
              </a:tblGrid>
              <a:tr h="140186">
                <a:tc>
                  <a:txBody>
                    <a:bodyPr/>
                    <a:lstStyle/>
                    <a:p>
                      <a:pPr algn="just" hangingPunct="0"/>
                      <a:r>
                        <a:rPr lang="en-US" sz="900" b="1" kern="100">
                          <a:effectLst/>
                          <a:latin typeface="Arial" panose="020B0604020202020204" pitchFamily="34" charset="0"/>
                          <a:ea typeface="宋体" panose="02010600030101010101" pitchFamily="2" charset="-122"/>
                          <a:cs typeface="Arial" panose="020B0604020202020204" pitchFamily="34" charset="0"/>
                        </a:rPr>
                        <a:t>C</a:t>
                      </a:r>
                      <a:r>
                        <a:rPr lang="en-US" sz="900" b="1" kern="100">
                          <a:effectLst/>
                          <a:latin typeface="Arial" panose="020B0604020202020204" pitchFamily="34" charset="0"/>
                          <a:ea typeface="等线" panose="02010600030101010101" pitchFamily="2" charset="-122"/>
                          <a:cs typeface="Arial" panose="020B0604020202020204" pitchFamily="34" charset="0"/>
                        </a:rPr>
                        <a:t>onfiguration</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r>
                        <a:rPr lang="en-US" sz="900" b="1" kern="100">
                          <a:effectLst/>
                          <a:latin typeface="Arial" panose="020B0604020202020204" pitchFamily="34" charset="0"/>
                          <a:ea typeface="宋体" panose="02010600030101010101" pitchFamily="2" charset="-122"/>
                          <a:cs typeface="Arial" panose="020B0604020202020204" pitchFamily="34" charset="0"/>
                        </a:rPr>
                        <a:t>Uplink band</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r>
                        <a:rPr lang="en-US" sz="900" b="1" kern="100">
                          <a:effectLst/>
                          <a:latin typeface="Arial" panose="020B0604020202020204" pitchFamily="34" charset="0"/>
                          <a:ea typeface="等线" panose="02010600030101010101" pitchFamily="2" charset="-122"/>
                          <a:cs typeface="Arial" panose="020B0604020202020204" pitchFamily="34" charset="0"/>
                        </a:rPr>
                        <a:t>contact</a:t>
                      </a:r>
                      <a:endParaRPr lang="zh-CN" sz="900">
                        <a:effectLst/>
                        <a:latin typeface="Arial" panose="020B0604020202020204" pitchFamily="34" charset="0"/>
                        <a:ea typeface="等线" panose="02010600030101010101" pitchFamily="2" charset="-122"/>
                        <a:cs typeface="Times New Roman" panose="02020603050405020304" pitchFamily="18" charset="0"/>
                      </a:endParaRPr>
                    </a:p>
                    <a:p>
                      <a:pPr algn="just" hangingPunct="0"/>
                      <a:r>
                        <a:rPr lang="en-US" sz="900" b="1" kern="100">
                          <a:effectLst/>
                          <a:latin typeface="Arial" panose="020B0604020202020204" pitchFamily="34" charset="0"/>
                          <a:ea typeface="等线" panose="02010600030101010101" pitchFamily="2" charset="-122"/>
                          <a:cs typeface="Arial" panose="020B0604020202020204" pitchFamily="34" charset="0"/>
                        </a:rPr>
                        <a:t>name, company</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r>
                        <a:rPr lang="en-US" sz="900" b="1" kern="100" dirty="0">
                          <a:effectLst/>
                          <a:latin typeface="Arial" panose="020B0604020202020204" pitchFamily="34" charset="0"/>
                          <a:ea typeface="等线" panose="02010600030101010101" pitchFamily="2" charset="-122"/>
                          <a:cs typeface="Arial" panose="020B0604020202020204" pitchFamily="34" charset="0"/>
                        </a:rPr>
                        <a:t>Contact email</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r>
                        <a:rPr lang="en-US" sz="900" b="1" kern="100">
                          <a:effectLst/>
                          <a:latin typeface="Arial" panose="020B0604020202020204" pitchFamily="34" charset="0"/>
                          <a:ea typeface="等线" panose="02010600030101010101" pitchFamily="2" charset="-122"/>
                          <a:cs typeface="Arial" panose="020B0604020202020204" pitchFamily="34" charset="0"/>
                        </a:rPr>
                        <a:t>other supporting companies</a:t>
                      </a:r>
                      <a:endParaRPr lang="zh-CN" sz="900">
                        <a:effectLst/>
                        <a:latin typeface="Arial" panose="020B0604020202020204" pitchFamily="34" charset="0"/>
                        <a:ea typeface="等线" panose="02010600030101010101" pitchFamily="2" charset="-122"/>
                        <a:cs typeface="Times New Roman" panose="02020603050405020304" pitchFamily="18" charset="0"/>
                      </a:endParaRPr>
                    </a:p>
                    <a:p>
                      <a:pPr algn="just" hangingPunct="0"/>
                      <a:r>
                        <a:rPr lang="en-US" sz="900" b="1" kern="100">
                          <a:effectLst/>
                          <a:latin typeface="Arial" panose="020B0604020202020204" pitchFamily="34" charset="0"/>
                          <a:ea typeface="等线" panose="02010600030101010101" pitchFamily="2" charset="-122"/>
                          <a:cs typeface="Arial" panose="020B0604020202020204" pitchFamily="34" charset="0"/>
                        </a:rPr>
                        <a:t>(min. 3)</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7231732"/>
                  </a:ext>
                </a:extLst>
              </a:tr>
              <a:tr h="52473">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CA_n1-n5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dirty="0">
                          <a:effectLst/>
                          <a:latin typeface="Arial" panose="020B0604020202020204" pitchFamily="34" charset="0"/>
                          <a:ea typeface="宋体" panose="02010600030101010101" pitchFamily="2" charset="-122"/>
                          <a:cs typeface="Arial" panose="020B0604020202020204" pitchFamily="34" charset="0"/>
                        </a:rPr>
                        <a:t>n1, n5</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a:effectLst/>
                          <a:latin typeface="Arial" panose="020B0604020202020204" pitchFamily="34" charset="0"/>
                          <a:ea typeface="宋体" panose="02010600030101010101" pitchFamily="2" charset="-122"/>
                          <a:cs typeface="Arial" panose="020B0604020202020204" pitchFamily="34" charset="0"/>
                        </a:rPr>
                        <a:t>Bo Liu, China Telecom</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a:effectLst/>
                          <a:latin typeface="Arial" panose="020B0604020202020204" pitchFamily="34" charset="0"/>
                          <a:ea typeface="宋体" panose="02010600030101010101" pitchFamily="2" charset="-122"/>
                          <a:cs typeface="Arial" panose="020B0604020202020204" pitchFamily="34" charset="0"/>
                        </a:rPr>
                        <a:t>liubo1@chinatelecom.cn</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dirty="0">
                          <a:effectLst/>
                          <a:latin typeface="Arial" panose="020B0604020202020204" pitchFamily="34" charset="0"/>
                          <a:ea typeface="宋体" panose="02010600030101010101" pitchFamily="2" charset="-122"/>
                          <a:cs typeface="Arial" panose="020B0604020202020204" pitchFamily="34" charset="0"/>
                        </a:rPr>
                        <a:t> </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454694"/>
                  </a:ext>
                </a:extLst>
              </a:tr>
              <a:tr h="131706">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CA_n1-n3</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n1, n3</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a:effectLst/>
                          <a:latin typeface="Arial" panose="020B0604020202020204" pitchFamily="34" charset="0"/>
                          <a:ea typeface="宋体" panose="02010600030101010101" pitchFamily="2" charset="-122"/>
                          <a:cs typeface="Arial" panose="020B0604020202020204" pitchFamily="34" charset="0"/>
                        </a:rPr>
                        <a:t>Bo Liu, China Telecom</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dirty="0">
                          <a:effectLst/>
                          <a:latin typeface="Arial" panose="020B0604020202020204" pitchFamily="34" charset="0"/>
                          <a:ea typeface="宋体" panose="02010600030101010101" pitchFamily="2" charset="-122"/>
                          <a:cs typeface="Arial" panose="020B0604020202020204" pitchFamily="34" charset="0"/>
                        </a:rPr>
                        <a:t>liubo1@chinatelecom.cn</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dirty="0">
                          <a:effectLst/>
                          <a:latin typeface="Arial" panose="020B0604020202020204" pitchFamily="34" charset="0"/>
                          <a:ea typeface="宋体" panose="02010600030101010101" pitchFamily="2" charset="-122"/>
                          <a:cs typeface="Arial" panose="020B0604020202020204" pitchFamily="34" charset="0"/>
                        </a:rPr>
                        <a:t> </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092438"/>
                  </a:ext>
                </a:extLst>
              </a:tr>
              <a:tr h="140186">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CA_n1-n3-n78</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dirty="0">
                          <a:effectLst/>
                          <a:latin typeface="Arial" panose="020B0604020202020204" pitchFamily="34" charset="0"/>
                          <a:ea typeface="宋体" panose="02010600030101010101" pitchFamily="2" charset="-122"/>
                          <a:cs typeface="Arial" panose="020B0604020202020204" pitchFamily="34" charset="0"/>
                        </a:rPr>
                        <a:t>n1, n3, </a:t>
                      </a:r>
                      <a:r>
                        <a:rPr lang="en-US" sz="900" kern="100" dirty="0">
                          <a:effectLst/>
                          <a:latin typeface="Arial" panose="020B0604020202020204" pitchFamily="34" charset="0"/>
                          <a:ea typeface="等线" panose="02010600030101010101" pitchFamily="2" charset="-122"/>
                          <a:cs typeface="Arial" panose="020B0604020202020204" pitchFamily="34" charset="0"/>
                        </a:rPr>
                        <a:t>n78</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a:effectLst/>
                          <a:latin typeface="Arial" panose="020B0604020202020204" pitchFamily="34" charset="0"/>
                          <a:ea typeface="宋体" panose="02010600030101010101" pitchFamily="2" charset="-122"/>
                          <a:cs typeface="Arial" panose="020B0604020202020204" pitchFamily="34" charset="0"/>
                        </a:rPr>
                        <a:t>Bo Liu, China Telecom</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a:effectLst/>
                          <a:latin typeface="Arial" panose="020B0604020202020204" pitchFamily="34" charset="0"/>
                          <a:ea typeface="宋体" panose="02010600030101010101" pitchFamily="2" charset="-122"/>
                          <a:cs typeface="Arial" panose="020B0604020202020204" pitchFamily="34" charset="0"/>
                        </a:rPr>
                        <a:t>liubo1@chinatelecom.cn</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3166823"/>
                  </a:ext>
                </a:extLst>
              </a:tr>
              <a:tr h="46729">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 </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 </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a:effectLst/>
                          <a:latin typeface="Arial" panose="020B0604020202020204" pitchFamily="34" charset="0"/>
                          <a:ea typeface="宋体" panose="02010600030101010101" pitchFamily="2" charset="-122"/>
                          <a:cs typeface="Arial" panose="020B0604020202020204" pitchFamily="34" charset="0"/>
                        </a:rPr>
                        <a:t> </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r>
                        <a:rPr lang="en-US" sz="900" b="1" kern="100">
                          <a:effectLst/>
                          <a:latin typeface="Arial" panose="020B0604020202020204" pitchFamily="34" charset="0"/>
                          <a:ea typeface="等线" panose="02010600030101010101" pitchFamily="2" charset="-122"/>
                          <a:cs typeface="Arial" panose="020B0604020202020204" pitchFamily="34" charset="0"/>
                        </a:rPr>
                        <a:t> </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100"/>
                        </a:spcAft>
                      </a:pPr>
                      <a:r>
                        <a:rPr lang="en-US" sz="900" kern="100" dirty="0">
                          <a:effectLst/>
                          <a:latin typeface="Arial" panose="020B0604020202020204" pitchFamily="34" charset="0"/>
                          <a:ea typeface="宋体" panose="02010600030101010101" pitchFamily="2" charset="-122"/>
                          <a:cs typeface="Arial" panose="020B0604020202020204" pitchFamily="34" charset="0"/>
                        </a:rPr>
                        <a:t> </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8650" marR="8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193017"/>
                  </a:ext>
                </a:extLst>
              </a:tr>
            </a:tbl>
          </a:graphicData>
        </a:graphic>
      </p:graphicFrame>
    </p:spTree>
    <p:extLst>
      <p:ext uri="{BB962C8B-B14F-4D97-AF65-F5344CB8AC3E}">
        <p14:creationId xmlns:p14="http://schemas.microsoft.com/office/powerpoint/2010/main" val="459996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Proposed o</a:t>
            </a:r>
            <a:r>
              <a:rPr lang="en-US" altLang="zh-CN" sz="2400" dirty="0"/>
              <a:t>bjective #2: Simultaneous Rx/Tx</a:t>
            </a:r>
            <a:endParaRPr lang="en-US" altLang="zh-CN" dirty="0"/>
          </a:p>
        </p:txBody>
      </p:sp>
      <p:sp>
        <p:nvSpPr>
          <p:cNvPr id="4" name="灯片编号占位符 3"/>
          <p:cNvSpPr>
            <a:spLocks noGrp="1"/>
          </p:cNvSpPr>
          <p:nvPr>
            <p:ph type="sldNum" sz="quarter" idx="10"/>
          </p:nvPr>
        </p:nvSpPr>
        <p:spPr>
          <a:xfrm>
            <a:off x="4054479" y="4818461"/>
            <a:ext cx="1223963" cy="201561"/>
          </a:xfrm>
        </p:spPr>
        <p:txBody>
          <a:bodyPr/>
          <a:lstStyle/>
          <a:p>
            <a:pPr>
              <a:defRPr/>
            </a:pPr>
            <a:fld id="{60E1D707-743A-4DE1-9ADF-A19E5F8506DA}" type="slidenum">
              <a:rPr lang="en-US" smtClean="0"/>
              <a:pPr>
                <a:defRPr/>
              </a:pPr>
              <a:t>6</a:t>
            </a:fld>
            <a:endParaRPr lang="en-US" dirty="0"/>
          </a:p>
        </p:txBody>
      </p:sp>
      <p:sp>
        <p:nvSpPr>
          <p:cNvPr id="7" name="内容占位符 2">
            <a:extLst>
              <a:ext uri="{FF2B5EF4-FFF2-40B4-BE49-F238E27FC236}">
                <a16:creationId xmlns:a16="http://schemas.microsoft.com/office/drawing/2014/main" id="{829A8F21-C679-4B88-954B-2410C12BB216}"/>
              </a:ext>
            </a:extLst>
          </p:cNvPr>
          <p:cNvSpPr txBox="1">
            <a:spLocks/>
          </p:cNvSpPr>
          <p:nvPr/>
        </p:nvSpPr>
        <p:spPr>
          <a:xfrm>
            <a:off x="259904" y="775895"/>
            <a:ext cx="8632576" cy="4194966"/>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SzPct val="80000"/>
              <a:buFont typeface="Wingdings" pitchFamily="2" charset="2"/>
              <a:buChar char="n"/>
              <a:defRPr sz="2000">
                <a:solidFill>
                  <a:schemeClr val="tx1"/>
                </a:solidFill>
                <a:latin typeface="Calibri" pitchFamily="34" charset="0"/>
                <a:ea typeface="+mn-ea"/>
                <a:cs typeface="Calibri" pitchFamily="34" charset="0"/>
              </a:defRPr>
            </a:lvl1pPr>
            <a:lvl2pPr marL="625475" indent="-266700" algn="l" rtl="0" eaLnBrk="1" fontAlgn="base" hangingPunct="1">
              <a:lnSpc>
                <a:spcPct val="120000"/>
              </a:lnSpc>
              <a:spcBef>
                <a:spcPts val="600"/>
              </a:spcBef>
              <a:spcAft>
                <a:spcPct val="0"/>
              </a:spcAft>
              <a:buClrTx/>
              <a:buFont typeface="Arial" pitchFamily="34" charset="0"/>
              <a:buChar char="»"/>
              <a:defRPr sz="1800">
                <a:solidFill>
                  <a:schemeClr val="tx1"/>
                </a:solidFill>
                <a:latin typeface="Calibri" pitchFamily="34" charset="0"/>
                <a:ea typeface="+mn-ea"/>
                <a:cs typeface="Calibri" pitchFamily="34" charset="0"/>
              </a:defRPr>
            </a:lvl2pPr>
            <a:lvl3pPr marL="982663" indent="-174625"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Calibri" pitchFamily="34" charset="0"/>
                <a:ea typeface="+mn-ea"/>
                <a:cs typeface="Calibri" pitchFamily="34" charset="0"/>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400" b="1" kern="0" dirty="0"/>
              <a:t>Justification:</a:t>
            </a:r>
          </a:p>
          <a:p>
            <a:pPr marL="541338" lvl="1" indent="-182563" algn="just">
              <a:lnSpc>
                <a:spcPct val="100000"/>
              </a:lnSpc>
              <a:spcBef>
                <a:spcPts val="200"/>
              </a:spcBef>
              <a:spcAft>
                <a:spcPts val="200"/>
              </a:spcAft>
              <a:buSzPct val="80000"/>
            </a:pPr>
            <a:r>
              <a:rPr lang="en-US" altLang="zh-CN" sz="1200" kern="0" dirty="0"/>
              <a:t>Simultaneous Rx/Tx capability for inter-band CA, SUL and EN-DC band combinations were introduced from Rel-15. Specifically, for inter-band CA and EN-DC combination, the capability is used for TDD-TDD and TDD-FDD band combinations. According to the description of the capability, it is conditional mandatory and the condition is described in the field, i.e. indicated in the RAN4 spec which combinations should mandatorily support simultaneous Rx/Tx. For the combinations which have no such indication, the capability is optional, i.e. for UE supporting simultaneous Rx/Tx, the capability should be reported, otherwise, the capability is absent or not reported. Since the capability is important for network scheduling, it should be reported accurately.</a:t>
            </a:r>
          </a:p>
          <a:p>
            <a:pPr marL="541338" lvl="1" indent="-182563" algn="just">
              <a:lnSpc>
                <a:spcPct val="100000"/>
              </a:lnSpc>
              <a:spcBef>
                <a:spcPts val="200"/>
              </a:spcBef>
              <a:spcAft>
                <a:spcPts val="200"/>
              </a:spcAft>
              <a:buSzPct val="80000"/>
            </a:pPr>
            <a:r>
              <a:rPr lang="en-US" altLang="zh-CN" sz="1200" kern="0" dirty="0"/>
              <a:t>In Rel-17, the principles for judging the mandatory capability for a band combination have been discussed, and the cases include:</a:t>
            </a:r>
          </a:p>
          <a:p>
            <a:pPr marL="898526" lvl="2" indent="-182563" algn="just">
              <a:lnSpc>
                <a:spcPct val="100000"/>
              </a:lnSpc>
              <a:spcBef>
                <a:spcPts val="200"/>
              </a:spcBef>
              <a:spcAft>
                <a:spcPts val="200"/>
              </a:spcAft>
              <a:buSzPct val="80000"/>
            </a:pPr>
            <a:r>
              <a:rPr lang="en-US" altLang="zh-CN" sz="1000" kern="0" dirty="0"/>
              <a:t>FR1+FR1 FDD-TDD band combination</a:t>
            </a:r>
          </a:p>
          <a:p>
            <a:pPr marL="898526" lvl="2" indent="-182563" algn="just">
              <a:lnSpc>
                <a:spcPct val="100000"/>
              </a:lnSpc>
              <a:spcBef>
                <a:spcPts val="200"/>
              </a:spcBef>
              <a:spcAft>
                <a:spcPts val="200"/>
              </a:spcAft>
              <a:buSzPct val="80000"/>
            </a:pPr>
            <a:r>
              <a:rPr lang="en-US" altLang="zh-CN" sz="1000" kern="0" dirty="0"/>
              <a:t>FR1+FR1 TDD-TDD band combination</a:t>
            </a:r>
          </a:p>
          <a:p>
            <a:pPr marL="898526" lvl="2" indent="-182563" algn="just">
              <a:lnSpc>
                <a:spcPct val="100000"/>
              </a:lnSpc>
              <a:spcBef>
                <a:spcPts val="200"/>
              </a:spcBef>
              <a:spcAft>
                <a:spcPts val="200"/>
              </a:spcAft>
              <a:buSzPct val="80000"/>
            </a:pPr>
            <a:r>
              <a:rPr lang="en-US" altLang="zh-CN" sz="1000" kern="0" dirty="0"/>
              <a:t>FR1+FR2 FDD-TDD band combination</a:t>
            </a:r>
          </a:p>
          <a:p>
            <a:pPr marL="898526" lvl="2" indent="-182563" algn="just">
              <a:lnSpc>
                <a:spcPct val="100000"/>
              </a:lnSpc>
              <a:spcBef>
                <a:spcPts val="200"/>
              </a:spcBef>
              <a:spcAft>
                <a:spcPts val="200"/>
              </a:spcAft>
              <a:buSzPct val="80000"/>
            </a:pPr>
            <a:r>
              <a:rPr lang="en-US" altLang="zh-CN" sz="1000" kern="0" dirty="0"/>
              <a:t>FR1+FR2 TDD-TDD band combination</a:t>
            </a:r>
          </a:p>
          <a:p>
            <a:pPr marL="898526" lvl="2" indent="-182563" algn="just">
              <a:lnSpc>
                <a:spcPct val="100000"/>
              </a:lnSpc>
              <a:spcBef>
                <a:spcPts val="200"/>
              </a:spcBef>
              <a:spcAft>
                <a:spcPts val="200"/>
              </a:spcAft>
              <a:buSzPct val="80000"/>
            </a:pPr>
            <a:r>
              <a:rPr lang="en-US" altLang="zh-CN" sz="1000" kern="0" dirty="0"/>
              <a:t>FR2+FR2 TDD-TDD band combination</a:t>
            </a:r>
          </a:p>
          <a:p>
            <a:pPr marL="541338" lvl="1" indent="-182563" algn="just">
              <a:lnSpc>
                <a:spcPct val="100000"/>
              </a:lnSpc>
              <a:spcBef>
                <a:spcPts val="200"/>
              </a:spcBef>
              <a:spcAft>
                <a:spcPts val="200"/>
              </a:spcAft>
              <a:buSzPct val="80000"/>
            </a:pPr>
            <a:r>
              <a:rPr lang="en-US" altLang="zh-CN" sz="1200" kern="0" dirty="0"/>
              <a:t>In Rel-18, a basket WI for simultaneous Rx-Tx was created. In Rel-18 WI, as the capability is defined for CA, SUL, MR-DC and NR-DC band combinations, and applicability of the corresponding requirements cover different specifications, e.g., TS 38.101-1 and TS 38.101-3, the way to treat simultaneous Rx/Tx capability as well as the requirements is aligned among the specifications.</a:t>
            </a:r>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358775" lvl="1" indent="0" algn="just">
              <a:lnSpc>
                <a:spcPct val="100000"/>
              </a:lnSpc>
              <a:spcBef>
                <a:spcPts val="200"/>
              </a:spcBef>
              <a:spcAft>
                <a:spcPts val="200"/>
              </a:spcAft>
              <a:buSzPct val="80000"/>
              <a:buFont typeface="Arial" pitchFamily="34" charset="0"/>
              <a:buNone/>
            </a:pPr>
            <a:endParaRPr lang="en-US" altLang="zh-CN" sz="1200" b="1" kern="0" dirty="0"/>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0" lvl="1" indent="0" algn="just">
              <a:lnSpc>
                <a:spcPct val="100000"/>
              </a:lnSpc>
              <a:spcBef>
                <a:spcPts val="200"/>
              </a:spcBef>
              <a:spcAft>
                <a:spcPts val="200"/>
              </a:spcAft>
              <a:buClr>
                <a:srgbClr val="FF6600"/>
              </a:buClr>
              <a:buSzPct val="80000"/>
              <a:buFont typeface="Arial" pitchFamily="34" charset="0"/>
              <a:buNone/>
            </a:pPr>
            <a:endParaRPr lang="en-US" altLang="zh-CN" sz="1600" kern="0" dirty="0"/>
          </a:p>
        </p:txBody>
      </p:sp>
    </p:spTree>
    <p:extLst>
      <p:ext uri="{BB962C8B-B14F-4D97-AF65-F5344CB8AC3E}">
        <p14:creationId xmlns:p14="http://schemas.microsoft.com/office/powerpoint/2010/main" val="1338491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Proposed o</a:t>
            </a:r>
            <a:r>
              <a:rPr lang="en-US" altLang="zh-CN" sz="2400" dirty="0"/>
              <a:t>bjective #2: Simultaneous Rx/Tx</a:t>
            </a:r>
            <a:endParaRPr lang="en-US" altLang="zh-CN" dirty="0"/>
          </a:p>
        </p:txBody>
      </p:sp>
      <p:sp>
        <p:nvSpPr>
          <p:cNvPr id="4" name="灯片编号占位符 3"/>
          <p:cNvSpPr>
            <a:spLocks noGrp="1"/>
          </p:cNvSpPr>
          <p:nvPr>
            <p:ph type="sldNum" sz="quarter" idx="10"/>
          </p:nvPr>
        </p:nvSpPr>
        <p:spPr>
          <a:xfrm>
            <a:off x="4054479" y="4818461"/>
            <a:ext cx="1223963" cy="201561"/>
          </a:xfrm>
        </p:spPr>
        <p:txBody>
          <a:bodyPr/>
          <a:lstStyle/>
          <a:p>
            <a:pPr>
              <a:defRPr/>
            </a:pPr>
            <a:fld id="{60E1D707-743A-4DE1-9ADF-A19E5F8506DA}" type="slidenum">
              <a:rPr lang="en-US" smtClean="0"/>
              <a:pPr>
                <a:defRPr/>
              </a:pPr>
              <a:t>7</a:t>
            </a:fld>
            <a:endParaRPr lang="en-US" dirty="0"/>
          </a:p>
        </p:txBody>
      </p:sp>
      <p:sp>
        <p:nvSpPr>
          <p:cNvPr id="7" name="内容占位符 2">
            <a:extLst>
              <a:ext uri="{FF2B5EF4-FFF2-40B4-BE49-F238E27FC236}">
                <a16:creationId xmlns:a16="http://schemas.microsoft.com/office/drawing/2014/main" id="{829A8F21-C679-4B88-954B-2410C12BB216}"/>
              </a:ext>
            </a:extLst>
          </p:cNvPr>
          <p:cNvSpPr txBox="1">
            <a:spLocks/>
          </p:cNvSpPr>
          <p:nvPr/>
        </p:nvSpPr>
        <p:spPr>
          <a:xfrm>
            <a:off x="259904" y="775895"/>
            <a:ext cx="8632576" cy="4194966"/>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SzPct val="80000"/>
              <a:buFont typeface="Wingdings" pitchFamily="2" charset="2"/>
              <a:buChar char="n"/>
              <a:defRPr sz="2000">
                <a:solidFill>
                  <a:schemeClr val="tx1"/>
                </a:solidFill>
                <a:latin typeface="Calibri" pitchFamily="34" charset="0"/>
                <a:ea typeface="+mn-ea"/>
                <a:cs typeface="Calibri" pitchFamily="34" charset="0"/>
              </a:defRPr>
            </a:lvl1pPr>
            <a:lvl2pPr marL="625475" indent="-266700" algn="l" rtl="0" eaLnBrk="1" fontAlgn="base" hangingPunct="1">
              <a:lnSpc>
                <a:spcPct val="120000"/>
              </a:lnSpc>
              <a:spcBef>
                <a:spcPts val="600"/>
              </a:spcBef>
              <a:spcAft>
                <a:spcPct val="0"/>
              </a:spcAft>
              <a:buClrTx/>
              <a:buFont typeface="Arial" pitchFamily="34" charset="0"/>
              <a:buChar char="»"/>
              <a:defRPr sz="1800">
                <a:solidFill>
                  <a:schemeClr val="tx1"/>
                </a:solidFill>
                <a:latin typeface="Calibri" pitchFamily="34" charset="0"/>
                <a:ea typeface="+mn-ea"/>
                <a:cs typeface="Calibri" pitchFamily="34" charset="0"/>
              </a:defRPr>
            </a:lvl2pPr>
            <a:lvl3pPr marL="982663" indent="-174625"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Calibri" pitchFamily="34" charset="0"/>
                <a:ea typeface="+mn-ea"/>
                <a:cs typeface="Calibri" pitchFamily="34" charset="0"/>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400" b="1" kern="0" dirty="0"/>
              <a:t>Justification:</a:t>
            </a:r>
          </a:p>
          <a:p>
            <a:pPr marL="541338" lvl="1" indent="-182563" algn="just">
              <a:lnSpc>
                <a:spcPct val="100000"/>
              </a:lnSpc>
              <a:spcBef>
                <a:spcPts val="200"/>
              </a:spcBef>
              <a:spcAft>
                <a:spcPts val="200"/>
              </a:spcAft>
              <a:buSzPct val="80000"/>
            </a:pPr>
            <a:r>
              <a:rPr lang="en-US" altLang="zh-CN" sz="1200" kern="0" dirty="0"/>
              <a:t>In Rel-19, further discussions have addressed several specification issues concerning simultaneous Rx-Tx requirements originally identified in Rel-18. Key points include simplifying or removing redundant and overlapping Notes to enhance implementation clarity, clarifying the lack of mandatory simultaneous Rx-Tx notes for certain higher-order EN-DC band combinations to aid vendor implementation and testing, and examining the CA_n40-n41 combination where 4Rx requirements on n41 may require relaxation. The need to support simultaneous Rx-Tx in the CA_n5-n8 combination with overlapping spectrum was also discussed. Additionally, case-by-case analysis of band combinations will be conducted to prevent ambiguity, with outcomes documented in TR 38.793 as an extension of the Rel-18 work.</a:t>
            </a:r>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358775" lvl="1" indent="0" algn="just">
              <a:lnSpc>
                <a:spcPct val="100000"/>
              </a:lnSpc>
              <a:spcBef>
                <a:spcPts val="200"/>
              </a:spcBef>
              <a:spcAft>
                <a:spcPts val="200"/>
              </a:spcAft>
              <a:buSzPct val="80000"/>
              <a:buFont typeface="Arial" pitchFamily="34" charset="0"/>
              <a:buNone/>
            </a:pPr>
            <a:endParaRPr lang="en-US" altLang="zh-CN" sz="1200" b="1" kern="0" dirty="0"/>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0" lvl="1" indent="0" algn="just">
              <a:lnSpc>
                <a:spcPct val="100000"/>
              </a:lnSpc>
              <a:spcBef>
                <a:spcPts val="200"/>
              </a:spcBef>
              <a:spcAft>
                <a:spcPts val="200"/>
              </a:spcAft>
              <a:buClr>
                <a:srgbClr val="FF6600"/>
              </a:buClr>
              <a:buSzPct val="80000"/>
              <a:buFont typeface="Arial" pitchFamily="34" charset="0"/>
              <a:buNone/>
            </a:pPr>
            <a:endParaRPr lang="en-US" altLang="zh-CN" sz="1600" kern="0" dirty="0"/>
          </a:p>
        </p:txBody>
      </p:sp>
    </p:spTree>
    <p:extLst>
      <p:ext uri="{BB962C8B-B14F-4D97-AF65-F5344CB8AC3E}">
        <p14:creationId xmlns:p14="http://schemas.microsoft.com/office/powerpoint/2010/main" val="3634599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Proposed o</a:t>
            </a:r>
            <a:r>
              <a:rPr lang="en-US" altLang="zh-CN" sz="2400" dirty="0"/>
              <a:t>bjective #2: Simultaneous Rx/Tx</a:t>
            </a:r>
            <a:endParaRPr lang="en-US" altLang="zh-CN" dirty="0"/>
          </a:p>
        </p:txBody>
      </p:sp>
      <p:sp>
        <p:nvSpPr>
          <p:cNvPr id="4" name="灯片编号占位符 3"/>
          <p:cNvSpPr>
            <a:spLocks noGrp="1"/>
          </p:cNvSpPr>
          <p:nvPr>
            <p:ph type="sldNum" sz="quarter" idx="10"/>
          </p:nvPr>
        </p:nvSpPr>
        <p:spPr>
          <a:xfrm>
            <a:off x="4054479" y="4818461"/>
            <a:ext cx="1223963" cy="201561"/>
          </a:xfrm>
        </p:spPr>
        <p:txBody>
          <a:bodyPr/>
          <a:lstStyle/>
          <a:p>
            <a:pPr>
              <a:defRPr/>
            </a:pPr>
            <a:fld id="{60E1D707-743A-4DE1-9ADF-A19E5F8506DA}" type="slidenum">
              <a:rPr lang="en-US" smtClean="0"/>
              <a:pPr>
                <a:defRPr/>
              </a:pPr>
              <a:t>8</a:t>
            </a:fld>
            <a:endParaRPr lang="en-US" dirty="0"/>
          </a:p>
        </p:txBody>
      </p:sp>
      <p:sp>
        <p:nvSpPr>
          <p:cNvPr id="7" name="内容占位符 2">
            <a:extLst>
              <a:ext uri="{FF2B5EF4-FFF2-40B4-BE49-F238E27FC236}">
                <a16:creationId xmlns:a16="http://schemas.microsoft.com/office/drawing/2014/main" id="{829A8F21-C679-4B88-954B-2410C12BB216}"/>
              </a:ext>
            </a:extLst>
          </p:cNvPr>
          <p:cNvSpPr txBox="1">
            <a:spLocks/>
          </p:cNvSpPr>
          <p:nvPr/>
        </p:nvSpPr>
        <p:spPr>
          <a:xfrm>
            <a:off x="259904" y="775895"/>
            <a:ext cx="8560568" cy="4194966"/>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SzPct val="80000"/>
              <a:buFont typeface="Wingdings" pitchFamily="2" charset="2"/>
              <a:buChar char="n"/>
              <a:defRPr sz="2000">
                <a:solidFill>
                  <a:schemeClr val="tx1"/>
                </a:solidFill>
                <a:latin typeface="Calibri" pitchFamily="34" charset="0"/>
                <a:ea typeface="+mn-ea"/>
                <a:cs typeface="Calibri" pitchFamily="34" charset="0"/>
              </a:defRPr>
            </a:lvl1pPr>
            <a:lvl2pPr marL="625475" indent="-266700" algn="l" rtl="0" eaLnBrk="1" fontAlgn="base" hangingPunct="1">
              <a:lnSpc>
                <a:spcPct val="120000"/>
              </a:lnSpc>
              <a:spcBef>
                <a:spcPts val="600"/>
              </a:spcBef>
              <a:spcAft>
                <a:spcPct val="0"/>
              </a:spcAft>
              <a:buClrTx/>
              <a:buFont typeface="Arial" pitchFamily="34" charset="0"/>
              <a:buChar char="»"/>
              <a:defRPr sz="1800">
                <a:solidFill>
                  <a:schemeClr val="tx1"/>
                </a:solidFill>
                <a:latin typeface="Calibri" pitchFamily="34" charset="0"/>
                <a:ea typeface="+mn-ea"/>
                <a:cs typeface="Calibri" pitchFamily="34" charset="0"/>
              </a:defRPr>
            </a:lvl2pPr>
            <a:lvl3pPr marL="982663" indent="-174625"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Calibri" pitchFamily="34" charset="0"/>
                <a:ea typeface="+mn-ea"/>
                <a:cs typeface="Calibri" pitchFamily="34" charset="0"/>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179382" lvl="2" indent="-182563" algn="just">
              <a:lnSpc>
                <a:spcPct val="100000"/>
              </a:lnSpc>
              <a:spcBef>
                <a:spcPts val="200"/>
              </a:spcBef>
              <a:spcAft>
                <a:spcPts val="200"/>
              </a:spcAft>
              <a:buClr>
                <a:srgbClr val="FF6600"/>
              </a:buClr>
              <a:buSzPct val="80000"/>
              <a:buFont typeface="Wingdings" pitchFamily="2" charset="2"/>
              <a:buChar char="n"/>
            </a:pPr>
            <a:r>
              <a:rPr lang="en-US" altLang="zh-CN" sz="1400" b="1" kern="0" dirty="0"/>
              <a:t>Objective</a:t>
            </a:r>
          </a:p>
          <a:p>
            <a:pPr marL="541338" lvl="1" indent="-182563" algn="just">
              <a:lnSpc>
                <a:spcPct val="100000"/>
              </a:lnSpc>
              <a:spcBef>
                <a:spcPts val="200"/>
              </a:spcBef>
              <a:spcAft>
                <a:spcPts val="200"/>
              </a:spcAft>
              <a:buSzPct val="80000"/>
            </a:pPr>
            <a:r>
              <a:rPr lang="en-US" altLang="zh-CN" sz="1200" kern="0" dirty="0"/>
              <a:t>Identify feasibility of simultaneous Rx/Tx capability/operation for each requested FDD-TDD and TDD-TDD band combinations for CA, SUL, MR-DC based on technical analysis, especially for those with large MSD values. If needed, specify the MSD requirements for the identified band combinations.</a:t>
            </a:r>
          </a:p>
          <a:p>
            <a:pPr marL="898526" lvl="2" indent="-182563" algn="just">
              <a:lnSpc>
                <a:spcPct val="100000"/>
              </a:lnSpc>
              <a:spcBef>
                <a:spcPts val="200"/>
              </a:spcBef>
              <a:spcAft>
                <a:spcPts val="200"/>
              </a:spcAft>
              <a:buSzPct val="80000"/>
            </a:pPr>
            <a:r>
              <a:rPr lang="en-US" altLang="zh-CN" sz="1000" kern="0" dirty="0"/>
              <a:t>Note 1: Band combinations considered in this WI have to be introduced first via basket WIs or completed in previous releases if necessary. </a:t>
            </a:r>
          </a:p>
          <a:p>
            <a:pPr marL="898526" lvl="2" indent="-182563" algn="just">
              <a:lnSpc>
                <a:spcPct val="100000"/>
              </a:lnSpc>
              <a:spcBef>
                <a:spcPts val="200"/>
              </a:spcBef>
              <a:spcAft>
                <a:spcPts val="200"/>
              </a:spcAft>
              <a:buSzPct val="80000"/>
            </a:pPr>
            <a:r>
              <a:rPr lang="en-US" altLang="zh-CN" sz="1000" kern="0" dirty="0"/>
              <a:t>Note 2: Whether the simultaneous Rx-Tx capability could be supported or not depends on the evaluation of MSD for the requested band combinations case by case.</a:t>
            </a:r>
          </a:p>
          <a:p>
            <a:pPr marL="898526" lvl="2" indent="-182563" algn="just">
              <a:lnSpc>
                <a:spcPct val="100000"/>
              </a:lnSpc>
              <a:spcBef>
                <a:spcPts val="200"/>
              </a:spcBef>
              <a:spcAft>
                <a:spcPts val="200"/>
              </a:spcAft>
              <a:buSzPct val="80000"/>
            </a:pPr>
            <a:r>
              <a:rPr lang="en-US" altLang="zh-CN" sz="1000" kern="0" dirty="0"/>
              <a:t>Note 3: Applicability of simultaneous Rx/Tx capability to FDD-TDD band pairs should be reviewed</a:t>
            </a:r>
          </a:p>
          <a:p>
            <a:pPr marL="898526" lvl="2" indent="-182563" algn="just">
              <a:lnSpc>
                <a:spcPct val="100000"/>
              </a:lnSpc>
              <a:spcBef>
                <a:spcPts val="200"/>
              </a:spcBef>
              <a:spcAft>
                <a:spcPts val="200"/>
              </a:spcAft>
              <a:buSzPct val="80000"/>
            </a:pPr>
            <a:r>
              <a:rPr lang="en-US" altLang="zh-CN" sz="1000" kern="0" dirty="0"/>
              <a:t>Note 4: Band combinations of the following power classes are considered in this WI: PC3, PC2 and PC1.5.</a:t>
            </a:r>
          </a:p>
          <a:p>
            <a:pPr marL="541338" lvl="1" indent="-182563" algn="just">
              <a:lnSpc>
                <a:spcPct val="100000"/>
              </a:lnSpc>
              <a:spcBef>
                <a:spcPts val="200"/>
              </a:spcBef>
              <a:spcAft>
                <a:spcPts val="200"/>
              </a:spcAft>
              <a:buSzPct val="80000"/>
            </a:pPr>
            <a:r>
              <a:rPr lang="en-US" altLang="zh-CN" sz="1200" kern="0" dirty="0"/>
              <a:t>Align the specification treatment of simultaneous Rx/Tx capability for CA, SUL, MR-DC and NR-DC band combinations.</a:t>
            </a:r>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358775" lvl="1" indent="0" algn="just">
              <a:lnSpc>
                <a:spcPct val="100000"/>
              </a:lnSpc>
              <a:spcBef>
                <a:spcPts val="200"/>
              </a:spcBef>
              <a:spcAft>
                <a:spcPts val="200"/>
              </a:spcAft>
              <a:buSzPct val="80000"/>
              <a:buFont typeface="Arial" pitchFamily="34" charset="0"/>
              <a:buNone/>
            </a:pPr>
            <a:endParaRPr lang="en-US" altLang="zh-CN" sz="1200" b="1" kern="0" dirty="0"/>
          </a:p>
          <a:p>
            <a:pPr marL="358775" lvl="1" indent="0" algn="just">
              <a:lnSpc>
                <a:spcPct val="100000"/>
              </a:lnSpc>
              <a:spcBef>
                <a:spcPts val="200"/>
              </a:spcBef>
              <a:spcAft>
                <a:spcPts val="200"/>
              </a:spcAft>
              <a:buSzPct val="80000"/>
              <a:buFont typeface="Arial" pitchFamily="34" charset="0"/>
              <a:buNone/>
            </a:pPr>
            <a:endParaRPr lang="en-US" altLang="zh-CN" sz="1200" kern="0" dirty="0"/>
          </a:p>
          <a:p>
            <a:pPr marL="0" lvl="1" indent="0" algn="just">
              <a:lnSpc>
                <a:spcPct val="100000"/>
              </a:lnSpc>
              <a:spcBef>
                <a:spcPts val="200"/>
              </a:spcBef>
              <a:spcAft>
                <a:spcPts val="200"/>
              </a:spcAft>
              <a:buClr>
                <a:srgbClr val="FF6600"/>
              </a:buClr>
              <a:buSzPct val="80000"/>
              <a:buFont typeface="Arial" pitchFamily="34" charset="0"/>
              <a:buNone/>
            </a:pPr>
            <a:endParaRPr lang="en-US" altLang="zh-CN" sz="1600" kern="0" dirty="0"/>
          </a:p>
        </p:txBody>
      </p:sp>
      <p:graphicFrame>
        <p:nvGraphicFramePr>
          <p:cNvPr id="5" name="表格 4">
            <a:extLst>
              <a:ext uri="{FF2B5EF4-FFF2-40B4-BE49-F238E27FC236}">
                <a16:creationId xmlns:a16="http://schemas.microsoft.com/office/drawing/2014/main" id="{3649F02C-DE66-440D-A552-588D2A6AF916}"/>
              </a:ext>
            </a:extLst>
          </p:cNvPr>
          <p:cNvGraphicFramePr>
            <a:graphicFrameLocks noGrp="1"/>
          </p:cNvGraphicFramePr>
          <p:nvPr>
            <p:extLst>
              <p:ext uri="{D42A27DB-BD31-4B8C-83A1-F6EECF244321}">
                <p14:modId xmlns:p14="http://schemas.microsoft.com/office/powerpoint/2010/main" val="2491605695"/>
              </p:ext>
            </p:extLst>
          </p:nvPr>
        </p:nvGraphicFramePr>
        <p:xfrm>
          <a:off x="628650" y="3219822"/>
          <a:ext cx="7886700" cy="975360"/>
        </p:xfrm>
        <a:graphic>
          <a:graphicData uri="http://schemas.openxmlformats.org/drawingml/2006/table">
            <a:tbl>
              <a:tblPr firstRow="1" firstCol="1" bandRow="1"/>
              <a:tblGrid>
                <a:gridCol w="1389637">
                  <a:extLst>
                    <a:ext uri="{9D8B030D-6E8A-4147-A177-3AD203B41FA5}">
                      <a16:colId xmlns:a16="http://schemas.microsoft.com/office/drawing/2014/main" val="3895240086"/>
                    </a:ext>
                  </a:extLst>
                </a:gridCol>
                <a:gridCol w="1392791">
                  <a:extLst>
                    <a:ext uri="{9D8B030D-6E8A-4147-A177-3AD203B41FA5}">
                      <a16:colId xmlns:a16="http://schemas.microsoft.com/office/drawing/2014/main" val="2157929456"/>
                    </a:ext>
                  </a:extLst>
                </a:gridCol>
                <a:gridCol w="4413397">
                  <a:extLst>
                    <a:ext uri="{9D8B030D-6E8A-4147-A177-3AD203B41FA5}">
                      <a16:colId xmlns:a16="http://schemas.microsoft.com/office/drawing/2014/main" val="2934226551"/>
                    </a:ext>
                  </a:extLst>
                </a:gridCol>
                <a:gridCol w="690875">
                  <a:extLst>
                    <a:ext uri="{9D8B030D-6E8A-4147-A177-3AD203B41FA5}">
                      <a16:colId xmlns:a16="http://schemas.microsoft.com/office/drawing/2014/main" val="2503475056"/>
                    </a:ext>
                  </a:extLst>
                </a:gridCol>
              </a:tblGrid>
              <a:tr h="0">
                <a:tc>
                  <a:txBody>
                    <a:bodyPr/>
                    <a:lstStyle/>
                    <a:p>
                      <a:pPr algn="ctr" hangingPunct="0">
                        <a:spcAft>
                          <a:spcPts val="0"/>
                        </a:spcAft>
                      </a:pPr>
                      <a:r>
                        <a:rPr lang="en-GB" sz="800" b="1" dirty="0">
                          <a:effectLst/>
                          <a:latin typeface="Arial" panose="020B0604020202020204" pitchFamily="34" charset="0"/>
                          <a:ea typeface="宋体" panose="02010600030101010101" pitchFamily="2" charset="-122"/>
                        </a:rPr>
                        <a:t>Band </a:t>
                      </a:r>
                      <a:r>
                        <a:rPr lang="en-GB" sz="800" b="1" dirty="0">
                          <a:solidFill>
                            <a:srgbClr val="000000"/>
                          </a:solidFill>
                          <a:effectLst/>
                          <a:latin typeface="Arial" panose="020B0604020202020204" pitchFamily="34" charset="0"/>
                          <a:ea typeface="宋体" panose="02010600030101010101" pitchFamily="2" charset="-122"/>
                        </a:rPr>
                        <a:t>combination</a:t>
                      </a:r>
                      <a:endParaRPr lang="zh-CN" sz="10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800" b="1" dirty="0">
                          <a:solidFill>
                            <a:srgbClr val="000000"/>
                          </a:solidFill>
                          <a:effectLst/>
                          <a:latin typeface="Arial" panose="020B0604020202020204" pitchFamily="34" charset="0"/>
                          <a:ea typeface="宋体" panose="02010600030101010101" pitchFamily="2" charset="-122"/>
                        </a:rPr>
                        <a:t>Power Class</a:t>
                      </a:r>
                      <a:endParaRPr lang="zh-CN" sz="10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800" b="1" dirty="0">
                          <a:solidFill>
                            <a:srgbClr val="000000"/>
                          </a:solidFill>
                          <a:effectLst/>
                          <a:latin typeface="Arial" panose="020B0604020202020204" pitchFamily="34" charset="0"/>
                          <a:ea typeface="宋体" panose="02010600030101010101" pitchFamily="2" charset="-122"/>
                        </a:rPr>
                        <a:t>Note</a:t>
                      </a:r>
                      <a:endParaRPr lang="zh-CN" sz="10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800" b="1" dirty="0">
                          <a:solidFill>
                            <a:srgbClr val="000000"/>
                          </a:solidFill>
                          <a:effectLst/>
                          <a:latin typeface="Arial" panose="020B0604020202020204" pitchFamily="34" charset="0"/>
                          <a:ea typeface="宋体" panose="02010600030101010101" pitchFamily="2" charset="-122"/>
                        </a:rPr>
                        <a:t>status</a:t>
                      </a:r>
                      <a:endParaRPr lang="zh-CN" sz="10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82965547"/>
                  </a:ext>
                </a:extLst>
              </a:tr>
              <a:tr h="0">
                <a:tc>
                  <a:txBody>
                    <a:bodyPr/>
                    <a:lstStyle/>
                    <a:p>
                      <a:pPr hangingPunct="0">
                        <a:spcAft>
                          <a:spcPts val="900"/>
                        </a:spcAft>
                      </a:pPr>
                      <a:r>
                        <a:rPr lang="en-US" sz="800" kern="100">
                          <a:effectLst/>
                          <a:latin typeface="Arial" panose="020B0604020202020204" pitchFamily="34" charset="0"/>
                          <a:ea typeface="宋体" panose="02010600030101010101" pitchFamily="2" charset="-122"/>
                        </a:rPr>
                        <a:t>CA_n5-n8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PC3</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sz="800" dirty="0">
                          <a:effectLst/>
                          <a:latin typeface="Arial" panose="020B0604020202020204" pitchFamily="34" charset="0"/>
                          <a:ea typeface="宋体" panose="02010600030101010101" pitchFamily="2" charset="-122"/>
                        </a:rPr>
                        <a:t>If not finished in Rel-19, will be moved to Rel-20</a:t>
                      </a:r>
                      <a:endParaRPr lang="zh-CN" sz="1000" dirty="0">
                        <a:effectLst/>
                        <a:latin typeface="Times New Roman" panose="02020603050405020304" pitchFamily="18" charset="0"/>
                        <a:ea typeface="宋体" panose="02010600030101010101" pitchFamily="2" charset="-122"/>
                      </a:endParaRPr>
                    </a:p>
                    <a:p>
                      <a:pPr marL="342900" lvl="0" indent="-342900" algn="just" hangingPunct="0">
                        <a:buFont typeface="Times" panose="02020603050405020304" pitchFamily="18" charset="0"/>
                        <a:buChar char="-"/>
                      </a:pPr>
                      <a:r>
                        <a:rPr lang="en-GB" sz="800" dirty="0">
                          <a:effectLst/>
                          <a:latin typeface="Arial" panose="020B0604020202020204" pitchFamily="34" charset="0"/>
                          <a:ea typeface="MS Mincho" panose="02020609040205080304" pitchFamily="49" charset="-128"/>
                        </a:rPr>
                        <a:t>Study the feasibility of supporting UL CA operation for FDD-FDD inter-band CA band combination with partial overlap on UL and DL in Rel-19.</a:t>
                      </a:r>
                      <a:endParaRPr lang="zh-CN" sz="1000" dirty="0">
                        <a:effectLst/>
                        <a:latin typeface="Times New Roman" panose="02020603050405020304" pitchFamily="18" charset="0"/>
                        <a:ea typeface="MS Mincho" panose="02020609040205080304" pitchFamily="49" charset="-128"/>
                      </a:endParaRPr>
                    </a:p>
                    <a:p>
                      <a:pPr marL="342900" lvl="0" indent="-342900" algn="just" hangingPunct="0">
                        <a:spcAft>
                          <a:spcPts val="900"/>
                        </a:spcAft>
                        <a:buFont typeface="Times" panose="02020603050405020304" pitchFamily="18" charset="0"/>
                        <a:buChar char="-"/>
                      </a:pPr>
                      <a:r>
                        <a:rPr lang="en-GB" sz="800" dirty="0">
                          <a:effectLst/>
                          <a:latin typeface="Arial" panose="020B0604020202020204" pitchFamily="34" charset="0"/>
                          <a:ea typeface="MS Mincho" panose="02020609040205080304" pitchFamily="49" charset="-128"/>
                        </a:rPr>
                        <a:t>Discuss and specify if needed, the general method of scheduling restriction for non-simultaneous Rx-Tx between n5 DL and n8 UL.</a:t>
                      </a:r>
                      <a:endParaRPr lang="zh-CN" sz="1000" dirty="0">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Pending</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7223981"/>
                  </a:ext>
                </a:extLst>
              </a:tr>
              <a:tr h="0">
                <a:tc>
                  <a:txBody>
                    <a:bodyPr/>
                    <a:lstStyle/>
                    <a:p>
                      <a:pPr hangingPunct="0">
                        <a:spcAft>
                          <a:spcPts val="900"/>
                        </a:spcAft>
                      </a:pPr>
                      <a:r>
                        <a:rPr lang="en-US" sz="800" kern="100">
                          <a:effectLst/>
                          <a:latin typeface="Arial" panose="020B0604020202020204" pitchFamily="34" charset="0"/>
                          <a:ea typeface="宋体" panose="02010600030101010101" pitchFamily="2" charset="-122"/>
                        </a:rPr>
                        <a:t>CA_n78-n104</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PC3, PC2</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 </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9089728"/>
                  </a:ext>
                </a:extLst>
              </a:tr>
              <a:tr h="0">
                <a:tc>
                  <a:txBody>
                    <a:bodyPr/>
                    <a:lstStyle/>
                    <a:p>
                      <a:pPr hangingPunct="0">
                        <a:spcAft>
                          <a:spcPts val="900"/>
                        </a:spcAft>
                      </a:pPr>
                      <a:r>
                        <a:rPr lang="en-US" sz="800" kern="100">
                          <a:effectLst/>
                          <a:latin typeface="Arial" panose="020B0604020202020204" pitchFamily="34" charset="0"/>
                          <a:ea typeface="宋体" panose="02010600030101010101" pitchFamily="2" charset="-122"/>
                        </a:rPr>
                        <a:t>CA_n79-n104</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a:effectLst/>
                          <a:latin typeface="Arial" panose="020B0604020202020204" pitchFamily="34" charset="0"/>
                          <a:ea typeface="宋体" panose="02010600030101010101" pitchFamily="2" charset="-122"/>
                        </a:rPr>
                        <a:t>PC3, PC2</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dirty="0">
                          <a:effectLst/>
                          <a:latin typeface="Arial" panose="020B0604020202020204" pitchFamily="34" charset="0"/>
                          <a:ea typeface="宋体" panose="02010600030101010101" pitchFamily="2" charset="-122"/>
                        </a:rPr>
                        <a:t> </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800" dirty="0">
                          <a:effectLst/>
                          <a:latin typeface="Arial" panose="020B0604020202020204" pitchFamily="34" charset="0"/>
                          <a:ea typeface="宋体" panose="02010600030101010101" pitchFamily="2" charset="-122"/>
                        </a:rPr>
                        <a:t>Open</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957747"/>
                  </a:ext>
                </a:extLst>
              </a:tr>
            </a:tbl>
          </a:graphicData>
        </a:graphic>
      </p:graphicFrame>
    </p:spTree>
    <p:extLst>
      <p:ext uri="{BB962C8B-B14F-4D97-AF65-F5344CB8AC3E}">
        <p14:creationId xmlns:p14="http://schemas.microsoft.com/office/powerpoint/2010/main" val="1543239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18459</TotalTime>
  <Words>1802</Words>
  <Application>Microsoft Office PowerPoint</Application>
  <PresentationFormat>全屏显示(16:9)</PresentationFormat>
  <Paragraphs>153</Paragraphs>
  <Slides>9</Slides>
  <Notes>7</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9</vt:i4>
      </vt:variant>
    </vt:vector>
  </HeadingPairs>
  <TitlesOfParts>
    <vt:vector size="21" baseType="lpstr">
      <vt:lpstr>Lucida Grande</vt:lpstr>
      <vt:lpstr>Nokia Pure Headline Light</vt:lpstr>
      <vt:lpstr>Nokia Pure Text Light</vt:lpstr>
      <vt:lpstr>微软雅黑</vt:lpstr>
      <vt:lpstr>Arial</vt:lpstr>
      <vt:lpstr>Calibri</vt:lpstr>
      <vt:lpstr>Times</vt:lpstr>
      <vt:lpstr>Times New Roman</vt:lpstr>
      <vt:lpstr>Wingdings</vt:lpstr>
      <vt:lpstr>胶片模板-移动通信研究所-16比9-20150113</vt:lpstr>
      <vt:lpstr>3_Nokia White Master with headline</vt:lpstr>
      <vt:lpstr>Brooklyn_5G_Summit_Slide_Template</vt:lpstr>
      <vt:lpstr>Discussion on Additional NR band combinations for NR features in Rel-20</vt:lpstr>
      <vt:lpstr>Justification-overall</vt:lpstr>
      <vt:lpstr>Proposed objective #1: DL interruption</vt:lpstr>
      <vt:lpstr>Proposed objective #1: DL interruption</vt:lpstr>
      <vt:lpstr>Proposed objective #1: DL interruption</vt:lpstr>
      <vt:lpstr>Proposed objective #2: Simultaneous Rx/Tx</vt:lpstr>
      <vt:lpstr>Proposed objective #2: Simultaneous Rx/Tx</vt:lpstr>
      <vt:lpstr>Proposed objective #2: Simultaneous Rx/Tx</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liubo, CTC</cp:lastModifiedBy>
  <cp:revision>1912</cp:revision>
  <cp:lastPrinted>2018-01-16T08:39:22Z</cp:lastPrinted>
  <dcterms:created xsi:type="dcterms:W3CDTF">2017-04-20T03:13:07Z</dcterms:created>
  <dcterms:modified xsi:type="dcterms:W3CDTF">2025-11-07T07:35:51Z</dcterms:modified>
</cp:coreProperties>
</file>