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4" d="100"/>
          <a:sy n="84" d="100"/>
        </p:scale>
        <p:origin x="-413" y="-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16/10/2025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996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16/10/2025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7880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16/10/2025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618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16/10/2025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266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16/10/2025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964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16/10/2025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6371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16/10/2025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465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16/10/2025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871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16/10/2025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6881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16/10/2025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631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16/10/2025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962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4F7CF-55B6-4CDD-B9B6-5EF6E90E65C4}" type="datetimeFigureOut">
              <a:rPr lang="en-GB" smtClean="0"/>
              <a:t>16/10/2025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188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Discussion on </a:t>
            </a:r>
            <a:r>
              <a:rPr lang="en-US" altLang="zh-CN" dirty="0" smtClean="0"/>
              <a:t>Rx BSF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RAN2#131-bis</a:t>
            </a:r>
            <a:endParaRPr lang="en-GB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9447245" y="274120"/>
            <a:ext cx="2441510" cy="462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 smtClean="0"/>
              <a:t>R2-2507732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668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254" y="353085"/>
            <a:ext cx="10515600" cy="896293"/>
          </a:xfrm>
        </p:spPr>
        <p:txBody>
          <a:bodyPr/>
          <a:lstStyle/>
          <a:p>
            <a:r>
              <a:rPr lang="en-GB" dirty="0" smtClean="0"/>
              <a:t>The 2 UAI options (RAN2 classification)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991427"/>
              </p:ext>
            </p:extLst>
          </p:nvPr>
        </p:nvGraphicFramePr>
        <p:xfrm>
          <a:off x="261181" y="1592391"/>
          <a:ext cx="11372523" cy="4803747"/>
        </p:xfrm>
        <a:graphic>
          <a:graphicData uri="http://schemas.openxmlformats.org/drawingml/2006/table">
            <a:tbl>
              <a:tblPr firstRow="1" firstCol="1" bandRow="1"/>
              <a:tblGrid>
                <a:gridCol w="3423580">
                  <a:extLst>
                    <a:ext uri="{9D8B030D-6E8A-4147-A177-3AD203B41FA5}">
                      <a16:colId xmlns="" xmlns:a16="http://schemas.microsoft.com/office/drawing/2014/main" val="2694685937"/>
                    </a:ext>
                  </a:extLst>
                </a:gridCol>
                <a:gridCol w="4861711">
                  <a:extLst>
                    <a:ext uri="{9D8B030D-6E8A-4147-A177-3AD203B41FA5}">
                      <a16:colId xmlns="" xmlns:a16="http://schemas.microsoft.com/office/drawing/2014/main" val="2327571008"/>
                    </a:ext>
                  </a:extLst>
                </a:gridCol>
                <a:gridCol w="1656784">
                  <a:extLst>
                    <a:ext uri="{9D8B030D-6E8A-4147-A177-3AD203B41FA5}">
                      <a16:colId xmlns="" xmlns:a16="http://schemas.microsoft.com/office/drawing/2014/main" val="2121386740"/>
                    </a:ext>
                  </a:extLst>
                </a:gridCol>
                <a:gridCol w="1430448"/>
              </a:tblGrid>
              <a:tr h="65604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UAI content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Whether prohibit timer is needed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Whether this option</a:t>
                      </a:r>
                      <a:r>
                        <a:rPr lang="en-US" sz="14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implies some restriction on NW configuration.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RAN4 impact</a:t>
                      </a:r>
                      <a:endParaRPr lang="en-GB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82633135"/>
                  </a:ext>
                </a:extLst>
              </a:tr>
              <a:tr h="169478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u="sng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Only UE preference to quit FBS operation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– Option 1 </a:t>
                      </a:r>
                      <a:endParaRPr lang="en-GB" sz="14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No.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It’s like one-time report for UE, and it</a:t>
                      </a:r>
                      <a:r>
                        <a:rPr lang="en-GB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doesn’t need to report the same preference for multiple times. NW may reconfigure and lower down the RSRP/RSRQ threshold, so that UE can quit. Otherwise, UE can still quit FBS operation after 90 seconds.</a:t>
                      </a:r>
                      <a:endParaRPr lang="en-GB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 restriction on NW configuration.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Align</a:t>
                      </a:r>
                      <a:r>
                        <a:rPr lang="en-GB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with RAN4 LS, i.e., “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RAN4 will not discuss the UE </a:t>
                      </a:r>
                      <a:r>
                        <a:rPr lang="en-US" sz="1400" baseline="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behaviour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after reporting UAI</a:t>
                      </a:r>
                      <a:r>
                        <a:rPr lang="en-GB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”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21725134"/>
                  </a:ext>
                </a:extLst>
              </a:tr>
              <a:tr h="10387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u="sng" dirty="0" smtClean="0"/>
                        <a:t>fbs-Preference-r19                    ENUMERATED {quit, keep }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– Option 2.1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u="sng" dirty="0" smtClean="0"/>
                        <a:t>fbs-Preference-r19                    ENUMERATED {preferred,  </a:t>
                      </a:r>
                      <a:r>
                        <a:rPr lang="en-GB" altLang="zh-CN" sz="1400" u="sng" dirty="0" err="1" smtClean="0"/>
                        <a:t>notPreferred</a:t>
                      </a:r>
                      <a:r>
                        <a:rPr lang="en-GB" altLang="zh-CN" sz="1400" u="sng" dirty="0" smtClean="0"/>
                        <a:t> }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– Option 2.2 </a:t>
                      </a:r>
                    </a:p>
                    <a:p>
                      <a:pPr marL="0" algn="l" defTabSz="914400" rtl="0" eaLnBrk="1" latinLnBrk="0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endParaRPr lang="en-GB" sz="14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Yes.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After UE reports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preference to quit FBS operation, it may revert the preference, i.e., the preference is changed to keep FBS operation. In this case, prohibit timer is needed.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Or in a more general way, UE reports whether FBS operation is preferred or not.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Similar to </a:t>
                      </a:r>
                      <a:r>
                        <a:rPr lang="en-US" sz="1400" baseline="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MultiRx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feature,</a:t>
                      </a:r>
                      <a:r>
                        <a:rPr lang="en-GB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the candidate prohibit timer length can be {s0, s0dot5, s1, s2, s3, s4, s5, s6, s7, s8, s9, s10, s20, s30}</a:t>
                      </a:r>
                      <a:endParaRPr lang="en-US" sz="1400" baseline="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 restriction on NW configuration.</a:t>
                      </a:r>
                      <a:endParaRPr lang="en-GB" alt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altLang="zh-CN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 further RAN4 impact</a:t>
                      </a:r>
                      <a:endParaRPr lang="en-GB" alt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22243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811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Proposed 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886" y="1978090"/>
            <a:ext cx="10515600" cy="370748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b="1" u="sng" dirty="0" smtClean="0"/>
              <a:t>On UAI design:</a:t>
            </a:r>
          </a:p>
          <a:p>
            <a:pPr marL="0" indent="0">
              <a:buNone/>
            </a:pPr>
            <a:r>
              <a:rPr lang="en-GB" dirty="0" smtClean="0"/>
              <a:t>P1: whether FBS operation is preferred or not is indicated in UAI.</a:t>
            </a:r>
          </a:p>
          <a:p>
            <a:pPr marL="0" indent="0">
              <a:buNone/>
            </a:pPr>
            <a:r>
              <a:rPr lang="en-GB" dirty="0" smtClean="0"/>
              <a:t>P2: prohibit timer is used, and the candidate timer length </a:t>
            </a:r>
            <a:r>
              <a:rPr lang="en-GB" dirty="0"/>
              <a:t>can be {s0, s0dot5, s1, s2, s3, s4, s5, s6, s7, s8, s9, s10, s20, s30</a:t>
            </a:r>
            <a:r>
              <a:rPr lang="en-GB" dirty="0" smtClean="0"/>
              <a:t>}.</a:t>
            </a:r>
          </a:p>
          <a:p>
            <a:pPr marL="0" indent="0">
              <a:buNone/>
            </a:pPr>
            <a:r>
              <a:rPr lang="en-GB" dirty="0" smtClean="0"/>
              <a:t>P3: send a LS to RAN4 on RAN2 agreement (if P1 is agreed).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u="sng" dirty="0" smtClean="0"/>
              <a:t>On scenario restriction:</a:t>
            </a:r>
          </a:p>
          <a:p>
            <a:pPr marL="0" indent="0">
              <a:buNone/>
            </a:pPr>
            <a:r>
              <a:rPr lang="en-GB" dirty="0" smtClean="0"/>
              <a:t>P4: </a:t>
            </a:r>
            <a:r>
              <a:rPr lang="en-US" dirty="0" smtClean="0"/>
              <a:t>RAN2 to discuss the following understanding:</a:t>
            </a:r>
          </a:p>
          <a:p>
            <a:pPr marL="0" indent="0">
              <a:buNone/>
            </a:pPr>
            <a:r>
              <a:rPr lang="en-US" u="sng" dirty="0" smtClean="0"/>
              <a:t>Understanding 1: </a:t>
            </a:r>
            <a:r>
              <a:rPr lang="en-US" dirty="0" smtClean="0"/>
              <a:t>In </a:t>
            </a:r>
            <a:r>
              <a:rPr lang="en-US" dirty="0"/>
              <a:t>case the FBS triggering condition is configured, UE only applies it when the </a:t>
            </a:r>
            <a:r>
              <a:rPr lang="en-US" dirty="0" smtClean="0"/>
              <a:t>scenario related conditions </a:t>
            </a:r>
            <a:r>
              <a:rPr lang="en-US" dirty="0"/>
              <a:t>of applicability of requirements defined in 38.133 are </a:t>
            </a:r>
            <a:r>
              <a:rPr lang="en-US" dirty="0" smtClean="0"/>
              <a:t>met. </a:t>
            </a:r>
          </a:p>
          <a:p>
            <a:pPr marL="0" indent="0">
              <a:buNone/>
            </a:pPr>
            <a:r>
              <a:rPr lang="en-US" altLang="zh-CN" u="sng" dirty="0" smtClean="0"/>
              <a:t>Understanding 2: </a:t>
            </a:r>
            <a:r>
              <a:rPr lang="en-US" dirty="0" smtClean="0"/>
              <a:t>NW only configures </a:t>
            </a:r>
            <a:r>
              <a:rPr lang="en-US" altLang="zh-CN" dirty="0"/>
              <a:t>the FBS triggering condition when the scenario related </a:t>
            </a:r>
            <a:r>
              <a:rPr lang="en-US" altLang="zh-CN" dirty="0" smtClean="0"/>
              <a:t>conditions </a:t>
            </a:r>
            <a:r>
              <a:rPr lang="en-US" altLang="zh-CN" dirty="0"/>
              <a:t>of applicability of requirements defined in 38.133 are met.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7990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2734</TotalTime>
  <Words>392</Words>
  <Application>Microsoft Office PowerPoint</Application>
  <PresentationFormat>自定义</PresentationFormat>
  <Paragraphs>34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Discussion on Rx BSF</vt:lpstr>
      <vt:lpstr>The 2 UAI options (RAN2 classification)</vt:lpstr>
      <vt:lpstr>Proposed 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Rx BSF UAI</dc:title>
  <cp:lastModifiedBy>CATT</cp:lastModifiedBy>
  <cp:revision>31</cp:revision>
  <dcterms:created xsi:type="dcterms:W3CDTF">2025-10-13T21:47:14Z</dcterms:created>
  <dcterms:modified xsi:type="dcterms:W3CDTF">2025-10-16T16:44:58Z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