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8"/>
  </p:notesMasterIdLst>
  <p:handoutMasterIdLst>
    <p:handoutMasterId r:id="rId9"/>
  </p:handoutMasterIdLst>
  <p:sldIdLst>
    <p:sldId id="341" r:id="rId6"/>
    <p:sldId id="1164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9" d="100"/>
          <a:sy n="99" d="100"/>
        </p:scale>
        <p:origin x="496" y="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9/16/2025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9/16/2025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640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  <p:sldLayoutId id="214748624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40728" y="1759404"/>
            <a:ext cx="6858000" cy="1790700"/>
          </a:xfrm>
        </p:spPr>
        <p:txBody>
          <a:bodyPr/>
          <a:lstStyle/>
          <a:p>
            <a:pPr eaLnBrk="1" hangingPunct="1"/>
            <a:r>
              <a:rPr lang="en-SE" altLang="en-US" dirty="0"/>
              <a:t>CT </a:t>
            </a:r>
            <a:r>
              <a:rPr lang="en-SE" altLang="en-US" dirty="0" err="1"/>
              <a:t>ToR</a:t>
            </a:r>
            <a:r>
              <a:rPr lang="en-SE" altLang="en-US" dirty="0"/>
              <a:t> </a:t>
            </a:r>
            <a:br>
              <a:rPr lang="en-SE" altLang="en-US" dirty="0"/>
            </a:br>
            <a:r>
              <a:rPr lang="en-US" altLang="en-US" dirty="0"/>
              <a:t>content </a:t>
            </a:r>
            <a:r>
              <a:rPr lang="en-SE" altLang="en-US" dirty="0"/>
              <a:t>Guidelines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059180" y="3067288"/>
            <a:ext cx="6858000" cy="1241822"/>
          </a:xfrm>
        </p:spPr>
        <p:txBody>
          <a:bodyPr/>
          <a:lstStyle/>
          <a:p>
            <a:pPr eaLnBrk="1" hangingPunct="1"/>
            <a:r>
              <a:rPr lang="en-GB" altLang="en-US" dirty="0"/>
              <a:t>Mr Peter Schmitt</a:t>
            </a:r>
          </a:p>
          <a:p>
            <a:pPr eaLnBrk="1" hangingPunct="1"/>
            <a:r>
              <a:rPr lang="en-GB" altLang="en-US" dirty="0"/>
              <a:t>TSG CT Chair</a:t>
            </a:r>
          </a:p>
          <a:p>
            <a:pPr eaLnBrk="1" hangingPunct="1"/>
            <a:r>
              <a:rPr lang="en-GB" altLang="en-US" sz="1100" dirty="0"/>
              <a:t>16.09.2025</a:t>
            </a:r>
          </a:p>
          <a:p>
            <a:pPr eaLnBrk="1" hangingPunct="1"/>
            <a:endParaRPr lang="en-GB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836F37-87AF-4D2B-B445-9355C2C56535}"/>
              </a:ext>
            </a:extLst>
          </p:cNvPr>
          <p:cNvSpPr txBox="1"/>
          <p:nvPr/>
        </p:nvSpPr>
        <p:spPr>
          <a:xfrm>
            <a:off x="333676" y="102669"/>
            <a:ext cx="7292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3GPP TSG CT#</a:t>
            </a:r>
            <a:r>
              <a:rPr lang="de-DE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109 </a:t>
            </a:r>
            <a:r>
              <a:rPr lang="de-DE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						</a:t>
            </a:r>
            <a:r>
              <a:rPr lang="en-GB" altLang="en-US" sz="1000" dirty="0"/>
              <a:t>CP-252251</a:t>
            </a:r>
          </a:p>
          <a:p>
            <a:r>
              <a:rPr lang="de-DE" dirty="0">
                <a:ea typeface="Calibri" panose="020F0502020204030204" pitchFamily="34" charset="0"/>
                <a:cs typeface="Arial" panose="020B0604020202020204" pitchFamily="34" charset="0"/>
              </a:rPr>
              <a:t>Beijing, China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– 15</a:t>
            </a:r>
            <a:r>
              <a:rPr lang="de-DE" dirty="0"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de-DE" dirty="0">
                <a:ea typeface="Calibri" panose="020F0502020204030204" pitchFamily="34" charset="0"/>
                <a:cs typeface="Arial" panose="020B0604020202020204" pitchFamily="34" charset="0"/>
              </a:rPr>
              <a:t>16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de-DE" dirty="0">
                <a:ea typeface="Calibri" panose="020F0502020204030204" pitchFamily="34" charset="0"/>
                <a:cs typeface="Arial" panose="020B0604020202020204" pitchFamily="34" charset="0"/>
              </a:rPr>
              <a:t>h June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 202</a:t>
            </a:r>
            <a:r>
              <a:rPr lang="de-DE" dirty="0"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SE" altLang="en-US" dirty="0" err="1"/>
              <a:t>ToR</a:t>
            </a:r>
            <a:r>
              <a:rPr lang="en-SE" altLang="en-US" dirty="0"/>
              <a:t> content </a:t>
            </a:r>
            <a:r>
              <a:rPr lang="en-US" altLang="en-US" dirty="0"/>
              <a:t>G</a:t>
            </a:r>
            <a:r>
              <a:rPr lang="en-SE" altLang="en-US" dirty="0" err="1"/>
              <a:t>uidelines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858" y="656607"/>
            <a:ext cx="8539214" cy="3892934"/>
          </a:xfrm>
        </p:spPr>
        <p:txBody>
          <a:bodyPr/>
          <a:lstStyle/>
          <a:p>
            <a:pPr marL="341273" indent="-341313">
              <a:defRPr/>
            </a:pPr>
            <a:r>
              <a:rPr lang="en-SE" alt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SE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are used to identify the responsibilities of a WG</a:t>
            </a:r>
          </a:p>
          <a:p>
            <a:pPr marL="341273" indent="-341313">
              <a:defRPr/>
            </a:pPr>
            <a:r>
              <a:rPr lang="en-SE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SE" alt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SE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shall contain two parts:</a:t>
            </a:r>
          </a:p>
          <a:p>
            <a:pPr marL="739775" lvl="1" indent="-341313">
              <a:defRPr/>
            </a:pPr>
            <a:r>
              <a:rPr lang="en-SE" sz="1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Overview</a:t>
            </a:r>
          </a:p>
          <a:p>
            <a:pPr marL="739775" lvl="1" indent="-341313">
              <a:defRPr/>
            </a:pPr>
            <a:r>
              <a:rPr lang="en-US" sz="1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Scope of Responsibilities</a:t>
            </a:r>
            <a:endParaRPr lang="en-SE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273" indent="-341313">
              <a:defRPr/>
            </a:pPr>
            <a:r>
              <a:rPr lang="en-SE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overview part will be visible on the 3GPP Webpage</a:t>
            </a:r>
          </a:p>
          <a:p>
            <a:pPr marL="341273" indent="-341313">
              <a:defRPr/>
            </a:pPr>
            <a:r>
              <a:rPr lang="en-SE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Overview part</a:t>
            </a:r>
          </a:p>
          <a:p>
            <a:pPr marL="739775" lvl="1" indent="-341313">
              <a:defRPr/>
            </a:pPr>
            <a:r>
              <a:rPr lang="en-SE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shall provide an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Brief overview of the main responsibilities of the WG activities.</a:t>
            </a:r>
            <a:r>
              <a:rPr lang="en-S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739775" lvl="1" indent="-341313"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should be in a simple and accessible language that makes it easy to understand for everyone</a:t>
            </a:r>
            <a:endParaRPr lang="en-S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273" indent="-341313">
              <a:defRPr/>
            </a:pPr>
            <a:r>
              <a:rPr lang="en-SE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Scope of Responsibilities</a:t>
            </a:r>
            <a:r>
              <a:rPr lang="en-SE" sz="1600" dirty="0">
                <a:latin typeface="Arial" panose="020B0604020202020204" pitchFamily="34" charset="0"/>
                <a:cs typeface="Arial" panose="020B0604020202020204" pitchFamily="34" charset="0"/>
              </a:rPr>
              <a:t> shall contain a detailed list of current activities performed by the WG but shall not be on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detailed</a:t>
            </a:r>
            <a:r>
              <a:rPr lang="en-SE" sz="1600" dirty="0">
                <a:latin typeface="Arial" panose="020B0604020202020204" pitchFamily="34" charset="0"/>
                <a:cs typeface="Arial" panose="020B0604020202020204" pitchFamily="34" charset="0"/>
              </a:rPr>
              <a:t> WI level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E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273" indent="-341313"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Avoid the use of terms like stage 1, stage 2, stage 3 and use instead e.g. service requirements, functional requirements/functional architecture, protocol specification, etc.</a:t>
            </a:r>
            <a:endParaRPr lang="en-S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1273" indent="-341313"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Avoid as much as possible the use of (too much) acronyms, except when there are well known (e.g. 5G, IP, HTTP, etc.)</a:t>
            </a:r>
            <a:endParaRPr lang="en-SE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8462" lvl="1" indent="0">
              <a:buNone/>
              <a:defRPr/>
            </a:pPr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37662</TotalTime>
  <Words>198</Words>
  <Application>Microsoft Office PowerPoint</Application>
  <PresentationFormat>On-screen Show (16:9)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Custom Design</vt:lpstr>
      <vt:lpstr>CT ToR  content Guidelines </vt:lpstr>
      <vt:lpstr>ToR content Guidelines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Rapporteur</cp:lastModifiedBy>
  <cp:revision>2073</cp:revision>
  <cp:lastPrinted>2017-02-24T12:37:51Z</cp:lastPrinted>
  <dcterms:created xsi:type="dcterms:W3CDTF">2008-08-30T09:32:10Z</dcterms:created>
  <dcterms:modified xsi:type="dcterms:W3CDTF">2025-09-16T00:34:52Z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