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64" r:id="rId3"/>
    <p:sldId id="265" r:id="rId4"/>
    <p:sldId id="262"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DEED"/>
    <a:srgbClr val="FFFFFF"/>
    <a:srgbClr val="EFF7FD"/>
    <a:srgbClr val="2E75B6"/>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140" autoAdjust="0"/>
  </p:normalViewPr>
  <p:slideViewPr>
    <p:cSldViewPr snapToGrid="0">
      <p:cViewPr varScale="1">
        <p:scale>
          <a:sx n="74" d="100"/>
          <a:sy n="74" d="100"/>
        </p:scale>
        <p:origin x="568"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79D917-A474-4A22-9918-758705A9AED7}" type="datetimeFigureOut">
              <a:rPr lang="zh-CN" altLang="en-US" smtClean="0"/>
              <a:t>2025/2/18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AED11-A2AE-41B6-827E-596C6AB2E968}" type="slidenum">
              <a:rPr lang="zh-CN" altLang="en-US" smtClean="0"/>
              <a:t>‹#›</a:t>
            </a:fld>
            <a:endParaRPr lang="zh-CN" altLang="en-US"/>
          </a:p>
        </p:txBody>
      </p:sp>
    </p:spTree>
    <p:extLst>
      <p:ext uri="{BB962C8B-B14F-4D97-AF65-F5344CB8AC3E}">
        <p14:creationId xmlns:p14="http://schemas.microsoft.com/office/powerpoint/2010/main" val="1012025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8CAED11-A2AE-41B6-827E-596C6AB2E968}" type="slidenum">
              <a:rPr lang="zh-CN" altLang="en-US" smtClean="0"/>
              <a:t>2</a:t>
            </a:fld>
            <a:endParaRPr lang="zh-CN" altLang="en-US"/>
          </a:p>
        </p:txBody>
      </p:sp>
    </p:spTree>
    <p:extLst>
      <p:ext uri="{BB962C8B-B14F-4D97-AF65-F5344CB8AC3E}">
        <p14:creationId xmlns:p14="http://schemas.microsoft.com/office/powerpoint/2010/main" val="2283939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8CAED11-A2AE-41B6-827E-596C6AB2E968}" type="slidenum">
              <a:rPr lang="zh-CN" altLang="en-US" smtClean="0"/>
              <a:t>3</a:t>
            </a:fld>
            <a:endParaRPr lang="zh-CN" altLang="en-US"/>
          </a:p>
        </p:txBody>
      </p:sp>
    </p:spTree>
    <p:extLst>
      <p:ext uri="{BB962C8B-B14F-4D97-AF65-F5344CB8AC3E}">
        <p14:creationId xmlns:p14="http://schemas.microsoft.com/office/powerpoint/2010/main" val="1366621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8CAED11-A2AE-41B6-827E-596C6AB2E968}" type="slidenum">
              <a:rPr lang="zh-CN" altLang="en-US" smtClean="0"/>
              <a:t>4</a:t>
            </a:fld>
            <a:endParaRPr lang="zh-CN" altLang="en-US"/>
          </a:p>
        </p:txBody>
      </p:sp>
    </p:spTree>
    <p:extLst>
      <p:ext uri="{BB962C8B-B14F-4D97-AF65-F5344CB8AC3E}">
        <p14:creationId xmlns:p14="http://schemas.microsoft.com/office/powerpoint/2010/main" val="15462104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A59995-F8BC-1CE6-EED3-4A4535AF8FD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1F01CB3-FBDA-9DE7-3A38-B26EC6186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D8F07F8-EE62-C893-2258-5D4C71F2221D}"/>
              </a:ext>
            </a:extLst>
          </p:cNvPr>
          <p:cNvSpPr>
            <a:spLocks noGrp="1"/>
          </p:cNvSpPr>
          <p:nvPr>
            <p:ph type="dt" sz="half" idx="10"/>
          </p:nvPr>
        </p:nvSpPr>
        <p:spPr/>
        <p:txBody>
          <a:bodyPr/>
          <a:lstStyle/>
          <a:p>
            <a:fld id="{F67EC6A2-2506-4B5B-8296-79C68B4756F9}" type="datetime1">
              <a:rPr lang="zh-CN" altLang="en-US" smtClean="0"/>
              <a:t>2025/2/18</a:t>
            </a:fld>
            <a:endParaRPr lang="zh-CN" altLang="en-US"/>
          </a:p>
        </p:txBody>
      </p:sp>
      <p:sp>
        <p:nvSpPr>
          <p:cNvPr id="5" name="页脚占位符 4">
            <a:extLst>
              <a:ext uri="{FF2B5EF4-FFF2-40B4-BE49-F238E27FC236}">
                <a16:creationId xmlns:a16="http://schemas.microsoft.com/office/drawing/2014/main" id="{F26D3D26-146F-D55C-AD75-A2D530117F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5418CD0-4C03-999A-500A-CC4A36D2212D}"/>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870988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106D01-EFE9-E833-2061-5E31BEBFACE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6095C8B-BA5F-7259-CB19-9D60458AFED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8E316E-C66C-1C7B-0C77-FD080D647CEC}"/>
              </a:ext>
            </a:extLst>
          </p:cNvPr>
          <p:cNvSpPr>
            <a:spLocks noGrp="1"/>
          </p:cNvSpPr>
          <p:nvPr>
            <p:ph type="dt" sz="half" idx="10"/>
          </p:nvPr>
        </p:nvSpPr>
        <p:spPr/>
        <p:txBody>
          <a:bodyPr/>
          <a:lstStyle/>
          <a:p>
            <a:fld id="{FFA245AE-5C66-4FBB-A4C2-8DAB3D10F9EA}" type="datetime1">
              <a:rPr lang="zh-CN" altLang="en-US" smtClean="0"/>
              <a:t>2025/2/18</a:t>
            </a:fld>
            <a:endParaRPr lang="zh-CN" altLang="en-US"/>
          </a:p>
        </p:txBody>
      </p:sp>
      <p:sp>
        <p:nvSpPr>
          <p:cNvPr id="5" name="页脚占位符 4">
            <a:extLst>
              <a:ext uri="{FF2B5EF4-FFF2-40B4-BE49-F238E27FC236}">
                <a16:creationId xmlns:a16="http://schemas.microsoft.com/office/drawing/2014/main" id="{EEF13E97-F660-2DFE-A610-DE8102E9186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CC85FB0-B346-16DF-B8DF-F37ED18C5D2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694390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5C4E1B6-7F17-0FF5-E4FC-7C55858C97D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22B3992-7C28-7044-7540-D5E053820D2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E5F334E-EEFD-5514-11C7-3CB96C6AF29C}"/>
              </a:ext>
            </a:extLst>
          </p:cNvPr>
          <p:cNvSpPr>
            <a:spLocks noGrp="1"/>
          </p:cNvSpPr>
          <p:nvPr>
            <p:ph type="dt" sz="half" idx="10"/>
          </p:nvPr>
        </p:nvSpPr>
        <p:spPr/>
        <p:txBody>
          <a:bodyPr/>
          <a:lstStyle/>
          <a:p>
            <a:fld id="{2E848E2E-44DB-4281-A0E2-84F2DD235BF8}" type="datetime1">
              <a:rPr lang="zh-CN" altLang="en-US" smtClean="0"/>
              <a:t>2025/2/18</a:t>
            </a:fld>
            <a:endParaRPr lang="zh-CN" altLang="en-US"/>
          </a:p>
        </p:txBody>
      </p:sp>
      <p:sp>
        <p:nvSpPr>
          <p:cNvPr id="5" name="页脚占位符 4">
            <a:extLst>
              <a:ext uri="{FF2B5EF4-FFF2-40B4-BE49-F238E27FC236}">
                <a16:creationId xmlns:a16="http://schemas.microsoft.com/office/drawing/2014/main" id="{5A15AA7C-C681-0FA5-5C26-9A09A05FD9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3B7DCF8-071E-9C12-5807-1181F1786D4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72723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A90E2A-4B0D-26D9-18F0-73DC9090B04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89F6647-E93B-C223-2797-79E58A13DE4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BADB54A-4139-2EB8-55DA-B2BD3C26F96C}"/>
              </a:ext>
            </a:extLst>
          </p:cNvPr>
          <p:cNvSpPr>
            <a:spLocks noGrp="1"/>
          </p:cNvSpPr>
          <p:nvPr>
            <p:ph type="dt" sz="half" idx="10"/>
          </p:nvPr>
        </p:nvSpPr>
        <p:spPr/>
        <p:txBody>
          <a:bodyPr/>
          <a:lstStyle/>
          <a:p>
            <a:fld id="{246A0C4F-1513-4F6E-8F22-9EB4863B6660}" type="datetime1">
              <a:rPr lang="zh-CN" altLang="en-US" smtClean="0"/>
              <a:t>2025/2/18</a:t>
            </a:fld>
            <a:endParaRPr lang="zh-CN" altLang="en-US"/>
          </a:p>
        </p:txBody>
      </p:sp>
      <p:sp>
        <p:nvSpPr>
          <p:cNvPr id="5" name="页脚占位符 4">
            <a:extLst>
              <a:ext uri="{FF2B5EF4-FFF2-40B4-BE49-F238E27FC236}">
                <a16:creationId xmlns:a16="http://schemas.microsoft.com/office/drawing/2014/main" id="{DECDBDF7-3763-63EC-2AE0-26B2AB3B88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264AFEE-3BBC-B101-760D-A975B40287E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931058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A665AD-9710-E597-0059-C7872A03D0D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A50226C-34E8-D72F-D3EE-4431E084A8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414E221-76DB-4265-B5B9-CB8BEA3A92E9}"/>
              </a:ext>
            </a:extLst>
          </p:cNvPr>
          <p:cNvSpPr>
            <a:spLocks noGrp="1"/>
          </p:cNvSpPr>
          <p:nvPr>
            <p:ph type="dt" sz="half" idx="10"/>
          </p:nvPr>
        </p:nvSpPr>
        <p:spPr/>
        <p:txBody>
          <a:bodyPr/>
          <a:lstStyle/>
          <a:p>
            <a:fld id="{56032E98-0AC4-4A3C-ACAD-CABF92A0355F}" type="datetime1">
              <a:rPr lang="zh-CN" altLang="en-US" smtClean="0"/>
              <a:t>2025/2/18</a:t>
            </a:fld>
            <a:endParaRPr lang="zh-CN" altLang="en-US"/>
          </a:p>
        </p:txBody>
      </p:sp>
      <p:sp>
        <p:nvSpPr>
          <p:cNvPr id="5" name="页脚占位符 4">
            <a:extLst>
              <a:ext uri="{FF2B5EF4-FFF2-40B4-BE49-F238E27FC236}">
                <a16:creationId xmlns:a16="http://schemas.microsoft.com/office/drawing/2014/main" id="{5D17662B-E6F2-2943-AA53-E36B32631D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F597482-94AF-7913-A7B8-0A3D571A9FAC}"/>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944660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C13F02-F63A-DFD3-9499-E54DD39F6DC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F895F68-15BA-6913-7F6E-D57ABA474BE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CBFA96C-DD11-04EC-AE5D-42C93F5F186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165ECC2-14B4-893F-65B5-271DF1FD3C90}"/>
              </a:ext>
            </a:extLst>
          </p:cNvPr>
          <p:cNvSpPr>
            <a:spLocks noGrp="1"/>
          </p:cNvSpPr>
          <p:nvPr>
            <p:ph type="dt" sz="half" idx="10"/>
          </p:nvPr>
        </p:nvSpPr>
        <p:spPr/>
        <p:txBody>
          <a:bodyPr/>
          <a:lstStyle/>
          <a:p>
            <a:fld id="{4F7B5C0E-25F7-4CDE-9690-F8768F1A3BE7}" type="datetime1">
              <a:rPr lang="zh-CN" altLang="en-US" smtClean="0"/>
              <a:t>2025/2/18</a:t>
            </a:fld>
            <a:endParaRPr lang="zh-CN" altLang="en-US"/>
          </a:p>
        </p:txBody>
      </p:sp>
      <p:sp>
        <p:nvSpPr>
          <p:cNvPr id="6" name="页脚占位符 5">
            <a:extLst>
              <a:ext uri="{FF2B5EF4-FFF2-40B4-BE49-F238E27FC236}">
                <a16:creationId xmlns:a16="http://schemas.microsoft.com/office/drawing/2014/main" id="{3094B402-163E-6586-AF14-5A8E89E23F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DC50D8E-1075-B025-E96F-868F965B601D}"/>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8430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6D1141-A900-1378-F25B-04C186ABFAA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1753C30-BF7A-3ED2-46FB-8B54F4CD7B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F6D7E22-6C57-84C1-DD3E-0D03CE84627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88F6358-68F3-A02B-A44F-C91296F63F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1DF930C-2237-7FF4-3AA5-6728397E701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550F44F-903C-8A29-98F8-2ABB09488358}"/>
              </a:ext>
            </a:extLst>
          </p:cNvPr>
          <p:cNvSpPr>
            <a:spLocks noGrp="1"/>
          </p:cNvSpPr>
          <p:nvPr>
            <p:ph type="dt" sz="half" idx="10"/>
          </p:nvPr>
        </p:nvSpPr>
        <p:spPr/>
        <p:txBody>
          <a:bodyPr/>
          <a:lstStyle/>
          <a:p>
            <a:fld id="{2DFF66FD-71F4-4731-8F24-A3C916590FD0}" type="datetime1">
              <a:rPr lang="zh-CN" altLang="en-US" smtClean="0"/>
              <a:t>2025/2/18</a:t>
            </a:fld>
            <a:endParaRPr lang="zh-CN" altLang="en-US"/>
          </a:p>
        </p:txBody>
      </p:sp>
      <p:sp>
        <p:nvSpPr>
          <p:cNvPr id="8" name="页脚占位符 7">
            <a:extLst>
              <a:ext uri="{FF2B5EF4-FFF2-40B4-BE49-F238E27FC236}">
                <a16:creationId xmlns:a16="http://schemas.microsoft.com/office/drawing/2014/main" id="{3160AF9F-B550-9262-80E0-9F7E285DABD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754D2D2-07EB-C39C-B7E6-85BF6EBACB57}"/>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00606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01FD8-0892-26F1-3030-B68FF80309E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826E2A4-F016-7438-1F50-AD157B068A8B}"/>
              </a:ext>
            </a:extLst>
          </p:cNvPr>
          <p:cNvSpPr>
            <a:spLocks noGrp="1"/>
          </p:cNvSpPr>
          <p:nvPr>
            <p:ph type="dt" sz="half" idx="10"/>
          </p:nvPr>
        </p:nvSpPr>
        <p:spPr/>
        <p:txBody>
          <a:bodyPr/>
          <a:lstStyle/>
          <a:p>
            <a:fld id="{575DFFE3-29BA-4503-98A8-3D33549A65FD}" type="datetime1">
              <a:rPr lang="zh-CN" altLang="en-US" smtClean="0"/>
              <a:t>2025/2/18</a:t>
            </a:fld>
            <a:endParaRPr lang="zh-CN" altLang="en-US"/>
          </a:p>
        </p:txBody>
      </p:sp>
      <p:sp>
        <p:nvSpPr>
          <p:cNvPr id="4" name="页脚占位符 3">
            <a:extLst>
              <a:ext uri="{FF2B5EF4-FFF2-40B4-BE49-F238E27FC236}">
                <a16:creationId xmlns:a16="http://schemas.microsoft.com/office/drawing/2014/main" id="{4E05DECC-8987-5E51-EFFC-748F834F640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0DEE451-41A4-77AC-6E86-92553F714332}"/>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94275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412C78F-46AE-5217-56AD-5A38472E058F}"/>
              </a:ext>
            </a:extLst>
          </p:cNvPr>
          <p:cNvSpPr>
            <a:spLocks noGrp="1"/>
          </p:cNvSpPr>
          <p:nvPr>
            <p:ph type="dt" sz="half" idx="10"/>
          </p:nvPr>
        </p:nvSpPr>
        <p:spPr/>
        <p:txBody>
          <a:bodyPr/>
          <a:lstStyle/>
          <a:p>
            <a:fld id="{53F918A8-3A1C-478C-B200-8F29067AB49A}" type="datetime1">
              <a:rPr lang="zh-CN" altLang="en-US" smtClean="0"/>
              <a:t>2025/2/18</a:t>
            </a:fld>
            <a:endParaRPr lang="zh-CN" altLang="en-US"/>
          </a:p>
        </p:txBody>
      </p:sp>
      <p:sp>
        <p:nvSpPr>
          <p:cNvPr id="3" name="页脚占位符 2">
            <a:extLst>
              <a:ext uri="{FF2B5EF4-FFF2-40B4-BE49-F238E27FC236}">
                <a16:creationId xmlns:a16="http://schemas.microsoft.com/office/drawing/2014/main" id="{13A0FA52-9AE8-1438-A674-792385E26B4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6082A67-EC9C-3609-F8EC-8D0277195BD3}"/>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99127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A9AE00-A141-ECEE-7CC3-DAE48DA38D4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AA17CDF-0D18-8137-6C5C-DAFE9042AB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B179589-3FF3-AB57-35B4-429413FD10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E0B26B4-77E0-8C71-6850-BC9C4876D4BD}"/>
              </a:ext>
            </a:extLst>
          </p:cNvPr>
          <p:cNvSpPr>
            <a:spLocks noGrp="1"/>
          </p:cNvSpPr>
          <p:nvPr>
            <p:ph type="dt" sz="half" idx="10"/>
          </p:nvPr>
        </p:nvSpPr>
        <p:spPr/>
        <p:txBody>
          <a:bodyPr/>
          <a:lstStyle/>
          <a:p>
            <a:fld id="{5F9FB8CE-E98A-4897-82EC-A30CA1BDEE93}" type="datetime1">
              <a:rPr lang="zh-CN" altLang="en-US" smtClean="0"/>
              <a:t>2025/2/18</a:t>
            </a:fld>
            <a:endParaRPr lang="zh-CN" altLang="en-US"/>
          </a:p>
        </p:txBody>
      </p:sp>
      <p:sp>
        <p:nvSpPr>
          <p:cNvPr id="6" name="页脚占位符 5">
            <a:extLst>
              <a:ext uri="{FF2B5EF4-FFF2-40B4-BE49-F238E27FC236}">
                <a16:creationId xmlns:a16="http://schemas.microsoft.com/office/drawing/2014/main" id="{7150A555-44D8-E22A-0DF7-5CDDDFB2FA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A6B102A-B00F-89A6-3207-E1238597A87E}"/>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885317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D2722E-B9D2-4BE1-BFFD-A341F2F851F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E8A9E0D-5E68-7A28-5B8B-B3FA70B922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D3BC1A5-2602-BD88-11D7-69D7E61B04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C9C620F-6CC5-1D71-C78A-35A6F35BFB05}"/>
              </a:ext>
            </a:extLst>
          </p:cNvPr>
          <p:cNvSpPr>
            <a:spLocks noGrp="1"/>
          </p:cNvSpPr>
          <p:nvPr>
            <p:ph type="dt" sz="half" idx="10"/>
          </p:nvPr>
        </p:nvSpPr>
        <p:spPr/>
        <p:txBody>
          <a:bodyPr/>
          <a:lstStyle/>
          <a:p>
            <a:fld id="{251772A6-8B52-4267-A39A-4B755CF3F26F}" type="datetime1">
              <a:rPr lang="zh-CN" altLang="en-US" smtClean="0"/>
              <a:t>2025/2/18</a:t>
            </a:fld>
            <a:endParaRPr lang="zh-CN" altLang="en-US"/>
          </a:p>
        </p:txBody>
      </p:sp>
      <p:sp>
        <p:nvSpPr>
          <p:cNvPr id="6" name="页脚占位符 5">
            <a:extLst>
              <a:ext uri="{FF2B5EF4-FFF2-40B4-BE49-F238E27FC236}">
                <a16:creationId xmlns:a16="http://schemas.microsoft.com/office/drawing/2014/main" id="{91BF21A2-6A2F-0EBD-D805-8A53BEE8B57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3EE03C4-8C83-76E8-CA5E-B60DC0C47B06}"/>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418707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4043053-BC4B-0408-7CFA-C08086643A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04D1B74-0B3A-9CF0-D49D-E9641240B9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D041415-34D1-34CC-0A8B-5EEBFBAAC7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E6E03F-2658-4A88-8BD4-9386BC019F8B}" type="datetime1">
              <a:rPr lang="zh-CN" altLang="en-US" smtClean="0"/>
              <a:t>2025/2/18</a:t>
            </a:fld>
            <a:endParaRPr lang="zh-CN" altLang="en-US"/>
          </a:p>
        </p:txBody>
      </p:sp>
      <p:sp>
        <p:nvSpPr>
          <p:cNvPr id="5" name="页脚占位符 4">
            <a:extLst>
              <a:ext uri="{FF2B5EF4-FFF2-40B4-BE49-F238E27FC236}">
                <a16:creationId xmlns:a16="http://schemas.microsoft.com/office/drawing/2014/main" id="{45B0091C-A04B-469A-CCC2-ADFC31563B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1976AD4-1D8C-885D-5393-C484F2636C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5325139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中国广电-48">
            <a:extLst>
              <a:ext uri="{FF2B5EF4-FFF2-40B4-BE49-F238E27FC236}">
                <a16:creationId xmlns:a16="http://schemas.microsoft.com/office/drawing/2014/main" id="{A6F5DB6E-4A51-8D9C-8BB3-586C1CE8E16E}"/>
              </a:ext>
            </a:extLst>
          </p:cNvPr>
          <p:cNvPicPr>
            <a:picLocks noChangeAspect="1"/>
          </p:cNvPicPr>
          <p:nvPr/>
        </p:nvPicPr>
        <p:blipFill>
          <a:blip r:embed="rId2"/>
          <a:stretch>
            <a:fillRect/>
          </a:stretch>
        </p:blipFill>
        <p:spPr>
          <a:xfrm>
            <a:off x="0" y="2902498"/>
            <a:ext cx="12192000" cy="4072255"/>
          </a:xfrm>
          <a:prstGeom prst="rect">
            <a:avLst/>
          </a:prstGeom>
        </p:spPr>
      </p:pic>
      <p:sp>
        <p:nvSpPr>
          <p:cNvPr id="5" name="文本框 4">
            <a:extLst>
              <a:ext uri="{FF2B5EF4-FFF2-40B4-BE49-F238E27FC236}">
                <a16:creationId xmlns:a16="http://schemas.microsoft.com/office/drawing/2014/main" id="{B1BAC32A-72A1-1EE7-206E-E534072887D8}"/>
              </a:ext>
            </a:extLst>
          </p:cNvPr>
          <p:cNvSpPr txBox="1"/>
          <p:nvPr/>
        </p:nvSpPr>
        <p:spPr>
          <a:xfrm>
            <a:off x="672860" y="2317723"/>
            <a:ext cx="10990053" cy="584775"/>
          </a:xfrm>
          <a:prstGeom prst="rect">
            <a:avLst/>
          </a:prstGeom>
          <a:noFill/>
        </p:spPr>
        <p:txBody>
          <a:bodyPr wrap="square" rtlCol="0" anchor="t">
            <a:spAutoFit/>
          </a:bodyPr>
          <a:lstStyle/>
          <a:p>
            <a:pPr marL="0" indent="0" algn="ctr" fontAlgn="auto">
              <a:lnSpc>
                <a:spcPct val="100000"/>
              </a:lnSpc>
              <a:buNone/>
            </a:pPr>
            <a:r>
              <a:rPr lang="en-US" altLang="zh-CN" sz="3200" b="1" dirty="0">
                <a:solidFill>
                  <a:schemeClr val="tx1">
                    <a:lumMod val="75000"/>
                    <a:lumOff val="25000"/>
                  </a:schemeClr>
                </a:solidFill>
                <a:latin typeface="微软雅黑" panose="020B0503020204020204" charset="-122"/>
                <a:ea typeface="微软雅黑" panose="020B0503020204020204" charset="-122"/>
                <a:sym typeface="+mn-ea"/>
              </a:rPr>
              <a:t>CBN's View for Broadcast on 6G RAN</a:t>
            </a:r>
          </a:p>
        </p:txBody>
      </p:sp>
      <p:sp>
        <p:nvSpPr>
          <p:cNvPr id="7" name="文本框 6">
            <a:extLst>
              <a:ext uri="{FF2B5EF4-FFF2-40B4-BE49-F238E27FC236}">
                <a16:creationId xmlns:a16="http://schemas.microsoft.com/office/drawing/2014/main" id="{80CCE317-3208-C553-C8C1-C74049762FC5}"/>
              </a:ext>
            </a:extLst>
          </p:cNvPr>
          <p:cNvSpPr txBox="1"/>
          <p:nvPr/>
        </p:nvSpPr>
        <p:spPr>
          <a:xfrm>
            <a:off x="-1" y="80097"/>
            <a:ext cx="7060677" cy="646331"/>
          </a:xfrm>
          <a:prstGeom prst="rect">
            <a:avLst/>
          </a:prstGeom>
          <a:noFill/>
        </p:spPr>
        <p:txBody>
          <a:bodyPr wrap="square">
            <a:spAutoFit/>
          </a:bodyPr>
          <a:lstStyle/>
          <a:p>
            <a:r>
              <a:rPr lang="nb-NO" altLang="zh-CN" b="1" dirty="0"/>
              <a:t>3GPP TSG </a:t>
            </a:r>
            <a:r>
              <a:rPr lang="en-US" altLang="zh-CN" b="1" dirty="0"/>
              <a:t>Workshop on 6G, 10-14 March, 2025</a:t>
            </a:r>
          </a:p>
          <a:p>
            <a:r>
              <a:rPr lang="en-US" altLang="zh-CN" b="1" dirty="0"/>
              <a:t>Agenda item: 4</a:t>
            </a:r>
          </a:p>
        </p:txBody>
      </p:sp>
      <p:sp>
        <p:nvSpPr>
          <p:cNvPr id="8" name="文本占位符 3">
            <a:extLst>
              <a:ext uri="{FF2B5EF4-FFF2-40B4-BE49-F238E27FC236}">
                <a16:creationId xmlns:a16="http://schemas.microsoft.com/office/drawing/2014/main" id="{9E105B1F-9841-7451-7895-57D59344CBF3}"/>
              </a:ext>
            </a:extLst>
          </p:cNvPr>
          <p:cNvSpPr>
            <a:spLocks noGrp="1"/>
          </p:cNvSpPr>
          <p:nvPr/>
        </p:nvSpPr>
        <p:spPr>
          <a:xfrm>
            <a:off x="4552271" y="5011564"/>
            <a:ext cx="3087457" cy="64219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b="1" dirty="0">
                <a:solidFill>
                  <a:schemeClr val="tx1">
                    <a:lumMod val="75000"/>
                    <a:lumOff val="25000"/>
                  </a:schemeClr>
                </a:solidFill>
              </a:rPr>
              <a:t>CBN</a:t>
            </a:r>
            <a:r>
              <a:rPr lang="zh-CN" altLang="en-US" sz="2000" b="1" dirty="0">
                <a:solidFill>
                  <a:schemeClr val="tx1">
                    <a:lumMod val="75000"/>
                    <a:lumOff val="25000"/>
                  </a:schemeClr>
                </a:solidFill>
              </a:rPr>
              <a:t>，</a:t>
            </a:r>
            <a:r>
              <a:rPr lang="en-US" altLang="zh-CN" sz="2000" b="1" dirty="0">
                <a:solidFill>
                  <a:schemeClr val="tx1">
                    <a:lumMod val="75000"/>
                    <a:lumOff val="25000"/>
                  </a:schemeClr>
                </a:solidFill>
              </a:rPr>
              <a:t>China Broadnet </a:t>
            </a:r>
          </a:p>
        </p:txBody>
      </p:sp>
      <p:sp>
        <p:nvSpPr>
          <p:cNvPr id="12" name="文本框 11">
            <a:extLst>
              <a:ext uri="{FF2B5EF4-FFF2-40B4-BE49-F238E27FC236}">
                <a16:creationId xmlns:a16="http://schemas.microsoft.com/office/drawing/2014/main" id="{18BCEBBF-52F7-F9CC-5136-8D9D52468C02}"/>
              </a:ext>
            </a:extLst>
          </p:cNvPr>
          <p:cNvSpPr txBox="1"/>
          <p:nvPr/>
        </p:nvSpPr>
        <p:spPr>
          <a:xfrm>
            <a:off x="10196423" y="172430"/>
            <a:ext cx="1995577" cy="369332"/>
          </a:xfrm>
          <a:prstGeom prst="rect">
            <a:avLst/>
          </a:prstGeom>
          <a:noFill/>
        </p:spPr>
        <p:txBody>
          <a:bodyPr wrap="square">
            <a:spAutoFit/>
          </a:bodyPr>
          <a:lstStyle/>
          <a:p>
            <a:r>
              <a:rPr lang="en-US" altLang="zh-CN" b="1" dirty="0">
                <a:latin typeface="Arial" panose="020B0604020202020204" pitchFamily="34" charset="0"/>
                <a:cs typeface="Arial" panose="020B0604020202020204" pitchFamily="34" charset="0"/>
              </a:rPr>
              <a:t>6GWS-250227</a:t>
            </a:r>
          </a:p>
        </p:txBody>
      </p:sp>
      <p:sp>
        <p:nvSpPr>
          <p:cNvPr id="13" name="灯片编号占位符 12">
            <a:extLst>
              <a:ext uri="{FF2B5EF4-FFF2-40B4-BE49-F238E27FC236}">
                <a16:creationId xmlns:a16="http://schemas.microsoft.com/office/drawing/2014/main" id="{F9D3B4C1-6886-1210-35C6-47237016DE2F}"/>
              </a:ext>
            </a:extLst>
          </p:cNvPr>
          <p:cNvSpPr>
            <a:spLocks noGrp="1"/>
          </p:cNvSpPr>
          <p:nvPr>
            <p:ph type="sldNum" sz="quarter" idx="12"/>
          </p:nvPr>
        </p:nvSpPr>
        <p:spPr/>
        <p:txBody>
          <a:bodyPr/>
          <a:lstStyle/>
          <a:p>
            <a:fld id="{E8994F5B-AF08-4582-8991-6C93D2AC88C6}" type="slidenum">
              <a:rPr lang="zh-CN" altLang="en-US" smtClean="0"/>
              <a:t>1</a:t>
            </a:fld>
            <a:endParaRPr lang="zh-CN" altLang="en-US"/>
          </a:p>
        </p:txBody>
      </p:sp>
    </p:spTree>
    <p:extLst>
      <p:ext uri="{BB962C8B-B14F-4D97-AF65-F5344CB8AC3E}">
        <p14:creationId xmlns:p14="http://schemas.microsoft.com/office/powerpoint/2010/main" val="1404103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C797D9AB-B8BF-0894-6EC7-E3C029830EFE}"/>
              </a:ext>
            </a:extLst>
          </p:cNvPr>
          <p:cNvSpPr/>
          <p:nvPr/>
        </p:nvSpPr>
        <p:spPr>
          <a:xfrm>
            <a:off x="536239" y="474453"/>
            <a:ext cx="11077767" cy="2768925"/>
          </a:xfrm>
          <a:prstGeom prst="roundRect">
            <a:avLst/>
          </a:prstGeom>
          <a:solidFill>
            <a:srgbClr val="EFF7FD"/>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灯片编号占位符 1">
            <a:extLst>
              <a:ext uri="{FF2B5EF4-FFF2-40B4-BE49-F238E27FC236}">
                <a16:creationId xmlns:a16="http://schemas.microsoft.com/office/drawing/2014/main" id="{20886DFA-C737-FD5B-3328-35310FF5E6C0}"/>
              </a:ext>
            </a:extLst>
          </p:cNvPr>
          <p:cNvSpPr>
            <a:spLocks noGrp="1"/>
          </p:cNvSpPr>
          <p:nvPr>
            <p:ph type="sldNum" sz="quarter" idx="12"/>
          </p:nvPr>
        </p:nvSpPr>
        <p:spPr/>
        <p:txBody>
          <a:bodyPr/>
          <a:lstStyle/>
          <a:p>
            <a:fld id="{E8994F5B-AF08-4582-8991-6C93D2AC88C6}" type="slidenum">
              <a:rPr lang="zh-CN" altLang="en-US" smtClean="0"/>
              <a:t>2</a:t>
            </a:fld>
            <a:endParaRPr lang="zh-CN" altLang="en-US"/>
          </a:p>
        </p:txBody>
      </p:sp>
      <p:sp>
        <p:nvSpPr>
          <p:cNvPr id="3" name="文本框 2">
            <a:extLst>
              <a:ext uri="{FF2B5EF4-FFF2-40B4-BE49-F238E27FC236}">
                <a16:creationId xmlns:a16="http://schemas.microsoft.com/office/drawing/2014/main" id="{04FC9653-4823-020E-7268-35BD514C6469}"/>
              </a:ext>
            </a:extLst>
          </p:cNvPr>
          <p:cNvSpPr txBox="1"/>
          <p:nvPr/>
        </p:nvSpPr>
        <p:spPr>
          <a:xfrm>
            <a:off x="796445" y="417741"/>
            <a:ext cx="6297320" cy="716350"/>
          </a:xfrm>
          <a:prstGeom prst="rect">
            <a:avLst/>
          </a:prstGeom>
          <a:noFill/>
        </p:spPr>
        <p:txBody>
          <a:bodyPr wrap="square" rtlCol="0">
            <a:spAutoFit/>
          </a:bodyPr>
          <a:lstStyle/>
          <a:p>
            <a:pPr defTabSz="914400">
              <a:lnSpc>
                <a:spcPct val="200000"/>
              </a:lnSpc>
            </a:pPr>
            <a:r>
              <a:rPr lang="en-US" altLang="zh-CN" sz="2400" b="1" dirty="0">
                <a:solidFill>
                  <a:schemeClr val="accent1"/>
                </a:solidFill>
                <a:latin typeface="Arial" panose="020B0604020202020204" pitchFamily="34" charset="0"/>
                <a:cs typeface="Arial" panose="020B0604020202020204" pitchFamily="34" charset="0"/>
              </a:rPr>
              <a:t>Spectrum efficiency improvement</a:t>
            </a:r>
          </a:p>
        </p:txBody>
      </p:sp>
      <p:sp>
        <p:nvSpPr>
          <p:cNvPr id="66" name="文本框 65">
            <a:extLst>
              <a:ext uri="{FF2B5EF4-FFF2-40B4-BE49-F238E27FC236}">
                <a16:creationId xmlns:a16="http://schemas.microsoft.com/office/drawing/2014/main" id="{A99F7D06-8851-7EFA-D88D-FC2B37B4AF18}"/>
              </a:ext>
            </a:extLst>
          </p:cNvPr>
          <p:cNvSpPr txBox="1"/>
          <p:nvPr/>
        </p:nvSpPr>
        <p:spPr>
          <a:xfrm>
            <a:off x="796445" y="1134091"/>
            <a:ext cx="10817561" cy="1668405"/>
          </a:xfrm>
          <a:prstGeom prst="rect">
            <a:avLst/>
          </a:prstGeom>
          <a:noFill/>
        </p:spPr>
        <p:txBody>
          <a:bodyPr wrap="square">
            <a:spAutoFit/>
          </a:bodyPr>
          <a:lstStyle/>
          <a:p>
            <a:pPr>
              <a:lnSpc>
                <a:spcPct val="200000"/>
              </a:lnSpc>
            </a:pPr>
            <a:r>
              <a:rPr lang="en-US" altLang="zh-CN" sz="1800" dirty="0">
                <a:solidFill>
                  <a:schemeClr val="tx1"/>
                </a:solidFill>
                <a:latin typeface="Arial" panose="020B0604020202020204" pitchFamily="34" charset="0"/>
                <a:cs typeface="Arial" panose="020B0604020202020204" pitchFamily="34" charset="0"/>
              </a:rPr>
              <a:t>With the continuous growth of communication broadcast services, spectrum resources are becoming increasingly scarce. 6G broadcast technology needs to adopt more advanced spectrum sharing and multiplexing technologies to improve spectrum efficiency.</a:t>
            </a:r>
          </a:p>
        </p:txBody>
      </p:sp>
      <p:sp>
        <p:nvSpPr>
          <p:cNvPr id="5" name="矩形: 圆角 4">
            <a:extLst>
              <a:ext uri="{FF2B5EF4-FFF2-40B4-BE49-F238E27FC236}">
                <a16:creationId xmlns:a16="http://schemas.microsoft.com/office/drawing/2014/main" id="{F561DFE2-9AFB-6C75-A707-2959DB264E33}"/>
              </a:ext>
            </a:extLst>
          </p:cNvPr>
          <p:cNvSpPr/>
          <p:nvPr/>
        </p:nvSpPr>
        <p:spPr>
          <a:xfrm>
            <a:off x="536238" y="3462134"/>
            <a:ext cx="11077767" cy="2768925"/>
          </a:xfrm>
          <a:prstGeom prst="roundRect">
            <a:avLst/>
          </a:prstGeom>
          <a:solidFill>
            <a:srgbClr val="EFF7FD"/>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914400">
              <a:lnSpc>
                <a:spcPct val="200000"/>
              </a:lnSpc>
              <a:buFont typeface="Arial" panose="020B0604020202020204" pitchFamily="34" charset="0"/>
              <a:buChar char="•"/>
            </a:pPr>
            <a:endParaRPr lang="en-US" altLang="zh-CN" sz="1800" dirty="0">
              <a:solidFill>
                <a:srgbClr val="1D1D1A"/>
              </a:solidFill>
              <a:latin typeface="Arial" panose="020B0604020202020204" pitchFamily="34" charset="0"/>
              <a:cs typeface="Arial" panose="020B0604020202020204" pitchFamily="34" charset="0"/>
            </a:endParaRPr>
          </a:p>
        </p:txBody>
      </p:sp>
      <p:sp>
        <p:nvSpPr>
          <p:cNvPr id="6" name="文本框 5">
            <a:extLst>
              <a:ext uri="{FF2B5EF4-FFF2-40B4-BE49-F238E27FC236}">
                <a16:creationId xmlns:a16="http://schemas.microsoft.com/office/drawing/2014/main" id="{DA40CC61-FB07-0A05-88A6-9C689030AAA7}"/>
              </a:ext>
            </a:extLst>
          </p:cNvPr>
          <p:cNvSpPr txBox="1"/>
          <p:nvPr/>
        </p:nvSpPr>
        <p:spPr>
          <a:xfrm>
            <a:off x="796445" y="3385814"/>
            <a:ext cx="6297320" cy="716350"/>
          </a:xfrm>
          <a:prstGeom prst="rect">
            <a:avLst/>
          </a:prstGeom>
          <a:noFill/>
        </p:spPr>
        <p:txBody>
          <a:bodyPr wrap="square" rtlCol="0">
            <a:spAutoFit/>
          </a:bodyPr>
          <a:lstStyle/>
          <a:p>
            <a:pPr defTabSz="914400">
              <a:lnSpc>
                <a:spcPct val="200000"/>
              </a:lnSpc>
            </a:pPr>
            <a:r>
              <a:rPr lang="en-US" altLang="zh-CN" sz="2400" b="1" dirty="0">
                <a:solidFill>
                  <a:schemeClr val="accent1"/>
                </a:solidFill>
                <a:latin typeface="Arial" panose="020B0604020202020204" pitchFamily="34" charset="0"/>
                <a:cs typeface="Arial" panose="020B0604020202020204" pitchFamily="34" charset="0"/>
              </a:rPr>
              <a:t>AI assisted optimization</a:t>
            </a:r>
          </a:p>
        </p:txBody>
      </p:sp>
      <p:sp>
        <p:nvSpPr>
          <p:cNvPr id="7" name="文本框 6">
            <a:extLst>
              <a:ext uri="{FF2B5EF4-FFF2-40B4-BE49-F238E27FC236}">
                <a16:creationId xmlns:a16="http://schemas.microsoft.com/office/drawing/2014/main" id="{B1004903-7C91-766E-6490-9EE18032B3ED}"/>
              </a:ext>
            </a:extLst>
          </p:cNvPr>
          <p:cNvSpPr txBox="1"/>
          <p:nvPr/>
        </p:nvSpPr>
        <p:spPr>
          <a:xfrm>
            <a:off x="796444" y="4055504"/>
            <a:ext cx="10817561" cy="1114408"/>
          </a:xfrm>
          <a:prstGeom prst="rect">
            <a:avLst/>
          </a:prstGeom>
          <a:noFill/>
        </p:spPr>
        <p:txBody>
          <a:bodyPr wrap="square">
            <a:spAutoFit/>
          </a:bodyPr>
          <a:lstStyle/>
          <a:p>
            <a:pPr>
              <a:lnSpc>
                <a:spcPct val="200000"/>
              </a:lnSpc>
            </a:pPr>
            <a:r>
              <a:rPr lang="en-US" altLang="zh-CN" sz="1800" dirty="0">
                <a:solidFill>
                  <a:schemeClr val="tx1"/>
                </a:solidFill>
                <a:latin typeface="Arial" panose="020B0604020202020204" pitchFamily="34" charset="0"/>
                <a:cs typeface="Arial" panose="020B0604020202020204" pitchFamily="34" charset="0"/>
              </a:rPr>
              <a:t>AI will be used to optimize the transmission and reception of broadcast signals, achieving intelligent resource allocation and scheduling by predicting user behavior and network conditions.</a:t>
            </a:r>
          </a:p>
        </p:txBody>
      </p:sp>
    </p:spTree>
    <p:extLst>
      <p:ext uri="{BB962C8B-B14F-4D97-AF65-F5344CB8AC3E}">
        <p14:creationId xmlns:p14="http://schemas.microsoft.com/office/powerpoint/2010/main" val="638168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C797D9AB-B8BF-0894-6EC7-E3C029830EFE}"/>
              </a:ext>
            </a:extLst>
          </p:cNvPr>
          <p:cNvSpPr/>
          <p:nvPr/>
        </p:nvSpPr>
        <p:spPr>
          <a:xfrm>
            <a:off x="536239" y="474453"/>
            <a:ext cx="11077767" cy="2768925"/>
          </a:xfrm>
          <a:prstGeom prst="roundRect">
            <a:avLst/>
          </a:prstGeom>
          <a:solidFill>
            <a:srgbClr val="EFF7FD"/>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灯片编号占位符 1">
            <a:extLst>
              <a:ext uri="{FF2B5EF4-FFF2-40B4-BE49-F238E27FC236}">
                <a16:creationId xmlns:a16="http://schemas.microsoft.com/office/drawing/2014/main" id="{20886DFA-C737-FD5B-3328-35310FF5E6C0}"/>
              </a:ext>
            </a:extLst>
          </p:cNvPr>
          <p:cNvSpPr>
            <a:spLocks noGrp="1"/>
          </p:cNvSpPr>
          <p:nvPr>
            <p:ph type="sldNum" sz="quarter" idx="12"/>
          </p:nvPr>
        </p:nvSpPr>
        <p:spPr/>
        <p:txBody>
          <a:bodyPr/>
          <a:lstStyle/>
          <a:p>
            <a:fld id="{E8994F5B-AF08-4582-8991-6C93D2AC88C6}" type="slidenum">
              <a:rPr lang="zh-CN" altLang="en-US" smtClean="0"/>
              <a:t>3</a:t>
            </a:fld>
            <a:endParaRPr lang="zh-CN" altLang="en-US"/>
          </a:p>
        </p:txBody>
      </p:sp>
      <p:sp>
        <p:nvSpPr>
          <p:cNvPr id="3" name="文本框 2">
            <a:extLst>
              <a:ext uri="{FF2B5EF4-FFF2-40B4-BE49-F238E27FC236}">
                <a16:creationId xmlns:a16="http://schemas.microsoft.com/office/drawing/2014/main" id="{04FC9653-4823-020E-7268-35BD514C6469}"/>
              </a:ext>
            </a:extLst>
          </p:cNvPr>
          <p:cNvSpPr txBox="1"/>
          <p:nvPr/>
        </p:nvSpPr>
        <p:spPr>
          <a:xfrm>
            <a:off x="796445" y="417741"/>
            <a:ext cx="6297320" cy="716350"/>
          </a:xfrm>
          <a:prstGeom prst="rect">
            <a:avLst/>
          </a:prstGeom>
          <a:noFill/>
        </p:spPr>
        <p:txBody>
          <a:bodyPr wrap="square" rtlCol="0">
            <a:spAutoFit/>
          </a:bodyPr>
          <a:lstStyle/>
          <a:p>
            <a:pPr defTabSz="914400">
              <a:lnSpc>
                <a:spcPct val="200000"/>
              </a:lnSpc>
            </a:pPr>
            <a:r>
              <a:rPr lang="en-US" altLang="zh-CN" sz="2400" b="1" dirty="0">
                <a:solidFill>
                  <a:schemeClr val="accent1"/>
                </a:solidFill>
                <a:latin typeface="Arial" panose="020B0604020202020204" pitchFamily="34" charset="0"/>
                <a:cs typeface="Arial" panose="020B0604020202020204" pitchFamily="34" charset="0"/>
              </a:rPr>
              <a:t>Spectrum resource expansion</a:t>
            </a:r>
          </a:p>
        </p:txBody>
      </p:sp>
      <p:sp>
        <p:nvSpPr>
          <p:cNvPr id="66" name="文本框 65">
            <a:extLst>
              <a:ext uri="{FF2B5EF4-FFF2-40B4-BE49-F238E27FC236}">
                <a16:creationId xmlns:a16="http://schemas.microsoft.com/office/drawing/2014/main" id="{A99F7D06-8851-7EFA-D88D-FC2B37B4AF18}"/>
              </a:ext>
            </a:extLst>
          </p:cNvPr>
          <p:cNvSpPr txBox="1"/>
          <p:nvPr/>
        </p:nvSpPr>
        <p:spPr>
          <a:xfrm>
            <a:off x="796445" y="1134091"/>
            <a:ext cx="10817561" cy="1114408"/>
          </a:xfrm>
          <a:prstGeom prst="rect">
            <a:avLst/>
          </a:prstGeom>
          <a:noFill/>
        </p:spPr>
        <p:txBody>
          <a:bodyPr wrap="square">
            <a:spAutoFit/>
          </a:bodyPr>
          <a:lstStyle/>
          <a:p>
            <a:pPr>
              <a:lnSpc>
                <a:spcPct val="200000"/>
              </a:lnSpc>
            </a:pPr>
            <a:r>
              <a:rPr lang="en-US" altLang="zh-CN" sz="1800" dirty="0">
                <a:solidFill>
                  <a:schemeClr val="tx1"/>
                </a:solidFill>
                <a:latin typeface="Arial" panose="020B0604020202020204" pitchFamily="34" charset="0"/>
                <a:cs typeface="Arial" panose="020B0604020202020204" pitchFamily="34" charset="0"/>
              </a:rPr>
              <a:t>6G broadcast will utilize more frequency bands to satisfy the requirements for ultra high speed and large capacity broadcast</a:t>
            </a:r>
            <a:r>
              <a:rPr lang="en-US" altLang="zh-CN" dirty="0">
                <a:latin typeface="Arial" panose="020B0604020202020204" pitchFamily="34" charset="0"/>
                <a:cs typeface="Arial" panose="020B0604020202020204" pitchFamily="34" charset="0"/>
              </a:rPr>
              <a:t>.</a:t>
            </a:r>
            <a:endParaRPr lang="en-US" altLang="zh-CN" sz="1800" dirty="0">
              <a:solidFill>
                <a:schemeClr val="tx1"/>
              </a:solidFill>
              <a:latin typeface="Arial" panose="020B0604020202020204" pitchFamily="34" charset="0"/>
              <a:cs typeface="Arial" panose="020B0604020202020204" pitchFamily="34" charset="0"/>
            </a:endParaRPr>
          </a:p>
        </p:txBody>
      </p:sp>
      <p:sp>
        <p:nvSpPr>
          <p:cNvPr id="5" name="矩形: 圆角 4">
            <a:extLst>
              <a:ext uri="{FF2B5EF4-FFF2-40B4-BE49-F238E27FC236}">
                <a16:creationId xmlns:a16="http://schemas.microsoft.com/office/drawing/2014/main" id="{F561DFE2-9AFB-6C75-A707-2959DB264E33}"/>
              </a:ext>
            </a:extLst>
          </p:cNvPr>
          <p:cNvSpPr/>
          <p:nvPr/>
        </p:nvSpPr>
        <p:spPr>
          <a:xfrm>
            <a:off x="536238" y="3462134"/>
            <a:ext cx="11077767" cy="2768925"/>
          </a:xfrm>
          <a:prstGeom prst="roundRect">
            <a:avLst/>
          </a:prstGeom>
          <a:solidFill>
            <a:srgbClr val="EFF7FD"/>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914400">
              <a:lnSpc>
                <a:spcPct val="200000"/>
              </a:lnSpc>
              <a:buFont typeface="Arial" panose="020B0604020202020204" pitchFamily="34" charset="0"/>
              <a:buChar char="•"/>
            </a:pPr>
            <a:endParaRPr lang="en-US" altLang="zh-CN" sz="1800" dirty="0">
              <a:solidFill>
                <a:srgbClr val="1D1D1A"/>
              </a:solidFill>
              <a:latin typeface="Arial" panose="020B0604020202020204" pitchFamily="34" charset="0"/>
              <a:cs typeface="Arial" panose="020B0604020202020204" pitchFamily="34" charset="0"/>
            </a:endParaRPr>
          </a:p>
        </p:txBody>
      </p:sp>
      <p:sp>
        <p:nvSpPr>
          <p:cNvPr id="6" name="文本框 5">
            <a:extLst>
              <a:ext uri="{FF2B5EF4-FFF2-40B4-BE49-F238E27FC236}">
                <a16:creationId xmlns:a16="http://schemas.microsoft.com/office/drawing/2014/main" id="{DA40CC61-FB07-0A05-88A6-9C689030AAA7}"/>
              </a:ext>
            </a:extLst>
          </p:cNvPr>
          <p:cNvSpPr txBox="1"/>
          <p:nvPr/>
        </p:nvSpPr>
        <p:spPr>
          <a:xfrm>
            <a:off x="796445" y="3385814"/>
            <a:ext cx="6297320" cy="716350"/>
          </a:xfrm>
          <a:prstGeom prst="rect">
            <a:avLst/>
          </a:prstGeom>
          <a:noFill/>
        </p:spPr>
        <p:txBody>
          <a:bodyPr wrap="square" rtlCol="0">
            <a:spAutoFit/>
          </a:bodyPr>
          <a:lstStyle/>
          <a:p>
            <a:pPr defTabSz="914400">
              <a:lnSpc>
                <a:spcPct val="200000"/>
              </a:lnSpc>
            </a:pPr>
            <a:r>
              <a:rPr lang="en-US" altLang="zh-CN" sz="2400" b="1" dirty="0">
                <a:solidFill>
                  <a:schemeClr val="accent1"/>
                </a:solidFill>
                <a:latin typeface="Arial" panose="020B0604020202020204" pitchFamily="34" charset="0"/>
                <a:cs typeface="Arial" panose="020B0604020202020204" pitchFamily="34" charset="0"/>
              </a:rPr>
              <a:t>AI assisted optimization</a:t>
            </a:r>
          </a:p>
        </p:txBody>
      </p:sp>
      <p:sp>
        <p:nvSpPr>
          <p:cNvPr id="7" name="文本框 6">
            <a:extLst>
              <a:ext uri="{FF2B5EF4-FFF2-40B4-BE49-F238E27FC236}">
                <a16:creationId xmlns:a16="http://schemas.microsoft.com/office/drawing/2014/main" id="{B1004903-7C91-766E-6490-9EE18032B3ED}"/>
              </a:ext>
            </a:extLst>
          </p:cNvPr>
          <p:cNvSpPr txBox="1"/>
          <p:nvPr/>
        </p:nvSpPr>
        <p:spPr>
          <a:xfrm>
            <a:off x="796444" y="4055504"/>
            <a:ext cx="10817561" cy="1668405"/>
          </a:xfrm>
          <a:prstGeom prst="rect">
            <a:avLst/>
          </a:prstGeom>
          <a:noFill/>
        </p:spPr>
        <p:txBody>
          <a:bodyPr wrap="square">
            <a:spAutoFit/>
          </a:bodyPr>
          <a:lstStyle/>
          <a:p>
            <a:pPr>
              <a:lnSpc>
                <a:spcPct val="200000"/>
              </a:lnSpc>
            </a:pPr>
            <a:r>
              <a:rPr lang="en-US" altLang="zh-CN" sz="1800" dirty="0">
                <a:solidFill>
                  <a:schemeClr val="tx1"/>
                </a:solidFill>
                <a:latin typeface="Arial" panose="020B0604020202020204" pitchFamily="34" charset="0"/>
                <a:cs typeface="Arial" panose="020B0604020202020204" pitchFamily="34" charset="0"/>
              </a:rPr>
              <a:t>6G broadcast will be deeply integrated with sensing, which can not only transmit broadcast signals, but also achieve sensing functions of the environment, objects, etc., providing more comprehensive support for intelligent transportation, smart homes, etc.</a:t>
            </a:r>
          </a:p>
        </p:txBody>
      </p:sp>
    </p:spTree>
    <p:extLst>
      <p:ext uri="{BB962C8B-B14F-4D97-AF65-F5344CB8AC3E}">
        <p14:creationId xmlns:p14="http://schemas.microsoft.com/office/powerpoint/2010/main" val="937347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9">
            <a:extLst>
              <a:ext uri="{FF2B5EF4-FFF2-40B4-BE49-F238E27FC236}">
                <a16:creationId xmlns:a16="http://schemas.microsoft.com/office/drawing/2014/main" id="{8D7C78E6-6959-1D13-D4D1-19F31182573B}"/>
              </a:ext>
            </a:extLst>
          </p:cNvPr>
          <p:cNvSpPr txBox="1"/>
          <p:nvPr/>
        </p:nvSpPr>
        <p:spPr>
          <a:xfrm>
            <a:off x="4666656" y="3060053"/>
            <a:ext cx="2858687" cy="737894"/>
          </a:xfrm>
          <a:prstGeom prst="rect">
            <a:avLst/>
          </a:prstGeom>
          <a:noFill/>
          <a:ln w="12700" cap="flat">
            <a:noFill/>
            <a:miter lim="400000"/>
          </a:ln>
          <a:effectLst/>
          <a:sp3d/>
        </p:spPr>
        <p:txBody>
          <a:bodyPr rot="0" spcFirstLastPara="1" vert="horz" wrap="square" lIns="30099" tIns="30099" rIns="30099" bIns="30099" numCol="1" spcCol="38100" rtlCol="0" anchor="ctr">
            <a:spAutoFit/>
          </a:bodyPr>
          <a:lstStyle>
            <a:defPPr marL="0" marR="0" indent="0" algn="l" defTabSz="457178"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1pPr>
            <a:lvl2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2pPr>
            <a:lvl3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3pPr>
            <a:lvl4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4pPr>
            <a:lvl5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5pPr>
            <a:lvl6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6pPr>
            <a:lvl7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7pPr>
            <a:lvl8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8pPr>
            <a:lvl9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9pPr>
          </a:lstStyle>
          <a:p>
            <a:pPr algn="just" defTabSz="914400">
              <a:lnSpc>
                <a:spcPct val="100000"/>
              </a:lnSpc>
            </a:pPr>
            <a:r>
              <a:rPr lang="en-US" altLang="zh-CN" sz="4400" b="1" dirty="0">
                <a:solidFill>
                  <a:srgbClr val="1D1D1A"/>
                </a:solidFill>
                <a:latin typeface="Arial" panose="020B0604020202020204" pitchFamily="34" charset="0"/>
                <a:cs typeface="Arial" panose="020B0604020202020204" pitchFamily="34" charset="0"/>
              </a:rPr>
              <a:t>Thank you</a:t>
            </a:r>
          </a:p>
        </p:txBody>
      </p:sp>
      <p:sp>
        <p:nvSpPr>
          <p:cNvPr id="2" name="灯片编号占位符 1">
            <a:extLst>
              <a:ext uri="{FF2B5EF4-FFF2-40B4-BE49-F238E27FC236}">
                <a16:creationId xmlns:a16="http://schemas.microsoft.com/office/drawing/2014/main" id="{20886DFA-C737-FD5B-3328-35310FF5E6C0}"/>
              </a:ext>
            </a:extLst>
          </p:cNvPr>
          <p:cNvSpPr>
            <a:spLocks noGrp="1"/>
          </p:cNvSpPr>
          <p:nvPr>
            <p:ph type="sldNum" sz="quarter" idx="12"/>
          </p:nvPr>
        </p:nvSpPr>
        <p:spPr/>
        <p:txBody>
          <a:bodyPr/>
          <a:lstStyle/>
          <a:p>
            <a:fld id="{E8994F5B-AF08-4582-8991-6C93D2AC88C6}" type="slidenum">
              <a:rPr lang="zh-CN" altLang="en-US" smtClean="0"/>
              <a:t>4</a:t>
            </a:fld>
            <a:endParaRPr lang="zh-CN" altLang="en-US"/>
          </a:p>
        </p:txBody>
      </p:sp>
      <p:pic>
        <p:nvPicPr>
          <p:cNvPr id="3" name="图片 2" descr="中国广电-48">
            <a:extLst>
              <a:ext uri="{FF2B5EF4-FFF2-40B4-BE49-F238E27FC236}">
                <a16:creationId xmlns:a16="http://schemas.microsoft.com/office/drawing/2014/main" id="{2E4118BC-EB00-A5F1-C695-5B1784536F52}"/>
              </a:ext>
            </a:extLst>
          </p:cNvPr>
          <p:cNvPicPr>
            <a:picLocks noChangeAspect="1"/>
          </p:cNvPicPr>
          <p:nvPr/>
        </p:nvPicPr>
        <p:blipFill>
          <a:blip r:embed="rId3"/>
          <a:stretch>
            <a:fillRect/>
          </a:stretch>
        </p:blipFill>
        <p:spPr>
          <a:xfrm>
            <a:off x="0" y="2902498"/>
            <a:ext cx="12192000" cy="4072255"/>
          </a:xfrm>
          <a:prstGeom prst="rect">
            <a:avLst/>
          </a:prstGeom>
        </p:spPr>
      </p:pic>
    </p:spTree>
    <p:extLst>
      <p:ext uri="{BB962C8B-B14F-4D97-AF65-F5344CB8AC3E}">
        <p14:creationId xmlns:p14="http://schemas.microsoft.com/office/powerpoint/2010/main" val="120205093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TotalTime>
  <Words>172</Words>
  <Application>Microsoft Office PowerPoint</Application>
  <PresentationFormat>宽屏</PresentationFormat>
  <Paragraphs>21</Paragraphs>
  <Slides>4</Slides>
  <Notes>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vt:i4>
      </vt:variant>
    </vt:vector>
  </HeadingPairs>
  <TitlesOfParts>
    <vt:vector size="9" baseType="lpstr">
      <vt:lpstr>等线</vt:lpstr>
      <vt:lpstr>等线 Light</vt:lpstr>
      <vt:lpstr>微软雅黑</vt:lpstr>
      <vt:lpstr>Arial</vt:lpstr>
      <vt:lpstr>Office 主题​​</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CBN</dc:creator>
  <cp:lastModifiedBy>kx x</cp:lastModifiedBy>
  <cp:revision>30</cp:revision>
  <dcterms:created xsi:type="dcterms:W3CDTF">2024-08-07T07:11:50Z</dcterms:created>
  <dcterms:modified xsi:type="dcterms:W3CDTF">2025-02-17T18:15:22Z</dcterms:modified>
</cp:coreProperties>
</file>