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2147480967" r:id="rId6"/>
    <p:sldId id="2147480968" r:id="rId7"/>
    <p:sldId id="2147480970" r:id="rId8"/>
    <p:sldId id="2147480969" r:id="rId9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429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6858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0287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3716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17145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0574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24003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27432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B1D254"/>
    <a:srgbClr val="FF3300"/>
    <a:srgbClr val="62A14D"/>
    <a:srgbClr val="E9EDF4"/>
    <a:srgbClr val="C6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E29A7B-DF97-42B9-98EF-2EAB100E71AD}" v="43" dt="2025-02-12T17:21:18.689"/>
    <p1510:client id="{748B1D1F-3B57-4643-9953-57C1CF9030D6}" v="9" dt="2025-02-13T13:48:47.670"/>
    <p1510:client id="{FAE64CCA-75AC-4A8C-B4D9-A066767F1D69}" v="2" dt="2025-02-13T15:51:19.655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49" autoAdjust="0"/>
    <p:restoredTop sz="96357" autoAdjust="0"/>
  </p:normalViewPr>
  <p:slideViewPr>
    <p:cSldViewPr snapToGrid="0">
      <p:cViewPr varScale="1">
        <p:scale>
          <a:sx n="67" d="100"/>
          <a:sy n="67" d="100"/>
        </p:scale>
        <p:origin x="716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1648" y="-154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co Gramaglia" userId="08d44057-2677-40b6-86d0-d9c1362aebad" providerId="ADAL" clId="{FAE64CCA-75AC-4A8C-B4D9-A066767F1D69}"/>
    <pc:docChg chg="undo custSel modSld">
      <pc:chgData name="Marco Gramaglia" userId="08d44057-2677-40b6-86d0-d9c1362aebad" providerId="ADAL" clId="{FAE64CCA-75AC-4A8C-B4D9-A066767F1D69}" dt="2025-02-13T15:51:21.960" v="348" actId="108"/>
      <pc:docMkLst>
        <pc:docMk/>
      </pc:docMkLst>
      <pc:sldChg chg="modSp mod">
        <pc:chgData name="Marco Gramaglia" userId="08d44057-2677-40b6-86d0-d9c1362aebad" providerId="ADAL" clId="{FAE64CCA-75AC-4A8C-B4D9-A066767F1D69}" dt="2025-02-13T15:51:21.960" v="348" actId="108"/>
        <pc:sldMkLst>
          <pc:docMk/>
          <pc:sldMk cId="458293697" sldId="2147480962"/>
        </pc:sldMkLst>
        <pc:graphicFrameChg chg="mod modGraphic">
          <ac:chgData name="Marco Gramaglia" userId="08d44057-2677-40b6-86d0-d9c1362aebad" providerId="ADAL" clId="{FAE64CCA-75AC-4A8C-B4D9-A066767F1D69}" dt="2025-02-13T15:51:21.960" v="348" actId="108"/>
          <ac:graphicFrameMkLst>
            <pc:docMk/>
            <pc:sldMk cId="458293697" sldId="2147480962"/>
            <ac:graphicFrameMk id="3" creationId="{6753A95C-A406-445C-EB23-184A6DAC5438}"/>
          </ac:graphicFrameMkLst>
        </pc:graphicFrameChg>
      </pc:sldChg>
    </pc:docChg>
  </pc:docChgLst>
  <pc:docChgLst>
    <pc:chgData name="Bizzarri Simone" userId="947d92d5-c2e3-4e6f-bc87-c59019310b3d" providerId="ADAL" clId="{748B1D1F-3B57-4643-9953-57C1CF9030D6}"/>
    <pc:docChg chg="modSld">
      <pc:chgData name="Bizzarri Simone" userId="947d92d5-c2e3-4e6f-bc87-c59019310b3d" providerId="ADAL" clId="{748B1D1F-3B57-4643-9953-57C1CF9030D6}" dt="2025-02-13T13:49:11.418" v="53" actId="255"/>
      <pc:docMkLst>
        <pc:docMk/>
      </pc:docMkLst>
      <pc:sldChg chg="modSp mod">
        <pc:chgData name="Bizzarri Simone" userId="947d92d5-c2e3-4e6f-bc87-c59019310b3d" providerId="ADAL" clId="{748B1D1F-3B57-4643-9953-57C1CF9030D6}" dt="2025-02-13T13:49:11.418" v="53" actId="255"/>
        <pc:sldMkLst>
          <pc:docMk/>
          <pc:sldMk cId="458293697" sldId="2147480962"/>
        </pc:sldMkLst>
        <pc:graphicFrameChg chg="mod modGraphic">
          <ac:chgData name="Bizzarri Simone" userId="947d92d5-c2e3-4e6f-bc87-c59019310b3d" providerId="ADAL" clId="{748B1D1F-3B57-4643-9953-57C1CF9030D6}" dt="2025-02-13T13:49:11.418" v="53" actId="255"/>
          <ac:graphicFrameMkLst>
            <pc:docMk/>
            <pc:sldMk cId="458293697" sldId="2147480962"/>
            <ac:graphicFrameMk id="3" creationId="{6753A95C-A406-445C-EB23-184A6DAC5438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2/17/2025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2/17/2025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436032" y="408485"/>
            <a:ext cx="1051771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tabLst>
                <a:tab pos="5029200" algn="r"/>
              </a:tabLs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3GPP workshop on 6G					6GWS-250221</a:t>
            </a:r>
            <a:endParaRPr lang="it-IT" sz="1800" b="1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tabLst>
                <a:tab pos="5029200" algn="r"/>
              </a:tabLs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Incheon, South Korea, March 10</a:t>
            </a:r>
            <a:r>
              <a:rPr lang="en-GB" sz="1800" b="1" baseline="30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-11</a:t>
            </a:r>
            <a:r>
              <a:rPr lang="en-GB" sz="1800" b="1" baseline="30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2025	</a:t>
            </a:r>
            <a:endParaRPr lang="it-IT" sz="1800" b="1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3" y="6373814"/>
            <a:ext cx="8225367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1" y="1454152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17551" y="6462716"/>
            <a:ext cx="7297560" cy="242887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de-DE" sz="900" dirty="0">
                <a:solidFill>
                  <a:schemeClr val="bg1"/>
                </a:solidFill>
              </a:rPr>
              <a:t>3GPP 6G Workshop </a:t>
            </a:r>
            <a:r>
              <a:rPr lang="en-US" altLang="de-DE" sz="900" dirty="0" err="1">
                <a:solidFill>
                  <a:schemeClr val="bg1"/>
                </a:solidFill>
              </a:rPr>
              <a:t>Xx</a:t>
            </a:r>
            <a:r>
              <a:rPr lang="en-US" altLang="de-DE" sz="900" dirty="0">
                <a:solidFill>
                  <a:schemeClr val="bg1"/>
                </a:solidFill>
              </a:rPr>
              <a:t>-xx March 2025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7" y="6383339"/>
            <a:ext cx="681567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/>
          </a:p>
          <a:p>
            <a:pPr>
              <a:defRPr/>
            </a:pPr>
            <a:endParaRPr lang="en-GB" altLang="en-US" sz="100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2" y="3303590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</a:rPr>
              <a:t>© 3GPP 2012</a:t>
            </a:r>
            <a:endParaRPr lang="en-GB" altLang="en-US" sz="100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3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8845" y="415925"/>
            <a:ext cx="114040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8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6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537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726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914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103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zenodo.org/records/10895792" TargetMode="External"/><Relationship Id="rId7" Type="http://schemas.openxmlformats.org/officeDocument/2006/relationships/hyperlink" Target="https://zenodo.org/records/14512906" TargetMode="External"/><Relationship Id="rId2" Type="http://schemas.openxmlformats.org/officeDocument/2006/relationships/hyperlink" Target="https://zenodo.org/records/14245268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zenodo.org/records/11127768" TargetMode="External"/><Relationship Id="rId5" Type="http://schemas.openxmlformats.org/officeDocument/2006/relationships/hyperlink" Target="https://zenodo.org/records/10902824" TargetMode="External"/><Relationship Id="rId4" Type="http://schemas.openxmlformats.org/officeDocument/2006/relationships/hyperlink" Target="https://zenodo.org/records/10902549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895599" y="4376424"/>
            <a:ext cx="8715375" cy="1633203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Source: Telecom Italia </a:t>
            </a:r>
            <a:r>
              <a:rPr lang="fr-FR" altLang="de-DE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S.p.A</a:t>
            </a: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0" indent="0" eaLnBrk="1" hangingPunct="1"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SNS-JU TrialsNet </a:t>
            </a:r>
            <a:r>
              <a:rPr lang="fr-FR" altLang="de-DE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project</a:t>
            </a:r>
            <a:endParaRPr lang="fr-FR" altLang="de-D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eaLnBrk="1" hangingPunct="1">
              <a:buNone/>
            </a:pPr>
            <a:r>
              <a:rPr lang="en-US" altLang="de-DE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TrialsNet project has received funding from the European Union’s Horizon-JU-SNS-2022 Research and In-novation </a:t>
            </a:r>
            <a:r>
              <a:rPr lang="en-US" altLang="de-DE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Programme</a:t>
            </a:r>
            <a:r>
              <a:rPr lang="en-US" altLang="de-DE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under Grant Agreement No. 101095871.</a:t>
            </a:r>
            <a:endParaRPr lang="fr-FR" altLang="de-DE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1577128" y="1575657"/>
            <a:ext cx="8967410" cy="169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US" sz="5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SNS JU TrialsNet project’s view on the 6G definition in 3GPP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2C4B05A-CD0E-FF5A-C8EF-4A6AAAEB03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26" y="4691062"/>
            <a:ext cx="2235200" cy="466725"/>
          </a:xfrm>
          <a:prstGeom prst="rect">
            <a:avLst/>
          </a:prstGeom>
        </p:spPr>
      </p:pic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1D7BCE07-01FB-0C06-07A7-329EA261496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015" y="5189652"/>
            <a:ext cx="1785620" cy="8382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69BF8-8E23-7F1B-DAEB-7E7CEECA7B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Considerations on </a:t>
            </a:r>
            <a:r>
              <a:rPr lang="en-US" dirty="0"/>
              <a:t>large-scale </a:t>
            </a:r>
            <a:r>
              <a:rPr lang="en-US" noProof="0" dirty="0"/>
              <a:t>trials towards 6G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B83896-EE93-AF53-27D6-6824AF2EE6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4338" y="1295399"/>
            <a:ext cx="11363324" cy="4924425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/>
              <a:t>SNS JU</a:t>
            </a:r>
            <a:r>
              <a:rPr lang="en-US" dirty="0"/>
              <a:t> </a:t>
            </a:r>
            <a:r>
              <a:rPr lang="en-US" b="1" dirty="0"/>
              <a:t>TrialsNet </a:t>
            </a:r>
            <a:r>
              <a:rPr lang="en-US" dirty="0"/>
              <a:t>project</a:t>
            </a:r>
            <a:r>
              <a:rPr lang="en-US" b="1" dirty="0"/>
              <a:t> </a:t>
            </a:r>
            <a:r>
              <a:rPr lang="en-US" dirty="0"/>
              <a:t>is performing large-scale trials of 6G oriented use cases addressing different domains</a:t>
            </a:r>
          </a:p>
          <a:p>
            <a:r>
              <a:rPr lang="en-US" dirty="0"/>
              <a:t>Some key considerations related to </a:t>
            </a:r>
            <a:r>
              <a:rPr lang="en-US" b="1" dirty="0"/>
              <a:t>KPIs </a:t>
            </a:r>
            <a:r>
              <a:rPr lang="en-US" dirty="0"/>
              <a:t>[1]:</a:t>
            </a:r>
          </a:p>
          <a:p>
            <a:pPr lvl="1"/>
            <a:r>
              <a:rPr lang="en-US" b="1" dirty="0"/>
              <a:t>Throughput </a:t>
            </a:r>
            <a:r>
              <a:rPr lang="en-US" dirty="0"/>
              <a:t>(e.g., </a:t>
            </a:r>
            <a:r>
              <a:rPr lang="en-US" b="1" dirty="0"/>
              <a:t>Downlink/Uplink</a:t>
            </a:r>
            <a:r>
              <a:rPr lang="en-US" dirty="0"/>
              <a:t> per user, aggregate, or per device) are relevant to many applications related to </a:t>
            </a:r>
            <a:r>
              <a:rPr lang="en-US" b="1" dirty="0"/>
              <a:t>Entertainment</a:t>
            </a:r>
            <a:r>
              <a:rPr lang="en-US" dirty="0"/>
              <a:t>, </a:t>
            </a:r>
            <a:r>
              <a:rPr lang="en-US" b="1" dirty="0"/>
              <a:t>Security</a:t>
            </a:r>
            <a:r>
              <a:rPr lang="en-US" dirty="0"/>
              <a:t>, and </a:t>
            </a:r>
            <a:r>
              <a:rPr lang="en-US" b="1" dirty="0"/>
              <a:t>Safety</a:t>
            </a:r>
            <a:endParaRPr lang="en-US" dirty="0"/>
          </a:p>
          <a:p>
            <a:pPr lvl="1"/>
            <a:r>
              <a:rPr lang="en-US" b="1" dirty="0"/>
              <a:t>Latency </a:t>
            </a:r>
            <a:r>
              <a:rPr lang="en-US" dirty="0"/>
              <a:t>(e.g., round-trip and one-way) are fundamental for </a:t>
            </a:r>
            <a:r>
              <a:rPr lang="en-US" b="1" dirty="0"/>
              <a:t>e-health</a:t>
            </a:r>
            <a:r>
              <a:rPr lang="en-US" dirty="0"/>
              <a:t> applications, which are sensitive to end-to-end response times, but also for </a:t>
            </a:r>
            <a:r>
              <a:rPr lang="en-US" b="1" dirty="0"/>
              <a:t>entertainment</a:t>
            </a:r>
            <a:r>
              <a:rPr lang="en-US" dirty="0"/>
              <a:t> scenarios</a:t>
            </a:r>
          </a:p>
          <a:p>
            <a:pPr lvl="1"/>
            <a:r>
              <a:rPr lang="en-US" b="1" dirty="0"/>
              <a:t>Position Accuracy</a:t>
            </a:r>
            <a:r>
              <a:rPr lang="en-US" dirty="0"/>
              <a:t> and </a:t>
            </a:r>
            <a:r>
              <a:rPr lang="en-US" b="1" dirty="0"/>
              <a:t>Precision </a:t>
            </a:r>
            <a:r>
              <a:rPr lang="en-US" dirty="0"/>
              <a:t>appear in many use cases, pointing to scenarios that require precise data processing (e.g., analytics, location-based services)</a:t>
            </a:r>
          </a:p>
          <a:p>
            <a:pPr lvl="1"/>
            <a:r>
              <a:rPr lang="en-US" b="1" dirty="0"/>
              <a:t>Reliability</a:t>
            </a:r>
            <a:r>
              <a:rPr lang="en-US" dirty="0"/>
              <a:t> and </a:t>
            </a:r>
            <a:r>
              <a:rPr lang="en-US" b="1" dirty="0"/>
              <a:t>Availability </a:t>
            </a:r>
            <a:r>
              <a:rPr lang="en-US" dirty="0"/>
              <a:t>(for both Communication and Service) are mostly highlighted for </a:t>
            </a:r>
            <a:r>
              <a:rPr lang="en-US" b="1" dirty="0"/>
              <a:t>eHealth and Emergency </a:t>
            </a:r>
            <a:r>
              <a:rPr lang="en-US" dirty="0"/>
              <a:t>use cases, which are deemed the most </a:t>
            </a:r>
            <a:r>
              <a:rPr lang="en-US" b="1" dirty="0"/>
              <a:t>mission-critical</a:t>
            </a:r>
            <a:r>
              <a:rPr lang="en-US" dirty="0"/>
              <a:t> applications	</a:t>
            </a:r>
          </a:p>
          <a:p>
            <a:pPr lvl="1"/>
            <a:r>
              <a:rPr lang="en-US" dirty="0"/>
              <a:t>Concerning related requirements, there is a clear need on </a:t>
            </a:r>
            <a:r>
              <a:rPr lang="en-US" b="1" dirty="0"/>
              <a:t>uplink capacity </a:t>
            </a:r>
            <a:r>
              <a:rPr lang="en-US" dirty="0"/>
              <a:t>(in the order of </a:t>
            </a:r>
            <a:r>
              <a:rPr lang="en-US" b="1" dirty="0"/>
              <a:t>Gbps</a:t>
            </a:r>
            <a:r>
              <a:rPr lang="en-US" dirty="0"/>
              <a:t>), </a:t>
            </a:r>
            <a:r>
              <a:rPr lang="en-US" b="1" dirty="0"/>
              <a:t>reliability</a:t>
            </a:r>
            <a:r>
              <a:rPr lang="en-US" dirty="0"/>
              <a:t> (e.g., </a:t>
            </a:r>
            <a:r>
              <a:rPr lang="en-US" b="1" dirty="0"/>
              <a:t>5 nines</a:t>
            </a:r>
            <a:r>
              <a:rPr lang="en-US" dirty="0"/>
              <a:t>), and </a:t>
            </a:r>
            <a:r>
              <a:rPr lang="en-US" b="1" dirty="0"/>
              <a:t>end-to-end latency</a:t>
            </a:r>
            <a:r>
              <a:rPr lang="en-US" dirty="0"/>
              <a:t> (max </a:t>
            </a:r>
            <a:r>
              <a:rPr lang="en-US" b="1" dirty="0"/>
              <a:t>10 </a:t>
            </a:r>
            <a:r>
              <a:rPr lang="en-US" b="1" dirty="0" err="1"/>
              <a:t>ms</a:t>
            </a:r>
            <a:r>
              <a:rPr lang="en-US" dirty="0"/>
              <a:t>, including application layer) [2] [3] [4]</a:t>
            </a:r>
          </a:p>
          <a:p>
            <a:pPr lvl="1"/>
            <a:r>
              <a:rPr lang="en-US" dirty="0"/>
              <a:t>In addition, such </a:t>
            </a:r>
            <a:r>
              <a:rPr lang="en-US" b="1" dirty="0"/>
              <a:t>requirements</a:t>
            </a:r>
            <a:r>
              <a:rPr lang="en-US" dirty="0"/>
              <a:t> should be achieved in a </a:t>
            </a:r>
            <a:r>
              <a:rPr lang="en-US" b="1" dirty="0"/>
              <a:t>sustainable</a:t>
            </a:r>
            <a:r>
              <a:rPr lang="en-US" dirty="0"/>
              <a:t> manner</a:t>
            </a:r>
          </a:p>
          <a:p>
            <a:r>
              <a:rPr lang="en-US" b="1" dirty="0"/>
              <a:t>High performance demand</a:t>
            </a:r>
            <a:r>
              <a:rPr lang="en-US" dirty="0"/>
              <a:t> is generally fulfilled through network </a:t>
            </a:r>
            <a:r>
              <a:rPr lang="en-US" b="1" dirty="0"/>
              <a:t>over-dimensioning</a:t>
            </a:r>
            <a:r>
              <a:rPr lang="en-US" dirty="0"/>
              <a:t>, which practically is not a sustainable strategy especially given the anticipated massive network densification and services evolution in the context of 6G</a:t>
            </a:r>
          </a:p>
          <a:p>
            <a:r>
              <a:rPr lang="en-US" dirty="0"/>
              <a:t>There is a need for </a:t>
            </a:r>
            <a:r>
              <a:rPr lang="en-US" b="1" dirty="0"/>
              <a:t>architectural</a:t>
            </a:r>
            <a:r>
              <a:rPr lang="en-US" dirty="0"/>
              <a:t> and </a:t>
            </a:r>
            <a:r>
              <a:rPr lang="en-US" b="1" dirty="0"/>
              <a:t>functional</a:t>
            </a:r>
            <a:r>
              <a:rPr lang="en-US" dirty="0"/>
              <a:t> solutions to achieve these goals. As an example, the Zero-touch System Management (ZSM) solution studied by TrialsNet is reported in the following</a:t>
            </a:r>
          </a:p>
        </p:txBody>
      </p:sp>
    </p:spTree>
    <p:extLst>
      <p:ext uri="{BB962C8B-B14F-4D97-AF65-F5344CB8AC3E}">
        <p14:creationId xmlns:p14="http://schemas.microsoft.com/office/powerpoint/2010/main" val="181787626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A6FC6F-0821-AD58-751C-EE55052FC9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Zero-touch System Management [5] [6]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F74F1C-D1E2-7292-FBCC-BACCDD28D9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2" y="1155792"/>
            <a:ext cx="6170106" cy="5245008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1800" b="1" dirty="0"/>
              <a:t>Need for a sustainability management function that provides access to :</a:t>
            </a:r>
            <a:endParaRPr lang="en-GB" sz="1800" dirty="0"/>
          </a:p>
          <a:p>
            <a:pPr marL="742950" lvl="1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Manages heterogeneous distributed computing resources across the cloud-edge continuum.</a:t>
            </a:r>
          </a:p>
          <a:p>
            <a:pPr marL="742950" lvl="1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Aims to improve energy efficiency, dynamic workload allocation, and sustainable 6G deployments.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1800" b="1" dirty="0"/>
              <a:t>TrialsNet ZSM contribution:</a:t>
            </a:r>
            <a:endParaRPr lang="en-GB" sz="1800" dirty="0"/>
          </a:p>
          <a:p>
            <a:pPr marL="742950" lvl="1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Provides energy-aware and AI-enabled functionalities for resource orchestration mechanisms needed to support resilient and reliable E2E network capabilities</a:t>
            </a:r>
          </a:p>
          <a:p>
            <a:pPr marL="742950" lvl="1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Supports zero-touch computing resource allocation, adapting dynamically to network and application needs.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800" b="1" dirty="0"/>
              <a:t>Impact:</a:t>
            </a:r>
            <a:r>
              <a:rPr lang="en-GB" sz="1800" dirty="0"/>
              <a:t> Combining </a:t>
            </a:r>
            <a:r>
              <a:rPr lang="en-GB" sz="1800" b="1" dirty="0"/>
              <a:t>ZSM-driven orchestration</a:t>
            </a:r>
            <a:r>
              <a:rPr lang="en-GB" sz="1800" dirty="0"/>
              <a:t> a </a:t>
            </a:r>
            <a:r>
              <a:rPr lang="en-GB" sz="1800" b="1" dirty="0"/>
              <a:t>sustainable 6G architecture</a:t>
            </a:r>
            <a:r>
              <a:rPr lang="en-GB" sz="1800" dirty="0"/>
              <a:t> will enable </a:t>
            </a:r>
            <a:r>
              <a:rPr lang="en-GB" sz="1800" b="1" dirty="0"/>
              <a:t>new 6G sustainability models</a:t>
            </a:r>
            <a:r>
              <a:rPr lang="en-GB" sz="1800" dirty="0"/>
              <a:t>, supporting efforts for </a:t>
            </a:r>
            <a:r>
              <a:rPr lang="en-GB" sz="1800" b="1" dirty="0"/>
              <a:t>green, autonomous networks</a:t>
            </a:r>
            <a:r>
              <a:rPr lang="en-GB" sz="1800" dirty="0"/>
              <a:t>.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1800" b="1" dirty="0"/>
              <a:t>Trial</a:t>
            </a:r>
            <a:r>
              <a:rPr lang="en-GB" sz="1800" dirty="0"/>
              <a:t>: The </a:t>
            </a:r>
            <a:r>
              <a:rPr lang="en-GB" sz="1800" dirty="0" err="1"/>
              <a:t>TrialsNet’s</a:t>
            </a:r>
            <a:r>
              <a:rPr lang="en-GB" sz="1800" dirty="0"/>
              <a:t> ZSM solution has been experimented in a real network deployment in the context of the Smart Traffic Monitoring use case.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08E74A4-11A2-D840-87B4-A4F3445D3757}"/>
              </a:ext>
            </a:extLst>
          </p:cNvPr>
          <p:cNvGrpSpPr/>
          <p:nvPr/>
        </p:nvGrpSpPr>
        <p:grpSpPr>
          <a:xfrm>
            <a:off x="6913058" y="1006476"/>
            <a:ext cx="4868215" cy="4728779"/>
            <a:chOff x="1860333" y="-294291"/>
            <a:chExt cx="8640391" cy="791530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A6B7EAA-5613-38C0-F2C7-A29928E66E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860333" y="-294291"/>
              <a:ext cx="8471336" cy="6353502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2BA3B1D-06A4-30EE-D37B-F378D09A71A1}"/>
                </a:ext>
              </a:extLst>
            </p:cNvPr>
            <p:cNvSpPr txBox="1"/>
            <p:nvPr/>
          </p:nvSpPr>
          <p:spPr>
            <a:xfrm>
              <a:off x="3721592" y="162909"/>
              <a:ext cx="3860791" cy="3978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283921">
                <a:spcAft>
                  <a:spcPts val="600"/>
                </a:spcAft>
              </a:pPr>
              <a:r>
                <a:rPr lang="en-US" sz="838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ZSM PoC at the Smart Highway Testbed</a:t>
              </a:r>
              <a:endParaRPr lang="es-ES" sz="1215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EEE67F0-0A1D-A52F-B596-D629DBCA0796}"/>
                </a:ext>
              </a:extLst>
            </p:cNvPr>
            <p:cNvSpPr txBox="1"/>
            <p:nvPr/>
          </p:nvSpPr>
          <p:spPr>
            <a:xfrm>
              <a:off x="2095060" y="5534559"/>
              <a:ext cx="8405664" cy="20864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7451" indent="-177451" defTabSz="283921">
                <a:spcAft>
                  <a:spcPts val="600"/>
                </a:spcAft>
                <a:buFont typeface="+mj-lt"/>
                <a:buAutoNum type="arabicPeriod"/>
              </a:pPr>
              <a:r>
                <a:rPr lang="en-US" sz="1100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Publisher send performance status.</a:t>
              </a:r>
            </a:p>
            <a:p>
              <a:pPr marL="177451" indent="-177451" defTabSz="283921">
                <a:spcAft>
                  <a:spcPts val="600"/>
                </a:spcAft>
                <a:buFont typeface="+mj-lt"/>
                <a:buAutoNum type="arabicPeriod"/>
              </a:pPr>
              <a:r>
                <a:rPr lang="en-US" sz="1100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Subscription pool includes the newly arrived RSU.</a:t>
              </a:r>
              <a:endParaRPr lang="es-ES" sz="1100" kern="1200" dirty="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marL="177451" indent="-177451" defTabSz="283921">
                <a:spcAft>
                  <a:spcPts val="600"/>
                </a:spcAft>
                <a:buFont typeface="+mj-lt"/>
                <a:buAutoNum type="arabicPeriod"/>
              </a:pPr>
              <a:r>
                <a:rPr lang="es-ES" sz="1100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OBU </a:t>
              </a:r>
              <a:r>
                <a:rPr lang="es-ES" sz="1100" kern="1200" dirty="0" err="1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performs</a:t>
              </a:r>
              <a:r>
                <a:rPr lang="es-ES" sz="1100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 E2E </a:t>
              </a:r>
              <a:r>
                <a:rPr lang="es-ES" sz="1100" kern="1200" dirty="0" err="1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latency</a:t>
              </a:r>
              <a:r>
                <a:rPr lang="es-ES" sz="1100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 </a:t>
              </a:r>
              <a:r>
                <a:rPr lang="es-ES" sz="1100" kern="1200" dirty="0" err="1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checks</a:t>
              </a:r>
              <a:r>
                <a:rPr lang="es-ES" sz="1100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 </a:t>
              </a:r>
              <a:r>
                <a:rPr lang="es-ES" sz="1100" kern="1200" dirty="0" err="1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among</a:t>
              </a:r>
              <a:r>
                <a:rPr lang="es-ES" sz="1100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 </a:t>
              </a:r>
              <a:r>
                <a:rPr lang="es-ES" sz="1100" kern="1200" dirty="0" err="1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the</a:t>
              </a:r>
              <a:r>
                <a:rPr lang="es-ES" sz="1100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 </a:t>
              </a:r>
              <a:r>
                <a:rPr lang="es-ES" sz="1100" kern="1200" dirty="0" err="1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RSUs</a:t>
              </a:r>
              <a:r>
                <a:rPr lang="es-ES" sz="1100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.</a:t>
              </a:r>
            </a:p>
            <a:p>
              <a:pPr marL="177451" indent="-177451" defTabSz="283921">
                <a:spcAft>
                  <a:spcPts val="600"/>
                </a:spcAft>
                <a:buFont typeface="+mj-lt"/>
                <a:buAutoNum type="arabicPeriod"/>
              </a:pPr>
              <a:r>
                <a:rPr lang="es-ES" sz="1100" kern="1200" dirty="0" err="1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Decision-making</a:t>
              </a:r>
              <a:r>
                <a:rPr lang="es-ES" sz="1100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 </a:t>
              </a:r>
              <a:r>
                <a:rPr lang="es-ES" sz="1100" kern="1200" dirty="0" err="1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algorithm</a:t>
              </a:r>
              <a:r>
                <a:rPr lang="es-ES" sz="1100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 </a:t>
              </a:r>
              <a:r>
                <a:rPr lang="es-ES" sz="1100" kern="1200" dirty="0" err="1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selects</a:t>
              </a:r>
              <a:r>
                <a:rPr lang="es-ES" sz="1100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 RSU </a:t>
              </a:r>
              <a:r>
                <a:rPr lang="es-ES" sz="1100" kern="1200" dirty="0" err="1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based</a:t>
              </a:r>
              <a:r>
                <a:rPr lang="es-ES" sz="1100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 </a:t>
              </a:r>
              <a:r>
                <a:rPr lang="es-ES" sz="1100" kern="1200" dirty="0" err="1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on</a:t>
              </a:r>
              <a:r>
                <a:rPr lang="es-ES" sz="1100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 </a:t>
              </a:r>
              <a:r>
                <a:rPr lang="es-ES" sz="1100" kern="1200" dirty="0" err="1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priorities</a:t>
              </a:r>
              <a:r>
                <a:rPr lang="es-ES" sz="1100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 </a:t>
              </a:r>
              <a:r>
                <a:rPr lang="es-ES" sz="1100" kern="1200" dirty="0" err="1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policy</a:t>
              </a:r>
              <a:r>
                <a:rPr lang="es-ES" sz="1100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.</a:t>
              </a:r>
            </a:p>
            <a:p>
              <a:pPr marL="177451" indent="-177451" defTabSz="283921">
                <a:spcAft>
                  <a:spcPts val="600"/>
                </a:spcAft>
                <a:buFont typeface="+mj-lt"/>
                <a:buAutoNum type="arabicPeriod"/>
              </a:pPr>
              <a:r>
                <a:rPr lang="en-US" sz="1100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Stress-inducing scheduler application sends requests to services at the RSUs</a:t>
              </a:r>
              <a:r>
                <a:rPr lang="en-US" sz="828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.</a:t>
              </a:r>
              <a:endParaRPr 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402325316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69BF8-8E23-7F1B-DAEB-7E7CEECA7B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Conclusions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B83896-EE93-AF53-27D6-6824AF2EE6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SNS JU TrialsNet project is performing large-scale trials of 6G oriented applications in the context of different domains such as </a:t>
            </a:r>
            <a:r>
              <a:rPr lang="en-US" dirty="0" err="1"/>
              <a:t>i</a:t>
            </a:r>
            <a:r>
              <a:rPr lang="en-US" dirty="0"/>
              <a:t>) Infrastructure, Transportation, Security (ITSS) and Safety, ii) eHealth and Emergency (</a:t>
            </a:r>
            <a:r>
              <a:rPr lang="en-US" dirty="0" err="1"/>
              <a:t>eHE</a:t>
            </a:r>
            <a:r>
              <a:rPr lang="en-US" dirty="0"/>
              <a:t>), iii) Culture, Tourism, and Entertainment (CTE)</a:t>
            </a:r>
          </a:p>
          <a:p>
            <a:r>
              <a:rPr lang="en-US" dirty="0"/>
              <a:t>From the current pre-trials [2] [3] [4] and trials activities it emerges the need of improved network performances (detailed KPIs and KVIs analysis will be performed second-half of 2025)</a:t>
            </a:r>
          </a:p>
          <a:p>
            <a:r>
              <a:rPr lang="en-US" b="1" dirty="0"/>
              <a:t>Proper architectural and functional solutions are needed to provide such improved performances </a:t>
            </a:r>
            <a:r>
              <a:rPr lang="en-US" dirty="0"/>
              <a:t>[5] [6]</a:t>
            </a:r>
          </a:p>
          <a:p>
            <a:r>
              <a:rPr lang="en-US" b="1" dirty="0"/>
              <a:t>Sustainability is a crucial aspect that shall be taken into account in the definition of the next generation of mobile networks</a:t>
            </a:r>
          </a:p>
          <a:p>
            <a:r>
              <a:rPr lang="en-US" dirty="0"/>
              <a:t>SNS JU TrialsNet project remains available to provide further information on its solutions addressing sustainability in support of 3GPP activities</a:t>
            </a:r>
          </a:p>
        </p:txBody>
      </p:sp>
    </p:spTree>
    <p:extLst>
      <p:ext uri="{BB962C8B-B14F-4D97-AF65-F5344CB8AC3E}">
        <p14:creationId xmlns:p14="http://schemas.microsoft.com/office/powerpoint/2010/main" val="383196159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E950DB-3874-413D-3FC1-384B9207D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E7DF1C-938C-C4A7-A5EA-517143F961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/>
              <a:t>[1]</a:t>
            </a:r>
            <a:r>
              <a:rPr lang="en-US" dirty="0"/>
              <a:t> </a:t>
            </a:r>
            <a:r>
              <a:rPr lang="en-US" i="1" dirty="0"/>
              <a:t>TrialsNet Deliverable D6.2 “Second report on validation and dissemination activities”, November 2023, </a:t>
            </a:r>
            <a:r>
              <a:rPr lang="en-US" i="1" dirty="0">
                <a:hlinkClick r:id="rId2"/>
              </a:rPr>
              <a:t>https://zenodo.org/records/14245268</a:t>
            </a:r>
            <a:endParaRPr lang="en-US" dirty="0"/>
          </a:p>
          <a:p>
            <a:r>
              <a:rPr lang="en-US" b="1" dirty="0"/>
              <a:t>[2] </a:t>
            </a:r>
            <a:r>
              <a:rPr lang="en-US" i="1" dirty="0"/>
              <a:t>TrialsNet Deliverable D3.2 “First results of Use cases implementation for ITSS domain”, March 2024, </a:t>
            </a:r>
            <a:r>
              <a:rPr lang="en-US" i="1" dirty="0">
                <a:hlinkClick r:id="rId3"/>
              </a:rPr>
              <a:t>https://zenodo.org/records/10895792</a:t>
            </a:r>
            <a:endParaRPr lang="en-US" i="1" dirty="0"/>
          </a:p>
          <a:p>
            <a:r>
              <a:rPr lang="en-US" b="1" dirty="0"/>
              <a:t>[3]</a:t>
            </a:r>
            <a:r>
              <a:rPr lang="en-US" i="1" dirty="0"/>
              <a:t> TrialsNet Deliverable D4.2 “First results of Use cases implementation for </a:t>
            </a:r>
            <a:r>
              <a:rPr lang="en-US" i="1" dirty="0" err="1"/>
              <a:t>eHE</a:t>
            </a:r>
            <a:r>
              <a:rPr lang="en-US" i="1" dirty="0"/>
              <a:t> domain”, March 2024, </a:t>
            </a:r>
            <a:r>
              <a:rPr lang="en-US" i="1" dirty="0">
                <a:hlinkClick r:id="rId4"/>
              </a:rPr>
              <a:t>https://zenodo.org/records/10902549</a:t>
            </a:r>
            <a:endParaRPr lang="en-US" b="1" dirty="0"/>
          </a:p>
          <a:p>
            <a:r>
              <a:rPr lang="en-US" b="1" dirty="0"/>
              <a:t>[4]</a:t>
            </a:r>
            <a:r>
              <a:rPr lang="en-US" i="1" dirty="0"/>
              <a:t> TrialsNet Deliverable D5.2 “First results of Use cases implementation for CTE domain”, March 2024, </a:t>
            </a:r>
            <a:r>
              <a:rPr lang="en-US" i="1" dirty="0">
                <a:hlinkClick r:id="rId5"/>
              </a:rPr>
              <a:t>https://zenodo.org/records/10902824</a:t>
            </a:r>
            <a:endParaRPr lang="en-US" b="1" dirty="0"/>
          </a:p>
          <a:p>
            <a:r>
              <a:rPr lang="en-US" b="1" dirty="0"/>
              <a:t>[5]</a:t>
            </a:r>
            <a:r>
              <a:rPr lang="en-US" i="1" dirty="0"/>
              <a:t> TrialsNet Deliverable D2.2 “Intermediate design of Platforms and Networks solutions”,</a:t>
            </a:r>
            <a:r>
              <a:rPr lang="en-US" dirty="0"/>
              <a:t> May 2024, </a:t>
            </a:r>
            <a:r>
              <a:rPr lang="en-US" dirty="0">
                <a:hlinkClick r:id="rId6"/>
              </a:rPr>
              <a:t>https://zenodo.org/records/11127768</a:t>
            </a:r>
            <a:endParaRPr lang="en-US" b="1" dirty="0"/>
          </a:p>
          <a:p>
            <a:r>
              <a:rPr lang="en-US" b="1" dirty="0"/>
              <a:t>[6]</a:t>
            </a:r>
            <a:r>
              <a:rPr lang="en-US" dirty="0"/>
              <a:t> </a:t>
            </a:r>
            <a:r>
              <a:rPr lang="en-US" i="1" dirty="0"/>
              <a:t>TrialsNet Deliverable D2.3 “Final design of Platforms and Networks solutions”,</a:t>
            </a:r>
            <a:r>
              <a:rPr lang="en-US" dirty="0"/>
              <a:t> December 2024, </a:t>
            </a:r>
            <a:r>
              <a:rPr lang="en-US" dirty="0">
                <a:hlinkClick r:id="rId7"/>
              </a:rPr>
              <a:t>https://zenodo.org/records/14512906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785812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FF2463CE6672E47AA7E0BBBCD9F0981" ma:contentTypeVersion="15" ma:contentTypeDescription="Create a new document." ma:contentTypeScope="" ma:versionID="1de7dfc68a73da25e646be42e8201a1e">
  <xsd:schema xmlns:xsd="http://www.w3.org/2001/XMLSchema" xmlns:xs="http://www.w3.org/2001/XMLSchema" xmlns:p="http://schemas.microsoft.com/office/2006/metadata/properties" xmlns:ns2="7f8c3066-1696-49d0-bf58-92447d253237" xmlns:ns3="bf493750-cc91-4acd-b0f0-a87e8d4b0f3c" targetNamespace="http://schemas.microsoft.com/office/2006/metadata/properties" ma:root="true" ma:fieldsID="d1fa4b849763ad3e44d60e30b010b940" ns2:_="" ns3:_="">
    <xsd:import namespace="7f8c3066-1696-49d0-bf58-92447d253237"/>
    <xsd:import namespace="bf493750-cc91-4acd-b0f0-a87e8d4b0f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8c3066-1696-49d0-bf58-92447d25323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3ebd722c-8eea-4fa2-a257-8118360c8ea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493750-cc91-4acd-b0f0-a87e8d4b0f3c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e943ef95-e82a-47b7-861c-e7df638d5f9f}" ma:internalName="TaxCatchAll" ma:showField="CatchAllData" ma:web="bf493750-cc91-4acd-b0f0-a87e8d4b0f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8c3066-1696-49d0-bf58-92447d253237">
      <Terms xmlns="http://schemas.microsoft.com/office/infopath/2007/PartnerControls"/>
    </lcf76f155ced4ddcb4097134ff3c332f>
    <TaxCatchAll xmlns="bf493750-cc91-4acd-b0f0-a87e8d4b0f3c" xsi:nil="true"/>
  </documentManagement>
</p:properties>
</file>

<file path=customXml/itemProps1.xml><?xml version="1.0" encoding="utf-8"?>
<ds:datastoreItem xmlns:ds="http://schemas.openxmlformats.org/officeDocument/2006/customXml" ds:itemID="{03F0061B-6D9E-4410-9F22-395869CBDA3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D8400EC-D1F2-415E-BCAA-84BB657A3A6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8c3066-1696-49d0-bf58-92447d253237"/>
    <ds:schemaRef ds:uri="bf493750-cc91-4acd-b0f0-a87e8d4b0f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9619D9F-EF20-4358-BA1D-0FDEA4E190E8}">
  <ds:schemaRefs>
    <ds:schemaRef ds:uri="http://schemas.microsoft.com/office/2006/metadata/properties"/>
    <ds:schemaRef ds:uri="http://schemas.microsoft.com/office/infopath/2007/PartnerControls"/>
    <ds:schemaRef ds:uri="7f8c3066-1696-49d0-bf58-92447d253237"/>
    <ds:schemaRef ds:uri="bf493750-cc91-4acd-b0f0-a87e8d4b0f3c"/>
  </ds:schemaRefs>
</ds:datastoreItem>
</file>

<file path=docMetadata/LabelInfo.xml><?xml version="1.0" encoding="utf-8"?>
<clbl:labelList xmlns:clbl="http://schemas.microsoft.com/office/2020/mipLabelMetadata">
  <clbl:label id="{00d4e6f7-2098-4211-81db-5612d3076bf7}" enabled="1" method="Standard" siteId="{6815f468-021c-48f2-a6b2-d65c8e979dfb}" removed="0"/>
  <clbl:label id="{9b6bdfe8-7dce-491c-9c22-6214e23478f3}" enabled="0" method="" siteId="{9b6bdfe8-7dce-491c-9c22-6214e23478f3}" removed="1"/>
  <clbl:label id="{c5b02733-e38d-4a62-8827-4d813c32e77d}" enabled="1" method="Standard" siteId="{257a5598-84de-4579-9756-57f65f08a6c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222</TotalTime>
  <Words>816</Words>
  <Application>Microsoft Office PowerPoint</Application>
  <PresentationFormat>Widescreen</PresentationFormat>
  <Paragraphs>44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Office Theme</vt:lpstr>
      <vt:lpstr>PowerPoint Presentation</vt:lpstr>
      <vt:lpstr>Considerations on large-scale trials towards 6G</vt:lpstr>
      <vt:lpstr>Zero-touch System Management [5] [6]</vt:lpstr>
      <vt:lpstr>Conclusions</vt:lpstr>
      <vt:lpstr>References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Trogolo Alessandro</cp:lastModifiedBy>
  <cp:revision>142</cp:revision>
  <dcterms:created xsi:type="dcterms:W3CDTF">2008-08-30T09:32:10Z</dcterms:created>
  <dcterms:modified xsi:type="dcterms:W3CDTF">2025-02-17T16:39:46Z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lassificationContentMarkingFooterLocations">
    <vt:lpwstr>Office Theme:3</vt:lpwstr>
  </property>
  <property fmtid="{D5CDD505-2E9C-101B-9397-08002B2CF9AE}" pid="13" name="ClassificationContentMarkingFooterText">
    <vt:lpwstr>FiberCop - Uso Aziendale - Tutti i diritti riservati.</vt:lpwstr>
  </property>
  <property fmtid="{D5CDD505-2E9C-101B-9397-08002B2CF9AE}" pid="14" name="ContentTypeId">
    <vt:lpwstr>0x010100FFF2463CE6672E47AA7E0BBBCD9F0981</vt:lpwstr>
  </property>
  <property fmtid="{D5CDD505-2E9C-101B-9397-08002B2CF9AE}" pid="15" name="MediaServiceImageTags">
    <vt:lpwstr/>
  </property>
</Properties>
</file>