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media/image42.svg" ContentType="image/svg+xml"/>
  <Override PartName="/ppt/media/image44.svg" ContentType="image/svg+xml"/>
  <Override PartName="/ppt/media/image45.svg" ContentType="image/svg+xml"/>
  <Override PartName="/ppt/media/image47.svg" ContentType="image/svg+xml"/>
  <Override PartName="/ppt/media/image49.svg" ContentType="image/svg+xml"/>
  <Override PartName="/ppt/media/image51.svg" ContentType="image/svg+xml"/>
  <Override PartName="/ppt/media/image53.svg" ContentType="image/svg+xml"/>
  <Override PartName="/ppt/media/image55.svg" ContentType="image/svg+xml"/>
  <Override PartName="/ppt/media/image57.svg" ContentType="image/svg+xml"/>
  <Override PartName="/ppt/media/image59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844" r:id="rId3"/>
    <p:sldId id="836" r:id="rId5"/>
    <p:sldId id="828" r:id="rId6"/>
    <p:sldId id="837" r:id="rId7"/>
    <p:sldId id="834" r:id="rId8"/>
    <p:sldId id="838" r:id="rId9"/>
    <p:sldId id="829" r:id="rId10"/>
    <p:sldId id="830" r:id="rId11"/>
    <p:sldId id="832" r:id="rId12"/>
  </p:sldIdLst>
  <p:sldSz cx="12192000" cy="6858000"/>
  <p:notesSz cx="6797675" cy="9928225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F61"/>
    <a:srgbClr val="020065"/>
    <a:srgbClr val="003998"/>
    <a:srgbClr val="660E00"/>
    <a:srgbClr val="BEBDC0"/>
    <a:srgbClr val="FF0000"/>
    <a:srgbClr val="CCCBC8"/>
    <a:srgbClr val="DADADA"/>
    <a:srgbClr val="D4EFFF"/>
    <a:srgbClr val="775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33" autoAdjust="0"/>
    <p:restoredTop sz="89357" autoAdjust="0"/>
  </p:normalViewPr>
  <p:slideViewPr>
    <p:cSldViewPr snapToGrid="0">
      <p:cViewPr varScale="1">
        <p:scale>
          <a:sx n="65" d="100"/>
          <a:sy n="65" d="100"/>
        </p:scale>
        <p:origin x="555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643" y="3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E:\360MoveData\Users\HDZH\Desktop\6G&#19982;&#24191;&#25773;\&#30003;&#25253;&#20070;\&#30003;&#25253;PPT\&#24320;&#26426;&#29575;&#21644;&#30005;&#35270;&#26426;&#38144;&#37327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733022191966136"/>
          <c:y val="0.155435378295972"/>
          <c:w val="0.877530183727034"/>
          <c:h val="0.6007480314960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Sheet1!$B$5</c:f>
              <c:strCache>
                <c:ptCount val="1"/>
                <c:pt idx="0">
                  <c:v>中国彩电销量（万台）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Sheet1!$C$4:$H$4</c:f>
              <c:strCache>
                <c:ptCount val="6"/>
                <c:pt idx="0">
                  <c:v>2017年</c:v>
                </c:pt>
                <c:pt idx="1">
                  <c:v>2018年</c:v>
                </c:pt>
                <c:pt idx="2">
                  <c:v>2019年</c:v>
                </c:pt>
                <c:pt idx="3">
                  <c:v>2020年</c:v>
                </c:pt>
                <c:pt idx="4">
                  <c:v>2021年</c:v>
                </c:pt>
                <c:pt idx="5">
                  <c:v>2022年</c:v>
                </c:pt>
              </c:strCache>
            </c:strRef>
          </c:cat>
          <c:val>
            <c:numRef>
              <c:f>Sheet1!$C$5:$H$5</c:f>
              <c:numCache>
                <c:formatCode>General</c:formatCode>
                <c:ptCount val="6"/>
                <c:pt idx="0">
                  <c:v>4752</c:v>
                </c:pt>
                <c:pt idx="1">
                  <c:v>4774</c:v>
                </c:pt>
                <c:pt idx="2">
                  <c:v>4772</c:v>
                </c:pt>
                <c:pt idx="3">
                  <c:v>4534</c:v>
                </c:pt>
                <c:pt idx="4">
                  <c:v>3835</c:v>
                </c:pt>
                <c:pt idx="5">
                  <c:v>3634</c:v>
                </c:pt>
              </c:numCache>
            </c:numRef>
          </c:val>
        </c:ser>
        <c:ser>
          <c:idx val="1"/>
          <c:order val="1"/>
          <c:tx>
            <c:strRef>
              <c:f>Sheet1!$B$6</c:f>
              <c:strCache>
                <c:ptCount val="1"/>
                <c:pt idx="0">
                  <c:v/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Sheet1!$C$4:$H$4</c:f>
              <c:strCache>
                <c:ptCount val="6"/>
                <c:pt idx="0">
                  <c:v>2017年</c:v>
                </c:pt>
                <c:pt idx="1">
                  <c:v>2018年</c:v>
                </c:pt>
                <c:pt idx="2">
                  <c:v>2019年</c:v>
                </c:pt>
                <c:pt idx="3">
                  <c:v>2020年</c:v>
                </c:pt>
                <c:pt idx="4">
                  <c:v>2021年</c:v>
                </c:pt>
                <c:pt idx="5">
                  <c:v>2022年</c:v>
                </c:pt>
              </c:strCache>
            </c:strRef>
          </c:cat>
          <c:val>
            <c:numRef>
              <c:f>Sheet1!$C$6:$H$6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Sheet1!$B$7</c:f>
              <c:strCache>
                <c:ptCount val="1"/>
                <c:pt idx="0">
                  <c:v/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Sheet1!$C$4:$H$4</c:f>
              <c:strCache>
                <c:ptCount val="6"/>
                <c:pt idx="0">
                  <c:v>2017年</c:v>
                </c:pt>
                <c:pt idx="1">
                  <c:v>2018年</c:v>
                </c:pt>
                <c:pt idx="2">
                  <c:v>2019年</c:v>
                </c:pt>
                <c:pt idx="3">
                  <c:v>2020年</c:v>
                </c:pt>
                <c:pt idx="4">
                  <c:v>2021年</c:v>
                </c:pt>
                <c:pt idx="5">
                  <c:v>2022年</c:v>
                </c:pt>
              </c:strCache>
            </c:strRef>
          </c:cat>
          <c:val>
            <c:numRef>
              <c:f>Sheet1!$C$7:$H$7</c:f>
              <c:numCache>
                <c:formatCode>General</c:formatCode>
                <c:ptCount val="6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47635871"/>
        <c:axId val="747622559"/>
      </c:barChart>
      <c:barChart>
        <c:barDir val="col"/>
        <c:grouping val="clustered"/>
        <c:varyColors val="0"/>
        <c:ser>
          <c:idx val="3"/>
          <c:order val="3"/>
          <c:tx>
            <c:strRef>
              <c:f>Sheet1!$B$8</c:f>
              <c:strCache>
                <c:ptCount val="1"/>
                <c:pt idx="0">
                  <c:v>中国电视开机率（%）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elete val="1"/>
          </c:dLbls>
          <c:trendline>
            <c:spPr>
              <a:ln w="19050" cap="rnd">
                <a:solidFill>
                  <a:schemeClr val="accent4"/>
                </a:solidFill>
                <a:prstDash val="sysDot"/>
                <a:headEnd type="none"/>
                <a:tailEnd type="none"/>
              </a:ln>
              <a:effectLst/>
            </c:spPr>
            <c:trendlineType val="poly"/>
            <c:order val="4"/>
            <c:dispRSqr val="0"/>
            <c:dispEq val="0"/>
          </c:trendline>
          <c:cat>
            <c:strRef>
              <c:f>Sheet1!$C$4:$H$4</c:f>
              <c:strCache>
                <c:ptCount val="6"/>
                <c:pt idx="0">
                  <c:v>2017年</c:v>
                </c:pt>
                <c:pt idx="1">
                  <c:v>2018年</c:v>
                </c:pt>
                <c:pt idx="2">
                  <c:v>2019年</c:v>
                </c:pt>
                <c:pt idx="3">
                  <c:v>2020年</c:v>
                </c:pt>
                <c:pt idx="4">
                  <c:v>2021年</c:v>
                </c:pt>
                <c:pt idx="5">
                  <c:v>2022年</c:v>
                </c:pt>
              </c:strCache>
            </c:strRef>
          </c:cat>
          <c:val>
            <c:numRef>
              <c:f>Sheet1!$C$8:$H$8</c:f>
              <c:numCache>
                <c:formatCode>General</c:formatCode>
                <c:ptCount val="6"/>
                <c:pt idx="0">
                  <c:v>70</c:v>
                </c:pt>
                <c:pt idx="1">
                  <c:v>51.3</c:v>
                </c:pt>
                <c:pt idx="2">
                  <c:v>39.1</c:v>
                </c:pt>
                <c:pt idx="3">
                  <c:v>60</c:v>
                </c:pt>
                <c:pt idx="4">
                  <c:v>27.7</c:v>
                </c:pt>
                <c:pt idx="5">
                  <c:v>7.04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27"/>
        <c:axId val="439591935"/>
        <c:axId val="439586527"/>
      </c:barChart>
      <c:catAx>
        <c:axId val="74763587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747622559"/>
        <c:crosses val="autoZero"/>
        <c:auto val="1"/>
        <c:lblAlgn val="ctr"/>
        <c:lblOffset val="100"/>
        <c:noMultiLvlLbl val="0"/>
      </c:catAx>
      <c:valAx>
        <c:axId val="7476225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747635871"/>
        <c:crosses val="autoZero"/>
        <c:crossBetween val="between"/>
      </c:valAx>
      <c:catAx>
        <c:axId val="43959193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439586527"/>
        <c:crosses val="autoZero"/>
        <c:auto val="1"/>
        <c:lblAlgn val="ctr"/>
        <c:lblOffset val="100"/>
        <c:noMultiLvlLbl val="0"/>
      </c:catAx>
      <c:valAx>
        <c:axId val="439586527"/>
        <c:scaling>
          <c:orientation val="minMax"/>
          <c:max val="100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439591935"/>
        <c:crosses val="max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0fe0efd5-e063-4dd5-aca5-94f9e1e8e597}"/>
      </c:ext>
    </c:extLst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3A9D70-3550-496F-8CEA-79375B4AC7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B8F23-8142-4ACB-BD67-B58DC4CB01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3B8F23-8142-4ACB-BD67-B58DC4CB0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B8F23-8142-4ACB-BD67-B58DC4CB0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B8F23-8142-4ACB-BD67-B58DC4CB0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B8F23-8142-4ACB-BD67-B58DC4CB0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B8F23-8142-4ACB-BD67-B58DC4CB0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B8F23-8142-4ACB-BD67-B58DC4CB0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B8F23-8142-4ACB-BD67-B58DC4CB0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B8F23-8142-4ACB-BD67-B58DC4CB0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B8F23-8142-4ACB-BD67-B58DC4CB0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342253" y="655783"/>
            <a:ext cx="837432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i="1" dirty="0">
                <a:solidFill>
                  <a:srgbClr val="002060"/>
                </a:solidFill>
              </a:rPr>
              <a:t>-</a:t>
            </a:r>
            <a:fld id="{77BAF064-260E-4892-AFE1-03308543B28D}" type="slidenum">
              <a:rPr lang="zh-CN" altLang="en-US" sz="1800" b="1" i="1" smtClean="0">
                <a:solidFill>
                  <a:srgbClr val="002060"/>
                </a:solidFill>
              </a:rPr>
            </a:fld>
            <a:r>
              <a:rPr lang="en-US" altLang="zh-CN" sz="1800" b="1" i="1" dirty="0">
                <a:solidFill>
                  <a:srgbClr val="002060"/>
                </a:solidFill>
              </a:rPr>
              <a:t>-</a:t>
            </a:r>
            <a:endParaRPr lang="zh-CN" altLang="en-US" sz="1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sp>
        <p:nvSpPr>
          <p:cNvPr id="7" name="矩形 6"/>
          <p:cNvSpPr/>
          <p:nvPr userDrawn="1"/>
        </p:nvSpPr>
        <p:spPr>
          <a:xfrm flipV="1">
            <a:off x="0" y="840508"/>
            <a:ext cx="12192000" cy="46355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jpeg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10.jpeg"/><Relationship Id="rId10" Type="http://schemas.openxmlformats.org/officeDocument/2006/relationships/image" Target="../media/image9.jpeg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4.emf"/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emf"/><Relationship Id="rId8" Type="http://schemas.openxmlformats.org/officeDocument/2006/relationships/image" Target="../media/image22.emf"/><Relationship Id="rId7" Type="http://schemas.openxmlformats.org/officeDocument/2006/relationships/image" Target="../media/image21.emf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Relationship Id="rId3" Type="http://schemas.openxmlformats.org/officeDocument/2006/relationships/image" Target="../media/image17.emf"/><Relationship Id="rId24" Type="http://schemas.openxmlformats.org/officeDocument/2006/relationships/notesSlide" Target="../notesSlides/notesSlide4.xml"/><Relationship Id="rId23" Type="http://schemas.openxmlformats.org/officeDocument/2006/relationships/slideLayout" Target="../slideLayouts/slideLayout12.xml"/><Relationship Id="rId22" Type="http://schemas.openxmlformats.org/officeDocument/2006/relationships/image" Target="../media/image36.emf"/><Relationship Id="rId21" Type="http://schemas.openxmlformats.org/officeDocument/2006/relationships/image" Target="../media/image35.emf"/><Relationship Id="rId20" Type="http://schemas.openxmlformats.org/officeDocument/2006/relationships/image" Target="../media/image34.emf"/><Relationship Id="rId2" Type="http://schemas.openxmlformats.org/officeDocument/2006/relationships/image" Target="../media/image16.emf"/><Relationship Id="rId19" Type="http://schemas.openxmlformats.org/officeDocument/2006/relationships/image" Target="../media/image33.emf"/><Relationship Id="rId18" Type="http://schemas.openxmlformats.org/officeDocument/2006/relationships/image" Target="../media/image32.emf"/><Relationship Id="rId17" Type="http://schemas.openxmlformats.org/officeDocument/2006/relationships/image" Target="../media/image31.emf"/><Relationship Id="rId16" Type="http://schemas.openxmlformats.org/officeDocument/2006/relationships/image" Target="../media/image30.png"/><Relationship Id="rId15" Type="http://schemas.openxmlformats.org/officeDocument/2006/relationships/image" Target="../media/image29.emf"/><Relationship Id="rId14" Type="http://schemas.openxmlformats.org/officeDocument/2006/relationships/image" Target="../media/image28.emf"/><Relationship Id="rId13" Type="http://schemas.openxmlformats.org/officeDocument/2006/relationships/image" Target="../media/image27.emf"/><Relationship Id="rId12" Type="http://schemas.openxmlformats.org/officeDocument/2006/relationships/image" Target="../media/image26.emf"/><Relationship Id="rId11" Type="http://schemas.openxmlformats.org/officeDocument/2006/relationships/image" Target="../media/image25.png"/><Relationship Id="rId10" Type="http://schemas.openxmlformats.org/officeDocument/2006/relationships/image" Target="../media/image24.emf"/><Relationship Id="rId1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40.png"/><Relationship Id="rId18" Type="http://schemas.openxmlformats.org/officeDocument/2006/relationships/notesSlide" Target="../notesSlides/notesSlide6.xml"/><Relationship Id="rId17" Type="http://schemas.openxmlformats.org/officeDocument/2006/relationships/slideLayout" Target="../slideLayouts/slideLayout12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svg"/><Relationship Id="rId8" Type="http://schemas.openxmlformats.org/officeDocument/2006/relationships/image" Target="../media/image48.png"/><Relationship Id="rId7" Type="http://schemas.openxmlformats.org/officeDocument/2006/relationships/image" Target="../media/image47.svg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svg"/><Relationship Id="rId3" Type="http://schemas.openxmlformats.org/officeDocument/2006/relationships/image" Target="../media/image43.png"/><Relationship Id="rId21" Type="http://schemas.openxmlformats.org/officeDocument/2006/relationships/notesSlide" Target="../notesSlides/notesSlide7.xml"/><Relationship Id="rId20" Type="http://schemas.openxmlformats.org/officeDocument/2006/relationships/slideLayout" Target="../slideLayouts/slideLayout12.xml"/><Relationship Id="rId2" Type="http://schemas.openxmlformats.org/officeDocument/2006/relationships/image" Target="../media/image42.svg"/><Relationship Id="rId19" Type="http://schemas.openxmlformats.org/officeDocument/2006/relationships/image" Target="../media/image59.svg"/><Relationship Id="rId18" Type="http://schemas.openxmlformats.org/officeDocument/2006/relationships/image" Target="../media/image58.png"/><Relationship Id="rId17" Type="http://schemas.openxmlformats.org/officeDocument/2006/relationships/image" Target="../media/image57.svg"/><Relationship Id="rId16" Type="http://schemas.openxmlformats.org/officeDocument/2006/relationships/image" Target="../media/image56.png"/><Relationship Id="rId15" Type="http://schemas.openxmlformats.org/officeDocument/2006/relationships/image" Target="../media/image55.svg"/><Relationship Id="rId14" Type="http://schemas.openxmlformats.org/officeDocument/2006/relationships/image" Target="../media/image54.png"/><Relationship Id="rId13" Type="http://schemas.openxmlformats.org/officeDocument/2006/relationships/image" Target="../media/image53.svg"/><Relationship Id="rId12" Type="http://schemas.openxmlformats.org/officeDocument/2006/relationships/image" Target="../media/image52.png"/><Relationship Id="rId11" Type="http://schemas.openxmlformats.org/officeDocument/2006/relationships/image" Target="../media/image51.svg"/><Relationship Id="rId10" Type="http://schemas.openxmlformats.org/officeDocument/2006/relationships/image" Target="../media/image50.png"/><Relationship Id="rId1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png"/><Relationship Id="rId8" Type="http://schemas.openxmlformats.org/officeDocument/2006/relationships/image" Target="../media/image49.svg"/><Relationship Id="rId7" Type="http://schemas.openxmlformats.org/officeDocument/2006/relationships/image" Target="../media/image60.svg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Relationship Id="rId3" Type="http://schemas.openxmlformats.org/officeDocument/2006/relationships/image" Target="../media/image45.svg"/><Relationship Id="rId20" Type="http://schemas.openxmlformats.org/officeDocument/2006/relationships/notesSlide" Target="../notesSlides/notesSlide8.xml"/><Relationship Id="rId2" Type="http://schemas.openxmlformats.org/officeDocument/2006/relationships/image" Target="../media/image44.svg"/><Relationship Id="rId19" Type="http://schemas.openxmlformats.org/officeDocument/2006/relationships/slideLayout" Target="../slideLayouts/slideLayout12.xml"/><Relationship Id="rId18" Type="http://schemas.openxmlformats.org/officeDocument/2006/relationships/image" Target="../media/image68.svg"/><Relationship Id="rId17" Type="http://schemas.openxmlformats.org/officeDocument/2006/relationships/image" Target="../media/image67.png"/><Relationship Id="rId16" Type="http://schemas.openxmlformats.org/officeDocument/2006/relationships/image" Target="../media/image66.svg"/><Relationship Id="rId15" Type="http://schemas.openxmlformats.org/officeDocument/2006/relationships/image" Target="../media/image65.png"/><Relationship Id="rId14" Type="http://schemas.openxmlformats.org/officeDocument/2006/relationships/image" Target="../media/image64.svg"/><Relationship Id="rId13" Type="http://schemas.openxmlformats.org/officeDocument/2006/relationships/image" Target="../media/image63.png"/><Relationship Id="rId12" Type="http://schemas.openxmlformats.org/officeDocument/2006/relationships/image" Target="../media/image53.svg"/><Relationship Id="rId11" Type="http://schemas.openxmlformats.org/officeDocument/2006/relationships/image" Target="../media/image52.png"/><Relationship Id="rId10" Type="http://schemas.openxmlformats.org/officeDocument/2006/relationships/image" Target="../media/image62.svg"/><Relationship Id="rId1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png"/><Relationship Id="rId8" Type="http://schemas.openxmlformats.org/officeDocument/2006/relationships/image" Target="../media/image49.svg"/><Relationship Id="rId7" Type="http://schemas.openxmlformats.org/officeDocument/2006/relationships/image" Target="../media/image60.svg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Relationship Id="rId3" Type="http://schemas.openxmlformats.org/officeDocument/2006/relationships/image" Target="../media/image45.svg"/><Relationship Id="rId20" Type="http://schemas.openxmlformats.org/officeDocument/2006/relationships/notesSlide" Target="../notesSlides/notesSlide9.xml"/><Relationship Id="rId2" Type="http://schemas.openxmlformats.org/officeDocument/2006/relationships/image" Target="../media/image44.svg"/><Relationship Id="rId19" Type="http://schemas.openxmlformats.org/officeDocument/2006/relationships/slideLayout" Target="../slideLayouts/slideLayout12.xml"/><Relationship Id="rId18" Type="http://schemas.openxmlformats.org/officeDocument/2006/relationships/image" Target="../media/image68.svg"/><Relationship Id="rId17" Type="http://schemas.openxmlformats.org/officeDocument/2006/relationships/image" Target="../media/image67.png"/><Relationship Id="rId16" Type="http://schemas.openxmlformats.org/officeDocument/2006/relationships/image" Target="../media/image66.svg"/><Relationship Id="rId15" Type="http://schemas.openxmlformats.org/officeDocument/2006/relationships/image" Target="../media/image65.png"/><Relationship Id="rId14" Type="http://schemas.openxmlformats.org/officeDocument/2006/relationships/image" Target="../media/image64.svg"/><Relationship Id="rId13" Type="http://schemas.openxmlformats.org/officeDocument/2006/relationships/image" Target="../media/image63.png"/><Relationship Id="rId12" Type="http://schemas.openxmlformats.org/officeDocument/2006/relationships/image" Target="../media/image53.svg"/><Relationship Id="rId11" Type="http://schemas.openxmlformats.org/officeDocument/2006/relationships/image" Target="../media/image52.png"/><Relationship Id="rId10" Type="http://schemas.openxmlformats.org/officeDocument/2006/relationships/image" Target="../media/image62.svg"/><Relationship Id="rId1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5080" y="1469390"/>
            <a:ext cx="12192000" cy="2197100"/>
          </a:xfrm>
          <a:prstGeom prst="rect">
            <a:avLst/>
          </a:prstGeom>
          <a:solidFill>
            <a:srgbClr val="020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标题 1"/>
          <p:cNvSpPr txBox="1"/>
          <p:nvPr/>
        </p:nvSpPr>
        <p:spPr>
          <a:xfrm>
            <a:off x="182245" y="1807210"/>
            <a:ext cx="11827510" cy="1599565"/>
          </a:xfr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Building the Foundation for 6G: Critical Broadcast Requirements for Next-Generation Collaborative Networks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占位符 3"/>
          <p:cNvSpPr txBox="1"/>
          <p:nvPr/>
        </p:nvSpPr>
        <p:spPr>
          <a:xfrm>
            <a:off x="0" y="4022258"/>
            <a:ext cx="12192000" cy="201612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0" hangingPunct="0">
              <a:lnSpc>
                <a:spcPct val="150000"/>
              </a:lnSpc>
              <a:buClr>
                <a:schemeClr val="tx1"/>
              </a:buClr>
              <a:buSzPct val="12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3GPP workshop on 6G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indent="0" algn="ctr" eaLnBrk="0" hangingPunct="0">
              <a:lnSpc>
                <a:spcPct val="150000"/>
              </a:lnSpc>
              <a:buClr>
                <a:schemeClr val="tx1"/>
              </a:buClr>
              <a:buSzPct val="12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March 10 – 11 2025, Incheon, Korea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indent="0" algn="ctr" eaLnBrk="0" hangingPunct="0">
              <a:lnSpc>
                <a:spcPct val="150000"/>
              </a:lnSpc>
              <a:buClr>
                <a:schemeClr val="tx1"/>
              </a:buClr>
              <a:buSzPct val="12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Source: Shanghai Jiao Tong University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indent="0" algn="ctr" eaLnBrk="0" hangingPunct="0">
              <a:lnSpc>
                <a:spcPct val="150000"/>
              </a:lnSpc>
              <a:buClr>
                <a:schemeClr val="tx1"/>
              </a:buClr>
              <a:buSzPct val="120000"/>
              <a:buFont typeface="Arial" panose="020B0604020202020204" pitchFamily="34" charset="0"/>
              <a:buNone/>
              <a:defRPr/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547"/>
    </mc:Choice>
    <mc:Fallback>
      <p:transition spd="slow" advTm="15547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9710" y="947420"/>
            <a:ext cx="892111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Tx/>
              <a:buSzTx/>
              <a:buFont typeface="Wingdings" panose="05000000000000000000" pitchFamily="2" charset="2"/>
              <a:buChar char="p"/>
            </a:pPr>
            <a:r>
              <a:rPr lang="zh-CN" altLang="en-US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number of traditional </a:t>
            </a:r>
            <a:r>
              <a:rPr lang="en-US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broadcast</a:t>
            </a:r>
            <a:r>
              <a:rPr lang="zh-CN" altLang="en-US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users has been decreasing </a:t>
            </a:r>
            <a:r>
              <a:rPr lang="en-US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annually</a:t>
            </a:r>
            <a:endParaRPr lang="en-US" altLang="zh-CN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33306" y="201626"/>
            <a:ext cx="11850024" cy="58102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0200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  <a:endParaRPr lang="zh-CN" altLang="en-US" sz="3600" b="1" dirty="0">
              <a:solidFill>
                <a:srgbClr val="0200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705" y="1450340"/>
            <a:ext cx="3021330" cy="17113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b="13980"/>
          <a:stretch>
            <a:fillRect/>
          </a:stretch>
        </p:blipFill>
        <p:spPr>
          <a:xfrm>
            <a:off x="3532505" y="1291590"/>
            <a:ext cx="4112260" cy="1707515"/>
          </a:xfrm>
          <a:prstGeom prst="rect">
            <a:avLst/>
          </a:prstGeom>
        </p:spPr>
      </p:pic>
      <p:graphicFrame>
        <p:nvGraphicFramePr>
          <p:cNvPr id="13" name="图表 12"/>
          <p:cNvGraphicFramePr/>
          <p:nvPr/>
        </p:nvGraphicFramePr>
        <p:xfrm>
          <a:off x="7741285" y="1186180"/>
          <a:ext cx="3756660" cy="1918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8237855" y="2603500"/>
            <a:ext cx="306324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/>
              <a:t>2017   2018   2019       2020    2021       2022</a:t>
            </a:r>
            <a:endParaRPr lang="en-US" altLang="zh-CN" sz="1200"/>
          </a:p>
        </p:txBody>
      </p:sp>
      <p:sp>
        <p:nvSpPr>
          <p:cNvPr id="19" name="文本框 18"/>
          <p:cNvSpPr txBox="1"/>
          <p:nvPr/>
        </p:nvSpPr>
        <p:spPr>
          <a:xfrm>
            <a:off x="8248015" y="2857500"/>
            <a:ext cx="3430270" cy="281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Sales volume of color TV sets in China (10,000 units)</a:t>
            </a:r>
            <a:endParaRPr lang="en-US" altLang="zh-CN" sz="120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6230" y="2931795"/>
            <a:ext cx="342900" cy="133350"/>
          </a:xfrm>
          <a:prstGeom prst="rect">
            <a:avLst/>
          </a:prstGeom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01" y="5548592"/>
            <a:ext cx="1914008" cy="111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" r="11510"/>
          <a:stretch>
            <a:fillRect/>
          </a:stretch>
        </p:blipFill>
        <p:spPr bwMode="auto">
          <a:xfrm>
            <a:off x="2952451" y="5557076"/>
            <a:ext cx="1914008" cy="1108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07"/>
          <a:stretch>
            <a:fillRect/>
          </a:stretch>
        </p:blipFill>
        <p:spPr bwMode="auto">
          <a:xfrm>
            <a:off x="7722181" y="5548821"/>
            <a:ext cx="1968110" cy="1108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50761" y="5548591"/>
            <a:ext cx="1968110" cy="111636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4440" y="3623945"/>
            <a:ext cx="4123690" cy="151066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828415" y="3029585"/>
            <a:ext cx="3430270" cy="281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Average daily minutes of broadcast TV viewing in UK</a:t>
            </a:r>
            <a:endParaRPr lang="en-US" altLang="zh-CN" sz="1200"/>
          </a:p>
        </p:txBody>
      </p:sp>
      <p:pic>
        <p:nvPicPr>
          <p:cNvPr id="30" name="图片 29"/>
          <p:cNvPicPr/>
          <p:nvPr/>
        </p:nvPicPr>
        <p:blipFill>
          <a:blip r:embed="rId10"/>
          <a:stretch>
            <a:fillRect/>
          </a:stretch>
        </p:blipFill>
        <p:spPr>
          <a:xfrm>
            <a:off x="3966210" y="3733165"/>
            <a:ext cx="1826895" cy="1401445"/>
          </a:xfrm>
          <a:prstGeom prst="rect">
            <a:avLst/>
          </a:prstGeom>
        </p:spPr>
      </p:pic>
      <p:pic>
        <p:nvPicPr>
          <p:cNvPr id="32" name="图片 31"/>
          <p:cNvPicPr/>
          <p:nvPr/>
        </p:nvPicPr>
        <p:blipFill>
          <a:blip r:embed="rId11"/>
          <a:stretch>
            <a:fillRect/>
          </a:stretch>
        </p:blipFill>
        <p:spPr>
          <a:xfrm>
            <a:off x="728980" y="3719195"/>
            <a:ext cx="2431415" cy="136906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246380" y="5138420"/>
            <a:ext cx="512762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just">
              <a:buClrTx/>
              <a:buSzTx/>
              <a:buFont typeface="Wingdings" panose="05000000000000000000" pitchFamily="2" charset="2"/>
              <a:buChar char="p"/>
            </a:pPr>
            <a:r>
              <a:rPr lang="en-US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User playback devices are more diverse</a:t>
            </a:r>
            <a:endParaRPr lang="en-US" altLang="zh-CN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6380" y="3296285"/>
            <a:ext cx="697230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just">
              <a:buClrTx/>
              <a:buSzTx/>
              <a:buFont typeface="Wingdings" panose="05000000000000000000" pitchFamily="2" charset="2"/>
              <a:buChar char="p"/>
            </a:pPr>
            <a:r>
              <a:rPr lang="en-US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Mobile terminal becomes the main way of presentation</a:t>
            </a:r>
            <a:endParaRPr lang="en-US" altLang="zh-CN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372"/>
    </mc:Choice>
    <mc:Fallback>
      <p:transition spd="slow" advTm="37372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 txBox="1"/>
          <p:nvPr/>
        </p:nvSpPr>
        <p:spPr>
          <a:xfrm>
            <a:off x="33306" y="201626"/>
            <a:ext cx="11850024" cy="58102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0200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  <a:endParaRPr lang="zh-CN" altLang="en-US" sz="3600" b="1" dirty="0">
              <a:solidFill>
                <a:srgbClr val="0200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635" y="895985"/>
            <a:ext cx="3256280" cy="237553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9110" y="3384550"/>
            <a:ext cx="5099050" cy="19488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8105" y="5507990"/>
            <a:ext cx="2980055" cy="104457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09220" y="993775"/>
            <a:ext cx="7345680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just">
              <a:buClrTx/>
              <a:buSzTx/>
              <a:buFont typeface="Wingdings" panose="05000000000000000000" pitchFamily="2" charset="2"/>
              <a:buChar char="p"/>
            </a:pPr>
            <a:r>
              <a:rPr lang="en-US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reception quality of broadcast users is poor</a:t>
            </a:r>
            <a:endParaRPr lang="en-US" altLang="zh-CN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Tx/>
              <a:buSzTx/>
              <a:buFont typeface="Wingdings" panose="05000000000000000000" pitchFamily="2" charset="2"/>
              <a:buChar char="p"/>
            </a:pPr>
            <a:endParaRPr lang="en-US" altLang="zh-CN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 algn="just">
              <a:buClrTx/>
              <a:buSzTx/>
              <a:buFont typeface="Wingdings" panose="05000000000000000000" pitchFamily="2" charset="2"/>
              <a:buNone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 Located at the edge of broadcast coverage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 algn="just">
              <a:buClrTx/>
              <a:buSzTx/>
              <a:buFont typeface="Wingdings" panose="05000000000000000000" pitchFamily="2" charset="2"/>
              <a:buNone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 Multi-path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 algn="just">
              <a:buClrTx/>
              <a:buSzTx/>
              <a:buFont typeface="Wingdings" panose="05000000000000000000" pitchFamily="2" charset="2"/>
              <a:buNone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 Doppler shift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 algn="just">
              <a:buClrTx/>
              <a:buSzTx/>
              <a:buFont typeface="Wingdings" panose="05000000000000000000" pitchFamily="2" charset="2"/>
              <a:buNone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...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9220" y="2957830"/>
            <a:ext cx="6491605" cy="203009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just">
              <a:buClrTx/>
              <a:buSzTx/>
              <a:buFont typeface="Wingdings" panose="05000000000000000000" pitchFamily="2" charset="2"/>
              <a:buChar char="p"/>
            </a:pPr>
            <a:r>
              <a:rPr lang="en-US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number of cellular subscribers has soared, and the quality of reception has deteriorated</a:t>
            </a:r>
            <a:endParaRPr lang="en-US" altLang="zh-CN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Tx/>
              <a:buSzTx/>
              <a:buFont typeface="Wingdings" panose="05000000000000000000" pitchFamily="2" charset="2"/>
              <a:buChar char="p"/>
            </a:pPr>
            <a:endParaRPr lang="en-US" altLang="zh-CN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 algn="just">
              <a:buClrTx/>
              <a:buSzTx/>
              <a:buFont typeface="Wingdings" panose="05000000000000000000" pitchFamily="2" charset="2"/>
              <a:buNone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 Hot spot emergency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 algn="just">
              <a:buClrTx/>
              <a:buSzTx/>
              <a:buFont typeface="Wingdings" panose="05000000000000000000" pitchFamily="2" charset="2"/>
              <a:buNone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 Popular linear live streaming, such as concerts, sporting events, etc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 algn="just">
              <a:buClrTx/>
              <a:buSzTx/>
              <a:buFont typeface="Wingdings" panose="05000000000000000000" pitchFamily="2" charset="2"/>
              <a:buNone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...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4625" y="4922520"/>
            <a:ext cx="6127115" cy="1934845"/>
          </a:xfrm>
          <a:prstGeom prst="rect">
            <a:avLst/>
          </a:prstGeom>
        </p:spPr>
        <p:txBody>
          <a:bodyPr wrap="square">
            <a:noAutofit/>
          </a:bodyPr>
          <a:p>
            <a:pPr marL="285750" indent="-285750" algn="just">
              <a:buClrTx/>
              <a:buSzTx/>
              <a:buFont typeface="Wingdings" panose="05000000000000000000" pitchFamily="2" charset="2"/>
              <a:buChar char="p"/>
            </a:pPr>
            <a:r>
              <a:rPr lang="en-US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Different users need multi-quality, multi-view linear multimedia services</a:t>
            </a:r>
            <a:endParaRPr lang="en-US" altLang="zh-CN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Tx/>
              <a:buSzTx/>
              <a:buFont typeface="Wingdings" panose="05000000000000000000" pitchFamily="2" charset="2"/>
              <a:buChar char="p"/>
            </a:pPr>
            <a:endParaRPr lang="en-US" altLang="zh-CN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 algn="just">
              <a:buClrTx/>
              <a:buSzTx/>
              <a:buFont typeface="Wingdings" panose="05000000000000000000" pitchFamily="2" charset="2"/>
              <a:buNone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 A variety of playback devices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 algn="just">
              <a:buClrTx/>
              <a:buSzTx/>
              <a:buFont typeface="Wingdings" panose="05000000000000000000" pitchFamily="2" charset="2"/>
              <a:buNone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 Multiple forms of media content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 algn="just">
              <a:buClrTx/>
              <a:buSzTx/>
              <a:buFont typeface="Wingdings" panose="05000000000000000000" pitchFamily="2" charset="2"/>
              <a:buNone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 Different reception environments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 algn="just">
              <a:buClrTx/>
              <a:buSzTx/>
              <a:buFont typeface="Wingdings" panose="05000000000000000000" pitchFamily="2" charset="2"/>
              <a:buNone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...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5930" y="5507990"/>
            <a:ext cx="3514725" cy="993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372"/>
    </mc:Choice>
    <mc:Fallback>
      <p:transition spd="slow" advTm="37372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 txBox="1"/>
          <p:nvPr/>
        </p:nvSpPr>
        <p:spPr>
          <a:xfrm>
            <a:off x="33306" y="201626"/>
            <a:ext cx="11850024" cy="58102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000" b="1" dirty="0">
              <a:solidFill>
                <a:srgbClr val="0200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6070" y="960755"/>
            <a:ext cx="10623550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en-US" altLang="zh-CN" sz="2400" b="1" dirty="0"/>
              <a:t>The design of 6G broadcast core network can adapt to the above three service scenarios</a:t>
            </a:r>
            <a:endParaRPr lang="en-US" altLang="zh-CN" sz="24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148590" y="1776730"/>
            <a:ext cx="5789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 case 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Cellular networks support broadcast users to replace lost data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1352731" y="3677656"/>
            <a:ext cx="3659188" cy="1008062"/>
          </a:xfrm>
          <a:prstGeom prst="ellipse">
            <a:avLst/>
          </a:prstGeom>
          <a:solidFill>
            <a:srgbClr val="BFBFBF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Oval 7"/>
          <p:cNvSpPr>
            <a:spLocks noChangeArrowheads="1"/>
          </p:cNvSpPr>
          <p:nvPr/>
        </p:nvSpPr>
        <p:spPr bwMode="auto">
          <a:xfrm>
            <a:off x="1352731" y="3677656"/>
            <a:ext cx="3659188" cy="1008062"/>
          </a:xfrm>
          <a:prstGeom prst="ellipse">
            <a:avLst/>
          </a:pr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731" y="3547481"/>
            <a:ext cx="5381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731" y="3547481"/>
            <a:ext cx="5381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131" y="3955469"/>
            <a:ext cx="538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131" y="3955469"/>
            <a:ext cx="538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356" y="3547481"/>
            <a:ext cx="5413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356" y="3547481"/>
            <a:ext cx="5413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4"/>
          <p:cNvSpPr/>
          <p:nvPr/>
        </p:nvSpPr>
        <p:spPr bwMode="auto">
          <a:xfrm>
            <a:off x="4380093" y="3831644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solidFill>
            <a:srgbClr val="92C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5"/>
          <p:cNvSpPr/>
          <p:nvPr/>
        </p:nvSpPr>
        <p:spPr bwMode="auto">
          <a:xfrm>
            <a:off x="4380093" y="3831644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506" y="4020556"/>
            <a:ext cx="2841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506" y="4020556"/>
            <a:ext cx="2841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reeform 18"/>
          <p:cNvSpPr/>
          <p:nvPr/>
        </p:nvSpPr>
        <p:spPr bwMode="auto">
          <a:xfrm>
            <a:off x="4427718" y="4044369"/>
            <a:ext cx="212725" cy="242887"/>
          </a:xfrm>
          <a:custGeom>
            <a:avLst/>
            <a:gdLst>
              <a:gd name="T0" fmla="*/ 134 w 134"/>
              <a:gd name="T1" fmla="*/ 56 h 153"/>
              <a:gd name="T2" fmla="*/ 85 w 134"/>
              <a:gd name="T3" fmla="*/ 0 h 153"/>
              <a:gd name="T4" fmla="*/ 18 w 134"/>
              <a:gd name="T5" fmla="*/ 20 h 153"/>
              <a:gd name="T6" fmla="*/ 0 w 134"/>
              <a:gd name="T7" fmla="*/ 97 h 153"/>
              <a:gd name="T8" fmla="*/ 49 w 134"/>
              <a:gd name="T9" fmla="*/ 153 h 153"/>
              <a:gd name="T10" fmla="*/ 116 w 134"/>
              <a:gd name="T11" fmla="*/ 133 h 153"/>
              <a:gd name="T12" fmla="*/ 134 w 134"/>
              <a:gd name="T13" fmla="*/ 5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3">
                <a:moveTo>
                  <a:pt x="134" y="56"/>
                </a:moveTo>
                <a:lnTo>
                  <a:pt x="85" y="0"/>
                </a:lnTo>
                <a:lnTo>
                  <a:pt x="18" y="20"/>
                </a:lnTo>
                <a:lnTo>
                  <a:pt x="0" y="97"/>
                </a:lnTo>
                <a:lnTo>
                  <a:pt x="49" y="153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solidFill>
            <a:srgbClr val="92C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9"/>
          <p:cNvSpPr/>
          <p:nvPr/>
        </p:nvSpPr>
        <p:spPr bwMode="auto">
          <a:xfrm>
            <a:off x="4427718" y="4044369"/>
            <a:ext cx="212725" cy="242887"/>
          </a:xfrm>
          <a:custGeom>
            <a:avLst/>
            <a:gdLst>
              <a:gd name="T0" fmla="*/ 134 w 134"/>
              <a:gd name="T1" fmla="*/ 56 h 153"/>
              <a:gd name="T2" fmla="*/ 85 w 134"/>
              <a:gd name="T3" fmla="*/ 0 h 153"/>
              <a:gd name="T4" fmla="*/ 18 w 134"/>
              <a:gd name="T5" fmla="*/ 20 h 153"/>
              <a:gd name="T6" fmla="*/ 0 w 134"/>
              <a:gd name="T7" fmla="*/ 97 h 153"/>
              <a:gd name="T8" fmla="*/ 49 w 134"/>
              <a:gd name="T9" fmla="*/ 153 h 153"/>
              <a:gd name="T10" fmla="*/ 116 w 134"/>
              <a:gd name="T11" fmla="*/ 133 h 153"/>
              <a:gd name="T12" fmla="*/ 134 w 134"/>
              <a:gd name="T13" fmla="*/ 5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3">
                <a:moveTo>
                  <a:pt x="134" y="56"/>
                </a:moveTo>
                <a:lnTo>
                  <a:pt x="85" y="0"/>
                </a:lnTo>
                <a:lnTo>
                  <a:pt x="18" y="20"/>
                </a:lnTo>
                <a:lnTo>
                  <a:pt x="0" y="97"/>
                </a:lnTo>
                <a:lnTo>
                  <a:pt x="49" y="153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356" y="3966581"/>
            <a:ext cx="28733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356" y="3966581"/>
            <a:ext cx="28733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22"/>
          <p:cNvSpPr/>
          <p:nvPr/>
        </p:nvSpPr>
        <p:spPr bwMode="auto">
          <a:xfrm>
            <a:off x="4245156" y="3987219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solidFill>
            <a:srgbClr val="92C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3"/>
          <p:cNvSpPr/>
          <p:nvPr/>
        </p:nvSpPr>
        <p:spPr bwMode="auto">
          <a:xfrm>
            <a:off x="4245156" y="3987219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4"/>
          <p:cNvSpPr>
            <a:spLocks noEditPoints="1"/>
          </p:cNvSpPr>
          <p:nvPr/>
        </p:nvSpPr>
        <p:spPr bwMode="auto">
          <a:xfrm>
            <a:off x="4362631" y="3823706"/>
            <a:ext cx="185738" cy="284162"/>
          </a:xfrm>
          <a:custGeom>
            <a:avLst/>
            <a:gdLst>
              <a:gd name="T0" fmla="*/ 117 w 117"/>
              <a:gd name="T1" fmla="*/ 179 h 179"/>
              <a:gd name="T2" fmla="*/ 58 w 117"/>
              <a:gd name="T3" fmla="*/ 0 h 179"/>
              <a:gd name="T4" fmla="*/ 0 w 117"/>
              <a:gd name="T5" fmla="*/ 179 h 179"/>
              <a:gd name="T6" fmla="*/ 9 w 117"/>
              <a:gd name="T7" fmla="*/ 179 h 179"/>
              <a:gd name="T8" fmla="*/ 12 w 117"/>
              <a:gd name="T9" fmla="*/ 170 h 179"/>
              <a:gd name="T10" fmla="*/ 58 w 117"/>
              <a:gd name="T11" fmla="*/ 140 h 179"/>
              <a:gd name="T12" fmla="*/ 104 w 117"/>
              <a:gd name="T13" fmla="*/ 169 h 179"/>
              <a:gd name="T14" fmla="*/ 107 w 117"/>
              <a:gd name="T15" fmla="*/ 179 h 179"/>
              <a:gd name="T16" fmla="*/ 117 w 117"/>
              <a:gd name="T17" fmla="*/ 179 h 179"/>
              <a:gd name="T18" fmla="*/ 58 w 117"/>
              <a:gd name="T19" fmla="*/ 84 h 179"/>
              <a:gd name="T20" fmla="*/ 85 w 117"/>
              <a:gd name="T21" fmla="*/ 112 h 179"/>
              <a:gd name="T22" fmla="*/ 58 w 117"/>
              <a:gd name="T23" fmla="*/ 129 h 179"/>
              <a:gd name="T24" fmla="*/ 32 w 117"/>
              <a:gd name="T25" fmla="*/ 113 h 179"/>
              <a:gd name="T26" fmla="*/ 58 w 117"/>
              <a:gd name="T27" fmla="*/ 84 h 179"/>
              <a:gd name="T28" fmla="*/ 37 w 117"/>
              <a:gd name="T29" fmla="*/ 94 h 179"/>
              <a:gd name="T30" fmla="*/ 45 w 117"/>
              <a:gd name="T31" fmla="*/ 70 h 179"/>
              <a:gd name="T32" fmla="*/ 52 w 117"/>
              <a:gd name="T33" fmla="*/ 78 h 179"/>
              <a:gd name="T34" fmla="*/ 37 w 117"/>
              <a:gd name="T35" fmla="*/ 94 h 179"/>
              <a:gd name="T36" fmla="*/ 65 w 117"/>
              <a:gd name="T37" fmla="*/ 78 h 179"/>
              <a:gd name="T38" fmla="*/ 72 w 117"/>
              <a:gd name="T39" fmla="*/ 69 h 179"/>
              <a:gd name="T40" fmla="*/ 80 w 117"/>
              <a:gd name="T41" fmla="*/ 93 h 179"/>
              <a:gd name="T42" fmla="*/ 65 w 117"/>
              <a:gd name="T43" fmla="*/ 78 h 179"/>
              <a:gd name="T44" fmla="*/ 69 w 117"/>
              <a:gd name="T45" fmla="*/ 60 h 179"/>
              <a:gd name="T46" fmla="*/ 58 w 117"/>
              <a:gd name="T47" fmla="*/ 71 h 179"/>
              <a:gd name="T48" fmla="*/ 48 w 117"/>
              <a:gd name="T49" fmla="*/ 60 h 179"/>
              <a:gd name="T50" fmla="*/ 58 w 117"/>
              <a:gd name="T51" fmla="*/ 28 h 179"/>
              <a:gd name="T52" fmla="*/ 69 w 117"/>
              <a:gd name="T53" fmla="*/ 60 h 179"/>
              <a:gd name="T54" fmla="*/ 17 w 117"/>
              <a:gd name="T55" fmla="*/ 156 h 179"/>
              <a:gd name="T56" fmla="*/ 28 w 117"/>
              <a:gd name="T57" fmla="*/ 121 h 179"/>
              <a:gd name="T58" fmla="*/ 50 w 117"/>
              <a:gd name="T59" fmla="*/ 135 h 179"/>
              <a:gd name="T60" fmla="*/ 17 w 117"/>
              <a:gd name="T61" fmla="*/ 156 h 179"/>
              <a:gd name="T62" fmla="*/ 67 w 117"/>
              <a:gd name="T63" fmla="*/ 135 h 179"/>
              <a:gd name="T64" fmla="*/ 89 w 117"/>
              <a:gd name="T65" fmla="*/ 121 h 179"/>
              <a:gd name="T66" fmla="*/ 100 w 117"/>
              <a:gd name="T67" fmla="*/ 155 h 179"/>
              <a:gd name="T68" fmla="*/ 67 w 117"/>
              <a:gd name="T69" fmla="*/ 135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7" h="179">
                <a:moveTo>
                  <a:pt x="117" y="179"/>
                </a:moveTo>
                <a:lnTo>
                  <a:pt x="58" y="0"/>
                </a:lnTo>
                <a:lnTo>
                  <a:pt x="0" y="179"/>
                </a:lnTo>
                <a:lnTo>
                  <a:pt x="9" y="179"/>
                </a:lnTo>
                <a:lnTo>
                  <a:pt x="12" y="170"/>
                </a:lnTo>
                <a:lnTo>
                  <a:pt x="58" y="140"/>
                </a:lnTo>
                <a:lnTo>
                  <a:pt x="104" y="169"/>
                </a:lnTo>
                <a:lnTo>
                  <a:pt x="107" y="179"/>
                </a:lnTo>
                <a:lnTo>
                  <a:pt x="117" y="179"/>
                </a:lnTo>
                <a:close/>
                <a:moveTo>
                  <a:pt x="58" y="84"/>
                </a:moveTo>
                <a:lnTo>
                  <a:pt x="85" y="112"/>
                </a:lnTo>
                <a:lnTo>
                  <a:pt x="58" y="129"/>
                </a:lnTo>
                <a:lnTo>
                  <a:pt x="32" y="113"/>
                </a:lnTo>
                <a:lnTo>
                  <a:pt x="58" y="84"/>
                </a:lnTo>
                <a:close/>
                <a:moveTo>
                  <a:pt x="37" y="94"/>
                </a:moveTo>
                <a:lnTo>
                  <a:pt x="45" y="70"/>
                </a:lnTo>
                <a:lnTo>
                  <a:pt x="52" y="78"/>
                </a:lnTo>
                <a:lnTo>
                  <a:pt x="37" y="94"/>
                </a:lnTo>
                <a:close/>
                <a:moveTo>
                  <a:pt x="65" y="78"/>
                </a:moveTo>
                <a:lnTo>
                  <a:pt x="72" y="69"/>
                </a:lnTo>
                <a:lnTo>
                  <a:pt x="80" y="93"/>
                </a:lnTo>
                <a:lnTo>
                  <a:pt x="65" y="78"/>
                </a:lnTo>
                <a:close/>
                <a:moveTo>
                  <a:pt x="69" y="60"/>
                </a:moveTo>
                <a:lnTo>
                  <a:pt x="58" y="71"/>
                </a:lnTo>
                <a:lnTo>
                  <a:pt x="48" y="60"/>
                </a:lnTo>
                <a:lnTo>
                  <a:pt x="58" y="28"/>
                </a:lnTo>
                <a:lnTo>
                  <a:pt x="69" y="60"/>
                </a:lnTo>
                <a:close/>
                <a:moveTo>
                  <a:pt x="17" y="156"/>
                </a:moveTo>
                <a:lnTo>
                  <a:pt x="28" y="121"/>
                </a:lnTo>
                <a:lnTo>
                  <a:pt x="50" y="135"/>
                </a:lnTo>
                <a:lnTo>
                  <a:pt x="17" y="156"/>
                </a:lnTo>
                <a:close/>
                <a:moveTo>
                  <a:pt x="67" y="135"/>
                </a:moveTo>
                <a:lnTo>
                  <a:pt x="89" y="121"/>
                </a:lnTo>
                <a:lnTo>
                  <a:pt x="100" y="155"/>
                </a:lnTo>
                <a:lnTo>
                  <a:pt x="67" y="13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5"/>
          <p:cNvSpPr/>
          <p:nvPr/>
        </p:nvSpPr>
        <p:spPr bwMode="auto">
          <a:xfrm>
            <a:off x="4362631" y="3823706"/>
            <a:ext cx="185738" cy="284162"/>
          </a:xfrm>
          <a:custGeom>
            <a:avLst/>
            <a:gdLst>
              <a:gd name="T0" fmla="*/ 117 w 117"/>
              <a:gd name="T1" fmla="*/ 179 h 179"/>
              <a:gd name="T2" fmla="*/ 58 w 117"/>
              <a:gd name="T3" fmla="*/ 0 h 179"/>
              <a:gd name="T4" fmla="*/ 0 w 117"/>
              <a:gd name="T5" fmla="*/ 179 h 179"/>
              <a:gd name="T6" fmla="*/ 9 w 117"/>
              <a:gd name="T7" fmla="*/ 179 h 179"/>
              <a:gd name="T8" fmla="*/ 12 w 117"/>
              <a:gd name="T9" fmla="*/ 170 h 179"/>
              <a:gd name="T10" fmla="*/ 58 w 117"/>
              <a:gd name="T11" fmla="*/ 140 h 179"/>
              <a:gd name="T12" fmla="*/ 104 w 117"/>
              <a:gd name="T13" fmla="*/ 169 h 179"/>
              <a:gd name="T14" fmla="*/ 107 w 117"/>
              <a:gd name="T15" fmla="*/ 179 h 179"/>
              <a:gd name="T16" fmla="*/ 117 w 117"/>
              <a:gd name="T17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79">
                <a:moveTo>
                  <a:pt x="117" y="179"/>
                </a:moveTo>
                <a:lnTo>
                  <a:pt x="58" y="0"/>
                </a:lnTo>
                <a:lnTo>
                  <a:pt x="0" y="179"/>
                </a:lnTo>
                <a:lnTo>
                  <a:pt x="9" y="179"/>
                </a:lnTo>
                <a:lnTo>
                  <a:pt x="12" y="170"/>
                </a:lnTo>
                <a:lnTo>
                  <a:pt x="58" y="140"/>
                </a:lnTo>
                <a:lnTo>
                  <a:pt x="104" y="169"/>
                </a:lnTo>
                <a:lnTo>
                  <a:pt x="107" y="179"/>
                </a:lnTo>
                <a:lnTo>
                  <a:pt x="117" y="179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6"/>
          <p:cNvSpPr/>
          <p:nvPr/>
        </p:nvSpPr>
        <p:spPr bwMode="auto">
          <a:xfrm>
            <a:off x="4413431" y="3957056"/>
            <a:ext cx="84138" cy="71437"/>
          </a:xfrm>
          <a:custGeom>
            <a:avLst/>
            <a:gdLst>
              <a:gd name="T0" fmla="*/ 26 w 53"/>
              <a:gd name="T1" fmla="*/ 0 h 45"/>
              <a:gd name="T2" fmla="*/ 53 w 53"/>
              <a:gd name="T3" fmla="*/ 28 h 45"/>
              <a:gd name="T4" fmla="*/ 26 w 53"/>
              <a:gd name="T5" fmla="*/ 45 h 45"/>
              <a:gd name="T6" fmla="*/ 0 w 53"/>
              <a:gd name="T7" fmla="*/ 29 h 45"/>
              <a:gd name="T8" fmla="*/ 26 w 53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45">
                <a:moveTo>
                  <a:pt x="26" y="0"/>
                </a:moveTo>
                <a:lnTo>
                  <a:pt x="53" y="28"/>
                </a:lnTo>
                <a:lnTo>
                  <a:pt x="26" y="45"/>
                </a:lnTo>
                <a:lnTo>
                  <a:pt x="0" y="29"/>
                </a:lnTo>
                <a:lnTo>
                  <a:pt x="26" y="0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7"/>
          <p:cNvSpPr/>
          <p:nvPr/>
        </p:nvSpPr>
        <p:spPr bwMode="auto">
          <a:xfrm>
            <a:off x="4421368" y="3934831"/>
            <a:ext cx="23813" cy="38100"/>
          </a:xfrm>
          <a:custGeom>
            <a:avLst/>
            <a:gdLst>
              <a:gd name="T0" fmla="*/ 0 w 15"/>
              <a:gd name="T1" fmla="*/ 24 h 24"/>
              <a:gd name="T2" fmla="*/ 8 w 15"/>
              <a:gd name="T3" fmla="*/ 0 h 24"/>
              <a:gd name="T4" fmla="*/ 15 w 15"/>
              <a:gd name="T5" fmla="*/ 8 h 24"/>
              <a:gd name="T6" fmla="*/ 0 w 15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4">
                <a:moveTo>
                  <a:pt x="0" y="24"/>
                </a:moveTo>
                <a:lnTo>
                  <a:pt x="8" y="0"/>
                </a:lnTo>
                <a:lnTo>
                  <a:pt x="15" y="8"/>
                </a:lnTo>
                <a:lnTo>
                  <a:pt x="0" y="24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8"/>
          <p:cNvSpPr/>
          <p:nvPr/>
        </p:nvSpPr>
        <p:spPr bwMode="auto">
          <a:xfrm>
            <a:off x="4465818" y="3933244"/>
            <a:ext cx="23813" cy="38100"/>
          </a:xfrm>
          <a:custGeom>
            <a:avLst/>
            <a:gdLst>
              <a:gd name="T0" fmla="*/ 0 w 15"/>
              <a:gd name="T1" fmla="*/ 9 h 24"/>
              <a:gd name="T2" fmla="*/ 7 w 15"/>
              <a:gd name="T3" fmla="*/ 0 h 24"/>
              <a:gd name="T4" fmla="*/ 15 w 15"/>
              <a:gd name="T5" fmla="*/ 24 h 24"/>
              <a:gd name="T6" fmla="*/ 0 w 15"/>
              <a:gd name="T7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4">
                <a:moveTo>
                  <a:pt x="0" y="9"/>
                </a:moveTo>
                <a:lnTo>
                  <a:pt x="7" y="0"/>
                </a:lnTo>
                <a:lnTo>
                  <a:pt x="15" y="24"/>
                </a:lnTo>
                <a:lnTo>
                  <a:pt x="0" y="9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29"/>
          <p:cNvSpPr/>
          <p:nvPr/>
        </p:nvSpPr>
        <p:spPr bwMode="auto">
          <a:xfrm>
            <a:off x="4438831" y="3868156"/>
            <a:ext cx="33338" cy="68262"/>
          </a:xfrm>
          <a:custGeom>
            <a:avLst/>
            <a:gdLst>
              <a:gd name="T0" fmla="*/ 21 w 21"/>
              <a:gd name="T1" fmla="*/ 32 h 43"/>
              <a:gd name="T2" fmla="*/ 10 w 21"/>
              <a:gd name="T3" fmla="*/ 43 h 43"/>
              <a:gd name="T4" fmla="*/ 0 w 21"/>
              <a:gd name="T5" fmla="*/ 32 h 43"/>
              <a:gd name="T6" fmla="*/ 10 w 21"/>
              <a:gd name="T7" fmla="*/ 0 h 43"/>
              <a:gd name="T8" fmla="*/ 21 w 21"/>
              <a:gd name="T9" fmla="*/ 3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3">
                <a:moveTo>
                  <a:pt x="21" y="32"/>
                </a:moveTo>
                <a:lnTo>
                  <a:pt x="10" y="43"/>
                </a:lnTo>
                <a:lnTo>
                  <a:pt x="0" y="32"/>
                </a:lnTo>
                <a:lnTo>
                  <a:pt x="10" y="0"/>
                </a:lnTo>
                <a:lnTo>
                  <a:pt x="21" y="32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0"/>
          <p:cNvSpPr/>
          <p:nvPr/>
        </p:nvSpPr>
        <p:spPr bwMode="auto">
          <a:xfrm>
            <a:off x="4389618" y="4015794"/>
            <a:ext cx="52388" cy="55562"/>
          </a:xfrm>
          <a:custGeom>
            <a:avLst/>
            <a:gdLst>
              <a:gd name="T0" fmla="*/ 0 w 33"/>
              <a:gd name="T1" fmla="*/ 35 h 35"/>
              <a:gd name="T2" fmla="*/ 11 w 33"/>
              <a:gd name="T3" fmla="*/ 0 h 35"/>
              <a:gd name="T4" fmla="*/ 33 w 33"/>
              <a:gd name="T5" fmla="*/ 14 h 35"/>
              <a:gd name="T6" fmla="*/ 0 w 33"/>
              <a:gd name="T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5">
                <a:moveTo>
                  <a:pt x="0" y="35"/>
                </a:moveTo>
                <a:lnTo>
                  <a:pt x="11" y="0"/>
                </a:lnTo>
                <a:lnTo>
                  <a:pt x="33" y="14"/>
                </a:lnTo>
                <a:lnTo>
                  <a:pt x="0" y="35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1"/>
          <p:cNvSpPr/>
          <p:nvPr/>
        </p:nvSpPr>
        <p:spPr bwMode="auto">
          <a:xfrm>
            <a:off x="4468993" y="4015794"/>
            <a:ext cx="52388" cy="53975"/>
          </a:xfrm>
          <a:custGeom>
            <a:avLst/>
            <a:gdLst>
              <a:gd name="T0" fmla="*/ 0 w 33"/>
              <a:gd name="T1" fmla="*/ 14 h 34"/>
              <a:gd name="T2" fmla="*/ 22 w 33"/>
              <a:gd name="T3" fmla="*/ 0 h 34"/>
              <a:gd name="T4" fmla="*/ 33 w 33"/>
              <a:gd name="T5" fmla="*/ 34 h 34"/>
              <a:gd name="T6" fmla="*/ 0 w 33"/>
              <a:gd name="T7" fmla="*/ 1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4">
                <a:moveTo>
                  <a:pt x="0" y="14"/>
                </a:moveTo>
                <a:lnTo>
                  <a:pt x="22" y="0"/>
                </a:lnTo>
                <a:lnTo>
                  <a:pt x="33" y="34"/>
                </a:lnTo>
                <a:lnTo>
                  <a:pt x="0" y="14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2"/>
          <p:cNvSpPr>
            <a:spLocks noEditPoints="1"/>
          </p:cNvSpPr>
          <p:nvPr/>
        </p:nvSpPr>
        <p:spPr bwMode="auto">
          <a:xfrm>
            <a:off x="4380093" y="3723694"/>
            <a:ext cx="146050" cy="139700"/>
          </a:xfrm>
          <a:custGeom>
            <a:avLst/>
            <a:gdLst>
              <a:gd name="T0" fmla="*/ 499 w 540"/>
              <a:gd name="T1" fmla="*/ 226 h 450"/>
              <a:gd name="T2" fmla="*/ 398 w 540"/>
              <a:gd name="T3" fmla="*/ 413 h 450"/>
              <a:gd name="T4" fmla="*/ 416 w 540"/>
              <a:gd name="T5" fmla="*/ 450 h 450"/>
              <a:gd name="T6" fmla="*/ 540 w 540"/>
              <a:gd name="T7" fmla="*/ 226 h 450"/>
              <a:gd name="T8" fmla="*/ 540 w 540"/>
              <a:gd name="T9" fmla="*/ 225 h 450"/>
              <a:gd name="T10" fmla="*/ 540 w 540"/>
              <a:gd name="T11" fmla="*/ 224 h 450"/>
              <a:gd name="T12" fmla="*/ 416 w 540"/>
              <a:gd name="T13" fmla="*/ 0 h 450"/>
              <a:gd name="T14" fmla="*/ 398 w 540"/>
              <a:gd name="T15" fmla="*/ 38 h 450"/>
              <a:gd name="T16" fmla="*/ 499 w 540"/>
              <a:gd name="T17" fmla="*/ 224 h 450"/>
              <a:gd name="T18" fmla="*/ 499 w 540"/>
              <a:gd name="T19" fmla="*/ 225 h 450"/>
              <a:gd name="T20" fmla="*/ 499 w 540"/>
              <a:gd name="T21" fmla="*/ 225 h 450"/>
              <a:gd name="T22" fmla="*/ 499 w 540"/>
              <a:gd name="T23" fmla="*/ 225 h 450"/>
              <a:gd name="T24" fmla="*/ 499 w 540"/>
              <a:gd name="T25" fmla="*/ 225 h 450"/>
              <a:gd name="T26" fmla="*/ 499 w 540"/>
              <a:gd name="T27" fmla="*/ 225 h 450"/>
              <a:gd name="T28" fmla="*/ 499 w 540"/>
              <a:gd name="T29" fmla="*/ 226 h 450"/>
              <a:gd name="T30" fmla="*/ 358 w 540"/>
              <a:gd name="T31" fmla="*/ 141 h 450"/>
              <a:gd name="T32" fmla="*/ 396 w 540"/>
              <a:gd name="T33" fmla="*/ 226 h 450"/>
              <a:gd name="T34" fmla="*/ 358 w 540"/>
              <a:gd name="T35" fmla="*/ 312 h 450"/>
              <a:gd name="T36" fmla="*/ 377 w 540"/>
              <a:gd name="T37" fmla="*/ 351 h 450"/>
              <a:gd name="T38" fmla="*/ 438 w 540"/>
              <a:gd name="T39" fmla="*/ 228 h 450"/>
              <a:gd name="T40" fmla="*/ 438 w 540"/>
              <a:gd name="T41" fmla="*/ 228 h 450"/>
              <a:gd name="T42" fmla="*/ 438 w 540"/>
              <a:gd name="T43" fmla="*/ 227 h 450"/>
              <a:gd name="T44" fmla="*/ 438 w 540"/>
              <a:gd name="T45" fmla="*/ 226 h 450"/>
              <a:gd name="T46" fmla="*/ 438 w 540"/>
              <a:gd name="T47" fmla="*/ 226 h 450"/>
              <a:gd name="T48" fmla="*/ 438 w 540"/>
              <a:gd name="T49" fmla="*/ 225 h 450"/>
              <a:gd name="T50" fmla="*/ 438 w 540"/>
              <a:gd name="T51" fmla="*/ 225 h 450"/>
              <a:gd name="T52" fmla="*/ 377 w 540"/>
              <a:gd name="T53" fmla="*/ 102 h 450"/>
              <a:gd name="T54" fmla="*/ 358 w 540"/>
              <a:gd name="T55" fmla="*/ 141 h 450"/>
              <a:gd name="T56" fmla="*/ 42 w 540"/>
              <a:gd name="T57" fmla="*/ 226 h 450"/>
              <a:gd name="T58" fmla="*/ 42 w 540"/>
              <a:gd name="T59" fmla="*/ 225 h 450"/>
              <a:gd name="T60" fmla="*/ 42 w 540"/>
              <a:gd name="T61" fmla="*/ 225 h 450"/>
              <a:gd name="T62" fmla="*/ 42 w 540"/>
              <a:gd name="T63" fmla="*/ 224 h 450"/>
              <a:gd name="T64" fmla="*/ 143 w 540"/>
              <a:gd name="T65" fmla="*/ 38 h 450"/>
              <a:gd name="T66" fmla="*/ 125 w 540"/>
              <a:gd name="T67" fmla="*/ 0 h 450"/>
              <a:gd name="T68" fmla="*/ 0 w 540"/>
              <a:gd name="T69" fmla="*/ 224 h 450"/>
              <a:gd name="T70" fmla="*/ 0 w 540"/>
              <a:gd name="T71" fmla="*/ 225 h 450"/>
              <a:gd name="T72" fmla="*/ 0 w 540"/>
              <a:gd name="T73" fmla="*/ 226 h 450"/>
              <a:gd name="T74" fmla="*/ 125 w 540"/>
              <a:gd name="T75" fmla="*/ 450 h 450"/>
              <a:gd name="T76" fmla="*/ 143 w 540"/>
              <a:gd name="T77" fmla="*/ 413 h 450"/>
              <a:gd name="T78" fmla="*/ 42 w 540"/>
              <a:gd name="T79" fmla="*/ 226 h 450"/>
              <a:gd name="T80" fmla="*/ 186 w 540"/>
              <a:gd name="T81" fmla="*/ 141 h 450"/>
              <a:gd name="T82" fmla="*/ 168 w 540"/>
              <a:gd name="T83" fmla="*/ 102 h 450"/>
              <a:gd name="T84" fmla="*/ 106 w 540"/>
              <a:gd name="T85" fmla="*/ 225 h 450"/>
              <a:gd name="T86" fmla="*/ 106 w 540"/>
              <a:gd name="T87" fmla="*/ 225 h 450"/>
              <a:gd name="T88" fmla="*/ 106 w 540"/>
              <a:gd name="T89" fmla="*/ 226 h 450"/>
              <a:gd name="T90" fmla="*/ 106 w 540"/>
              <a:gd name="T91" fmla="*/ 226 h 450"/>
              <a:gd name="T92" fmla="*/ 106 w 540"/>
              <a:gd name="T93" fmla="*/ 227 h 450"/>
              <a:gd name="T94" fmla="*/ 106 w 540"/>
              <a:gd name="T95" fmla="*/ 228 h 450"/>
              <a:gd name="T96" fmla="*/ 106 w 540"/>
              <a:gd name="T97" fmla="*/ 228 h 450"/>
              <a:gd name="T98" fmla="*/ 168 w 540"/>
              <a:gd name="T99" fmla="*/ 351 h 450"/>
              <a:gd name="T100" fmla="*/ 186 w 540"/>
              <a:gd name="T101" fmla="*/ 312 h 450"/>
              <a:gd name="T102" fmla="*/ 148 w 540"/>
              <a:gd name="T103" fmla="*/ 226 h 450"/>
              <a:gd name="T104" fmla="*/ 186 w 540"/>
              <a:gd name="T105" fmla="*/ 141 h 450"/>
              <a:gd name="T106" fmla="*/ 315 w 540"/>
              <a:gd name="T107" fmla="*/ 227 h 450"/>
              <a:gd name="T108" fmla="*/ 273 w 540"/>
              <a:gd name="T109" fmla="*/ 185 h 450"/>
              <a:gd name="T110" fmla="*/ 231 w 540"/>
              <a:gd name="T111" fmla="*/ 227 h 450"/>
              <a:gd name="T112" fmla="*/ 273 w 540"/>
              <a:gd name="T113" fmla="*/ 269 h 450"/>
              <a:gd name="T114" fmla="*/ 315 w 540"/>
              <a:gd name="T115" fmla="*/ 227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0" h="450">
                <a:moveTo>
                  <a:pt x="499" y="226"/>
                </a:moveTo>
                <a:cubicBezTo>
                  <a:pt x="499" y="304"/>
                  <a:pt x="458" y="373"/>
                  <a:pt x="398" y="413"/>
                </a:cubicBezTo>
                <a:lnTo>
                  <a:pt x="416" y="450"/>
                </a:lnTo>
                <a:cubicBezTo>
                  <a:pt x="490" y="403"/>
                  <a:pt x="540" y="321"/>
                  <a:pt x="540" y="226"/>
                </a:cubicBezTo>
                <a:cubicBezTo>
                  <a:pt x="540" y="226"/>
                  <a:pt x="540" y="226"/>
                  <a:pt x="540" y="225"/>
                </a:cubicBezTo>
                <a:cubicBezTo>
                  <a:pt x="540" y="225"/>
                  <a:pt x="540" y="225"/>
                  <a:pt x="540" y="224"/>
                </a:cubicBezTo>
                <a:cubicBezTo>
                  <a:pt x="540" y="130"/>
                  <a:pt x="490" y="47"/>
                  <a:pt x="416" y="0"/>
                </a:cubicBezTo>
                <a:lnTo>
                  <a:pt x="398" y="38"/>
                </a:lnTo>
                <a:cubicBezTo>
                  <a:pt x="458" y="78"/>
                  <a:pt x="499" y="146"/>
                  <a:pt x="499" y="224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5"/>
                  <a:pt x="499" y="225"/>
                  <a:pt x="499" y="225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6"/>
                  <a:pt x="499" y="226"/>
                  <a:pt x="499" y="226"/>
                </a:cubicBezTo>
                <a:close/>
                <a:moveTo>
                  <a:pt x="358" y="141"/>
                </a:moveTo>
                <a:cubicBezTo>
                  <a:pt x="382" y="162"/>
                  <a:pt x="396" y="193"/>
                  <a:pt x="396" y="226"/>
                </a:cubicBezTo>
                <a:cubicBezTo>
                  <a:pt x="396" y="260"/>
                  <a:pt x="382" y="291"/>
                  <a:pt x="358" y="312"/>
                </a:cubicBezTo>
                <a:lnTo>
                  <a:pt x="377" y="351"/>
                </a:lnTo>
                <a:cubicBezTo>
                  <a:pt x="413" y="322"/>
                  <a:pt x="437" y="278"/>
                  <a:pt x="438" y="228"/>
                </a:cubicBezTo>
                <a:lnTo>
                  <a:pt x="438" y="228"/>
                </a:lnTo>
                <a:cubicBezTo>
                  <a:pt x="438" y="227"/>
                  <a:pt x="438" y="227"/>
                  <a:pt x="438" y="227"/>
                </a:cubicBezTo>
                <a:cubicBezTo>
                  <a:pt x="438" y="227"/>
                  <a:pt x="438" y="226"/>
                  <a:pt x="438" y="226"/>
                </a:cubicBezTo>
                <a:cubicBezTo>
                  <a:pt x="438" y="226"/>
                  <a:pt x="438" y="226"/>
                  <a:pt x="438" y="226"/>
                </a:cubicBezTo>
                <a:cubicBezTo>
                  <a:pt x="438" y="226"/>
                  <a:pt x="438" y="225"/>
                  <a:pt x="438" y="225"/>
                </a:cubicBezTo>
                <a:lnTo>
                  <a:pt x="438" y="225"/>
                </a:lnTo>
                <a:cubicBezTo>
                  <a:pt x="437" y="175"/>
                  <a:pt x="413" y="131"/>
                  <a:pt x="377" y="102"/>
                </a:cubicBezTo>
                <a:lnTo>
                  <a:pt x="358" y="141"/>
                </a:lnTo>
                <a:close/>
                <a:moveTo>
                  <a:pt x="42" y="226"/>
                </a:moveTo>
                <a:cubicBezTo>
                  <a:pt x="42" y="226"/>
                  <a:pt x="42" y="226"/>
                  <a:pt x="42" y="225"/>
                </a:cubicBezTo>
                <a:lnTo>
                  <a:pt x="42" y="225"/>
                </a:lnTo>
                <a:cubicBezTo>
                  <a:pt x="42" y="225"/>
                  <a:pt x="42" y="225"/>
                  <a:pt x="42" y="224"/>
                </a:cubicBezTo>
                <a:cubicBezTo>
                  <a:pt x="42" y="146"/>
                  <a:pt x="82" y="78"/>
                  <a:pt x="143" y="38"/>
                </a:cubicBezTo>
                <a:lnTo>
                  <a:pt x="125" y="0"/>
                </a:lnTo>
                <a:cubicBezTo>
                  <a:pt x="50" y="47"/>
                  <a:pt x="0" y="130"/>
                  <a:pt x="0" y="22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321"/>
                  <a:pt x="50" y="403"/>
                  <a:pt x="125" y="450"/>
                </a:cubicBezTo>
                <a:lnTo>
                  <a:pt x="143" y="413"/>
                </a:lnTo>
                <a:cubicBezTo>
                  <a:pt x="82" y="373"/>
                  <a:pt x="42" y="304"/>
                  <a:pt x="42" y="226"/>
                </a:cubicBezTo>
                <a:close/>
                <a:moveTo>
                  <a:pt x="186" y="141"/>
                </a:moveTo>
                <a:lnTo>
                  <a:pt x="168" y="102"/>
                </a:lnTo>
                <a:cubicBezTo>
                  <a:pt x="131" y="131"/>
                  <a:pt x="107" y="175"/>
                  <a:pt x="106" y="225"/>
                </a:cubicBezTo>
                <a:lnTo>
                  <a:pt x="106" y="225"/>
                </a:lnTo>
                <a:cubicBezTo>
                  <a:pt x="106" y="225"/>
                  <a:pt x="106" y="226"/>
                  <a:pt x="106" y="226"/>
                </a:cubicBezTo>
                <a:cubicBezTo>
                  <a:pt x="106" y="226"/>
                  <a:pt x="106" y="226"/>
                  <a:pt x="106" y="226"/>
                </a:cubicBezTo>
                <a:cubicBezTo>
                  <a:pt x="106" y="226"/>
                  <a:pt x="106" y="227"/>
                  <a:pt x="106" y="227"/>
                </a:cubicBezTo>
                <a:cubicBezTo>
                  <a:pt x="106" y="227"/>
                  <a:pt x="106" y="227"/>
                  <a:pt x="106" y="228"/>
                </a:cubicBezTo>
                <a:lnTo>
                  <a:pt x="106" y="228"/>
                </a:lnTo>
                <a:cubicBezTo>
                  <a:pt x="107" y="278"/>
                  <a:pt x="131" y="322"/>
                  <a:pt x="168" y="351"/>
                </a:cubicBezTo>
                <a:lnTo>
                  <a:pt x="186" y="312"/>
                </a:lnTo>
                <a:cubicBezTo>
                  <a:pt x="162" y="291"/>
                  <a:pt x="148" y="260"/>
                  <a:pt x="148" y="226"/>
                </a:cubicBezTo>
                <a:cubicBezTo>
                  <a:pt x="148" y="193"/>
                  <a:pt x="162" y="162"/>
                  <a:pt x="186" y="141"/>
                </a:cubicBezTo>
                <a:close/>
                <a:moveTo>
                  <a:pt x="315" y="227"/>
                </a:moveTo>
                <a:cubicBezTo>
                  <a:pt x="315" y="204"/>
                  <a:pt x="296" y="185"/>
                  <a:pt x="273" y="185"/>
                </a:cubicBezTo>
                <a:cubicBezTo>
                  <a:pt x="250" y="185"/>
                  <a:pt x="231" y="204"/>
                  <a:pt x="231" y="227"/>
                </a:cubicBezTo>
                <a:cubicBezTo>
                  <a:pt x="231" y="250"/>
                  <a:pt x="250" y="269"/>
                  <a:pt x="273" y="269"/>
                </a:cubicBezTo>
                <a:cubicBezTo>
                  <a:pt x="296" y="269"/>
                  <a:pt x="315" y="250"/>
                  <a:pt x="315" y="227"/>
                </a:cubicBezTo>
                <a:close/>
              </a:path>
            </a:pathLst>
          </a:custGeom>
          <a:solidFill>
            <a:srgbClr val="0070C0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33"/>
          <p:cNvSpPr>
            <a:spLocks noEditPoints="1"/>
          </p:cNvSpPr>
          <p:nvPr/>
        </p:nvSpPr>
        <p:spPr bwMode="auto">
          <a:xfrm>
            <a:off x="4380093" y="3723694"/>
            <a:ext cx="146050" cy="139700"/>
          </a:xfrm>
          <a:custGeom>
            <a:avLst/>
            <a:gdLst>
              <a:gd name="T0" fmla="*/ 499 w 540"/>
              <a:gd name="T1" fmla="*/ 226 h 450"/>
              <a:gd name="T2" fmla="*/ 398 w 540"/>
              <a:gd name="T3" fmla="*/ 413 h 450"/>
              <a:gd name="T4" fmla="*/ 416 w 540"/>
              <a:gd name="T5" fmla="*/ 450 h 450"/>
              <a:gd name="T6" fmla="*/ 540 w 540"/>
              <a:gd name="T7" fmla="*/ 226 h 450"/>
              <a:gd name="T8" fmla="*/ 540 w 540"/>
              <a:gd name="T9" fmla="*/ 225 h 450"/>
              <a:gd name="T10" fmla="*/ 540 w 540"/>
              <a:gd name="T11" fmla="*/ 224 h 450"/>
              <a:gd name="T12" fmla="*/ 416 w 540"/>
              <a:gd name="T13" fmla="*/ 0 h 450"/>
              <a:gd name="T14" fmla="*/ 398 w 540"/>
              <a:gd name="T15" fmla="*/ 38 h 450"/>
              <a:gd name="T16" fmla="*/ 499 w 540"/>
              <a:gd name="T17" fmla="*/ 224 h 450"/>
              <a:gd name="T18" fmla="*/ 499 w 540"/>
              <a:gd name="T19" fmla="*/ 225 h 450"/>
              <a:gd name="T20" fmla="*/ 499 w 540"/>
              <a:gd name="T21" fmla="*/ 225 h 450"/>
              <a:gd name="T22" fmla="*/ 499 w 540"/>
              <a:gd name="T23" fmla="*/ 225 h 450"/>
              <a:gd name="T24" fmla="*/ 499 w 540"/>
              <a:gd name="T25" fmla="*/ 225 h 450"/>
              <a:gd name="T26" fmla="*/ 499 w 540"/>
              <a:gd name="T27" fmla="*/ 225 h 450"/>
              <a:gd name="T28" fmla="*/ 499 w 540"/>
              <a:gd name="T29" fmla="*/ 226 h 450"/>
              <a:gd name="T30" fmla="*/ 358 w 540"/>
              <a:gd name="T31" fmla="*/ 141 h 450"/>
              <a:gd name="T32" fmla="*/ 396 w 540"/>
              <a:gd name="T33" fmla="*/ 226 h 450"/>
              <a:gd name="T34" fmla="*/ 358 w 540"/>
              <a:gd name="T35" fmla="*/ 312 h 450"/>
              <a:gd name="T36" fmla="*/ 377 w 540"/>
              <a:gd name="T37" fmla="*/ 351 h 450"/>
              <a:gd name="T38" fmla="*/ 438 w 540"/>
              <a:gd name="T39" fmla="*/ 228 h 450"/>
              <a:gd name="T40" fmla="*/ 438 w 540"/>
              <a:gd name="T41" fmla="*/ 228 h 450"/>
              <a:gd name="T42" fmla="*/ 438 w 540"/>
              <a:gd name="T43" fmla="*/ 227 h 450"/>
              <a:gd name="T44" fmla="*/ 438 w 540"/>
              <a:gd name="T45" fmla="*/ 226 h 450"/>
              <a:gd name="T46" fmla="*/ 438 w 540"/>
              <a:gd name="T47" fmla="*/ 226 h 450"/>
              <a:gd name="T48" fmla="*/ 438 w 540"/>
              <a:gd name="T49" fmla="*/ 225 h 450"/>
              <a:gd name="T50" fmla="*/ 438 w 540"/>
              <a:gd name="T51" fmla="*/ 225 h 450"/>
              <a:gd name="T52" fmla="*/ 377 w 540"/>
              <a:gd name="T53" fmla="*/ 102 h 450"/>
              <a:gd name="T54" fmla="*/ 358 w 540"/>
              <a:gd name="T55" fmla="*/ 141 h 450"/>
              <a:gd name="T56" fmla="*/ 42 w 540"/>
              <a:gd name="T57" fmla="*/ 226 h 450"/>
              <a:gd name="T58" fmla="*/ 42 w 540"/>
              <a:gd name="T59" fmla="*/ 225 h 450"/>
              <a:gd name="T60" fmla="*/ 42 w 540"/>
              <a:gd name="T61" fmla="*/ 225 h 450"/>
              <a:gd name="T62" fmla="*/ 42 w 540"/>
              <a:gd name="T63" fmla="*/ 224 h 450"/>
              <a:gd name="T64" fmla="*/ 143 w 540"/>
              <a:gd name="T65" fmla="*/ 38 h 450"/>
              <a:gd name="T66" fmla="*/ 125 w 540"/>
              <a:gd name="T67" fmla="*/ 0 h 450"/>
              <a:gd name="T68" fmla="*/ 0 w 540"/>
              <a:gd name="T69" fmla="*/ 224 h 450"/>
              <a:gd name="T70" fmla="*/ 0 w 540"/>
              <a:gd name="T71" fmla="*/ 225 h 450"/>
              <a:gd name="T72" fmla="*/ 0 w 540"/>
              <a:gd name="T73" fmla="*/ 226 h 450"/>
              <a:gd name="T74" fmla="*/ 125 w 540"/>
              <a:gd name="T75" fmla="*/ 450 h 450"/>
              <a:gd name="T76" fmla="*/ 143 w 540"/>
              <a:gd name="T77" fmla="*/ 413 h 450"/>
              <a:gd name="T78" fmla="*/ 42 w 540"/>
              <a:gd name="T79" fmla="*/ 226 h 450"/>
              <a:gd name="T80" fmla="*/ 186 w 540"/>
              <a:gd name="T81" fmla="*/ 141 h 450"/>
              <a:gd name="T82" fmla="*/ 168 w 540"/>
              <a:gd name="T83" fmla="*/ 102 h 450"/>
              <a:gd name="T84" fmla="*/ 106 w 540"/>
              <a:gd name="T85" fmla="*/ 225 h 450"/>
              <a:gd name="T86" fmla="*/ 106 w 540"/>
              <a:gd name="T87" fmla="*/ 225 h 450"/>
              <a:gd name="T88" fmla="*/ 106 w 540"/>
              <a:gd name="T89" fmla="*/ 226 h 450"/>
              <a:gd name="T90" fmla="*/ 106 w 540"/>
              <a:gd name="T91" fmla="*/ 226 h 450"/>
              <a:gd name="T92" fmla="*/ 106 w 540"/>
              <a:gd name="T93" fmla="*/ 227 h 450"/>
              <a:gd name="T94" fmla="*/ 106 w 540"/>
              <a:gd name="T95" fmla="*/ 228 h 450"/>
              <a:gd name="T96" fmla="*/ 106 w 540"/>
              <a:gd name="T97" fmla="*/ 228 h 450"/>
              <a:gd name="T98" fmla="*/ 168 w 540"/>
              <a:gd name="T99" fmla="*/ 351 h 450"/>
              <a:gd name="T100" fmla="*/ 186 w 540"/>
              <a:gd name="T101" fmla="*/ 312 h 450"/>
              <a:gd name="T102" fmla="*/ 148 w 540"/>
              <a:gd name="T103" fmla="*/ 226 h 450"/>
              <a:gd name="T104" fmla="*/ 186 w 540"/>
              <a:gd name="T105" fmla="*/ 141 h 450"/>
              <a:gd name="T106" fmla="*/ 315 w 540"/>
              <a:gd name="T107" fmla="*/ 227 h 450"/>
              <a:gd name="T108" fmla="*/ 273 w 540"/>
              <a:gd name="T109" fmla="*/ 185 h 450"/>
              <a:gd name="T110" fmla="*/ 231 w 540"/>
              <a:gd name="T111" fmla="*/ 227 h 450"/>
              <a:gd name="T112" fmla="*/ 273 w 540"/>
              <a:gd name="T113" fmla="*/ 269 h 450"/>
              <a:gd name="T114" fmla="*/ 315 w 540"/>
              <a:gd name="T115" fmla="*/ 227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0" h="450">
                <a:moveTo>
                  <a:pt x="499" y="226"/>
                </a:moveTo>
                <a:cubicBezTo>
                  <a:pt x="499" y="304"/>
                  <a:pt x="458" y="373"/>
                  <a:pt x="398" y="413"/>
                </a:cubicBezTo>
                <a:lnTo>
                  <a:pt x="416" y="450"/>
                </a:lnTo>
                <a:cubicBezTo>
                  <a:pt x="490" y="403"/>
                  <a:pt x="540" y="321"/>
                  <a:pt x="540" y="226"/>
                </a:cubicBezTo>
                <a:cubicBezTo>
                  <a:pt x="540" y="226"/>
                  <a:pt x="540" y="226"/>
                  <a:pt x="540" y="225"/>
                </a:cubicBezTo>
                <a:cubicBezTo>
                  <a:pt x="540" y="225"/>
                  <a:pt x="540" y="225"/>
                  <a:pt x="540" y="224"/>
                </a:cubicBezTo>
                <a:cubicBezTo>
                  <a:pt x="540" y="130"/>
                  <a:pt x="490" y="47"/>
                  <a:pt x="416" y="0"/>
                </a:cubicBezTo>
                <a:lnTo>
                  <a:pt x="398" y="38"/>
                </a:lnTo>
                <a:cubicBezTo>
                  <a:pt x="458" y="78"/>
                  <a:pt x="499" y="146"/>
                  <a:pt x="499" y="224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5"/>
                  <a:pt x="499" y="225"/>
                  <a:pt x="499" y="225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6"/>
                  <a:pt x="499" y="226"/>
                  <a:pt x="499" y="226"/>
                </a:cubicBezTo>
                <a:close/>
                <a:moveTo>
                  <a:pt x="358" y="141"/>
                </a:moveTo>
                <a:cubicBezTo>
                  <a:pt x="382" y="162"/>
                  <a:pt x="396" y="193"/>
                  <a:pt x="396" y="226"/>
                </a:cubicBezTo>
                <a:cubicBezTo>
                  <a:pt x="396" y="260"/>
                  <a:pt x="382" y="291"/>
                  <a:pt x="358" y="312"/>
                </a:cubicBezTo>
                <a:lnTo>
                  <a:pt x="377" y="351"/>
                </a:lnTo>
                <a:cubicBezTo>
                  <a:pt x="413" y="322"/>
                  <a:pt x="437" y="278"/>
                  <a:pt x="438" y="228"/>
                </a:cubicBezTo>
                <a:lnTo>
                  <a:pt x="438" y="228"/>
                </a:lnTo>
                <a:cubicBezTo>
                  <a:pt x="438" y="227"/>
                  <a:pt x="438" y="227"/>
                  <a:pt x="438" y="227"/>
                </a:cubicBezTo>
                <a:cubicBezTo>
                  <a:pt x="438" y="227"/>
                  <a:pt x="438" y="226"/>
                  <a:pt x="438" y="226"/>
                </a:cubicBezTo>
                <a:cubicBezTo>
                  <a:pt x="438" y="226"/>
                  <a:pt x="438" y="226"/>
                  <a:pt x="438" y="226"/>
                </a:cubicBezTo>
                <a:cubicBezTo>
                  <a:pt x="438" y="226"/>
                  <a:pt x="438" y="225"/>
                  <a:pt x="438" y="225"/>
                </a:cubicBezTo>
                <a:lnTo>
                  <a:pt x="438" y="225"/>
                </a:lnTo>
                <a:cubicBezTo>
                  <a:pt x="437" y="175"/>
                  <a:pt x="413" y="131"/>
                  <a:pt x="377" y="102"/>
                </a:cubicBezTo>
                <a:lnTo>
                  <a:pt x="358" y="141"/>
                </a:lnTo>
                <a:close/>
                <a:moveTo>
                  <a:pt x="42" y="226"/>
                </a:moveTo>
                <a:cubicBezTo>
                  <a:pt x="42" y="226"/>
                  <a:pt x="42" y="226"/>
                  <a:pt x="42" y="225"/>
                </a:cubicBezTo>
                <a:lnTo>
                  <a:pt x="42" y="225"/>
                </a:lnTo>
                <a:cubicBezTo>
                  <a:pt x="42" y="225"/>
                  <a:pt x="42" y="225"/>
                  <a:pt x="42" y="224"/>
                </a:cubicBezTo>
                <a:cubicBezTo>
                  <a:pt x="42" y="146"/>
                  <a:pt x="82" y="78"/>
                  <a:pt x="143" y="38"/>
                </a:cubicBezTo>
                <a:lnTo>
                  <a:pt x="125" y="0"/>
                </a:lnTo>
                <a:cubicBezTo>
                  <a:pt x="50" y="47"/>
                  <a:pt x="0" y="130"/>
                  <a:pt x="0" y="22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321"/>
                  <a:pt x="50" y="403"/>
                  <a:pt x="125" y="450"/>
                </a:cubicBezTo>
                <a:lnTo>
                  <a:pt x="143" y="413"/>
                </a:lnTo>
                <a:cubicBezTo>
                  <a:pt x="82" y="373"/>
                  <a:pt x="42" y="304"/>
                  <a:pt x="42" y="226"/>
                </a:cubicBezTo>
                <a:close/>
                <a:moveTo>
                  <a:pt x="186" y="141"/>
                </a:moveTo>
                <a:lnTo>
                  <a:pt x="168" y="102"/>
                </a:lnTo>
                <a:cubicBezTo>
                  <a:pt x="131" y="131"/>
                  <a:pt x="107" y="175"/>
                  <a:pt x="106" y="225"/>
                </a:cubicBezTo>
                <a:lnTo>
                  <a:pt x="106" y="225"/>
                </a:lnTo>
                <a:cubicBezTo>
                  <a:pt x="106" y="225"/>
                  <a:pt x="106" y="226"/>
                  <a:pt x="106" y="226"/>
                </a:cubicBezTo>
                <a:cubicBezTo>
                  <a:pt x="106" y="226"/>
                  <a:pt x="106" y="226"/>
                  <a:pt x="106" y="226"/>
                </a:cubicBezTo>
                <a:cubicBezTo>
                  <a:pt x="106" y="226"/>
                  <a:pt x="106" y="227"/>
                  <a:pt x="106" y="227"/>
                </a:cubicBezTo>
                <a:cubicBezTo>
                  <a:pt x="106" y="227"/>
                  <a:pt x="106" y="227"/>
                  <a:pt x="106" y="228"/>
                </a:cubicBezTo>
                <a:lnTo>
                  <a:pt x="106" y="228"/>
                </a:lnTo>
                <a:cubicBezTo>
                  <a:pt x="107" y="278"/>
                  <a:pt x="131" y="322"/>
                  <a:pt x="168" y="351"/>
                </a:cubicBezTo>
                <a:lnTo>
                  <a:pt x="186" y="312"/>
                </a:lnTo>
                <a:cubicBezTo>
                  <a:pt x="162" y="291"/>
                  <a:pt x="148" y="260"/>
                  <a:pt x="148" y="226"/>
                </a:cubicBezTo>
                <a:cubicBezTo>
                  <a:pt x="148" y="193"/>
                  <a:pt x="162" y="162"/>
                  <a:pt x="186" y="141"/>
                </a:cubicBezTo>
                <a:close/>
                <a:moveTo>
                  <a:pt x="315" y="227"/>
                </a:moveTo>
                <a:cubicBezTo>
                  <a:pt x="315" y="204"/>
                  <a:pt x="296" y="185"/>
                  <a:pt x="273" y="185"/>
                </a:cubicBezTo>
                <a:cubicBezTo>
                  <a:pt x="250" y="185"/>
                  <a:pt x="231" y="204"/>
                  <a:pt x="231" y="227"/>
                </a:cubicBezTo>
                <a:cubicBezTo>
                  <a:pt x="231" y="250"/>
                  <a:pt x="250" y="269"/>
                  <a:pt x="273" y="269"/>
                </a:cubicBezTo>
                <a:cubicBezTo>
                  <a:pt x="296" y="269"/>
                  <a:pt x="315" y="250"/>
                  <a:pt x="315" y="227"/>
                </a:cubicBez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34"/>
          <p:cNvSpPr/>
          <p:nvPr/>
        </p:nvSpPr>
        <p:spPr bwMode="auto">
          <a:xfrm>
            <a:off x="2139950" y="2459990"/>
            <a:ext cx="1389380" cy="577850"/>
          </a:xfrm>
          <a:custGeom>
            <a:avLst/>
            <a:gdLst>
              <a:gd name="T0" fmla="*/ 3391 w 3931"/>
              <a:gd name="T1" fmla="*/ 512 h 1878"/>
              <a:gd name="T2" fmla="*/ 2994 w 3931"/>
              <a:gd name="T3" fmla="*/ 236 h 1878"/>
              <a:gd name="T4" fmla="*/ 2829 w 3931"/>
              <a:gd name="T5" fmla="*/ 263 h 1878"/>
              <a:gd name="T6" fmla="*/ 2150 w 3931"/>
              <a:gd name="T7" fmla="*/ 9 h 1878"/>
              <a:gd name="T8" fmla="*/ 957 w 3931"/>
              <a:gd name="T9" fmla="*/ 533 h 1878"/>
              <a:gd name="T10" fmla="*/ 673 w 3931"/>
              <a:gd name="T11" fmla="*/ 703 h 1878"/>
              <a:gd name="T12" fmla="*/ 606 w 3931"/>
              <a:gd name="T13" fmla="*/ 700 h 1878"/>
              <a:gd name="T14" fmla="*/ 18 w 3931"/>
              <a:gd name="T15" fmla="*/ 1140 h 1878"/>
              <a:gd name="T16" fmla="*/ 606 w 3931"/>
              <a:gd name="T17" fmla="*/ 1581 h 1878"/>
              <a:gd name="T18" fmla="*/ 740 w 3931"/>
              <a:gd name="T19" fmla="*/ 1569 h 1878"/>
              <a:gd name="T20" fmla="*/ 992 w 3931"/>
              <a:gd name="T21" fmla="*/ 1628 h 1878"/>
              <a:gd name="T22" fmla="*/ 1228 w 3931"/>
              <a:gd name="T23" fmla="*/ 1576 h 1878"/>
              <a:gd name="T24" fmla="*/ 1906 w 3931"/>
              <a:gd name="T25" fmla="*/ 1863 h 1878"/>
              <a:gd name="T26" fmla="*/ 2514 w 3931"/>
              <a:gd name="T27" fmla="*/ 1708 h 1878"/>
              <a:gd name="T28" fmla="*/ 2535 w 3931"/>
              <a:gd name="T29" fmla="*/ 1706 h 1878"/>
              <a:gd name="T30" fmla="*/ 3085 w 3931"/>
              <a:gd name="T31" fmla="*/ 1470 h 1878"/>
              <a:gd name="T32" fmla="*/ 3113 w 3931"/>
              <a:gd name="T33" fmla="*/ 1470 h 1878"/>
              <a:gd name="T34" fmla="*/ 3931 w 3931"/>
              <a:gd name="T35" fmla="*/ 975 h 1878"/>
              <a:gd name="T36" fmla="*/ 3391 w 3931"/>
              <a:gd name="T37" fmla="*/ 512 h 1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31" h="1878">
                <a:moveTo>
                  <a:pt x="3391" y="512"/>
                </a:moveTo>
                <a:cubicBezTo>
                  <a:pt x="3370" y="357"/>
                  <a:pt x="3201" y="236"/>
                  <a:pt x="2994" y="236"/>
                </a:cubicBezTo>
                <a:cubicBezTo>
                  <a:pt x="2935" y="236"/>
                  <a:pt x="2879" y="246"/>
                  <a:pt x="2829" y="263"/>
                </a:cubicBezTo>
                <a:cubicBezTo>
                  <a:pt x="2731" y="111"/>
                  <a:pt x="2529" y="0"/>
                  <a:pt x="2150" y="9"/>
                </a:cubicBezTo>
                <a:cubicBezTo>
                  <a:pt x="1658" y="21"/>
                  <a:pt x="1075" y="205"/>
                  <a:pt x="957" y="533"/>
                </a:cubicBezTo>
                <a:cubicBezTo>
                  <a:pt x="817" y="556"/>
                  <a:pt x="727" y="619"/>
                  <a:pt x="673" y="703"/>
                </a:cubicBezTo>
                <a:cubicBezTo>
                  <a:pt x="651" y="702"/>
                  <a:pt x="629" y="700"/>
                  <a:pt x="606" y="700"/>
                </a:cubicBezTo>
                <a:cubicBezTo>
                  <a:pt x="282" y="700"/>
                  <a:pt x="33" y="898"/>
                  <a:pt x="18" y="1140"/>
                </a:cubicBezTo>
                <a:cubicBezTo>
                  <a:pt x="0" y="1455"/>
                  <a:pt x="282" y="1581"/>
                  <a:pt x="606" y="1581"/>
                </a:cubicBezTo>
                <a:cubicBezTo>
                  <a:pt x="652" y="1581"/>
                  <a:pt x="697" y="1576"/>
                  <a:pt x="740" y="1569"/>
                </a:cubicBezTo>
                <a:cubicBezTo>
                  <a:pt x="808" y="1605"/>
                  <a:pt x="896" y="1628"/>
                  <a:pt x="992" y="1628"/>
                </a:cubicBezTo>
                <a:cubicBezTo>
                  <a:pt x="1081" y="1628"/>
                  <a:pt x="1163" y="1608"/>
                  <a:pt x="1228" y="1576"/>
                </a:cubicBezTo>
                <a:cubicBezTo>
                  <a:pt x="1353" y="1753"/>
                  <a:pt x="1610" y="1878"/>
                  <a:pt x="1906" y="1863"/>
                </a:cubicBezTo>
                <a:cubicBezTo>
                  <a:pt x="2217" y="1848"/>
                  <a:pt x="2404" y="1793"/>
                  <a:pt x="2514" y="1708"/>
                </a:cubicBezTo>
                <a:cubicBezTo>
                  <a:pt x="2521" y="1707"/>
                  <a:pt x="2528" y="1707"/>
                  <a:pt x="2535" y="1706"/>
                </a:cubicBezTo>
                <a:cubicBezTo>
                  <a:pt x="2883" y="1669"/>
                  <a:pt x="3036" y="1594"/>
                  <a:pt x="3085" y="1470"/>
                </a:cubicBezTo>
                <a:cubicBezTo>
                  <a:pt x="3095" y="1470"/>
                  <a:pt x="3104" y="1470"/>
                  <a:pt x="3113" y="1470"/>
                </a:cubicBezTo>
                <a:cubicBezTo>
                  <a:pt x="3565" y="1470"/>
                  <a:pt x="3931" y="1360"/>
                  <a:pt x="3931" y="975"/>
                </a:cubicBezTo>
                <a:cubicBezTo>
                  <a:pt x="3931" y="761"/>
                  <a:pt x="3705" y="581"/>
                  <a:pt x="3391" y="512"/>
                </a:cubicBezTo>
              </a:path>
            </a:pathLst>
          </a:custGeom>
          <a:solidFill>
            <a:srgbClr val="7F7F7F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35"/>
          <p:cNvSpPr/>
          <p:nvPr/>
        </p:nvSpPr>
        <p:spPr bwMode="auto">
          <a:xfrm>
            <a:off x="2472055" y="2459990"/>
            <a:ext cx="1057275" cy="652780"/>
          </a:xfrm>
          <a:custGeom>
            <a:avLst/>
            <a:gdLst>
              <a:gd name="T0" fmla="*/ 574 w 666"/>
              <a:gd name="T1" fmla="*/ 99 h 364"/>
              <a:gd name="T2" fmla="*/ 507 w 666"/>
              <a:gd name="T3" fmla="*/ 45 h 364"/>
              <a:gd name="T4" fmla="*/ 479 w 666"/>
              <a:gd name="T5" fmla="*/ 51 h 364"/>
              <a:gd name="T6" fmla="*/ 364 w 666"/>
              <a:gd name="T7" fmla="*/ 1 h 364"/>
              <a:gd name="T8" fmla="*/ 162 w 666"/>
              <a:gd name="T9" fmla="*/ 103 h 364"/>
              <a:gd name="T10" fmla="*/ 114 w 666"/>
              <a:gd name="T11" fmla="*/ 136 h 364"/>
              <a:gd name="T12" fmla="*/ 102 w 666"/>
              <a:gd name="T13" fmla="*/ 136 h 364"/>
              <a:gd name="T14" fmla="*/ 3 w 666"/>
              <a:gd name="T15" fmla="*/ 221 h 364"/>
              <a:gd name="T16" fmla="*/ 102 w 666"/>
              <a:gd name="T17" fmla="*/ 306 h 364"/>
              <a:gd name="T18" fmla="*/ 125 w 666"/>
              <a:gd name="T19" fmla="*/ 304 h 364"/>
              <a:gd name="T20" fmla="*/ 168 w 666"/>
              <a:gd name="T21" fmla="*/ 316 h 364"/>
              <a:gd name="T22" fmla="*/ 208 w 666"/>
              <a:gd name="T23" fmla="*/ 305 h 364"/>
              <a:gd name="T24" fmla="*/ 323 w 666"/>
              <a:gd name="T25" fmla="*/ 361 h 364"/>
              <a:gd name="T26" fmla="*/ 426 w 666"/>
              <a:gd name="T27" fmla="*/ 331 h 364"/>
              <a:gd name="T28" fmla="*/ 429 w 666"/>
              <a:gd name="T29" fmla="*/ 331 h 364"/>
              <a:gd name="T30" fmla="*/ 522 w 666"/>
              <a:gd name="T31" fmla="*/ 285 h 364"/>
              <a:gd name="T32" fmla="*/ 527 w 666"/>
              <a:gd name="T33" fmla="*/ 285 h 364"/>
              <a:gd name="T34" fmla="*/ 666 w 666"/>
              <a:gd name="T35" fmla="*/ 189 h 364"/>
              <a:gd name="T36" fmla="*/ 574 w 666"/>
              <a:gd name="T37" fmla="*/ 99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6" h="364">
                <a:moveTo>
                  <a:pt x="574" y="99"/>
                </a:moveTo>
                <a:cubicBezTo>
                  <a:pt x="571" y="69"/>
                  <a:pt x="542" y="45"/>
                  <a:pt x="507" y="45"/>
                </a:cubicBezTo>
                <a:cubicBezTo>
                  <a:pt x="497" y="45"/>
                  <a:pt x="487" y="47"/>
                  <a:pt x="479" y="51"/>
                </a:cubicBezTo>
                <a:cubicBezTo>
                  <a:pt x="462" y="21"/>
                  <a:pt x="428" y="0"/>
                  <a:pt x="364" y="1"/>
                </a:cubicBezTo>
                <a:cubicBezTo>
                  <a:pt x="280" y="4"/>
                  <a:pt x="182" y="39"/>
                  <a:pt x="162" y="103"/>
                </a:cubicBezTo>
                <a:cubicBezTo>
                  <a:pt x="138" y="108"/>
                  <a:pt x="123" y="120"/>
                  <a:pt x="114" y="136"/>
                </a:cubicBezTo>
                <a:cubicBezTo>
                  <a:pt x="110" y="136"/>
                  <a:pt x="106" y="136"/>
                  <a:pt x="102" y="136"/>
                </a:cubicBezTo>
                <a:cubicBezTo>
                  <a:pt x="47" y="136"/>
                  <a:pt x="5" y="174"/>
                  <a:pt x="3" y="221"/>
                </a:cubicBezTo>
                <a:cubicBezTo>
                  <a:pt x="0" y="282"/>
                  <a:pt x="47" y="306"/>
                  <a:pt x="102" y="306"/>
                </a:cubicBezTo>
                <a:cubicBezTo>
                  <a:pt x="110" y="306"/>
                  <a:pt x="118" y="305"/>
                  <a:pt x="125" y="304"/>
                </a:cubicBezTo>
                <a:cubicBezTo>
                  <a:pt x="136" y="311"/>
                  <a:pt x="151" y="316"/>
                  <a:pt x="168" y="316"/>
                </a:cubicBezTo>
                <a:cubicBezTo>
                  <a:pt x="183" y="316"/>
                  <a:pt x="197" y="312"/>
                  <a:pt x="208" y="305"/>
                </a:cubicBezTo>
                <a:cubicBezTo>
                  <a:pt x="229" y="340"/>
                  <a:pt x="272" y="364"/>
                  <a:pt x="323" y="361"/>
                </a:cubicBezTo>
                <a:cubicBezTo>
                  <a:pt x="375" y="358"/>
                  <a:pt x="407" y="348"/>
                  <a:pt x="426" y="331"/>
                </a:cubicBezTo>
                <a:cubicBezTo>
                  <a:pt x="427" y="331"/>
                  <a:pt x="428" y="331"/>
                  <a:pt x="429" y="331"/>
                </a:cubicBezTo>
                <a:cubicBezTo>
                  <a:pt x="488" y="324"/>
                  <a:pt x="514" y="309"/>
                  <a:pt x="522" y="285"/>
                </a:cubicBezTo>
                <a:cubicBezTo>
                  <a:pt x="524" y="285"/>
                  <a:pt x="525" y="285"/>
                  <a:pt x="527" y="285"/>
                </a:cubicBezTo>
                <a:cubicBezTo>
                  <a:pt x="604" y="285"/>
                  <a:pt x="666" y="264"/>
                  <a:pt x="666" y="189"/>
                </a:cubicBezTo>
                <a:cubicBezTo>
                  <a:pt x="666" y="147"/>
                  <a:pt x="627" y="112"/>
                  <a:pt x="574" y="99"/>
                </a:cubicBezTo>
              </a:path>
            </a:pathLst>
          </a:custGeom>
          <a:noFill/>
          <a:ln w="4763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2352675" y="2635885"/>
            <a:ext cx="103949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6G broadcast core network</a:t>
            </a:r>
            <a:endParaRPr kumimoji="0" lang="en-US" altLang="zh-CN" sz="9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33" name="Picture 3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543" y="3857044"/>
            <a:ext cx="80963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38"/>
          <p:cNvSpPr>
            <a:spLocks noChangeArrowheads="1"/>
          </p:cNvSpPr>
          <p:nvPr/>
        </p:nvSpPr>
        <p:spPr bwMode="auto">
          <a:xfrm>
            <a:off x="4119743" y="3901494"/>
            <a:ext cx="4763" cy="182562"/>
          </a:xfrm>
          <a:prstGeom prst="rect">
            <a:avLst/>
          </a:pr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Rectangle 39"/>
          <p:cNvSpPr>
            <a:spLocks noChangeArrowheads="1"/>
          </p:cNvSpPr>
          <p:nvPr/>
        </p:nvSpPr>
        <p:spPr bwMode="auto">
          <a:xfrm>
            <a:off x="4124506" y="3901494"/>
            <a:ext cx="4763" cy="182562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Rectangle 40"/>
          <p:cNvSpPr>
            <a:spLocks noChangeArrowheads="1"/>
          </p:cNvSpPr>
          <p:nvPr/>
        </p:nvSpPr>
        <p:spPr bwMode="auto">
          <a:xfrm>
            <a:off x="4129268" y="3901494"/>
            <a:ext cx="4763" cy="182562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Rectangle 41"/>
          <p:cNvSpPr>
            <a:spLocks noChangeArrowheads="1"/>
          </p:cNvSpPr>
          <p:nvPr/>
        </p:nvSpPr>
        <p:spPr bwMode="auto">
          <a:xfrm>
            <a:off x="4134031" y="3901494"/>
            <a:ext cx="3175" cy="182562"/>
          </a:xfrm>
          <a:prstGeom prst="rect">
            <a:avLst/>
          </a:prstGeom>
          <a:solidFill>
            <a:srgbClr val="B0B0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Rectangle 42"/>
          <p:cNvSpPr>
            <a:spLocks noChangeArrowheads="1"/>
          </p:cNvSpPr>
          <p:nvPr/>
        </p:nvSpPr>
        <p:spPr bwMode="auto">
          <a:xfrm>
            <a:off x="4137206" y="3901494"/>
            <a:ext cx="4763" cy="182562"/>
          </a:xfrm>
          <a:prstGeom prst="rect">
            <a:avLst/>
          </a:prstGeom>
          <a:solidFill>
            <a:srgbClr val="CEC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Rectangle 43"/>
          <p:cNvSpPr>
            <a:spLocks noChangeArrowheads="1"/>
          </p:cNvSpPr>
          <p:nvPr/>
        </p:nvSpPr>
        <p:spPr bwMode="auto">
          <a:xfrm>
            <a:off x="4043543" y="3847519"/>
            <a:ext cx="98425" cy="4762"/>
          </a:xfrm>
          <a:prstGeom prst="rect">
            <a:avLst/>
          </a:prstGeom>
          <a:solidFill>
            <a:srgbClr val="DFDF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Rectangle 44"/>
          <p:cNvSpPr>
            <a:spLocks noChangeArrowheads="1"/>
          </p:cNvSpPr>
          <p:nvPr/>
        </p:nvSpPr>
        <p:spPr bwMode="auto">
          <a:xfrm>
            <a:off x="4043543" y="3852281"/>
            <a:ext cx="98425" cy="4762"/>
          </a:xfrm>
          <a:prstGeom prst="rect">
            <a:avLst/>
          </a:pr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Rectangle 45"/>
          <p:cNvSpPr>
            <a:spLocks noChangeArrowheads="1"/>
          </p:cNvSpPr>
          <p:nvPr/>
        </p:nvSpPr>
        <p:spPr bwMode="auto">
          <a:xfrm>
            <a:off x="4043543" y="3857044"/>
            <a:ext cx="98425" cy="4762"/>
          </a:xfrm>
          <a:prstGeom prst="rect">
            <a:avLst/>
          </a:prstGeom>
          <a:solidFill>
            <a:srgbClr val="E1E1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Rectangle 46"/>
          <p:cNvSpPr>
            <a:spLocks noChangeArrowheads="1"/>
          </p:cNvSpPr>
          <p:nvPr/>
        </p:nvSpPr>
        <p:spPr bwMode="auto">
          <a:xfrm>
            <a:off x="4043543" y="3861806"/>
            <a:ext cx="98425" cy="6350"/>
          </a:xfrm>
          <a:prstGeom prst="rect">
            <a:avLst/>
          </a:prstGeom>
          <a:solidFill>
            <a:srgbClr val="E3E3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Rectangle 47"/>
          <p:cNvSpPr>
            <a:spLocks noChangeArrowheads="1"/>
          </p:cNvSpPr>
          <p:nvPr/>
        </p:nvSpPr>
        <p:spPr bwMode="auto">
          <a:xfrm>
            <a:off x="4043543" y="3868156"/>
            <a:ext cx="98425" cy="4762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Rectangle 48"/>
          <p:cNvSpPr>
            <a:spLocks noChangeArrowheads="1"/>
          </p:cNvSpPr>
          <p:nvPr/>
        </p:nvSpPr>
        <p:spPr bwMode="auto">
          <a:xfrm>
            <a:off x="4043543" y="3872919"/>
            <a:ext cx="98425" cy="4762"/>
          </a:xfrm>
          <a:prstGeom prst="rect">
            <a:avLst/>
          </a:prstGeom>
          <a:solidFill>
            <a:srgbClr val="E9E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Rectangle 49"/>
          <p:cNvSpPr>
            <a:spLocks noChangeArrowheads="1"/>
          </p:cNvSpPr>
          <p:nvPr/>
        </p:nvSpPr>
        <p:spPr bwMode="auto">
          <a:xfrm>
            <a:off x="4043543" y="3877681"/>
            <a:ext cx="98425" cy="4762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Rectangle 50"/>
          <p:cNvSpPr>
            <a:spLocks noChangeArrowheads="1"/>
          </p:cNvSpPr>
          <p:nvPr/>
        </p:nvSpPr>
        <p:spPr bwMode="auto">
          <a:xfrm>
            <a:off x="4043543" y="3882444"/>
            <a:ext cx="98425" cy="4762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Rectangle 51"/>
          <p:cNvSpPr>
            <a:spLocks noChangeArrowheads="1"/>
          </p:cNvSpPr>
          <p:nvPr/>
        </p:nvSpPr>
        <p:spPr bwMode="auto">
          <a:xfrm>
            <a:off x="4043543" y="3887206"/>
            <a:ext cx="98425" cy="4762"/>
          </a:xfrm>
          <a:prstGeom prst="rect">
            <a:avLst/>
          </a:pr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Rectangle 52"/>
          <p:cNvSpPr>
            <a:spLocks noChangeArrowheads="1"/>
          </p:cNvSpPr>
          <p:nvPr/>
        </p:nvSpPr>
        <p:spPr bwMode="auto">
          <a:xfrm>
            <a:off x="4043543" y="3891969"/>
            <a:ext cx="98425" cy="4762"/>
          </a:xfrm>
          <a:prstGeom prst="rect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Rectangle 53"/>
          <p:cNvSpPr>
            <a:spLocks noChangeArrowheads="1"/>
          </p:cNvSpPr>
          <p:nvPr/>
        </p:nvSpPr>
        <p:spPr bwMode="auto">
          <a:xfrm>
            <a:off x="4043543" y="3896731"/>
            <a:ext cx="98425" cy="4762"/>
          </a:xfrm>
          <a:prstGeom prst="rect">
            <a:avLst/>
          </a:pr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Rectangle 54"/>
          <p:cNvSpPr>
            <a:spLocks noChangeArrowheads="1"/>
          </p:cNvSpPr>
          <p:nvPr/>
        </p:nvSpPr>
        <p:spPr bwMode="auto">
          <a:xfrm>
            <a:off x="4043543" y="3901494"/>
            <a:ext cx="98425" cy="4762"/>
          </a:xfrm>
          <a:prstGeom prst="rect">
            <a:avLst/>
          </a:pr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Rectangle 55"/>
          <p:cNvSpPr>
            <a:spLocks noChangeArrowheads="1"/>
          </p:cNvSpPr>
          <p:nvPr/>
        </p:nvSpPr>
        <p:spPr bwMode="auto">
          <a:xfrm>
            <a:off x="4043543" y="3906256"/>
            <a:ext cx="98425" cy="4762"/>
          </a:xfrm>
          <a:prstGeom prst="rect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Rectangle 56"/>
          <p:cNvSpPr>
            <a:spLocks noChangeArrowheads="1"/>
          </p:cNvSpPr>
          <p:nvPr/>
        </p:nvSpPr>
        <p:spPr bwMode="auto">
          <a:xfrm>
            <a:off x="4043543" y="3911019"/>
            <a:ext cx="98425" cy="111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57"/>
          <p:cNvSpPr/>
          <p:nvPr/>
        </p:nvSpPr>
        <p:spPr bwMode="auto">
          <a:xfrm>
            <a:off x="4045131" y="3850694"/>
            <a:ext cx="92075" cy="66675"/>
          </a:xfrm>
          <a:custGeom>
            <a:avLst/>
            <a:gdLst>
              <a:gd name="T0" fmla="*/ 0 w 58"/>
              <a:gd name="T1" fmla="*/ 7 h 42"/>
              <a:gd name="T2" fmla="*/ 49 w 58"/>
              <a:gd name="T3" fmla="*/ 41 h 42"/>
              <a:gd name="T4" fmla="*/ 58 w 58"/>
              <a:gd name="T5" fmla="*/ 34 h 42"/>
              <a:gd name="T6" fmla="*/ 58 w 58"/>
              <a:gd name="T7" fmla="*/ 34 h 42"/>
              <a:gd name="T8" fmla="*/ 9 w 58"/>
              <a:gd name="T9" fmla="*/ 1 h 42"/>
              <a:gd name="T10" fmla="*/ 0 w 58"/>
              <a:gd name="T11" fmla="*/ 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42">
                <a:moveTo>
                  <a:pt x="0" y="7"/>
                </a:moveTo>
                <a:cubicBezTo>
                  <a:pt x="17" y="15"/>
                  <a:pt x="34" y="26"/>
                  <a:pt x="49" y="41"/>
                </a:cubicBezTo>
                <a:cubicBezTo>
                  <a:pt x="52" y="42"/>
                  <a:pt x="56" y="39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43" y="19"/>
                  <a:pt x="27" y="8"/>
                  <a:pt x="9" y="1"/>
                </a:cubicBezTo>
                <a:cubicBezTo>
                  <a:pt x="5" y="0"/>
                  <a:pt x="2" y="2"/>
                  <a:pt x="0" y="7"/>
                </a:cubicBezTo>
              </a:path>
            </a:pathLst>
          </a:custGeom>
          <a:noFill/>
          <a:ln w="47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58"/>
          <p:cNvSpPr/>
          <p:nvPr/>
        </p:nvSpPr>
        <p:spPr bwMode="auto">
          <a:xfrm>
            <a:off x="4053068" y="3876094"/>
            <a:ext cx="63500" cy="182562"/>
          </a:xfrm>
          <a:custGeom>
            <a:avLst/>
            <a:gdLst>
              <a:gd name="T0" fmla="*/ 40 w 40"/>
              <a:gd name="T1" fmla="*/ 115 h 115"/>
              <a:gd name="T2" fmla="*/ 0 w 40"/>
              <a:gd name="T3" fmla="*/ 87 h 115"/>
              <a:gd name="T4" fmla="*/ 0 w 40"/>
              <a:gd name="T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115">
                <a:moveTo>
                  <a:pt x="40" y="115"/>
                </a:moveTo>
                <a:lnTo>
                  <a:pt x="0" y="87"/>
                </a:lnTo>
                <a:lnTo>
                  <a:pt x="0" y="0"/>
                </a:lnTo>
              </a:path>
            </a:pathLst>
          </a:custGeom>
          <a:noFill/>
          <a:ln w="47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155" name="Picture 5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106" y="4053894"/>
            <a:ext cx="12700" cy="1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6" name="Picture 6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106" y="4053894"/>
            <a:ext cx="12700" cy="1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Freeform 61"/>
          <p:cNvSpPr/>
          <p:nvPr/>
        </p:nvSpPr>
        <p:spPr bwMode="auto">
          <a:xfrm>
            <a:off x="4099106" y="4055481"/>
            <a:ext cx="6350" cy="7937"/>
          </a:xfrm>
          <a:custGeom>
            <a:avLst/>
            <a:gdLst>
              <a:gd name="T0" fmla="*/ 4 w 4"/>
              <a:gd name="T1" fmla="*/ 1 h 5"/>
              <a:gd name="T2" fmla="*/ 1 w 4"/>
              <a:gd name="T3" fmla="*/ 0 h 5"/>
              <a:gd name="T4" fmla="*/ 1 w 4"/>
              <a:gd name="T5" fmla="*/ 3 h 5"/>
              <a:gd name="T6" fmla="*/ 3 w 4"/>
              <a:gd name="T7" fmla="*/ 5 h 5"/>
              <a:gd name="T8" fmla="*/ 4 w 4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4" y="1"/>
                </a:move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1" y="3"/>
                </a:cubicBezTo>
                <a:cubicBezTo>
                  <a:pt x="1" y="5"/>
                  <a:pt x="2" y="5"/>
                  <a:pt x="3" y="5"/>
                </a:cubicBezTo>
                <a:cubicBezTo>
                  <a:pt x="4" y="4"/>
                  <a:pt x="4" y="3"/>
                  <a:pt x="4" y="1"/>
                </a:cubicBez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158" name="Picture 6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18" y="3906256"/>
            <a:ext cx="12700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9" name="Picture 6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18" y="3906256"/>
            <a:ext cx="12700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Freeform 64"/>
          <p:cNvSpPr/>
          <p:nvPr/>
        </p:nvSpPr>
        <p:spPr bwMode="auto">
          <a:xfrm>
            <a:off x="3997506" y="3907844"/>
            <a:ext cx="7938" cy="11112"/>
          </a:xfrm>
          <a:custGeom>
            <a:avLst/>
            <a:gdLst>
              <a:gd name="T0" fmla="*/ 4 w 5"/>
              <a:gd name="T1" fmla="*/ 4 h 7"/>
              <a:gd name="T2" fmla="*/ 3 w 5"/>
              <a:gd name="T3" fmla="*/ 0 h 7"/>
              <a:gd name="T4" fmla="*/ 1 w 5"/>
              <a:gd name="T5" fmla="*/ 3 h 7"/>
              <a:gd name="T6" fmla="*/ 2 w 5"/>
              <a:gd name="T7" fmla="*/ 7 h 7"/>
              <a:gd name="T8" fmla="*/ 4 w 5"/>
              <a:gd name="T9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4" y="4"/>
                </a:moveTo>
                <a:cubicBezTo>
                  <a:pt x="5" y="2"/>
                  <a:pt x="4" y="0"/>
                  <a:pt x="3" y="0"/>
                </a:cubicBezTo>
                <a:cubicBezTo>
                  <a:pt x="2" y="0"/>
                  <a:pt x="1" y="1"/>
                  <a:pt x="1" y="3"/>
                </a:cubicBezTo>
                <a:cubicBezTo>
                  <a:pt x="0" y="5"/>
                  <a:pt x="1" y="7"/>
                  <a:pt x="2" y="7"/>
                </a:cubicBezTo>
                <a:cubicBezTo>
                  <a:pt x="3" y="7"/>
                  <a:pt x="4" y="6"/>
                  <a:pt x="4" y="4"/>
                </a:cubicBez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161" name="Picture 6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481" y="3872919"/>
            <a:ext cx="68263" cy="19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Freeform 66"/>
          <p:cNvSpPr/>
          <p:nvPr/>
        </p:nvSpPr>
        <p:spPr bwMode="auto">
          <a:xfrm>
            <a:off x="4053068" y="3876094"/>
            <a:ext cx="63500" cy="182562"/>
          </a:xfrm>
          <a:custGeom>
            <a:avLst/>
            <a:gdLst>
              <a:gd name="T0" fmla="*/ 2 w 40"/>
              <a:gd name="T1" fmla="*/ 86 h 115"/>
              <a:gd name="T2" fmla="*/ 40 w 40"/>
              <a:gd name="T3" fmla="*/ 113 h 115"/>
              <a:gd name="T4" fmla="*/ 40 w 40"/>
              <a:gd name="T5" fmla="*/ 115 h 115"/>
              <a:gd name="T6" fmla="*/ 40 w 40"/>
              <a:gd name="T7" fmla="*/ 27 h 115"/>
              <a:gd name="T8" fmla="*/ 0 w 40"/>
              <a:gd name="T9" fmla="*/ 0 h 115"/>
              <a:gd name="T10" fmla="*/ 2 w 40"/>
              <a:gd name="T11" fmla="*/ 1 h 115"/>
              <a:gd name="T12" fmla="*/ 2 w 40"/>
              <a:gd name="T13" fmla="*/ 8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15">
                <a:moveTo>
                  <a:pt x="2" y="86"/>
                </a:moveTo>
                <a:lnTo>
                  <a:pt x="40" y="113"/>
                </a:lnTo>
                <a:lnTo>
                  <a:pt x="40" y="115"/>
                </a:lnTo>
                <a:lnTo>
                  <a:pt x="40" y="27"/>
                </a:lnTo>
                <a:lnTo>
                  <a:pt x="0" y="0"/>
                </a:lnTo>
                <a:lnTo>
                  <a:pt x="2" y="1"/>
                </a:lnTo>
                <a:lnTo>
                  <a:pt x="2" y="8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67"/>
          <p:cNvSpPr/>
          <p:nvPr/>
        </p:nvSpPr>
        <p:spPr bwMode="auto">
          <a:xfrm>
            <a:off x="4070531" y="3926894"/>
            <a:ext cx="6350" cy="6350"/>
          </a:xfrm>
          <a:custGeom>
            <a:avLst/>
            <a:gdLst>
              <a:gd name="T0" fmla="*/ 0 w 4"/>
              <a:gd name="T1" fmla="*/ 4 h 4"/>
              <a:gd name="T2" fmla="*/ 4 w 4"/>
              <a:gd name="T3" fmla="*/ 3 h 4"/>
              <a:gd name="T4" fmla="*/ 0 w 4"/>
              <a:gd name="T5" fmla="*/ 0 h 4"/>
              <a:gd name="T6" fmla="*/ 0 w 4"/>
              <a:gd name="T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0" y="4"/>
                </a:moveTo>
                <a:lnTo>
                  <a:pt x="4" y="3"/>
                </a:lnTo>
                <a:lnTo>
                  <a:pt x="0" y="0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68"/>
          <p:cNvSpPr/>
          <p:nvPr/>
        </p:nvSpPr>
        <p:spPr bwMode="auto">
          <a:xfrm>
            <a:off x="4070531" y="3926894"/>
            <a:ext cx="6350" cy="6350"/>
          </a:xfrm>
          <a:custGeom>
            <a:avLst/>
            <a:gdLst>
              <a:gd name="T0" fmla="*/ 0 w 4"/>
              <a:gd name="T1" fmla="*/ 4 h 4"/>
              <a:gd name="T2" fmla="*/ 4 w 4"/>
              <a:gd name="T3" fmla="*/ 3 h 4"/>
              <a:gd name="T4" fmla="*/ 0 w 4"/>
              <a:gd name="T5" fmla="*/ 0 h 4"/>
              <a:gd name="T6" fmla="*/ 0 w 4"/>
              <a:gd name="T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0" y="4"/>
                </a:moveTo>
                <a:lnTo>
                  <a:pt x="4" y="3"/>
                </a:lnTo>
                <a:lnTo>
                  <a:pt x="0" y="0"/>
                </a:lnTo>
                <a:lnTo>
                  <a:pt x="0" y="4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Rectangle 69"/>
          <p:cNvSpPr>
            <a:spLocks noChangeArrowheads="1"/>
          </p:cNvSpPr>
          <p:nvPr/>
        </p:nvSpPr>
        <p:spPr bwMode="auto">
          <a:xfrm>
            <a:off x="4000681" y="3906256"/>
            <a:ext cx="76200" cy="4762"/>
          </a:xfrm>
          <a:prstGeom prst="rect">
            <a:avLst/>
          </a:prstGeom>
          <a:solidFill>
            <a:srgbClr val="1B1B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Rectangle 70"/>
          <p:cNvSpPr>
            <a:spLocks noChangeArrowheads="1"/>
          </p:cNvSpPr>
          <p:nvPr/>
        </p:nvSpPr>
        <p:spPr bwMode="auto">
          <a:xfrm>
            <a:off x="4000681" y="3911019"/>
            <a:ext cx="76200" cy="6350"/>
          </a:xfrm>
          <a:prstGeom prst="rect">
            <a:avLst/>
          </a:prstGeom>
          <a:solidFill>
            <a:srgbClr val="7E7E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Rectangle 71"/>
          <p:cNvSpPr>
            <a:spLocks noChangeArrowheads="1"/>
          </p:cNvSpPr>
          <p:nvPr/>
        </p:nvSpPr>
        <p:spPr bwMode="auto">
          <a:xfrm>
            <a:off x="4000681" y="3917369"/>
            <a:ext cx="76200" cy="4762"/>
          </a:xfrm>
          <a:prstGeom prst="rect">
            <a:avLst/>
          </a:prstGeom>
          <a:solidFill>
            <a:srgbClr val="E1E1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Rectangle 72"/>
          <p:cNvSpPr>
            <a:spLocks noChangeArrowheads="1"/>
          </p:cNvSpPr>
          <p:nvPr/>
        </p:nvSpPr>
        <p:spPr bwMode="auto">
          <a:xfrm>
            <a:off x="4000681" y="3922131"/>
            <a:ext cx="76200" cy="4762"/>
          </a:xfrm>
          <a:prstGeom prst="rect">
            <a:avLst/>
          </a:prstGeom>
          <a:solidFill>
            <a:srgbClr val="BB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Rectangle 73"/>
          <p:cNvSpPr>
            <a:spLocks noChangeArrowheads="1"/>
          </p:cNvSpPr>
          <p:nvPr/>
        </p:nvSpPr>
        <p:spPr bwMode="auto">
          <a:xfrm>
            <a:off x="4000681" y="3926894"/>
            <a:ext cx="76200" cy="4762"/>
          </a:xfrm>
          <a:prstGeom prst="rect">
            <a:avLst/>
          </a:prstGeom>
          <a:solidFill>
            <a:srgbClr val="5A5A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Rectangle 74"/>
          <p:cNvSpPr>
            <a:spLocks noChangeArrowheads="1"/>
          </p:cNvSpPr>
          <p:nvPr/>
        </p:nvSpPr>
        <p:spPr bwMode="auto">
          <a:xfrm>
            <a:off x="4000681" y="3931656"/>
            <a:ext cx="76200" cy="4762"/>
          </a:xfrm>
          <a:prstGeom prst="rect">
            <a:avLst/>
          </a:prstGeom>
          <a:solidFill>
            <a:srgbClr val="0707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Rectangle 75"/>
          <p:cNvSpPr>
            <a:spLocks noChangeArrowheads="1"/>
          </p:cNvSpPr>
          <p:nvPr/>
        </p:nvSpPr>
        <p:spPr bwMode="auto">
          <a:xfrm>
            <a:off x="4024493" y="3920544"/>
            <a:ext cx="76200" cy="4762"/>
          </a:xfrm>
          <a:prstGeom prst="rect">
            <a:avLst/>
          </a:prstGeom>
          <a:solidFill>
            <a:srgbClr val="68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76"/>
          <p:cNvSpPr/>
          <p:nvPr/>
        </p:nvSpPr>
        <p:spPr bwMode="auto">
          <a:xfrm>
            <a:off x="4002268" y="3907844"/>
            <a:ext cx="68263" cy="25400"/>
          </a:xfrm>
          <a:custGeom>
            <a:avLst/>
            <a:gdLst>
              <a:gd name="T0" fmla="*/ 0 w 258"/>
              <a:gd name="T1" fmla="*/ 37 h 84"/>
              <a:gd name="T2" fmla="*/ 254 w 258"/>
              <a:gd name="T3" fmla="*/ 84 h 84"/>
              <a:gd name="T4" fmla="*/ 258 w 258"/>
              <a:gd name="T5" fmla="*/ 59 h 84"/>
              <a:gd name="T6" fmla="*/ 6 w 258"/>
              <a:gd name="T7" fmla="*/ 0 h 84"/>
              <a:gd name="T8" fmla="*/ 0 w 258"/>
              <a:gd name="T9" fmla="*/ 3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84">
                <a:moveTo>
                  <a:pt x="0" y="37"/>
                </a:moveTo>
                <a:lnTo>
                  <a:pt x="254" y="84"/>
                </a:lnTo>
                <a:lnTo>
                  <a:pt x="258" y="59"/>
                </a:lnTo>
                <a:lnTo>
                  <a:pt x="6" y="0"/>
                </a:lnTo>
                <a:cubicBezTo>
                  <a:pt x="12" y="12"/>
                  <a:pt x="10" y="27"/>
                  <a:pt x="0" y="37"/>
                </a:cubicBez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77"/>
          <p:cNvSpPr/>
          <p:nvPr/>
        </p:nvSpPr>
        <p:spPr bwMode="auto">
          <a:xfrm>
            <a:off x="3995918" y="3850694"/>
            <a:ext cx="141288" cy="231775"/>
          </a:xfrm>
          <a:custGeom>
            <a:avLst/>
            <a:gdLst>
              <a:gd name="T0" fmla="*/ 184 w 523"/>
              <a:gd name="T1" fmla="*/ 578 h 753"/>
              <a:gd name="T2" fmla="*/ 469 w 523"/>
              <a:gd name="T3" fmla="*/ 753 h 753"/>
              <a:gd name="T4" fmla="*/ 522 w 523"/>
              <a:gd name="T5" fmla="*/ 717 h 753"/>
              <a:gd name="T6" fmla="*/ 523 w 523"/>
              <a:gd name="T7" fmla="*/ 177 h 753"/>
              <a:gd name="T8" fmla="*/ 236 w 523"/>
              <a:gd name="T9" fmla="*/ 4 h 753"/>
              <a:gd name="T10" fmla="*/ 184 w 523"/>
              <a:gd name="T11" fmla="*/ 35 h 753"/>
              <a:gd name="T12" fmla="*/ 184 w 523"/>
              <a:gd name="T13" fmla="*/ 211 h 753"/>
              <a:gd name="T14" fmla="*/ 28 w 523"/>
              <a:gd name="T15" fmla="*/ 175 h 753"/>
              <a:gd name="T16" fmla="*/ 1 w 523"/>
              <a:gd name="T17" fmla="*/ 197 h 753"/>
              <a:gd name="T18" fmla="*/ 0 w 523"/>
              <a:gd name="T19" fmla="*/ 203 h 753"/>
              <a:gd name="T20" fmla="*/ 21 w 523"/>
              <a:gd name="T21" fmla="*/ 232 h 753"/>
              <a:gd name="T22" fmla="*/ 184 w 523"/>
              <a:gd name="T23" fmla="*/ 261 h 753"/>
              <a:gd name="T24" fmla="*/ 184 w 523"/>
              <a:gd name="T25" fmla="*/ 578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3" h="753">
                <a:moveTo>
                  <a:pt x="184" y="578"/>
                </a:moveTo>
                <a:cubicBezTo>
                  <a:pt x="266" y="658"/>
                  <a:pt x="363" y="718"/>
                  <a:pt x="469" y="753"/>
                </a:cubicBezTo>
                <a:cubicBezTo>
                  <a:pt x="491" y="753"/>
                  <a:pt x="512" y="739"/>
                  <a:pt x="522" y="717"/>
                </a:cubicBezTo>
                <a:lnTo>
                  <a:pt x="523" y="177"/>
                </a:lnTo>
                <a:cubicBezTo>
                  <a:pt x="437" y="102"/>
                  <a:pt x="340" y="43"/>
                  <a:pt x="236" y="4"/>
                </a:cubicBezTo>
                <a:cubicBezTo>
                  <a:pt x="214" y="0"/>
                  <a:pt x="193" y="13"/>
                  <a:pt x="184" y="35"/>
                </a:cubicBezTo>
                <a:lnTo>
                  <a:pt x="184" y="211"/>
                </a:lnTo>
                <a:lnTo>
                  <a:pt x="28" y="175"/>
                </a:lnTo>
                <a:cubicBezTo>
                  <a:pt x="15" y="172"/>
                  <a:pt x="3" y="182"/>
                  <a:pt x="1" y="197"/>
                </a:cubicBezTo>
                <a:cubicBezTo>
                  <a:pt x="0" y="199"/>
                  <a:pt x="0" y="201"/>
                  <a:pt x="0" y="203"/>
                </a:cubicBezTo>
                <a:cubicBezTo>
                  <a:pt x="1" y="217"/>
                  <a:pt x="9" y="228"/>
                  <a:pt x="21" y="232"/>
                </a:cubicBezTo>
                <a:lnTo>
                  <a:pt x="184" y="261"/>
                </a:lnTo>
                <a:lnTo>
                  <a:pt x="184" y="578"/>
                </a:lnTo>
                <a:close/>
              </a:path>
            </a:pathLst>
          </a:custGeom>
          <a:noFill/>
          <a:ln w="1111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78"/>
          <p:cNvSpPr/>
          <p:nvPr/>
        </p:nvSpPr>
        <p:spPr bwMode="auto">
          <a:xfrm>
            <a:off x="1709918" y="3552244"/>
            <a:ext cx="487363" cy="968375"/>
          </a:xfrm>
          <a:custGeom>
            <a:avLst/>
            <a:gdLst>
              <a:gd name="T0" fmla="*/ 153 w 307"/>
              <a:gd name="T1" fmla="*/ 610 h 610"/>
              <a:gd name="T2" fmla="*/ 307 w 307"/>
              <a:gd name="T3" fmla="*/ 520 h 610"/>
              <a:gd name="T4" fmla="*/ 52 w 307"/>
              <a:gd name="T5" fmla="*/ 368 h 610"/>
              <a:gd name="T6" fmla="*/ 230 w 307"/>
              <a:gd name="T7" fmla="*/ 264 h 610"/>
              <a:gd name="T8" fmla="*/ 97 w 307"/>
              <a:gd name="T9" fmla="*/ 187 h 610"/>
              <a:gd name="T10" fmla="*/ 197 w 307"/>
              <a:gd name="T11" fmla="*/ 129 h 610"/>
              <a:gd name="T12" fmla="*/ 116 w 307"/>
              <a:gd name="T13" fmla="*/ 80 h 610"/>
              <a:gd name="T14" fmla="*/ 180 w 307"/>
              <a:gd name="T15" fmla="*/ 42 h 610"/>
              <a:gd name="T16" fmla="*/ 131 w 307"/>
              <a:gd name="T17" fmla="*/ 13 h 610"/>
              <a:gd name="T18" fmla="*/ 152 w 307"/>
              <a:gd name="T19" fmla="*/ 0 h 610"/>
              <a:gd name="T20" fmla="*/ 173 w 307"/>
              <a:gd name="T21" fmla="*/ 13 h 610"/>
              <a:gd name="T22" fmla="*/ 124 w 307"/>
              <a:gd name="T23" fmla="*/ 42 h 610"/>
              <a:gd name="T24" fmla="*/ 188 w 307"/>
              <a:gd name="T25" fmla="*/ 81 h 610"/>
              <a:gd name="T26" fmla="*/ 107 w 307"/>
              <a:gd name="T27" fmla="*/ 129 h 610"/>
              <a:gd name="T28" fmla="*/ 207 w 307"/>
              <a:gd name="T29" fmla="*/ 187 h 610"/>
              <a:gd name="T30" fmla="*/ 78 w 307"/>
              <a:gd name="T31" fmla="*/ 264 h 610"/>
              <a:gd name="T32" fmla="*/ 255 w 307"/>
              <a:gd name="T33" fmla="*/ 369 h 610"/>
              <a:gd name="T34" fmla="*/ 0 w 307"/>
              <a:gd name="T35" fmla="*/ 519 h 610"/>
              <a:gd name="T36" fmla="*/ 153 w 307"/>
              <a:gd name="T3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7" h="610">
                <a:moveTo>
                  <a:pt x="153" y="610"/>
                </a:moveTo>
                <a:lnTo>
                  <a:pt x="307" y="520"/>
                </a:lnTo>
                <a:lnTo>
                  <a:pt x="52" y="368"/>
                </a:lnTo>
                <a:lnTo>
                  <a:pt x="230" y="264"/>
                </a:lnTo>
                <a:lnTo>
                  <a:pt x="97" y="187"/>
                </a:lnTo>
                <a:lnTo>
                  <a:pt x="197" y="129"/>
                </a:lnTo>
                <a:lnTo>
                  <a:pt x="116" y="80"/>
                </a:lnTo>
                <a:lnTo>
                  <a:pt x="180" y="42"/>
                </a:lnTo>
                <a:lnTo>
                  <a:pt x="131" y="13"/>
                </a:lnTo>
                <a:lnTo>
                  <a:pt x="152" y="0"/>
                </a:lnTo>
                <a:lnTo>
                  <a:pt x="173" y="13"/>
                </a:lnTo>
                <a:lnTo>
                  <a:pt x="124" y="42"/>
                </a:lnTo>
                <a:lnTo>
                  <a:pt x="188" y="81"/>
                </a:lnTo>
                <a:lnTo>
                  <a:pt x="107" y="129"/>
                </a:lnTo>
                <a:lnTo>
                  <a:pt x="207" y="187"/>
                </a:lnTo>
                <a:lnTo>
                  <a:pt x="78" y="264"/>
                </a:lnTo>
                <a:lnTo>
                  <a:pt x="255" y="369"/>
                </a:lnTo>
                <a:lnTo>
                  <a:pt x="0" y="519"/>
                </a:lnTo>
                <a:lnTo>
                  <a:pt x="153" y="610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Line 79"/>
          <p:cNvSpPr>
            <a:spLocks noChangeShapeType="1"/>
          </p:cNvSpPr>
          <p:nvPr/>
        </p:nvSpPr>
        <p:spPr bwMode="auto">
          <a:xfrm>
            <a:off x="1951218" y="3263319"/>
            <a:ext cx="0" cy="1382712"/>
          </a:xfrm>
          <a:prstGeom prst="line">
            <a:avLst/>
          </a:prstGeom>
          <a:noFill/>
          <a:ln w="1111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80"/>
          <p:cNvSpPr/>
          <p:nvPr/>
        </p:nvSpPr>
        <p:spPr bwMode="auto">
          <a:xfrm>
            <a:off x="1751193" y="3572881"/>
            <a:ext cx="401638" cy="800100"/>
          </a:xfrm>
          <a:custGeom>
            <a:avLst/>
            <a:gdLst>
              <a:gd name="T0" fmla="*/ 126 w 253"/>
              <a:gd name="T1" fmla="*/ 504 h 504"/>
              <a:gd name="T2" fmla="*/ 0 w 253"/>
              <a:gd name="T3" fmla="*/ 429 h 504"/>
              <a:gd name="T4" fmla="*/ 215 w 253"/>
              <a:gd name="T5" fmla="*/ 303 h 504"/>
              <a:gd name="T6" fmla="*/ 60 w 253"/>
              <a:gd name="T7" fmla="*/ 212 h 504"/>
              <a:gd name="T8" fmla="*/ 176 w 253"/>
              <a:gd name="T9" fmla="*/ 143 h 504"/>
              <a:gd name="T10" fmla="*/ 86 w 253"/>
              <a:gd name="T11" fmla="*/ 89 h 504"/>
              <a:gd name="T12" fmla="*/ 157 w 253"/>
              <a:gd name="T13" fmla="*/ 46 h 504"/>
              <a:gd name="T14" fmla="*/ 102 w 253"/>
              <a:gd name="T15" fmla="*/ 14 h 504"/>
              <a:gd name="T16" fmla="*/ 126 w 253"/>
              <a:gd name="T17" fmla="*/ 0 h 504"/>
              <a:gd name="T18" fmla="*/ 150 w 253"/>
              <a:gd name="T19" fmla="*/ 14 h 504"/>
              <a:gd name="T20" fmla="*/ 96 w 253"/>
              <a:gd name="T21" fmla="*/ 46 h 504"/>
              <a:gd name="T22" fmla="*/ 168 w 253"/>
              <a:gd name="T23" fmla="*/ 89 h 504"/>
              <a:gd name="T24" fmla="*/ 76 w 253"/>
              <a:gd name="T25" fmla="*/ 143 h 504"/>
              <a:gd name="T26" fmla="*/ 193 w 253"/>
              <a:gd name="T27" fmla="*/ 212 h 504"/>
              <a:gd name="T28" fmla="*/ 38 w 253"/>
              <a:gd name="T29" fmla="*/ 303 h 504"/>
              <a:gd name="T30" fmla="*/ 253 w 253"/>
              <a:gd name="T31" fmla="*/ 429 h 504"/>
              <a:gd name="T32" fmla="*/ 126 w 253"/>
              <a:gd name="T33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3" h="504">
                <a:moveTo>
                  <a:pt x="126" y="504"/>
                </a:moveTo>
                <a:lnTo>
                  <a:pt x="0" y="429"/>
                </a:lnTo>
                <a:lnTo>
                  <a:pt x="215" y="303"/>
                </a:lnTo>
                <a:lnTo>
                  <a:pt x="60" y="212"/>
                </a:lnTo>
                <a:lnTo>
                  <a:pt x="176" y="143"/>
                </a:lnTo>
                <a:lnTo>
                  <a:pt x="86" y="89"/>
                </a:lnTo>
                <a:lnTo>
                  <a:pt x="157" y="46"/>
                </a:lnTo>
                <a:lnTo>
                  <a:pt x="102" y="14"/>
                </a:lnTo>
                <a:lnTo>
                  <a:pt x="126" y="0"/>
                </a:lnTo>
                <a:lnTo>
                  <a:pt x="150" y="14"/>
                </a:lnTo>
                <a:lnTo>
                  <a:pt x="96" y="46"/>
                </a:lnTo>
                <a:lnTo>
                  <a:pt x="168" y="89"/>
                </a:lnTo>
                <a:lnTo>
                  <a:pt x="76" y="143"/>
                </a:lnTo>
                <a:lnTo>
                  <a:pt x="193" y="212"/>
                </a:lnTo>
                <a:lnTo>
                  <a:pt x="38" y="303"/>
                </a:lnTo>
                <a:lnTo>
                  <a:pt x="253" y="429"/>
                </a:lnTo>
                <a:lnTo>
                  <a:pt x="126" y="504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81"/>
          <p:cNvSpPr/>
          <p:nvPr/>
        </p:nvSpPr>
        <p:spPr bwMode="auto">
          <a:xfrm>
            <a:off x="1665468" y="3431594"/>
            <a:ext cx="579438" cy="1214437"/>
          </a:xfrm>
          <a:custGeom>
            <a:avLst/>
            <a:gdLst>
              <a:gd name="T0" fmla="*/ 0 w 2154"/>
              <a:gd name="T1" fmla="*/ 3445 h 3942"/>
              <a:gd name="T2" fmla="*/ 921 w 2154"/>
              <a:gd name="T3" fmla="*/ 446 h 3942"/>
              <a:gd name="T4" fmla="*/ 969 w 2154"/>
              <a:gd name="T5" fmla="*/ 443 h 3942"/>
              <a:gd name="T6" fmla="*/ 1002 w 2154"/>
              <a:gd name="T7" fmla="*/ 2 h 3942"/>
              <a:gd name="T8" fmla="*/ 1118 w 2154"/>
              <a:gd name="T9" fmla="*/ 0 h 3942"/>
              <a:gd name="T10" fmla="*/ 1143 w 2154"/>
              <a:gd name="T11" fmla="*/ 433 h 3942"/>
              <a:gd name="T12" fmla="*/ 1193 w 2154"/>
              <a:gd name="T13" fmla="*/ 445 h 3942"/>
              <a:gd name="T14" fmla="*/ 2154 w 2154"/>
              <a:gd name="T15" fmla="*/ 3445 h 3942"/>
              <a:gd name="T16" fmla="*/ 1976 w 2154"/>
              <a:gd name="T17" fmla="*/ 3074 h 3942"/>
              <a:gd name="T18" fmla="*/ 1070 w 2154"/>
              <a:gd name="T19" fmla="*/ 3537 h 3942"/>
              <a:gd name="T20" fmla="*/ 1064 w 2154"/>
              <a:gd name="T21" fmla="*/ 3942 h 3942"/>
              <a:gd name="T22" fmla="*/ 1070 w 2154"/>
              <a:gd name="T23" fmla="*/ 3537 h 3942"/>
              <a:gd name="T24" fmla="*/ 164 w 2154"/>
              <a:gd name="T25" fmla="*/ 3069 h 3942"/>
              <a:gd name="T26" fmla="*/ 0 w 2154"/>
              <a:gd name="T27" fmla="*/ 3445 h 3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54" h="3942">
                <a:moveTo>
                  <a:pt x="0" y="3445"/>
                </a:moveTo>
                <a:cubicBezTo>
                  <a:pt x="435" y="2480"/>
                  <a:pt x="744" y="1474"/>
                  <a:pt x="921" y="446"/>
                </a:cubicBezTo>
                <a:lnTo>
                  <a:pt x="969" y="443"/>
                </a:lnTo>
                <a:cubicBezTo>
                  <a:pt x="982" y="296"/>
                  <a:pt x="993" y="149"/>
                  <a:pt x="1002" y="2"/>
                </a:cubicBezTo>
                <a:cubicBezTo>
                  <a:pt x="1040" y="2"/>
                  <a:pt x="1079" y="1"/>
                  <a:pt x="1118" y="0"/>
                </a:cubicBezTo>
                <a:cubicBezTo>
                  <a:pt x="1121" y="145"/>
                  <a:pt x="1129" y="289"/>
                  <a:pt x="1143" y="433"/>
                </a:cubicBezTo>
                <a:cubicBezTo>
                  <a:pt x="1159" y="437"/>
                  <a:pt x="1176" y="441"/>
                  <a:pt x="1193" y="445"/>
                </a:cubicBezTo>
                <a:cubicBezTo>
                  <a:pt x="1364" y="1478"/>
                  <a:pt x="1687" y="2487"/>
                  <a:pt x="2154" y="3445"/>
                </a:cubicBezTo>
                <a:lnTo>
                  <a:pt x="1976" y="3074"/>
                </a:lnTo>
                <a:lnTo>
                  <a:pt x="1070" y="3537"/>
                </a:lnTo>
                <a:lnTo>
                  <a:pt x="1064" y="3942"/>
                </a:lnTo>
                <a:lnTo>
                  <a:pt x="1070" y="3537"/>
                </a:lnTo>
                <a:lnTo>
                  <a:pt x="164" y="3069"/>
                </a:lnTo>
                <a:lnTo>
                  <a:pt x="0" y="3445"/>
                </a:lnTo>
                <a:close/>
              </a:path>
            </a:pathLst>
          </a:custGeom>
          <a:noFill/>
          <a:ln w="1111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178" name="Picture 8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18" y="3118856"/>
            <a:ext cx="150813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9" name="Picture 8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18" y="3118856"/>
            <a:ext cx="150813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0" name="Picture 8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868" y="3118856"/>
            <a:ext cx="155575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1" name="Picture 85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868" y="3118856"/>
            <a:ext cx="155575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2" name="Picture 86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881" y="3074406"/>
            <a:ext cx="730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3" name="Picture 87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881" y="3074406"/>
            <a:ext cx="730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Freeform 88"/>
          <p:cNvSpPr>
            <a:spLocks noEditPoints="1"/>
          </p:cNvSpPr>
          <p:nvPr/>
        </p:nvSpPr>
        <p:spPr bwMode="auto">
          <a:xfrm>
            <a:off x="2006600" y="2978150"/>
            <a:ext cx="648970" cy="229235"/>
          </a:xfrm>
          <a:custGeom>
            <a:avLst/>
            <a:gdLst>
              <a:gd name="T0" fmla="*/ 18 w 3616"/>
              <a:gd name="T1" fmla="*/ 699 h 741"/>
              <a:gd name="T2" fmla="*/ 292 w 3616"/>
              <a:gd name="T3" fmla="*/ 646 h 741"/>
              <a:gd name="T4" fmla="*/ 316 w 3616"/>
              <a:gd name="T5" fmla="*/ 661 h 741"/>
              <a:gd name="T6" fmla="*/ 300 w 3616"/>
              <a:gd name="T7" fmla="*/ 685 h 741"/>
              <a:gd name="T8" fmla="*/ 25 w 3616"/>
              <a:gd name="T9" fmla="*/ 738 h 741"/>
              <a:gd name="T10" fmla="*/ 2 w 3616"/>
              <a:gd name="T11" fmla="*/ 723 h 741"/>
              <a:gd name="T12" fmla="*/ 18 w 3616"/>
              <a:gd name="T13" fmla="*/ 699 h 741"/>
              <a:gd name="T14" fmla="*/ 489 w 3616"/>
              <a:gd name="T15" fmla="*/ 607 h 741"/>
              <a:gd name="T16" fmla="*/ 764 w 3616"/>
              <a:gd name="T17" fmla="*/ 554 h 741"/>
              <a:gd name="T18" fmla="*/ 787 w 3616"/>
              <a:gd name="T19" fmla="*/ 569 h 741"/>
              <a:gd name="T20" fmla="*/ 771 w 3616"/>
              <a:gd name="T21" fmla="*/ 593 h 741"/>
              <a:gd name="T22" fmla="*/ 496 w 3616"/>
              <a:gd name="T23" fmla="*/ 647 h 741"/>
              <a:gd name="T24" fmla="*/ 473 w 3616"/>
              <a:gd name="T25" fmla="*/ 631 h 741"/>
              <a:gd name="T26" fmla="*/ 489 w 3616"/>
              <a:gd name="T27" fmla="*/ 607 h 741"/>
              <a:gd name="T28" fmla="*/ 960 w 3616"/>
              <a:gd name="T29" fmla="*/ 515 h 741"/>
              <a:gd name="T30" fmla="*/ 1235 w 3616"/>
              <a:gd name="T31" fmla="*/ 462 h 741"/>
              <a:gd name="T32" fmla="*/ 1258 w 3616"/>
              <a:gd name="T33" fmla="*/ 478 h 741"/>
              <a:gd name="T34" fmla="*/ 1242 w 3616"/>
              <a:gd name="T35" fmla="*/ 501 h 741"/>
              <a:gd name="T36" fmla="*/ 967 w 3616"/>
              <a:gd name="T37" fmla="*/ 555 h 741"/>
              <a:gd name="T38" fmla="*/ 944 w 3616"/>
              <a:gd name="T39" fmla="*/ 539 h 741"/>
              <a:gd name="T40" fmla="*/ 960 w 3616"/>
              <a:gd name="T41" fmla="*/ 515 h 741"/>
              <a:gd name="T42" fmla="*/ 1431 w 3616"/>
              <a:gd name="T43" fmla="*/ 423 h 741"/>
              <a:gd name="T44" fmla="*/ 1706 w 3616"/>
              <a:gd name="T45" fmla="*/ 370 h 741"/>
              <a:gd name="T46" fmla="*/ 1729 w 3616"/>
              <a:gd name="T47" fmla="*/ 386 h 741"/>
              <a:gd name="T48" fmla="*/ 1713 w 3616"/>
              <a:gd name="T49" fmla="*/ 409 h 741"/>
              <a:gd name="T50" fmla="*/ 1439 w 3616"/>
              <a:gd name="T51" fmla="*/ 463 h 741"/>
              <a:gd name="T52" fmla="*/ 1415 w 3616"/>
              <a:gd name="T53" fmla="*/ 447 h 741"/>
              <a:gd name="T54" fmla="*/ 1431 w 3616"/>
              <a:gd name="T55" fmla="*/ 423 h 741"/>
              <a:gd name="T56" fmla="*/ 1902 w 3616"/>
              <a:gd name="T57" fmla="*/ 332 h 741"/>
              <a:gd name="T58" fmla="*/ 2177 w 3616"/>
              <a:gd name="T59" fmla="*/ 278 h 741"/>
              <a:gd name="T60" fmla="*/ 2200 w 3616"/>
              <a:gd name="T61" fmla="*/ 294 h 741"/>
              <a:gd name="T62" fmla="*/ 2185 w 3616"/>
              <a:gd name="T63" fmla="*/ 317 h 741"/>
              <a:gd name="T64" fmla="*/ 1910 w 3616"/>
              <a:gd name="T65" fmla="*/ 371 h 741"/>
              <a:gd name="T66" fmla="*/ 1886 w 3616"/>
              <a:gd name="T67" fmla="*/ 355 h 741"/>
              <a:gd name="T68" fmla="*/ 1902 w 3616"/>
              <a:gd name="T69" fmla="*/ 332 h 741"/>
              <a:gd name="T70" fmla="*/ 2373 w 3616"/>
              <a:gd name="T71" fmla="*/ 240 h 741"/>
              <a:gd name="T72" fmla="*/ 2648 w 3616"/>
              <a:gd name="T73" fmla="*/ 186 h 741"/>
              <a:gd name="T74" fmla="*/ 2671 w 3616"/>
              <a:gd name="T75" fmla="*/ 202 h 741"/>
              <a:gd name="T76" fmla="*/ 2656 w 3616"/>
              <a:gd name="T77" fmla="*/ 225 h 741"/>
              <a:gd name="T78" fmla="*/ 2381 w 3616"/>
              <a:gd name="T79" fmla="*/ 279 h 741"/>
              <a:gd name="T80" fmla="*/ 2357 w 3616"/>
              <a:gd name="T81" fmla="*/ 263 h 741"/>
              <a:gd name="T82" fmla="*/ 2373 w 3616"/>
              <a:gd name="T83" fmla="*/ 240 h 741"/>
              <a:gd name="T84" fmla="*/ 2844 w 3616"/>
              <a:gd name="T85" fmla="*/ 148 h 741"/>
              <a:gd name="T86" fmla="*/ 3119 w 3616"/>
              <a:gd name="T87" fmla="*/ 94 h 741"/>
              <a:gd name="T88" fmla="*/ 3143 w 3616"/>
              <a:gd name="T89" fmla="*/ 110 h 741"/>
              <a:gd name="T90" fmla="*/ 3127 w 3616"/>
              <a:gd name="T91" fmla="*/ 133 h 741"/>
              <a:gd name="T92" fmla="*/ 2852 w 3616"/>
              <a:gd name="T93" fmla="*/ 187 h 741"/>
              <a:gd name="T94" fmla="*/ 2828 w 3616"/>
              <a:gd name="T95" fmla="*/ 171 h 741"/>
              <a:gd name="T96" fmla="*/ 2844 w 3616"/>
              <a:gd name="T97" fmla="*/ 148 h 741"/>
              <a:gd name="T98" fmla="*/ 3315 w 3616"/>
              <a:gd name="T99" fmla="*/ 56 h 741"/>
              <a:gd name="T100" fmla="*/ 3590 w 3616"/>
              <a:gd name="T101" fmla="*/ 2 h 741"/>
              <a:gd name="T102" fmla="*/ 3614 w 3616"/>
              <a:gd name="T103" fmla="*/ 18 h 741"/>
              <a:gd name="T104" fmla="*/ 3598 w 3616"/>
              <a:gd name="T105" fmla="*/ 41 h 741"/>
              <a:gd name="T106" fmla="*/ 3323 w 3616"/>
              <a:gd name="T107" fmla="*/ 95 h 741"/>
              <a:gd name="T108" fmla="*/ 3300 w 3616"/>
              <a:gd name="T109" fmla="*/ 79 h 741"/>
              <a:gd name="T110" fmla="*/ 3315 w 3616"/>
              <a:gd name="T111" fmla="*/ 56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16" h="741">
                <a:moveTo>
                  <a:pt x="18" y="699"/>
                </a:moveTo>
                <a:lnTo>
                  <a:pt x="292" y="646"/>
                </a:lnTo>
                <a:cubicBezTo>
                  <a:pt x="303" y="643"/>
                  <a:pt x="314" y="651"/>
                  <a:pt x="316" y="661"/>
                </a:cubicBezTo>
                <a:cubicBezTo>
                  <a:pt x="318" y="672"/>
                  <a:pt x="311" y="683"/>
                  <a:pt x="300" y="685"/>
                </a:cubicBezTo>
                <a:lnTo>
                  <a:pt x="25" y="738"/>
                </a:lnTo>
                <a:cubicBezTo>
                  <a:pt x="14" y="741"/>
                  <a:pt x="4" y="733"/>
                  <a:pt x="2" y="723"/>
                </a:cubicBezTo>
                <a:cubicBezTo>
                  <a:pt x="0" y="712"/>
                  <a:pt x="7" y="701"/>
                  <a:pt x="18" y="699"/>
                </a:cubicBezTo>
                <a:close/>
                <a:moveTo>
                  <a:pt x="489" y="607"/>
                </a:moveTo>
                <a:lnTo>
                  <a:pt x="764" y="554"/>
                </a:lnTo>
                <a:cubicBezTo>
                  <a:pt x="774" y="552"/>
                  <a:pt x="785" y="559"/>
                  <a:pt x="787" y="569"/>
                </a:cubicBezTo>
                <a:cubicBezTo>
                  <a:pt x="789" y="580"/>
                  <a:pt x="782" y="591"/>
                  <a:pt x="771" y="593"/>
                </a:cubicBezTo>
                <a:lnTo>
                  <a:pt x="496" y="647"/>
                </a:lnTo>
                <a:cubicBezTo>
                  <a:pt x="486" y="649"/>
                  <a:pt x="475" y="642"/>
                  <a:pt x="473" y="631"/>
                </a:cubicBezTo>
                <a:cubicBezTo>
                  <a:pt x="471" y="620"/>
                  <a:pt x="478" y="609"/>
                  <a:pt x="489" y="607"/>
                </a:cubicBezTo>
                <a:close/>
                <a:moveTo>
                  <a:pt x="960" y="515"/>
                </a:moveTo>
                <a:lnTo>
                  <a:pt x="1235" y="462"/>
                </a:lnTo>
                <a:cubicBezTo>
                  <a:pt x="1245" y="460"/>
                  <a:pt x="1256" y="467"/>
                  <a:pt x="1258" y="478"/>
                </a:cubicBezTo>
                <a:cubicBezTo>
                  <a:pt x="1260" y="488"/>
                  <a:pt x="1253" y="499"/>
                  <a:pt x="1242" y="501"/>
                </a:cubicBezTo>
                <a:lnTo>
                  <a:pt x="967" y="555"/>
                </a:lnTo>
                <a:cubicBezTo>
                  <a:pt x="957" y="557"/>
                  <a:pt x="946" y="550"/>
                  <a:pt x="944" y="539"/>
                </a:cubicBezTo>
                <a:cubicBezTo>
                  <a:pt x="942" y="528"/>
                  <a:pt x="949" y="517"/>
                  <a:pt x="960" y="515"/>
                </a:cubicBezTo>
                <a:close/>
                <a:moveTo>
                  <a:pt x="1431" y="423"/>
                </a:moveTo>
                <a:lnTo>
                  <a:pt x="1706" y="370"/>
                </a:lnTo>
                <a:cubicBezTo>
                  <a:pt x="1717" y="368"/>
                  <a:pt x="1727" y="375"/>
                  <a:pt x="1729" y="386"/>
                </a:cubicBezTo>
                <a:cubicBezTo>
                  <a:pt x="1731" y="396"/>
                  <a:pt x="1724" y="407"/>
                  <a:pt x="1713" y="409"/>
                </a:cubicBezTo>
                <a:lnTo>
                  <a:pt x="1439" y="463"/>
                </a:lnTo>
                <a:cubicBezTo>
                  <a:pt x="1428" y="465"/>
                  <a:pt x="1417" y="458"/>
                  <a:pt x="1415" y="447"/>
                </a:cubicBezTo>
                <a:cubicBezTo>
                  <a:pt x="1413" y="436"/>
                  <a:pt x="1420" y="426"/>
                  <a:pt x="1431" y="423"/>
                </a:cubicBezTo>
                <a:close/>
                <a:moveTo>
                  <a:pt x="1902" y="332"/>
                </a:moveTo>
                <a:lnTo>
                  <a:pt x="2177" y="278"/>
                </a:lnTo>
                <a:cubicBezTo>
                  <a:pt x="2188" y="276"/>
                  <a:pt x="2198" y="283"/>
                  <a:pt x="2200" y="294"/>
                </a:cubicBezTo>
                <a:cubicBezTo>
                  <a:pt x="2202" y="305"/>
                  <a:pt x="2195" y="315"/>
                  <a:pt x="2185" y="317"/>
                </a:cubicBezTo>
                <a:lnTo>
                  <a:pt x="1910" y="371"/>
                </a:lnTo>
                <a:cubicBezTo>
                  <a:pt x="1899" y="373"/>
                  <a:pt x="1888" y="366"/>
                  <a:pt x="1886" y="355"/>
                </a:cubicBezTo>
                <a:cubicBezTo>
                  <a:pt x="1884" y="344"/>
                  <a:pt x="1891" y="334"/>
                  <a:pt x="1902" y="332"/>
                </a:cubicBezTo>
                <a:close/>
                <a:moveTo>
                  <a:pt x="2373" y="240"/>
                </a:moveTo>
                <a:lnTo>
                  <a:pt x="2648" y="186"/>
                </a:lnTo>
                <a:cubicBezTo>
                  <a:pt x="2659" y="184"/>
                  <a:pt x="2669" y="191"/>
                  <a:pt x="2671" y="202"/>
                </a:cubicBezTo>
                <a:cubicBezTo>
                  <a:pt x="2674" y="213"/>
                  <a:pt x="2666" y="223"/>
                  <a:pt x="2656" y="225"/>
                </a:cubicBezTo>
                <a:lnTo>
                  <a:pt x="2381" y="279"/>
                </a:lnTo>
                <a:cubicBezTo>
                  <a:pt x="2370" y="281"/>
                  <a:pt x="2359" y="274"/>
                  <a:pt x="2357" y="263"/>
                </a:cubicBezTo>
                <a:cubicBezTo>
                  <a:pt x="2355" y="252"/>
                  <a:pt x="2362" y="242"/>
                  <a:pt x="2373" y="240"/>
                </a:cubicBezTo>
                <a:close/>
                <a:moveTo>
                  <a:pt x="2844" y="148"/>
                </a:moveTo>
                <a:lnTo>
                  <a:pt x="3119" y="94"/>
                </a:lnTo>
                <a:cubicBezTo>
                  <a:pt x="3130" y="92"/>
                  <a:pt x="3140" y="99"/>
                  <a:pt x="3143" y="110"/>
                </a:cubicBezTo>
                <a:cubicBezTo>
                  <a:pt x="3145" y="121"/>
                  <a:pt x="3138" y="131"/>
                  <a:pt x="3127" y="133"/>
                </a:cubicBezTo>
                <a:lnTo>
                  <a:pt x="2852" y="187"/>
                </a:lnTo>
                <a:cubicBezTo>
                  <a:pt x="2841" y="189"/>
                  <a:pt x="2831" y="182"/>
                  <a:pt x="2828" y="171"/>
                </a:cubicBezTo>
                <a:cubicBezTo>
                  <a:pt x="2826" y="160"/>
                  <a:pt x="2833" y="150"/>
                  <a:pt x="2844" y="148"/>
                </a:cubicBezTo>
                <a:close/>
                <a:moveTo>
                  <a:pt x="3315" y="56"/>
                </a:moveTo>
                <a:lnTo>
                  <a:pt x="3590" y="2"/>
                </a:lnTo>
                <a:cubicBezTo>
                  <a:pt x="3601" y="0"/>
                  <a:pt x="3612" y="7"/>
                  <a:pt x="3614" y="18"/>
                </a:cubicBezTo>
                <a:cubicBezTo>
                  <a:pt x="3616" y="29"/>
                  <a:pt x="3609" y="39"/>
                  <a:pt x="3598" y="41"/>
                </a:cubicBezTo>
                <a:lnTo>
                  <a:pt x="3323" y="95"/>
                </a:lnTo>
                <a:cubicBezTo>
                  <a:pt x="3312" y="97"/>
                  <a:pt x="3302" y="90"/>
                  <a:pt x="3300" y="79"/>
                </a:cubicBezTo>
                <a:cubicBezTo>
                  <a:pt x="3297" y="68"/>
                  <a:pt x="3305" y="58"/>
                  <a:pt x="3315" y="56"/>
                </a:cubicBezTo>
                <a:close/>
              </a:path>
            </a:pathLst>
          </a:custGeom>
          <a:solidFill>
            <a:srgbClr val="3366FF"/>
          </a:solidFill>
          <a:ln w="28575" cap="flat">
            <a:solidFill>
              <a:srgbClr val="92D05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89"/>
          <p:cNvSpPr>
            <a:spLocks noEditPoints="1"/>
          </p:cNvSpPr>
          <p:nvPr/>
        </p:nvSpPr>
        <p:spPr bwMode="auto">
          <a:xfrm>
            <a:off x="4383405" y="2985770"/>
            <a:ext cx="76200" cy="814070"/>
          </a:xfrm>
          <a:custGeom>
            <a:avLst/>
            <a:gdLst>
              <a:gd name="T0" fmla="*/ 283 w 5413"/>
              <a:gd name="T1" fmla="*/ 129 h 2691"/>
              <a:gd name="T2" fmla="*/ 265 w 5413"/>
              <a:gd name="T3" fmla="*/ 165 h 2691"/>
              <a:gd name="T4" fmla="*/ 5 w 5413"/>
              <a:gd name="T5" fmla="*/ 14 h 2691"/>
              <a:gd name="T6" fmla="*/ 462 w 5413"/>
              <a:gd name="T7" fmla="*/ 217 h 2691"/>
              <a:gd name="T8" fmla="*/ 723 w 5413"/>
              <a:gd name="T9" fmla="*/ 368 h 2691"/>
              <a:gd name="T10" fmla="*/ 445 w 5413"/>
              <a:gd name="T11" fmla="*/ 253 h 2691"/>
              <a:gd name="T12" fmla="*/ 462 w 5413"/>
              <a:gd name="T13" fmla="*/ 217 h 2691"/>
              <a:gd name="T14" fmla="*/ 1144 w 5413"/>
              <a:gd name="T15" fmla="*/ 553 h 2691"/>
              <a:gd name="T16" fmla="*/ 1126 w 5413"/>
              <a:gd name="T17" fmla="*/ 589 h 2691"/>
              <a:gd name="T18" fmla="*/ 866 w 5413"/>
              <a:gd name="T19" fmla="*/ 439 h 2691"/>
              <a:gd name="T20" fmla="*/ 1324 w 5413"/>
              <a:gd name="T21" fmla="*/ 642 h 2691"/>
              <a:gd name="T22" fmla="*/ 1584 w 5413"/>
              <a:gd name="T23" fmla="*/ 792 h 2691"/>
              <a:gd name="T24" fmla="*/ 1306 w 5413"/>
              <a:gd name="T25" fmla="*/ 678 h 2691"/>
              <a:gd name="T26" fmla="*/ 1324 w 5413"/>
              <a:gd name="T27" fmla="*/ 642 h 2691"/>
              <a:gd name="T28" fmla="*/ 2005 w 5413"/>
              <a:gd name="T29" fmla="*/ 978 h 2691"/>
              <a:gd name="T30" fmla="*/ 1988 w 5413"/>
              <a:gd name="T31" fmla="*/ 1014 h 2691"/>
              <a:gd name="T32" fmla="*/ 1727 w 5413"/>
              <a:gd name="T33" fmla="*/ 863 h 2691"/>
              <a:gd name="T34" fmla="*/ 2185 w 5413"/>
              <a:gd name="T35" fmla="*/ 1066 h 2691"/>
              <a:gd name="T36" fmla="*/ 2445 w 5413"/>
              <a:gd name="T37" fmla="*/ 1217 h 2691"/>
              <a:gd name="T38" fmla="*/ 2167 w 5413"/>
              <a:gd name="T39" fmla="*/ 1102 h 2691"/>
              <a:gd name="T40" fmla="*/ 2185 w 5413"/>
              <a:gd name="T41" fmla="*/ 1066 h 2691"/>
              <a:gd name="T42" fmla="*/ 2866 w 5413"/>
              <a:gd name="T43" fmla="*/ 1402 h 2691"/>
              <a:gd name="T44" fmla="*/ 2849 w 5413"/>
              <a:gd name="T45" fmla="*/ 1438 h 2691"/>
              <a:gd name="T46" fmla="*/ 2588 w 5413"/>
              <a:gd name="T47" fmla="*/ 1287 h 2691"/>
              <a:gd name="T48" fmla="*/ 3046 w 5413"/>
              <a:gd name="T49" fmla="*/ 1491 h 2691"/>
              <a:gd name="T50" fmla="*/ 3306 w 5413"/>
              <a:gd name="T51" fmla="*/ 1641 h 2691"/>
              <a:gd name="T52" fmla="*/ 3028 w 5413"/>
              <a:gd name="T53" fmla="*/ 1526 h 2691"/>
              <a:gd name="T54" fmla="*/ 3046 w 5413"/>
              <a:gd name="T55" fmla="*/ 1491 h 2691"/>
              <a:gd name="T56" fmla="*/ 3727 w 5413"/>
              <a:gd name="T57" fmla="*/ 1827 h 2691"/>
              <a:gd name="T58" fmla="*/ 3710 w 5413"/>
              <a:gd name="T59" fmla="*/ 1862 h 2691"/>
              <a:gd name="T60" fmla="*/ 3449 w 5413"/>
              <a:gd name="T61" fmla="*/ 1712 h 2691"/>
              <a:gd name="T62" fmla="*/ 3907 w 5413"/>
              <a:gd name="T63" fmla="*/ 1915 h 2691"/>
              <a:gd name="T64" fmla="*/ 4167 w 5413"/>
              <a:gd name="T65" fmla="*/ 2066 h 2691"/>
              <a:gd name="T66" fmla="*/ 3889 w 5413"/>
              <a:gd name="T67" fmla="*/ 1951 h 2691"/>
              <a:gd name="T68" fmla="*/ 3907 w 5413"/>
              <a:gd name="T69" fmla="*/ 1915 h 2691"/>
              <a:gd name="T70" fmla="*/ 4588 w 5413"/>
              <a:gd name="T71" fmla="*/ 2251 h 2691"/>
              <a:gd name="T72" fmla="*/ 4571 w 5413"/>
              <a:gd name="T73" fmla="*/ 2287 h 2691"/>
              <a:gd name="T74" fmla="*/ 4310 w 5413"/>
              <a:gd name="T75" fmla="*/ 2136 h 2691"/>
              <a:gd name="T76" fmla="*/ 4768 w 5413"/>
              <a:gd name="T77" fmla="*/ 2340 h 2691"/>
              <a:gd name="T78" fmla="*/ 5028 w 5413"/>
              <a:gd name="T79" fmla="*/ 2490 h 2691"/>
              <a:gd name="T80" fmla="*/ 4750 w 5413"/>
              <a:gd name="T81" fmla="*/ 2375 h 2691"/>
              <a:gd name="T82" fmla="*/ 4768 w 5413"/>
              <a:gd name="T83" fmla="*/ 2340 h 2691"/>
              <a:gd name="T84" fmla="*/ 5399 w 5413"/>
              <a:gd name="T85" fmla="*/ 2651 h 2691"/>
              <a:gd name="T86" fmla="*/ 5381 w 5413"/>
              <a:gd name="T87" fmla="*/ 2686 h 2691"/>
              <a:gd name="T88" fmla="*/ 5172 w 5413"/>
              <a:gd name="T89" fmla="*/ 2561 h 2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413" h="2691">
                <a:moveTo>
                  <a:pt x="32" y="5"/>
                </a:moveTo>
                <a:lnTo>
                  <a:pt x="283" y="129"/>
                </a:lnTo>
                <a:cubicBezTo>
                  <a:pt x="293" y="134"/>
                  <a:pt x="297" y="146"/>
                  <a:pt x="292" y="156"/>
                </a:cubicBezTo>
                <a:cubicBezTo>
                  <a:pt x="287" y="165"/>
                  <a:pt x="275" y="170"/>
                  <a:pt x="265" y="165"/>
                </a:cubicBezTo>
                <a:lnTo>
                  <a:pt x="14" y="41"/>
                </a:lnTo>
                <a:cubicBezTo>
                  <a:pt x="4" y="36"/>
                  <a:pt x="0" y="24"/>
                  <a:pt x="5" y="14"/>
                </a:cubicBezTo>
                <a:cubicBezTo>
                  <a:pt x="10" y="4"/>
                  <a:pt x="22" y="0"/>
                  <a:pt x="32" y="5"/>
                </a:cubicBezTo>
                <a:close/>
                <a:moveTo>
                  <a:pt x="462" y="217"/>
                </a:moveTo>
                <a:lnTo>
                  <a:pt x="714" y="341"/>
                </a:lnTo>
                <a:cubicBezTo>
                  <a:pt x="724" y="346"/>
                  <a:pt x="728" y="358"/>
                  <a:pt x="723" y="368"/>
                </a:cubicBezTo>
                <a:cubicBezTo>
                  <a:pt x="718" y="378"/>
                  <a:pt x="706" y="382"/>
                  <a:pt x="696" y="377"/>
                </a:cubicBezTo>
                <a:lnTo>
                  <a:pt x="445" y="253"/>
                </a:lnTo>
                <a:cubicBezTo>
                  <a:pt x="435" y="248"/>
                  <a:pt x="431" y="236"/>
                  <a:pt x="436" y="226"/>
                </a:cubicBezTo>
                <a:cubicBezTo>
                  <a:pt x="441" y="216"/>
                  <a:pt x="453" y="212"/>
                  <a:pt x="462" y="217"/>
                </a:cubicBezTo>
                <a:close/>
                <a:moveTo>
                  <a:pt x="893" y="429"/>
                </a:moveTo>
                <a:lnTo>
                  <a:pt x="1144" y="553"/>
                </a:lnTo>
                <a:cubicBezTo>
                  <a:pt x="1154" y="558"/>
                  <a:pt x="1158" y="570"/>
                  <a:pt x="1153" y="580"/>
                </a:cubicBezTo>
                <a:cubicBezTo>
                  <a:pt x="1148" y="590"/>
                  <a:pt x="1136" y="594"/>
                  <a:pt x="1126" y="589"/>
                </a:cubicBezTo>
                <a:lnTo>
                  <a:pt x="875" y="465"/>
                </a:lnTo>
                <a:cubicBezTo>
                  <a:pt x="865" y="460"/>
                  <a:pt x="861" y="448"/>
                  <a:pt x="866" y="439"/>
                </a:cubicBezTo>
                <a:cubicBezTo>
                  <a:pt x="871" y="429"/>
                  <a:pt x="883" y="425"/>
                  <a:pt x="893" y="429"/>
                </a:cubicBezTo>
                <a:close/>
                <a:moveTo>
                  <a:pt x="1324" y="642"/>
                </a:moveTo>
                <a:lnTo>
                  <a:pt x="1575" y="765"/>
                </a:lnTo>
                <a:cubicBezTo>
                  <a:pt x="1585" y="770"/>
                  <a:pt x="1589" y="782"/>
                  <a:pt x="1584" y="792"/>
                </a:cubicBezTo>
                <a:cubicBezTo>
                  <a:pt x="1579" y="802"/>
                  <a:pt x="1567" y="806"/>
                  <a:pt x="1557" y="801"/>
                </a:cubicBezTo>
                <a:lnTo>
                  <a:pt x="1306" y="678"/>
                </a:lnTo>
                <a:cubicBezTo>
                  <a:pt x="1296" y="673"/>
                  <a:pt x="1292" y="661"/>
                  <a:pt x="1297" y="651"/>
                </a:cubicBezTo>
                <a:cubicBezTo>
                  <a:pt x="1302" y="641"/>
                  <a:pt x="1314" y="637"/>
                  <a:pt x="1324" y="642"/>
                </a:cubicBezTo>
                <a:close/>
                <a:moveTo>
                  <a:pt x="1754" y="854"/>
                </a:moveTo>
                <a:lnTo>
                  <a:pt x="2005" y="978"/>
                </a:lnTo>
                <a:cubicBezTo>
                  <a:pt x="2015" y="983"/>
                  <a:pt x="2019" y="995"/>
                  <a:pt x="2014" y="1004"/>
                </a:cubicBezTo>
                <a:cubicBezTo>
                  <a:pt x="2009" y="1014"/>
                  <a:pt x="1997" y="1018"/>
                  <a:pt x="1988" y="1014"/>
                </a:cubicBezTo>
                <a:lnTo>
                  <a:pt x="1736" y="890"/>
                </a:lnTo>
                <a:cubicBezTo>
                  <a:pt x="1726" y="885"/>
                  <a:pt x="1722" y="873"/>
                  <a:pt x="1727" y="863"/>
                </a:cubicBezTo>
                <a:cubicBezTo>
                  <a:pt x="1732" y="853"/>
                  <a:pt x="1744" y="849"/>
                  <a:pt x="1754" y="854"/>
                </a:cubicBezTo>
                <a:close/>
                <a:moveTo>
                  <a:pt x="2185" y="1066"/>
                </a:moveTo>
                <a:lnTo>
                  <a:pt x="2436" y="1190"/>
                </a:lnTo>
                <a:cubicBezTo>
                  <a:pt x="2446" y="1195"/>
                  <a:pt x="2450" y="1207"/>
                  <a:pt x="2445" y="1217"/>
                </a:cubicBezTo>
                <a:cubicBezTo>
                  <a:pt x="2440" y="1227"/>
                  <a:pt x="2428" y="1231"/>
                  <a:pt x="2418" y="1226"/>
                </a:cubicBezTo>
                <a:lnTo>
                  <a:pt x="2167" y="1102"/>
                </a:lnTo>
                <a:cubicBezTo>
                  <a:pt x="2157" y="1097"/>
                  <a:pt x="2153" y="1085"/>
                  <a:pt x="2158" y="1075"/>
                </a:cubicBezTo>
                <a:cubicBezTo>
                  <a:pt x="2163" y="1065"/>
                  <a:pt x="2175" y="1061"/>
                  <a:pt x="2185" y="1066"/>
                </a:cubicBezTo>
                <a:close/>
                <a:moveTo>
                  <a:pt x="2615" y="1278"/>
                </a:moveTo>
                <a:lnTo>
                  <a:pt x="2866" y="1402"/>
                </a:lnTo>
                <a:cubicBezTo>
                  <a:pt x="2876" y="1407"/>
                  <a:pt x="2880" y="1419"/>
                  <a:pt x="2875" y="1429"/>
                </a:cubicBezTo>
                <a:cubicBezTo>
                  <a:pt x="2870" y="1439"/>
                  <a:pt x="2858" y="1443"/>
                  <a:pt x="2849" y="1438"/>
                </a:cubicBezTo>
                <a:lnTo>
                  <a:pt x="2597" y="1314"/>
                </a:lnTo>
                <a:cubicBezTo>
                  <a:pt x="2588" y="1309"/>
                  <a:pt x="2583" y="1297"/>
                  <a:pt x="2588" y="1287"/>
                </a:cubicBezTo>
                <a:cubicBezTo>
                  <a:pt x="2593" y="1278"/>
                  <a:pt x="2605" y="1273"/>
                  <a:pt x="2615" y="1278"/>
                </a:cubicBezTo>
                <a:close/>
                <a:moveTo>
                  <a:pt x="3046" y="1491"/>
                </a:moveTo>
                <a:lnTo>
                  <a:pt x="3297" y="1614"/>
                </a:lnTo>
                <a:cubicBezTo>
                  <a:pt x="3307" y="1619"/>
                  <a:pt x="3311" y="1631"/>
                  <a:pt x="3306" y="1641"/>
                </a:cubicBezTo>
                <a:cubicBezTo>
                  <a:pt x="3301" y="1651"/>
                  <a:pt x="3289" y="1655"/>
                  <a:pt x="3279" y="1650"/>
                </a:cubicBezTo>
                <a:lnTo>
                  <a:pt x="3028" y="1526"/>
                </a:lnTo>
                <a:cubicBezTo>
                  <a:pt x="3018" y="1522"/>
                  <a:pt x="3014" y="1510"/>
                  <a:pt x="3019" y="1500"/>
                </a:cubicBezTo>
                <a:cubicBezTo>
                  <a:pt x="3024" y="1490"/>
                  <a:pt x="3036" y="1486"/>
                  <a:pt x="3046" y="1491"/>
                </a:cubicBezTo>
                <a:close/>
                <a:moveTo>
                  <a:pt x="3476" y="1703"/>
                </a:moveTo>
                <a:lnTo>
                  <a:pt x="3727" y="1827"/>
                </a:lnTo>
                <a:cubicBezTo>
                  <a:pt x="3737" y="1832"/>
                  <a:pt x="3741" y="1843"/>
                  <a:pt x="3736" y="1853"/>
                </a:cubicBezTo>
                <a:cubicBezTo>
                  <a:pt x="3732" y="1863"/>
                  <a:pt x="3720" y="1867"/>
                  <a:pt x="3710" y="1862"/>
                </a:cubicBezTo>
                <a:lnTo>
                  <a:pt x="3459" y="1739"/>
                </a:lnTo>
                <a:cubicBezTo>
                  <a:pt x="3449" y="1734"/>
                  <a:pt x="3445" y="1722"/>
                  <a:pt x="3449" y="1712"/>
                </a:cubicBezTo>
                <a:cubicBezTo>
                  <a:pt x="3454" y="1702"/>
                  <a:pt x="3466" y="1698"/>
                  <a:pt x="3476" y="1703"/>
                </a:cubicBezTo>
                <a:close/>
                <a:moveTo>
                  <a:pt x="3907" y="1915"/>
                </a:moveTo>
                <a:lnTo>
                  <a:pt x="4158" y="2039"/>
                </a:lnTo>
                <a:cubicBezTo>
                  <a:pt x="4168" y="2044"/>
                  <a:pt x="4172" y="2056"/>
                  <a:pt x="4167" y="2066"/>
                </a:cubicBezTo>
                <a:cubicBezTo>
                  <a:pt x="4162" y="2076"/>
                  <a:pt x="4150" y="2080"/>
                  <a:pt x="4140" y="2075"/>
                </a:cubicBezTo>
                <a:lnTo>
                  <a:pt x="3889" y="1951"/>
                </a:lnTo>
                <a:cubicBezTo>
                  <a:pt x="3879" y="1946"/>
                  <a:pt x="3875" y="1934"/>
                  <a:pt x="3880" y="1924"/>
                </a:cubicBezTo>
                <a:cubicBezTo>
                  <a:pt x="3885" y="1914"/>
                  <a:pt x="3897" y="1910"/>
                  <a:pt x="3907" y="1915"/>
                </a:cubicBezTo>
                <a:close/>
                <a:moveTo>
                  <a:pt x="4337" y="2127"/>
                </a:moveTo>
                <a:lnTo>
                  <a:pt x="4588" y="2251"/>
                </a:lnTo>
                <a:cubicBezTo>
                  <a:pt x="4598" y="2256"/>
                  <a:pt x="4602" y="2268"/>
                  <a:pt x="4597" y="2278"/>
                </a:cubicBezTo>
                <a:cubicBezTo>
                  <a:pt x="4593" y="2288"/>
                  <a:pt x="4581" y="2292"/>
                  <a:pt x="4571" y="2287"/>
                </a:cubicBezTo>
                <a:lnTo>
                  <a:pt x="4320" y="2163"/>
                </a:lnTo>
                <a:cubicBezTo>
                  <a:pt x="4310" y="2158"/>
                  <a:pt x="4306" y="2146"/>
                  <a:pt x="4310" y="2136"/>
                </a:cubicBezTo>
                <a:cubicBezTo>
                  <a:pt x="4315" y="2126"/>
                  <a:pt x="4327" y="2122"/>
                  <a:pt x="4337" y="2127"/>
                </a:cubicBezTo>
                <a:close/>
                <a:moveTo>
                  <a:pt x="4768" y="2340"/>
                </a:moveTo>
                <a:lnTo>
                  <a:pt x="5019" y="2463"/>
                </a:lnTo>
                <a:cubicBezTo>
                  <a:pt x="5029" y="2468"/>
                  <a:pt x="5033" y="2480"/>
                  <a:pt x="5028" y="2490"/>
                </a:cubicBezTo>
                <a:cubicBezTo>
                  <a:pt x="5023" y="2500"/>
                  <a:pt x="5011" y="2504"/>
                  <a:pt x="5001" y="2499"/>
                </a:cubicBezTo>
                <a:lnTo>
                  <a:pt x="4750" y="2375"/>
                </a:lnTo>
                <a:cubicBezTo>
                  <a:pt x="4740" y="2371"/>
                  <a:pt x="4736" y="2359"/>
                  <a:pt x="4741" y="2349"/>
                </a:cubicBezTo>
                <a:cubicBezTo>
                  <a:pt x="4746" y="2339"/>
                  <a:pt x="4758" y="2335"/>
                  <a:pt x="4768" y="2340"/>
                </a:cubicBezTo>
                <a:close/>
                <a:moveTo>
                  <a:pt x="5198" y="2552"/>
                </a:moveTo>
                <a:lnTo>
                  <a:pt x="5399" y="2651"/>
                </a:lnTo>
                <a:cubicBezTo>
                  <a:pt x="5409" y="2655"/>
                  <a:pt x="5413" y="2667"/>
                  <a:pt x="5408" y="2677"/>
                </a:cubicBezTo>
                <a:cubicBezTo>
                  <a:pt x="5403" y="2687"/>
                  <a:pt x="5391" y="2691"/>
                  <a:pt x="5381" y="2686"/>
                </a:cubicBezTo>
                <a:lnTo>
                  <a:pt x="5181" y="2588"/>
                </a:lnTo>
                <a:cubicBezTo>
                  <a:pt x="5171" y="2583"/>
                  <a:pt x="5167" y="2571"/>
                  <a:pt x="5172" y="2561"/>
                </a:cubicBezTo>
                <a:cubicBezTo>
                  <a:pt x="5176" y="2551"/>
                  <a:pt x="5188" y="2547"/>
                  <a:pt x="5198" y="2552"/>
                </a:cubicBezTo>
                <a:close/>
              </a:path>
            </a:pathLst>
          </a:custGeom>
          <a:solidFill>
            <a:srgbClr val="3366FF"/>
          </a:solidFill>
          <a:ln w="28575" cap="flat">
            <a:solidFill>
              <a:srgbClr val="92D05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Line 90"/>
          <p:cNvSpPr>
            <a:spLocks noChangeShapeType="1"/>
          </p:cNvSpPr>
          <p:nvPr/>
        </p:nvSpPr>
        <p:spPr bwMode="auto">
          <a:xfrm>
            <a:off x="2011543" y="3201406"/>
            <a:ext cx="2055813" cy="727075"/>
          </a:xfrm>
          <a:prstGeom prst="line">
            <a:avLst/>
          </a:prstGeom>
          <a:noFill/>
          <a:ln w="28575" cap="rnd">
            <a:solidFill>
              <a:srgbClr val="3366FF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Rectangle 96"/>
          <p:cNvSpPr>
            <a:spLocks noChangeArrowheads="1"/>
          </p:cNvSpPr>
          <p:nvPr/>
        </p:nvSpPr>
        <p:spPr bwMode="auto">
          <a:xfrm>
            <a:off x="1808343" y="2879144"/>
            <a:ext cx="427038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HTHP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3" name="Rectangle 97"/>
          <p:cNvSpPr>
            <a:spLocks noChangeArrowheads="1"/>
          </p:cNvSpPr>
          <p:nvPr/>
        </p:nvSpPr>
        <p:spPr bwMode="auto">
          <a:xfrm>
            <a:off x="4332468" y="3423656"/>
            <a:ext cx="357188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LTLP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370817" y="3180867"/>
            <a:ext cx="1579880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video broadcasting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7" name="矩形 306"/>
          <p:cNvSpPr/>
          <p:nvPr/>
        </p:nvSpPr>
        <p:spPr>
          <a:xfrm>
            <a:off x="4128257" y="4461644"/>
            <a:ext cx="2235200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Cell towers replace lost data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8" name="Oval 102"/>
          <p:cNvSpPr>
            <a:spLocks noChangeArrowheads="1"/>
          </p:cNvSpPr>
          <p:nvPr/>
        </p:nvSpPr>
        <p:spPr bwMode="auto">
          <a:xfrm>
            <a:off x="5864571" y="2852473"/>
            <a:ext cx="4175125" cy="1060450"/>
          </a:xfrm>
          <a:prstGeom prst="ellipse">
            <a:avLst/>
          </a:prstGeom>
          <a:noFill/>
          <a:ln w="4763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4227" name="直接连接符 4226"/>
          <p:cNvCxnSpPr>
            <a:stCxn id="79" idx="3"/>
            <a:endCxn id="41" idx="47"/>
          </p:cNvCxnSpPr>
          <p:nvPr/>
        </p:nvCxnSpPr>
        <p:spPr>
          <a:xfrm flipV="1">
            <a:off x="4137206" y="3794475"/>
            <a:ext cx="271556" cy="110700"/>
          </a:xfrm>
          <a:prstGeom prst="line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0" name="Oval 6"/>
          <p:cNvSpPr>
            <a:spLocks noChangeArrowheads="1"/>
          </p:cNvSpPr>
          <p:nvPr/>
        </p:nvSpPr>
        <p:spPr bwMode="auto">
          <a:xfrm>
            <a:off x="7148694" y="3582619"/>
            <a:ext cx="3659188" cy="1008062"/>
          </a:xfrm>
          <a:prstGeom prst="ellipse">
            <a:avLst/>
          </a:prstGeom>
          <a:solidFill>
            <a:srgbClr val="BFBFBF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1" name="Oval 7"/>
          <p:cNvSpPr>
            <a:spLocks noChangeArrowheads="1"/>
          </p:cNvSpPr>
          <p:nvPr/>
        </p:nvSpPr>
        <p:spPr bwMode="auto">
          <a:xfrm>
            <a:off x="7148694" y="3582619"/>
            <a:ext cx="3659188" cy="1008062"/>
          </a:xfrm>
          <a:prstGeom prst="ellipse">
            <a:avLst/>
          </a:pr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72" name="Picture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6694" y="3452444"/>
            <a:ext cx="5381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6694" y="3452444"/>
            <a:ext cx="5381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8094" y="3860432"/>
            <a:ext cx="538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8094" y="3860432"/>
            <a:ext cx="538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6319" y="3452444"/>
            <a:ext cx="5413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7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6319" y="3452444"/>
            <a:ext cx="5413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8" name="Freeform 14"/>
          <p:cNvSpPr/>
          <p:nvPr/>
        </p:nvSpPr>
        <p:spPr bwMode="auto">
          <a:xfrm>
            <a:off x="10176056" y="3736607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solidFill>
            <a:srgbClr val="92C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9" name="Freeform 15"/>
          <p:cNvSpPr/>
          <p:nvPr/>
        </p:nvSpPr>
        <p:spPr bwMode="auto">
          <a:xfrm>
            <a:off x="10176056" y="3736607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0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469" y="3925519"/>
            <a:ext cx="2841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1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469" y="3925519"/>
            <a:ext cx="2841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2" name="Freeform 18"/>
          <p:cNvSpPr/>
          <p:nvPr/>
        </p:nvSpPr>
        <p:spPr bwMode="auto">
          <a:xfrm>
            <a:off x="10223681" y="3949332"/>
            <a:ext cx="212725" cy="242887"/>
          </a:xfrm>
          <a:custGeom>
            <a:avLst/>
            <a:gdLst>
              <a:gd name="T0" fmla="*/ 134 w 134"/>
              <a:gd name="T1" fmla="*/ 56 h 153"/>
              <a:gd name="T2" fmla="*/ 85 w 134"/>
              <a:gd name="T3" fmla="*/ 0 h 153"/>
              <a:gd name="T4" fmla="*/ 18 w 134"/>
              <a:gd name="T5" fmla="*/ 20 h 153"/>
              <a:gd name="T6" fmla="*/ 0 w 134"/>
              <a:gd name="T7" fmla="*/ 97 h 153"/>
              <a:gd name="T8" fmla="*/ 49 w 134"/>
              <a:gd name="T9" fmla="*/ 153 h 153"/>
              <a:gd name="T10" fmla="*/ 116 w 134"/>
              <a:gd name="T11" fmla="*/ 133 h 153"/>
              <a:gd name="T12" fmla="*/ 134 w 134"/>
              <a:gd name="T13" fmla="*/ 5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3">
                <a:moveTo>
                  <a:pt x="134" y="56"/>
                </a:moveTo>
                <a:lnTo>
                  <a:pt x="85" y="0"/>
                </a:lnTo>
                <a:lnTo>
                  <a:pt x="18" y="20"/>
                </a:lnTo>
                <a:lnTo>
                  <a:pt x="0" y="97"/>
                </a:lnTo>
                <a:lnTo>
                  <a:pt x="49" y="153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solidFill>
            <a:srgbClr val="92C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3" name="Freeform 19"/>
          <p:cNvSpPr/>
          <p:nvPr/>
        </p:nvSpPr>
        <p:spPr bwMode="auto">
          <a:xfrm>
            <a:off x="10223681" y="3949332"/>
            <a:ext cx="212725" cy="242887"/>
          </a:xfrm>
          <a:custGeom>
            <a:avLst/>
            <a:gdLst>
              <a:gd name="T0" fmla="*/ 134 w 134"/>
              <a:gd name="T1" fmla="*/ 56 h 153"/>
              <a:gd name="T2" fmla="*/ 85 w 134"/>
              <a:gd name="T3" fmla="*/ 0 h 153"/>
              <a:gd name="T4" fmla="*/ 18 w 134"/>
              <a:gd name="T5" fmla="*/ 20 h 153"/>
              <a:gd name="T6" fmla="*/ 0 w 134"/>
              <a:gd name="T7" fmla="*/ 97 h 153"/>
              <a:gd name="T8" fmla="*/ 49 w 134"/>
              <a:gd name="T9" fmla="*/ 153 h 153"/>
              <a:gd name="T10" fmla="*/ 116 w 134"/>
              <a:gd name="T11" fmla="*/ 133 h 153"/>
              <a:gd name="T12" fmla="*/ 134 w 134"/>
              <a:gd name="T13" fmla="*/ 5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3">
                <a:moveTo>
                  <a:pt x="134" y="56"/>
                </a:moveTo>
                <a:lnTo>
                  <a:pt x="85" y="0"/>
                </a:lnTo>
                <a:lnTo>
                  <a:pt x="18" y="20"/>
                </a:lnTo>
                <a:lnTo>
                  <a:pt x="0" y="97"/>
                </a:lnTo>
                <a:lnTo>
                  <a:pt x="49" y="153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4" name="Picture 2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0319" y="3871544"/>
            <a:ext cx="28733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5" name="Picture 2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0319" y="3871544"/>
            <a:ext cx="28733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6" name="Freeform 22"/>
          <p:cNvSpPr/>
          <p:nvPr/>
        </p:nvSpPr>
        <p:spPr bwMode="auto">
          <a:xfrm>
            <a:off x="10041119" y="3892182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solidFill>
            <a:srgbClr val="92C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7" name="Freeform 23"/>
          <p:cNvSpPr/>
          <p:nvPr/>
        </p:nvSpPr>
        <p:spPr bwMode="auto">
          <a:xfrm>
            <a:off x="10041119" y="3892182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8" name="Freeform 24"/>
          <p:cNvSpPr>
            <a:spLocks noEditPoints="1"/>
          </p:cNvSpPr>
          <p:nvPr/>
        </p:nvSpPr>
        <p:spPr bwMode="auto">
          <a:xfrm>
            <a:off x="10158594" y="3728669"/>
            <a:ext cx="185738" cy="284162"/>
          </a:xfrm>
          <a:custGeom>
            <a:avLst/>
            <a:gdLst>
              <a:gd name="T0" fmla="*/ 117 w 117"/>
              <a:gd name="T1" fmla="*/ 179 h 179"/>
              <a:gd name="T2" fmla="*/ 58 w 117"/>
              <a:gd name="T3" fmla="*/ 0 h 179"/>
              <a:gd name="T4" fmla="*/ 0 w 117"/>
              <a:gd name="T5" fmla="*/ 179 h 179"/>
              <a:gd name="T6" fmla="*/ 9 w 117"/>
              <a:gd name="T7" fmla="*/ 179 h 179"/>
              <a:gd name="T8" fmla="*/ 12 w 117"/>
              <a:gd name="T9" fmla="*/ 170 h 179"/>
              <a:gd name="T10" fmla="*/ 58 w 117"/>
              <a:gd name="T11" fmla="*/ 140 h 179"/>
              <a:gd name="T12" fmla="*/ 104 w 117"/>
              <a:gd name="T13" fmla="*/ 169 h 179"/>
              <a:gd name="T14" fmla="*/ 107 w 117"/>
              <a:gd name="T15" fmla="*/ 179 h 179"/>
              <a:gd name="T16" fmla="*/ 117 w 117"/>
              <a:gd name="T17" fmla="*/ 179 h 179"/>
              <a:gd name="T18" fmla="*/ 58 w 117"/>
              <a:gd name="T19" fmla="*/ 84 h 179"/>
              <a:gd name="T20" fmla="*/ 85 w 117"/>
              <a:gd name="T21" fmla="*/ 112 h 179"/>
              <a:gd name="T22" fmla="*/ 58 w 117"/>
              <a:gd name="T23" fmla="*/ 129 h 179"/>
              <a:gd name="T24" fmla="*/ 32 w 117"/>
              <a:gd name="T25" fmla="*/ 113 h 179"/>
              <a:gd name="T26" fmla="*/ 58 w 117"/>
              <a:gd name="T27" fmla="*/ 84 h 179"/>
              <a:gd name="T28" fmla="*/ 37 w 117"/>
              <a:gd name="T29" fmla="*/ 94 h 179"/>
              <a:gd name="T30" fmla="*/ 45 w 117"/>
              <a:gd name="T31" fmla="*/ 70 h 179"/>
              <a:gd name="T32" fmla="*/ 52 w 117"/>
              <a:gd name="T33" fmla="*/ 78 h 179"/>
              <a:gd name="T34" fmla="*/ 37 w 117"/>
              <a:gd name="T35" fmla="*/ 94 h 179"/>
              <a:gd name="T36" fmla="*/ 65 w 117"/>
              <a:gd name="T37" fmla="*/ 78 h 179"/>
              <a:gd name="T38" fmla="*/ 72 w 117"/>
              <a:gd name="T39" fmla="*/ 69 h 179"/>
              <a:gd name="T40" fmla="*/ 80 w 117"/>
              <a:gd name="T41" fmla="*/ 93 h 179"/>
              <a:gd name="T42" fmla="*/ 65 w 117"/>
              <a:gd name="T43" fmla="*/ 78 h 179"/>
              <a:gd name="T44" fmla="*/ 69 w 117"/>
              <a:gd name="T45" fmla="*/ 60 h 179"/>
              <a:gd name="T46" fmla="*/ 58 w 117"/>
              <a:gd name="T47" fmla="*/ 71 h 179"/>
              <a:gd name="T48" fmla="*/ 48 w 117"/>
              <a:gd name="T49" fmla="*/ 60 h 179"/>
              <a:gd name="T50" fmla="*/ 58 w 117"/>
              <a:gd name="T51" fmla="*/ 28 h 179"/>
              <a:gd name="T52" fmla="*/ 69 w 117"/>
              <a:gd name="T53" fmla="*/ 60 h 179"/>
              <a:gd name="T54" fmla="*/ 17 w 117"/>
              <a:gd name="T55" fmla="*/ 156 h 179"/>
              <a:gd name="T56" fmla="*/ 28 w 117"/>
              <a:gd name="T57" fmla="*/ 121 h 179"/>
              <a:gd name="T58" fmla="*/ 50 w 117"/>
              <a:gd name="T59" fmla="*/ 135 h 179"/>
              <a:gd name="T60" fmla="*/ 17 w 117"/>
              <a:gd name="T61" fmla="*/ 156 h 179"/>
              <a:gd name="T62" fmla="*/ 67 w 117"/>
              <a:gd name="T63" fmla="*/ 135 h 179"/>
              <a:gd name="T64" fmla="*/ 89 w 117"/>
              <a:gd name="T65" fmla="*/ 121 h 179"/>
              <a:gd name="T66" fmla="*/ 100 w 117"/>
              <a:gd name="T67" fmla="*/ 155 h 179"/>
              <a:gd name="T68" fmla="*/ 67 w 117"/>
              <a:gd name="T69" fmla="*/ 135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7" h="179">
                <a:moveTo>
                  <a:pt x="117" y="179"/>
                </a:moveTo>
                <a:lnTo>
                  <a:pt x="58" y="0"/>
                </a:lnTo>
                <a:lnTo>
                  <a:pt x="0" y="179"/>
                </a:lnTo>
                <a:lnTo>
                  <a:pt x="9" y="179"/>
                </a:lnTo>
                <a:lnTo>
                  <a:pt x="12" y="170"/>
                </a:lnTo>
                <a:lnTo>
                  <a:pt x="58" y="140"/>
                </a:lnTo>
                <a:lnTo>
                  <a:pt x="104" y="169"/>
                </a:lnTo>
                <a:lnTo>
                  <a:pt x="107" y="179"/>
                </a:lnTo>
                <a:lnTo>
                  <a:pt x="117" y="179"/>
                </a:lnTo>
                <a:close/>
                <a:moveTo>
                  <a:pt x="58" y="84"/>
                </a:moveTo>
                <a:lnTo>
                  <a:pt x="85" y="112"/>
                </a:lnTo>
                <a:lnTo>
                  <a:pt x="58" y="129"/>
                </a:lnTo>
                <a:lnTo>
                  <a:pt x="32" y="113"/>
                </a:lnTo>
                <a:lnTo>
                  <a:pt x="58" y="84"/>
                </a:lnTo>
                <a:close/>
                <a:moveTo>
                  <a:pt x="37" y="94"/>
                </a:moveTo>
                <a:lnTo>
                  <a:pt x="45" y="70"/>
                </a:lnTo>
                <a:lnTo>
                  <a:pt x="52" y="78"/>
                </a:lnTo>
                <a:lnTo>
                  <a:pt x="37" y="94"/>
                </a:lnTo>
                <a:close/>
                <a:moveTo>
                  <a:pt x="65" y="78"/>
                </a:moveTo>
                <a:lnTo>
                  <a:pt x="72" y="69"/>
                </a:lnTo>
                <a:lnTo>
                  <a:pt x="80" y="93"/>
                </a:lnTo>
                <a:lnTo>
                  <a:pt x="65" y="78"/>
                </a:lnTo>
                <a:close/>
                <a:moveTo>
                  <a:pt x="69" y="60"/>
                </a:moveTo>
                <a:lnTo>
                  <a:pt x="58" y="71"/>
                </a:lnTo>
                <a:lnTo>
                  <a:pt x="48" y="60"/>
                </a:lnTo>
                <a:lnTo>
                  <a:pt x="58" y="28"/>
                </a:lnTo>
                <a:lnTo>
                  <a:pt x="69" y="60"/>
                </a:lnTo>
                <a:close/>
                <a:moveTo>
                  <a:pt x="17" y="156"/>
                </a:moveTo>
                <a:lnTo>
                  <a:pt x="28" y="121"/>
                </a:lnTo>
                <a:lnTo>
                  <a:pt x="50" y="135"/>
                </a:lnTo>
                <a:lnTo>
                  <a:pt x="17" y="156"/>
                </a:lnTo>
                <a:close/>
                <a:moveTo>
                  <a:pt x="67" y="135"/>
                </a:moveTo>
                <a:lnTo>
                  <a:pt x="89" y="121"/>
                </a:lnTo>
                <a:lnTo>
                  <a:pt x="100" y="155"/>
                </a:lnTo>
                <a:lnTo>
                  <a:pt x="67" y="13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9" name="Freeform 25"/>
          <p:cNvSpPr/>
          <p:nvPr/>
        </p:nvSpPr>
        <p:spPr bwMode="auto">
          <a:xfrm>
            <a:off x="10158594" y="3728669"/>
            <a:ext cx="185738" cy="284162"/>
          </a:xfrm>
          <a:custGeom>
            <a:avLst/>
            <a:gdLst>
              <a:gd name="T0" fmla="*/ 117 w 117"/>
              <a:gd name="T1" fmla="*/ 179 h 179"/>
              <a:gd name="T2" fmla="*/ 58 w 117"/>
              <a:gd name="T3" fmla="*/ 0 h 179"/>
              <a:gd name="T4" fmla="*/ 0 w 117"/>
              <a:gd name="T5" fmla="*/ 179 h 179"/>
              <a:gd name="T6" fmla="*/ 9 w 117"/>
              <a:gd name="T7" fmla="*/ 179 h 179"/>
              <a:gd name="T8" fmla="*/ 12 w 117"/>
              <a:gd name="T9" fmla="*/ 170 h 179"/>
              <a:gd name="T10" fmla="*/ 58 w 117"/>
              <a:gd name="T11" fmla="*/ 140 h 179"/>
              <a:gd name="T12" fmla="*/ 104 w 117"/>
              <a:gd name="T13" fmla="*/ 169 h 179"/>
              <a:gd name="T14" fmla="*/ 107 w 117"/>
              <a:gd name="T15" fmla="*/ 179 h 179"/>
              <a:gd name="T16" fmla="*/ 117 w 117"/>
              <a:gd name="T17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79">
                <a:moveTo>
                  <a:pt x="117" y="179"/>
                </a:moveTo>
                <a:lnTo>
                  <a:pt x="58" y="0"/>
                </a:lnTo>
                <a:lnTo>
                  <a:pt x="0" y="179"/>
                </a:lnTo>
                <a:lnTo>
                  <a:pt x="9" y="179"/>
                </a:lnTo>
                <a:lnTo>
                  <a:pt x="12" y="170"/>
                </a:lnTo>
                <a:lnTo>
                  <a:pt x="58" y="140"/>
                </a:lnTo>
                <a:lnTo>
                  <a:pt x="104" y="169"/>
                </a:lnTo>
                <a:lnTo>
                  <a:pt x="107" y="179"/>
                </a:lnTo>
                <a:lnTo>
                  <a:pt x="117" y="179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0" name="Freeform 26"/>
          <p:cNvSpPr/>
          <p:nvPr/>
        </p:nvSpPr>
        <p:spPr bwMode="auto">
          <a:xfrm>
            <a:off x="10209394" y="3862019"/>
            <a:ext cx="84138" cy="71437"/>
          </a:xfrm>
          <a:custGeom>
            <a:avLst/>
            <a:gdLst>
              <a:gd name="T0" fmla="*/ 26 w 53"/>
              <a:gd name="T1" fmla="*/ 0 h 45"/>
              <a:gd name="T2" fmla="*/ 53 w 53"/>
              <a:gd name="T3" fmla="*/ 28 h 45"/>
              <a:gd name="T4" fmla="*/ 26 w 53"/>
              <a:gd name="T5" fmla="*/ 45 h 45"/>
              <a:gd name="T6" fmla="*/ 0 w 53"/>
              <a:gd name="T7" fmla="*/ 29 h 45"/>
              <a:gd name="T8" fmla="*/ 26 w 53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45">
                <a:moveTo>
                  <a:pt x="26" y="0"/>
                </a:moveTo>
                <a:lnTo>
                  <a:pt x="53" y="28"/>
                </a:lnTo>
                <a:lnTo>
                  <a:pt x="26" y="45"/>
                </a:lnTo>
                <a:lnTo>
                  <a:pt x="0" y="29"/>
                </a:lnTo>
                <a:lnTo>
                  <a:pt x="26" y="0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1" name="Freeform 27"/>
          <p:cNvSpPr/>
          <p:nvPr/>
        </p:nvSpPr>
        <p:spPr bwMode="auto">
          <a:xfrm>
            <a:off x="10217331" y="3839794"/>
            <a:ext cx="23813" cy="38100"/>
          </a:xfrm>
          <a:custGeom>
            <a:avLst/>
            <a:gdLst>
              <a:gd name="T0" fmla="*/ 0 w 15"/>
              <a:gd name="T1" fmla="*/ 24 h 24"/>
              <a:gd name="T2" fmla="*/ 8 w 15"/>
              <a:gd name="T3" fmla="*/ 0 h 24"/>
              <a:gd name="T4" fmla="*/ 15 w 15"/>
              <a:gd name="T5" fmla="*/ 8 h 24"/>
              <a:gd name="T6" fmla="*/ 0 w 15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4">
                <a:moveTo>
                  <a:pt x="0" y="24"/>
                </a:moveTo>
                <a:lnTo>
                  <a:pt x="8" y="0"/>
                </a:lnTo>
                <a:lnTo>
                  <a:pt x="15" y="8"/>
                </a:lnTo>
                <a:lnTo>
                  <a:pt x="0" y="24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2" name="Freeform 28"/>
          <p:cNvSpPr/>
          <p:nvPr/>
        </p:nvSpPr>
        <p:spPr bwMode="auto">
          <a:xfrm>
            <a:off x="10261781" y="3838207"/>
            <a:ext cx="23813" cy="38100"/>
          </a:xfrm>
          <a:custGeom>
            <a:avLst/>
            <a:gdLst>
              <a:gd name="T0" fmla="*/ 0 w 15"/>
              <a:gd name="T1" fmla="*/ 9 h 24"/>
              <a:gd name="T2" fmla="*/ 7 w 15"/>
              <a:gd name="T3" fmla="*/ 0 h 24"/>
              <a:gd name="T4" fmla="*/ 15 w 15"/>
              <a:gd name="T5" fmla="*/ 24 h 24"/>
              <a:gd name="T6" fmla="*/ 0 w 15"/>
              <a:gd name="T7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4">
                <a:moveTo>
                  <a:pt x="0" y="9"/>
                </a:moveTo>
                <a:lnTo>
                  <a:pt x="7" y="0"/>
                </a:lnTo>
                <a:lnTo>
                  <a:pt x="15" y="24"/>
                </a:lnTo>
                <a:lnTo>
                  <a:pt x="0" y="9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3" name="Freeform 29"/>
          <p:cNvSpPr/>
          <p:nvPr/>
        </p:nvSpPr>
        <p:spPr bwMode="auto">
          <a:xfrm>
            <a:off x="10234794" y="3773119"/>
            <a:ext cx="33338" cy="68262"/>
          </a:xfrm>
          <a:custGeom>
            <a:avLst/>
            <a:gdLst>
              <a:gd name="T0" fmla="*/ 21 w 21"/>
              <a:gd name="T1" fmla="*/ 32 h 43"/>
              <a:gd name="T2" fmla="*/ 10 w 21"/>
              <a:gd name="T3" fmla="*/ 43 h 43"/>
              <a:gd name="T4" fmla="*/ 0 w 21"/>
              <a:gd name="T5" fmla="*/ 32 h 43"/>
              <a:gd name="T6" fmla="*/ 10 w 21"/>
              <a:gd name="T7" fmla="*/ 0 h 43"/>
              <a:gd name="T8" fmla="*/ 21 w 21"/>
              <a:gd name="T9" fmla="*/ 3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3">
                <a:moveTo>
                  <a:pt x="21" y="32"/>
                </a:moveTo>
                <a:lnTo>
                  <a:pt x="10" y="43"/>
                </a:lnTo>
                <a:lnTo>
                  <a:pt x="0" y="32"/>
                </a:lnTo>
                <a:lnTo>
                  <a:pt x="10" y="0"/>
                </a:lnTo>
                <a:lnTo>
                  <a:pt x="21" y="32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4" name="Freeform 30"/>
          <p:cNvSpPr/>
          <p:nvPr/>
        </p:nvSpPr>
        <p:spPr bwMode="auto">
          <a:xfrm>
            <a:off x="10185581" y="3920757"/>
            <a:ext cx="52388" cy="55562"/>
          </a:xfrm>
          <a:custGeom>
            <a:avLst/>
            <a:gdLst>
              <a:gd name="T0" fmla="*/ 0 w 33"/>
              <a:gd name="T1" fmla="*/ 35 h 35"/>
              <a:gd name="T2" fmla="*/ 11 w 33"/>
              <a:gd name="T3" fmla="*/ 0 h 35"/>
              <a:gd name="T4" fmla="*/ 33 w 33"/>
              <a:gd name="T5" fmla="*/ 14 h 35"/>
              <a:gd name="T6" fmla="*/ 0 w 33"/>
              <a:gd name="T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5">
                <a:moveTo>
                  <a:pt x="0" y="35"/>
                </a:moveTo>
                <a:lnTo>
                  <a:pt x="11" y="0"/>
                </a:lnTo>
                <a:lnTo>
                  <a:pt x="33" y="14"/>
                </a:lnTo>
                <a:lnTo>
                  <a:pt x="0" y="35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5" name="Freeform 31"/>
          <p:cNvSpPr/>
          <p:nvPr/>
        </p:nvSpPr>
        <p:spPr bwMode="auto">
          <a:xfrm>
            <a:off x="10264956" y="3920757"/>
            <a:ext cx="52388" cy="53975"/>
          </a:xfrm>
          <a:custGeom>
            <a:avLst/>
            <a:gdLst>
              <a:gd name="T0" fmla="*/ 0 w 33"/>
              <a:gd name="T1" fmla="*/ 14 h 34"/>
              <a:gd name="T2" fmla="*/ 22 w 33"/>
              <a:gd name="T3" fmla="*/ 0 h 34"/>
              <a:gd name="T4" fmla="*/ 33 w 33"/>
              <a:gd name="T5" fmla="*/ 34 h 34"/>
              <a:gd name="T6" fmla="*/ 0 w 33"/>
              <a:gd name="T7" fmla="*/ 1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4">
                <a:moveTo>
                  <a:pt x="0" y="14"/>
                </a:moveTo>
                <a:lnTo>
                  <a:pt x="22" y="0"/>
                </a:lnTo>
                <a:lnTo>
                  <a:pt x="33" y="34"/>
                </a:lnTo>
                <a:lnTo>
                  <a:pt x="0" y="14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" name="Freeform 32"/>
          <p:cNvSpPr>
            <a:spLocks noEditPoints="1"/>
          </p:cNvSpPr>
          <p:nvPr/>
        </p:nvSpPr>
        <p:spPr bwMode="auto">
          <a:xfrm>
            <a:off x="10176056" y="3628657"/>
            <a:ext cx="146050" cy="139700"/>
          </a:xfrm>
          <a:custGeom>
            <a:avLst/>
            <a:gdLst>
              <a:gd name="T0" fmla="*/ 499 w 540"/>
              <a:gd name="T1" fmla="*/ 226 h 450"/>
              <a:gd name="T2" fmla="*/ 398 w 540"/>
              <a:gd name="T3" fmla="*/ 413 h 450"/>
              <a:gd name="T4" fmla="*/ 416 w 540"/>
              <a:gd name="T5" fmla="*/ 450 h 450"/>
              <a:gd name="T6" fmla="*/ 540 w 540"/>
              <a:gd name="T7" fmla="*/ 226 h 450"/>
              <a:gd name="T8" fmla="*/ 540 w 540"/>
              <a:gd name="T9" fmla="*/ 225 h 450"/>
              <a:gd name="T10" fmla="*/ 540 w 540"/>
              <a:gd name="T11" fmla="*/ 224 h 450"/>
              <a:gd name="T12" fmla="*/ 416 w 540"/>
              <a:gd name="T13" fmla="*/ 0 h 450"/>
              <a:gd name="T14" fmla="*/ 398 w 540"/>
              <a:gd name="T15" fmla="*/ 38 h 450"/>
              <a:gd name="T16" fmla="*/ 499 w 540"/>
              <a:gd name="T17" fmla="*/ 224 h 450"/>
              <a:gd name="T18" fmla="*/ 499 w 540"/>
              <a:gd name="T19" fmla="*/ 225 h 450"/>
              <a:gd name="T20" fmla="*/ 499 w 540"/>
              <a:gd name="T21" fmla="*/ 225 h 450"/>
              <a:gd name="T22" fmla="*/ 499 w 540"/>
              <a:gd name="T23" fmla="*/ 225 h 450"/>
              <a:gd name="T24" fmla="*/ 499 w 540"/>
              <a:gd name="T25" fmla="*/ 225 h 450"/>
              <a:gd name="T26" fmla="*/ 499 w 540"/>
              <a:gd name="T27" fmla="*/ 225 h 450"/>
              <a:gd name="T28" fmla="*/ 499 w 540"/>
              <a:gd name="T29" fmla="*/ 226 h 450"/>
              <a:gd name="T30" fmla="*/ 358 w 540"/>
              <a:gd name="T31" fmla="*/ 141 h 450"/>
              <a:gd name="T32" fmla="*/ 396 w 540"/>
              <a:gd name="T33" fmla="*/ 226 h 450"/>
              <a:gd name="T34" fmla="*/ 358 w 540"/>
              <a:gd name="T35" fmla="*/ 312 h 450"/>
              <a:gd name="T36" fmla="*/ 377 w 540"/>
              <a:gd name="T37" fmla="*/ 351 h 450"/>
              <a:gd name="T38" fmla="*/ 438 w 540"/>
              <a:gd name="T39" fmla="*/ 228 h 450"/>
              <a:gd name="T40" fmla="*/ 438 w 540"/>
              <a:gd name="T41" fmla="*/ 228 h 450"/>
              <a:gd name="T42" fmla="*/ 438 w 540"/>
              <a:gd name="T43" fmla="*/ 227 h 450"/>
              <a:gd name="T44" fmla="*/ 438 w 540"/>
              <a:gd name="T45" fmla="*/ 226 h 450"/>
              <a:gd name="T46" fmla="*/ 438 w 540"/>
              <a:gd name="T47" fmla="*/ 226 h 450"/>
              <a:gd name="T48" fmla="*/ 438 w 540"/>
              <a:gd name="T49" fmla="*/ 225 h 450"/>
              <a:gd name="T50" fmla="*/ 438 w 540"/>
              <a:gd name="T51" fmla="*/ 225 h 450"/>
              <a:gd name="T52" fmla="*/ 377 w 540"/>
              <a:gd name="T53" fmla="*/ 102 h 450"/>
              <a:gd name="T54" fmla="*/ 358 w 540"/>
              <a:gd name="T55" fmla="*/ 141 h 450"/>
              <a:gd name="T56" fmla="*/ 42 w 540"/>
              <a:gd name="T57" fmla="*/ 226 h 450"/>
              <a:gd name="T58" fmla="*/ 42 w 540"/>
              <a:gd name="T59" fmla="*/ 225 h 450"/>
              <a:gd name="T60" fmla="*/ 42 w 540"/>
              <a:gd name="T61" fmla="*/ 225 h 450"/>
              <a:gd name="T62" fmla="*/ 42 w 540"/>
              <a:gd name="T63" fmla="*/ 224 h 450"/>
              <a:gd name="T64" fmla="*/ 143 w 540"/>
              <a:gd name="T65" fmla="*/ 38 h 450"/>
              <a:gd name="T66" fmla="*/ 125 w 540"/>
              <a:gd name="T67" fmla="*/ 0 h 450"/>
              <a:gd name="T68" fmla="*/ 0 w 540"/>
              <a:gd name="T69" fmla="*/ 224 h 450"/>
              <a:gd name="T70" fmla="*/ 0 w 540"/>
              <a:gd name="T71" fmla="*/ 225 h 450"/>
              <a:gd name="T72" fmla="*/ 0 w 540"/>
              <a:gd name="T73" fmla="*/ 226 h 450"/>
              <a:gd name="T74" fmla="*/ 125 w 540"/>
              <a:gd name="T75" fmla="*/ 450 h 450"/>
              <a:gd name="T76" fmla="*/ 143 w 540"/>
              <a:gd name="T77" fmla="*/ 413 h 450"/>
              <a:gd name="T78" fmla="*/ 42 w 540"/>
              <a:gd name="T79" fmla="*/ 226 h 450"/>
              <a:gd name="T80" fmla="*/ 186 w 540"/>
              <a:gd name="T81" fmla="*/ 141 h 450"/>
              <a:gd name="T82" fmla="*/ 168 w 540"/>
              <a:gd name="T83" fmla="*/ 102 h 450"/>
              <a:gd name="T84" fmla="*/ 106 w 540"/>
              <a:gd name="T85" fmla="*/ 225 h 450"/>
              <a:gd name="T86" fmla="*/ 106 w 540"/>
              <a:gd name="T87" fmla="*/ 225 h 450"/>
              <a:gd name="T88" fmla="*/ 106 w 540"/>
              <a:gd name="T89" fmla="*/ 226 h 450"/>
              <a:gd name="T90" fmla="*/ 106 w 540"/>
              <a:gd name="T91" fmla="*/ 226 h 450"/>
              <a:gd name="T92" fmla="*/ 106 w 540"/>
              <a:gd name="T93" fmla="*/ 227 h 450"/>
              <a:gd name="T94" fmla="*/ 106 w 540"/>
              <a:gd name="T95" fmla="*/ 228 h 450"/>
              <a:gd name="T96" fmla="*/ 106 w 540"/>
              <a:gd name="T97" fmla="*/ 228 h 450"/>
              <a:gd name="T98" fmla="*/ 168 w 540"/>
              <a:gd name="T99" fmla="*/ 351 h 450"/>
              <a:gd name="T100" fmla="*/ 186 w 540"/>
              <a:gd name="T101" fmla="*/ 312 h 450"/>
              <a:gd name="T102" fmla="*/ 148 w 540"/>
              <a:gd name="T103" fmla="*/ 226 h 450"/>
              <a:gd name="T104" fmla="*/ 186 w 540"/>
              <a:gd name="T105" fmla="*/ 141 h 450"/>
              <a:gd name="T106" fmla="*/ 315 w 540"/>
              <a:gd name="T107" fmla="*/ 227 h 450"/>
              <a:gd name="T108" fmla="*/ 273 w 540"/>
              <a:gd name="T109" fmla="*/ 185 h 450"/>
              <a:gd name="T110" fmla="*/ 231 w 540"/>
              <a:gd name="T111" fmla="*/ 227 h 450"/>
              <a:gd name="T112" fmla="*/ 273 w 540"/>
              <a:gd name="T113" fmla="*/ 269 h 450"/>
              <a:gd name="T114" fmla="*/ 315 w 540"/>
              <a:gd name="T115" fmla="*/ 227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0" h="450">
                <a:moveTo>
                  <a:pt x="499" y="226"/>
                </a:moveTo>
                <a:cubicBezTo>
                  <a:pt x="499" y="304"/>
                  <a:pt x="458" y="373"/>
                  <a:pt x="398" y="413"/>
                </a:cubicBezTo>
                <a:lnTo>
                  <a:pt x="416" y="450"/>
                </a:lnTo>
                <a:cubicBezTo>
                  <a:pt x="490" y="403"/>
                  <a:pt x="540" y="321"/>
                  <a:pt x="540" y="226"/>
                </a:cubicBezTo>
                <a:cubicBezTo>
                  <a:pt x="540" y="226"/>
                  <a:pt x="540" y="226"/>
                  <a:pt x="540" y="225"/>
                </a:cubicBezTo>
                <a:cubicBezTo>
                  <a:pt x="540" y="225"/>
                  <a:pt x="540" y="225"/>
                  <a:pt x="540" y="224"/>
                </a:cubicBezTo>
                <a:cubicBezTo>
                  <a:pt x="540" y="130"/>
                  <a:pt x="490" y="47"/>
                  <a:pt x="416" y="0"/>
                </a:cubicBezTo>
                <a:lnTo>
                  <a:pt x="398" y="38"/>
                </a:lnTo>
                <a:cubicBezTo>
                  <a:pt x="458" y="78"/>
                  <a:pt x="499" y="146"/>
                  <a:pt x="499" y="224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5"/>
                  <a:pt x="499" y="225"/>
                  <a:pt x="499" y="225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6"/>
                  <a:pt x="499" y="226"/>
                  <a:pt x="499" y="226"/>
                </a:cubicBezTo>
                <a:close/>
                <a:moveTo>
                  <a:pt x="358" y="141"/>
                </a:moveTo>
                <a:cubicBezTo>
                  <a:pt x="382" y="162"/>
                  <a:pt x="396" y="193"/>
                  <a:pt x="396" y="226"/>
                </a:cubicBezTo>
                <a:cubicBezTo>
                  <a:pt x="396" y="260"/>
                  <a:pt x="382" y="291"/>
                  <a:pt x="358" y="312"/>
                </a:cubicBezTo>
                <a:lnTo>
                  <a:pt x="377" y="351"/>
                </a:lnTo>
                <a:cubicBezTo>
                  <a:pt x="413" y="322"/>
                  <a:pt x="437" y="278"/>
                  <a:pt x="438" y="228"/>
                </a:cubicBezTo>
                <a:lnTo>
                  <a:pt x="438" y="228"/>
                </a:lnTo>
                <a:cubicBezTo>
                  <a:pt x="438" y="227"/>
                  <a:pt x="438" y="227"/>
                  <a:pt x="438" y="227"/>
                </a:cubicBezTo>
                <a:cubicBezTo>
                  <a:pt x="438" y="227"/>
                  <a:pt x="438" y="226"/>
                  <a:pt x="438" y="226"/>
                </a:cubicBezTo>
                <a:cubicBezTo>
                  <a:pt x="438" y="226"/>
                  <a:pt x="438" y="226"/>
                  <a:pt x="438" y="226"/>
                </a:cubicBezTo>
                <a:cubicBezTo>
                  <a:pt x="438" y="226"/>
                  <a:pt x="438" y="225"/>
                  <a:pt x="438" y="225"/>
                </a:cubicBezTo>
                <a:lnTo>
                  <a:pt x="438" y="225"/>
                </a:lnTo>
                <a:cubicBezTo>
                  <a:pt x="437" y="175"/>
                  <a:pt x="413" y="131"/>
                  <a:pt x="377" y="102"/>
                </a:cubicBezTo>
                <a:lnTo>
                  <a:pt x="358" y="141"/>
                </a:lnTo>
                <a:close/>
                <a:moveTo>
                  <a:pt x="42" y="226"/>
                </a:moveTo>
                <a:cubicBezTo>
                  <a:pt x="42" y="226"/>
                  <a:pt x="42" y="226"/>
                  <a:pt x="42" y="225"/>
                </a:cubicBezTo>
                <a:lnTo>
                  <a:pt x="42" y="225"/>
                </a:lnTo>
                <a:cubicBezTo>
                  <a:pt x="42" y="225"/>
                  <a:pt x="42" y="225"/>
                  <a:pt x="42" y="224"/>
                </a:cubicBezTo>
                <a:cubicBezTo>
                  <a:pt x="42" y="146"/>
                  <a:pt x="82" y="78"/>
                  <a:pt x="143" y="38"/>
                </a:cubicBezTo>
                <a:lnTo>
                  <a:pt x="125" y="0"/>
                </a:lnTo>
                <a:cubicBezTo>
                  <a:pt x="50" y="47"/>
                  <a:pt x="0" y="130"/>
                  <a:pt x="0" y="22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321"/>
                  <a:pt x="50" y="403"/>
                  <a:pt x="125" y="450"/>
                </a:cubicBezTo>
                <a:lnTo>
                  <a:pt x="143" y="413"/>
                </a:lnTo>
                <a:cubicBezTo>
                  <a:pt x="82" y="373"/>
                  <a:pt x="42" y="304"/>
                  <a:pt x="42" y="226"/>
                </a:cubicBezTo>
                <a:close/>
                <a:moveTo>
                  <a:pt x="186" y="141"/>
                </a:moveTo>
                <a:lnTo>
                  <a:pt x="168" y="102"/>
                </a:lnTo>
                <a:cubicBezTo>
                  <a:pt x="131" y="131"/>
                  <a:pt x="107" y="175"/>
                  <a:pt x="106" y="225"/>
                </a:cubicBezTo>
                <a:lnTo>
                  <a:pt x="106" y="225"/>
                </a:lnTo>
                <a:cubicBezTo>
                  <a:pt x="106" y="225"/>
                  <a:pt x="106" y="226"/>
                  <a:pt x="106" y="226"/>
                </a:cubicBezTo>
                <a:cubicBezTo>
                  <a:pt x="106" y="226"/>
                  <a:pt x="106" y="226"/>
                  <a:pt x="106" y="226"/>
                </a:cubicBezTo>
                <a:cubicBezTo>
                  <a:pt x="106" y="226"/>
                  <a:pt x="106" y="227"/>
                  <a:pt x="106" y="227"/>
                </a:cubicBezTo>
                <a:cubicBezTo>
                  <a:pt x="106" y="227"/>
                  <a:pt x="106" y="227"/>
                  <a:pt x="106" y="228"/>
                </a:cubicBezTo>
                <a:lnTo>
                  <a:pt x="106" y="228"/>
                </a:lnTo>
                <a:cubicBezTo>
                  <a:pt x="107" y="278"/>
                  <a:pt x="131" y="322"/>
                  <a:pt x="168" y="351"/>
                </a:cubicBezTo>
                <a:lnTo>
                  <a:pt x="186" y="312"/>
                </a:lnTo>
                <a:cubicBezTo>
                  <a:pt x="162" y="291"/>
                  <a:pt x="148" y="260"/>
                  <a:pt x="148" y="226"/>
                </a:cubicBezTo>
                <a:cubicBezTo>
                  <a:pt x="148" y="193"/>
                  <a:pt x="162" y="162"/>
                  <a:pt x="186" y="141"/>
                </a:cubicBezTo>
                <a:close/>
                <a:moveTo>
                  <a:pt x="315" y="227"/>
                </a:moveTo>
                <a:cubicBezTo>
                  <a:pt x="315" y="204"/>
                  <a:pt x="296" y="185"/>
                  <a:pt x="273" y="185"/>
                </a:cubicBezTo>
                <a:cubicBezTo>
                  <a:pt x="250" y="185"/>
                  <a:pt x="231" y="204"/>
                  <a:pt x="231" y="227"/>
                </a:cubicBezTo>
                <a:cubicBezTo>
                  <a:pt x="231" y="250"/>
                  <a:pt x="250" y="269"/>
                  <a:pt x="273" y="269"/>
                </a:cubicBezTo>
                <a:cubicBezTo>
                  <a:pt x="296" y="269"/>
                  <a:pt x="315" y="250"/>
                  <a:pt x="315" y="227"/>
                </a:cubicBezTo>
                <a:close/>
              </a:path>
            </a:pathLst>
          </a:custGeom>
          <a:solidFill>
            <a:srgbClr val="0070C0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7" name="Freeform 33"/>
          <p:cNvSpPr>
            <a:spLocks noEditPoints="1"/>
          </p:cNvSpPr>
          <p:nvPr/>
        </p:nvSpPr>
        <p:spPr bwMode="auto">
          <a:xfrm>
            <a:off x="10176056" y="3628657"/>
            <a:ext cx="146050" cy="139700"/>
          </a:xfrm>
          <a:custGeom>
            <a:avLst/>
            <a:gdLst>
              <a:gd name="T0" fmla="*/ 499 w 540"/>
              <a:gd name="T1" fmla="*/ 226 h 450"/>
              <a:gd name="T2" fmla="*/ 398 w 540"/>
              <a:gd name="T3" fmla="*/ 413 h 450"/>
              <a:gd name="T4" fmla="*/ 416 w 540"/>
              <a:gd name="T5" fmla="*/ 450 h 450"/>
              <a:gd name="T6" fmla="*/ 540 w 540"/>
              <a:gd name="T7" fmla="*/ 226 h 450"/>
              <a:gd name="T8" fmla="*/ 540 w 540"/>
              <a:gd name="T9" fmla="*/ 225 h 450"/>
              <a:gd name="T10" fmla="*/ 540 w 540"/>
              <a:gd name="T11" fmla="*/ 224 h 450"/>
              <a:gd name="T12" fmla="*/ 416 w 540"/>
              <a:gd name="T13" fmla="*/ 0 h 450"/>
              <a:gd name="T14" fmla="*/ 398 w 540"/>
              <a:gd name="T15" fmla="*/ 38 h 450"/>
              <a:gd name="T16" fmla="*/ 499 w 540"/>
              <a:gd name="T17" fmla="*/ 224 h 450"/>
              <a:gd name="T18" fmla="*/ 499 w 540"/>
              <a:gd name="T19" fmla="*/ 225 h 450"/>
              <a:gd name="T20" fmla="*/ 499 w 540"/>
              <a:gd name="T21" fmla="*/ 225 h 450"/>
              <a:gd name="T22" fmla="*/ 499 w 540"/>
              <a:gd name="T23" fmla="*/ 225 h 450"/>
              <a:gd name="T24" fmla="*/ 499 w 540"/>
              <a:gd name="T25" fmla="*/ 225 h 450"/>
              <a:gd name="T26" fmla="*/ 499 w 540"/>
              <a:gd name="T27" fmla="*/ 225 h 450"/>
              <a:gd name="T28" fmla="*/ 499 w 540"/>
              <a:gd name="T29" fmla="*/ 226 h 450"/>
              <a:gd name="T30" fmla="*/ 358 w 540"/>
              <a:gd name="T31" fmla="*/ 141 h 450"/>
              <a:gd name="T32" fmla="*/ 396 w 540"/>
              <a:gd name="T33" fmla="*/ 226 h 450"/>
              <a:gd name="T34" fmla="*/ 358 w 540"/>
              <a:gd name="T35" fmla="*/ 312 h 450"/>
              <a:gd name="T36" fmla="*/ 377 w 540"/>
              <a:gd name="T37" fmla="*/ 351 h 450"/>
              <a:gd name="T38" fmla="*/ 438 w 540"/>
              <a:gd name="T39" fmla="*/ 228 h 450"/>
              <a:gd name="T40" fmla="*/ 438 w 540"/>
              <a:gd name="T41" fmla="*/ 228 h 450"/>
              <a:gd name="T42" fmla="*/ 438 w 540"/>
              <a:gd name="T43" fmla="*/ 227 h 450"/>
              <a:gd name="T44" fmla="*/ 438 w 540"/>
              <a:gd name="T45" fmla="*/ 226 h 450"/>
              <a:gd name="T46" fmla="*/ 438 w 540"/>
              <a:gd name="T47" fmla="*/ 226 h 450"/>
              <a:gd name="T48" fmla="*/ 438 w 540"/>
              <a:gd name="T49" fmla="*/ 225 h 450"/>
              <a:gd name="T50" fmla="*/ 438 w 540"/>
              <a:gd name="T51" fmla="*/ 225 h 450"/>
              <a:gd name="T52" fmla="*/ 377 w 540"/>
              <a:gd name="T53" fmla="*/ 102 h 450"/>
              <a:gd name="T54" fmla="*/ 358 w 540"/>
              <a:gd name="T55" fmla="*/ 141 h 450"/>
              <a:gd name="T56" fmla="*/ 42 w 540"/>
              <a:gd name="T57" fmla="*/ 226 h 450"/>
              <a:gd name="T58" fmla="*/ 42 w 540"/>
              <a:gd name="T59" fmla="*/ 225 h 450"/>
              <a:gd name="T60" fmla="*/ 42 w 540"/>
              <a:gd name="T61" fmla="*/ 225 h 450"/>
              <a:gd name="T62" fmla="*/ 42 w 540"/>
              <a:gd name="T63" fmla="*/ 224 h 450"/>
              <a:gd name="T64" fmla="*/ 143 w 540"/>
              <a:gd name="T65" fmla="*/ 38 h 450"/>
              <a:gd name="T66" fmla="*/ 125 w 540"/>
              <a:gd name="T67" fmla="*/ 0 h 450"/>
              <a:gd name="T68" fmla="*/ 0 w 540"/>
              <a:gd name="T69" fmla="*/ 224 h 450"/>
              <a:gd name="T70" fmla="*/ 0 w 540"/>
              <a:gd name="T71" fmla="*/ 225 h 450"/>
              <a:gd name="T72" fmla="*/ 0 w 540"/>
              <a:gd name="T73" fmla="*/ 226 h 450"/>
              <a:gd name="T74" fmla="*/ 125 w 540"/>
              <a:gd name="T75" fmla="*/ 450 h 450"/>
              <a:gd name="T76" fmla="*/ 143 w 540"/>
              <a:gd name="T77" fmla="*/ 413 h 450"/>
              <a:gd name="T78" fmla="*/ 42 w 540"/>
              <a:gd name="T79" fmla="*/ 226 h 450"/>
              <a:gd name="T80" fmla="*/ 186 w 540"/>
              <a:gd name="T81" fmla="*/ 141 h 450"/>
              <a:gd name="T82" fmla="*/ 168 w 540"/>
              <a:gd name="T83" fmla="*/ 102 h 450"/>
              <a:gd name="T84" fmla="*/ 106 w 540"/>
              <a:gd name="T85" fmla="*/ 225 h 450"/>
              <a:gd name="T86" fmla="*/ 106 w 540"/>
              <a:gd name="T87" fmla="*/ 225 h 450"/>
              <a:gd name="T88" fmla="*/ 106 w 540"/>
              <a:gd name="T89" fmla="*/ 226 h 450"/>
              <a:gd name="T90" fmla="*/ 106 w 540"/>
              <a:gd name="T91" fmla="*/ 226 h 450"/>
              <a:gd name="T92" fmla="*/ 106 w 540"/>
              <a:gd name="T93" fmla="*/ 227 h 450"/>
              <a:gd name="T94" fmla="*/ 106 w 540"/>
              <a:gd name="T95" fmla="*/ 228 h 450"/>
              <a:gd name="T96" fmla="*/ 106 w 540"/>
              <a:gd name="T97" fmla="*/ 228 h 450"/>
              <a:gd name="T98" fmla="*/ 168 w 540"/>
              <a:gd name="T99" fmla="*/ 351 h 450"/>
              <a:gd name="T100" fmla="*/ 186 w 540"/>
              <a:gd name="T101" fmla="*/ 312 h 450"/>
              <a:gd name="T102" fmla="*/ 148 w 540"/>
              <a:gd name="T103" fmla="*/ 226 h 450"/>
              <a:gd name="T104" fmla="*/ 186 w 540"/>
              <a:gd name="T105" fmla="*/ 141 h 450"/>
              <a:gd name="T106" fmla="*/ 315 w 540"/>
              <a:gd name="T107" fmla="*/ 227 h 450"/>
              <a:gd name="T108" fmla="*/ 273 w 540"/>
              <a:gd name="T109" fmla="*/ 185 h 450"/>
              <a:gd name="T110" fmla="*/ 231 w 540"/>
              <a:gd name="T111" fmla="*/ 227 h 450"/>
              <a:gd name="T112" fmla="*/ 273 w 540"/>
              <a:gd name="T113" fmla="*/ 269 h 450"/>
              <a:gd name="T114" fmla="*/ 315 w 540"/>
              <a:gd name="T115" fmla="*/ 227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0" h="450">
                <a:moveTo>
                  <a:pt x="499" y="226"/>
                </a:moveTo>
                <a:cubicBezTo>
                  <a:pt x="499" y="304"/>
                  <a:pt x="458" y="373"/>
                  <a:pt x="398" y="413"/>
                </a:cubicBezTo>
                <a:lnTo>
                  <a:pt x="416" y="450"/>
                </a:lnTo>
                <a:cubicBezTo>
                  <a:pt x="490" y="403"/>
                  <a:pt x="540" y="321"/>
                  <a:pt x="540" y="226"/>
                </a:cubicBezTo>
                <a:cubicBezTo>
                  <a:pt x="540" y="226"/>
                  <a:pt x="540" y="226"/>
                  <a:pt x="540" y="225"/>
                </a:cubicBezTo>
                <a:cubicBezTo>
                  <a:pt x="540" y="225"/>
                  <a:pt x="540" y="225"/>
                  <a:pt x="540" y="224"/>
                </a:cubicBezTo>
                <a:cubicBezTo>
                  <a:pt x="540" y="130"/>
                  <a:pt x="490" y="47"/>
                  <a:pt x="416" y="0"/>
                </a:cubicBezTo>
                <a:lnTo>
                  <a:pt x="398" y="38"/>
                </a:lnTo>
                <a:cubicBezTo>
                  <a:pt x="458" y="78"/>
                  <a:pt x="499" y="146"/>
                  <a:pt x="499" y="224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5"/>
                  <a:pt x="499" y="225"/>
                  <a:pt x="499" y="225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6"/>
                  <a:pt x="499" y="226"/>
                  <a:pt x="499" y="226"/>
                </a:cubicBezTo>
                <a:close/>
                <a:moveTo>
                  <a:pt x="358" y="141"/>
                </a:moveTo>
                <a:cubicBezTo>
                  <a:pt x="382" y="162"/>
                  <a:pt x="396" y="193"/>
                  <a:pt x="396" y="226"/>
                </a:cubicBezTo>
                <a:cubicBezTo>
                  <a:pt x="396" y="260"/>
                  <a:pt x="382" y="291"/>
                  <a:pt x="358" y="312"/>
                </a:cubicBezTo>
                <a:lnTo>
                  <a:pt x="377" y="351"/>
                </a:lnTo>
                <a:cubicBezTo>
                  <a:pt x="413" y="322"/>
                  <a:pt x="437" y="278"/>
                  <a:pt x="438" y="228"/>
                </a:cubicBezTo>
                <a:lnTo>
                  <a:pt x="438" y="228"/>
                </a:lnTo>
                <a:cubicBezTo>
                  <a:pt x="438" y="227"/>
                  <a:pt x="438" y="227"/>
                  <a:pt x="438" y="227"/>
                </a:cubicBezTo>
                <a:cubicBezTo>
                  <a:pt x="438" y="227"/>
                  <a:pt x="438" y="226"/>
                  <a:pt x="438" y="226"/>
                </a:cubicBezTo>
                <a:cubicBezTo>
                  <a:pt x="438" y="226"/>
                  <a:pt x="438" y="226"/>
                  <a:pt x="438" y="226"/>
                </a:cubicBezTo>
                <a:cubicBezTo>
                  <a:pt x="438" y="226"/>
                  <a:pt x="438" y="225"/>
                  <a:pt x="438" y="225"/>
                </a:cubicBezTo>
                <a:lnTo>
                  <a:pt x="438" y="225"/>
                </a:lnTo>
                <a:cubicBezTo>
                  <a:pt x="437" y="175"/>
                  <a:pt x="413" y="131"/>
                  <a:pt x="377" y="102"/>
                </a:cubicBezTo>
                <a:lnTo>
                  <a:pt x="358" y="141"/>
                </a:lnTo>
                <a:close/>
                <a:moveTo>
                  <a:pt x="42" y="226"/>
                </a:moveTo>
                <a:cubicBezTo>
                  <a:pt x="42" y="226"/>
                  <a:pt x="42" y="226"/>
                  <a:pt x="42" y="225"/>
                </a:cubicBezTo>
                <a:lnTo>
                  <a:pt x="42" y="225"/>
                </a:lnTo>
                <a:cubicBezTo>
                  <a:pt x="42" y="225"/>
                  <a:pt x="42" y="225"/>
                  <a:pt x="42" y="224"/>
                </a:cubicBezTo>
                <a:cubicBezTo>
                  <a:pt x="42" y="146"/>
                  <a:pt x="82" y="78"/>
                  <a:pt x="143" y="38"/>
                </a:cubicBezTo>
                <a:lnTo>
                  <a:pt x="125" y="0"/>
                </a:lnTo>
                <a:cubicBezTo>
                  <a:pt x="50" y="47"/>
                  <a:pt x="0" y="130"/>
                  <a:pt x="0" y="22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321"/>
                  <a:pt x="50" y="403"/>
                  <a:pt x="125" y="450"/>
                </a:cubicBezTo>
                <a:lnTo>
                  <a:pt x="143" y="413"/>
                </a:lnTo>
                <a:cubicBezTo>
                  <a:pt x="82" y="373"/>
                  <a:pt x="42" y="304"/>
                  <a:pt x="42" y="226"/>
                </a:cubicBezTo>
                <a:close/>
                <a:moveTo>
                  <a:pt x="186" y="141"/>
                </a:moveTo>
                <a:lnTo>
                  <a:pt x="168" y="102"/>
                </a:lnTo>
                <a:cubicBezTo>
                  <a:pt x="131" y="131"/>
                  <a:pt x="107" y="175"/>
                  <a:pt x="106" y="225"/>
                </a:cubicBezTo>
                <a:lnTo>
                  <a:pt x="106" y="225"/>
                </a:lnTo>
                <a:cubicBezTo>
                  <a:pt x="106" y="225"/>
                  <a:pt x="106" y="226"/>
                  <a:pt x="106" y="226"/>
                </a:cubicBezTo>
                <a:cubicBezTo>
                  <a:pt x="106" y="226"/>
                  <a:pt x="106" y="226"/>
                  <a:pt x="106" y="226"/>
                </a:cubicBezTo>
                <a:cubicBezTo>
                  <a:pt x="106" y="226"/>
                  <a:pt x="106" y="227"/>
                  <a:pt x="106" y="227"/>
                </a:cubicBezTo>
                <a:cubicBezTo>
                  <a:pt x="106" y="227"/>
                  <a:pt x="106" y="227"/>
                  <a:pt x="106" y="228"/>
                </a:cubicBezTo>
                <a:lnTo>
                  <a:pt x="106" y="228"/>
                </a:lnTo>
                <a:cubicBezTo>
                  <a:pt x="107" y="278"/>
                  <a:pt x="131" y="322"/>
                  <a:pt x="168" y="351"/>
                </a:cubicBezTo>
                <a:lnTo>
                  <a:pt x="186" y="312"/>
                </a:lnTo>
                <a:cubicBezTo>
                  <a:pt x="162" y="291"/>
                  <a:pt x="148" y="260"/>
                  <a:pt x="148" y="226"/>
                </a:cubicBezTo>
                <a:cubicBezTo>
                  <a:pt x="148" y="193"/>
                  <a:pt x="162" y="162"/>
                  <a:pt x="186" y="141"/>
                </a:cubicBezTo>
                <a:close/>
                <a:moveTo>
                  <a:pt x="315" y="227"/>
                </a:moveTo>
                <a:cubicBezTo>
                  <a:pt x="315" y="204"/>
                  <a:pt x="296" y="185"/>
                  <a:pt x="273" y="185"/>
                </a:cubicBezTo>
                <a:cubicBezTo>
                  <a:pt x="250" y="185"/>
                  <a:pt x="231" y="204"/>
                  <a:pt x="231" y="227"/>
                </a:cubicBezTo>
                <a:cubicBezTo>
                  <a:pt x="231" y="250"/>
                  <a:pt x="250" y="269"/>
                  <a:pt x="273" y="269"/>
                </a:cubicBezTo>
                <a:cubicBezTo>
                  <a:pt x="296" y="269"/>
                  <a:pt x="315" y="250"/>
                  <a:pt x="315" y="227"/>
                </a:cubicBez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9" name="Freeform 35"/>
          <p:cNvSpPr/>
          <p:nvPr/>
        </p:nvSpPr>
        <p:spPr bwMode="auto">
          <a:xfrm>
            <a:off x="8267881" y="2439619"/>
            <a:ext cx="1057275" cy="577850"/>
          </a:xfrm>
          <a:custGeom>
            <a:avLst/>
            <a:gdLst>
              <a:gd name="T0" fmla="*/ 574 w 666"/>
              <a:gd name="T1" fmla="*/ 99 h 364"/>
              <a:gd name="T2" fmla="*/ 507 w 666"/>
              <a:gd name="T3" fmla="*/ 45 h 364"/>
              <a:gd name="T4" fmla="*/ 479 w 666"/>
              <a:gd name="T5" fmla="*/ 51 h 364"/>
              <a:gd name="T6" fmla="*/ 364 w 666"/>
              <a:gd name="T7" fmla="*/ 1 h 364"/>
              <a:gd name="T8" fmla="*/ 162 w 666"/>
              <a:gd name="T9" fmla="*/ 103 h 364"/>
              <a:gd name="T10" fmla="*/ 114 w 666"/>
              <a:gd name="T11" fmla="*/ 136 h 364"/>
              <a:gd name="T12" fmla="*/ 102 w 666"/>
              <a:gd name="T13" fmla="*/ 136 h 364"/>
              <a:gd name="T14" fmla="*/ 3 w 666"/>
              <a:gd name="T15" fmla="*/ 221 h 364"/>
              <a:gd name="T16" fmla="*/ 102 w 666"/>
              <a:gd name="T17" fmla="*/ 306 h 364"/>
              <a:gd name="T18" fmla="*/ 125 w 666"/>
              <a:gd name="T19" fmla="*/ 304 h 364"/>
              <a:gd name="T20" fmla="*/ 168 w 666"/>
              <a:gd name="T21" fmla="*/ 316 h 364"/>
              <a:gd name="T22" fmla="*/ 208 w 666"/>
              <a:gd name="T23" fmla="*/ 305 h 364"/>
              <a:gd name="T24" fmla="*/ 323 w 666"/>
              <a:gd name="T25" fmla="*/ 361 h 364"/>
              <a:gd name="T26" fmla="*/ 426 w 666"/>
              <a:gd name="T27" fmla="*/ 331 h 364"/>
              <a:gd name="T28" fmla="*/ 429 w 666"/>
              <a:gd name="T29" fmla="*/ 331 h 364"/>
              <a:gd name="T30" fmla="*/ 522 w 666"/>
              <a:gd name="T31" fmla="*/ 285 h 364"/>
              <a:gd name="T32" fmla="*/ 527 w 666"/>
              <a:gd name="T33" fmla="*/ 285 h 364"/>
              <a:gd name="T34" fmla="*/ 666 w 666"/>
              <a:gd name="T35" fmla="*/ 189 h 364"/>
              <a:gd name="T36" fmla="*/ 574 w 666"/>
              <a:gd name="T37" fmla="*/ 99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6" h="364">
                <a:moveTo>
                  <a:pt x="574" y="99"/>
                </a:moveTo>
                <a:cubicBezTo>
                  <a:pt x="571" y="69"/>
                  <a:pt x="542" y="45"/>
                  <a:pt x="507" y="45"/>
                </a:cubicBezTo>
                <a:cubicBezTo>
                  <a:pt x="497" y="45"/>
                  <a:pt x="487" y="47"/>
                  <a:pt x="479" y="51"/>
                </a:cubicBezTo>
                <a:cubicBezTo>
                  <a:pt x="462" y="21"/>
                  <a:pt x="428" y="0"/>
                  <a:pt x="364" y="1"/>
                </a:cubicBezTo>
                <a:cubicBezTo>
                  <a:pt x="280" y="4"/>
                  <a:pt x="182" y="39"/>
                  <a:pt x="162" y="103"/>
                </a:cubicBezTo>
                <a:cubicBezTo>
                  <a:pt x="138" y="108"/>
                  <a:pt x="123" y="120"/>
                  <a:pt x="114" y="136"/>
                </a:cubicBezTo>
                <a:cubicBezTo>
                  <a:pt x="110" y="136"/>
                  <a:pt x="106" y="136"/>
                  <a:pt x="102" y="136"/>
                </a:cubicBezTo>
                <a:cubicBezTo>
                  <a:pt x="47" y="136"/>
                  <a:pt x="5" y="174"/>
                  <a:pt x="3" y="221"/>
                </a:cubicBezTo>
                <a:cubicBezTo>
                  <a:pt x="0" y="282"/>
                  <a:pt x="47" y="306"/>
                  <a:pt x="102" y="306"/>
                </a:cubicBezTo>
                <a:cubicBezTo>
                  <a:pt x="110" y="306"/>
                  <a:pt x="118" y="305"/>
                  <a:pt x="125" y="304"/>
                </a:cubicBezTo>
                <a:cubicBezTo>
                  <a:pt x="136" y="311"/>
                  <a:pt x="151" y="316"/>
                  <a:pt x="168" y="316"/>
                </a:cubicBezTo>
                <a:cubicBezTo>
                  <a:pt x="183" y="316"/>
                  <a:pt x="197" y="312"/>
                  <a:pt x="208" y="305"/>
                </a:cubicBezTo>
                <a:cubicBezTo>
                  <a:pt x="229" y="340"/>
                  <a:pt x="272" y="364"/>
                  <a:pt x="323" y="361"/>
                </a:cubicBezTo>
                <a:cubicBezTo>
                  <a:pt x="375" y="358"/>
                  <a:pt x="407" y="348"/>
                  <a:pt x="426" y="331"/>
                </a:cubicBezTo>
                <a:cubicBezTo>
                  <a:pt x="427" y="331"/>
                  <a:pt x="428" y="331"/>
                  <a:pt x="429" y="331"/>
                </a:cubicBezTo>
                <a:cubicBezTo>
                  <a:pt x="488" y="324"/>
                  <a:pt x="514" y="309"/>
                  <a:pt x="522" y="285"/>
                </a:cubicBezTo>
                <a:cubicBezTo>
                  <a:pt x="524" y="285"/>
                  <a:pt x="525" y="285"/>
                  <a:pt x="527" y="285"/>
                </a:cubicBezTo>
                <a:cubicBezTo>
                  <a:pt x="604" y="285"/>
                  <a:pt x="666" y="264"/>
                  <a:pt x="666" y="189"/>
                </a:cubicBezTo>
                <a:cubicBezTo>
                  <a:pt x="666" y="147"/>
                  <a:pt x="627" y="112"/>
                  <a:pt x="574" y="99"/>
                </a:cubicBezTo>
              </a:path>
            </a:pathLst>
          </a:custGeom>
          <a:noFill/>
          <a:ln w="4763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01" name="Picture 3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506" y="3762007"/>
            <a:ext cx="80963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2" name="Rectangle 38"/>
          <p:cNvSpPr>
            <a:spLocks noChangeArrowheads="1"/>
          </p:cNvSpPr>
          <p:nvPr/>
        </p:nvSpPr>
        <p:spPr bwMode="auto">
          <a:xfrm>
            <a:off x="9915706" y="3806457"/>
            <a:ext cx="4763" cy="182562"/>
          </a:xfrm>
          <a:prstGeom prst="rect">
            <a:avLst/>
          </a:pr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3" name="Rectangle 39"/>
          <p:cNvSpPr>
            <a:spLocks noChangeArrowheads="1"/>
          </p:cNvSpPr>
          <p:nvPr/>
        </p:nvSpPr>
        <p:spPr bwMode="auto">
          <a:xfrm>
            <a:off x="9920469" y="3806457"/>
            <a:ext cx="4763" cy="182562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4" name="Rectangle 40"/>
          <p:cNvSpPr>
            <a:spLocks noChangeArrowheads="1"/>
          </p:cNvSpPr>
          <p:nvPr/>
        </p:nvSpPr>
        <p:spPr bwMode="auto">
          <a:xfrm>
            <a:off x="9925231" y="3806457"/>
            <a:ext cx="4763" cy="182562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5" name="Rectangle 41"/>
          <p:cNvSpPr>
            <a:spLocks noChangeArrowheads="1"/>
          </p:cNvSpPr>
          <p:nvPr/>
        </p:nvSpPr>
        <p:spPr bwMode="auto">
          <a:xfrm>
            <a:off x="9929994" y="3806457"/>
            <a:ext cx="3175" cy="182562"/>
          </a:xfrm>
          <a:prstGeom prst="rect">
            <a:avLst/>
          </a:prstGeom>
          <a:solidFill>
            <a:srgbClr val="B0B0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6" name="Rectangle 42"/>
          <p:cNvSpPr>
            <a:spLocks noChangeArrowheads="1"/>
          </p:cNvSpPr>
          <p:nvPr/>
        </p:nvSpPr>
        <p:spPr bwMode="auto">
          <a:xfrm>
            <a:off x="9933169" y="3806457"/>
            <a:ext cx="4763" cy="182562"/>
          </a:xfrm>
          <a:prstGeom prst="rect">
            <a:avLst/>
          </a:prstGeom>
          <a:solidFill>
            <a:srgbClr val="CEC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7" name="Rectangle 43"/>
          <p:cNvSpPr>
            <a:spLocks noChangeArrowheads="1"/>
          </p:cNvSpPr>
          <p:nvPr/>
        </p:nvSpPr>
        <p:spPr bwMode="auto">
          <a:xfrm>
            <a:off x="9839506" y="3752482"/>
            <a:ext cx="98425" cy="4762"/>
          </a:xfrm>
          <a:prstGeom prst="rect">
            <a:avLst/>
          </a:prstGeom>
          <a:solidFill>
            <a:srgbClr val="DFDF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8" name="Rectangle 44"/>
          <p:cNvSpPr>
            <a:spLocks noChangeArrowheads="1"/>
          </p:cNvSpPr>
          <p:nvPr/>
        </p:nvSpPr>
        <p:spPr bwMode="auto">
          <a:xfrm>
            <a:off x="9839506" y="3757244"/>
            <a:ext cx="98425" cy="4762"/>
          </a:xfrm>
          <a:prstGeom prst="rect">
            <a:avLst/>
          </a:pr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9" name="Rectangle 45"/>
          <p:cNvSpPr>
            <a:spLocks noChangeArrowheads="1"/>
          </p:cNvSpPr>
          <p:nvPr/>
        </p:nvSpPr>
        <p:spPr bwMode="auto">
          <a:xfrm>
            <a:off x="9839506" y="3762007"/>
            <a:ext cx="98425" cy="4762"/>
          </a:xfrm>
          <a:prstGeom prst="rect">
            <a:avLst/>
          </a:prstGeom>
          <a:solidFill>
            <a:srgbClr val="E1E1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0" name="Rectangle 46"/>
          <p:cNvSpPr>
            <a:spLocks noChangeArrowheads="1"/>
          </p:cNvSpPr>
          <p:nvPr/>
        </p:nvSpPr>
        <p:spPr bwMode="auto">
          <a:xfrm>
            <a:off x="9839506" y="3766769"/>
            <a:ext cx="98425" cy="6350"/>
          </a:xfrm>
          <a:prstGeom prst="rect">
            <a:avLst/>
          </a:prstGeom>
          <a:solidFill>
            <a:srgbClr val="E3E3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1" name="Rectangle 47"/>
          <p:cNvSpPr>
            <a:spLocks noChangeArrowheads="1"/>
          </p:cNvSpPr>
          <p:nvPr/>
        </p:nvSpPr>
        <p:spPr bwMode="auto">
          <a:xfrm>
            <a:off x="9839506" y="3773119"/>
            <a:ext cx="98425" cy="4762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2" name="Rectangle 48"/>
          <p:cNvSpPr>
            <a:spLocks noChangeArrowheads="1"/>
          </p:cNvSpPr>
          <p:nvPr/>
        </p:nvSpPr>
        <p:spPr bwMode="auto">
          <a:xfrm>
            <a:off x="9839506" y="3777882"/>
            <a:ext cx="98425" cy="4762"/>
          </a:xfrm>
          <a:prstGeom prst="rect">
            <a:avLst/>
          </a:prstGeom>
          <a:solidFill>
            <a:srgbClr val="E9E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3" name="Rectangle 49"/>
          <p:cNvSpPr>
            <a:spLocks noChangeArrowheads="1"/>
          </p:cNvSpPr>
          <p:nvPr/>
        </p:nvSpPr>
        <p:spPr bwMode="auto">
          <a:xfrm>
            <a:off x="9839506" y="3782644"/>
            <a:ext cx="98425" cy="4762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4" name="Rectangle 50"/>
          <p:cNvSpPr>
            <a:spLocks noChangeArrowheads="1"/>
          </p:cNvSpPr>
          <p:nvPr/>
        </p:nvSpPr>
        <p:spPr bwMode="auto">
          <a:xfrm>
            <a:off x="9839506" y="3787407"/>
            <a:ext cx="98425" cy="4762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5" name="Rectangle 51"/>
          <p:cNvSpPr>
            <a:spLocks noChangeArrowheads="1"/>
          </p:cNvSpPr>
          <p:nvPr/>
        </p:nvSpPr>
        <p:spPr bwMode="auto">
          <a:xfrm>
            <a:off x="9839506" y="3792169"/>
            <a:ext cx="98425" cy="4762"/>
          </a:xfrm>
          <a:prstGeom prst="rect">
            <a:avLst/>
          </a:pr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6" name="Rectangle 52"/>
          <p:cNvSpPr>
            <a:spLocks noChangeArrowheads="1"/>
          </p:cNvSpPr>
          <p:nvPr/>
        </p:nvSpPr>
        <p:spPr bwMode="auto">
          <a:xfrm>
            <a:off x="9839506" y="3796932"/>
            <a:ext cx="98425" cy="4762"/>
          </a:xfrm>
          <a:prstGeom prst="rect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7" name="Rectangle 53"/>
          <p:cNvSpPr>
            <a:spLocks noChangeArrowheads="1"/>
          </p:cNvSpPr>
          <p:nvPr/>
        </p:nvSpPr>
        <p:spPr bwMode="auto">
          <a:xfrm>
            <a:off x="9839506" y="3801694"/>
            <a:ext cx="98425" cy="4762"/>
          </a:xfrm>
          <a:prstGeom prst="rect">
            <a:avLst/>
          </a:pr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8" name="Rectangle 54"/>
          <p:cNvSpPr>
            <a:spLocks noChangeArrowheads="1"/>
          </p:cNvSpPr>
          <p:nvPr/>
        </p:nvSpPr>
        <p:spPr bwMode="auto">
          <a:xfrm>
            <a:off x="9839506" y="3806457"/>
            <a:ext cx="98425" cy="4762"/>
          </a:xfrm>
          <a:prstGeom prst="rect">
            <a:avLst/>
          </a:pr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9" name="Rectangle 55"/>
          <p:cNvSpPr>
            <a:spLocks noChangeArrowheads="1"/>
          </p:cNvSpPr>
          <p:nvPr/>
        </p:nvSpPr>
        <p:spPr bwMode="auto">
          <a:xfrm>
            <a:off x="9839506" y="3811219"/>
            <a:ext cx="98425" cy="4762"/>
          </a:xfrm>
          <a:prstGeom prst="rect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0" name="Rectangle 56"/>
          <p:cNvSpPr>
            <a:spLocks noChangeArrowheads="1"/>
          </p:cNvSpPr>
          <p:nvPr/>
        </p:nvSpPr>
        <p:spPr bwMode="auto">
          <a:xfrm>
            <a:off x="9839506" y="3815982"/>
            <a:ext cx="98425" cy="111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1" name="Freeform 57"/>
          <p:cNvSpPr/>
          <p:nvPr/>
        </p:nvSpPr>
        <p:spPr bwMode="auto">
          <a:xfrm>
            <a:off x="9841094" y="3755657"/>
            <a:ext cx="92075" cy="66675"/>
          </a:xfrm>
          <a:custGeom>
            <a:avLst/>
            <a:gdLst>
              <a:gd name="T0" fmla="*/ 0 w 58"/>
              <a:gd name="T1" fmla="*/ 7 h 42"/>
              <a:gd name="T2" fmla="*/ 49 w 58"/>
              <a:gd name="T3" fmla="*/ 41 h 42"/>
              <a:gd name="T4" fmla="*/ 58 w 58"/>
              <a:gd name="T5" fmla="*/ 34 h 42"/>
              <a:gd name="T6" fmla="*/ 58 w 58"/>
              <a:gd name="T7" fmla="*/ 34 h 42"/>
              <a:gd name="T8" fmla="*/ 9 w 58"/>
              <a:gd name="T9" fmla="*/ 1 h 42"/>
              <a:gd name="T10" fmla="*/ 0 w 58"/>
              <a:gd name="T11" fmla="*/ 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42">
                <a:moveTo>
                  <a:pt x="0" y="7"/>
                </a:moveTo>
                <a:cubicBezTo>
                  <a:pt x="17" y="15"/>
                  <a:pt x="34" y="26"/>
                  <a:pt x="49" y="41"/>
                </a:cubicBezTo>
                <a:cubicBezTo>
                  <a:pt x="52" y="42"/>
                  <a:pt x="56" y="39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43" y="19"/>
                  <a:pt x="27" y="8"/>
                  <a:pt x="9" y="1"/>
                </a:cubicBezTo>
                <a:cubicBezTo>
                  <a:pt x="5" y="0"/>
                  <a:pt x="2" y="2"/>
                  <a:pt x="0" y="7"/>
                </a:cubicBezTo>
              </a:path>
            </a:pathLst>
          </a:custGeom>
          <a:noFill/>
          <a:ln w="47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2" name="Freeform 58"/>
          <p:cNvSpPr/>
          <p:nvPr/>
        </p:nvSpPr>
        <p:spPr bwMode="auto">
          <a:xfrm>
            <a:off x="9849031" y="3781057"/>
            <a:ext cx="63500" cy="182562"/>
          </a:xfrm>
          <a:custGeom>
            <a:avLst/>
            <a:gdLst>
              <a:gd name="T0" fmla="*/ 40 w 40"/>
              <a:gd name="T1" fmla="*/ 115 h 115"/>
              <a:gd name="T2" fmla="*/ 0 w 40"/>
              <a:gd name="T3" fmla="*/ 87 h 115"/>
              <a:gd name="T4" fmla="*/ 0 w 40"/>
              <a:gd name="T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115">
                <a:moveTo>
                  <a:pt x="40" y="115"/>
                </a:moveTo>
                <a:lnTo>
                  <a:pt x="0" y="87"/>
                </a:lnTo>
                <a:lnTo>
                  <a:pt x="0" y="0"/>
                </a:lnTo>
              </a:path>
            </a:pathLst>
          </a:custGeom>
          <a:noFill/>
          <a:ln w="47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23" name="Picture 5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5069" y="3958857"/>
            <a:ext cx="12700" cy="1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" name="Picture 6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5069" y="3958857"/>
            <a:ext cx="12700" cy="1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" name="Freeform 61"/>
          <p:cNvSpPr/>
          <p:nvPr/>
        </p:nvSpPr>
        <p:spPr bwMode="auto">
          <a:xfrm>
            <a:off x="9895069" y="3960444"/>
            <a:ext cx="6350" cy="7937"/>
          </a:xfrm>
          <a:custGeom>
            <a:avLst/>
            <a:gdLst>
              <a:gd name="T0" fmla="*/ 4 w 4"/>
              <a:gd name="T1" fmla="*/ 1 h 5"/>
              <a:gd name="T2" fmla="*/ 1 w 4"/>
              <a:gd name="T3" fmla="*/ 0 h 5"/>
              <a:gd name="T4" fmla="*/ 1 w 4"/>
              <a:gd name="T5" fmla="*/ 3 h 5"/>
              <a:gd name="T6" fmla="*/ 3 w 4"/>
              <a:gd name="T7" fmla="*/ 5 h 5"/>
              <a:gd name="T8" fmla="*/ 4 w 4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4" y="1"/>
                </a:move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1" y="3"/>
                </a:cubicBezTo>
                <a:cubicBezTo>
                  <a:pt x="1" y="5"/>
                  <a:pt x="2" y="5"/>
                  <a:pt x="3" y="5"/>
                </a:cubicBezTo>
                <a:cubicBezTo>
                  <a:pt x="4" y="4"/>
                  <a:pt x="4" y="3"/>
                  <a:pt x="4" y="1"/>
                </a:cubicBez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26" name="Picture 6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881" y="3811219"/>
            <a:ext cx="12700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7" name="Picture 6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881" y="3811219"/>
            <a:ext cx="12700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8" name="Freeform 64"/>
          <p:cNvSpPr/>
          <p:nvPr/>
        </p:nvSpPr>
        <p:spPr bwMode="auto">
          <a:xfrm>
            <a:off x="9793469" y="3812807"/>
            <a:ext cx="7938" cy="11112"/>
          </a:xfrm>
          <a:custGeom>
            <a:avLst/>
            <a:gdLst>
              <a:gd name="T0" fmla="*/ 4 w 5"/>
              <a:gd name="T1" fmla="*/ 4 h 7"/>
              <a:gd name="T2" fmla="*/ 3 w 5"/>
              <a:gd name="T3" fmla="*/ 0 h 7"/>
              <a:gd name="T4" fmla="*/ 1 w 5"/>
              <a:gd name="T5" fmla="*/ 3 h 7"/>
              <a:gd name="T6" fmla="*/ 2 w 5"/>
              <a:gd name="T7" fmla="*/ 7 h 7"/>
              <a:gd name="T8" fmla="*/ 4 w 5"/>
              <a:gd name="T9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4" y="4"/>
                </a:moveTo>
                <a:cubicBezTo>
                  <a:pt x="5" y="2"/>
                  <a:pt x="4" y="0"/>
                  <a:pt x="3" y="0"/>
                </a:cubicBezTo>
                <a:cubicBezTo>
                  <a:pt x="2" y="0"/>
                  <a:pt x="1" y="1"/>
                  <a:pt x="1" y="3"/>
                </a:cubicBezTo>
                <a:cubicBezTo>
                  <a:pt x="0" y="5"/>
                  <a:pt x="1" y="7"/>
                  <a:pt x="2" y="7"/>
                </a:cubicBezTo>
                <a:cubicBezTo>
                  <a:pt x="3" y="7"/>
                  <a:pt x="4" y="6"/>
                  <a:pt x="4" y="4"/>
                </a:cubicBez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29" name="Picture 6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444" y="3777882"/>
            <a:ext cx="68263" cy="19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0" name="Freeform 66"/>
          <p:cNvSpPr/>
          <p:nvPr/>
        </p:nvSpPr>
        <p:spPr bwMode="auto">
          <a:xfrm>
            <a:off x="9849031" y="3781057"/>
            <a:ext cx="63500" cy="182562"/>
          </a:xfrm>
          <a:custGeom>
            <a:avLst/>
            <a:gdLst>
              <a:gd name="T0" fmla="*/ 2 w 40"/>
              <a:gd name="T1" fmla="*/ 86 h 115"/>
              <a:gd name="T2" fmla="*/ 40 w 40"/>
              <a:gd name="T3" fmla="*/ 113 h 115"/>
              <a:gd name="T4" fmla="*/ 40 w 40"/>
              <a:gd name="T5" fmla="*/ 115 h 115"/>
              <a:gd name="T6" fmla="*/ 40 w 40"/>
              <a:gd name="T7" fmla="*/ 27 h 115"/>
              <a:gd name="T8" fmla="*/ 0 w 40"/>
              <a:gd name="T9" fmla="*/ 0 h 115"/>
              <a:gd name="T10" fmla="*/ 2 w 40"/>
              <a:gd name="T11" fmla="*/ 1 h 115"/>
              <a:gd name="T12" fmla="*/ 2 w 40"/>
              <a:gd name="T13" fmla="*/ 8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15">
                <a:moveTo>
                  <a:pt x="2" y="86"/>
                </a:moveTo>
                <a:lnTo>
                  <a:pt x="40" y="113"/>
                </a:lnTo>
                <a:lnTo>
                  <a:pt x="40" y="115"/>
                </a:lnTo>
                <a:lnTo>
                  <a:pt x="40" y="27"/>
                </a:lnTo>
                <a:lnTo>
                  <a:pt x="0" y="0"/>
                </a:lnTo>
                <a:lnTo>
                  <a:pt x="2" y="1"/>
                </a:lnTo>
                <a:lnTo>
                  <a:pt x="2" y="8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1" name="Freeform 67"/>
          <p:cNvSpPr/>
          <p:nvPr/>
        </p:nvSpPr>
        <p:spPr bwMode="auto">
          <a:xfrm>
            <a:off x="9866494" y="3831857"/>
            <a:ext cx="6350" cy="6350"/>
          </a:xfrm>
          <a:custGeom>
            <a:avLst/>
            <a:gdLst>
              <a:gd name="T0" fmla="*/ 0 w 4"/>
              <a:gd name="T1" fmla="*/ 4 h 4"/>
              <a:gd name="T2" fmla="*/ 4 w 4"/>
              <a:gd name="T3" fmla="*/ 3 h 4"/>
              <a:gd name="T4" fmla="*/ 0 w 4"/>
              <a:gd name="T5" fmla="*/ 0 h 4"/>
              <a:gd name="T6" fmla="*/ 0 w 4"/>
              <a:gd name="T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0" y="4"/>
                </a:moveTo>
                <a:lnTo>
                  <a:pt x="4" y="3"/>
                </a:lnTo>
                <a:lnTo>
                  <a:pt x="0" y="0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2" name="Freeform 68"/>
          <p:cNvSpPr/>
          <p:nvPr/>
        </p:nvSpPr>
        <p:spPr bwMode="auto">
          <a:xfrm>
            <a:off x="9866494" y="3831857"/>
            <a:ext cx="6350" cy="6350"/>
          </a:xfrm>
          <a:custGeom>
            <a:avLst/>
            <a:gdLst>
              <a:gd name="T0" fmla="*/ 0 w 4"/>
              <a:gd name="T1" fmla="*/ 4 h 4"/>
              <a:gd name="T2" fmla="*/ 4 w 4"/>
              <a:gd name="T3" fmla="*/ 3 h 4"/>
              <a:gd name="T4" fmla="*/ 0 w 4"/>
              <a:gd name="T5" fmla="*/ 0 h 4"/>
              <a:gd name="T6" fmla="*/ 0 w 4"/>
              <a:gd name="T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0" y="4"/>
                </a:moveTo>
                <a:lnTo>
                  <a:pt x="4" y="3"/>
                </a:lnTo>
                <a:lnTo>
                  <a:pt x="0" y="0"/>
                </a:lnTo>
                <a:lnTo>
                  <a:pt x="0" y="4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3" name="Rectangle 69"/>
          <p:cNvSpPr>
            <a:spLocks noChangeArrowheads="1"/>
          </p:cNvSpPr>
          <p:nvPr/>
        </p:nvSpPr>
        <p:spPr bwMode="auto">
          <a:xfrm>
            <a:off x="9796644" y="3811219"/>
            <a:ext cx="76200" cy="4762"/>
          </a:xfrm>
          <a:prstGeom prst="rect">
            <a:avLst/>
          </a:prstGeom>
          <a:solidFill>
            <a:srgbClr val="1B1B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4" name="Rectangle 70"/>
          <p:cNvSpPr>
            <a:spLocks noChangeArrowheads="1"/>
          </p:cNvSpPr>
          <p:nvPr/>
        </p:nvSpPr>
        <p:spPr bwMode="auto">
          <a:xfrm>
            <a:off x="9796644" y="3815982"/>
            <a:ext cx="76200" cy="6350"/>
          </a:xfrm>
          <a:prstGeom prst="rect">
            <a:avLst/>
          </a:prstGeom>
          <a:solidFill>
            <a:srgbClr val="7E7E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5" name="Rectangle 71"/>
          <p:cNvSpPr>
            <a:spLocks noChangeArrowheads="1"/>
          </p:cNvSpPr>
          <p:nvPr/>
        </p:nvSpPr>
        <p:spPr bwMode="auto">
          <a:xfrm>
            <a:off x="9796644" y="3822332"/>
            <a:ext cx="76200" cy="4762"/>
          </a:xfrm>
          <a:prstGeom prst="rect">
            <a:avLst/>
          </a:prstGeom>
          <a:solidFill>
            <a:srgbClr val="E1E1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6" name="Rectangle 72"/>
          <p:cNvSpPr>
            <a:spLocks noChangeArrowheads="1"/>
          </p:cNvSpPr>
          <p:nvPr/>
        </p:nvSpPr>
        <p:spPr bwMode="auto">
          <a:xfrm>
            <a:off x="9796644" y="3827094"/>
            <a:ext cx="76200" cy="4762"/>
          </a:xfrm>
          <a:prstGeom prst="rect">
            <a:avLst/>
          </a:prstGeom>
          <a:solidFill>
            <a:srgbClr val="BB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7" name="Rectangle 73"/>
          <p:cNvSpPr>
            <a:spLocks noChangeArrowheads="1"/>
          </p:cNvSpPr>
          <p:nvPr/>
        </p:nvSpPr>
        <p:spPr bwMode="auto">
          <a:xfrm>
            <a:off x="9796644" y="3831857"/>
            <a:ext cx="76200" cy="4762"/>
          </a:xfrm>
          <a:prstGeom prst="rect">
            <a:avLst/>
          </a:prstGeom>
          <a:solidFill>
            <a:srgbClr val="5A5A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8" name="Rectangle 74"/>
          <p:cNvSpPr>
            <a:spLocks noChangeArrowheads="1"/>
          </p:cNvSpPr>
          <p:nvPr/>
        </p:nvSpPr>
        <p:spPr bwMode="auto">
          <a:xfrm>
            <a:off x="9796644" y="3836619"/>
            <a:ext cx="76200" cy="4762"/>
          </a:xfrm>
          <a:prstGeom prst="rect">
            <a:avLst/>
          </a:prstGeom>
          <a:solidFill>
            <a:srgbClr val="0707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9" name="Rectangle 75"/>
          <p:cNvSpPr>
            <a:spLocks noChangeArrowheads="1"/>
          </p:cNvSpPr>
          <p:nvPr/>
        </p:nvSpPr>
        <p:spPr bwMode="auto">
          <a:xfrm>
            <a:off x="9820456" y="3825507"/>
            <a:ext cx="76200" cy="4762"/>
          </a:xfrm>
          <a:prstGeom prst="rect">
            <a:avLst/>
          </a:prstGeom>
          <a:solidFill>
            <a:srgbClr val="68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0" name="Freeform 76"/>
          <p:cNvSpPr/>
          <p:nvPr/>
        </p:nvSpPr>
        <p:spPr bwMode="auto">
          <a:xfrm>
            <a:off x="9798231" y="3812807"/>
            <a:ext cx="68263" cy="25400"/>
          </a:xfrm>
          <a:custGeom>
            <a:avLst/>
            <a:gdLst>
              <a:gd name="T0" fmla="*/ 0 w 258"/>
              <a:gd name="T1" fmla="*/ 37 h 84"/>
              <a:gd name="T2" fmla="*/ 254 w 258"/>
              <a:gd name="T3" fmla="*/ 84 h 84"/>
              <a:gd name="T4" fmla="*/ 258 w 258"/>
              <a:gd name="T5" fmla="*/ 59 h 84"/>
              <a:gd name="T6" fmla="*/ 6 w 258"/>
              <a:gd name="T7" fmla="*/ 0 h 84"/>
              <a:gd name="T8" fmla="*/ 0 w 258"/>
              <a:gd name="T9" fmla="*/ 3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84">
                <a:moveTo>
                  <a:pt x="0" y="37"/>
                </a:moveTo>
                <a:lnTo>
                  <a:pt x="254" y="84"/>
                </a:lnTo>
                <a:lnTo>
                  <a:pt x="258" y="59"/>
                </a:lnTo>
                <a:lnTo>
                  <a:pt x="6" y="0"/>
                </a:lnTo>
                <a:cubicBezTo>
                  <a:pt x="12" y="12"/>
                  <a:pt x="10" y="27"/>
                  <a:pt x="0" y="37"/>
                </a:cubicBez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1" name="Freeform 77"/>
          <p:cNvSpPr/>
          <p:nvPr/>
        </p:nvSpPr>
        <p:spPr bwMode="auto">
          <a:xfrm>
            <a:off x="9791881" y="3755657"/>
            <a:ext cx="141288" cy="231775"/>
          </a:xfrm>
          <a:custGeom>
            <a:avLst/>
            <a:gdLst>
              <a:gd name="T0" fmla="*/ 184 w 523"/>
              <a:gd name="T1" fmla="*/ 578 h 753"/>
              <a:gd name="T2" fmla="*/ 469 w 523"/>
              <a:gd name="T3" fmla="*/ 753 h 753"/>
              <a:gd name="T4" fmla="*/ 522 w 523"/>
              <a:gd name="T5" fmla="*/ 717 h 753"/>
              <a:gd name="T6" fmla="*/ 523 w 523"/>
              <a:gd name="T7" fmla="*/ 177 h 753"/>
              <a:gd name="T8" fmla="*/ 236 w 523"/>
              <a:gd name="T9" fmla="*/ 4 h 753"/>
              <a:gd name="T10" fmla="*/ 184 w 523"/>
              <a:gd name="T11" fmla="*/ 35 h 753"/>
              <a:gd name="T12" fmla="*/ 184 w 523"/>
              <a:gd name="T13" fmla="*/ 211 h 753"/>
              <a:gd name="T14" fmla="*/ 28 w 523"/>
              <a:gd name="T15" fmla="*/ 175 h 753"/>
              <a:gd name="T16" fmla="*/ 1 w 523"/>
              <a:gd name="T17" fmla="*/ 197 h 753"/>
              <a:gd name="T18" fmla="*/ 0 w 523"/>
              <a:gd name="T19" fmla="*/ 203 h 753"/>
              <a:gd name="T20" fmla="*/ 21 w 523"/>
              <a:gd name="T21" fmla="*/ 232 h 753"/>
              <a:gd name="T22" fmla="*/ 184 w 523"/>
              <a:gd name="T23" fmla="*/ 261 h 753"/>
              <a:gd name="T24" fmla="*/ 184 w 523"/>
              <a:gd name="T25" fmla="*/ 578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3" h="753">
                <a:moveTo>
                  <a:pt x="184" y="578"/>
                </a:moveTo>
                <a:cubicBezTo>
                  <a:pt x="266" y="658"/>
                  <a:pt x="363" y="718"/>
                  <a:pt x="469" y="753"/>
                </a:cubicBezTo>
                <a:cubicBezTo>
                  <a:pt x="491" y="753"/>
                  <a:pt x="512" y="739"/>
                  <a:pt x="522" y="717"/>
                </a:cubicBezTo>
                <a:lnTo>
                  <a:pt x="523" y="177"/>
                </a:lnTo>
                <a:cubicBezTo>
                  <a:pt x="437" y="102"/>
                  <a:pt x="340" y="43"/>
                  <a:pt x="236" y="4"/>
                </a:cubicBezTo>
                <a:cubicBezTo>
                  <a:pt x="214" y="0"/>
                  <a:pt x="193" y="13"/>
                  <a:pt x="184" y="35"/>
                </a:cubicBezTo>
                <a:lnTo>
                  <a:pt x="184" y="211"/>
                </a:lnTo>
                <a:lnTo>
                  <a:pt x="28" y="175"/>
                </a:lnTo>
                <a:cubicBezTo>
                  <a:pt x="15" y="172"/>
                  <a:pt x="3" y="182"/>
                  <a:pt x="1" y="197"/>
                </a:cubicBezTo>
                <a:cubicBezTo>
                  <a:pt x="0" y="199"/>
                  <a:pt x="0" y="201"/>
                  <a:pt x="0" y="203"/>
                </a:cubicBezTo>
                <a:cubicBezTo>
                  <a:pt x="1" y="217"/>
                  <a:pt x="9" y="228"/>
                  <a:pt x="21" y="232"/>
                </a:cubicBezTo>
                <a:lnTo>
                  <a:pt x="184" y="261"/>
                </a:lnTo>
                <a:lnTo>
                  <a:pt x="184" y="578"/>
                </a:lnTo>
                <a:close/>
              </a:path>
            </a:pathLst>
          </a:custGeom>
          <a:noFill/>
          <a:ln w="1111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2" name="Freeform 78"/>
          <p:cNvSpPr/>
          <p:nvPr/>
        </p:nvSpPr>
        <p:spPr bwMode="auto">
          <a:xfrm>
            <a:off x="7505881" y="3457207"/>
            <a:ext cx="487363" cy="968375"/>
          </a:xfrm>
          <a:custGeom>
            <a:avLst/>
            <a:gdLst>
              <a:gd name="T0" fmla="*/ 153 w 307"/>
              <a:gd name="T1" fmla="*/ 610 h 610"/>
              <a:gd name="T2" fmla="*/ 307 w 307"/>
              <a:gd name="T3" fmla="*/ 520 h 610"/>
              <a:gd name="T4" fmla="*/ 52 w 307"/>
              <a:gd name="T5" fmla="*/ 368 h 610"/>
              <a:gd name="T6" fmla="*/ 230 w 307"/>
              <a:gd name="T7" fmla="*/ 264 h 610"/>
              <a:gd name="T8" fmla="*/ 97 w 307"/>
              <a:gd name="T9" fmla="*/ 187 h 610"/>
              <a:gd name="T10" fmla="*/ 197 w 307"/>
              <a:gd name="T11" fmla="*/ 129 h 610"/>
              <a:gd name="T12" fmla="*/ 116 w 307"/>
              <a:gd name="T13" fmla="*/ 80 h 610"/>
              <a:gd name="T14" fmla="*/ 180 w 307"/>
              <a:gd name="T15" fmla="*/ 42 h 610"/>
              <a:gd name="T16" fmla="*/ 131 w 307"/>
              <a:gd name="T17" fmla="*/ 13 h 610"/>
              <a:gd name="T18" fmla="*/ 152 w 307"/>
              <a:gd name="T19" fmla="*/ 0 h 610"/>
              <a:gd name="T20" fmla="*/ 173 w 307"/>
              <a:gd name="T21" fmla="*/ 13 h 610"/>
              <a:gd name="T22" fmla="*/ 124 w 307"/>
              <a:gd name="T23" fmla="*/ 42 h 610"/>
              <a:gd name="T24" fmla="*/ 188 w 307"/>
              <a:gd name="T25" fmla="*/ 81 h 610"/>
              <a:gd name="T26" fmla="*/ 107 w 307"/>
              <a:gd name="T27" fmla="*/ 129 h 610"/>
              <a:gd name="T28" fmla="*/ 207 w 307"/>
              <a:gd name="T29" fmla="*/ 187 h 610"/>
              <a:gd name="T30" fmla="*/ 78 w 307"/>
              <a:gd name="T31" fmla="*/ 264 h 610"/>
              <a:gd name="T32" fmla="*/ 255 w 307"/>
              <a:gd name="T33" fmla="*/ 369 h 610"/>
              <a:gd name="T34" fmla="*/ 0 w 307"/>
              <a:gd name="T35" fmla="*/ 519 h 610"/>
              <a:gd name="T36" fmla="*/ 153 w 307"/>
              <a:gd name="T3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7" h="610">
                <a:moveTo>
                  <a:pt x="153" y="610"/>
                </a:moveTo>
                <a:lnTo>
                  <a:pt x="307" y="520"/>
                </a:lnTo>
                <a:lnTo>
                  <a:pt x="52" y="368"/>
                </a:lnTo>
                <a:lnTo>
                  <a:pt x="230" y="264"/>
                </a:lnTo>
                <a:lnTo>
                  <a:pt x="97" y="187"/>
                </a:lnTo>
                <a:lnTo>
                  <a:pt x="197" y="129"/>
                </a:lnTo>
                <a:lnTo>
                  <a:pt x="116" y="80"/>
                </a:lnTo>
                <a:lnTo>
                  <a:pt x="180" y="42"/>
                </a:lnTo>
                <a:lnTo>
                  <a:pt x="131" y="13"/>
                </a:lnTo>
                <a:lnTo>
                  <a:pt x="152" y="0"/>
                </a:lnTo>
                <a:lnTo>
                  <a:pt x="173" y="13"/>
                </a:lnTo>
                <a:lnTo>
                  <a:pt x="124" y="42"/>
                </a:lnTo>
                <a:lnTo>
                  <a:pt x="188" y="81"/>
                </a:lnTo>
                <a:lnTo>
                  <a:pt x="107" y="129"/>
                </a:lnTo>
                <a:lnTo>
                  <a:pt x="207" y="187"/>
                </a:lnTo>
                <a:lnTo>
                  <a:pt x="78" y="264"/>
                </a:lnTo>
                <a:lnTo>
                  <a:pt x="255" y="369"/>
                </a:lnTo>
                <a:lnTo>
                  <a:pt x="0" y="519"/>
                </a:lnTo>
                <a:lnTo>
                  <a:pt x="153" y="610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3" name="Line 79"/>
          <p:cNvSpPr>
            <a:spLocks noChangeShapeType="1"/>
          </p:cNvSpPr>
          <p:nvPr/>
        </p:nvSpPr>
        <p:spPr bwMode="auto">
          <a:xfrm>
            <a:off x="7747181" y="3168282"/>
            <a:ext cx="0" cy="1382712"/>
          </a:xfrm>
          <a:prstGeom prst="line">
            <a:avLst/>
          </a:prstGeom>
          <a:noFill/>
          <a:ln w="1111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4" name="Freeform 80"/>
          <p:cNvSpPr/>
          <p:nvPr/>
        </p:nvSpPr>
        <p:spPr bwMode="auto">
          <a:xfrm>
            <a:off x="7547156" y="3477844"/>
            <a:ext cx="401638" cy="800100"/>
          </a:xfrm>
          <a:custGeom>
            <a:avLst/>
            <a:gdLst>
              <a:gd name="T0" fmla="*/ 126 w 253"/>
              <a:gd name="T1" fmla="*/ 504 h 504"/>
              <a:gd name="T2" fmla="*/ 0 w 253"/>
              <a:gd name="T3" fmla="*/ 429 h 504"/>
              <a:gd name="T4" fmla="*/ 215 w 253"/>
              <a:gd name="T5" fmla="*/ 303 h 504"/>
              <a:gd name="T6" fmla="*/ 60 w 253"/>
              <a:gd name="T7" fmla="*/ 212 h 504"/>
              <a:gd name="T8" fmla="*/ 176 w 253"/>
              <a:gd name="T9" fmla="*/ 143 h 504"/>
              <a:gd name="T10" fmla="*/ 86 w 253"/>
              <a:gd name="T11" fmla="*/ 89 h 504"/>
              <a:gd name="T12" fmla="*/ 157 w 253"/>
              <a:gd name="T13" fmla="*/ 46 h 504"/>
              <a:gd name="T14" fmla="*/ 102 w 253"/>
              <a:gd name="T15" fmla="*/ 14 h 504"/>
              <a:gd name="T16" fmla="*/ 126 w 253"/>
              <a:gd name="T17" fmla="*/ 0 h 504"/>
              <a:gd name="T18" fmla="*/ 150 w 253"/>
              <a:gd name="T19" fmla="*/ 14 h 504"/>
              <a:gd name="T20" fmla="*/ 96 w 253"/>
              <a:gd name="T21" fmla="*/ 46 h 504"/>
              <a:gd name="T22" fmla="*/ 168 w 253"/>
              <a:gd name="T23" fmla="*/ 89 h 504"/>
              <a:gd name="T24" fmla="*/ 76 w 253"/>
              <a:gd name="T25" fmla="*/ 143 h 504"/>
              <a:gd name="T26" fmla="*/ 193 w 253"/>
              <a:gd name="T27" fmla="*/ 212 h 504"/>
              <a:gd name="T28" fmla="*/ 38 w 253"/>
              <a:gd name="T29" fmla="*/ 303 h 504"/>
              <a:gd name="T30" fmla="*/ 253 w 253"/>
              <a:gd name="T31" fmla="*/ 429 h 504"/>
              <a:gd name="T32" fmla="*/ 126 w 253"/>
              <a:gd name="T33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3" h="504">
                <a:moveTo>
                  <a:pt x="126" y="504"/>
                </a:moveTo>
                <a:lnTo>
                  <a:pt x="0" y="429"/>
                </a:lnTo>
                <a:lnTo>
                  <a:pt x="215" y="303"/>
                </a:lnTo>
                <a:lnTo>
                  <a:pt x="60" y="212"/>
                </a:lnTo>
                <a:lnTo>
                  <a:pt x="176" y="143"/>
                </a:lnTo>
                <a:lnTo>
                  <a:pt x="86" y="89"/>
                </a:lnTo>
                <a:lnTo>
                  <a:pt x="157" y="46"/>
                </a:lnTo>
                <a:lnTo>
                  <a:pt x="102" y="14"/>
                </a:lnTo>
                <a:lnTo>
                  <a:pt x="126" y="0"/>
                </a:lnTo>
                <a:lnTo>
                  <a:pt x="150" y="14"/>
                </a:lnTo>
                <a:lnTo>
                  <a:pt x="96" y="46"/>
                </a:lnTo>
                <a:lnTo>
                  <a:pt x="168" y="89"/>
                </a:lnTo>
                <a:lnTo>
                  <a:pt x="76" y="143"/>
                </a:lnTo>
                <a:lnTo>
                  <a:pt x="193" y="212"/>
                </a:lnTo>
                <a:lnTo>
                  <a:pt x="38" y="303"/>
                </a:lnTo>
                <a:lnTo>
                  <a:pt x="253" y="429"/>
                </a:lnTo>
                <a:lnTo>
                  <a:pt x="126" y="504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5" name="Freeform 81"/>
          <p:cNvSpPr/>
          <p:nvPr/>
        </p:nvSpPr>
        <p:spPr bwMode="auto">
          <a:xfrm>
            <a:off x="7461431" y="3336557"/>
            <a:ext cx="579438" cy="1214437"/>
          </a:xfrm>
          <a:custGeom>
            <a:avLst/>
            <a:gdLst>
              <a:gd name="T0" fmla="*/ 0 w 2154"/>
              <a:gd name="T1" fmla="*/ 3445 h 3942"/>
              <a:gd name="T2" fmla="*/ 921 w 2154"/>
              <a:gd name="T3" fmla="*/ 446 h 3942"/>
              <a:gd name="T4" fmla="*/ 969 w 2154"/>
              <a:gd name="T5" fmla="*/ 443 h 3942"/>
              <a:gd name="T6" fmla="*/ 1002 w 2154"/>
              <a:gd name="T7" fmla="*/ 2 h 3942"/>
              <a:gd name="T8" fmla="*/ 1118 w 2154"/>
              <a:gd name="T9" fmla="*/ 0 h 3942"/>
              <a:gd name="T10" fmla="*/ 1143 w 2154"/>
              <a:gd name="T11" fmla="*/ 433 h 3942"/>
              <a:gd name="T12" fmla="*/ 1193 w 2154"/>
              <a:gd name="T13" fmla="*/ 445 h 3942"/>
              <a:gd name="T14" fmla="*/ 2154 w 2154"/>
              <a:gd name="T15" fmla="*/ 3445 h 3942"/>
              <a:gd name="T16" fmla="*/ 1976 w 2154"/>
              <a:gd name="T17" fmla="*/ 3074 h 3942"/>
              <a:gd name="T18" fmla="*/ 1070 w 2154"/>
              <a:gd name="T19" fmla="*/ 3537 h 3942"/>
              <a:gd name="T20" fmla="*/ 1064 w 2154"/>
              <a:gd name="T21" fmla="*/ 3942 h 3942"/>
              <a:gd name="T22" fmla="*/ 1070 w 2154"/>
              <a:gd name="T23" fmla="*/ 3537 h 3942"/>
              <a:gd name="T24" fmla="*/ 164 w 2154"/>
              <a:gd name="T25" fmla="*/ 3069 h 3942"/>
              <a:gd name="T26" fmla="*/ 0 w 2154"/>
              <a:gd name="T27" fmla="*/ 3445 h 3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54" h="3942">
                <a:moveTo>
                  <a:pt x="0" y="3445"/>
                </a:moveTo>
                <a:cubicBezTo>
                  <a:pt x="435" y="2480"/>
                  <a:pt x="744" y="1474"/>
                  <a:pt x="921" y="446"/>
                </a:cubicBezTo>
                <a:lnTo>
                  <a:pt x="969" y="443"/>
                </a:lnTo>
                <a:cubicBezTo>
                  <a:pt x="982" y="296"/>
                  <a:pt x="993" y="149"/>
                  <a:pt x="1002" y="2"/>
                </a:cubicBezTo>
                <a:cubicBezTo>
                  <a:pt x="1040" y="2"/>
                  <a:pt x="1079" y="1"/>
                  <a:pt x="1118" y="0"/>
                </a:cubicBezTo>
                <a:cubicBezTo>
                  <a:pt x="1121" y="145"/>
                  <a:pt x="1129" y="289"/>
                  <a:pt x="1143" y="433"/>
                </a:cubicBezTo>
                <a:cubicBezTo>
                  <a:pt x="1159" y="437"/>
                  <a:pt x="1176" y="441"/>
                  <a:pt x="1193" y="445"/>
                </a:cubicBezTo>
                <a:cubicBezTo>
                  <a:pt x="1364" y="1478"/>
                  <a:pt x="1687" y="2487"/>
                  <a:pt x="2154" y="3445"/>
                </a:cubicBezTo>
                <a:lnTo>
                  <a:pt x="1976" y="3074"/>
                </a:lnTo>
                <a:lnTo>
                  <a:pt x="1070" y="3537"/>
                </a:lnTo>
                <a:lnTo>
                  <a:pt x="1064" y="3942"/>
                </a:lnTo>
                <a:lnTo>
                  <a:pt x="1070" y="3537"/>
                </a:lnTo>
                <a:lnTo>
                  <a:pt x="164" y="3069"/>
                </a:lnTo>
                <a:lnTo>
                  <a:pt x="0" y="3445"/>
                </a:lnTo>
                <a:close/>
              </a:path>
            </a:pathLst>
          </a:custGeom>
          <a:noFill/>
          <a:ln w="1111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46" name="Picture 8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481" y="3023819"/>
            <a:ext cx="150813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7" name="Picture 8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481" y="3023819"/>
            <a:ext cx="150813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8" name="Picture 8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831" y="3023819"/>
            <a:ext cx="155575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9" name="Picture 85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831" y="3023819"/>
            <a:ext cx="155575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0" name="Picture 86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844" y="2979369"/>
            <a:ext cx="730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1" name="Picture 87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844" y="2979369"/>
            <a:ext cx="730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2" name="Freeform 88"/>
          <p:cNvSpPr>
            <a:spLocks noEditPoints="1"/>
          </p:cNvSpPr>
          <p:nvPr/>
        </p:nvSpPr>
        <p:spPr bwMode="auto">
          <a:xfrm>
            <a:off x="7802880" y="2852420"/>
            <a:ext cx="621030" cy="259715"/>
          </a:xfrm>
          <a:custGeom>
            <a:avLst/>
            <a:gdLst>
              <a:gd name="T0" fmla="*/ 18 w 3616"/>
              <a:gd name="T1" fmla="*/ 699 h 741"/>
              <a:gd name="T2" fmla="*/ 292 w 3616"/>
              <a:gd name="T3" fmla="*/ 646 h 741"/>
              <a:gd name="T4" fmla="*/ 316 w 3616"/>
              <a:gd name="T5" fmla="*/ 661 h 741"/>
              <a:gd name="T6" fmla="*/ 300 w 3616"/>
              <a:gd name="T7" fmla="*/ 685 h 741"/>
              <a:gd name="T8" fmla="*/ 25 w 3616"/>
              <a:gd name="T9" fmla="*/ 738 h 741"/>
              <a:gd name="T10" fmla="*/ 2 w 3616"/>
              <a:gd name="T11" fmla="*/ 723 h 741"/>
              <a:gd name="T12" fmla="*/ 18 w 3616"/>
              <a:gd name="T13" fmla="*/ 699 h 741"/>
              <a:gd name="T14" fmla="*/ 489 w 3616"/>
              <a:gd name="T15" fmla="*/ 607 h 741"/>
              <a:gd name="T16" fmla="*/ 764 w 3616"/>
              <a:gd name="T17" fmla="*/ 554 h 741"/>
              <a:gd name="T18" fmla="*/ 787 w 3616"/>
              <a:gd name="T19" fmla="*/ 569 h 741"/>
              <a:gd name="T20" fmla="*/ 771 w 3616"/>
              <a:gd name="T21" fmla="*/ 593 h 741"/>
              <a:gd name="T22" fmla="*/ 496 w 3616"/>
              <a:gd name="T23" fmla="*/ 647 h 741"/>
              <a:gd name="T24" fmla="*/ 473 w 3616"/>
              <a:gd name="T25" fmla="*/ 631 h 741"/>
              <a:gd name="T26" fmla="*/ 489 w 3616"/>
              <a:gd name="T27" fmla="*/ 607 h 741"/>
              <a:gd name="T28" fmla="*/ 960 w 3616"/>
              <a:gd name="T29" fmla="*/ 515 h 741"/>
              <a:gd name="T30" fmla="*/ 1235 w 3616"/>
              <a:gd name="T31" fmla="*/ 462 h 741"/>
              <a:gd name="T32" fmla="*/ 1258 w 3616"/>
              <a:gd name="T33" fmla="*/ 478 h 741"/>
              <a:gd name="T34" fmla="*/ 1242 w 3616"/>
              <a:gd name="T35" fmla="*/ 501 h 741"/>
              <a:gd name="T36" fmla="*/ 967 w 3616"/>
              <a:gd name="T37" fmla="*/ 555 h 741"/>
              <a:gd name="T38" fmla="*/ 944 w 3616"/>
              <a:gd name="T39" fmla="*/ 539 h 741"/>
              <a:gd name="T40" fmla="*/ 960 w 3616"/>
              <a:gd name="T41" fmla="*/ 515 h 741"/>
              <a:gd name="T42" fmla="*/ 1431 w 3616"/>
              <a:gd name="T43" fmla="*/ 423 h 741"/>
              <a:gd name="T44" fmla="*/ 1706 w 3616"/>
              <a:gd name="T45" fmla="*/ 370 h 741"/>
              <a:gd name="T46" fmla="*/ 1729 w 3616"/>
              <a:gd name="T47" fmla="*/ 386 h 741"/>
              <a:gd name="T48" fmla="*/ 1713 w 3616"/>
              <a:gd name="T49" fmla="*/ 409 h 741"/>
              <a:gd name="T50" fmla="*/ 1439 w 3616"/>
              <a:gd name="T51" fmla="*/ 463 h 741"/>
              <a:gd name="T52" fmla="*/ 1415 w 3616"/>
              <a:gd name="T53" fmla="*/ 447 h 741"/>
              <a:gd name="T54" fmla="*/ 1431 w 3616"/>
              <a:gd name="T55" fmla="*/ 423 h 741"/>
              <a:gd name="T56" fmla="*/ 1902 w 3616"/>
              <a:gd name="T57" fmla="*/ 332 h 741"/>
              <a:gd name="T58" fmla="*/ 2177 w 3616"/>
              <a:gd name="T59" fmla="*/ 278 h 741"/>
              <a:gd name="T60" fmla="*/ 2200 w 3616"/>
              <a:gd name="T61" fmla="*/ 294 h 741"/>
              <a:gd name="T62" fmla="*/ 2185 w 3616"/>
              <a:gd name="T63" fmla="*/ 317 h 741"/>
              <a:gd name="T64" fmla="*/ 1910 w 3616"/>
              <a:gd name="T65" fmla="*/ 371 h 741"/>
              <a:gd name="T66" fmla="*/ 1886 w 3616"/>
              <a:gd name="T67" fmla="*/ 355 h 741"/>
              <a:gd name="T68" fmla="*/ 1902 w 3616"/>
              <a:gd name="T69" fmla="*/ 332 h 741"/>
              <a:gd name="T70" fmla="*/ 2373 w 3616"/>
              <a:gd name="T71" fmla="*/ 240 h 741"/>
              <a:gd name="T72" fmla="*/ 2648 w 3616"/>
              <a:gd name="T73" fmla="*/ 186 h 741"/>
              <a:gd name="T74" fmla="*/ 2671 w 3616"/>
              <a:gd name="T75" fmla="*/ 202 h 741"/>
              <a:gd name="T76" fmla="*/ 2656 w 3616"/>
              <a:gd name="T77" fmla="*/ 225 h 741"/>
              <a:gd name="T78" fmla="*/ 2381 w 3616"/>
              <a:gd name="T79" fmla="*/ 279 h 741"/>
              <a:gd name="T80" fmla="*/ 2357 w 3616"/>
              <a:gd name="T81" fmla="*/ 263 h 741"/>
              <a:gd name="T82" fmla="*/ 2373 w 3616"/>
              <a:gd name="T83" fmla="*/ 240 h 741"/>
              <a:gd name="T84" fmla="*/ 2844 w 3616"/>
              <a:gd name="T85" fmla="*/ 148 h 741"/>
              <a:gd name="T86" fmla="*/ 3119 w 3616"/>
              <a:gd name="T87" fmla="*/ 94 h 741"/>
              <a:gd name="T88" fmla="*/ 3143 w 3616"/>
              <a:gd name="T89" fmla="*/ 110 h 741"/>
              <a:gd name="T90" fmla="*/ 3127 w 3616"/>
              <a:gd name="T91" fmla="*/ 133 h 741"/>
              <a:gd name="T92" fmla="*/ 2852 w 3616"/>
              <a:gd name="T93" fmla="*/ 187 h 741"/>
              <a:gd name="T94" fmla="*/ 2828 w 3616"/>
              <a:gd name="T95" fmla="*/ 171 h 741"/>
              <a:gd name="T96" fmla="*/ 2844 w 3616"/>
              <a:gd name="T97" fmla="*/ 148 h 741"/>
              <a:gd name="T98" fmla="*/ 3315 w 3616"/>
              <a:gd name="T99" fmla="*/ 56 h 741"/>
              <a:gd name="T100" fmla="*/ 3590 w 3616"/>
              <a:gd name="T101" fmla="*/ 2 h 741"/>
              <a:gd name="T102" fmla="*/ 3614 w 3616"/>
              <a:gd name="T103" fmla="*/ 18 h 741"/>
              <a:gd name="T104" fmla="*/ 3598 w 3616"/>
              <a:gd name="T105" fmla="*/ 41 h 741"/>
              <a:gd name="T106" fmla="*/ 3323 w 3616"/>
              <a:gd name="T107" fmla="*/ 95 h 741"/>
              <a:gd name="T108" fmla="*/ 3300 w 3616"/>
              <a:gd name="T109" fmla="*/ 79 h 741"/>
              <a:gd name="T110" fmla="*/ 3315 w 3616"/>
              <a:gd name="T111" fmla="*/ 56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16" h="741">
                <a:moveTo>
                  <a:pt x="18" y="699"/>
                </a:moveTo>
                <a:lnTo>
                  <a:pt x="292" y="646"/>
                </a:lnTo>
                <a:cubicBezTo>
                  <a:pt x="303" y="643"/>
                  <a:pt x="314" y="651"/>
                  <a:pt x="316" y="661"/>
                </a:cubicBezTo>
                <a:cubicBezTo>
                  <a:pt x="318" y="672"/>
                  <a:pt x="311" y="683"/>
                  <a:pt x="300" y="685"/>
                </a:cubicBezTo>
                <a:lnTo>
                  <a:pt x="25" y="738"/>
                </a:lnTo>
                <a:cubicBezTo>
                  <a:pt x="14" y="741"/>
                  <a:pt x="4" y="733"/>
                  <a:pt x="2" y="723"/>
                </a:cubicBezTo>
                <a:cubicBezTo>
                  <a:pt x="0" y="712"/>
                  <a:pt x="7" y="701"/>
                  <a:pt x="18" y="699"/>
                </a:cubicBezTo>
                <a:close/>
                <a:moveTo>
                  <a:pt x="489" y="607"/>
                </a:moveTo>
                <a:lnTo>
                  <a:pt x="764" y="554"/>
                </a:lnTo>
                <a:cubicBezTo>
                  <a:pt x="774" y="552"/>
                  <a:pt x="785" y="559"/>
                  <a:pt x="787" y="569"/>
                </a:cubicBezTo>
                <a:cubicBezTo>
                  <a:pt x="789" y="580"/>
                  <a:pt x="782" y="591"/>
                  <a:pt x="771" y="593"/>
                </a:cubicBezTo>
                <a:lnTo>
                  <a:pt x="496" y="647"/>
                </a:lnTo>
                <a:cubicBezTo>
                  <a:pt x="486" y="649"/>
                  <a:pt x="475" y="642"/>
                  <a:pt x="473" y="631"/>
                </a:cubicBezTo>
                <a:cubicBezTo>
                  <a:pt x="471" y="620"/>
                  <a:pt x="478" y="609"/>
                  <a:pt x="489" y="607"/>
                </a:cubicBezTo>
                <a:close/>
                <a:moveTo>
                  <a:pt x="960" y="515"/>
                </a:moveTo>
                <a:lnTo>
                  <a:pt x="1235" y="462"/>
                </a:lnTo>
                <a:cubicBezTo>
                  <a:pt x="1245" y="460"/>
                  <a:pt x="1256" y="467"/>
                  <a:pt x="1258" y="478"/>
                </a:cubicBezTo>
                <a:cubicBezTo>
                  <a:pt x="1260" y="488"/>
                  <a:pt x="1253" y="499"/>
                  <a:pt x="1242" y="501"/>
                </a:cubicBezTo>
                <a:lnTo>
                  <a:pt x="967" y="555"/>
                </a:lnTo>
                <a:cubicBezTo>
                  <a:pt x="957" y="557"/>
                  <a:pt x="946" y="550"/>
                  <a:pt x="944" y="539"/>
                </a:cubicBezTo>
                <a:cubicBezTo>
                  <a:pt x="942" y="528"/>
                  <a:pt x="949" y="517"/>
                  <a:pt x="960" y="515"/>
                </a:cubicBezTo>
                <a:close/>
                <a:moveTo>
                  <a:pt x="1431" y="423"/>
                </a:moveTo>
                <a:lnTo>
                  <a:pt x="1706" y="370"/>
                </a:lnTo>
                <a:cubicBezTo>
                  <a:pt x="1717" y="368"/>
                  <a:pt x="1727" y="375"/>
                  <a:pt x="1729" y="386"/>
                </a:cubicBezTo>
                <a:cubicBezTo>
                  <a:pt x="1731" y="396"/>
                  <a:pt x="1724" y="407"/>
                  <a:pt x="1713" y="409"/>
                </a:cubicBezTo>
                <a:lnTo>
                  <a:pt x="1439" y="463"/>
                </a:lnTo>
                <a:cubicBezTo>
                  <a:pt x="1428" y="465"/>
                  <a:pt x="1417" y="458"/>
                  <a:pt x="1415" y="447"/>
                </a:cubicBezTo>
                <a:cubicBezTo>
                  <a:pt x="1413" y="436"/>
                  <a:pt x="1420" y="426"/>
                  <a:pt x="1431" y="423"/>
                </a:cubicBezTo>
                <a:close/>
                <a:moveTo>
                  <a:pt x="1902" y="332"/>
                </a:moveTo>
                <a:lnTo>
                  <a:pt x="2177" y="278"/>
                </a:lnTo>
                <a:cubicBezTo>
                  <a:pt x="2188" y="276"/>
                  <a:pt x="2198" y="283"/>
                  <a:pt x="2200" y="294"/>
                </a:cubicBezTo>
                <a:cubicBezTo>
                  <a:pt x="2202" y="305"/>
                  <a:pt x="2195" y="315"/>
                  <a:pt x="2185" y="317"/>
                </a:cubicBezTo>
                <a:lnTo>
                  <a:pt x="1910" y="371"/>
                </a:lnTo>
                <a:cubicBezTo>
                  <a:pt x="1899" y="373"/>
                  <a:pt x="1888" y="366"/>
                  <a:pt x="1886" y="355"/>
                </a:cubicBezTo>
                <a:cubicBezTo>
                  <a:pt x="1884" y="344"/>
                  <a:pt x="1891" y="334"/>
                  <a:pt x="1902" y="332"/>
                </a:cubicBezTo>
                <a:close/>
                <a:moveTo>
                  <a:pt x="2373" y="240"/>
                </a:moveTo>
                <a:lnTo>
                  <a:pt x="2648" y="186"/>
                </a:lnTo>
                <a:cubicBezTo>
                  <a:pt x="2659" y="184"/>
                  <a:pt x="2669" y="191"/>
                  <a:pt x="2671" y="202"/>
                </a:cubicBezTo>
                <a:cubicBezTo>
                  <a:pt x="2674" y="213"/>
                  <a:pt x="2666" y="223"/>
                  <a:pt x="2656" y="225"/>
                </a:cubicBezTo>
                <a:lnTo>
                  <a:pt x="2381" y="279"/>
                </a:lnTo>
                <a:cubicBezTo>
                  <a:pt x="2370" y="281"/>
                  <a:pt x="2359" y="274"/>
                  <a:pt x="2357" y="263"/>
                </a:cubicBezTo>
                <a:cubicBezTo>
                  <a:pt x="2355" y="252"/>
                  <a:pt x="2362" y="242"/>
                  <a:pt x="2373" y="240"/>
                </a:cubicBezTo>
                <a:close/>
                <a:moveTo>
                  <a:pt x="2844" y="148"/>
                </a:moveTo>
                <a:lnTo>
                  <a:pt x="3119" y="94"/>
                </a:lnTo>
                <a:cubicBezTo>
                  <a:pt x="3130" y="92"/>
                  <a:pt x="3140" y="99"/>
                  <a:pt x="3143" y="110"/>
                </a:cubicBezTo>
                <a:cubicBezTo>
                  <a:pt x="3145" y="121"/>
                  <a:pt x="3138" y="131"/>
                  <a:pt x="3127" y="133"/>
                </a:cubicBezTo>
                <a:lnTo>
                  <a:pt x="2852" y="187"/>
                </a:lnTo>
                <a:cubicBezTo>
                  <a:pt x="2841" y="189"/>
                  <a:pt x="2831" y="182"/>
                  <a:pt x="2828" y="171"/>
                </a:cubicBezTo>
                <a:cubicBezTo>
                  <a:pt x="2826" y="160"/>
                  <a:pt x="2833" y="150"/>
                  <a:pt x="2844" y="148"/>
                </a:cubicBezTo>
                <a:close/>
                <a:moveTo>
                  <a:pt x="3315" y="56"/>
                </a:moveTo>
                <a:lnTo>
                  <a:pt x="3590" y="2"/>
                </a:lnTo>
                <a:cubicBezTo>
                  <a:pt x="3601" y="0"/>
                  <a:pt x="3612" y="7"/>
                  <a:pt x="3614" y="18"/>
                </a:cubicBezTo>
                <a:cubicBezTo>
                  <a:pt x="3616" y="29"/>
                  <a:pt x="3609" y="39"/>
                  <a:pt x="3598" y="41"/>
                </a:cubicBezTo>
                <a:lnTo>
                  <a:pt x="3323" y="95"/>
                </a:lnTo>
                <a:cubicBezTo>
                  <a:pt x="3312" y="97"/>
                  <a:pt x="3302" y="90"/>
                  <a:pt x="3300" y="79"/>
                </a:cubicBezTo>
                <a:cubicBezTo>
                  <a:pt x="3297" y="68"/>
                  <a:pt x="3305" y="58"/>
                  <a:pt x="3315" y="56"/>
                </a:cubicBezTo>
                <a:close/>
              </a:path>
            </a:pathLst>
          </a:custGeom>
          <a:solidFill>
            <a:srgbClr val="3366FF"/>
          </a:solidFill>
          <a:ln w="28575" cap="flat">
            <a:solidFill>
              <a:srgbClr val="92D05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3" name="Freeform 89"/>
          <p:cNvSpPr>
            <a:spLocks noEditPoints="1"/>
          </p:cNvSpPr>
          <p:nvPr/>
        </p:nvSpPr>
        <p:spPr bwMode="auto">
          <a:xfrm flipH="1">
            <a:off x="10255885" y="2852420"/>
            <a:ext cx="336550" cy="852170"/>
          </a:xfrm>
          <a:custGeom>
            <a:avLst/>
            <a:gdLst>
              <a:gd name="T0" fmla="*/ 283 w 5413"/>
              <a:gd name="T1" fmla="*/ 129 h 2691"/>
              <a:gd name="T2" fmla="*/ 265 w 5413"/>
              <a:gd name="T3" fmla="*/ 165 h 2691"/>
              <a:gd name="T4" fmla="*/ 5 w 5413"/>
              <a:gd name="T5" fmla="*/ 14 h 2691"/>
              <a:gd name="T6" fmla="*/ 462 w 5413"/>
              <a:gd name="T7" fmla="*/ 217 h 2691"/>
              <a:gd name="T8" fmla="*/ 723 w 5413"/>
              <a:gd name="T9" fmla="*/ 368 h 2691"/>
              <a:gd name="T10" fmla="*/ 445 w 5413"/>
              <a:gd name="T11" fmla="*/ 253 h 2691"/>
              <a:gd name="T12" fmla="*/ 462 w 5413"/>
              <a:gd name="T13" fmla="*/ 217 h 2691"/>
              <a:gd name="T14" fmla="*/ 1144 w 5413"/>
              <a:gd name="T15" fmla="*/ 553 h 2691"/>
              <a:gd name="T16" fmla="*/ 1126 w 5413"/>
              <a:gd name="T17" fmla="*/ 589 h 2691"/>
              <a:gd name="T18" fmla="*/ 866 w 5413"/>
              <a:gd name="T19" fmla="*/ 439 h 2691"/>
              <a:gd name="T20" fmla="*/ 1324 w 5413"/>
              <a:gd name="T21" fmla="*/ 642 h 2691"/>
              <a:gd name="T22" fmla="*/ 1584 w 5413"/>
              <a:gd name="T23" fmla="*/ 792 h 2691"/>
              <a:gd name="T24" fmla="*/ 1306 w 5413"/>
              <a:gd name="T25" fmla="*/ 678 h 2691"/>
              <a:gd name="T26" fmla="*/ 1324 w 5413"/>
              <a:gd name="T27" fmla="*/ 642 h 2691"/>
              <a:gd name="T28" fmla="*/ 2005 w 5413"/>
              <a:gd name="T29" fmla="*/ 978 h 2691"/>
              <a:gd name="T30" fmla="*/ 1988 w 5413"/>
              <a:gd name="T31" fmla="*/ 1014 h 2691"/>
              <a:gd name="T32" fmla="*/ 1727 w 5413"/>
              <a:gd name="T33" fmla="*/ 863 h 2691"/>
              <a:gd name="T34" fmla="*/ 2185 w 5413"/>
              <a:gd name="T35" fmla="*/ 1066 h 2691"/>
              <a:gd name="T36" fmla="*/ 2445 w 5413"/>
              <a:gd name="T37" fmla="*/ 1217 h 2691"/>
              <a:gd name="T38" fmla="*/ 2167 w 5413"/>
              <a:gd name="T39" fmla="*/ 1102 h 2691"/>
              <a:gd name="T40" fmla="*/ 2185 w 5413"/>
              <a:gd name="T41" fmla="*/ 1066 h 2691"/>
              <a:gd name="T42" fmla="*/ 2866 w 5413"/>
              <a:gd name="T43" fmla="*/ 1402 h 2691"/>
              <a:gd name="T44" fmla="*/ 2849 w 5413"/>
              <a:gd name="T45" fmla="*/ 1438 h 2691"/>
              <a:gd name="T46" fmla="*/ 2588 w 5413"/>
              <a:gd name="T47" fmla="*/ 1287 h 2691"/>
              <a:gd name="T48" fmla="*/ 3046 w 5413"/>
              <a:gd name="T49" fmla="*/ 1491 h 2691"/>
              <a:gd name="T50" fmla="*/ 3306 w 5413"/>
              <a:gd name="T51" fmla="*/ 1641 h 2691"/>
              <a:gd name="T52" fmla="*/ 3028 w 5413"/>
              <a:gd name="T53" fmla="*/ 1526 h 2691"/>
              <a:gd name="T54" fmla="*/ 3046 w 5413"/>
              <a:gd name="T55" fmla="*/ 1491 h 2691"/>
              <a:gd name="T56" fmla="*/ 3727 w 5413"/>
              <a:gd name="T57" fmla="*/ 1827 h 2691"/>
              <a:gd name="T58" fmla="*/ 3710 w 5413"/>
              <a:gd name="T59" fmla="*/ 1862 h 2691"/>
              <a:gd name="T60" fmla="*/ 3449 w 5413"/>
              <a:gd name="T61" fmla="*/ 1712 h 2691"/>
              <a:gd name="T62" fmla="*/ 3907 w 5413"/>
              <a:gd name="T63" fmla="*/ 1915 h 2691"/>
              <a:gd name="T64" fmla="*/ 4167 w 5413"/>
              <a:gd name="T65" fmla="*/ 2066 h 2691"/>
              <a:gd name="T66" fmla="*/ 3889 w 5413"/>
              <a:gd name="T67" fmla="*/ 1951 h 2691"/>
              <a:gd name="T68" fmla="*/ 3907 w 5413"/>
              <a:gd name="T69" fmla="*/ 1915 h 2691"/>
              <a:gd name="T70" fmla="*/ 4588 w 5413"/>
              <a:gd name="T71" fmla="*/ 2251 h 2691"/>
              <a:gd name="T72" fmla="*/ 4571 w 5413"/>
              <a:gd name="T73" fmla="*/ 2287 h 2691"/>
              <a:gd name="T74" fmla="*/ 4310 w 5413"/>
              <a:gd name="T75" fmla="*/ 2136 h 2691"/>
              <a:gd name="T76" fmla="*/ 4768 w 5413"/>
              <a:gd name="T77" fmla="*/ 2340 h 2691"/>
              <a:gd name="T78" fmla="*/ 5028 w 5413"/>
              <a:gd name="T79" fmla="*/ 2490 h 2691"/>
              <a:gd name="T80" fmla="*/ 4750 w 5413"/>
              <a:gd name="T81" fmla="*/ 2375 h 2691"/>
              <a:gd name="T82" fmla="*/ 4768 w 5413"/>
              <a:gd name="T83" fmla="*/ 2340 h 2691"/>
              <a:gd name="T84" fmla="*/ 5399 w 5413"/>
              <a:gd name="T85" fmla="*/ 2651 h 2691"/>
              <a:gd name="T86" fmla="*/ 5381 w 5413"/>
              <a:gd name="T87" fmla="*/ 2686 h 2691"/>
              <a:gd name="T88" fmla="*/ 5172 w 5413"/>
              <a:gd name="T89" fmla="*/ 2561 h 2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413" h="2691">
                <a:moveTo>
                  <a:pt x="32" y="5"/>
                </a:moveTo>
                <a:lnTo>
                  <a:pt x="283" y="129"/>
                </a:lnTo>
                <a:cubicBezTo>
                  <a:pt x="293" y="134"/>
                  <a:pt x="297" y="146"/>
                  <a:pt x="292" y="156"/>
                </a:cubicBezTo>
                <a:cubicBezTo>
                  <a:pt x="287" y="165"/>
                  <a:pt x="275" y="170"/>
                  <a:pt x="265" y="165"/>
                </a:cubicBezTo>
                <a:lnTo>
                  <a:pt x="14" y="41"/>
                </a:lnTo>
                <a:cubicBezTo>
                  <a:pt x="4" y="36"/>
                  <a:pt x="0" y="24"/>
                  <a:pt x="5" y="14"/>
                </a:cubicBezTo>
                <a:cubicBezTo>
                  <a:pt x="10" y="4"/>
                  <a:pt x="22" y="0"/>
                  <a:pt x="32" y="5"/>
                </a:cubicBezTo>
                <a:close/>
                <a:moveTo>
                  <a:pt x="462" y="217"/>
                </a:moveTo>
                <a:lnTo>
                  <a:pt x="714" y="341"/>
                </a:lnTo>
                <a:cubicBezTo>
                  <a:pt x="724" y="346"/>
                  <a:pt x="728" y="358"/>
                  <a:pt x="723" y="368"/>
                </a:cubicBezTo>
                <a:cubicBezTo>
                  <a:pt x="718" y="378"/>
                  <a:pt x="706" y="382"/>
                  <a:pt x="696" y="377"/>
                </a:cubicBezTo>
                <a:lnTo>
                  <a:pt x="445" y="253"/>
                </a:lnTo>
                <a:cubicBezTo>
                  <a:pt x="435" y="248"/>
                  <a:pt x="431" y="236"/>
                  <a:pt x="436" y="226"/>
                </a:cubicBezTo>
                <a:cubicBezTo>
                  <a:pt x="441" y="216"/>
                  <a:pt x="453" y="212"/>
                  <a:pt x="462" y="217"/>
                </a:cubicBezTo>
                <a:close/>
                <a:moveTo>
                  <a:pt x="893" y="429"/>
                </a:moveTo>
                <a:lnTo>
                  <a:pt x="1144" y="553"/>
                </a:lnTo>
                <a:cubicBezTo>
                  <a:pt x="1154" y="558"/>
                  <a:pt x="1158" y="570"/>
                  <a:pt x="1153" y="580"/>
                </a:cubicBezTo>
                <a:cubicBezTo>
                  <a:pt x="1148" y="590"/>
                  <a:pt x="1136" y="594"/>
                  <a:pt x="1126" y="589"/>
                </a:cubicBezTo>
                <a:lnTo>
                  <a:pt x="875" y="465"/>
                </a:lnTo>
                <a:cubicBezTo>
                  <a:pt x="865" y="460"/>
                  <a:pt x="861" y="448"/>
                  <a:pt x="866" y="439"/>
                </a:cubicBezTo>
                <a:cubicBezTo>
                  <a:pt x="871" y="429"/>
                  <a:pt x="883" y="425"/>
                  <a:pt x="893" y="429"/>
                </a:cubicBezTo>
                <a:close/>
                <a:moveTo>
                  <a:pt x="1324" y="642"/>
                </a:moveTo>
                <a:lnTo>
                  <a:pt x="1575" y="765"/>
                </a:lnTo>
                <a:cubicBezTo>
                  <a:pt x="1585" y="770"/>
                  <a:pt x="1589" y="782"/>
                  <a:pt x="1584" y="792"/>
                </a:cubicBezTo>
                <a:cubicBezTo>
                  <a:pt x="1579" y="802"/>
                  <a:pt x="1567" y="806"/>
                  <a:pt x="1557" y="801"/>
                </a:cubicBezTo>
                <a:lnTo>
                  <a:pt x="1306" y="678"/>
                </a:lnTo>
                <a:cubicBezTo>
                  <a:pt x="1296" y="673"/>
                  <a:pt x="1292" y="661"/>
                  <a:pt x="1297" y="651"/>
                </a:cubicBezTo>
                <a:cubicBezTo>
                  <a:pt x="1302" y="641"/>
                  <a:pt x="1314" y="637"/>
                  <a:pt x="1324" y="642"/>
                </a:cubicBezTo>
                <a:close/>
                <a:moveTo>
                  <a:pt x="1754" y="854"/>
                </a:moveTo>
                <a:lnTo>
                  <a:pt x="2005" y="978"/>
                </a:lnTo>
                <a:cubicBezTo>
                  <a:pt x="2015" y="983"/>
                  <a:pt x="2019" y="995"/>
                  <a:pt x="2014" y="1004"/>
                </a:cubicBezTo>
                <a:cubicBezTo>
                  <a:pt x="2009" y="1014"/>
                  <a:pt x="1997" y="1018"/>
                  <a:pt x="1988" y="1014"/>
                </a:cubicBezTo>
                <a:lnTo>
                  <a:pt x="1736" y="890"/>
                </a:lnTo>
                <a:cubicBezTo>
                  <a:pt x="1726" y="885"/>
                  <a:pt x="1722" y="873"/>
                  <a:pt x="1727" y="863"/>
                </a:cubicBezTo>
                <a:cubicBezTo>
                  <a:pt x="1732" y="853"/>
                  <a:pt x="1744" y="849"/>
                  <a:pt x="1754" y="854"/>
                </a:cubicBezTo>
                <a:close/>
                <a:moveTo>
                  <a:pt x="2185" y="1066"/>
                </a:moveTo>
                <a:lnTo>
                  <a:pt x="2436" y="1190"/>
                </a:lnTo>
                <a:cubicBezTo>
                  <a:pt x="2446" y="1195"/>
                  <a:pt x="2450" y="1207"/>
                  <a:pt x="2445" y="1217"/>
                </a:cubicBezTo>
                <a:cubicBezTo>
                  <a:pt x="2440" y="1227"/>
                  <a:pt x="2428" y="1231"/>
                  <a:pt x="2418" y="1226"/>
                </a:cubicBezTo>
                <a:lnTo>
                  <a:pt x="2167" y="1102"/>
                </a:lnTo>
                <a:cubicBezTo>
                  <a:pt x="2157" y="1097"/>
                  <a:pt x="2153" y="1085"/>
                  <a:pt x="2158" y="1075"/>
                </a:cubicBezTo>
                <a:cubicBezTo>
                  <a:pt x="2163" y="1065"/>
                  <a:pt x="2175" y="1061"/>
                  <a:pt x="2185" y="1066"/>
                </a:cubicBezTo>
                <a:close/>
                <a:moveTo>
                  <a:pt x="2615" y="1278"/>
                </a:moveTo>
                <a:lnTo>
                  <a:pt x="2866" y="1402"/>
                </a:lnTo>
                <a:cubicBezTo>
                  <a:pt x="2876" y="1407"/>
                  <a:pt x="2880" y="1419"/>
                  <a:pt x="2875" y="1429"/>
                </a:cubicBezTo>
                <a:cubicBezTo>
                  <a:pt x="2870" y="1439"/>
                  <a:pt x="2858" y="1443"/>
                  <a:pt x="2849" y="1438"/>
                </a:cubicBezTo>
                <a:lnTo>
                  <a:pt x="2597" y="1314"/>
                </a:lnTo>
                <a:cubicBezTo>
                  <a:pt x="2588" y="1309"/>
                  <a:pt x="2583" y="1297"/>
                  <a:pt x="2588" y="1287"/>
                </a:cubicBezTo>
                <a:cubicBezTo>
                  <a:pt x="2593" y="1278"/>
                  <a:pt x="2605" y="1273"/>
                  <a:pt x="2615" y="1278"/>
                </a:cubicBezTo>
                <a:close/>
                <a:moveTo>
                  <a:pt x="3046" y="1491"/>
                </a:moveTo>
                <a:lnTo>
                  <a:pt x="3297" y="1614"/>
                </a:lnTo>
                <a:cubicBezTo>
                  <a:pt x="3307" y="1619"/>
                  <a:pt x="3311" y="1631"/>
                  <a:pt x="3306" y="1641"/>
                </a:cubicBezTo>
                <a:cubicBezTo>
                  <a:pt x="3301" y="1651"/>
                  <a:pt x="3289" y="1655"/>
                  <a:pt x="3279" y="1650"/>
                </a:cubicBezTo>
                <a:lnTo>
                  <a:pt x="3028" y="1526"/>
                </a:lnTo>
                <a:cubicBezTo>
                  <a:pt x="3018" y="1522"/>
                  <a:pt x="3014" y="1510"/>
                  <a:pt x="3019" y="1500"/>
                </a:cubicBezTo>
                <a:cubicBezTo>
                  <a:pt x="3024" y="1490"/>
                  <a:pt x="3036" y="1486"/>
                  <a:pt x="3046" y="1491"/>
                </a:cubicBezTo>
                <a:close/>
                <a:moveTo>
                  <a:pt x="3476" y="1703"/>
                </a:moveTo>
                <a:lnTo>
                  <a:pt x="3727" y="1827"/>
                </a:lnTo>
                <a:cubicBezTo>
                  <a:pt x="3737" y="1832"/>
                  <a:pt x="3741" y="1843"/>
                  <a:pt x="3736" y="1853"/>
                </a:cubicBezTo>
                <a:cubicBezTo>
                  <a:pt x="3732" y="1863"/>
                  <a:pt x="3720" y="1867"/>
                  <a:pt x="3710" y="1862"/>
                </a:cubicBezTo>
                <a:lnTo>
                  <a:pt x="3459" y="1739"/>
                </a:lnTo>
                <a:cubicBezTo>
                  <a:pt x="3449" y="1734"/>
                  <a:pt x="3445" y="1722"/>
                  <a:pt x="3449" y="1712"/>
                </a:cubicBezTo>
                <a:cubicBezTo>
                  <a:pt x="3454" y="1702"/>
                  <a:pt x="3466" y="1698"/>
                  <a:pt x="3476" y="1703"/>
                </a:cubicBezTo>
                <a:close/>
                <a:moveTo>
                  <a:pt x="3907" y="1915"/>
                </a:moveTo>
                <a:lnTo>
                  <a:pt x="4158" y="2039"/>
                </a:lnTo>
                <a:cubicBezTo>
                  <a:pt x="4168" y="2044"/>
                  <a:pt x="4172" y="2056"/>
                  <a:pt x="4167" y="2066"/>
                </a:cubicBezTo>
                <a:cubicBezTo>
                  <a:pt x="4162" y="2076"/>
                  <a:pt x="4150" y="2080"/>
                  <a:pt x="4140" y="2075"/>
                </a:cubicBezTo>
                <a:lnTo>
                  <a:pt x="3889" y="1951"/>
                </a:lnTo>
                <a:cubicBezTo>
                  <a:pt x="3879" y="1946"/>
                  <a:pt x="3875" y="1934"/>
                  <a:pt x="3880" y="1924"/>
                </a:cubicBezTo>
                <a:cubicBezTo>
                  <a:pt x="3885" y="1914"/>
                  <a:pt x="3897" y="1910"/>
                  <a:pt x="3907" y="1915"/>
                </a:cubicBezTo>
                <a:close/>
                <a:moveTo>
                  <a:pt x="4337" y="2127"/>
                </a:moveTo>
                <a:lnTo>
                  <a:pt x="4588" y="2251"/>
                </a:lnTo>
                <a:cubicBezTo>
                  <a:pt x="4598" y="2256"/>
                  <a:pt x="4602" y="2268"/>
                  <a:pt x="4597" y="2278"/>
                </a:cubicBezTo>
                <a:cubicBezTo>
                  <a:pt x="4593" y="2288"/>
                  <a:pt x="4581" y="2292"/>
                  <a:pt x="4571" y="2287"/>
                </a:cubicBezTo>
                <a:lnTo>
                  <a:pt x="4320" y="2163"/>
                </a:lnTo>
                <a:cubicBezTo>
                  <a:pt x="4310" y="2158"/>
                  <a:pt x="4306" y="2146"/>
                  <a:pt x="4310" y="2136"/>
                </a:cubicBezTo>
                <a:cubicBezTo>
                  <a:pt x="4315" y="2126"/>
                  <a:pt x="4327" y="2122"/>
                  <a:pt x="4337" y="2127"/>
                </a:cubicBezTo>
                <a:close/>
                <a:moveTo>
                  <a:pt x="4768" y="2340"/>
                </a:moveTo>
                <a:lnTo>
                  <a:pt x="5019" y="2463"/>
                </a:lnTo>
                <a:cubicBezTo>
                  <a:pt x="5029" y="2468"/>
                  <a:pt x="5033" y="2480"/>
                  <a:pt x="5028" y="2490"/>
                </a:cubicBezTo>
                <a:cubicBezTo>
                  <a:pt x="5023" y="2500"/>
                  <a:pt x="5011" y="2504"/>
                  <a:pt x="5001" y="2499"/>
                </a:cubicBezTo>
                <a:lnTo>
                  <a:pt x="4750" y="2375"/>
                </a:lnTo>
                <a:cubicBezTo>
                  <a:pt x="4740" y="2371"/>
                  <a:pt x="4736" y="2359"/>
                  <a:pt x="4741" y="2349"/>
                </a:cubicBezTo>
                <a:cubicBezTo>
                  <a:pt x="4746" y="2339"/>
                  <a:pt x="4758" y="2335"/>
                  <a:pt x="4768" y="2340"/>
                </a:cubicBezTo>
                <a:close/>
                <a:moveTo>
                  <a:pt x="5198" y="2552"/>
                </a:moveTo>
                <a:lnTo>
                  <a:pt x="5399" y="2651"/>
                </a:lnTo>
                <a:cubicBezTo>
                  <a:pt x="5409" y="2655"/>
                  <a:pt x="5413" y="2667"/>
                  <a:pt x="5408" y="2677"/>
                </a:cubicBezTo>
                <a:cubicBezTo>
                  <a:pt x="5403" y="2687"/>
                  <a:pt x="5391" y="2691"/>
                  <a:pt x="5381" y="2686"/>
                </a:cubicBezTo>
                <a:lnTo>
                  <a:pt x="5181" y="2588"/>
                </a:lnTo>
                <a:cubicBezTo>
                  <a:pt x="5171" y="2583"/>
                  <a:pt x="5167" y="2571"/>
                  <a:pt x="5172" y="2561"/>
                </a:cubicBezTo>
                <a:cubicBezTo>
                  <a:pt x="5176" y="2551"/>
                  <a:pt x="5188" y="2547"/>
                  <a:pt x="5198" y="2552"/>
                </a:cubicBezTo>
                <a:close/>
              </a:path>
            </a:pathLst>
          </a:custGeom>
          <a:solidFill>
            <a:srgbClr val="3366FF"/>
          </a:solidFill>
          <a:ln w="28575" cap="flat">
            <a:solidFill>
              <a:srgbClr val="92D05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4" name="Line 90"/>
          <p:cNvSpPr>
            <a:spLocks noChangeShapeType="1"/>
          </p:cNvSpPr>
          <p:nvPr/>
        </p:nvSpPr>
        <p:spPr bwMode="auto">
          <a:xfrm>
            <a:off x="7807506" y="3106369"/>
            <a:ext cx="2055813" cy="727075"/>
          </a:xfrm>
          <a:prstGeom prst="line">
            <a:avLst/>
          </a:prstGeom>
          <a:noFill/>
          <a:ln w="28575" cap="rnd">
            <a:solidFill>
              <a:srgbClr val="3366FF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5" name="Rectangle 96"/>
          <p:cNvSpPr>
            <a:spLocks noChangeArrowheads="1"/>
          </p:cNvSpPr>
          <p:nvPr/>
        </p:nvSpPr>
        <p:spPr bwMode="auto">
          <a:xfrm>
            <a:off x="7604306" y="2784107"/>
            <a:ext cx="427038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HTHP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56" name="Rectangle 97"/>
          <p:cNvSpPr>
            <a:spLocks noChangeArrowheads="1"/>
          </p:cNvSpPr>
          <p:nvPr/>
        </p:nvSpPr>
        <p:spPr bwMode="auto">
          <a:xfrm>
            <a:off x="10128431" y="3328619"/>
            <a:ext cx="357188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LTLP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58" name="矩形 657"/>
          <p:cNvSpPr/>
          <p:nvPr/>
        </p:nvSpPr>
        <p:spPr>
          <a:xfrm>
            <a:off x="9953915" y="4444581"/>
            <a:ext cx="1415415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Traffic offloading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59" name="直接连接符 658"/>
          <p:cNvCxnSpPr>
            <a:stCxn id="641" idx="3"/>
            <a:endCxn id="597" idx="47"/>
          </p:cNvCxnSpPr>
          <p:nvPr/>
        </p:nvCxnSpPr>
        <p:spPr>
          <a:xfrm flipV="1">
            <a:off x="9933169" y="3699438"/>
            <a:ext cx="271556" cy="110700"/>
          </a:xfrm>
          <a:prstGeom prst="line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0" name="Picture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463" y="3664875"/>
            <a:ext cx="5381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463" y="3664875"/>
            <a:ext cx="5381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863" y="4072863"/>
            <a:ext cx="538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863" y="4072863"/>
            <a:ext cx="538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088" y="3664875"/>
            <a:ext cx="5413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088" y="3664875"/>
            <a:ext cx="5413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6" name="Freeform 14"/>
          <p:cNvSpPr/>
          <p:nvPr/>
        </p:nvSpPr>
        <p:spPr bwMode="auto">
          <a:xfrm>
            <a:off x="8526825" y="3949038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solidFill>
            <a:srgbClr val="92C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7" name="Freeform 15"/>
          <p:cNvSpPr/>
          <p:nvPr/>
        </p:nvSpPr>
        <p:spPr bwMode="auto">
          <a:xfrm>
            <a:off x="8526825" y="3949038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68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238" y="4137950"/>
            <a:ext cx="2841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9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238" y="4137950"/>
            <a:ext cx="2841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0" name="Freeform 18"/>
          <p:cNvSpPr/>
          <p:nvPr/>
        </p:nvSpPr>
        <p:spPr bwMode="auto">
          <a:xfrm>
            <a:off x="8574450" y="4161763"/>
            <a:ext cx="212725" cy="242887"/>
          </a:xfrm>
          <a:custGeom>
            <a:avLst/>
            <a:gdLst>
              <a:gd name="T0" fmla="*/ 134 w 134"/>
              <a:gd name="T1" fmla="*/ 56 h 153"/>
              <a:gd name="T2" fmla="*/ 85 w 134"/>
              <a:gd name="T3" fmla="*/ 0 h 153"/>
              <a:gd name="T4" fmla="*/ 18 w 134"/>
              <a:gd name="T5" fmla="*/ 20 h 153"/>
              <a:gd name="T6" fmla="*/ 0 w 134"/>
              <a:gd name="T7" fmla="*/ 97 h 153"/>
              <a:gd name="T8" fmla="*/ 49 w 134"/>
              <a:gd name="T9" fmla="*/ 153 h 153"/>
              <a:gd name="T10" fmla="*/ 116 w 134"/>
              <a:gd name="T11" fmla="*/ 133 h 153"/>
              <a:gd name="T12" fmla="*/ 134 w 134"/>
              <a:gd name="T13" fmla="*/ 5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3">
                <a:moveTo>
                  <a:pt x="134" y="56"/>
                </a:moveTo>
                <a:lnTo>
                  <a:pt x="85" y="0"/>
                </a:lnTo>
                <a:lnTo>
                  <a:pt x="18" y="20"/>
                </a:lnTo>
                <a:lnTo>
                  <a:pt x="0" y="97"/>
                </a:lnTo>
                <a:lnTo>
                  <a:pt x="49" y="153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solidFill>
            <a:srgbClr val="92C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1" name="Freeform 19"/>
          <p:cNvSpPr/>
          <p:nvPr/>
        </p:nvSpPr>
        <p:spPr bwMode="auto">
          <a:xfrm>
            <a:off x="8574450" y="4161763"/>
            <a:ext cx="212725" cy="242887"/>
          </a:xfrm>
          <a:custGeom>
            <a:avLst/>
            <a:gdLst>
              <a:gd name="T0" fmla="*/ 134 w 134"/>
              <a:gd name="T1" fmla="*/ 56 h 153"/>
              <a:gd name="T2" fmla="*/ 85 w 134"/>
              <a:gd name="T3" fmla="*/ 0 h 153"/>
              <a:gd name="T4" fmla="*/ 18 w 134"/>
              <a:gd name="T5" fmla="*/ 20 h 153"/>
              <a:gd name="T6" fmla="*/ 0 w 134"/>
              <a:gd name="T7" fmla="*/ 97 h 153"/>
              <a:gd name="T8" fmla="*/ 49 w 134"/>
              <a:gd name="T9" fmla="*/ 153 h 153"/>
              <a:gd name="T10" fmla="*/ 116 w 134"/>
              <a:gd name="T11" fmla="*/ 133 h 153"/>
              <a:gd name="T12" fmla="*/ 134 w 134"/>
              <a:gd name="T13" fmla="*/ 5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3">
                <a:moveTo>
                  <a:pt x="134" y="56"/>
                </a:moveTo>
                <a:lnTo>
                  <a:pt x="85" y="0"/>
                </a:lnTo>
                <a:lnTo>
                  <a:pt x="18" y="20"/>
                </a:lnTo>
                <a:lnTo>
                  <a:pt x="0" y="97"/>
                </a:lnTo>
                <a:lnTo>
                  <a:pt x="49" y="153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72" name="Picture 2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088" y="4083975"/>
            <a:ext cx="28733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3" name="Picture 2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088" y="4083975"/>
            <a:ext cx="28733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4" name="Freeform 22"/>
          <p:cNvSpPr/>
          <p:nvPr/>
        </p:nvSpPr>
        <p:spPr bwMode="auto">
          <a:xfrm>
            <a:off x="8391888" y="4104613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solidFill>
            <a:srgbClr val="92C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5" name="Freeform 23"/>
          <p:cNvSpPr/>
          <p:nvPr/>
        </p:nvSpPr>
        <p:spPr bwMode="auto">
          <a:xfrm>
            <a:off x="8391888" y="4104613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6" name="Freeform 24"/>
          <p:cNvSpPr>
            <a:spLocks noEditPoints="1"/>
          </p:cNvSpPr>
          <p:nvPr/>
        </p:nvSpPr>
        <p:spPr bwMode="auto">
          <a:xfrm>
            <a:off x="8509363" y="3941100"/>
            <a:ext cx="185738" cy="284162"/>
          </a:xfrm>
          <a:custGeom>
            <a:avLst/>
            <a:gdLst>
              <a:gd name="T0" fmla="*/ 117 w 117"/>
              <a:gd name="T1" fmla="*/ 179 h 179"/>
              <a:gd name="T2" fmla="*/ 58 w 117"/>
              <a:gd name="T3" fmla="*/ 0 h 179"/>
              <a:gd name="T4" fmla="*/ 0 w 117"/>
              <a:gd name="T5" fmla="*/ 179 h 179"/>
              <a:gd name="T6" fmla="*/ 9 w 117"/>
              <a:gd name="T7" fmla="*/ 179 h 179"/>
              <a:gd name="T8" fmla="*/ 12 w 117"/>
              <a:gd name="T9" fmla="*/ 170 h 179"/>
              <a:gd name="T10" fmla="*/ 58 w 117"/>
              <a:gd name="T11" fmla="*/ 140 h 179"/>
              <a:gd name="T12" fmla="*/ 104 w 117"/>
              <a:gd name="T13" fmla="*/ 169 h 179"/>
              <a:gd name="T14" fmla="*/ 107 w 117"/>
              <a:gd name="T15" fmla="*/ 179 h 179"/>
              <a:gd name="T16" fmla="*/ 117 w 117"/>
              <a:gd name="T17" fmla="*/ 179 h 179"/>
              <a:gd name="T18" fmla="*/ 58 w 117"/>
              <a:gd name="T19" fmla="*/ 84 h 179"/>
              <a:gd name="T20" fmla="*/ 85 w 117"/>
              <a:gd name="T21" fmla="*/ 112 h 179"/>
              <a:gd name="T22" fmla="*/ 58 w 117"/>
              <a:gd name="T23" fmla="*/ 129 h 179"/>
              <a:gd name="T24" fmla="*/ 32 w 117"/>
              <a:gd name="T25" fmla="*/ 113 h 179"/>
              <a:gd name="T26" fmla="*/ 58 w 117"/>
              <a:gd name="T27" fmla="*/ 84 h 179"/>
              <a:gd name="T28" fmla="*/ 37 w 117"/>
              <a:gd name="T29" fmla="*/ 94 h 179"/>
              <a:gd name="T30" fmla="*/ 45 w 117"/>
              <a:gd name="T31" fmla="*/ 70 h 179"/>
              <a:gd name="T32" fmla="*/ 52 w 117"/>
              <a:gd name="T33" fmla="*/ 78 h 179"/>
              <a:gd name="T34" fmla="*/ 37 w 117"/>
              <a:gd name="T35" fmla="*/ 94 h 179"/>
              <a:gd name="T36" fmla="*/ 65 w 117"/>
              <a:gd name="T37" fmla="*/ 78 h 179"/>
              <a:gd name="T38" fmla="*/ 72 w 117"/>
              <a:gd name="T39" fmla="*/ 69 h 179"/>
              <a:gd name="T40" fmla="*/ 80 w 117"/>
              <a:gd name="T41" fmla="*/ 93 h 179"/>
              <a:gd name="T42" fmla="*/ 65 w 117"/>
              <a:gd name="T43" fmla="*/ 78 h 179"/>
              <a:gd name="T44" fmla="*/ 69 w 117"/>
              <a:gd name="T45" fmla="*/ 60 h 179"/>
              <a:gd name="T46" fmla="*/ 58 w 117"/>
              <a:gd name="T47" fmla="*/ 71 h 179"/>
              <a:gd name="T48" fmla="*/ 48 w 117"/>
              <a:gd name="T49" fmla="*/ 60 h 179"/>
              <a:gd name="T50" fmla="*/ 58 w 117"/>
              <a:gd name="T51" fmla="*/ 28 h 179"/>
              <a:gd name="T52" fmla="*/ 69 w 117"/>
              <a:gd name="T53" fmla="*/ 60 h 179"/>
              <a:gd name="T54" fmla="*/ 17 w 117"/>
              <a:gd name="T55" fmla="*/ 156 h 179"/>
              <a:gd name="T56" fmla="*/ 28 w 117"/>
              <a:gd name="T57" fmla="*/ 121 h 179"/>
              <a:gd name="T58" fmla="*/ 50 w 117"/>
              <a:gd name="T59" fmla="*/ 135 h 179"/>
              <a:gd name="T60" fmla="*/ 17 w 117"/>
              <a:gd name="T61" fmla="*/ 156 h 179"/>
              <a:gd name="T62" fmla="*/ 67 w 117"/>
              <a:gd name="T63" fmla="*/ 135 h 179"/>
              <a:gd name="T64" fmla="*/ 89 w 117"/>
              <a:gd name="T65" fmla="*/ 121 h 179"/>
              <a:gd name="T66" fmla="*/ 100 w 117"/>
              <a:gd name="T67" fmla="*/ 155 h 179"/>
              <a:gd name="T68" fmla="*/ 67 w 117"/>
              <a:gd name="T69" fmla="*/ 135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7" h="179">
                <a:moveTo>
                  <a:pt x="117" y="179"/>
                </a:moveTo>
                <a:lnTo>
                  <a:pt x="58" y="0"/>
                </a:lnTo>
                <a:lnTo>
                  <a:pt x="0" y="179"/>
                </a:lnTo>
                <a:lnTo>
                  <a:pt x="9" y="179"/>
                </a:lnTo>
                <a:lnTo>
                  <a:pt x="12" y="170"/>
                </a:lnTo>
                <a:lnTo>
                  <a:pt x="58" y="140"/>
                </a:lnTo>
                <a:lnTo>
                  <a:pt x="104" y="169"/>
                </a:lnTo>
                <a:lnTo>
                  <a:pt x="107" y="179"/>
                </a:lnTo>
                <a:lnTo>
                  <a:pt x="117" y="179"/>
                </a:lnTo>
                <a:close/>
                <a:moveTo>
                  <a:pt x="58" y="84"/>
                </a:moveTo>
                <a:lnTo>
                  <a:pt x="85" y="112"/>
                </a:lnTo>
                <a:lnTo>
                  <a:pt x="58" y="129"/>
                </a:lnTo>
                <a:lnTo>
                  <a:pt x="32" y="113"/>
                </a:lnTo>
                <a:lnTo>
                  <a:pt x="58" y="84"/>
                </a:lnTo>
                <a:close/>
                <a:moveTo>
                  <a:pt x="37" y="94"/>
                </a:moveTo>
                <a:lnTo>
                  <a:pt x="45" y="70"/>
                </a:lnTo>
                <a:lnTo>
                  <a:pt x="52" y="78"/>
                </a:lnTo>
                <a:lnTo>
                  <a:pt x="37" y="94"/>
                </a:lnTo>
                <a:close/>
                <a:moveTo>
                  <a:pt x="65" y="78"/>
                </a:moveTo>
                <a:lnTo>
                  <a:pt x="72" y="69"/>
                </a:lnTo>
                <a:lnTo>
                  <a:pt x="80" y="93"/>
                </a:lnTo>
                <a:lnTo>
                  <a:pt x="65" y="78"/>
                </a:lnTo>
                <a:close/>
                <a:moveTo>
                  <a:pt x="69" y="60"/>
                </a:moveTo>
                <a:lnTo>
                  <a:pt x="58" y="71"/>
                </a:lnTo>
                <a:lnTo>
                  <a:pt x="48" y="60"/>
                </a:lnTo>
                <a:lnTo>
                  <a:pt x="58" y="28"/>
                </a:lnTo>
                <a:lnTo>
                  <a:pt x="69" y="60"/>
                </a:lnTo>
                <a:close/>
                <a:moveTo>
                  <a:pt x="17" y="156"/>
                </a:moveTo>
                <a:lnTo>
                  <a:pt x="28" y="121"/>
                </a:lnTo>
                <a:lnTo>
                  <a:pt x="50" y="135"/>
                </a:lnTo>
                <a:lnTo>
                  <a:pt x="17" y="156"/>
                </a:lnTo>
                <a:close/>
                <a:moveTo>
                  <a:pt x="67" y="135"/>
                </a:moveTo>
                <a:lnTo>
                  <a:pt x="89" y="121"/>
                </a:lnTo>
                <a:lnTo>
                  <a:pt x="100" y="155"/>
                </a:lnTo>
                <a:lnTo>
                  <a:pt x="67" y="13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7" name="Freeform 25"/>
          <p:cNvSpPr/>
          <p:nvPr/>
        </p:nvSpPr>
        <p:spPr bwMode="auto">
          <a:xfrm>
            <a:off x="8509363" y="3941100"/>
            <a:ext cx="185738" cy="284162"/>
          </a:xfrm>
          <a:custGeom>
            <a:avLst/>
            <a:gdLst>
              <a:gd name="T0" fmla="*/ 117 w 117"/>
              <a:gd name="T1" fmla="*/ 179 h 179"/>
              <a:gd name="T2" fmla="*/ 58 w 117"/>
              <a:gd name="T3" fmla="*/ 0 h 179"/>
              <a:gd name="T4" fmla="*/ 0 w 117"/>
              <a:gd name="T5" fmla="*/ 179 h 179"/>
              <a:gd name="T6" fmla="*/ 9 w 117"/>
              <a:gd name="T7" fmla="*/ 179 h 179"/>
              <a:gd name="T8" fmla="*/ 12 w 117"/>
              <a:gd name="T9" fmla="*/ 170 h 179"/>
              <a:gd name="T10" fmla="*/ 58 w 117"/>
              <a:gd name="T11" fmla="*/ 140 h 179"/>
              <a:gd name="T12" fmla="*/ 104 w 117"/>
              <a:gd name="T13" fmla="*/ 169 h 179"/>
              <a:gd name="T14" fmla="*/ 107 w 117"/>
              <a:gd name="T15" fmla="*/ 179 h 179"/>
              <a:gd name="T16" fmla="*/ 117 w 117"/>
              <a:gd name="T17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79">
                <a:moveTo>
                  <a:pt x="117" y="179"/>
                </a:moveTo>
                <a:lnTo>
                  <a:pt x="58" y="0"/>
                </a:lnTo>
                <a:lnTo>
                  <a:pt x="0" y="179"/>
                </a:lnTo>
                <a:lnTo>
                  <a:pt x="9" y="179"/>
                </a:lnTo>
                <a:lnTo>
                  <a:pt x="12" y="170"/>
                </a:lnTo>
                <a:lnTo>
                  <a:pt x="58" y="140"/>
                </a:lnTo>
                <a:lnTo>
                  <a:pt x="104" y="169"/>
                </a:lnTo>
                <a:lnTo>
                  <a:pt x="107" y="179"/>
                </a:lnTo>
                <a:lnTo>
                  <a:pt x="117" y="179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8" name="Freeform 26"/>
          <p:cNvSpPr/>
          <p:nvPr/>
        </p:nvSpPr>
        <p:spPr bwMode="auto">
          <a:xfrm>
            <a:off x="8560163" y="4074450"/>
            <a:ext cx="84138" cy="71437"/>
          </a:xfrm>
          <a:custGeom>
            <a:avLst/>
            <a:gdLst>
              <a:gd name="T0" fmla="*/ 26 w 53"/>
              <a:gd name="T1" fmla="*/ 0 h 45"/>
              <a:gd name="T2" fmla="*/ 53 w 53"/>
              <a:gd name="T3" fmla="*/ 28 h 45"/>
              <a:gd name="T4" fmla="*/ 26 w 53"/>
              <a:gd name="T5" fmla="*/ 45 h 45"/>
              <a:gd name="T6" fmla="*/ 0 w 53"/>
              <a:gd name="T7" fmla="*/ 29 h 45"/>
              <a:gd name="T8" fmla="*/ 26 w 53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45">
                <a:moveTo>
                  <a:pt x="26" y="0"/>
                </a:moveTo>
                <a:lnTo>
                  <a:pt x="53" y="28"/>
                </a:lnTo>
                <a:lnTo>
                  <a:pt x="26" y="45"/>
                </a:lnTo>
                <a:lnTo>
                  <a:pt x="0" y="29"/>
                </a:lnTo>
                <a:lnTo>
                  <a:pt x="26" y="0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9" name="Freeform 27"/>
          <p:cNvSpPr/>
          <p:nvPr/>
        </p:nvSpPr>
        <p:spPr bwMode="auto">
          <a:xfrm>
            <a:off x="8568100" y="4052225"/>
            <a:ext cx="23813" cy="38100"/>
          </a:xfrm>
          <a:custGeom>
            <a:avLst/>
            <a:gdLst>
              <a:gd name="T0" fmla="*/ 0 w 15"/>
              <a:gd name="T1" fmla="*/ 24 h 24"/>
              <a:gd name="T2" fmla="*/ 8 w 15"/>
              <a:gd name="T3" fmla="*/ 0 h 24"/>
              <a:gd name="T4" fmla="*/ 15 w 15"/>
              <a:gd name="T5" fmla="*/ 8 h 24"/>
              <a:gd name="T6" fmla="*/ 0 w 15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4">
                <a:moveTo>
                  <a:pt x="0" y="24"/>
                </a:moveTo>
                <a:lnTo>
                  <a:pt x="8" y="0"/>
                </a:lnTo>
                <a:lnTo>
                  <a:pt x="15" y="8"/>
                </a:lnTo>
                <a:lnTo>
                  <a:pt x="0" y="24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0" name="Freeform 28"/>
          <p:cNvSpPr/>
          <p:nvPr/>
        </p:nvSpPr>
        <p:spPr bwMode="auto">
          <a:xfrm>
            <a:off x="8612550" y="4050638"/>
            <a:ext cx="23813" cy="38100"/>
          </a:xfrm>
          <a:custGeom>
            <a:avLst/>
            <a:gdLst>
              <a:gd name="T0" fmla="*/ 0 w 15"/>
              <a:gd name="T1" fmla="*/ 9 h 24"/>
              <a:gd name="T2" fmla="*/ 7 w 15"/>
              <a:gd name="T3" fmla="*/ 0 h 24"/>
              <a:gd name="T4" fmla="*/ 15 w 15"/>
              <a:gd name="T5" fmla="*/ 24 h 24"/>
              <a:gd name="T6" fmla="*/ 0 w 15"/>
              <a:gd name="T7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4">
                <a:moveTo>
                  <a:pt x="0" y="9"/>
                </a:moveTo>
                <a:lnTo>
                  <a:pt x="7" y="0"/>
                </a:lnTo>
                <a:lnTo>
                  <a:pt x="15" y="24"/>
                </a:lnTo>
                <a:lnTo>
                  <a:pt x="0" y="9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1" name="Freeform 29"/>
          <p:cNvSpPr/>
          <p:nvPr/>
        </p:nvSpPr>
        <p:spPr bwMode="auto">
          <a:xfrm>
            <a:off x="8585563" y="3985550"/>
            <a:ext cx="33338" cy="68262"/>
          </a:xfrm>
          <a:custGeom>
            <a:avLst/>
            <a:gdLst>
              <a:gd name="T0" fmla="*/ 21 w 21"/>
              <a:gd name="T1" fmla="*/ 32 h 43"/>
              <a:gd name="T2" fmla="*/ 10 w 21"/>
              <a:gd name="T3" fmla="*/ 43 h 43"/>
              <a:gd name="T4" fmla="*/ 0 w 21"/>
              <a:gd name="T5" fmla="*/ 32 h 43"/>
              <a:gd name="T6" fmla="*/ 10 w 21"/>
              <a:gd name="T7" fmla="*/ 0 h 43"/>
              <a:gd name="T8" fmla="*/ 21 w 21"/>
              <a:gd name="T9" fmla="*/ 3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3">
                <a:moveTo>
                  <a:pt x="21" y="32"/>
                </a:moveTo>
                <a:lnTo>
                  <a:pt x="10" y="43"/>
                </a:lnTo>
                <a:lnTo>
                  <a:pt x="0" y="32"/>
                </a:lnTo>
                <a:lnTo>
                  <a:pt x="10" y="0"/>
                </a:lnTo>
                <a:lnTo>
                  <a:pt x="21" y="32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2" name="Freeform 30"/>
          <p:cNvSpPr/>
          <p:nvPr/>
        </p:nvSpPr>
        <p:spPr bwMode="auto">
          <a:xfrm>
            <a:off x="8536350" y="4133188"/>
            <a:ext cx="52388" cy="55562"/>
          </a:xfrm>
          <a:custGeom>
            <a:avLst/>
            <a:gdLst>
              <a:gd name="T0" fmla="*/ 0 w 33"/>
              <a:gd name="T1" fmla="*/ 35 h 35"/>
              <a:gd name="T2" fmla="*/ 11 w 33"/>
              <a:gd name="T3" fmla="*/ 0 h 35"/>
              <a:gd name="T4" fmla="*/ 33 w 33"/>
              <a:gd name="T5" fmla="*/ 14 h 35"/>
              <a:gd name="T6" fmla="*/ 0 w 33"/>
              <a:gd name="T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5">
                <a:moveTo>
                  <a:pt x="0" y="35"/>
                </a:moveTo>
                <a:lnTo>
                  <a:pt x="11" y="0"/>
                </a:lnTo>
                <a:lnTo>
                  <a:pt x="33" y="14"/>
                </a:lnTo>
                <a:lnTo>
                  <a:pt x="0" y="35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3" name="Freeform 31"/>
          <p:cNvSpPr/>
          <p:nvPr/>
        </p:nvSpPr>
        <p:spPr bwMode="auto">
          <a:xfrm>
            <a:off x="8615725" y="4133188"/>
            <a:ext cx="52388" cy="53975"/>
          </a:xfrm>
          <a:custGeom>
            <a:avLst/>
            <a:gdLst>
              <a:gd name="T0" fmla="*/ 0 w 33"/>
              <a:gd name="T1" fmla="*/ 14 h 34"/>
              <a:gd name="T2" fmla="*/ 22 w 33"/>
              <a:gd name="T3" fmla="*/ 0 h 34"/>
              <a:gd name="T4" fmla="*/ 33 w 33"/>
              <a:gd name="T5" fmla="*/ 34 h 34"/>
              <a:gd name="T6" fmla="*/ 0 w 33"/>
              <a:gd name="T7" fmla="*/ 1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4">
                <a:moveTo>
                  <a:pt x="0" y="14"/>
                </a:moveTo>
                <a:lnTo>
                  <a:pt x="22" y="0"/>
                </a:lnTo>
                <a:lnTo>
                  <a:pt x="33" y="34"/>
                </a:lnTo>
                <a:lnTo>
                  <a:pt x="0" y="14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4" name="Freeform 32"/>
          <p:cNvSpPr>
            <a:spLocks noEditPoints="1"/>
          </p:cNvSpPr>
          <p:nvPr/>
        </p:nvSpPr>
        <p:spPr bwMode="auto">
          <a:xfrm>
            <a:off x="8526825" y="3841088"/>
            <a:ext cx="146050" cy="139700"/>
          </a:xfrm>
          <a:custGeom>
            <a:avLst/>
            <a:gdLst>
              <a:gd name="T0" fmla="*/ 499 w 540"/>
              <a:gd name="T1" fmla="*/ 226 h 450"/>
              <a:gd name="T2" fmla="*/ 398 w 540"/>
              <a:gd name="T3" fmla="*/ 413 h 450"/>
              <a:gd name="T4" fmla="*/ 416 w 540"/>
              <a:gd name="T5" fmla="*/ 450 h 450"/>
              <a:gd name="T6" fmla="*/ 540 w 540"/>
              <a:gd name="T7" fmla="*/ 226 h 450"/>
              <a:gd name="T8" fmla="*/ 540 w 540"/>
              <a:gd name="T9" fmla="*/ 225 h 450"/>
              <a:gd name="T10" fmla="*/ 540 w 540"/>
              <a:gd name="T11" fmla="*/ 224 h 450"/>
              <a:gd name="T12" fmla="*/ 416 w 540"/>
              <a:gd name="T13" fmla="*/ 0 h 450"/>
              <a:gd name="T14" fmla="*/ 398 w 540"/>
              <a:gd name="T15" fmla="*/ 38 h 450"/>
              <a:gd name="T16" fmla="*/ 499 w 540"/>
              <a:gd name="T17" fmla="*/ 224 h 450"/>
              <a:gd name="T18" fmla="*/ 499 w 540"/>
              <a:gd name="T19" fmla="*/ 225 h 450"/>
              <a:gd name="T20" fmla="*/ 499 w 540"/>
              <a:gd name="T21" fmla="*/ 225 h 450"/>
              <a:gd name="T22" fmla="*/ 499 w 540"/>
              <a:gd name="T23" fmla="*/ 225 h 450"/>
              <a:gd name="T24" fmla="*/ 499 w 540"/>
              <a:gd name="T25" fmla="*/ 225 h 450"/>
              <a:gd name="T26" fmla="*/ 499 w 540"/>
              <a:gd name="T27" fmla="*/ 225 h 450"/>
              <a:gd name="T28" fmla="*/ 499 w 540"/>
              <a:gd name="T29" fmla="*/ 226 h 450"/>
              <a:gd name="T30" fmla="*/ 358 w 540"/>
              <a:gd name="T31" fmla="*/ 141 h 450"/>
              <a:gd name="T32" fmla="*/ 396 w 540"/>
              <a:gd name="T33" fmla="*/ 226 h 450"/>
              <a:gd name="T34" fmla="*/ 358 w 540"/>
              <a:gd name="T35" fmla="*/ 312 h 450"/>
              <a:gd name="T36" fmla="*/ 377 w 540"/>
              <a:gd name="T37" fmla="*/ 351 h 450"/>
              <a:gd name="T38" fmla="*/ 438 w 540"/>
              <a:gd name="T39" fmla="*/ 228 h 450"/>
              <a:gd name="T40" fmla="*/ 438 w 540"/>
              <a:gd name="T41" fmla="*/ 228 h 450"/>
              <a:gd name="T42" fmla="*/ 438 w 540"/>
              <a:gd name="T43" fmla="*/ 227 h 450"/>
              <a:gd name="T44" fmla="*/ 438 w 540"/>
              <a:gd name="T45" fmla="*/ 226 h 450"/>
              <a:gd name="T46" fmla="*/ 438 w 540"/>
              <a:gd name="T47" fmla="*/ 226 h 450"/>
              <a:gd name="T48" fmla="*/ 438 w 540"/>
              <a:gd name="T49" fmla="*/ 225 h 450"/>
              <a:gd name="T50" fmla="*/ 438 w 540"/>
              <a:gd name="T51" fmla="*/ 225 h 450"/>
              <a:gd name="T52" fmla="*/ 377 w 540"/>
              <a:gd name="T53" fmla="*/ 102 h 450"/>
              <a:gd name="T54" fmla="*/ 358 w 540"/>
              <a:gd name="T55" fmla="*/ 141 h 450"/>
              <a:gd name="T56" fmla="*/ 42 w 540"/>
              <a:gd name="T57" fmla="*/ 226 h 450"/>
              <a:gd name="T58" fmla="*/ 42 w 540"/>
              <a:gd name="T59" fmla="*/ 225 h 450"/>
              <a:gd name="T60" fmla="*/ 42 w 540"/>
              <a:gd name="T61" fmla="*/ 225 h 450"/>
              <a:gd name="T62" fmla="*/ 42 w 540"/>
              <a:gd name="T63" fmla="*/ 224 h 450"/>
              <a:gd name="T64" fmla="*/ 143 w 540"/>
              <a:gd name="T65" fmla="*/ 38 h 450"/>
              <a:gd name="T66" fmla="*/ 125 w 540"/>
              <a:gd name="T67" fmla="*/ 0 h 450"/>
              <a:gd name="T68" fmla="*/ 0 w 540"/>
              <a:gd name="T69" fmla="*/ 224 h 450"/>
              <a:gd name="T70" fmla="*/ 0 w 540"/>
              <a:gd name="T71" fmla="*/ 225 h 450"/>
              <a:gd name="T72" fmla="*/ 0 w 540"/>
              <a:gd name="T73" fmla="*/ 226 h 450"/>
              <a:gd name="T74" fmla="*/ 125 w 540"/>
              <a:gd name="T75" fmla="*/ 450 h 450"/>
              <a:gd name="T76" fmla="*/ 143 w 540"/>
              <a:gd name="T77" fmla="*/ 413 h 450"/>
              <a:gd name="T78" fmla="*/ 42 w 540"/>
              <a:gd name="T79" fmla="*/ 226 h 450"/>
              <a:gd name="T80" fmla="*/ 186 w 540"/>
              <a:gd name="T81" fmla="*/ 141 h 450"/>
              <a:gd name="T82" fmla="*/ 168 w 540"/>
              <a:gd name="T83" fmla="*/ 102 h 450"/>
              <a:gd name="T84" fmla="*/ 106 w 540"/>
              <a:gd name="T85" fmla="*/ 225 h 450"/>
              <a:gd name="T86" fmla="*/ 106 w 540"/>
              <a:gd name="T87" fmla="*/ 225 h 450"/>
              <a:gd name="T88" fmla="*/ 106 w 540"/>
              <a:gd name="T89" fmla="*/ 226 h 450"/>
              <a:gd name="T90" fmla="*/ 106 w 540"/>
              <a:gd name="T91" fmla="*/ 226 h 450"/>
              <a:gd name="T92" fmla="*/ 106 w 540"/>
              <a:gd name="T93" fmla="*/ 227 h 450"/>
              <a:gd name="T94" fmla="*/ 106 w 540"/>
              <a:gd name="T95" fmla="*/ 228 h 450"/>
              <a:gd name="T96" fmla="*/ 106 w 540"/>
              <a:gd name="T97" fmla="*/ 228 h 450"/>
              <a:gd name="T98" fmla="*/ 168 w 540"/>
              <a:gd name="T99" fmla="*/ 351 h 450"/>
              <a:gd name="T100" fmla="*/ 186 w 540"/>
              <a:gd name="T101" fmla="*/ 312 h 450"/>
              <a:gd name="T102" fmla="*/ 148 w 540"/>
              <a:gd name="T103" fmla="*/ 226 h 450"/>
              <a:gd name="T104" fmla="*/ 186 w 540"/>
              <a:gd name="T105" fmla="*/ 141 h 450"/>
              <a:gd name="T106" fmla="*/ 315 w 540"/>
              <a:gd name="T107" fmla="*/ 227 h 450"/>
              <a:gd name="T108" fmla="*/ 273 w 540"/>
              <a:gd name="T109" fmla="*/ 185 h 450"/>
              <a:gd name="T110" fmla="*/ 231 w 540"/>
              <a:gd name="T111" fmla="*/ 227 h 450"/>
              <a:gd name="T112" fmla="*/ 273 w 540"/>
              <a:gd name="T113" fmla="*/ 269 h 450"/>
              <a:gd name="T114" fmla="*/ 315 w 540"/>
              <a:gd name="T115" fmla="*/ 227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0" h="450">
                <a:moveTo>
                  <a:pt x="499" y="226"/>
                </a:moveTo>
                <a:cubicBezTo>
                  <a:pt x="499" y="304"/>
                  <a:pt x="458" y="373"/>
                  <a:pt x="398" y="413"/>
                </a:cubicBezTo>
                <a:lnTo>
                  <a:pt x="416" y="450"/>
                </a:lnTo>
                <a:cubicBezTo>
                  <a:pt x="490" y="403"/>
                  <a:pt x="540" y="321"/>
                  <a:pt x="540" y="226"/>
                </a:cubicBezTo>
                <a:cubicBezTo>
                  <a:pt x="540" y="226"/>
                  <a:pt x="540" y="226"/>
                  <a:pt x="540" y="225"/>
                </a:cubicBezTo>
                <a:cubicBezTo>
                  <a:pt x="540" y="225"/>
                  <a:pt x="540" y="225"/>
                  <a:pt x="540" y="224"/>
                </a:cubicBezTo>
                <a:cubicBezTo>
                  <a:pt x="540" y="130"/>
                  <a:pt x="490" y="47"/>
                  <a:pt x="416" y="0"/>
                </a:cubicBezTo>
                <a:lnTo>
                  <a:pt x="398" y="38"/>
                </a:lnTo>
                <a:cubicBezTo>
                  <a:pt x="458" y="78"/>
                  <a:pt x="499" y="146"/>
                  <a:pt x="499" y="224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5"/>
                  <a:pt x="499" y="225"/>
                  <a:pt x="499" y="225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6"/>
                  <a:pt x="499" y="226"/>
                  <a:pt x="499" y="226"/>
                </a:cubicBezTo>
                <a:close/>
                <a:moveTo>
                  <a:pt x="358" y="141"/>
                </a:moveTo>
                <a:cubicBezTo>
                  <a:pt x="382" y="162"/>
                  <a:pt x="396" y="193"/>
                  <a:pt x="396" y="226"/>
                </a:cubicBezTo>
                <a:cubicBezTo>
                  <a:pt x="396" y="260"/>
                  <a:pt x="382" y="291"/>
                  <a:pt x="358" y="312"/>
                </a:cubicBezTo>
                <a:lnTo>
                  <a:pt x="377" y="351"/>
                </a:lnTo>
                <a:cubicBezTo>
                  <a:pt x="413" y="322"/>
                  <a:pt x="437" y="278"/>
                  <a:pt x="438" y="228"/>
                </a:cubicBezTo>
                <a:lnTo>
                  <a:pt x="438" y="228"/>
                </a:lnTo>
                <a:cubicBezTo>
                  <a:pt x="438" y="227"/>
                  <a:pt x="438" y="227"/>
                  <a:pt x="438" y="227"/>
                </a:cubicBezTo>
                <a:cubicBezTo>
                  <a:pt x="438" y="227"/>
                  <a:pt x="438" y="226"/>
                  <a:pt x="438" y="226"/>
                </a:cubicBezTo>
                <a:cubicBezTo>
                  <a:pt x="438" y="226"/>
                  <a:pt x="438" y="226"/>
                  <a:pt x="438" y="226"/>
                </a:cubicBezTo>
                <a:cubicBezTo>
                  <a:pt x="438" y="226"/>
                  <a:pt x="438" y="225"/>
                  <a:pt x="438" y="225"/>
                </a:cubicBezTo>
                <a:lnTo>
                  <a:pt x="438" y="225"/>
                </a:lnTo>
                <a:cubicBezTo>
                  <a:pt x="437" y="175"/>
                  <a:pt x="413" y="131"/>
                  <a:pt x="377" y="102"/>
                </a:cubicBezTo>
                <a:lnTo>
                  <a:pt x="358" y="141"/>
                </a:lnTo>
                <a:close/>
                <a:moveTo>
                  <a:pt x="42" y="226"/>
                </a:moveTo>
                <a:cubicBezTo>
                  <a:pt x="42" y="226"/>
                  <a:pt x="42" y="226"/>
                  <a:pt x="42" y="225"/>
                </a:cubicBezTo>
                <a:lnTo>
                  <a:pt x="42" y="225"/>
                </a:lnTo>
                <a:cubicBezTo>
                  <a:pt x="42" y="225"/>
                  <a:pt x="42" y="225"/>
                  <a:pt x="42" y="224"/>
                </a:cubicBezTo>
                <a:cubicBezTo>
                  <a:pt x="42" y="146"/>
                  <a:pt x="82" y="78"/>
                  <a:pt x="143" y="38"/>
                </a:cubicBezTo>
                <a:lnTo>
                  <a:pt x="125" y="0"/>
                </a:lnTo>
                <a:cubicBezTo>
                  <a:pt x="50" y="47"/>
                  <a:pt x="0" y="130"/>
                  <a:pt x="0" y="22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321"/>
                  <a:pt x="50" y="403"/>
                  <a:pt x="125" y="450"/>
                </a:cubicBezTo>
                <a:lnTo>
                  <a:pt x="143" y="413"/>
                </a:lnTo>
                <a:cubicBezTo>
                  <a:pt x="82" y="373"/>
                  <a:pt x="42" y="304"/>
                  <a:pt x="42" y="226"/>
                </a:cubicBezTo>
                <a:close/>
                <a:moveTo>
                  <a:pt x="186" y="141"/>
                </a:moveTo>
                <a:lnTo>
                  <a:pt x="168" y="102"/>
                </a:lnTo>
                <a:cubicBezTo>
                  <a:pt x="131" y="131"/>
                  <a:pt x="107" y="175"/>
                  <a:pt x="106" y="225"/>
                </a:cubicBezTo>
                <a:lnTo>
                  <a:pt x="106" y="225"/>
                </a:lnTo>
                <a:cubicBezTo>
                  <a:pt x="106" y="225"/>
                  <a:pt x="106" y="226"/>
                  <a:pt x="106" y="226"/>
                </a:cubicBezTo>
                <a:cubicBezTo>
                  <a:pt x="106" y="226"/>
                  <a:pt x="106" y="226"/>
                  <a:pt x="106" y="226"/>
                </a:cubicBezTo>
                <a:cubicBezTo>
                  <a:pt x="106" y="226"/>
                  <a:pt x="106" y="227"/>
                  <a:pt x="106" y="227"/>
                </a:cubicBezTo>
                <a:cubicBezTo>
                  <a:pt x="106" y="227"/>
                  <a:pt x="106" y="227"/>
                  <a:pt x="106" y="228"/>
                </a:cubicBezTo>
                <a:lnTo>
                  <a:pt x="106" y="228"/>
                </a:lnTo>
                <a:cubicBezTo>
                  <a:pt x="107" y="278"/>
                  <a:pt x="131" y="322"/>
                  <a:pt x="168" y="351"/>
                </a:cubicBezTo>
                <a:lnTo>
                  <a:pt x="186" y="312"/>
                </a:lnTo>
                <a:cubicBezTo>
                  <a:pt x="162" y="291"/>
                  <a:pt x="148" y="260"/>
                  <a:pt x="148" y="226"/>
                </a:cubicBezTo>
                <a:cubicBezTo>
                  <a:pt x="148" y="193"/>
                  <a:pt x="162" y="162"/>
                  <a:pt x="186" y="141"/>
                </a:cubicBezTo>
                <a:close/>
                <a:moveTo>
                  <a:pt x="315" y="227"/>
                </a:moveTo>
                <a:cubicBezTo>
                  <a:pt x="315" y="204"/>
                  <a:pt x="296" y="185"/>
                  <a:pt x="273" y="185"/>
                </a:cubicBezTo>
                <a:cubicBezTo>
                  <a:pt x="250" y="185"/>
                  <a:pt x="231" y="204"/>
                  <a:pt x="231" y="227"/>
                </a:cubicBezTo>
                <a:cubicBezTo>
                  <a:pt x="231" y="250"/>
                  <a:pt x="250" y="269"/>
                  <a:pt x="273" y="269"/>
                </a:cubicBezTo>
                <a:cubicBezTo>
                  <a:pt x="296" y="269"/>
                  <a:pt x="315" y="250"/>
                  <a:pt x="315" y="227"/>
                </a:cubicBezTo>
                <a:close/>
              </a:path>
            </a:pathLst>
          </a:custGeom>
          <a:solidFill>
            <a:srgbClr val="0070C0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5" name="Freeform 33"/>
          <p:cNvSpPr>
            <a:spLocks noEditPoints="1"/>
          </p:cNvSpPr>
          <p:nvPr/>
        </p:nvSpPr>
        <p:spPr bwMode="auto">
          <a:xfrm>
            <a:off x="8526825" y="3841088"/>
            <a:ext cx="146050" cy="139700"/>
          </a:xfrm>
          <a:custGeom>
            <a:avLst/>
            <a:gdLst>
              <a:gd name="T0" fmla="*/ 499 w 540"/>
              <a:gd name="T1" fmla="*/ 226 h 450"/>
              <a:gd name="T2" fmla="*/ 398 w 540"/>
              <a:gd name="T3" fmla="*/ 413 h 450"/>
              <a:gd name="T4" fmla="*/ 416 w 540"/>
              <a:gd name="T5" fmla="*/ 450 h 450"/>
              <a:gd name="T6" fmla="*/ 540 w 540"/>
              <a:gd name="T7" fmla="*/ 226 h 450"/>
              <a:gd name="T8" fmla="*/ 540 w 540"/>
              <a:gd name="T9" fmla="*/ 225 h 450"/>
              <a:gd name="T10" fmla="*/ 540 w 540"/>
              <a:gd name="T11" fmla="*/ 224 h 450"/>
              <a:gd name="T12" fmla="*/ 416 w 540"/>
              <a:gd name="T13" fmla="*/ 0 h 450"/>
              <a:gd name="T14" fmla="*/ 398 w 540"/>
              <a:gd name="T15" fmla="*/ 38 h 450"/>
              <a:gd name="T16" fmla="*/ 499 w 540"/>
              <a:gd name="T17" fmla="*/ 224 h 450"/>
              <a:gd name="T18" fmla="*/ 499 w 540"/>
              <a:gd name="T19" fmla="*/ 225 h 450"/>
              <a:gd name="T20" fmla="*/ 499 w 540"/>
              <a:gd name="T21" fmla="*/ 225 h 450"/>
              <a:gd name="T22" fmla="*/ 499 w 540"/>
              <a:gd name="T23" fmla="*/ 225 h 450"/>
              <a:gd name="T24" fmla="*/ 499 w 540"/>
              <a:gd name="T25" fmla="*/ 225 h 450"/>
              <a:gd name="T26" fmla="*/ 499 w 540"/>
              <a:gd name="T27" fmla="*/ 225 h 450"/>
              <a:gd name="T28" fmla="*/ 499 w 540"/>
              <a:gd name="T29" fmla="*/ 226 h 450"/>
              <a:gd name="T30" fmla="*/ 358 w 540"/>
              <a:gd name="T31" fmla="*/ 141 h 450"/>
              <a:gd name="T32" fmla="*/ 396 w 540"/>
              <a:gd name="T33" fmla="*/ 226 h 450"/>
              <a:gd name="T34" fmla="*/ 358 w 540"/>
              <a:gd name="T35" fmla="*/ 312 h 450"/>
              <a:gd name="T36" fmla="*/ 377 w 540"/>
              <a:gd name="T37" fmla="*/ 351 h 450"/>
              <a:gd name="T38" fmla="*/ 438 w 540"/>
              <a:gd name="T39" fmla="*/ 228 h 450"/>
              <a:gd name="T40" fmla="*/ 438 w 540"/>
              <a:gd name="T41" fmla="*/ 228 h 450"/>
              <a:gd name="T42" fmla="*/ 438 w 540"/>
              <a:gd name="T43" fmla="*/ 227 h 450"/>
              <a:gd name="T44" fmla="*/ 438 w 540"/>
              <a:gd name="T45" fmla="*/ 226 h 450"/>
              <a:gd name="T46" fmla="*/ 438 w 540"/>
              <a:gd name="T47" fmla="*/ 226 h 450"/>
              <a:gd name="T48" fmla="*/ 438 w 540"/>
              <a:gd name="T49" fmla="*/ 225 h 450"/>
              <a:gd name="T50" fmla="*/ 438 w 540"/>
              <a:gd name="T51" fmla="*/ 225 h 450"/>
              <a:gd name="T52" fmla="*/ 377 w 540"/>
              <a:gd name="T53" fmla="*/ 102 h 450"/>
              <a:gd name="T54" fmla="*/ 358 w 540"/>
              <a:gd name="T55" fmla="*/ 141 h 450"/>
              <a:gd name="T56" fmla="*/ 42 w 540"/>
              <a:gd name="T57" fmla="*/ 226 h 450"/>
              <a:gd name="T58" fmla="*/ 42 w 540"/>
              <a:gd name="T59" fmla="*/ 225 h 450"/>
              <a:gd name="T60" fmla="*/ 42 w 540"/>
              <a:gd name="T61" fmla="*/ 225 h 450"/>
              <a:gd name="T62" fmla="*/ 42 w 540"/>
              <a:gd name="T63" fmla="*/ 224 h 450"/>
              <a:gd name="T64" fmla="*/ 143 w 540"/>
              <a:gd name="T65" fmla="*/ 38 h 450"/>
              <a:gd name="T66" fmla="*/ 125 w 540"/>
              <a:gd name="T67" fmla="*/ 0 h 450"/>
              <a:gd name="T68" fmla="*/ 0 w 540"/>
              <a:gd name="T69" fmla="*/ 224 h 450"/>
              <a:gd name="T70" fmla="*/ 0 w 540"/>
              <a:gd name="T71" fmla="*/ 225 h 450"/>
              <a:gd name="T72" fmla="*/ 0 w 540"/>
              <a:gd name="T73" fmla="*/ 226 h 450"/>
              <a:gd name="T74" fmla="*/ 125 w 540"/>
              <a:gd name="T75" fmla="*/ 450 h 450"/>
              <a:gd name="T76" fmla="*/ 143 w 540"/>
              <a:gd name="T77" fmla="*/ 413 h 450"/>
              <a:gd name="T78" fmla="*/ 42 w 540"/>
              <a:gd name="T79" fmla="*/ 226 h 450"/>
              <a:gd name="T80" fmla="*/ 186 w 540"/>
              <a:gd name="T81" fmla="*/ 141 h 450"/>
              <a:gd name="T82" fmla="*/ 168 w 540"/>
              <a:gd name="T83" fmla="*/ 102 h 450"/>
              <a:gd name="T84" fmla="*/ 106 w 540"/>
              <a:gd name="T85" fmla="*/ 225 h 450"/>
              <a:gd name="T86" fmla="*/ 106 w 540"/>
              <a:gd name="T87" fmla="*/ 225 h 450"/>
              <a:gd name="T88" fmla="*/ 106 w 540"/>
              <a:gd name="T89" fmla="*/ 226 h 450"/>
              <a:gd name="T90" fmla="*/ 106 w 540"/>
              <a:gd name="T91" fmla="*/ 226 h 450"/>
              <a:gd name="T92" fmla="*/ 106 w 540"/>
              <a:gd name="T93" fmla="*/ 227 h 450"/>
              <a:gd name="T94" fmla="*/ 106 w 540"/>
              <a:gd name="T95" fmla="*/ 228 h 450"/>
              <a:gd name="T96" fmla="*/ 106 w 540"/>
              <a:gd name="T97" fmla="*/ 228 h 450"/>
              <a:gd name="T98" fmla="*/ 168 w 540"/>
              <a:gd name="T99" fmla="*/ 351 h 450"/>
              <a:gd name="T100" fmla="*/ 186 w 540"/>
              <a:gd name="T101" fmla="*/ 312 h 450"/>
              <a:gd name="T102" fmla="*/ 148 w 540"/>
              <a:gd name="T103" fmla="*/ 226 h 450"/>
              <a:gd name="T104" fmla="*/ 186 w 540"/>
              <a:gd name="T105" fmla="*/ 141 h 450"/>
              <a:gd name="T106" fmla="*/ 315 w 540"/>
              <a:gd name="T107" fmla="*/ 227 h 450"/>
              <a:gd name="T108" fmla="*/ 273 w 540"/>
              <a:gd name="T109" fmla="*/ 185 h 450"/>
              <a:gd name="T110" fmla="*/ 231 w 540"/>
              <a:gd name="T111" fmla="*/ 227 h 450"/>
              <a:gd name="T112" fmla="*/ 273 w 540"/>
              <a:gd name="T113" fmla="*/ 269 h 450"/>
              <a:gd name="T114" fmla="*/ 315 w 540"/>
              <a:gd name="T115" fmla="*/ 227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0" h="450">
                <a:moveTo>
                  <a:pt x="499" y="226"/>
                </a:moveTo>
                <a:cubicBezTo>
                  <a:pt x="499" y="304"/>
                  <a:pt x="458" y="373"/>
                  <a:pt x="398" y="413"/>
                </a:cubicBezTo>
                <a:lnTo>
                  <a:pt x="416" y="450"/>
                </a:lnTo>
                <a:cubicBezTo>
                  <a:pt x="490" y="403"/>
                  <a:pt x="540" y="321"/>
                  <a:pt x="540" y="226"/>
                </a:cubicBezTo>
                <a:cubicBezTo>
                  <a:pt x="540" y="226"/>
                  <a:pt x="540" y="226"/>
                  <a:pt x="540" y="225"/>
                </a:cubicBezTo>
                <a:cubicBezTo>
                  <a:pt x="540" y="225"/>
                  <a:pt x="540" y="225"/>
                  <a:pt x="540" y="224"/>
                </a:cubicBezTo>
                <a:cubicBezTo>
                  <a:pt x="540" y="130"/>
                  <a:pt x="490" y="47"/>
                  <a:pt x="416" y="0"/>
                </a:cubicBezTo>
                <a:lnTo>
                  <a:pt x="398" y="38"/>
                </a:lnTo>
                <a:cubicBezTo>
                  <a:pt x="458" y="78"/>
                  <a:pt x="499" y="146"/>
                  <a:pt x="499" y="224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5"/>
                  <a:pt x="499" y="225"/>
                  <a:pt x="499" y="225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6"/>
                  <a:pt x="499" y="226"/>
                  <a:pt x="499" y="226"/>
                </a:cubicBezTo>
                <a:close/>
                <a:moveTo>
                  <a:pt x="358" y="141"/>
                </a:moveTo>
                <a:cubicBezTo>
                  <a:pt x="382" y="162"/>
                  <a:pt x="396" y="193"/>
                  <a:pt x="396" y="226"/>
                </a:cubicBezTo>
                <a:cubicBezTo>
                  <a:pt x="396" y="260"/>
                  <a:pt x="382" y="291"/>
                  <a:pt x="358" y="312"/>
                </a:cubicBezTo>
                <a:lnTo>
                  <a:pt x="377" y="351"/>
                </a:lnTo>
                <a:cubicBezTo>
                  <a:pt x="413" y="322"/>
                  <a:pt x="437" y="278"/>
                  <a:pt x="438" y="228"/>
                </a:cubicBezTo>
                <a:lnTo>
                  <a:pt x="438" y="228"/>
                </a:lnTo>
                <a:cubicBezTo>
                  <a:pt x="438" y="227"/>
                  <a:pt x="438" y="227"/>
                  <a:pt x="438" y="227"/>
                </a:cubicBezTo>
                <a:cubicBezTo>
                  <a:pt x="438" y="227"/>
                  <a:pt x="438" y="226"/>
                  <a:pt x="438" y="226"/>
                </a:cubicBezTo>
                <a:cubicBezTo>
                  <a:pt x="438" y="226"/>
                  <a:pt x="438" y="226"/>
                  <a:pt x="438" y="226"/>
                </a:cubicBezTo>
                <a:cubicBezTo>
                  <a:pt x="438" y="226"/>
                  <a:pt x="438" y="225"/>
                  <a:pt x="438" y="225"/>
                </a:cubicBezTo>
                <a:lnTo>
                  <a:pt x="438" y="225"/>
                </a:lnTo>
                <a:cubicBezTo>
                  <a:pt x="437" y="175"/>
                  <a:pt x="413" y="131"/>
                  <a:pt x="377" y="102"/>
                </a:cubicBezTo>
                <a:lnTo>
                  <a:pt x="358" y="141"/>
                </a:lnTo>
                <a:close/>
                <a:moveTo>
                  <a:pt x="42" y="226"/>
                </a:moveTo>
                <a:cubicBezTo>
                  <a:pt x="42" y="226"/>
                  <a:pt x="42" y="226"/>
                  <a:pt x="42" y="225"/>
                </a:cubicBezTo>
                <a:lnTo>
                  <a:pt x="42" y="225"/>
                </a:lnTo>
                <a:cubicBezTo>
                  <a:pt x="42" y="225"/>
                  <a:pt x="42" y="225"/>
                  <a:pt x="42" y="224"/>
                </a:cubicBezTo>
                <a:cubicBezTo>
                  <a:pt x="42" y="146"/>
                  <a:pt x="82" y="78"/>
                  <a:pt x="143" y="38"/>
                </a:cubicBezTo>
                <a:lnTo>
                  <a:pt x="125" y="0"/>
                </a:lnTo>
                <a:cubicBezTo>
                  <a:pt x="50" y="47"/>
                  <a:pt x="0" y="130"/>
                  <a:pt x="0" y="22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321"/>
                  <a:pt x="50" y="403"/>
                  <a:pt x="125" y="450"/>
                </a:cubicBezTo>
                <a:lnTo>
                  <a:pt x="143" y="413"/>
                </a:lnTo>
                <a:cubicBezTo>
                  <a:pt x="82" y="373"/>
                  <a:pt x="42" y="304"/>
                  <a:pt x="42" y="226"/>
                </a:cubicBezTo>
                <a:close/>
                <a:moveTo>
                  <a:pt x="186" y="141"/>
                </a:moveTo>
                <a:lnTo>
                  <a:pt x="168" y="102"/>
                </a:lnTo>
                <a:cubicBezTo>
                  <a:pt x="131" y="131"/>
                  <a:pt x="107" y="175"/>
                  <a:pt x="106" y="225"/>
                </a:cubicBezTo>
                <a:lnTo>
                  <a:pt x="106" y="225"/>
                </a:lnTo>
                <a:cubicBezTo>
                  <a:pt x="106" y="225"/>
                  <a:pt x="106" y="226"/>
                  <a:pt x="106" y="226"/>
                </a:cubicBezTo>
                <a:cubicBezTo>
                  <a:pt x="106" y="226"/>
                  <a:pt x="106" y="226"/>
                  <a:pt x="106" y="226"/>
                </a:cubicBezTo>
                <a:cubicBezTo>
                  <a:pt x="106" y="226"/>
                  <a:pt x="106" y="227"/>
                  <a:pt x="106" y="227"/>
                </a:cubicBezTo>
                <a:cubicBezTo>
                  <a:pt x="106" y="227"/>
                  <a:pt x="106" y="227"/>
                  <a:pt x="106" y="228"/>
                </a:cubicBezTo>
                <a:lnTo>
                  <a:pt x="106" y="228"/>
                </a:lnTo>
                <a:cubicBezTo>
                  <a:pt x="107" y="278"/>
                  <a:pt x="131" y="322"/>
                  <a:pt x="168" y="351"/>
                </a:cubicBezTo>
                <a:lnTo>
                  <a:pt x="186" y="312"/>
                </a:lnTo>
                <a:cubicBezTo>
                  <a:pt x="162" y="291"/>
                  <a:pt x="148" y="260"/>
                  <a:pt x="148" y="226"/>
                </a:cubicBezTo>
                <a:cubicBezTo>
                  <a:pt x="148" y="193"/>
                  <a:pt x="162" y="162"/>
                  <a:pt x="186" y="141"/>
                </a:cubicBezTo>
                <a:close/>
                <a:moveTo>
                  <a:pt x="315" y="227"/>
                </a:moveTo>
                <a:cubicBezTo>
                  <a:pt x="315" y="204"/>
                  <a:pt x="296" y="185"/>
                  <a:pt x="273" y="185"/>
                </a:cubicBezTo>
                <a:cubicBezTo>
                  <a:pt x="250" y="185"/>
                  <a:pt x="231" y="204"/>
                  <a:pt x="231" y="227"/>
                </a:cubicBezTo>
                <a:cubicBezTo>
                  <a:pt x="231" y="250"/>
                  <a:pt x="250" y="269"/>
                  <a:pt x="273" y="269"/>
                </a:cubicBezTo>
                <a:cubicBezTo>
                  <a:pt x="296" y="269"/>
                  <a:pt x="315" y="250"/>
                  <a:pt x="315" y="227"/>
                </a:cubicBez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86" name="Picture 3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275" y="3974438"/>
            <a:ext cx="80963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7" name="Rectangle 38"/>
          <p:cNvSpPr>
            <a:spLocks noChangeArrowheads="1"/>
          </p:cNvSpPr>
          <p:nvPr/>
        </p:nvSpPr>
        <p:spPr bwMode="auto">
          <a:xfrm>
            <a:off x="8266475" y="4018888"/>
            <a:ext cx="4763" cy="182562"/>
          </a:xfrm>
          <a:prstGeom prst="rect">
            <a:avLst/>
          </a:pr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8" name="Rectangle 39"/>
          <p:cNvSpPr>
            <a:spLocks noChangeArrowheads="1"/>
          </p:cNvSpPr>
          <p:nvPr/>
        </p:nvSpPr>
        <p:spPr bwMode="auto">
          <a:xfrm>
            <a:off x="8271238" y="4018888"/>
            <a:ext cx="4763" cy="182562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9" name="Rectangle 40"/>
          <p:cNvSpPr>
            <a:spLocks noChangeArrowheads="1"/>
          </p:cNvSpPr>
          <p:nvPr/>
        </p:nvSpPr>
        <p:spPr bwMode="auto">
          <a:xfrm>
            <a:off x="8276000" y="4018888"/>
            <a:ext cx="4763" cy="182562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0" name="Rectangle 41"/>
          <p:cNvSpPr>
            <a:spLocks noChangeArrowheads="1"/>
          </p:cNvSpPr>
          <p:nvPr/>
        </p:nvSpPr>
        <p:spPr bwMode="auto">
          <a:xfrm>
            <a:off x="8280763" y="4018888"/>
            <a:ext cx="3175" cy="182562"/>
          </a:xfrm>
          <a:prstGeom prst="rect">
            <a:avLst/>
          </a:prstGeom>
          <a:solidFill>
            <a:srgbClr val="B0B0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1" name="Rectangle 42"/>
          <p:cNvSpPr>
            <a:spLocks noChangeArrowheads="1"/>
          </p:cNvSpPr>
          <p:nvPr/>
        </p:nvSpPr>
        <p:spPr bwMode="auto">
          <a:xfrm>
            <a:off x="8283938" y="4018888"/>
            <a:ext cx="4763" cy="182562"/>
          </a:xfrm>
          <a:prstGeom prst="rect">
            <a:avLst/>
          </a:prstGeom>
          <a:solidFill>
            <a:srgbClr val="CEC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2" name="Rectangle 43"/>
          <p:cNvSpPr>
            <a:spLocks noChangeArrowheads="1"/>
          </p:cNvSpPr>
          <p:nvPr/>
        </p:nvSpPr>
        <p:spPr bwMode="auto">
          <a:xfrm>
            <a:off x="8190275" y="3964913"/>
            <a:ext cx="98425" cy="4762"/>
          </a:xfrm>
          <a:prstGeom prst="rect">
            <a:avLst/>
          </a:prstGeom>
          <a:solidFill>
            <a:srgbClr val="DFDF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3" name="Rectangle 44"/>
          <p:cNvSpPr>
            <a:spLocks noChangeArrowheads="1"/>
          </p:cNvSpPr>
          <p:nvPr/>
        </p:nvSpPr>
        <p:spPr bwMode="auto">
          <a:xfrm>
            <a:off x="8190275" y="3969675"/>
            <a:ext cx="98425" cy="4762"/>
          </a:xfrm>
          <a:prstGeom prst="rect">
            <a:avLst/>
          </a:pr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4" name="Rectangle 45"/>
          <p:cNvSpPr>
            <a:spLocks noChangeArrowheads="1"/>
          </p:cNvSpPr>
          <p:nvPr/>
        </p:nvSpPr>
        <p:spPr bwMode="auto">
          <a:xfrm>
            <a:off x="8190275" y="3974438"/>
            <a:ext cx="98425" cy="4762"/>
          </a:xfrm>
          <a:prstGeom prst="rect">
            <a:avLst/>
          </a:prstGeom>
          <a:solidFill>
            <a:srgbClr val="E1E1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5" name="Rectangle 46"/>
          <p:cNvSpPr>
            <a:spLocks noChangeArrowheads="1"/>
          </p:cNvSpPr>
          <p:nvPr/>
        </p:nvSpPr>
        <p:spPr bwMode="auto">
          <a:xfrm>
            <a:off x="8190275" y="3979200"/>
            <a:ext cx="98425" cy="6350"/>
          </a:xfrm>
          <a:prstGeom prst="rect">
            <a:avLst/>
          </a:prstGeom>
          <a:solidFill>
            <a:srgbClr val="E3E3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6" name="Rectangle 47"/>
          <p:cNvSpPr>
            <a:spLocks noChangeArrowheads="1"/>
          </p:cNvSpPr>
          <p:nvPr/>
        </p:nvSpPr>
        <p:spPr bwMode="auto">
          <a:xfrm>
            <a:off x="8190275" y="3985550"/>
            <a:ext cx="98425" cy="4762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7" name="Rectangle 48"/>
          <p:cNvSpPr>
            <a:spLocks noChangeArrowheads="1"/>
          </p:cNvSpPr>
          <p:nvPr/>
        </p:nvSpPr>
        <p:spPr bwMode="auto">
          <a:xfrm>
            <a:off x="8190275" y="3990313"/>
            <a:ext cx="98425" cy="4762"/>
          </a:xfrm>
          <a:prstGeom prst="rect">
            <a:avLst/>
          </a:prstGeom>
          <a:solidFill>
            <a:srgbClr val="E9E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8" name="Rectangle 49"/>
          <p:cNvSpPr>
            <a:spLocks noChangeArrowheads="1"/>
          </p:cNvSpPr>
          <p:nvPr/>
        </p:nvSpPr>
        <p:spPr bwMode="auto">
          <a:xfrm>
            <a:off x="8190275" y="3995075"/>
            <a:ext cx="98425" cy="4762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9" name="Rectangle 50"/>
          <p:cNvSpPr>
            <a:spLocks noChangeArrowheads="1"/>
          </p:cNvSpPr>
          <p:nvPr/>
        </p:nvSpPr>
        <p:spPr bwMode="auto">
          <a:xfrm>
            <a:off x="8190275" y="3999838"/>
            <a:ext cx="98425" cy="4762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0" name="Rectangle 51"/>
          <p:cNvSpPr>
            <a:spLocks noChangeArrowheads="1"/>
          </p:cNvSpPr>
          <p:nvPr/>
        </p:nvSpPr>
        <p:spPr bwMode="auto">
          <a:xfrm>
            <a:off x="8190275" y="4004600"/>
            <a:ext cx="98425" cy="4762"/>
          </a:xfrm>
          <a:prstGeom prst="rect">
            <a:avLst/>
          </a:pr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1" name="Rectangle 52"/>
          <p:cNvSpPr>
            <a:spLocks noChangeArrowheads="1"/>
          </p:cNvSpPr>
          <p:nvPr/>
        </p:nvSpPr>
        <p:spPr bwMode="auto">
          <a:xfrm>
            <a:off x="8190275" y="4009363"/>
            <a:ext cx="98425" cy="4762"/>
          </a:xfrm>
          <a:prstGeom prst="rect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2" name="Rectangle 53"/>
          <p:cNvSpPr>
            <a:spLocks noChangeArrowheads="1"/>
          </p:cNvSpPr>
          <p:nvPr/>
        </p:nvSpPr>
        <p:spPr bwMode="auto">
          <a:xfrm>
            <a:off x="8190275" y="4014125"/>
            <a:ext cx="98425" cy="4762"/>
          </a:xfrm>
          <a:prstGeom prst="rect">
            <a:avLst/>
          </a:pr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3" name="Rectangle 54"/>
          <p:cNvSpPr>
            <a:spLocks noChangeArrowheads="1"/>
          </p:cNvSpPr>
          <p:nvPr/>
        </p:nvSpPr>
        <p:spPr bwMode="auto">
          <a:xfrm>
            <a:off x="8190275" y="4018888"/>
            <a:ext cx="98425" cy="4762"/>
          </a:xfrm>
          <a:prstGeom prst="rect">
            <a:avLst/>
          </a:pr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4" name="Rectangle 55"/>
          <p:cNvSpPr>
            <a:spLocks noChangeArrowheads="1"/>
          </p:cNvSpPr>
          <p:nvPr/>
        </p:nvSpPr>
        <p:spPr bwMode="auto">
          <a:xfrm>
            <a:off x="8190275" y="4023650"/>
            <a:ext cx="98425" cy="4762"/>
          </a:xfrm>
          <a:prstGeom prst="rect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5" name="Rectangle 56"/>
          <p:cNvSpPr>
            <a:spLocks noChangeArrowheads="1"/>
          </p:cNvSpPr>
          <p:nvPr/>
        </p:nvSpPr>
        <p:spPr bwMode="auto">
          <a:xfrm>
            <a:off x="8190275" y="4028413"/>
            <a:ext cx="98425" cy="111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6" name="Freeform 57"/>
          <p:cNvSpPr/>
          <p:nvPr/>
        </p:nvSpPr>
        <p:spPr bwMode="auto">
          <a:xfrm>
            <a:off x="8191863" y="3968088"/>
            <a:ext cx="92075" cy="66675"/>
          </a:xfrm>
          <a:custGeom>
            <a:avLst/>
            <a:gdLst>
              <a:gd name="T0" fmla="*/ 0 w 58"/>
              <a:gd name="T1" fmla="*/ 7 h 42"/>
              <a:gd name="T2" fmla="*/ 49 w 58"/>
              <a:gd name="T3" fmla="*/ 41 h 42"/>
              <a:gd name="T4" fmla="*/ 58 w 58"/>
              <a:gd name="T5" fmla="*/ 34 h 42"/>
              <a:gd name="T6" fmla="*/ 58 w 58"/>
              <a:gd name="T7" fmla="*/ 34 h 42"/>
              <a:gd name="T8" fmla="*/ 9 w 58"/>
              <a:gd name="T9" fmla="*/ 1 h 42"/>
              <a:gd name="T10" fmla="*/ 0 w 58"/>
              <a:gd name="T11" fmla="*/ 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42">
                <a:moveTo>
                  <a:pt x="0" y="7"/>
                </a:moveTo>
                <a:cubicBezTo>
                  <a:pt x="17" y="15"/>
                  <a:pt x="34" y="26"/>
                  <a:pt x="49" y="41"/>
                </a:cubicBezTo>
                <a:cubicBezTo>
                  <a:pt x="52" y="42"/>
                  <a:pt x="56" y="39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43" y="19"/>
                  <a:pt x="27" y="8"/>
                  <a:pt x="9" y="1"/>
                </a:cubicBezTo>
                <a:cubicBezTo>
                  <a:pt x="5" y="0"/>
                  <a:pt x="2" y="2"/>
                  <a:pt x="0" y="7"/>
                </a:cubicBezTo>
              </a:path>
            </a:pathLst>
          </a:custGeom>
          <a:noFill/>
          <a:ln w="47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7" name="Freeform 58"/>
          <p:cNvSpPr/>
          <p:nvPr/>
        </p:nvSpPr>
        <p:spPr bwMode="auto">
          <a:xfrm>
            <a:off x="8199800" y="3993488"/>
            <a:ext cx="63500" cy="182562"/>
          </a:xfrm>
          <a:custGeom>
            <a:avLst/>
            <a:gdLst>
              <a:gd name="T0" fmla="*/ 40 w 40"/>
              <a:gd name="T1" fmla="*/ 115 h 115"/>
              <a:gd name="T2" fmla="*/ 0 w 40"/>
              <a:gd name="T3" fmla="*/ 87 h 115"/>
              <a:gd name="T4" fmla="*/ 0 w 40"/>
              <a:gd name="T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115">
                <a:moveTo>
                  <a:pt x="40" y="115"/>
                </a:moveTo>
                <a:lnTo>
                  <a:pt x="0" y="87"/>
                </a:lnTo>
                <a:lnTo>
                  <a:pt x="0" y="0"/>
                </a:lnTo>
              </a:path>
            </a:pathLst>
          </a:custGeom>
          <a:noFill/>
          <a:ln w="47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08" name="Picture 5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838" y="4171288"/>
            <a:ext cx="12700" cy="1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9" name="Picture 6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838" y="4171288"/>
            <a:ext cx="12700" cy="1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0" name="Freeform 61"/>
          <p:cNvSpPr/>
          <p:nvPr/>
        </p:nvSpPr>
        <p:spPr bwMode="auto">
          <a:xfrm>
            <a:off x="8245838" y="4172875"/>
            <a:ext cx="6350" cy="7937"/>
          </a:xfrm>
          <a:custGeom>
            <a:avLst/>
            <a:gdLst>
              <a:gd name="T0" fmla="*/ 4 w 4"/>
              <a:gd name="T1" fmla="*/ 1 h 5"/>
              <a:gd name="T2" fmla="*/ 1 w 4"/>
              <a:gd name="T3" fmla="*/ 0 h 5"/>
              <a:gd name="T4" fmla="*/ 1 w 4"/>
              <a:gd name="T5" fmla="*/ 3 h 5"/>
              <a:gd name="T6" fmla="*/ 3 w 4"/>
              <a:gd name="T7" fmla="*/ 5 h 5"/>
              <a:gd name="T8" fmla="*/ 4 w 4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4" y="1"/>
                </a:move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1" y="3"/>
                </a:cubicBezTo>
                <a:cubicBezTo>
                  <a:pt x="1" y="5"/>
                  <a:pt x="2" y="5"/>
                  <a:pt x="3" y="5"/>
                </a:cubicBezTo>
                <a:cubicBezTo>
                  <a:pt x="4" y="4"/>
                  <a:pt x="4" y="3"/>
                  <a:pt x="4" y="1"/>
                </a:cubicBez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11" name="Picture 6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650" y="4023650"/>
            <a:ext cx="12700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2" name="Picture 6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650" y="4023650"/>
            <a:ext cx="12700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3" name="Freeform 64"/>
          <p:cNvSpPr/>
          <p:nvPr/>
        </p:nvSpPr>
        <p:spPr bwMode="auto">
          <a:xfrm>
            <a:off x="8144238" y="4025238"/>
            <a:ext cx="7938" cy="11112"/>
          </a:xfrm>
          <a:custGeom>
            <a:avLst/>
            <a:gdLst>
              <a:gd name="T0" fmla="*/ 4 w 5"/>
              <a:gd name="T1" fmla="*/ 4 h 7"/>
              <a:gd name="T2" fmla="*/ 3 w 5"/>
              <a:gd name="T3" fmla="*/ 0 h 7"/>
              <a:gd name="T4" fmla="*/ 1 w 5"/>
              <a:gd name="T5" fmla="*/ 3 h 7"/>
              <a:gd name="T6" fmla="*/ 2 w 5"/>
              <a:gd name="T7" fmla="*/ 7 h 7"/>
              <a:gd name="T8" fmla="*/ 4 w 5"/>
              <a:gd name="T9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4" y="4"/>
                </a:moveTo>
                <a:cubicBezTo>
                  <a:pt x="5" y="2"/>
                  <a:pt x="4" y="0"/>
                  <a:pt x="3" y="0"/>
                </a:cubicBezTo>
                <a:cubicBezTo>
                  <a:pt x="2" y="0"/>
                  <a:pt x="1" y="1"/>
                  <a:pt x="1" y="3"/>
                </a:cubicBezTo>
                <a:cubicBezTo>
                  <a:pt x="0" y="5"/>
                  <a:pt x="1" y="7"/>
                  <a:pt x="2" y="7"/>
                </a:cubicBezTo>
                <a:cubicBezTo>
                  <a:pt x="3" y="7"/>
                  <a:pt x="4" y="6"/>
                  <a:pt x="4" y="4"/>
                </a:cubicBez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14" name="Picture 6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213" y="3990313"/>
            <a:ext cx="68263" cy="19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5" name="Freeform 66"/>
          <p:cNvSpPr/>
          <p:nvPr/>
        </p:nvSpPr>
        <p:spPr bwMode="auto">
          <a:xfrm>
            <a:off x="8199800" y="3993488"/>
            <a:ext cx="63500" cy="182562"/>
          </a:xfrm>
          <a:custGeom>
            <a:avLst/>
            <a:gdLst>
              <a:gd name="T0" fmla="*/ 2 w 40"/>
              <a:gd name="T1" fmla="*/ 86 h 115"/>
              <a:gd name="T2" fmla="*/ 40 w 40"/>
              <a:gd name="T3" fmla="*/ 113 h 115"/>
              <a:gd name="T4" fmla="*/ 40 w 40"/>
              <a:gd name="T5" fmla="*/ 115 h 115"/>
              <a:gd name="T6" fmla="*/ 40 w 40"/>
              <a:gd name="T7" fmla="*/ 27 h 115"/>
              <a:gd name="T8" fmla="*/ 0 w 40"/>
              <a:gd name="T9" fmla="*/ 0 h 115"/>
              <a:gd name="T10" fmla="*/ 2 w 40"/>
              <a:gd name="T11" fmla="*/ 1 h 115"/>
              <a:gd name="T12" fmla="*/ 2 w 40"/>
              <a:gd name="T13" fmla="*/ 8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15">
                <a:moveTo>
                  <a:pt x="2" y="86"/>
                </a:moveTo>
                <a:lnTo>
                  <a:pt x="40" y="113"/>
                </a:lnTo>
                <a:lnTo>
                  <a:pt x="40" y="115"/>
                </a:lnTo>
                <a:lnTo>
                  <a:pt x="40" y="27"/>
                </a:lnTo>
                <a:lnTo>
                  <a:pt x="0" y="0"/>
                </a:lnTo>
                <a:lnTo>
                  <a:pt x="2" y="1"/>
                </a:lnTo>
                <a:lnTo>
                  <a:pt x="2" y="8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6" name="Freeform 67"/>
          <p:cNvSpPr/>
          <p:nvPr/>
        </p:nvSpPr>
        <p:spPr bwMode="auto">
          <a:xfrm>
            <a:off x="8217263" y="4044288"/>
            <a:ext cx="6350" cy="6350"/>
          </a:xfrm>
          <a:custGeom>
            <a:avLst/>
            <a:gdLst>
              <a:gd name="T0" fmla="*/ 0 w 4"/>
              <a:gd name="T1" fmla="*/ 4 h 4"/>
              <a:gd name="T2" fmla="*/ 4 w 4"/>
              <a:gd name="T3" fmla="*/ 3 h 4"/>
              <a:gd name="T4" fmla="*/ 0 w 4"/>
              <a:gd name="T5" fmla="*/ 0 h 4"/>
              <a:gd name="T6" fmla="*/ 0 w 4"/>
              <a:gd name="T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0" y="4"/>
                </a:moveTo>
                <a:lnTo>
                  <a:pt x="4" y="3"/>
                </a:lnTo>
                <a:lnTo>
                  <a:pt x="0" y="0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" name="Freeform 68"/>
          <p:cNvSpPr/>
          <p:nvPr/>
        </p:nvSpPr>
        <p:spPr bwMode="auto">
          <a:xfrm>
            <a:off x="8217263" y="4044288"/>
            <a:ext cx="6350" cy="6350"/>
          </a:xfrm>
          <a:custGeom>
            <a:avLst/>
            <a:gdLst>
              <a:gd name="T0" fmla="*/ 0 w 4"/>
              <a:gd name="T1" fmla="*/ 4 h 4"/>
              <a:gd name="T2" fmla="*/ 4 w 4"/>
              <a:gd name="T3" fmla="*/ 3 h 4"/>
              <a:gd name="T4" fmla="*/ 0 w 4"/>
              <a:gd name="T5" fmla="*/ 0 h 4"/>
              <a:gd name="T6" fmla="*/ 0 w 4"/>
              <a:gd name="T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0" y="4"/>
                </a:moveTo>
                <a:lnTo>
                  <a:pt x="4" y="3"/>
                </a:lnTo>
                <a:lnTo>
                  <a:pt x="0" y="0"/>
                </a:lnTo>
                <a:lnTo>
                  <a:pt x="0" y="4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" name="Rectangle 69"/>
          <p:cNvSpPr>
            <a:spLocks noChangeArrowheads="1"/>
          </p:cNvSpPr>
          <p:nvPr/>
        </p:nvSpPr>
        <p:spPr bwMode="auto">
          <a:xfrm>
            <a:off x="8147413" y="4023650"/>
            <a:ext cx="76200" cy="4762"/>
          </a:xfrm>
          <a:prstGeom prst="rect">
            <a:avLst/>
          </a:prstGeom>
          <a:solidFill>
            <a:srgbClr val="1B1B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9" name="Rectangle 70"/>
          <p:cNvSpPr>
            <a:spLocks noChangeArrowheads="1"/>
          </p:cNvSpPr>
          <p:nvPr/>
        </p:nvSpPr>
        <p:spPr bwMode="auto">
          <a:xfrm>
            <a:off x="8147413" y="4028413"/>
            <a:ext cx="76200" cy="6350"/>
          </a:xfrm>
          <a:prstGeom prst="rect">
            <a:avLst/>
          </a:prstGeom>
          <a:solidFill>
            <a:srgbClr val="7E7E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" name="Rectangle 71"/>
          <p:cNvSpPr>
            <a:spLocks noChangeArrowheads="1"/>
          </p:cNvSpPr>
          <p:nvPr/>
        </p:nvSpPr>
        <p:spPr bwMode="auto">
          <a:xfrm>
            <a:off x="8147413" y="4034763"/>
            <a:ext cx="76200" cy="4762"/>
          </a:xfrm>
          <a:prstGeom prst="rect">
            <a:avLst/>
          </a:prstGeom>
          <a:solidFill>
            <a:srgbClr val="E1E1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1" name="Rectangle 72"/>
          <p:cNvSpPr>
            <a:spLocks noChangeArrowheads="1"/>
          </p:cNvSpPr>
          <p:nvPr/>
        </p:nvSpPr>
        <p:spPr bwMode="auto">
          <a:xfrm>
            <a:off x="8147413" y="4039525"/>
            <a:ext cx="76200" cy="4762"/>
          </a:xfrm>
          <a:prstGeom prst="rect">
            <a:avLst/>
          </a:prstGeom>
          <a:solidFill>
            <a:srgbClr val="BB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2" name="Rectangle 73"/>
          <p:cNvSpPr>
            <a:spLocks noChangeArrowheads="1"/>
          </p:cNvSpPr>
          <p:nvPr/>
        </p:nvSpPr>
        <p:spPr bwMode="auto">
          <a:xfrm>
            <a:off x="8147413" y="4044288"/>
            <a:ext cx="76200" cy="4762"/>
          </a:xfrm>
          <a:prstGeom prst="rect">
            <a:avLst/>
          </a:prstGeom>
          <a:solidFill>
            <a:srgbClr val="5A5A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3" name="Rectangle 74"/>
          <p:cNvSpPr>
            <a:spLocks noChangeArrowheads="1"/>
          </p:cNvSpPr>
          <p:nvPr/>
        </p:nvSpPr>
        <p:spPr bwMode="auto">
          <a:xfrm>
            <a:off x="8147413" y="4049050"/>
            <a:ext cx="76200" cy="4762"/>
          </a:xfrm>
          <a:prstGeom prst="rect">
            <a:avLst/>
          </a:prstGeom>
          <a:solidFill>
            <a:srgbClr val="0707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4" name="Rectangle 75"/>
          <p:cNvSpPr>
            <a:spLocks noChangeArrowheads="1"/>
          </p:cNvSpPr>
          <p:nvPr/>
        </p:nvSpPr>
        <p:spPr bwMode="auto">
          <a:xfrm>
            <a:off x="8171225" y="4037938"/>
            <a:ext cx="76200" cy="4762"/>
          </a:xfrm>
          <a:prstGeom prst="rect">
            <a:avLst/>
          </a:prstGeom>
          <a:solidFill>
            <a:srgbClr val="68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5" name="Freeform 76"/>
          <p:cNvSpPr/>
          <p:nvPr/>
        </p:nvSpPr>
        <p:spPr bwMode="auto">
          <a:xfrm>
            <a:off x="8149000" y="4025238"/>
            <a:ext cx="68263" cy="25400"/>
          </a:xfrm>
          <a:custGeom>
            <a:avLst/>
            <a:gdLst>
              <a:gd name="T0" fmla="*/ 0 w 258"/>
              <a:gd name="T1" fmla="*/ 37 h 84"/>
              <a:gd name="T2" fmla="*/ 254 w 258"/>
              <a:gd name="T3" fmla="*/ 84 h 84"/>
              <a:gd name="T4" fmla="*/ 258 w 258"/>
              <a:gd name="T5" fmla="*/ 59 h 84"/>
              <a:gd name="T6" fmla="*/ 6 w 258"/>
              <a:gd name="T7" fmla="*/ 0 h 84"/>
              <a:gd name="T8" fmla="*/ 0 w 258"/>
              <a:gd name="T9" fmla="*/ 3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84">
                <a:moveTo>
                  <a:pt x="0" y="37"/>
                </a:moveTo>
                <a:lnTo>
                  <a:pt x="254" y="84"/>
                </a:lnTo>
                <a:lnTo>
                  <a:pt x="258" y="59"/>
                </a:lnTo>
                <a:lnTo>
                  <a:pt x="6" y="0"/>
                </a:lnTo>
                <a:cubicBezTo>
                  <a:pt x="12" y="12"/>
                  <a:pt x="10" y="27"/>
                  <a:pt x="0" y="37"/>
                </a:cubicBez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6" name="Freeform 77"/>
          <p:cNvSpPr/>
          <p:nvPr/>
        </p:nvSpPr>
        <p:spPr bwMode="auto">
          <a:xfrm>
            <a:off x="8142650" y="3968088"/>
            <a:ext cx="141288" cy="231775"/>
          </a:xfrm>
          <a:custGeom>
            <a:avLst/>
            <a:gdLst>
              <a:gd name="T0" fmla="*/ 184 w 523"/>
              <a:gd name="T1" fmla="*/ 578 h 753"/>
              <a:gd name="T2" fmla="*/ 469 w 523"/>
              <a:gd name="T3" fmla="*/ 753 h 753"/>
              <a:gd name="T4" fmla="*/ 522 w 523"/>
              <a:gd name="T5" fmla="*/ 717 h 753"/>
              <a:gd name="T6" fmla="*/ 523 w 523"/>
              <a:gd name="T7" fmla="*/ 177 h 753"/>
              <a:gd name="T8" fmla="*/ 236 w 523"/>
              <a:gd name="T9" fmla="*/ 4 h 753"/>
              <a:gd name="T10" fmla="*/ 184 w 523"/>
              <a:gd name="T11" fmla="*/ 35 h 753"/>
              <a:gd name="T12" fmla="*/ 184 w 523"/>
              <a:gd name="T13" fmla="*/ 211 h 753"/>
              <a:gd name="T14" fmla="*/ 28 w 523"/>
              <a:gd name="T15" fmla="*/ 175 h 753"/>
              <a:gd name="T16" fmla="*/ 1 w 523"/>
              <a:gd name="T17" fmla="*/ 197 h 753"/>
              <a:gd name="T18" fmla="*/ 0 w 523"/>
              <a:gd name="T19" fmla="*/ 203 h 753"/>
              <a:gd name="T20" fmla="*/ 21 w 523"/>
              <a:gd name="T21" fmla="*/ 232 h 753"/>
              <a:gd name="T22" fmla="*/ 184 w 523"/>
              <a:gd name="T23" fmla="*/ 261 h 753"/>
              <a:gd name="T24" fmla="*/ 184 w 523"/>
              <a:gd name="T25" fmla="*/ 578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3" h="753">
                <a:moveTo>
                  <a:pt x="184" y="578"/>
                </a:moveTo>
                <a:cubicBezTo>
                  <a:pt x="266" y="658"/>
                  <a:pt x="363" y="718"/>
                  <a:pt x="469" y="753"/>
                </a:cubicBezTo>
                <a:cubicBezTo>
                  <a:pt x="491" y="753"/>
                  <a:pt x="512" y="739"/>
                  <a:pt x="522" y="717"/>
                </a:cubicBezTo>
                <a:lnTo>
                  <a:pt x="523" y="177"/>
                </a:lnTo>
                <a:cubicBezTo>
                  <a:pt x="437" y="102"/>
                  <a:pt x="340" y="43"/>
                  <a:pt x="236" y="4"/>
                </a:cubicBezTo>
                <a:cubicBezTo>
                  <a:pt x="214" y="0"/>
                  <a:pt x="193" y="13"/>
                  <a:pt x="184" y="35"/>
                </a:cubicBezTo>
                <a:lnTo>
                  <a:pt x="184" y="211"/>
                </a:lnTo>
                <a:lnTo>
                  <a:pt x="28" y="175"/>
                </a:lnTo>
                <a:cubicBezTo>
                  <a:pt x="15" y="172"/>
                  <a:pt x="3" y="182"/>
                  <a:pt x="1" y="197"/>
                </a:cubicBezTo>
                <a:cubicBezTo>
                  <a:pt x="0" y="199"/>
                  <a:pt x="0" y="201"/>
                  <a:pt x="0" y="203"/>
                </a:cubicBezTo>
                <a:cubicBezTo>
                  <a:pt x="1" y="217"/>
                  <a:pt x="9" y="228"/>
                  <a:pt x="21" y="232"/>
                </a:cubicBezTo>
                <a:lnTo>
                  <a:pt x="184" y="261"/>
                </a:lnTo>
                <a:lnTo>
                  <a:pt x="184" y="578"/>
                </a:lnTo>
                <a:close/>
              </a:path>
            </a:pathLst>
          </a:custGeom>
          <a:noFill/>
          <a:ln w="1111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728" name="直接连接符 727"/>
          <p:cNvCxnSpPr>
            <a:stCxn id="726" idx="3"/>
            <a:endCxn id="685" idx="47"/>
          </p:cNvCxnSpPr>
          <p:nvPr/>
        </p:nvCxnSpPr>
        <p:spPr>
          <a:xfrm flipV="1">
            <a:off x="8283938" y="3911869"/>
            <a:ext cx="271556" cy="110700"/>
          </a:xfrm>
          <a:prstGeom prst="line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9" name="Line 90"/>
          <p:cNvSpPr>
            <a:spLocks noChangeShapeType="1"/>
          </p:cNvSpPr>
          <p:nvPr/>
        </p:nvSpPr>
        <p:spPr bwMode="auto">
          <a:xfrm>
            <a:off x="7818618" y="3106369"/>
            <a:ext cx="352607" cy="955462"/>
          </a:xfrm>
          <a:prstGeom prst="line">
            <a:avLst/>
          </a:prstGeom>
          <a:noFill/>
          <a:ln w="28575" cap="rnd">
            <a:solidFill>
              <a:srgbClr val="3366FF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1" name="文本框 730"/>
          <p:cNvSpPr txBox="1"/>
          <p:nvPr/>
        </p:nvSpPr>
        <p:spPr>
          <a:xfrm>
            <a:off x="6218555" y="1757680"/>
            <a:ext cx="5137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 case 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Broadcast networks support offloading traffic from cellular networks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6956" y="207976"/>
            <a:ext cx="11850024" cy="58102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0200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 cases</a:t>
            </a:r>
            <a:endParaRPr lang="zh-CN" altLang="en-US" sz="3600" b="1" dirty="0">
              <a:solidFill>
                <a:srgbClr val="0200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Rectangle 36"/>
          <p:cNvSpPr>
            <a:spLocks noChangeArrowheads="1"/>
          </p:cNvSpPr>
          <p:nvPr/>
        </p:nvSpPr>
        <p:spPr bwMode="auto">
          <a:xfrm>
            <a:off x="8355193" y="2615301"/>
            <a:ext cx="955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core network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292827" y="3181502"/>
            <a:ext cx="1579880" cy="27559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video broadcasting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0645" y="5218430"/>
            <a:ext cx="6787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 case 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Support multi-view, multi-quality immersive broadcasting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0" name="Oval 6"/>
          <p:cNvSpPr>
            <a:spLocks noChangeArrowheads="1"/>
          </p:cNvSpPr>
          <p:nvPr/>
        </p:nvSpPr>
        <p:spPr bwMode="auto">
          <a:xfrm>
            <a:off x="7171236" y="5780141"/>
            <a:ext cx="3659188" cy="1008062"/>
          </a:xfrm>
          <a:prstGeom prst="ellipse">
            <a:avLst/>
          </a:prstGeom>
          <a:solidFill>
            <a:srgbClr val="BFBFBF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Oval 7"/>
          <p:cNvSpPr>
            <a:spLocks noChangeArrowheads="1"/>
          </p:cNvSpPr>
          <p:nvPr/>
        </p:nvSpPr>
        <p:spPr bwMode="auto">
          <a:xfrm>
            <a:off x="7171236" y="5780141"/>
            <a:ext cx="3659188" cy="1008062"/>
          </a:xfrm>
          <a:prstGeom prst="ellipse">
            <a:avLst/>
          </a:pr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5" name="Picture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9236" y="5649966"/>
            <a:ext cx="5381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9236" y="5649966"/>
            <a:ext cx="5381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0636" y="6057954"/>
            <a:ext cx="538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0636" y="6057954"/>
            <a:ext cx="538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8861" y="5649966"/>
            <a:ext cx="5413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8861" y="5649966"/>
            <a:ext cx="5413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" name="Freeform 14"/>
          <p:cNvSpPr/>
          <p:nvPr/>
        </p:nvSpPr>
        <p:spPr bwMode="auto">
          <a:xfrm>
            <a:off x="10198598" y="5934129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solidFill>
            <a:srgbClr val="92C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15"/>
          <p:cNvSpPr/>
          <p:nvPr/>
        </p:nvSpPr>
        <p:spPr bwMode="auto">
          <a:xfrm>
            <a:off x="10198598" y="5934129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4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011" y="6123041"/>
            <a:ext cx="2841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011" y="6123041"/>
            <a:ext cx="2841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Freeform 18"/>
          <p:cNvSpPr/>
          <p:nvPr/>
        </p:nvSpPr>
        <p:spPr bwMode="auto">
          <a:xfrm>
            <a:off x="10246223" y="6146854"/>
            <a:ext cx="212725" cy="242887"/>
          </a:xfrm>
          <a:custGeom>
            <a:avLst/>
            <a:gdLst>
              <a:gd name="T0" fmla="*/ 134 w 134"/>
              <a:gd name="T1" fmla="*/ 56 h 153"/>
              <a:gd name="T2" fmla="*/ 85 w 134"/>
              <a:gd name="T3" fmla="*/ 0 h 153"/>
              <a:gd name="T4" fmla="*/ 18 w 134"/>
              <a:gd name="T5" fmla="*/ 20 h 153"/>
              <a:gd name="T6" fmla="*/ 0 w 134"/>
              <a:gd name="T7" fmla="*/ 97 h 153"/>
              <a:gd name="T8" fmla="*/ 49 w 134"/>
              <a:gd name="T9" fmla="*/ 153 h 153"/>
              <a:gd name="T10" fmla="*/ 116 w 134"/>
              <a:gd name="T11" fmla="*/ 133 h 153"/>
              <a:gd name="T12" fmla="*/ 134 w 134"/>
              <a:gd name="T13" fmla="*/ 5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3">
                <a:moveTo>
                  <a:pt x="134" y="56"/>
                </a:moveTo>
                <a:lnTo>
                  <a:pt x="85" y="0"/>
                </a:lnTo>
                <a:lnTo>
                  <a:pt x="18" y="20"/>
                </a:lnTo>
                <a:lnTo>
                  <a:pt x="0" y="97"/>
                </a:lnTo>
                <a:lnTo>
                  <a:pt x="49" y="153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solidFill>
            <a:srgbClr val="92C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19"/>
          <p:cNvSpPr/>
          <p:nvPr/>
        </p:nvSpPr>
        <p:spPr bwMode="auto">
          <a:xfrm>
            <a:off x="10246223" y="6146854"/>
            <a:ext cx="212725" cy="242887"/>
          </a:xfrm>
          <a:custGeom>
            <a:avLst/>
            <a:gdLst>
              <a:gd name="T0" fmla="*/ 134 w 134"/>
              <a:gd name="T1" fmla="*/ 56 h 153"/>
              <a:gd name="T2" fmla="*/ 85 w 134"/>
              <a:gd name="T3" fmla="*/ 0 h 153"/>
              <a:gd name="T4" fmla="*/ 18 w 134"/>
              <a:gd name="T5" fmla="*/ 20 h 153"/>
              <a:gd name="T6" fmla="*/ 0 w 134"/>
              <a:gd name="T7" fmla="*/ 97 h 153"/>
              <a:gd name="T8" fmla="*/ 49 w 134"/>
              <a:gd name="T9" fmla="*/ 153 h 153"/>
              <a:gd name="T10" fmla="*/ 116 w 134"/>
              <a:gd name="T11" fmla="*/ 133 h 153"/>
              <a:gd name="T12" fmla="*/ 134 w 134"/>
              <a:gd name="T13" fmla="*/ 5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3">
                <a:moveTo>
                  <a:pt x="134" y="56"/>
                </a:moveTo>
                <a:lnTo>
                  <a:pt x="85" y="0"/>
                </a:lnTo>
                <a:lnTo>
                  <a:pt x="18" y="20"/>
                </a:lnTo>
                <a:lnTo>
                  <a:pt x="0" y="97"/>
                </a:lnTo>
                <a:lnTo>
                  <a:pt x="49" y="153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8" name="Picture 2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2861" y="6069066"/>
            <a:ext cx="28733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2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2861" y="6069066"/>
            <a:ext cx="28733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" name="Freeform 22"/>
          <p:cNvSpPr/>
          <p:nvPr/>
        </p:nvSpPr>
        <p:spPr bwMode="auto">
          <a:xfrm>
            <a:off x="10063661" y="6089704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solidFill>
            <a:srgbClr val="92C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23"/>
          <p:cNvSpPr/>
          <p:nvPr/>
        </p:nvSpPr>
        <p:spPr bwMode="auto">
          <a:xfrm>
            <a:off x="10063661" y="6089704"/>
            <a:ext cx="212725" cy="244475"/>
          </a:xfrm>
          <a:custGeom>
            <a:avLst/>
            <a:gdLst>
              <a:gd name="T0" fmla="*/ 134 w 134"/>
              <a:gd name="T1" fmla="*/ 56 h 154"/>
              <a:gd name="T2" fmla="*/ 85 w 134"/>
              <a:gd name="T3" fmla="*/ 0 h 154"/>
              <a:gd name="T4" fmla="*/ 18 w 134"/>
              <a:gd name="T5" fmla="*/ 21 h 154"/>
              <a:gd name="T6" fmla="*/ 0 w 134"/>
              <a:gd name="T7" fmla="*/ 98 h 154"/>
              <a:gd name="T8" fmla="*/ 49 w 134"/>
              <a:gd name="T9" fmla="*/ 154 h 154"/>
              <a:gd name="T10" fmla="*/ 116 w 134"/>
              <a:gd name="T11" fmla="*/ 133 h 154"/>
              <a:gd name="T12" fmla="*/ 134 w 134"/>
              <a:gd name="T13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154">
                <a:moveTo>
                  <a:pt x="134" y="56"/>
                </a:moveTo>
                <a:lnTo>
                  <a:pt x="85" y="0"/>
                </a:lnTo>
                <a:lnTo>
                  <a:pt x="18" y="21"/>
                </a:lnTo>
                <a:lnTo>
                  <a:pt x="0" y="98"/>
                </a:lnTo>
                <a:lnTo>
                  <a:pt x="49" y="154"/>
                </a:lnTo>
                <a:lnTo>
                  <a:pt x="116" y="133"/>
                </a:lnTo>
                <a:lnTo>
                  <a:pt x="134" y="5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24"/>
          <p:cNvSpPr>
            <a:spLocks noEditPoints="1"/>
          </p:cNvSpPr>
          <p:nvPr/>
        </p:nvSpPr>
        <p:spPr bwMode="auto">
          <a:xfrm>
            <a:off x="10181136" y="5926191"/>
            <a:ext cx="185738" cy="284162"/>
          </a:xfrm>
          <a:custGeom>
            <a:avLst/>
            <a:gdLst>
              <a:gd name="T0" fmla="*/ 117 w 117"/>
              <a:gd name="T1" fmla="*/ 179 h 179"/>
              <a:gd name="T2" fmla="*/ 58 w 117"/>
              <a:gd name="T3" fmla="*/ 0 h 179"/>
              <a:gd name="T4" fmla="*/ 0 w 117"/>
              <a:gd name="T5" fmla="*/ 179 h 179"/>
              <a:gd name="T6" fmla="*/ 9 w 117"/>
              <a:gd name="T7" fmla="*/ 179 h 179"/>
              <a:gd name="T8" fmla="*/ 12 w 117"/>
              <a:gd name="T9" fmla="*/ 170 h 179"/>
              <a:gd name="T10" fmla="*/ 58 w 117"/>
              <a:gd name="T11" fmla="*/ 140 h 179"/>
              <a:gd name="T12" fmla="*/ 104 w 117"/>
              <a:gd name="T13" fmla="*/ 169 h 179"/>
              <a:gd name="T14" fmla="*/ 107 w 117"/>
              <a:gd name="T15" fmla="*/ 179 h 179"/>
              <a:gd name="T16" fmla="*/ 117 w 117"/>
              <a:gd name="T17" fmla="*/ 179 h 179"/>
              <a:gd name="T18" fmla="*/ 58 w 117"/>
              <a:gd name="T19" fmla="*/ 84 h 179"/>
              <a:gd name="T20" fmla="*/ 85 w 117"/>
              <a:gd name="T21" fmla="*/ 112 h 179"/>
              <a:gd name="T22" fmla="*/ 58 w 117"/>
              <a:gd name="T23" fmla="*/ 129 h 179"/>
              <a:gd name="T24" fmla="*/ 32 w 117"/>
              <a:gd name="T25" fmla="*/ 113 h 179"/>
              <a:gd name="T26" fmla="*/ 58 w 117"/>
              <a:gd name="T27" fmla="*/ 84 h 179"/>
              <a:gd name="T28" fmla="*/ 37 w 117"/>
              <a:gd name="T29" fmla="*/ 94 h 179"/>
              <a:gd name="T30" fmla="*/ 45 w 117"/>
              <a:gd name="T31" fmla="*/ 70 h 179"/>
              <a:gd name="T32" fmla="*/ 52 w 117"/>
              <a:gd name="T33" fmla="*/ 78 h 179"/>
              <a:gd name="T34" fmla="*/ 37 w 117"/>
              <a:gd name="T35" fmla="*/ 94 h 179"/>
              <a:gd name="T36" fmla="*/ 65 w 117"/>
              <a:gd name="T37" fmla="*/ 78 h 179"/>
              <a:gd name="T38" fmla="*/ 72 w 117"/>
              <a:gd name="T39" fmla="*/ 69 h 179"/>
              <a:gd name="T40" fmla="*/ 80 w 117"/>
              <a:gd name="T41" fmla="*/ 93 h 179"/>
              <a:gd name="T42" fmla="*/ 65 w 117"/>
              <a:gd name="T43" fmla="*/ 78 h 179"/>
              <a:gd name="T44" fmla="*/ 69 w 117"/>
              <a:gd name="T45" fmla="*/ 60 h 179"/>
              <a:gd name="T46" fmla="*/ 58 w 117"/>
              <a:gd name="T47" fmla="*/ 71 h 179"/>
              <a:gd name="T48" fmla="*/ 48 w 117"/>
              <a:gd name="T49" fmla="*/ 60 h 179"/>
              <a:gd name="T50" fmla="*/ 58 w 117"/>
              <a:gd name="T51" fmla="*/ 28 h 179"/>
              <a:gd name="T52" fmla="*/ 69 w 117"/>
              <a:gd name="T53" fmla="*/ 60 h 179"/>
              <a:gd name="T54" fmla="*/ 17 w 117"/>
              <a:gd name="T55" fmla="*/ 156 h 179"/>
              <a:gd name="T56" fmla="*/ 28 w 117"/>
              <a:gd name="T57" fmla="*/ 121 h 179"/>
              <a:gd name="T58" fmla="*/ 50 w 117"/>
              <a:gd name="T59" fmla="*/ 135 h 179"/>
              <a:gd name="T60" fmla="*/ 17 w 117"/>
              <a:gd name="T61" fmla="*/ 156 h 179"/>
              <a:gd name="T62" fmla="*/ 67 w 117"/>
              <a:gd name="T63" fmla="*/ 135 h 179"/>
              <a:gd name="T64" fmla="*/ 89 w 117"/>
              <a:gd name="T65" fmla="*/ 121 h 179"/>
              <a:gd name="T66" fmla="*/ 100 w 117"/>
              <a:gd name="T67" fmla="*/ 155 h 179"/>
              <a:gd name="T68" fmla="*/ 67 w 117"/>
              <a:gd name="T69" fmla="*/ 135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7" h="179">
                <a:moveTo>
                  <a:pt x="117" y="179"/>
                </a:moveTo>
                <a:lnTo>
                  <a:pt x="58" y="0"/>
                </a:lnTo>
                <a:lnTo>
                  <a:pt x="0" y="179"/>
                </a:lnTo>
                <a:lnTo>
                  <a:pt x="9" y="179"/>
                </a:lnTo>
                <a:lnTo>
                  <a:pt x="12" y="170"/>
                </a:lnTo>
                <a:lnTo>
                  <a:pt x="58" y="140"/>
                </a:lnTo>
                <a:lnTo>
                  <a:pt x="104" y="169"/>
                </a:lnTo>
                <a:lnTo>
                  <a:pt x="107" y="179"/>
                </a:lnTo>
                <a:lnTo>
                  <a:pt x="117" y="179"/>
                </a:lnTo>
                <a:close/>
                <a:moveTo>
                  <a:pt x="58" y="84"/>
                </a:moveTo>
                <a:lnTo>
                  <a:pt x="85" y="112"/>
                </a:lnTo>
                <a:lnTo>
                  <a:pt x="58" y="129"/>
                </a:lnTo>
                <a:lnTo>
                  <a:pt x="32" y="113"/>
                </a:lnTo>
                <a:lnTo>
                  <a:pt x="58" y="84"/>
                </a:lnTo>
                <a:close/>
                <a:moveTo>
                  <a:pt x="37" y="94"/>
                </a:moveTo>
                <a:lnTo>
                  <a:pt x="45" y="70"/>
                </a:lnTo>
                <a:lnTo>
                  <a:pt x="52" y="78"/>
                </a:lnTo>
                <a:lnTo>
                  <a:pt x="37" y="94"/>
                </a:lnTo>
                <a:close/>
                <a:moveTo>
                  <a:pt x="65" y="78"/>
                </a:moveTo>
                <a:lnTo>
                  <a:pt x="72" y="69"/>
                </a:lnTo>
                <a:lnTo>
                  <a:pt x="80" y="93"/>
                </a:lnTo>
                <a:lnTo>
                  <a:pt x="65" y="78"/>
                </a:lnTo>
                <a:close/>
                <a:moveTo>
                  <a:pt x="69" y="60"/>
                </a:moveTo>
                <a:lnTo>
                  <a:pt x="58" y="71"/>
                </a:lnTo>
                <a:lnTo>
                  <a:pt x="48" y="60"/>
                </a:lnTo>
                <a:lnTo>
                  <a:pt x="58" y="28"/>
                </a:lnTo>
                <a:lnTo>
                  <a:pt x="69" y="60"/>
                </a:lnTo>
                <a:close/>
                <a:moveTo>
                  <a:pt x="17" y="156"/>
                </a:moveTo>
                <a:lnTo>
                  <a:pt x="28" y="121"/>
                </a:lnTo>
                <a:lnTo>
                  <a:pt x="50" y="135"/>
                </a:lnTo>
                <a:lnTo>
                  <a:pt x="17" y="156"/>
                </a:lnTo>
                <a:close/>
                <a:moveTo>
                  <a:pt x="67" y="135"/>
                </a:moveTo>
                <a:lnTo>
                  <a:pt x="89" y="121"/>
                </a:lnTo>
                <a:lnTo>
                  <a:pt x="100" y="155"/>
                </a:lnTo>
                <a:lnTo>
                  <a:pt x="67" y="13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25"/>
          <p:cNvSpPr/>
          <p:nvPr/>
        </p:nvSpPr>
        <p:spPr bwMode="auto">
          <a:xfrm>
            <a:off x="10181136" y="5926191"/>
            <a:ext cx="185738" cy="284162"/>
          </a:xfrm>
          <a:custGeom>
            <a:avLst/>
            <a:gdLst>
              <a:gd name="T0" fmla="*/ 117 w 117"/>
              <a:gd name="T1" fmla="*/ 179 h 179"/>
              <a:gd name="T2" fmla="*/ 58 w 117"/>
              <a:gd name="T3" fmla="*/ 0 h 179"/>
              <a:gd name="T4" fmla="*/ 0 w 117"/>
              <a:gd name="T5" fmla="*/ 179 h 179"/>
              <a:gd name="T6" fmla="*/ 9 w 117"/>
              <a:gd name="T7" fmla="*/ 179 h 179"/>
              <a:gd name="T8" fmla="*/ 12 w 117"/>
              <a:gd name="T9" fmla="*/ 170 h 179"/>
              <a:gd name="T10" fmla="*/ 58 w 117"/>
              <a:gd name="T11" fmla="*/ 140 h 179"/>
              <a:gd name="T12" fmla="*/ 104 w 117"/>
              <a:gd name="T13" fmla="*/ 169 h 179"/>
              <a:gd name="T14" fmla="*/ 107 w 117"/>
              <a:gd name="T15" fmla="*/ 179 h 179"/>
              <a:gd name="T16" fmla="*/ 117 w 117"/>
              <a:gd name="T17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79">
                <a:moveTo>
                  <a:pt x="117" y="179"/>
                </a:moveTo>
                <a:lnTo>
                  <a:pt x="58" y="0"/>
                </a:lnTo>
                <a:lnTo>
                  <a:pt x="0" y="179"/>
                </a:lnTo>
                <a:lnTo>
                  <a:pt x="9" y="179"/>
                </a:lnTo>
                <a:lnTo>
                  <a:pt x="12" y="170"/>
                </a:lnTo>
                <a:lnTo>
                  <a:pt x="58" y="140"/>
                </a:lnTo>
                <a:lnTo>
                  <a:pt x="104" y="169"/>
                </a:lnTo>
                <a:lnTo>
                  <a:pt x="107" y="179"/>
                </a:lnTo>
                <a:lnTo>
                  <a:pt x="117" y="179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26"/>
          <p:cNvSpPr/>
          <p:nvPr/>
        </p:nvSpPr>
        <p:spPr bwMode="auto">
          <a:xfrm>
            <a:off x="10231936" y="6059541"/>
            <a:ext cx="84138" cy="71437"/>
          </a:xfrm>
          <a:custGeom>
            <a:avLst/>
            <a:gdLst>
              <a:gd name="T0" fmla="*/ 26 w 53"/>
              <a:gd name="T1" fmla="*/ 0 h 45"/>
              <a:gd name="T2" fmla="*/ 53 w 53"/>
              <a:gd name="T3" fmla="*/ 28 h 45"/>
              <a:gd name="T4" fmla="*/ 26 w 53"/>
              <a:gd name="T5" fmla="*/ 45 h 45"/>
              <a:gd name="T6" fmla="*/ 0 w 53"/>
              <a:gd name="T7" fmla="*/ 29 h 45"/>
              <a:gd name="T8" fmla="*/ 26 w 53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45">
                <a:moveTo>
                  <a:pt x="26" y="0"/>
                </a:moveTo>
                <a:lnTo>
                  <a:pt x="53" y="28"/>
                </a:lnTo>
                <a:lnTo>
                  <a:pt x="26" y="45"/>
                </a:lnTo>
                <a:lnTo>
                  <a:pt x="0" y="29"/>
                </a:lnTo>
                <a:lnTo>
                  <a:pt x="26" y="0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27"/>
          <p:cNvSpPr/>
          <p:nvPr/>
        </p:nvSpPr>
        <p:spPr bwMode="auto">
          <a:xfrm>
            <a:off x="10239873" y="6037316"/>
            <a:ext cx="23813" cy="38100"/>
          </a:xfrm>
          <a:custGeom>
            <a:avLst/>
            <a:gdLst>
              <a:gd name="T0" fmla="*/ 0 w 15"/>
              <a:gd name="T1" fmla="*/ 24 h 24"/>
              <a:gd name="T2" fmla="*/ 8 w 15"/>
              <a:gd name="T3" fmla="*/ 0 h 24"/>
              <a:gd name="T4" fmla="*/ 15 w 15"/>
              <a:gd name="T5" fmla="*/ 8 h 24"/>
              <a:gd name="T6" fmla="*/ 0 w 15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4">
                <a:moveTo>
                  <a:pt x="0" y="24"/>
                </a:moveTo>
                <a:lnTo>
                  <a:pt x="8" y="0"/>
                </a:lnTo>
                <a:lnTo>
                  <a:pt x="15" y="8"/>
                </a:lnTo>
                <a:lnTo>
                  <a:pt x="0" y="24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28"/>
          <p:cNvSpPr/>
          <p:nvPr/>
        </p:nvSpPr>
        <p:spPr bwMode="auto">
          <a:xfrm>
            <a:off x="10284323" y="6035729"/>
            <a:ext cx="23813" cy="38100"/>
          </a:xfrm>
          <a:custGeom>
            <a:avLst/>
            <a:gdLst>
              <a:gd name="T0" fmla="*/ 0 w 15"/>
              <a:gd name="T1" fmla="*/ 9 h 24"/>
              <a:gd name="T2" fmla="*/ 7 w 15"/>
              <a:gd name="T3" fmla="*/ 0 h 24"/>
              <a:gd name="T4" fmla="*/ 15 w 15"/>
              <a:gd name="T5" fmla="*/ 24 h 24"/>
              <a:gd name="T6" fmla="*/ 0 w 15"/>
              <a:gd name="T7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4">
                <a:moveTo>
                  <a:pt x="0" y="9"/>
                </a:moveTo>
                <a:lnTo>
                  <a:pt x="7" y="0"/>
                </a:lnTo>
                <a:lnTo>
                  <a:pt x="15" y="24"/>
                </a:lnTo>
                <a:lnTo>
                  <a:pt x="0" y="9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29"/>
          <p:cNvSpPr/>
          <p:nvPr/>
        </p:nvSpPr>
        <p:spPr bwMode="auto">
          <a:xfrm>
            <a:off x="10257336" y="5970641"/>
            <a:ext cx="33338" cy="68262"/>
          </a:xfrm>
          <a:custGeom>
            <a:avLst/>
            <a:gdLst>
              <a:gd name="T0" fmla="*/ 21 w 21"/>
              <a:gd name="T1" fmla="*/ 32 h 43"/>
              <a:gd name="T2" fmla="*/ 10 w 21"/>
              <a:gd name="T3" fmla="*/ 43 h 43"/>
              <a:gd name="T4" fmla="*/ 0 w 21"/>
              <a:gd name="T5" fmla="*/ 32 h 43"/>
              <a:gd name="T6" fmla="*/ 10 w 21"/>
              <a:gd name="T7" fmla="*/ 0 h 43"/>
              <a:gd name="T8" fmla="*/ 21 w 21"/>
              <a:gd name="T9" fmla="*/ 3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3">
                <a:moveTo>
                  <a:pt x="21" y="32"/>
                </a:moveTo>
                <a:lnTo>
                  <a:pt x="10" y="43"/>
                </a:lnTo>
                <a:lnTo>
                  <a:pt x="0" y="32"/>
                </a:lnTo>
                <a:lnTo>
                  <a:pt x="10" y="0"/>
                </a:lnTo>
                <a:lnTo>
                  <a:pt x="21" y="32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30"/>
          <p:cNvSpPr/>
          <p:nvPr/>
        </p:nvSpPr>
        <p:spPr bwMode="auto">
          <a:xfrm>
            <a:off x="10208123" y="6118279"/>
            <a:ext cx="52388" cy="55562"/>
          </a:xfrm>
          <a:custGeom>
            <a:avLst/>
            <a:gdLst>
              <a:gd name="T0" fmla="*/ 0 w 33"/>
              <a:gd name="T1" fmla="*/ 35 h 35"/>
              <a:gd name="T2" fmla="*/ 11 w 33"/>
              <a:gd name="T3" fmla="*/ 0 h 35"/>
              <a:gd name="T4" fmla="*/ 33 w 33"/>
              <a:gd name="T5" fmla="*/ 14 h 35"/>
              <a:gd name="T6" fmla="*/ 0 w 33"/>
              <a:gd name="T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5">
                <a:moveTo>
                  <a:pt x="0" y="35"/>
                </a:moveTo>
                <a:lnTo>
                  <a:pt x="11" y="0"/>
                </a:lnTo>
                <a:lnTo>
                  <a:pt x="33" y="14"/>
                </a:lnTo>
                <a:lnTo>
                  <a:pt x="0" y="35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Freeform 31"/>
          <p:cNvSpPr/>
          <p:nvPr/>
        </p:nvSpPr>
        <p:spPr bwMode="auto">
          <a:xfrm>
            <a:off x="10287498" y="6118279"/>
            <a:ext cx="52388" cy="53975"/>
          </a:xfrm>
          <a:custGeom>
            <a:avLst/>
            <a:gdLst>
              <a:gd name="T0" fmla="*/ 0 w 33"/>
              <a:gd name="T1" fmla="*/ 14 h 34"/>
              <a:gd name="T2" fmla="*/ 22 w 33"/>
              <a:gd name="T3" fmla="*/ 0 h 34"/>
              <a:gd name="T4" fmla="*/ 33 w 33"/>
              <a:gd name="T5" fmla="*/ 34 h 34"/>
              <a:gd name="T6" fmla="*/ 0 w 33"/>
              <a:gd name="T7" fmla="*/ 1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4">
                <a:moveTo>
                  <a:pt x="0" y="14"/>
                </a:moveTo>
                <a:lnTo>
                  <a:pt x="22" y="0"/>
                </a:lnTo>
                <a:lnTo>
                  <a:pt x="33" y="34"/>
                </a:lnTo>
                <a:lnTo>
                  <a:pt x="0" y="14"/>
                </a:ln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32"/>
          <p:cNvSpPr>
            <a:spLocks noEditPoints="1"/>
          </p:cNvSpPr>
          <p:nvPr/>
        </p:nvSpPr>
        <p:spPr bwMode="auto">
          <a:xfrm>
            <a:off x="10198598" y="5826179"/>
            <a:ext cx="146050" cy="139700"/>
          </a:xfrm>
          <a:custGeom>
            <a:avLst/>
            <a:gdLst>
              <a:gd name="T0" fmla="*/ 499 w 540"/>
              <a:gd name="T1" fmla="*/ 226 h 450"/>
              <a:gd name="T2" fmla="*/ 398 w 540"/>
              <a:gd name="T3" fmla="*/ 413 h 450"/>
              <a:gd name="T4" fmla="*/ 416 w 540"/>
              <a:gd name="T5" fmla="*/ 450 h 450"/>
              <a:gd name="T6" fmla="*/ 540 w 540"/>
              <a:gd name="T7" fmla="*/ 226 h 450"/>
              <a:gd name="T8" fmla="*/ 540 w 540"/>
              <a:gd name="T9" fmla="*/ 225 h 450"/>
              <a:gd name="T10" fmla="*/ 540 w 540"/>
              <a:gd name="T11" fmla="*/ 224 h 450"/>
              <a:gd name="T12" fmla="*/ 416 w 540"/>
              <a:gd name="T13" fmla="*/ 0 h 450"/>
              <a:gd name="T14" fmla="*/ 398 w 540"/>
              <a:gd name="T15" fmla="*/ 38 h 450"/>
              <a:gd name="T16" fmla="*/ 499 w 540"/>
              <a:gd name="T17" fmla="*/ 224 h 450"/>
              <a:gd name="T18" fmla="*/ 499 w 540"/>
              <a:gd name="T19" fmla="*/ 225 h 450"/>
              <a:gd name="T20" fmla="*/ 499 w 540"/>
              <a:gd name="T21" fmla="*/ 225 h 450"/>
              <a:gd name="T22" fmla="*/ 499 w 540"/>
              <a:gd name="T23" fmla="*/ 225 h 450"/>
              <a:gd name="T24" fmla="*/ 499 w 540"/>
              <a:gd name="T25" fmla="*/ 225 h 450"/>
              <a:gd name="T26" fmla="*/ 499 w 540"/>
              <a:gd name="T27" fmla="*/ 225 h 450"/>
              <a:gd name="T28" fmla="*/ 499 w 540"/>
              <a:gd name="T29" fmla="*/ 226 h 450"/>
              <a:gd name="T30" fmla="*/ 358 w 540"/>
              <a:gd name="T31" fmla="*/ 141 h 450"/>
              <a:gd name="T32" fmla="*/ 396 w 540"/>
              <a:gd name="T33" fmla="*/ 226 h 450"/>
              <a:gd name="T34" fmla="*/ 358 w 540"/>
              <a:gd name="T35" fmla="*/ 312 h 450"/>
              <a:gd name="T36" fmla="*/ 377 w 540"/>
              <a:gd name="T37" fmla="*/ 351 h 450"/>
              <a:gd name="T38" fmla="*/ 438 w 540"/>
              <a:gd name="T39" fmla="*/ 228 h 450"/>
              <a:gd name="T40" fmla="*/ 438 w 540"/>
              <a:gd name="T41" fmla="*/ 228 h 450"/>
              <a:gd name="T42" fmla="*/ 438 w 540"/>
              <a:gd name="T43" fmla="*/ 227 h 450"/>
              <a:gd name="T44" fmla="*/ 438 w 540"/>
              <a:gd name="T45" fmla="*/ 226 h 450"/>
              <a:gd name="T46" fmla="*/ 438 w 540"/>
              <a:gd name="T47" fmla="*/ 226 h 450"/>
              <a:gd name="T48" fmla="*/ 438 w 540"/>
              <a:gd name="T49" fmla="*/ 225 h 450"/>
              <a:gd name="T50" fmla="*/ 438 w 540"/>
              <a:gd name="T51" fmla="*/ 225 h 450"/>
              <a:gd name="T52" fmla="*/ 377 w 540"/>
              <a:gd name="T53" fmla="*/ 102 h 450"/>
              <a:gd name="T54" fmla="*/ 358 w 540"/>
              <a:gd name="T55" fmla="*/ 141 h 450"/>
              <a:gd name="T56" fmla="*/ 42 w 540"/>
              <a:gd name="T57" fmla="*/ 226 h 450"/>
              <a:gd name="T58" fmla="*/ 42 w 540"/>
              <a:gd name="T59" fmla="*/ 225 h 450"/>
              <a:gd name="T60" fmla="*/ 42 w 540"/>
              <a:gd name="T61" fmla="*/ 225 h 450"/>
              <a:gd name="T62" fmla="*/ 42 w 540"/>
              <a:gd name="T63" fmla="*/ 224 h 450"/>
              <a:gd name="T64" fmla="*/ 143 w 540"/>
              <a:gd name="T65" fmla="*/ 38 h 450"/>
              <a:gd name="T66" fmla="*/ 125 w 540"/>
              <a:gd name="T67" fmla="*/ 0 h 450"/>
              <a:gd name="T68" fmla="*/ 0 w 540"/>
              <a:gd name="T69" fmla="*/ 224 h 450"/>
              <a:gd name="T70" fmla="*/ 0 w 540"/>
              <a:gd name="T71" fmla="*/ 225 h 450"/>
              <a:gd name="T72" fmla="*/ 0 w 540"/>
              <a:gd name="T73" fmla="*/ 226 h 450"/>
              <a:gd name="T74" fmla="*/ 125 w 540"/>
              <a:gd name="T75" fmla="*/ 450 h 450"/>
              <a:gd name="T76" fmla="*/ 143 w 540"/>
              <a:gd name="T77" fmla="*/ 413 h 450"/>
              <a:gd name="T78" fmla="*/ 42 w 540"/>
              <a:gd name="T79" fmla="*/ 226 h 450"/>
              <a:gd name="T80" fmla="*/ 186 w 540"/>
              <a:gd name="T81" fmla="*/ 141 h 450"/>
              <a:gd name="T82" fmla="*/ 168 w 540"/>
              <a:gd name="T83" fmla="*/ 102 h 450"/>
              <a:gd name="T84" fmla="*/ 106 w 540"/>
              <a:gd name="T85" fmla="*/ 225 h 450"/>
              <a:gd name="T86" fmla="*/ 106 w 540"/>
              <a:gd name="T87" fmla="*/ 225 h 450"/>
              <a:gd name="T88" fmla="*/ 106 w 540"/>
              <a:gd name="T89" fmla="*/ 226 h 450"/>
              <a:gd name="T90" fmla="*/ 106 w 540"/>
              <a:gd name="T91" fmla="*/ 226 h 450"/>
              <a:gd name="T92" fmla="*/ 106 w 540"/>
              <a:gd name="T93" fmla="*/ 227 h 450"/>
              <a:gd name="T94" fmla="*/ 106 w 540"/>
              <a:gd name="T95" fmla="*/ 228 h 450"/>
              <a:gd name="T96" fmla="*/ 106 w 540"/>
              <a:gd name="T97" fmla="*/ 228 h 450"/>
              <a:gd name="T98" fmla="*/ 168 w 540"/>
              <a:gd name="T99" fmla="*/ 351 h 450"/>
              <a:gd name="T100" fmla="*/ 186 w 540"/>
              <a:gd name="T101" fmla="*/ 312 h 450"/>
              <a:gd name="T102" fmla="*/ 148 w 540"/>
              <a:gd name="T103" fmla="*/ 226 h 450"/>
              <a:gd name="T104" fmla="*/ 186 w 540"/>
              <a:gd name="T105" fmla="*/ 141 h 450"/>
              <a:gd name="T106" fmla="*/ 315 w 540"/>
              <a:gd name="T107" fmla="*/ 227 h 450"/>
              <a:gd name="T108" fmla="*/ 273 w 540"/>
              <a:gd name="T109" fmla="*/ 185 h 450"/>
              <a:gd name="T110" fmla="*/ 231 w 540"/>
              <a:gd name="T111" fmla="*/ 227 h 450"/>
              <a:gd name="T112" fmla="*/ 273 w 540"/>
              <a:gd name="T113" fmla="*/ 269 h 450"/>
              <a:gd name="T114" fmla="*/ 315 w 540"/>
              <a:gd name="T115" fmla="*/ 227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0" h="450">
                <a:moveTo>
                  <a:pt x="499" y="226"/>
                </a:moveTo>
                <a:cubicBezTo>
                  <a:pt x="499" y="304"/>
                  <a:pt x="458" y="373"/>
                  <a:pt x="398" y="413"/>
                </a:cubicBezTo>
                <a:lnTo>
                  <a:pt x="416" y="450"/>
                </a:lnTo>
                <a:cubicBezTo>
                  <a:pt x="490" y="403"/>
                  <a:pt x="540" y="321"/>
                  <a:pt x="540" y="226"/>
                </a:cubicBezTo>
                <a:cubicBezTo>
                  <a:pt x="540" y="226"/>
                  <a:pt x="540" y="226"/>
                  <a:pt x="540" y="225"/>
                </a:cubicBezTo>
                <a:cubicBezTo>
                  <a:pt x="540" y="225"/>
                  <a:pt x="540" y="225"/>
                  <a:pt x="540" y="224"/>
                </a:cubicBezTo>
                <a:cubicBezTo>
                  <a:pt x="540" y="130"/>
                  <a:pt x="490" y="47"/>
                  <a:pt x="416" y="0"/>
                </a:cubicBezTo>
                <a:lnTo>
                  <a:pt x="398" y="38"/>
                </a:lnTo>
                <a:cubicBezTo>
                  <a:pt x="458" y="78"/>
                  <a:pt x="499" y="146"/>
                  <a:pt x="499" y="224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5"/>
                  <a:pt x="499" y="225"/>
                  <a:pt x="499" y="225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6"/>
                  <a:pt x="499" y="226"/>
                  <a:pt x="499" y="226"/>
                </a:cubicBezTo>
                <a:close/>
                <a:moveTo>
                  <a:pt x="358" y="141"/>
                </a:moveTo>
                <a:cubicBezTo>
                  <a:pt x="382" y="162"/>
                  <a:pt x="396" y="193"/>
                  <a:pt x="396" y="226"/>
                </a:cubicBezTo>
                <a:cubicBezTo>
                  <a:pt x="396" y="260"/>
                  <a:pt x="382" y="291"/>
                  <a:pt x="358" y="312"/>
                </a:cubicBezTo>
                <a:lnTo>
                  <a:pt x="377" y="351"/>
                </a:lnTo>
                <a:cubicBezTo>
                  <a:pt x="413" y="322"/>
                  <a:pt x="437" y="278"/>
                  <a:pt x="438" y="228"/>
                </a:cubicBezTo>
                <a:lnTo>
                  <a:pt x="438" y="228"/>
                </a:lnTo>
                <a:cubicBezTo>
                  <a:pt x="438" y="227"/>
                  <a:pt x="438" y="227"/>
                  <a:pt x="438" y="227"/>
                </a:cubicBezTo>
                <a:cubicBezTo>
                  <a:pt x="438" y="227"/>
                  <a:pt x="438" y="226"/>
                  <a:pt x="438" y="226"/>
                </a:cubicBezTo>
                <a:cubicBezTo>
                  <a:pt x="438" y="226"/>
                  <a:pt x="438" y="226"/>
                  <a:pt x="438" y="226"/>
                </a:cubicBezTo>
                <a:cubicBezTo>
                  <a:pt x="438" y="226"/>
                  <a:pt x="438" y="225"/>
                  <a:pt x="438" y="225"/>
                </a:cubicBezTo>
                <a:lnTo>
                  <a:pt x="438" y="225"/>
                </a:lnTo>
                <a:cubicBezTo>
                  <a:pt x="437" y="175"/>
                  <a:pt x="413" y="131"/>
                  <a:pt x="377" y="102"/>
                </a:cubicBezTo>
                <a:lnTo>
                  <a:pt x="358" y="141"/>
                </a:lnTo>
                <a:close/>
                <a:moveTo>
                  <a:pt x="42" y="226"/>
                </a:moveTo>
                <a:cubicBezTo>
                  <a:pt x="42" y="226"/>
                  <a:pt x="42" y="226"/>
                  <a:pt x="42" y="225"/>
                </a:cubicBezTo>
                <a:lnTo>
                  <a:pt x="42" y="225"/>
                </a:lnTo>
                <a:cubicBezTo>
                  <a:pt x="42" y="225"/>
                  <a:pt x="42" y="225"/>
                  <a:pt x="42" y="224"/>
                </a:cubicBezTo>
                <a:cubicBezTo>
                  <a:pt x="42" y="146"/>
                  <a:pt x="82" y="78"/>
                  <a:pt x="143" y="38"/>
                </a:cubicBezTo>
                <a:lnTo>
                  <a:pt x="125" y="0"/>
                </a:lnTo>
                <a:cubicBezTo>
                  <a:pt x="50" y="47"/>
                  <a:pt x="0" y="130"/>
                  <a:pt x="0" y="22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321"/>
                  <a:pt x="50" y="403"/>
                  <a:pt x="125" y="450"/>
                </a:cubicBezTo>
                <a:lnTo>
                  <a:pt x="143" y="413"/>
                </a:lnTo>
                <a:cubicBezTo>
                  <a:pt x="82" y="373"/>
                  <a:pt x="42" y="304"/>
                  <a:pt x="42" y="226"/>
                </a:cubicBezTo>
                <a:close/>
                <a:moveTo>
                  <a:pt x="186" y="141"/>
                </a:moveTo>
                <a:lnTo>
                  <a:pt x="168" y="102"/>
                </a:lnTo>
                <a:cubicBezTo>
                  <a:pt x="131" y="131"/>
                  <a:pt x="107" y="175"/>
                  <a:pt x="106" y="225"/>
                </a:cubicBezTo>
                <a:lnTo>
                  <a:pt x="106" y="225"/>
                </a:lnTo>
                <a:cubicBezTo>
                  <a:pt x="106" y="225"/>
                  <a:pt x="106" y="226"/>
                  <a:pt x="106" y="226"/>
                </a:cubicBezTo>
                <a:cubicBezTo>
                  <a:pt x="106" y="226"/>
                  <a:pt x="106" y="226"/>
                  <a:pt x="106" y="226"/>
                </a:cubicBezTo>
                <a:cubicBezTo>
                  <a:pt x="106" y="226"/>
                  <a:pt x="106" y="227"/>
                  <a:pt x="106" y="227"/>
                </a:cubicBezTo>
                <a:cubicBezTo>
                  <a:pt x="106" y="227"/>
                  <a:pt x="106" y="227"/>
                  <a:pt x="106" y="228"/>
                </a:cubicBezTo>
                <a:lnTo>
                  <a:pt x="106" y="228"/>
                </a:lnTo>
                <a:cubicBezTo>
                  <a:pt x="107" y="278"/>
                  <a:pt x="131" y="322"/>
                  <a:pt x="168" y="351"/>
                </a:cubicBezTo>
                <a:lnTo>
                  <a:pt x="186" y="312"/>
                </a:lnTo>
                <a:cubicBezTo>
                  <a:pt x="162" y="291"/>
                  <a:pt x="148" y="260"/>
                  <a:pt x="148" y="226"/>
                </a:cubicBezTo>
                <a:cubicBezTo>
                  <a:pt x="148" y="193"/>
                  <a:pt x="162" y="162"/>
                  <a:pt x="186" y="141"/>
                </a:cubicBezTo>
                <a:close/>
                <a:moveTo>
                  <a:pt x="315" y="227"/>
                </a:moveTo>
                <a:cubicBezTo>
                  <a:pt x="315" y="204"/>
                  <a:pt x="296" y="185"/>
                  <a:pt x="273" y="185"/>
                </a:cubicBezTo>
                <a:cubicBezTo>
                  <a:pt x="250" y="185"/>
                  <a:pt x="231" y="204"/>
                  <a:pt x="231" y="227"/>
                </a:cubicBezTo>
                <a:cubicBezTo>
                  <a:pt x="231" y="250"/>
                  <a:pt x="250" y="269"/>
                  <a:pt x="273" y="269"/>
                </a:cubicBezTo>
                <a:cubicBezTo>
                  <a:pt x="296" y="269"/>
                  <a:pt x="315" y="250"/>
                  <a:pt x="315" y="227"/>
                </a:cubicBezTo>
                <a:close/>
              </a:path>
            </a:pathLst>
          </a:custGeom>
          <a:solidFill>
            <a:srgbClr val="0070C0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33"/>
          <p:cNvSpPr>
            <a:spLocks noEditPoints="1"/>
          </p:cNvSpPr>
          <p:nvPr/>
        </p:nvSpPr>
        <p:spPr bwMode="auto">
          <a:xfrm>
            <a:off x="10198598" y="5826179"/>
            <a:ext cx="146050" cy="139700"/>
          </a:xfrm>
          <a:custGeom>
            <a:avLst/>
            <a:gdLst>
              <a:gd name="T0" fmla="*/ 499 w 540"/>
              <a:gd name="T1" fmla="*/ 226 h 450"/>
              <a:gd name="T2" fmla="*/ 398 w 540"/>
              <a:gd name="T3" fmla="*/ 413 h 450"/>
              <a:gd name="T4" fmla="*/ 416 w 540"/>
              <a:gd name="T5" fmla="*/ 450 h 450"/>
              <a:gd name="T6" fmla="*/ 540 w 540"/>
              <a:gd name="T7" fmla="*/ 226 h 450"/>
              <a:gd name="T8" fmla="*/ 540 w 540"/>
              <a:gd name="T9" fmla="*/ 225 h 450"/>
              <a:gd name="T10" fmla="*/ 540 w 540"/>
              <a:gd name="T11" fmla="*/ 224 h 450"/>
              <a:gd name="T12" fmla="*/ 416 w 540"/>
              <a:gd name="T13" fmla="*/ 0 h 450"/>
              <a:gd name="T14" fmla="*/ 398 w 540"/>
              <a:gd name="T15" fmla="*/ 38 h 450"/>
              <a:gd name="T16" fmla="*/ 499 w 540"/>
              <a:gd name="T17" fmla="*/ 224 h 450"/>
              <a:gd name="T18" fmla="*/ 499 w 540"/>
              <a:gd name="T19" fmla="*/ 225 h 450"/>
              <a:gd name="T20" fmla="*/ 499 w 540"/>
              <a:gd name="T21" fmla="*/ 225 h 450"/>
              <a:gd name="T22" fmla="*/ 499 w 540"/>
              <a:gd name="T23" fmla="*/ 225 h 450"/>
              <a:gd name="T24" fmla="*/ 499 w 540"/>
              <a:gd name="T25" fmla="*/ 225 h 450"/>
              <a:gd name="T26" fmla="*/ 499 w 540"/>
              <a:gd name="T27" fmla="*/ 225 h 450"/>
              <a:gd name="T28" fmla="*/ 499 w 540"/>
              <a:gd name="T29" fmla="*/ 226 h 450"/>
              <a:gd name="T30" fmla="*/ 358 w 540"/>
              <a:gd name="T31" fmla="*/ 141 h 450"/>
              <a:gd name="T32" fmla="*/ 396 w 540"/>
              <a:gd name="T33" fmla="*/ 226 h 450"/>
              <a:gd name="T34" fmla="*/ 358 w 540"/>
              <a:gd name="T35" fmla="*/ 312 h 450"/>
              <a:gd name="T36" fmla="*/ 377 w 540"/>
              <a:gd name="T37" fmla="*/ 351 h 450"/>
              <a:gd name="T38" fmla="*/ 438 w 540"/>
              <a:gd name="T39" fmla="*/ 228 h 450"/>
              <a:gd name="T40" fmla="*/ 438 w 540"/>
              <a:gd name="T41" fmla="*/ 228 h 450"/>
              <a:gd name="T42" fmla="*/ 438 w 540"/>
              <a:gd name="T43" fmla="*/ 227 h 450"/>
              <a:gd name="T44" fmla="*/ 438 w 540"/>
              <a:gd name="T45" fmla="*/ 226 h 450"/>
              <a:gd name="T46" fmla="*/ 438 w 540"/>
              <a:gd name="T47" fmla="*/ 226 h 450"/>
              <a:gd name="T48" fmla="*/ 438 w 540"/>
              <a:gd name="T49" fmla="*/ 225 h 450"/>
              <a:gd name="T50" fmla="*/ 438 w 540"/>
              <a:gd name="T51" fmla="*/ 225 h 450"/>
              <a:gd name="T52" fmla="*/ 377 w 540"/>
              <a:gd name="T53" fmla="*/ 102 h 450"/>
              <a:gd name="T54" fmla="*/ 358 w 540"/>
              <a:gd name="T55" fmla="*/ 141 h 450"/>
              <a:gd name="T56" fmla="*/ 42 w 540"/>
              <a:gd name="T57" fmla="*/ 226 h 450"/>
              <a:gd name="T58" fmla="*/ 42 w 540"/>
              <a:gd name="T59" fmla="*/ 225 h 450"/>
              <a:gd name="T60" fmla="*/ 42 w 540"/>
              <a:gd name="T61" fmla="*/ 225 h 450"/>
              <a:gd name="T62" fmla="*/ 42 w 540"/>
              <a:gd name="T63" fmla="*/ 224 h 450"/>
              <a:gd name="T64" fmla="*/ 143 w 540"/>
              <a:gd name="T65" fmla="*/ 38 h 450"/>
              <a:gd name="T66" fmla="*/ 125 w 540"/>
              <a:gd name="T67" fmla="*/ 0 h 450"/>
              <a:gd name="T68" fmla="*/ 0 w 540"/>
              <a:gd name="T69" fmla="*/ 224 h 450"/>
              <a:gd name="T70" fmla="*/ 0 w 540"/>
              <a:gd name="T71" fmla="*/ 225 h 450"/>
              <a:gd name="T72" fmla="*/ 0 w 540"/>
              <a:gd name="T73" fmla="*/ 226 h 450"/>
              <a:gd name="T74" fmla="*/ 125 w 540"/>
              <a:gd name="T75" fmla="*/ 450 h 450"/>
              <a:gd name="T76" fmla="*/ 143 w 540"/>
              <a:gd name="T77" fmla="*/ 413 h 450"/>
              <a:gd name="T78" fmla="*/ 42 w 540"/>
              <a:gd name="T79" fmla="*/ 226 h 450"/>
              <a:gd name="T80" fmla="*/ 186 w 540"/>
              <a:gd name="T81" fmla="*/ 141 h 450"/>
              <a:gd name="T82" fmla="*/ 168 w 540"/>
              <a:gd name="T83" fmla="*/ 102 h 450"/>
              <a:gd name="T84" fmla="*/ 106 w 540"/>
              <a:gd name="T85" fmla="*/ 225 h 450"/>
              <a:gd name="T86" fmla="*/ 106 w 540"/>
              <a:gd name="T87" fmla="*/ 225 h 450"/>
              <a:gd name="T88" fmla="*/ 106 w 540"/>
              <a:gd name="T89" fmla="*/ 226 h 450"/>
              <a:gd name="T90" fmla="*/ 106 w 540"/>
              <a:gd name="T91" fmla="*/ 226 h 450"/>
              <a:gd name="T92" fmla="*/ 106 w 540"/>
              <a:gd name="T93" fmla="*/ 227 h 450"/>
              <a:gd name="T94" fmla="*/ 106 w 540"/>
              <a:gd name="T95" fmla="*/ 228 h 450"/>
              <a:gd name="T96" fmla="*/ 106 w 540"/>
              <a:gd name="T97" fmla="*/ 228 h 450"/>
              <a:gd name="T98" fmla="*/ 168 w 540"/>
              <a:gd name="T99" fmla="*/ 351 h 450"/>
              <a:gd name="T100" fmla="*/ 186 w 540"/>
              <a:gd name="T101" fmla="*/ 312 h 450"/>
              <a:gd name="T102" fmla="*/ 148 w 540"/>
              <a:gd name="T103" fmla="*/ 226 h 450"/>
              <a:gd name="T104" fmla="*/ 186 w 540"/>
              <a:gd name="T105" fmla="*/ 141 h 450"/>
              <a:gd name="T106" fmla="*/ 315 w 540"/>
              <a:gd name="T107" fmla="*/ 227 h 450"/>
              <a:gd name="T108" fmla="*/ 273 w 540"/>
              <a:gd name="T109" fmla="*/ 185 h 450"/>
              <a:gd name="T110" fmla="*/ 231 w 540"/>
              <a:gd name="T111" fmla="*/ 227 h 450"/>
              <a:gd name="T112" fmla="*/ 273 w 540"/>
              <a:gd name="T113" fmla="*/ 269 h 450"/>
              <a:gd name="T114" fmla="*/ 315 w 540"/>
              <a:gd name="T115" fmla="*/ 227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0" h="450">
                <a:moveTo>
                  <a:pt x="499" y="226"/>
                </a:moveTo>
                <a:cubicBezTo>
                  <a:pt x="499" y="304"/>
                  <a:pt x="458" y="373"/>
                  <a:pt x="398" y="413"/>
                </a:cubicBezTo>
                <a:lnTo>
                  <a:pt x="416" y="450"/>
                </a:lnTo>
                <a:cubicBezTo>
                  <a:pt x="490" y="403"/>
                  <a:pt x="540" y="321"/>
                  <a:pt x="540" y="226"/>
                </a:cubicBezTo>
                <a:cubicBezTo>
                  <a:pt x="540" y="226"/>
                  <a:pt x="540" y="226"/>
                  <a:pt x="540" y="225"/>
                </a:cubicBezTo>
                <a:cubicBezTo>
                  <a:pt x="540" y="225"/>
                  <a:pt x="540" y="225"/>
                  <a:pt x="540" y="224"/>
                </a:cubicBezTo>
                <a:cubicBezTo>
                  <a:pt x="540" y="130"/>
                  <a:pt x="490" y="47"/>
                  <a:pt x="416" y="0"/>
                </a:cubicBezTo>
                <a:lnTo>
                  <a:pt x="398" y="38"/>
                </a:lnTo>
                <a:cubicBezTo>
                  <a:pt x="458" y="78"/>
                  <a:pt x="499" y="146"/>
                  <a:pt x="499" y="224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5"/>
                  <a:pt x="499" y="225"/>
                  <a:pt x="499" y="225"/>
                </a:cubicBezTo>
                <a:cubicBezTo>
                  <a:pt x="499" y="225"/>
                  <a:pt x="499" y="225"/>
                  <a:pt x="499" y="225"/>
                </a:cubicBezTo>
                <a:lnTo>
                  <a:pt x="499" y="225"/>
                </a:lnTo>
                <a:cubicBezTo>
                  <a:pt x="499" y="226"/>
                  <a:pt x="499" y="226"/>
                  <a:pt x="499" y="226"/>
                </a:cubicBezTo>
                <a:close/>
                <a:moveTo>
                  <a:pt x="358" y="141"/>
                </a:moveTo>
                <a:cubicBezTo>
                  <a:pt x="382" y="162"/>
                  <a:pt x="396" y="193"/>
                  <a:pt x="396" y="226"/>
                </a:cubicBezTo>
                <a:cubicBezTo>
                  <a:pt x="396" y="260"/>
                  <a:pt x="382" y="291"/>
                  <a:pt x="358" y="312"/>
                </a:cubicBezTo>
                <a:lnTo>
                  <a:pt x="377" y="351"/>
                </a:lnTo>
                <a:cubicBezTo>
                  <a:pt x="413" y="322"/>
                  <a:pt x="437" y="278"/>
                  <a:pt x="438" y="228"/>
                </a:cubicBezTo>
                <a:lnTo>
                  <a:pt x="438" y="228"/>
                </a:lnTo>
                <a:cubicBezTo>
                  <a:pt x="438" y="227"/>
                  <a:pt x="438" y="227"/>
                  <a:pt x="438" y="227"/>
                </a:cubicBezTo>
                <a:cubicBezTo>
                  <a:pt x="438" y="227"/>
                  <a:pt x="438" y="226"/>
                  <a:pt x="438" y="226"/>
                </a:cubicBezTo>
                <a:cubicBezTo>
                  <a:pt x="438" y="226"/>
                  <a:pt x="438" y="226"/>
                  <a:pt x="438" y="226"/>
                </a:cubicBezTo>
                <a:cubicBezTo>
                  <a:pt x="438" y="226"/>
                  <a:pt x="438" y="225"/>
                  <a:pt x="438" y="225"/>
                </a:cubicBezTo>
                <a:lnTo>
                  <a:pt x="438" y="225"/>
                </a:lnTo>
                <a:cubicBezTo>
                  <a:pt x="437" y="175"/>
                  <a:pt x="413" y="131"/>
                  <a:pt x="377" y="102"/>
                </a:cubicBezTo>
                <a:lnTo>
                  <a:pt x="358" y="141"/>
                </a:lnTo>
                <a:close/>
                <a:moveTo>
                  <a:pt x="42" y="226"/>
                </a:moveTo>
                <a:cubicBezTo>
                  <a:pt x="42" y="226"/>
                  <a:pt x="42" y="226"/>
                  <a:pt x="42" y="225"/>
                </a:cubicBezTo>
                <a:lnTo>
                  <a:pt x="42" y="225"/>
                </a:lnTo>
                <a:cubicBezTo>
                  <a:pt x="42" y="225"/>
                  <a:pt x="42" y="225"/>
                  <a:pt x="42" y="224"/>
                </a:cubicBezTo>
                <a:cubicBezTo>
                  <a:pt x="42" y="146"/>
                  <a:pt x="82" y="78"/>
                  <a:pt x="143" y="38"/>
                </a:cubicBezTo>
                <a:lnTo>
                  <a:pt x="125" y="0"/>
                </a:lnTo>
                <a:cubicBezTo>
                  <a:pt x="50" y="47"/>
                  <a:pt x="0" y="130"/>
                  <a:pt x="0" y="22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321"/>
                  <a:pt x="50" y="403"/>
                  <a:pt x="125" y="450"/>
                </a:cubicBezTo>
                <a:lnTo>
                  <a:pt x="143" y="413"/>
                </a:lnTo>
                <a:cubicBezTo>
                  <a:pt x="82" y="373"/>
                  <a:pt x="42" y="304"/>
                  <a:pt x="42" y="226"/>
                </a:cubicBezTo>
                <a:close/>
                <a:moveTo>
                  <a:pt x="186" y="141"/>
                </a:moveTo>
                <a:lnTo>
                  <a:pt x="168" y="102"/>
                </a:lnTo>
                <a:cubicBezTo>
                  <a:pt x="131" y="131"/>
                  <a:pt x="107" y="175"/>
                  <a:pt x="106" y="225"/>
                </a:cubicBezTo>
                <a:lnTo>
                  <a:pt x="106" y="225"/>
                </a:lnTo>
                <a:cubicBezTo>
                  <a:pt x="106" y="225"/>
                  <a:pt x="106" y="226"/>
                  <a:pt x="106" y="226"/>
                </a:cubicBezTo>
                <a:cubicBezTo>
                  <a:pt x="106" y="226"/>
                  <a:pt x="106" y="226"/>
                  <a:pt x="106" y="226"/>
                </a:cubicBezTo>
                <a:cubicBezTo>
                  <a:pt x="106" y="226"/>
                  <a:pt x="106" y="227"/>
                  <a:pt x="106" y="227"/>
                </a:cubicBezTo>
                <a:cubicBezTo>
                  <a:pt x="106" y="227"/>
                  <a:pt x="106" y="227"/>
                  <a:pt x="106" y="228"/>
                </a:cubicBezTo>
                <a:lnTo>
                  <a:pt x="106" y="228"/>
                </a:lnTo>
                <a:cubicBezTo>
                  <a:pt x="107" y="278"/>
                  <a:pt x="131" y="322"/>
                  <a:pt x="168" y="351"/>
                </a:cubicBezTo>
                <a:lnTo>
                  <a:pt x="186" y="312"/>
                </a:lnTo>
                <a:cubicBezTo>
                  <a:pt x="162" y="291"/>
                  <a:pt x="148" y="260"/>
                  <a:pt x="148" y="226"/>
                </a:cubicBezTo>
                <a:cubicBezTo>
                  <a:pt x="148" y="193"/>
                  <a:pt x="162" y="162"/>
                  <a:pt x="186" y="141"/>
                </a:cubicBezTo>
                <a:close/>
                <a:moveTo>
                  <a:pt x="315" y="227"/>
                </a:moveTo>
                <a:cubicBezTo>
                  <a:pt x="315" y="204"/>
                  <a:pt x="296" y="185"/>
                  <a:pt x="273" y="185"/>
                </a:cubicBezTo>
                <a:cubicBezTo>
                  <a:pt x="250" y="185"/>
                  <a:pt x="231" y="204"/>
                  <a:pt x="231" y="227"/>
                </a:cubicBezTo>
                <a:cubicBezTo>
                  <a:pt x="231" y="250"/>
                  <a:pt x="250" y="269"/>
                  <a:pt x="273" y="269"/>
                </a:cubicBezTo>
                <a:cubicBezTo>
                  <a:pt x="296" y="269"/>
                  <a:pt x="315" y="250"/>
                  <a:pt x="315" y="227"/>
                </a:cubicBez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35"/>
          <p:cNvSpPr/>
          <p:nvPr/>
        </p:nvSpPr>
        <p:spPr bwMode="auto">
          <a:xfrm>
            <a:off x="8290560" y="4562475"/>
            <a:ext cx="1057275" cy="652780"/>
          </a:xfrm>
          <a:custGeom>
            <a:avLst/>
            <a:gdLst>
              <a:gd name="T0" fmla="*/ 574 w 666"/>
              <a:gd name="T1" fmla="*/ 99 h 364"/>
              <a:gd name="T2" fmla="*/ 507 w 666"/>
              <a:gd name="T3" fmla="*/ 45 h 364"/>
              <a:gd name="T4" fmla="*/ 479 w 666"/>
              <a:gd name="T5" fmla="*/ 51 h 364"/>
              <a:gd name="T6" fmla="*/ 364 w 666"/>
              <a:gd name="T7" fmla="*/ 1 h 364"/>
              <a:gd name="T8" fmla="*/ 162 w 666"/>
              <a:gd name="T9" fmla="*/ 103 h 364"/>
              <a:gd name="T10" fmla="*/ 114 w 666"/>
              <a:gd name="T11" fmla="*/ 136 h 364"/>
              <a:gd name="T12" fmla="*/ 102 w 666"/>
              <a:gd name="T13" fmla="*/ 136 h 364"/>
              <a:gd name="T14" fmla="*/ 3 w 666"/>
              <a:gd name="T15" fmla="*/ 221 h 364"/>
              <a:gd name="T16" fmla="*/ 102 w 666"/>
              <a:gd name="T17" fmla="*/ 306 h 364"/>
              <a:gd name="T18" fmla="*/ 125 w 666"/>
              <a:gd name="T19" fmla="*/ 304 h 364"/>
              <a:gd name="T20" fmla="*/ 168 w 666"/>
              <a:gd name="T21" fmla="*/ 316 h 364"/>
              <a:gd name="T22" fmla="*/ 208 w 666"/>
              <a:gd name="T23" fmla="*/ 305 h 364"/>
              <a:gd name="T24" fmla="*/ 323 w 666"/>
              <a:gd name="T25" fmla="*/ 361 h 364"/>
              <a:gd name="T26" fmla="*/ 426 w 666"/>
              <a:gd name="T27" fmla="*/ 331 h 364"/>
              <a:gd name="T28" fmla="*/ 429 w 666"/>
              <a:gd name="T29" fmla="*/ 331 h 364"/>
              <a:gd name="T30" fmla="*/ 522 w 666"/>
              <a:gd name="T31" fmla="*/ 285 h 364"/>
              <a:gd name="T32" fmla="*/ 527 w 666"/>
              <a:gd name="T33" fmla="*/ 285 h 364"/>
              <a:gd name="T34" fmla="*/ 666 w 666"/>
              <a:gd name="T35" fmla="*/ 189 h 364"/>
              <a:gd name="T36" fmla="*/ 574 w 666"/>
              <a:gd name="T37" fmla="*/ 99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6" h="364">
                <a:moveTo>
                  <a:pt x="574" y="99"/>
                </a:moveTo>
                <a:cubicBezTo>
                  <a:pt x="571" y="69"/>
                  <a:pt x="542" y="45"/>
                  <a:pt x="507" y="45"/>
                </a:cubicBezTo>
                <a:cubicBezTo>
                  <a:pt x="497" y="45"/>
                  <a:pt x="487" y="47"/>
                  <a:pt x="479" y="51"/>
                </a:cubicBezTo>
                <a:cubicBezTo>
                  <a:pt x="462" y="21"/>
                  <a:pt x="428" y="0"/>
                  <a:pt x="364" y="1"/>
                </a:cubicBezTo>
                <a:cubicBezTo>
                  <a:pt x="280" y="4"/>
                  <a:pt x="182" y="39"/>
                  <a:pt x="162" y="103"/>
                </a:cubicBezTo>
                <a:cubicBezTo>
                  <a:pt x="138" y="108"/>
                  <a:pt x="123" y="120"/>
                  <a:pt x="114" y="136"/>
                </a:cubicBezTo>
                <a:cubicBezTo>
                  <a:pt x="110" y="136"/>
                  <a:pt x="106" y="136"/>
                  <a:pt x="102" y="136"/>
                </a:cubicBezTo>
                <a:cubicBezTo>
                  <a:pt x="47" y="136"/>
                  <a:pt x="5" y="174"/>
                  <a:pt x="3" y="221"/>
                </a:cubicBezTo>
                <a:cubicBezTo>
                  <a:pt x="0" y="282"/>
                  <a:pt x="47" y="306"/>
                  <a:pt x="102" y="306"/>
                </a:cubicBezTo>
                <a:cubicBezTo>
                  <a:pt x="110" y="306"/>
                  <a:pt x="118" y="305"/>
                  <a:pt x="125" y="304"/>
                </a:cubicBezTo>
                <a:cubicBezTo>
                  <a:pt x="136" y="311"/>
                  <a:pt x="151" y="316"/>
                  <a:pt x="168" y="316"/>
                </a:cubicBezTo>
                <a:cubicBezTo>
                  <a:pt x="183" y="316"/>
                  <a:pt x="197" y="312"/>
                  <a:pt x="208" y="305"/>
                </a:cubicBezTo>
                <a:cubicBezTo>
                  <a:pt x="229" y="340"/>
                  <a:pt x="272" y="364"/>
                  <a:pt x="323" y="361"/>
                </a:cubicBezTo>
                <a:cubicBezTo>
                  <a:pt x="375" y="358"/>
                  <a:pt x="407" y="348"/>
                  <a:pt x="426" y="331"/>
                </a:cubicBezTo>
                <a:cubicBezTo>
                  <a:pt x="427" y="331"/>
                  <a:pt x="428" y="331"/>
                  <a:pt x="429" y="331"/>
                </a:cubicBezTo>
                <a:cubicBezTo>
                  <a:pt x="488" y="324"/>
                  <a:pt x="514" y="309"/>
                  <a:pt x="522" y="285"/>
                </a:cubicBezTo>
                <a:cubicBezTo>
                  <a:pt x="524" y="285"/>
                  <a:pt x="525" y="285"/>
                  <a:pt x="527" y="285"/>
                </a:cubicBezTo>
                <a:cubicBezTo>
                  <a:pt x="604" y="285"/>
                  <a:pt x="666" y="264"/>
                  <a:pt x="666" y="189"/>
                </a:cubicBezTo>
                <a:cubicBezTo>
                  <a:pt x="666" y="147"/>
                  <a:pt x="627" y="112"/>
                  <a:pt x="574" y="99"/>
                </a:cubicBezTo>
              </a:path>
            </a:pathLst>
          </a:custGeom>
          <a:noFill/>
          <a:ln w="4763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25" name="Picture 3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2048" y="5959529"/>
            <a:ext cx="80963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Rectangle 38"/>
          <p:cNvSpPr>
            <a:spLocks noChangeArrowheads="1"/>
          </p:cNvSpPr>
          <p:nvPr/>
        </p:nvSpPr>
        <p:spPr bwMode="auto">
          <a:xfrm>
            <a:off x="9938248" y="6003979"/>
            <a:ext cx="4763" cy="182562"/>
          </a:xfrm>
          <a:prstGeom prst="rect">
            <a:avLst/>
          </a:pr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Rectangle 39"/>
          <p:cNvSpPr>
            <a:spLocks noChangeArrowheads="1"/>
          </p:cNvSpPr>
          <p:nvPr/>
        </p:nvSpPr>
        <p:spPr bwMode="auto">
          <a:xfrm>
            <a:off x="9943011" y="6003979"/>
            <a:ext cx="4763" cy="182562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Rectangle 40"/>
          <p:cNvSpPr>
            <a:spLocks noChangeArrowheads="1"/>
          </p:cNvSpPr>
          <p:nvPr/>
        </p:nvSpPr>
        <p:spPr bwMode="auto">
          <a:xfrm>
            <a:off x="9947773" y="6003979"/>
            <a:ext cx="4763" cy="182562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Rectangle 41"/>
          <p:cNvSpPr>
            <a:spLocks noChangeArrowheads="1"/>
          </p:cNvSpPr>
          <p:nvPr/>
        </p:nvSpPr>
        <p:spPr bwMode="auto">
          <a:xfrm>
            <a:off x="9952536" y="6003979"/>
            <a:ext cx="3175" cy="182562"/>
          </a:xfrm>
          <a:prstGeom prst="rect">
            <a:avLst/>
          </a:prstGeom>
          <a:solidFill>
            <a:srgbClr val="B0B0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Rectangle 42"/>
          <p:cNvSpPr>
            <a:spLocks noChangeArrowheads="1"/>
          </p:cNvSpPr>
          <p:nvPr/>
        </p:nvSpPr>
        <p:spPr bwMode="auto">
          <a:xfrm>
            <a:off x="9955711" y="6003979"/>
            <a:ext cx="4763" cy="182562"/>
          </a:xfrm>
          <a:prstGeom prst="rect">
            <a:avLst/>
          </a:prstGeom>
          <a:solidFill>
            <a:srgbClr val="CEC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Rectangle 43"/>
          <p:cNvSpPr>
            <a:spLocks noChangeArrowheads="1"/>
          </p:cNvSpPr>
          <p:nvPr/>
        </p:nvSpPr>
        <p:spPr bwMode="auto">
          <a:xfrm>
            <a:off x="9862048" y="5950004"/>
            <a:ext cx="98425" cy="4762"/>
          </a:xfrm>
          <a:prstGeom prst="rect">
            <a:avLst/>
          </a:prstGeom>
          <a:solidFill>
            <a:srgbClr val="DFDF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Rectangle 44"/>
          <p:cNvSpPr>
            <a:spLocks noChangeArrowheads="1"/>
          </p:cNvSpPr>
          <p:nvPr/>
        </p:nvSpPr>
        <p:spPr bwMode="auto">
          <a:xfrm>
            <a:off x="9862048" y="5954766"/>
            <a:ext cx="98425" cy="4762"/>
          </a:xfrm>
          <a:prstGeom prst="rect">
            <a:avLst/>
          </a:pr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Rectangle 45"/>
          <p:cNvSpPr>
            <a:spLocks noChangeArrowheads="1"/>
          </p:cNvSpPr>
          <p:nvPr/>
        </p:nvSpPr>
        <p:spPr bwMode="auto">
          <a:xfrm>
            <a:off x="9862048" y="5959529"/>
            <a:ext cx="98425" cy="4762"/>
          </a:xfrm>
          <a:prstGeom prst="rect">
            <a:avLst/>
          </a:prstGeom>
          <a:solidFill>
            <a:srgbClr val="E1E1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Rectangle 46"/>
          <p:cNvSpPr>
            <a:spLocks noChangeArrowheads="1"/>
          </p:cNvSpPr>
          <p:nvPr/>
        </p:nvSpPr>
        <p:spPr bwMode="auto">
          <a:xfrm>
            <a:off x="9862048" y="5964291"/>
            <a:ext cx="98425" cy="6350"/>
          </a:xfrm>
          <a:prstGeom prst="rect">
            <a:avLst/>
          </a:prstGeom>
          <a:solidFill>
            <a:srgbClr val="E3E3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Rectangle 47"/>
          <p:cNvSpPr>
            <a:spLocks noChangeArrowheads="1"/>
          </p:cNvSpPr>
          <p:nvPr/>
        </p:nvSpPr>
        <p:spPr bwMode="auto">
          <a:xfrm>
            <a:off x="9862048" y="5970641"/>
            <a:ext cx="98425" cy="4762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Rectangle 48"/>
          <p:cNvSpPr>
            <a:spLocks noChangeArrowheads="1"/>
          </p:cNvSpPr>
          <p:nvPr/>
        </p:nvSpPr>
        <p:spPr bwMode="auto">
          <a:xfrm>
            <a:off x="9862048" y="5975404"/>
            <a:ext cx="98425" cy="4762"/>
          </a:xfrm>
          <a:prstGeom prst="rect">
            <a:avLst/>
          </a:prstGeom>
          <a:solidFill>
            <a:srgbClr val="E9E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Rectangle 49"/>
          <p:cNvSpPr>
            <a:spLocks noChangeArrowheads="1"/>
          </p:cNvSpPr>
          <p:nvPr/>
        </p:nvSpPr>
        <p:spPr bwMode="auto">
          <a:xfrm>
            <a:off x="9862048" y="5980166"/>
            <a:ext cx="98425" cy="4762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Rectangle 50"/>
          <p:cNvSpPr>
            <a:spLocks noChangeArrowheads="1"/>
          </p:cNvSpPr>
          <p:nvPr/>
        </p:nvSpPr>
        <p:spPr bwMode="auto">
          <a:xfrm>
            <a:off x="9862048" y="5984929"/>
            <a:ext cx="98425" cy="4762"/>
          </a:xfrm>
          <a:prstGeom prst="rect">
            <a:avLst/>
          </a:pr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Rectangle 51"/>
          <p:cNvSpPr>
            <a:spLocks noChangeArrowheads="1"/>
          </p:cNvSpPr>
          <p:nvPr/>
        </p:nvSpPr>
        <p:spPr bwMode="auto">
          <a:xfrm>
            <a:off x="9862048" y="5989691"/>
            <a:ext cx="98425" cy="4762"/>
          </a:xfrm>
          <a:prstGeom prst="rect">
            <a:avLst/>
          </a:pr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Rectangle 52"/>
          <p:cNvSpPr>
            <a:spLocks noChangeArrowheads="1"/>
          </p:cNvSpPr>
          <p:nvPr/>
        </p:nvSpPr>
        <p:spPr bwMode="auto">
          <a:xfrm>
            <a:off x="9862048" y="5994454"/>
            <a:ext cx="98425" cy="4762"/>
          </a:xfrm>
          <a:prstGeom prst="rect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Rectangle 53"/>
          <p:cNvSpPr>
            <a:spLocks noChangeArrowheads="1"/>
          </p:cNvSpPr>
          <p:nvPr/>
        </p:nvSpPr>
        <p:spPr bwMode="auto">
          <a:xfrm>
            <a:off x="9862048" y="5999216"/>
            <a:ext cx="98425" cy="4762"/>
          </a:xfrm>
          <a:prstGeom prst="rect">
            <a:avLst/>
          </a:pr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Rectangle 54"/>
          <p:cNvSpPr>
            <a:spLocks noChangeArrowheads="1"/>
          </p:cNvSpPr>
          <p:nvPr/>
        </p:nvSpPr>
        <p:spPr bwMode="auto">
          <a:xfrm>
            <a:off x="9862048" y="6003979"/>
            <a:ext cx="98425" cy="4762"/>
          </a:xfrm>
          <a:prstGeom prst="rect">
            <a:avLst/>
          </a:pr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Rectangle 55"/>
          <p:cNvSpPr>
            <a:spLocks noChangeArrowheads="1"/>
          </p:cNvSpPr>
          <p:nvPr/>
        </p:nvSpPr>
        <p:spPr bwMode="auto">
          <a:xfrm>
            <a:off x="9862048" y="6008741"/>
            <a:ext cx="98425" cy="4762"/>
          </a:xfrm>
          <a:prstGeom prst="rect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Rectangle 56"/>
          <p:cNvSpPr>
            <a:spLocks noChangeArrowheads="1"/>
          </p:cNvSpPr>
          <p:nvPr/>
        </p:nvSpPr>
        <p:spPr bwMode="auto">
          <a:xfrm>
            <a:off x="9862048" y="6013504"/>
            <a:ext cx="98425" cy="111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Freeform 57"/>
          <p:cNvSpPr/>
          <p:nvPr/>
        </p:nvSpPr>
        <p:spPr bwMode="auto">
          <a:xfrm>
            <a:off x="9863636" y="5953179"/>
            <a:ext cx="92075" cy="66675"/>
          </a:xfrm>
          <a:custGeom>
            <a:avLst/>
            <a:gdLst>
              <a:gd name="T0" fmla="*/ 0 w 58"/>
              <a:gd name="T1" fmla="*/ 7 h 42"/>
              <a:gd name="T2" fmla="*/ 49 w 58"/>
              <a:gd name="T3" fmla="*/ 41 h 42"/>
              <a:gd name="T4" fmla="*/ 58 w 58"/>
              <a:gd name="T5" fmla="*/ 34 h 42"/>
              <a:gd name="T6" fmla="*/ 58 w 58"/>
              <a:gd name="T7" fmla="*/ 34 h 42"/>
              <a:gd name="T8" fmla="*/ 9 w 58"/>
              <a:gd name="T9" fmla="*/ 1 h 42"/>
              <a:gd name="T10" fmla="*/ 0 w 58"/>
              <a:gd name="T11" fmla="*/ 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42">
                <a:moveTo>
                  <a:pt x="0" y="7"/>
                </a:moveTo>
                <a:cubicBezTo>
                  <a:pt x="17" y="15"/>
                  <a:pt x="34" y="26"/>
                  <a:pt x="49" y="41"/>
                </a:cubicBezTo>
                <a:cubicBezTo>
                  <a:pt x="52" y="42"/>
                  <a:pt x="56" y="39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43" y="19"/>
                  <a:pt x="27" y="8"/>
                  <a:pt x="9" y="1"/>
                </a:cubicBezTo>
                <a:cubicBezTo>
                  <a:pt x="5" y="0"/>
                  <a:pt x="2" y="2"/>
                  <a:pt x="0" y="7"/>
                </a:cubicBezTo>
              </a:path>
            </a:pathLst>
          </a:custGeom>
          <a:noFill/>
          <a:ln w="47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58"/>
          <p:cNvSpPr/>
          <p:nvPr/>
        </p:nvSpPr>
        <p:spPr bwMode="auto">
          <a:xfrm>
            <a:off x="9871573" y="5978579"/>
            <a:ext cx="63500" cy="182562"/>
          </a:xfrm>
          <a:custGeom>
            <a:avLst/>
            <a:gdLst>
              <a:gd name="T0" fmla="*/ 40 w 40"/>
              <a:gd name="T1" fmla="*/ 115 h 115"/>
              <a:gd name="T2" fmla="*/ 0 w 40"/>
              <a:gd name="T3" fmla="*/ 87 h 115"/>
              <a:gd name="T4" fmla="*/ 0 w 40"/>
              <a:gd name="T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115">
                <a:moveTo>
                  <a:pt x="40" y="115"/>
                </a:moveTo>
                <a:lnTo>
                  <a:pt x="0" y="87"/>
                </a:lnTo>
                <a:lnTo>
                  <a:pt x="0" y="0"/>
                </a:lnTo>
              </a:path>
            </a:pathLst>
          </a:custGeom>
          <a:noFill/>
          <a:ln w="47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47" name="Picture 5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7611" y="6156379"/>
            <a:ext cx="12700" cy="1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6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7611" y="6156379"/>
            <a:ext cx="12700" cy="1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" name="Freeform 61"/>
          <p:cNvSpPr/>
          <p:nvPr/>
        </p:nvSpPr>
        <p:spPr bwMode="auto">
          <a:xfrm>
            <a:off x="9917611" y="6157966"/>
            <a:ext cx="6350" cy="7937"/>
          </a:xfrm>
          <a:custGeom>
            <a:avLst/>
            <a:gdLst>
              <a:gd name="T0" fmla="*/ 4 w 4"/>
              <a:gd name="T1" fmla="*/ 1 h 5"/>
              <a:gd name="T2" fmla="*/ 1 w 4"/>
              <a:gd name="T3" fmla="*/ 0 h 5"/>
              <a:gd name="T4" fmla="*/ 1 w 4"/>
              <a:gd name="T5" fmla="*/ 3 h 5"/>
              <a:gd name="T6" fmla="*/ 3 w 4"/>
              <a:gd name="T7" fmla="*/ 5 h 5"/>
              <a:gd name="T8" fmla="*/ 4 w 4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4" y="1"/>
                </a:move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1" y="3"/>
                </a:cubicBezTo>
                <a:cubicBezTo>
                  <a:pt x="1" y="5"/>
                  <a:pt x="2" y="5"/>
                  <a:pt x="3" y="5"/>
                </a:cubicBezTo>
                <a:cubicBezTo>
                  <a:pt x="4" y="4"/>
                  <a:pt x="4" y="3"/>
                  <a:pt x="4" y="1"/>
                </a:cubicBez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50" name="Picture 6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4423" y="6008741"/>
            <a:ext cx="12700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6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4423" y="6008741"/>
            <a:ext cx="12700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" name="Freeform 64"/>
          <p:cNvSpPr/>
          <p:nvPr/>
        </p:nvSpPr>
        <p:spPr bwMode="auto">
          <a:xfrm>
            <a:off x="9816011" y="6010329"/>
            <a:ext cx="7938" cy="11112"/>
          </a:xfrm>
          <a:custGeom>
            <a:avLst/>
            <a:gdLst>
              <a:gd name="T0" fmla="*/ 4 w 5"/>
              <a:gd name="T1" fmla="*/ 4 h 7"/>
              <a:gd name="T2" fmla="*/ 3 w 5"/>
              <a:gd name="T3" fmla="*/ 0 h 7"/>
              <a:gd name="T4" fmla="*/ 1 w 5"/>
              <a:gd name="T5" fmla="*/ 3 h 7"/>
              <a:gd name="T6" fmla="*/ 2 w 5"/>
              <a:gd name="T7" fmla="*/ 7 h 7"/>
              <a:gd name="T8" fmla="*/ 4 w 5"/>
              <a:gd name="T9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4" y="4"/>
                </a:moveTo>
                <a:cubicBezTo>
                  <a:pt x="5" y="2"/>
                  <a:pt x="4" y="0"/>
                  <a:pt x="3" y="0"/>
                </a:cubicBezTo>
                <a:cubicBezTo>
                  <a:pt x="2" y="0"/>
                  <a:pt x="1" y="1"/>
                  <a:pt x="1" y="3"/>
                </a:cubicBezTo>
                <a:cubicBezTo>
                  <a:pt x="0" y="5"/>
                  <a:pt x="1" y="7"/>
                  <a:pt x="2" y="7"/>
                </a:cubicBezTo>
                <a:cubicBezTo>
                  <a:pt x="3" y="7"/>
                  <a:pt x="4" y="6"/>
                  <a:pt x="4" y="4"/>
                </a:cubicBez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53" name="Picture 6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9986" y="5975404"/>
            <a:ext cx="68263" cy="19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" name="Freeform 66"/>
          <p:cNvSpPr/>
          <p:nvPr/>
        </p:nvSpPr>
        <p:spPr bwMode="auto">
          <a:xfrm>
            <a:off x="9871573" y="5978579"/>
            <a:ext cx="63500" cy="182562"/>
          </a:xfrm>
          <a:custGeom>
            <a:avLst/>
            <a:gdLst>
              <a:gd name="T0" fmla="*/ 2 w 40"/>
              <a:gd name="T1" fmla="*/ 86 h 115"/>
              <a:gd name="T2" fmla="*/ 40 w 40"/>
              <a:gd name="T3" fmla="*/ 113 h 115"/>
              <a:gd name="T4" fmla="*/ 40 w 40"/>
              <a:gd name="T5" fmla="*/ 115 h 115"/>
              <a:gd name="T6" fmla="*/ 40 w 40"/>
              <a:gd name="T7" fmla="*/ 27 h 115"/>
              <a:gd name="T8" fmla="*/ 0 w 40"/>
              <a:gd name="T9" fmla="*/ 0 h 115"/>
              <a:gd name="T10" fmla="*/ 2 w 40"/>
              <a:gd name="T11" fmla="*/ 1 h 115"/>
              <a:gd name="T12" fmla="*/ 2 w 40"/>
              <a:gd name="T13" fmla="*/ 8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15">
                <a:moveTo>
                  <a:pt x="2" y="86"/>
                </a:moveTo>
                <a:lnTo>
                  <a:pt x="40" y="113"/>
                </a:lnTo>
                <a:lnTo>
                  <a:pt x="40" y="115"/>
                </a:lnTo>
                <a:lnTo>
                  <a:pt x="40" y="27"/>
                </a:lnTo>
                <a:lnTo>
                  <a:pt x="0" y="0"/>
                </a:lnTo>
                <a:lnTo>
                  <a:pt x="2" y="1"/>
                </a:lnTo>
                <a:lnTo>
                  <a:pt x="2" y="86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67"/>
          <p:cNvSpPr/>
          <p:nvPr/>
        </p:nvSpPr>
        <p:spPr bwMode="auto">
          <a:xfrm>
            <a:off x="9889036" y="6029379"/>
            <a:ext cx="6350" cy="6350"/>
          </a:xfrm>
          <a:custGeom>
            <a:avLst/>
            <a:gdLst>
              <a:gd name="T0" fmla="*/ 0 w 4"/>
              <a:gd name="T1" fmla="*/ 4 h 4"/>
              <a:gd name="T2" fmla="*/ 4 w 4"/>
              <a:gd name="T3" fmla="*/ 3 h 4"/>
              <a:gd name="T4" fmla="*/ 0 w 4"/>
              <a:gd name="T5" fmla="*/ 0 h 4"/>
              <a:gd name="T6" fmla="*/ 0 w 4"/>
              <a:gd name="T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0" y="4"/>
                </a:moveTo>
                <a:lnTo>
                  <a:pt x="4" y="3"/>
                </a:lnTo>
                <a:lnTo>
                  <a:pt x="0" y="0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68"/>
          <p:cNvSpPr/>
          <p:nvPr/>
        </p:nvSpPr>
        <p:spPr bwMode="auto">
          <a:xfrm>
            <a:off x="9889036" y="6029379"/>
            <a:ext cx="6350" cy="6350"/>
          </a:xfrm>
          <a:custGeom>
            <a:avLst/>
            <a:gdLst>
              <a:gd name="T0" fmla="*/ 0 w 4"/>
              <a:gd name="T1" fmla="*/ 4 h 4"/>
              <a:gd name="T2" fmla="*/ 4 w 4"/>
              <a:gd name="T3" fmla="*/ 3 h 4"/>
              <a:gd name="T4" fmla="*/ 0 w 4"/>
              <a:gd name="T5" fmla="*/ 0 h 4"/>
              <a:gd name="T6" fmla="*/ 0 w 4"/>
              <a:gd name="T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0" y="4"/>
                </a:moveTo>
                <a:lnTo>
                  <a:pt x="4" y="3"/>
                </a:lnTo>
                <a:lnTo>
                  <a:pt x="0" y="0"/>
                </a:lnTo>
                <a:lnTo>
                  <a:pt x="0" y="4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Rectangle 69"/>
          <p:cNvSpPr>
            <a:spLocks noChangeArrowheads="1"/>
          </p:cNvSpPr>
          <p:nvPr/>
        </p:nvSpPr>
        <p:spPr bwMode="auto">
          <a:xfrm>
            <a:off x="9819186" y="6008741"/>
            <a:ext cx="76200" cy="4762"/>
          </a:xfrm>
          <a:prstGeom prst="rect">
            <a:avLst/>
          </a:prstGeom>
          <a:solidFill>
            <a:srgbClr val="1B1B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Rectangle 70"/>
          <p:cNvSpPr>
            <a:spLocks noChangeArrowheads="1"/>
          </p:cNvSpPr>
          <p:nvPr/>
        </p:nvSpPr>
        <p:spPr bwMode="auto">
          <a:xfrm>
            <a:off x="9819186" y="6013504"/>
            <a:ext cx="76200" cy="6350"/>
          </a:xfrm>
          <a:prstGeom prst="rect">
            <a:avLst/>
          </a:prstGeom>
          <a:solidFill>
            <a:srgbClr val="7E7E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Rectangle 71"/>
          <p:cNvSpPr>
            <a:spLocks noChangeArrowheads="1"/>
          </p:cNvSpPr>
          <p:nvPr/>
        </p:nvSpPr>
        <p:spPr bwMode="auto">
          <a:xfrm>
            <a:off x="9819186" y="6019854"/>
            <a:ext cx="76200" cy="4762"/>
          </a:xfrm>
          <a:prstGeom prst="rect">
            <a:avLst/>
          </a:prstGeom>
          <a:solidFill>
            <a:srgbClr val="E1E1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Rectangle 72"/>
          <p:cNvSpPr>
            <a:spLocks noChangeArrowheads="1"/>
          </p:cNvSpPr>
          <p:nvPr/>
        </p:nvSpPr>
        <p:spPr bwMode="auto">
          <a:xfrm>
            <a:off x="9819186" y="6024616"/>
            <a:ext cx="76200" cy="4762"/>
          </a:xfrm>
          <a:prstGeom prst="rect">
            <a:avLst/>
          </a:prstGeom>
          <a:solidFill>
            <a:srgbClr val="BB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Rectangle 73"/>
          <p:cNvSpPr>
            <a:spLocks noChangeArrowheads="1"/>
          </p:cNvSpPr>
          <p:nvPr/>
        </p:nvSpPr>
        <p:spPr bwMode="auto">
          <a:xfrm>
            <a:off x="9819186" y="6029379"/>
            <a:ext cx="76200" cy="4762"/>
          </a:xfrm>
          <a:prstGeom prst="rect">
            <a:avLst/>
          </a:prstGeom>
          <a:solidFill>
            <a:srgbClr val="5A5A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Rectangle 74"/>
          <p:cNvSpPr>
            <a:spLocks noChangeArrowheads="1"/>
          </p:cNvSpPr>
          <p:nvPr/>
        </p:nvSpPr>
        <p:spPr bwMode="auto">
          <a:xfrm>
            <a:off x="9819186" y="6034141"/>
            <a:ext cx="76200" cy="4762"/>
          </a:xfrm>
          <a:prstGeom prst="rect">
            <a:avLst/>
          </a:prstGeom>
          <a:solidFill>
            <a:srgbClr val="0707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Rectangle 75"/>
          <p:cNvSpPr>
            <a:spLocks noChangeArrowheads="1"/>
          </p:cNvSpPr>
          <p:nvPr/>
        </p:nvSpPr>
        <p:spPr bwMode="auto">
          <a:xfrm>
            <a:off x="9842998" y="6023029"/>
            <a:ext cx="76200" cy="4762"/>
          </a:xfrm>
          <a:prstGeom prst="rect">
            <a:avLst/>
          </a:prstGeom>
          <a:solidFill>
            <a:srgbClr val="68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4" name="Freeform 76"/>
          <p:cNvSpPr/>
          <p:nvPr/>
        </p:nvSpPr>
        <p:spPr bwMode="auto">
          <a:xfrm>
            <a:off x="9820773" y="6010329"/>
            <a:ext cx="68263" cy="25400"/>
          </a:xfrm>
          <a:custGeom>
            <a:avLst/>
            <a:gdLst>
              <a:gd name="T0" fmla="*/ 0 w 258"/>
              <a:gd name="T1" fmla="*/ 37 h 84"/>
              <a:gd name="T2" fmla="*/ 254 w 258"/>
              <a:gd name="T3" fmla="*/ 84 h 84"/>
              <a:gd name="T4" fmla="*/ 258 w 258"/>
              <a:gd name="T5" fmla="*/ 59 h 84"/>
              <a:gd name="T6" fmla="*/ 6 w 258"/>
              <a:gd name="T7" fmla="*/ 0 h 84"/>
              <a:gd name="T8" fmla="*/ 0 w 258"/>
              <a:gd name="T9" fmla="*/ 3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84">
                <a:moveTo>
                  <a:pt x="0" y="37"/>
                </a:moveTo>
                <a:lnTo>
                  <a:pt x="254" y="84"/>
                </a:lnTo>
                <a:lnTo>
                  <a:pt x="258" y="59"/>
                </a:lnTo>
                <a:lnTo>
                  <a:pt x="6" y="0"/>
                </a:lnTo>
                <a:cubicBezTo>
                  <a:pt x="12" y="12"/>
                  <a:pt x="10" y="27"/>
                  <a:pt x="0" y="37"/>
                </a:cubicBez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77"/>
          <p:cNvSpPr/>
          <p:nvPr/>
        </p:nvSpPr>
        <p:spPr bwMode="auto">
          <a:xfrm>
            <a:off x="9814423" y="5953179"/>
            <a:ext cx="141288" cy="231775"/>
          </a:xfrm>
          <a:custGeom>
            <a:avLst/>
            <a:gdLst>
              <a:gd name="T0" fmla="*/ 184 w 523"/>
              <a:gd name="T1" fmla="*/ 578 h 753"/>
              <a:gd name="T2" fmla="*/ 469 w 523"/>
              <a:gd name="T3" fmla="*/ 753 h 753"/>
              <a:gd name="T4" fmla="*/ 522 w 523"/>
              <a:gd name="T5" fmla="*/ 717 h 753"/>
              <a:gd name="T6" fmla="*/ 523 w 523"/>
              <a:gd name="T7" fmla="*/ 177 h 753"/>
              <a:gd name="T8" fmla="*/ 236 w 523"/>
              <a:gd name="T9" fmla="*/ 4 h 753"/>
              <a:gd name="T10" fmla="*/ 184 w 523"/>
              <a:gd name="T11" fmla="*/ 35 h 753"/>
              <a:gd name="T12" fmla="*/ 184 w 523"/>
              <a:gd name="T13" fmla="*/ 211 h 753"/>
              <a:gd name="T14" fmla="*/ 28 w 523"/>
              <a:gd name="T15" fmla="*/ 175 h 753"/>
              <a:gd name="T16" fmla="*/ 1 w 523"/>
              <a:gd name="T17" fmla="*/ 197 h 753"/>
              <a:gd name="T18" fmla="*/ 0 w 523"/>
              <a:gd name="T19" fmla="*/ 203 h 753"/>
              <a:gd name="T20" fmla="*/ 21 w 523"/>
              <a:gd name="T21" fmla="*/ 232 h 753"/>
              <a:gd name="T22" fmla="*/ 184 w 523"/>
              <a:gd name="T23" fmla="*/ 261 h 753"/>
              <a:gd name="T24" fmla="*/ 184 w 523"/>
              <a:gd name="T25" fmla="*/ 578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3" h="753">
                <a:moveTo>
                  <a:pt x="184" y="578"/>
                </a:moveTo>
                <a:cubicBezTo>
                  <a:pt x="266" y="658"/>
                  <a:pt x="363" y="718"/>
                  <a:pt x="469" y="753"/>
                </a:cubicBezTo>
                <a:cubicBezTo>
                  <a:pt x="491" y="753"/>
                  <a:pt x="512" y="739"/>
                  <a:pt x="522" y="717"/>
                </a:cubicBezTo>
                <a:lnTo>
                  <a:pt x="523" y="177"/>
                </a:lnTo>
                <a:cubicBezTo>
                  <a:pt x="437" y="102"/>
                  <a:pt x="340" y="43"/>
                  <a:pt x="236" y="4"/>
                </a:cubicBezTo>
                <a:cubicBezTo>
                  <a:pt x="214" y="0"/>
                  <a:pt x="193" y="13"/>
                  <a:pt x="184" y="35"/>
                </a:cubicBezTo>
                <a:lnTo>
                  <a:pt x="184" y="211"/>
                </a:lnTo>
                <a:lnTo>
                  <a:pt x="28" y="175"/>
                </a:lnTo>
                <a:cubicBezTo>
                  <a:pt x="15" y="172"/>
                  <a:pt x="3" y="182"/>
                  <a:pt x="1" y="197"/>
                </a:cubicBezTo>
                <a:cubicBezTo>
                  <a:pt x="0" y="199"/>
                  <a:pt x="0" y="201"/>
                  <a:pt x="0" y="203"/>
                </a:cubicBezTo>
                <a:cubicBezTo>
                  <a:pt x="1" y="217"/>
                  <a:pt x="9" y="228"/>
                  <a:pt x="21" y="232"/>
                </a:cubicBezTo>
                <a:lnTo>
                  <a:pt x="184" y="261"/>
                </a:lnTo>
                <a:lnTo>
                  <a:pt x="184" y="578"/>
                </a:lnTo>
                <a:close/>
              </a:path>
            </a:pathLst>
          </a:custGeom>
          <a:noFill/>
          <a:ln w="1111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Freeform 78"/>
          <p:cNvSpPr/>
          <p:nvPr/>
        </p:nvSpPr>
        <p:spPr bwMode="auto">
          <a:xfrm>
            <a:off x="7528423" y="5654729"/>
            <a:ext cx="487363" cy="968375"/>
          </a:xfrm>
          <a:custGeom>
            <a:avLst/>
            <a:gdLst>
              <a:gd name="T0" fmla="*/ 153 w 307"/>
              <a:gd name="T1" fmla="*/ 610 h 610"/>
              <a:gd name="T2" fmla="*/ 307 w 307"/>
              <a:gd name="T3" fmla="*/ 520 h 610"/>
              <a:gd name="T4" fmla="*/ 52 w 307"/>
              <a:gd name="T5" fmla="*/ 368 h 610"/>
              <a:gd name="T6" fmla="*/ 230 w 307"/>
              <a:gd name="T7" fmla="*/ 264 h 610"/>
              <a:gd name="T8" fmla="*/ 97 w 307"/>
              <a:gd name="T9" fmla="*/ 187 h 610"/>
              <a:gd name="T10" fmla="*/ 197 w 307"/>
              <a:gd name="T11" fmla="*/ 129 h 610"/>
              <a:gd name="T12" fmla="*/ 116 w 307"/>
              <a:gd name="T13" fmla="*/ 80 h 610"/>
              <a:gd name="T14" fmla="*/ 180 w 307"/>
              <a:gd name="T15" fmla="*/ 42 h 610"/>
              <a:gd name="T16" fmla="*/ 131 w 307"/>
              <a:gd name="T17" fmla="*/ 13 h 610"/>
              <a:gd name="T18" fmla="*/ 152 w 307"/>
              <a:gd name="T19" fmla="*/ 0 h 610"/>
              <a:gd name="T20" fmla="*/ 173 w 307"/>
              <a:gd name="T21" fmla="*/ 13 h 610"/>
              <a:gd name="T22" fmla="*/ 124 w 307"/>
              <a:gd name="T23" fmla="*/ 42 h 610"/>
              <a:gd name="T24" fmla="*/ 188 w 307"/>
              <a:gd name="T25" fmla="*/ 81 h 610"/>
              <a:gd name="T26" fmla="*/ 107 w 307"/>
              <a:gd name="T27" fmla="*/ 129 h 610"/>
              <a:gd name="T28" fmla="*/ 207 w 307"/>
              <a:gd name="T29" fmla="*/ 187 h 610"/>
              <a:gd name="T30" fmla="*/ 78 w 307"/>
              <a:gd name="T31" fmla="*/ 264 h 610"/>
              <a:gd name="T32" fmla="*/ 255 w 307"/>
              <a:gd name="T33" fmla="*/ 369 h 610"/>
              <a:gd name="T34" fmla="*/ 0 w 307"/>
              <a:gd name="T35" fmla="*/ 519 h 610"/>
              <a:gd name="T36" fmla="*/ 153 w 307"/>
              <a:gd name="T3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7" h="610">
                <a:moveTo>
                  <a:pt x="153" y="610"/>
                </a:moveTo>
                <a:lnTo>
                  <a:pt x="307" y="520"/>
                </a:lnTo>
                <a:lnTo>
                  <a:pt x="52" y="368"/>
                </a:lnTo>
                <a:lnTo>
                  <a:pt x="230" y="264"/>
                </a:lnTo>
                <a:lnTo>
                  <a:pt x="97" y="187"/>
                </a:lnTo>
                <a:lnTo>
                  <a:pt x="197" y="129"/>
                </a:lnTo>
                <a:lnTo>
                  <a:pt x="116" y="80"/>
                </a:lnTo>
                <a:lnTo>
                  <a:pt x="180" y="42"/>
                </a:lnTo>
                <a:lnTo>
                  <a:pt x="131" y="13"/>
                </a:lnTo>
                <a:lnTo>
                  <a:pt x="152" y="0"/>
                </a:lnTo>
                <a:lnTo>
                  <a:pt x="173" y="13"/>
                </a:lnTo>
                <a:lnTo>
                  <a:pt x="124" y="42"/>
                </a:lnTo>
                <a:lnTo>
                  <a:pt x="188" y="81"/>
                </a:lnTo>
                <a:lnTo>
                  <a:pt x="107" y="129"/>
                </a:lnTo>
                <a:lnTo>
                  <a:pt x="207" y="187"/>
                </a:lnTo>
                <a:lnTo>
                  <a:pt x="78" y="264"/>
                </a:lnTo>
                <a:lnTo>
                  <a:pt x="255" y="369"/>
                </a:lnTo>
                <a:lnTo>
                  <a:pt x="0" y="519"/>
                </a:lnTo>
                <a:lnTo>
                  <a:pt x="153" y="610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Line 79"/>
          <p:cNvSpPr>
            <a:spLocks noChangeShapeType="1"/>
          </p:cNvSpPr>
          <p:nvPr/>
        </p:nvSpPr>
        <p:spPr bwMode="auto">
          <a:xfrm>
            <a:off x="7769723" y="5365804"/>
            <a:ext cx="0" cy="1382712"/>
          </a:xfrm>
          <a:prstGeom prst="line">
            <a:avLst/>
          </a:prstGeom>
          <a:noFill/>
          <a:ln w="1111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Freeform 80"/>
          <p:cNvSpPr/>
          <p:nvPr/>
        </p:nvSpPr>
        <p:spPr bwMode="auto">
          <a:xfrm>
            <a:off x="7569698" y="5675366"/>
            <a:ext cx="401638" cy="800100"/>
          </a:xfrm>
          <a:custGeom>
            <a:avLst/>
            <a:gdLst>
              <a:gd name="T0" fmla="*/ 126 w 253"/>
              <a:gd name="T1" fmla="*/ 504 h 504"/>
              <a:gd name="T2" fmla="*/ 0 w 253"/>
              <a:gd name="T3" fmla="*/ 429 h 504"/>
              <a:gd name="T4" fmla="*/ 215 w 253"/>
              <a:gd name="T5" fmla="*/ 303 h 504"/>
              <a:gd name="T6" fmla="*/ 60 w 253"/>
              <a:gd name="T7" fmla="*/ 212 h 504"/>
              <a:gd name="T8" fmla="*/ 176 w 253"/>
              <a:gd name="T9" fmla="*/ 143 h 504"/>
              <a:gd name="T10" fmla="*/ 86 w 253"/>
              <a:gd name="T11" fmla="*/ 89 h 504"/>
              <a:gd name="T12" fmla="*/ 157 w 253"/>
              <a:gd name="T13" fmla="*/ 46 h 504"/>
              <a:gd name="T14" fmla="*/ 102 w 253"/>
              <a:gd name="T15" fmla="*/ 14 h 504"/>
              <a:gd name="T16" fmla="*/ 126 w 253"/>
              <a:gd name="T17" fmla="*/ 0 h 504"/>
              <a:gd name="T18" fmla="*/ 150 w 253"/>
              <a:gd name="T19" fmla="*/ 14 h 504"/>
              <a:gd name="T20" fmla="*/ 96 w 253"/>
              <a:gd name="T21" fmla="*/ 46 h 504"/>
              <a:gd name="T22" fmla="*/ 168 w 253"/>
              <a:gd name="T23" fmla="*/ 89 h 504"/>
              <a:gd name="T24" fmla="*/ 76 w 253"/>
              <a:gd name="T25" fmla="*/ 143 h 504"/>
              <a:gd name="T26" fmla="*/ 193 w 253"/>
              <a:gd name="T27" fmla="*/ 212 h 504"/>
              <a:gd name="T28" fmla="*/ 38 w 253"/>
              <a:gd name="T29" fmla="*/ 303 h 504"/>
              <a:gd name="T30" fmla="*/ 253 w 253"/>
              <a:gd name="T31" fmla="*/ 429 h 504"/>
              <a:gd name="T32" fmla="*/ 126 w 253"/>
              <a:gd name="T33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3" h="504">
                <a:moveTo>
                  <a:pt x="126" y="504"/>
                </a:moveTo>
                <a:lnTo>
                  <a:pt x="0" y="429"/>
                </a:lnTo>
                <a:lnTo>
                  <a:pt x="215" y="303"/>
                </a:lnTo>
                <a:lnTo>
                  <a:pt x="60" y="212"/>
                </a:lnTo>
                <a:lnTo>
                  <a:pt x="176" y="143"/>
                </a:lnTo>
                <a:lnTo>
                  <a:pt x="86" y="89"/>
                </a:lnTo>
                <a:lnTo>
                  <a:pt x="157" y="46"/>
                </a:lnTo>
                <a:lnTo>
                  <a:pt x="102" y="14"/>
                </a:lnTo>
                <a:lnTo>
                  <a:pt x="126" y="0"/>
                </a:lnTo>
                <a:lnTo>
                  <a:pt x="150" y="14"/>
                </a:lnTo>
                <a:lnTo>
                  <a:pt x="96" y="46"/>
                </a:lnTo>
                <a:lnTo>
                  <a:pt x="168" y="89"/>
                </a:lnTo>
                <a:lnTo>
                  <a:pt x="76" y="143"/>
                </a:lnTo>
                <a:lnTo>
                  <a:pt x="193" y="212"/>
                </a:lnTo>
                <a:lnTo>
                  <a:pt x="38" y="303"/>
                </a:lnTo>
                <a:lnTo>
                  <a:pt x="253" y="429"/>
                </a:lnTo>
                <a:lnTo>
                  <a:pt x="126" y="504"/>
                </a:lnTo>
                <a:close/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9" name="Freeform 81"/>
          <p:cNvSpPr/>
          <p:nvPr/>
        </p:nvSpPr>
        <p:spPr bwMode="auto">
          <a:xfrm>
            <a:off x="7483973" y="5534079"/>
            <a:ext cx="579438" cy="1214437"/>
          </a:xfrm>
          <a:custGeom>
            <a:avLst/>
            <a:gdLst>
              <a:gd name="T0" fmla="*/ 0 w 2154"/>
              <a:gd name="T1" fmla="*/ 3445 h 3942"/>
              <a:gd name="T2" fmla="*/ 921 w 2154"/>
              <a:gd name="T3" fmla="*/ 446 h 3942"/>
              <a:gd name="T4" fmla="*/ 969 w 2154"/>
              <a:gd name="T5" fmla="*/ 443 h 3942"/>
              <a:gd name="T6" fmla="*/ 1002 w 2154"/>
              <a:gd name="T7" fmla="*/ 2 h 3942"/>
              <a:gd name="T8" fmla="*/ 1118 w 2154"/>
              <a:gd name="T9" fmla="*/ 0 h 3942"/>
              <a:gd name="T10" fmla="*/ 1143 w 2154"/>
              <a:gd name="T11" fmla="*/ 433 h 3942"/>
              <a:gd name="T12" fmla="*/ 1193 w 2154"/>
              <a:gd name="T13" fmla="*/ 445 h 3942"/>
              <a:gd name="T14" fmla="*/ 2154 w 2154"/>
              <a:gd name="T15" fmla="*/ 3445 h 3942"/>
              <a:gd name="T16" fmla="*/ 1976 w 2154"/>
              <a:gd name="T17" fmla="*/ 3074 h 3942"/>
              <a:gd name="T18" fmla="*/ 1070 w 2154"/>
              <a:gd name="T19" fmla="*/ 3537 h 3942"/>
              <a:gd name="T20" fmla="*/ 1064 w 2154"/>
              <a:gd name="T21" fmla="*/ 3942 h 3942"/>
              <a:gd name="T22" fmla="*/ 1070 w 2154"/>
              <a:gd name="T23" fmla="*/ 3537 h 3942"/>
              <a:gd name="T24" fmla="*/ 164 w 2154"/>
              <a:gd name="T25" fmla="*/ 3069 h 3942"/>
              <a:gd name="T26" fmla="*/ 0 w 2154"/>
              <a:gd name="T27" fmla="*/ 3445 h 3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54" h="3942">
                <a:moveTo>
                  <a:pt x="0" y="3445"/>
                </a:moveTo>
                <a:cubicBezTo>
                  <a:pt x="435" y="2480"/>
                  <a:pt x="744" y="1474"/>
                  <a:pt x="921" y="446"/>
                </a:cubicBezTo>
                <a:lnTo>
                  <a:pt x="969" y="443"/>
                </a:lnTo>
                <a:cubicBezTo>
                  <a:pt x="982" y="296"/>
                  <a:pt x="993" y="149"/>
                  <a:pt x="1002" y="2"/>
                </a:cubicBezTo>
                <a:cubicBezTo>
                  <a:pt x="1040" y="2"/>
                  <a:pt x="1079" y="1"/>
                  <a:pt x="1118" y="0"/>
                </a:cubicBezTo>
                <a:cubicBezTo>
                  <a:pt x="1121" y="145"/>
                  <a:pt x="1129" y="289"/>
                  <a:pt x="1143" y="433"/>
                </a:cubicBezTo>
                <a:cubicBezTo>
                  <a:pt x="1159" y="437"/>
                  <a:pt x="1176" y="441"/>
                  <a:pt x="1193" y="445"/>
                </a:cubicBezTo>
                <a:cubicBezTo>
                  <a:pt x="1364" y="1478"/>
                  <a:pt x="1687" y="2487"/>
                  <a:pt x="2154" y="3445"/>
                </a:cubicBezTo>
                <a:lnTo>
                  <a:pt x="1976" y="3074"/>
                </a:lnTo>
                <a:lnTo>
                  <a:pt x="1070" y="3537"/>
                </a:lnTo>
                <a:lnTo>
                  <a:pt x="1064" y="3942"/>
                </a:lnTo>
                <a:lnTo>
                  <a:pt x="1070" y="3537"/>
                </a:lnTo>
                <a:lnTo>
                  <a:pt x="164" y="3069"/>
                </a:lnTo>
                <a:lnTo>
                  <a:pt x="0" y="3445"/>
                </a:lnTo>
                <a:close/>
              </a:path>
            </a:pathLst>
          </a:custGeom>
          <a:noFill/>
          <a:ln w="11113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0" name="Picture 8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023" y="5221341"/>
            <a:ext cx="150813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" name="Picture 8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023" y="5221341"/>
            <a:ext cx="150813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8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373" y="5221341"/>
            <a:ext cx="155575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Picture 85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373" y="5221341"/>
            <a:ext cx="155575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Picture 86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6386" y="5176891"/>
            <a:ext cx="730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" name="Picture 87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6386" y="5176891"/>
            <a:ext cx="730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" name="Freeform 88"/>
          <p:cNvSpPr>
            <a:spLocks noEditPoints="1"/>
          </p:cNvSpPr>
          <p:nvPr/>
        </p:nvSpPr>
        <p:spPr bwMode="auto">
          <a:xfrm>
            <a:off x="7825286" y="5083229"/>
            <a:ext cx="971550" cy="227012"/>
          </a:xfrm>
          <a:custGeom>
            <a:avLst/>
            <a:gdLst>
              <a:gd name="T0" fmla="*/ 18 w 3616"/>
              <a:gd name="T1" fmla="*/ 699 h 741"/>
              <a:gd name="T2" fmla="*/ 292 w 3616"/>
              <a:gd name="T3" fmla="*/ 646 h 741"/>
              <a:gd name="T4" fmla="*/ 316 w 3616"/>
              <a:gd name="T5" fmla="*/ 661 h 741"/>
              <a:gd name="T6" fmla="*/ 300 w 3616"/>
              <a:gd name="T7" fmla="*/ 685 h 741"/>
              <a:gd name="T8" fmla="*/ 25 w 3616"/>
              <a:gd name="T9" fmla="*/ 738 h 741"/>
              <a:gd name="T10" fmla="*/ 2 w 3616"/>
              <a:gd name="T11" fmla="*/ 723 h 741"/>
              <a:gd name="T12" fmla="*/ 18 w 3616"/>
              <a:gd name="T13" fmla="*/ 699 h 741"/>
              <a:gd name="T14" fmla="*/ 489 w 3616"/>
              <a:gd name="T15" fmla="*/ 607 h 741"/>
              <a:gd name="T16" fmla="*/ 764 w 3616"/>
              <a:gd name="T17" fmla="*/ 554 h 741"/>
              <a:gd name="T18" fmla="*/ 787 w 3616"/>
              <a:gd name="T19" fmla="*/ 569 h 741"/>
              <a:gd name="T20" fmla="*/ 771 w 3616"/>
              <a:gd name="T21" fmla="*/ 593 h 741"/>
              <a:gd name="T22" fmla="*/ 496 w 3616"/>
              <a:gd name="T23" fmla="*/ 647 h 741"/>
              <a:gd name="T24" fmla="*/ 473 w 3616"/>
              <a:gd name="T25" fmla="*/ 631 h 741"/>
              <a:gd name="T26" fmla="*/ 489 w 3616"/>
              <a:gd name="T27" fmla="*/ 607 h 741"/>
              <a:gd name="T28" fmla="*/ 960 w 3616"/>
              <a:gd name="T29" fmla="*/ 515 h 741"/>
              <a:gd name="T30" fmla="*/ 1235 w 3616"/>
              <a:gd name="T31" fmla="*/ 462 h 741"/>
              <a:gd name="T32" fmla="*/ 1258 w 3616"/>
              <a:gd name="T33" fmla="*/ 478 h 741"/>
              <a:gd name="T34" fmla="*/ 1242 w 3616"/>
              <a:gd name="T35" fmla="*/ 501 h 741"/>
              <a:gd name="T36" fmla="*/ 967 w 3616"/>
              <a:gd name="T37" fmla="*/ 555 h 741"/>
              <a:gd name="T38" fmla="*/ 944 w 3616"/>
              <a:gd name="T39" fmla="*/ 539 h 741"/>
              <a:gd name="T40" fmla="*/ 960 w 3616"/>
              <a:gd name="T41" fmla="*/ 515 h 741"/>
              <a:gd name="T42" fmla="*/ 1431 w 3616"/>
              <a:gd name="T43" fmla="*/ 423 h 741"/>
              <a:gd name="T44" fmla="*/ 1706 w 3616"/>
              <a:gd name="T45" fmla="*/ 370 h 741"/>
              <a:gd name="T46" fmla="*/ 1729 w 3616"/>
              <a:gd name="T47" fmla="*/ 386 h 741"/>
              <a:gd name="T48" fmla="*/ 1713 w 3616"/>
              <a:gd name="T49" fmla="*/ 409 h 741"/>
              <a:gd name="T50" fmla="*/ 1439 w 3616"/>
              <a:gd name="T51" fmla="*/ 463 h 741"/>
              <a:gd name="T52" fmla="*/ 1415 w 3616"/>
              <a:gd name="T53" fmla="*/ 447 h 741"/>
              <a:gd name="T54" fmla="*/ 1431 w 3616"/>
              <a:gd name="T55" fmla="*/ 423 h 741"/>
              <a:gd name="T56" fmla="*/ 1902 w 3616"/>
              <a:gd name="T57" fmla="*/ 332 h 741"/>
              <a:gd name="T58" fmla="*/ 2177 w 3616"/>
              <a:gd name="T59" fmla="*/ 278 h 741"/>
              <a:gd name="T60" fmla="*/ 2200 w 3616"/>
              <a:gd name="T61" fmla="*/ 294 h 741"/>
              <a:gd name="T62" fmla="*/ 2185 w 3616"/>
              <a:gd name="T63" fmla="*/ 317 h 741"/>
              <a:gd name="T64" fmla="*/ 1910 w 3616"/>
              <a:gd name="T65" fmla="*/ 371 h 741"/>
              <a:gd name="T66" fmla="*/ 1886 w 3616"/>
              <a:gd name="T67" fmla="*/ 355 h 741"/>
              <a:gd name="T68" fmla="*/ 1902 w 3616"/>
              <a:gd name="T69" fmla="*/ 332 h 741"/>
              <a:gd name="T70" fmla="*/ 2373 w 3616"/>
              <a:gd name="T71" fmla="*/ 240 h 741"/>
              <a:gd name="T72" fmla="*/ 2648 w 3616"/>
              <a:gd name="T73" fmla="*/ 186 h 741"/>
              <a:gd name="T74" fmla="*/ 2671 w 3616"/>
              <a:gd name="T75" fmla="*/ 202 h 741"/>
              <a:gd name="T76" fmla="*/ 2656 w 3616"/>
              <a:gd name="T77" fmla="*/ 225 h 741"/>
              <a:gd name="T78" fmla="*/ 2381 w 3616"/>
              <a:gd name="T79" fmla="*/ 279 h 741"/>
              <a:gd name="T80" fmla="*/ 2357 w 3616"/>
              <a:gd name="T81" fmla="*/ 263 h 741"/>
              <a:gd name="T82" fmla="*/ 2373 w 3616"/>
              <a:gd name="T83" fmla="*/ 240 h 741"/>
              <a:gd name="T84" fmla="*/ 2844 w 3616"/>
              <a:gd name="T85" fmla="*/ 148 h 741"/>
              <a:gd name="T86" fmla="*/ 3119 w 3616"/>
              <a:gd name="T87" fmla="*/ 94 h 741"/>
              <a:gd name="T88" fmla="*/ 3143 w 3616"/>
              <a:gd name="T89" fmla="*/ 110 h 741"/>
              <a:gd name="T90" fmla="*/ 3127 w 3616"/>
              <a:gd name="T91" fmla="*/ 133 h 741"/>
              <a:gd name="T92" fmla="*/ 2852 w 3616"/>
              <a:gd name="T93" fmla="*/ 187 h 741"/>
              <a:gd name="T94" fmla="*/ 2828 w 3616"/>
              <a:gd name="T95" fmla="*/ 171 h 741"/>
              <a:gd name="T96" fmla="*/ 2844 w 3616"/>
              <a:gd name="T97" fmla="*/ 148 h 741"/>
              <a:gd name="T98" fmla="*/ 3315 w 3616"/>
              <a:gd name="T99" fmla="*/ 56 h 741"/>
              <a:gd name="T100" fmla="*/ 3590 w 3616"/>
              <a:gd name="T101" fmla="*/ 2 h 741"/>
              <a:gd name="T102" fmla="*/ 3614 w 3616"/>
              <a:gd name="T103" fmla="*/ 18 h 741"/>
              <a:gd name="T104" fmla="*/ 3598 w 3616"/>
              <a:gd name="T105" fmla="*/ 41 h 741"/>
              <a:gd name="T106" fmla="*/ 3323 w 3616"/>
              <a:gd name="T107" fmla="*/ 95 h 741"/>
              <a:gd name="T108" fmla="*/ 3300 w 3616"/>
              <a:gd name="T109" fmla="*/ 79 h 741"/>
              <a:gd name="T110" fmla="*/ 3315 w 3616"/>
              <a:gd name="T111" fmla="*/ 56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16" h="741">
                <a:moveTo>
                  <a:pt x="18" y="699"/>
                </a:moveTo>
                <a:lnTo>
                  <a:pt x="292" y="646"/>
                </a:lnTo>
                <a:cubicBezTo>
                  <a:pt x="303" y="643"/>
                  <a:pt x="314" y="651"/>
                  <a:pt x="316" y="661"/>
                </a:cubicBezTo>
                <a:cubicBezTo>
                  <a:pt x="318" y="672"/>
                  <a:pt x="311" y="683"/>
                  <a:pt x="300" y="685"/>
                </a:cubicBezTo>
                <a:lnTo>
                  <a:pt x="25" y="738"/>
                </a:lnTo>
                <a:cubicBezTo>
                  <a:pt x="14" y="741"/>
                  <a:pt x="4" y="733"/>
                  <a:pt x="2" y="723"/>
                </a:cubicBezTo>
                <a:cubicBezTo>
                  <a:pt x="0" y="712"/>
                  <a:pt x="7" y="701"/>
                  <a:pt x="18" y="699"/>
                </a:cubicBezTo>
                <a:close/>
                <a:moveTo>
                  <a:pt x="489" y="607"/>
                </a:moveTo>
                <a:lnTo>
                  <a:pt x="764" y="554"/>
                </a:lnTo>
                <a:cubicBezTo>
                  <a:pt x="774" y="552"/>
                  <a:pt x="785" y="559"/>
                  <a:pt x="787" y="569"/>
                </a:cubicBezTo>
                <a:cubicBezTo>
                  <a:pt x="789" y="580"/>
                  <a:pt x="782" y="591"/>
                  <a:pt x="771" y="593"/>
                </a:cubicBezTo>
                <a:lnTo>
                  <a:pt x="496" y="647"/>
                </a:lnTo>
                <a:cubicBezTo>
                  <a:pt x="486" y="649"/>
                  <a:pt x="475" y="642"/>
                  <a:pt x="473" y="631"/>
                </a:cubicBezTo>
                <a:cubicBezTo>
                  <a:pt x="471" y="620"/>
                  <a:pt x="478" y="609"/>
                  <a:pt x="489" y="607"/>
                </a:cubicBezTo>
                <a:close/>
                <a:moveTo>
                  <a:pt x="960" y="515"/>
                </a:moveTo>
                <a:lnTo>
                  <a:pt x="1235" y="462"/>
                </a:lnTo>
                <a:cubicBezTo>
                  <a:pt x="1245" y="460"/>
                  <a:pt x="1256" y="467"/>
                  <a:pt x="1258" y="478"/>
                </a:cubicBezTo>
                <a:cubicBezTo>
                  <a:pt x="1260" y="488"/>
                  <a:pt x="1253" y="499"/>
                  <a:pt x="1242" y="501"/>
                </a:cubicBezTo>
                <a:lnTo>
                  <a:pt x="967" y="555"/>
                </a:lnTo>
                <a:cubicBezTo>
                  <a:pt x="957" y="557"/>
                  <a:pt x="946" y="550"/>
                  <a:pt x="944" y="539"/>
                </a:cubicBezTo>
                <a:cubicBezTo>
                  <a:pt x="942" y="528"/>
                  <a:pt x="949" y="517"/>
                  <a:pt x="960" y="515"/>
                </a:cubicBezTo>
                <a:close/>
                <a:moveTo>
                  <a:pt x="1431" y="423"/>
                </a:moveTo>
                <a:lnTo>
                  <a:pt x="1706" y="370"/>
                </a:lnTo>
                <a:cubicBezTo>
                  <a:pt x="1717" y="368"/>
                  <a:pt x="1727" y="375"/>
                  <a:pt x="1729" y="386"/>
                </a:cubicBezTo>
                <a:cubicBezTo>
                  <a:pt x="1731" y="396"/>
                  <a:pt x="1724" y="407"/>
                  <a:pt x="1713" y="409"/>
                </a:cubicBezTo>
                <a:lnTo>
                  <a:pt x="1439" y="463"/>
                </a:lnTo>
                <a:cubicBezTo>
                  <a:pt x="1428" y="465"/>
                  <a:pt x="1417" y="458"/>
                  <a:pt x="1415" y="447"/>
                </a:cubicBezTo>
                <a:cubicBezTo>
                  <a:pt x="1413" y="436"/>
                  <a:pt x="1420" y="426"/>
                  <a:pt x="1431" y="423"/>
                </a:cubicBezTo>
                <a:close/>
                <a:moveTo>
                  <a:pt x="1902" y="332"/>
                </a:moveTo>
                <a:lnTo>
                  <a:pt x="2177" y="278"/>
                </a:lnTo>
                <a:cubicBezTo>
                  <a:pt x="2188" y="276"/>
                  <a:pt x="2198" y="283"/>
                  <a:pt x="2200" y="294"/>
                </a:cubicBezTo>
                <a:cubicBezTo>
                  <a:pt x="2202" y="305"/>
                  <a:pt x="2195" y="315"/>
                  <a:pt x="2185" y="317"/>
                </a:cubicBezTo>
                <a:lnTo>
                  <a:pt x="1910" y="371"/>
                </a:lnTo>
                <a:cubicBezTo>
                  <a:pt x="1899" y="373"/>
                  <a:pt x="1888" y="366"/>
                  <a:pt x="1886" y="355"/>
                </a:cubicBezTo>
                <a:cubicBezTo>
                  <a:pt x="1884" y="344"/>
                  <a:pt x="1891" y="334"/>
                  <a:pt x="1902" y="332"/>
                </a:cubicBezTo>
                <a:close/>
                <a:moveTo>
                  <a:pt x="2373" y="240"/>
                </a:moveTo>
                <a:lnTo>
                  <a:pt x="2648" y="186"/>
                </a:lnTo>
                <a:cubicBezTo>
                  <a:pt x="2659" y="184"/>
                  <a:pt x="2669" y="191"/>
                  <a:pt x="2671" y="202"/>
                </a:cubicBezTo>
                <a:cubicBezTo>
                  <a:pt x="2674" y="213"/>
                  <a:pt x="2666" y="223"/>
                  <a:pt x="2656" y="225"/>
                </a:cubicBezTo>
                <a:lnTo>
                  <a:pt x="2381" y="279"/>
                </a:lnTo>
                <a:cubicBezTo>
                  <a:pt x="2370" y="281"/>
                  <a:pt x="2359" y="274"/>
                  <a:pt x="2357" y="263"/>
                </a:cubicBezTo>
                <a:cubicBezTo>
                  <a:pt x="2355" y="252"/>
                  <a:pt x="2362" y="242"/>
                  <a:pt x="2373" y="240"/>
                </a:cubicBezTo>
                <a:close/>
                <a:moveTo>
                  <a:pt x="2844" y="148"/>
                </a:moveTo>
                <a:lnTo>
                  <a:pt x="3119" y="94"/>
                </a:lnTo>
                <a:cubicBezTo>
                  <a:pt x="3130" y="92"/>
                  <a:pt x="3140" y="99"/>
                  <a:pt x="3143" y="110"/>
                </a:cubicBezTo>
                <a:cubicBezTo>
                  <a:pt x="3145" y="121"/>
                  <a:pt x="3138" y="131"/>
                  <a:pt x="3127" y="133"/>
                </a:cubicBezTo>
                <a:lnTo>
                  <a:pt x="2852" y="187"/>
                </a:lnTo>
                <a:cubicBezTo>
                  <a:pt x="2841" y="189"/>
                  <a:pt x="2831" y="182"/>
                  <a:pt x="2828" y="171"/>
                </a:cubicBezTo>
                <a:cubicBezTo>
                  <a:pt x="2826" y="160"/>
                  <a:pt x="2833" y="150"/>
                  <a:pt x="2844" y="148"/>
                </a:cubicBezTo>
                <a:close/>
                <a:moveTo>
                  <a:pt x="3315" y="56"/>
                </a:moveTo>
                <a:lnTo>
                  <a:pt x="3590" y="2"/>
                </a:lnTo>
                <a:cubicBezTo>
                  <a:pt x="3601" y="0"/>
                  <a:pt x="3612" y="7"/>
                  <a:pt x="3614" y="18"/>
                </a:cubicBezTo>
                <a:cubicBezTo>
                  <a:pt x="3616" y="29"/>
                  <a:pt x="3609" y="39"/>
                  <a:pt x="3598" y="41"/>
                </a:cubicBezTo>
                <a:lnTo>
                  <a:pt x="3323" y="95"/>
                </a:lnTo>
                <a:cubicBezTo>
                  <a:pt x="3312" y="97"/>
                  <a:pt x="3302" y="90"/>
                  <a:pt x="3300" y="79"/>
                </a:cubicBezTo>
                <a:cubicBezTo>
                  <a:pt x="3297" y="68"/>
                  <a:pt x="3305" y="58"/>
                  <a:pt x="3315" y="56"/>
                </a:cubicBezTo>
                <a:close/>
              </a:path>
            </a:pathLst>
          </a:custGeom>
          <a:solidFill>
            <a:srgbClr val="3366FF"/>
          </a:solidFill>
          <a:ln w="28575" cap="flat">
            <a:solidFill>
              <a:srgbClr val="92D05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89"/>
          <p:cNvSpPr>
            <a:spLocks noEditPoints="1"/>
          </p:cNvSpPr>
          <p:nvPr/>
        </p:nvSpPr>
        <p:spPr bwMode="auto">
          <a:xfrm flipH="1">
            <a:off x="10278110" y="5179060"/>
            <a:ext cx="767080" cy="723265"/>
          </a:xfrm>
          <a:custGeom>
            <a:avLst/>
            <a:gdLst>
              <a:gd name="T0" fmla="*/ 283 w 5413"/>
              <a:gd name="T1" fmla="*/ 129 h 2691"/>
              <a:gd name="T2" fmla="*/ 265 w 5413"/>
              <a:gd name="T3" fmla="*/ 165 h 2691"/>
              <a:gd name="T4" fmla="*/ 5 w 5413"/>
              <a:gd name="T5" fmla="*/ 14 h 2691"/>
              <a:gd name="T6" fmla="*/ 462 w 5413"/>
              <a:gd name="T7" fmla="*/ 217 h 2691"/>
              <a:gd name="T8" fmla="*/ 723 w 5413"/>
              <a:gd name="T9" fmla="*/ 368 h 2691"/>
              <a:gd name="T10" fmla="*/ 445 w 5413"/>
              <a:gd name="T11" fmla="*/ 253 h 2691"/>
              <a:gd name="T12" fmla="*/ 462 w 5413"/>
              <a:gd name="T13" fmla="*/ 217 h 2691"/>
              <a:gd name="T14" fmla="*/ 1144 w 5413"/>
              <a:gd name="T15" fmla="*/ 553 h 2691"/>
              <a:gd name="T16" fmla="*/ 1126 w 5413"/>
              <a:gd name="T17" fmla="*/ 589 h 2691"/>
              <a:gd name="T18" fmla="*/ 866 w 5413"/>
              <a:gd name="T19" fmla="*/ 439 h 2691"/>
              <a:gd name="T20" fmla="*/ 1324 w 5413"/>
              <a:gd name="T21" fmla="*/ 642 h 2691"/>
              <a:gd name="T22" fmla="*/ 1584 w 5413"/>
              <a:gd name="T23" fmla="*/ 792 h 2691"/>
              <a:gd name="T24" fmla="*/ 1306 w 5413"/>
              <a:gd name="T25" fmla="*/ 678 h 2691"/>
              <a:gd name="T26" fmla="*/ 1324 w 5413"/>
              <a:gd name="T27" fmla="*/ 642 h 2691"/>
              <a:gd name="T28" fmla="*/ 2005 w 5413"/>
              <a:gd name="T29" fmla="*/ 978 h 2691"/>
              <a:gd name="T30" fmla="*/ 1988 w 5413"/>
              <a:gd name="T31" fmla="*/ 1014 h 2691"/>
              <a:gd name="T32" fmla="*/ 1727 w 5413"/>
              <a:gd name="T33" fmla="*/ 863 h 2691"/>
              <a:gd name="T34" fmla="*/ 2185 w 5413"/>
              <a:gd name="T35" fmla="*/ 1066 h 2691"/>
              <a:gd name="T36" fmla="*/ 2445 w 5413"/>
              <a:gd name="T37" fmla="*/ 1217 h 2691"/>
              <a:gd name="T38" fmla="*/ 2167 w 5413"/>
              <a:gd name="T39" fmla="*/ 1102 h 2691"/>
              <a:gd name="T40" fmla="*/ 2185 w 5413"/>
              <a:gd name="T41" fmla="*/ 1066 h 2691"/>
              <a:gd name="T42" fmla="*/ 2866 w 5413"/>
              <a:gd name="T43" fmla="*/ 1402 h 2691"/>
              <a:gd name="T44" fmla="*/ 2849 w 5413"/>
              <a:gd name="T45" fmla="*/ 1438 h 2691"/>
              <a:gd name="T46" fmla="*/ 2588 w 5413"/>
              <a:gd name="T47" fmla="*/ 1287 h 2691"/>
              <a:gd name="T48" fmla="*/ 3046 w 5413"/>
              <a:gd name="T49" fmla="*/ 1491 h 2691"/>
              <a:gd name="T50" fmla="*/ 3306 w 5413"/>
              <a:gd name="T51" fmla="*/ 1641 h 2691"/>
              <a:gd name="T52" fmla="*/ 3028 w 5413"/>
              <a:gd name="T53" fmla="*/ 1526 h 2691"/>
              <a:gd name="T54" fmla="*/ 3046 w 5413"/>
              <a:gd name="T55" fmla="*/ 1491 h 2691"/>
              <a:gd name="T56" fmla="*/ 3727 w 5413"/>
              <a:gd name="T57" fmla="*/ 1827 h 2691"/>
              <a:gd name="T58" fmla="*/ 3710 w 5413"/>
              <a:gd name="T59" fmla="*/ 1862 h 2691"/>
              <a:gd name="T60" fmla="*/ 3449 w 5413"/>
              <a:gd name="T61" fmla="*/ 1712 h 2691"/>
              <a:gd name="T62" fmla="*/ 3907 w 5413"/>
              <a:gd name="T63" fmla="*/ 1915 h 2691"/>
              <a:gd name="T64" fmla="*/ 4167 w 5413"/>
              <a:gd name="T65" fmla="*/ 2066 h 2691"/>
              <a:gd name="T66" fmla="*/ 3889 w 5413"/>
              <a:gd name="T67" fmla="*/ 1951 h 2691"/>
              <a:gd name="T68" fmla="*/ 3907 w 5413"/>
              <a:gd name="T69" fmla="*/ 1915 h 2691"/>
              <a:gd name="T70" fmla="*/ 4588 w 5413"/>
              <a:gd name="T71" fmla="*/ 2251 h 2691"/>
              <a:gd name="T72" fmla="*/ 4571 w 5413"/>
              <a:gd name="T73" fmla="*/ 2287 h 2691"/>
              <a:gd name="T74" fmla="*/ 4310 w 5413"/>
              <a:gd name="T75" fmla="*/ 2136 h 2691"/>
              <a:gd name="T76" fmla="*/ 4768 w 5413"/>
              <a:gd name="T77" fmla="*/ 2340 h 2691"/>
              <a:gd name="T78" fmla="*/ 5028 w 5413"/>
              <a:gd name="T79" fmla="*/ 2490 h 2691"/>
              <a:gd name="T80" fmla="*/ 4750 w 5413"/>
              <a:gd name="T81" fmla="*/ 2375 h 2691"/>
              <a:gd name="T82" fmla="*/ 4768 w 5413"/>
              <a:gd name="T83" fmla="*/ 2340 h 2691"/>
              <a:gd name="T84" fmla="*/ 5399 w 5413"/>
              <a:gd name="T85" fmla="*/ 2651 h 2691"/>
              <a:gd name="T86" fmla="*/ 5381 w 5413"/>
              <a:gd name="T87" fmla="*/ 2686 h 2691"/>
              <a:gd name="T88" fmla="*/ 5172 w 5413"/>
              <a:gd name="T89" fmla="*/ 2561 h 2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413" h="2691">
                <a:moveTo>
                  <a:pt x="32" y="5"/>
                </a:moveTo>
                <a:lnTo>
                  <a:pt x="283" y="129"/>
                </a:lnTo>
                <a:cubicBezTo>
                  <a:pt x="293" y="134"/>
                  <a:pt x="297" y="146"/>
                  <a:pt x="292" y="156"/>
                </a:cubicBezTo>
                <a:cubicBezTo>
                  <a:pt x="287" y="165"/>
                  <a:pt x="275" y="170"/>
                  <a:pt x="265" y="165"/>
                </a:cubicBezTo>
                <a:lnTo>
                  <a:pt x="14" y="41"/>
                </a:lnTo>
                <a:cubicBezTo>
                  <a:pt x="4" y="36"/>
                  <a:pt x="0" y="24"/>
                  <a:pt x="5" y="14"/>
                </a:cubicBezTo>
                <a:cubicBezTo>
                  <a:pt x="10" y="4"/>
                  <a:pt x="22" y="0"/>
                  <a:pt x="32" y="5"/>
                </a:cubicBezTo>
                <a:close/>
                <a:moveTo>
                  <a:pt x="462" y="217"/>
                </a:moveTo>
                <a:lnTo>
                  <a:pt x="714" y="341"/>
                </a:lnTo>
                <a:cubicBezTo>
                  <a:pt x="724" y="346"/>
                  <a:pt x="728" y="358"/>
                  <a:pt x="723" y="368"/>
                </a:cubicBezTo>
                <a:cubicBezTo>
                  <a:pt x="718" y="378"/>
                  <a:pt x="706" y="382"/>
                  <a:pt x="696" y="377"/>
                </a:cubicBezTo>
                <a:lnTo>
                  <a:pt x="445" y="253"/>
                </a:lnTo>
                <a:cubicBezTo>
                  <a:pt x="435" y="248"/>
                  <a:pt x="431" y="236"/>
                  <a:pt x="436" y="226"/>
                </a:cubicBezTo>
                <a:cubicBezTo>
                  <a:pt x="441" y="216"/>
                  <a:pt x="453" y="212"/>
                  <a:pt x="462" y="217"/>
                </a:cubicBezTo>
                <a:close/>
                <a:moveTo>
                  <a:pt x="893" y="429"/>
                </a:moveTo>
                <a:lnTo>
                  <a:pt x="1144" y="553"/>
                </a:lnTo>
                <a:cubicBezTo>
                  <a:pt x="1154" y="558"/>
                  <a:pt x="1158" y="570"/>
                  <a:pt x="1153" y="580"/>
                </a:cubicBezTo>
                <a:cubicBezTo>
                  <a:pt x="1148" y="590"/>
                  <a:pt x="1136" y="594"/>
                  <a:pt x="1126" y="589"/>
                </a:cubicBezTo>
                <a:lnTo>
                  <a:pt x="875" y="465"/>
                </a:lnTo>
                <a:cubicBezTo>
                  <a:pt x="865" y="460"/>
                  <a:pt x="861" y="448"/>
                  <a:pt x="866" y="439"/>
                </a:cubicBezTo>
                <a:cubicBezTo>
                  <a:pt x="871" y="429"/>
                  <a:pt x="883" y="425"/>
                  <a:pt x="893" y="429"/>
                </a:cubicBezTo>
                <a:close/>
                <a:moveTo>
                  <a:pt x="1324" y="642"/>
                </a:moveTo>
                <a:lnTo>
                  <a:pt x="1575" y="765"/>
                </a:lnTo>
                <a:cubicBezTo>
                  <a:pt x="1585" y="770"/>
                  <a:pt x="1589" y="782"/>
                  <a:pt x="1584" y="792"/>
                </a:cubicBezTo>
                <a:cubicBezTo>
                  <a:pt x="1579" y="802"/>
                  <a:pt x="1567" y="806"/>
                  <a:pt x="1557" y="801"/>
                </a:cubicBezTo>
                <a:lnTo>
                  <a:pt x="1306" y="678"/>
                </a:lnTo>
                <a:cubicBezTo>
                  <a:pt x="1296" y="673"/>
                  <a:pt x="1292" y="661"/>
                  <a:pt x="1297" y="651"/>
                </a:cubicBezTo>
                <a:cubicBezTo>
                  <a:pt x="1302" y="641"/>
                  <a:pt x="1314" y="637"/>
                  <a:pt x="1324" y="642"/>
                </a:cubicBezTo>
                <a:close/>
                <a:moveTo>
                  <a:pt x="1754" y="854"/>
                </a:moveTo>
                <a:lnTo>
                  <a:pt x="2005" y="978"/>
                </a:lnTo>
                <a:cubicBezTo>
                  <a:pt x="2015" y="983"/>
                  <a:pt x="2019" y="995"/>
                  <a:pt x="2014" y="1004"/>
                </a:cubicBezTo>
                <a:cubicBezTo>
                  <a:pt x="2009" y="1014"/>
                  <a:pt x="1997" y="1018"/>
                  <a:pt x="1988" y="1014"/>
                </a:cubicBezTo>
                <a:lnTo>
                  <a:pt x="1736" y="890"/>
                </a:lnTo>
                <a:cubicBezTo>
                  <a:pt x="1726" y="885"/>
                  <a:pt x="1722" y="873"/>
                  <a:pt x="1727" y="863"/>
                </a:cubicBezTo>
                <a:cubicBezTo>
                  <a:pt x="1732" y="853"/>
                  <a:pt x="1744" y="849"/>
                  <a:pt x="1754" y="854"/>
                </a:cubicBezTo>
                <a:close/>
                <a:moveTo>
                  <a:pt x="2185" y="1066"/>
                </a:moveTo>
                <a:lnTo>
                  <a:pt x="2436" y="1190"/>
                </a:lnTo>
                <a:cubicBezTo>
                  <a:pt x="2446" y="1195"/>
                  <a:pt x="2450" y="1207"/>
                  <a:pt x="2445" y="1217"/>
                </a:cubicBezTo>
                <a:cubicBezTo>
                  <a:pt x="2440" y="1227"/>
                  <a:pt x="2428" y="1231"/>
                  <a:pt x="2418" y="1226"/>
                </a:cubicBezTo>
                <a:lnTo>
                  <a:pt x="2167" y="1102"/>
                </a:lnTo>
                <a:cubicBezTo>
                  <a:pt x="2157" y="1097"/>
                  <a:pt x="2153" y="1085"/>
                  <a:pt x="2158" y="1075"/>
                </a:cubicBezTo>
                <a:cubicBezTo>
                  <a:pt x="2163" y="1065"/>
                  <a:pt x="2175" y="1061"/>
                  <a:pt x="2185" y="1066"/>
                </a:cubicBezTo>
                <a:close/>
                <a:moveTo>
                  <a:pt x="2615" y="1278"/>
                </a:moveTo>
                <a:lnTo>
                  <a:pt x="2866" y="1402"/>
                </a:lnTo>
                <a:cubicBezTo>
                  <a:pt x="2876" y="1407"/>
                  <a:pt x="2880" y="1419"/>
                  <a:pt x="2875" y="1429"/>
                </a:cubicBezTo>
                <a:cubicBezTo>
                  <a:pt x="2870" y="1439"/>
                  <a:pt x="2858" y="1443"/>
                  <a:pt x="2849" y="1438"/>
                </a:cubicBezTo>
                <a:lnTo>
                  <a:pt x="2597" y="1314"/>
                </a:lnTo>
                <a:cubicBezTo>
                  <a:pt x="2588" y="1309"/>
                  <a:pt x="2583" y="1297"/>
                  <a:pt x="2588" y="1287"/>
                </a:cubicBezTo>
                <a:cubicBezTo>
                  <a:pt x="2593" y="1278"/>
                  <a:pt x="2605" y="1273"/>
                  <a:pt x="2615" y="1278"/>
                </a:cubicBezTo>
                <a:close/>
                <a:moveTo>
                  <a:pt x="3046" y="1491"/>
                </a:moveTo>
                <a:lnTo>
                  <a:pt x="3297" y="1614"/>
                </a:lnTo>
                <a:cubicBezTo>
                  <a:pt x="3307" y="1619"/>
                  <a:pt x="3311" y="1631"/>
                  <a:pt x="3306" y="1641"/>
                </a:cubicBezTo>
                <a:cubicBezTo>
                  <a:pt x="3301" y="1651"/>
                  <a:pt x="3289" y="1655"/>
                  <a:pt x="3279" y="1650"/>
                </a:cubicBezTo>
                <a:lnTo>
                  <a:pt x="3028" y="1526"/>
                </a:lnTo>
                <a:cubicBezTo>
                  <a:pt x="3018" y="1522"/>
                  <a:pt x="3014" y="1510"/>
                  <a:pt x="3019" y="1500"/>
                </a:cubicBezTo>
                <a:cubicBezTo>
                  <a:pt x="3024" y="1490"/>
                  <a:pt x="3036" y="1486"/>
                  <a:pt x="3046" y="1491"/>
                </a:cubicBezTo>
                <a:close/>
                <a:moveTo>
                  <a:pt x="3476" y="1703"/>
                </a:moveTo>
                <a:lnTo>
                  <a:pt x="3727" y="1827"/>
                </a:lnTo>
                <a:cubicBezTo>
                  <a:pt x="3737" y="1832"/>
                  <a:pt x="3741" y="1843"/>
                  <a:pt x="3736" y="1853"/>
                </a:cubicBezTo>
                <a:cubicBezTo>
                  <a:pt x="3732" y="1863"/>
                  <a:pt x="3720" y="1867"/>
                  <a:pt x="3710" y="1862"/>
                </a:cubicBezTo>
                <a:lnTo>
                  <a:pt x="3459" y="1739"/>
                </a:lnTo>
                <a:cubicBezTo>
                  <a:pt x="3449" y="1734"/>
                  <a:pt x="3445" y="1722"/>
                  <a:pt x="3449" y="1712"/>
                </a:cubicBezTo>
                <a:cubicBezTo>
                  <a:pt x="3454" y="1702"/>
                  <a:pt x="3466" y="1698"/>
                  <a:pt x="3476" y="1703"/>
                </a:cubicBezTo>
                <a:close/>
                <a:moveTo>
                  <a:pt x="3907" y="1915"/>
                </a:moveTo>
                <a:lnTo>
                  <a:pt x="4158" y="2039"/>
                </a:lnTo>
                <a:cubicBezTo>
                  <a:pt x="4168" y="2044"/>
                  <a:pt x="4172" y="2056"/>
                  <a:pt x="4167" y="2066"/>
                </a:cubicBezTo>
                <a:cubicBezTo>
                  <a:pt x="4162" y="2076"/>
                  <a:pt x="4150" y="2080"/>
                  <a:pt x="4140" y="2075"/>
                </a:cubicBezTo>
                <a:lnTo>
                  <a:pt x="3889" y="1951"/>
                </a:lnTo>
                <a:cubicBezTo>
                  <a:pt x="3879" y="1946"/>
                  <a:pt x="3875" y="1934"/>
                  <a:pt x="3880" y="1924"/>
                </a:cubicBezTo>
                <a:cubicBezTo>
                  <a:pt x="3885" y="1914"/>
                  <a:pt x="3897" y="1910"/>
                  <a:pt x="3907" y="1915"/>
                </a:cubicBezTo>
                <a:close/>
                <a:moveTo>
                  <a:pt x="4337" y="2127"/>
                </a:moveTo>
                <a:lnTo>
                  <a:pt x="4588" y="2251"/>
                </a:lnTo>
                <a:cubicBezTo>
                  <a:pt x="4598" y="2256"/>
                  <a:pt x="4602" y="2268"/>
                  <a:pt x="4597" y="2278"/>
                </a:cubicBezTo>
                <a:cubicBezTo>
                  <a:pt x="4593" y="2288"/>
                  <a:pt x="4581" y="2292"/>
                  <a:pt x="4571" y="2287"/>
                </a:cubicBezTo>
                <a:lnTo>
                  <a:pt x="4320" y="2163"/>
                </a:lnTo>
                <a:cubicBezTo>
                  <a:pt x="4310" y="2158"/>
                  <a:pt x="4306" y="2146"/>
                  <a:pt x="4310" y="2136"/>
                </a:cubicBezTo>
                <a:cubicBezTo>
                  <a:pt x="4315" y="2126"/>
                  <a:pt x="4327" y="2122"/>
                  <a:pt x="4337" y="2127"/>
                </a:cubicBezTo>
                <a:close/>
                <a:moveTo>
                  <a:pt x="4768" y="2340"/>
                </a:moveTo>
                <a:lnTo>
                  <a:pt x="5019" y="2463"/>
                </a:lnTo>
                <a:cubicBezTo>
                  <a:pt x="5029" y="2468"/>
                  <a:pt x="5033" y="2480"/>
                  <a:pt x="5028" y="2490"/>
                </a:cubicBezTo>
                <a:cubicBezTo>
                  <a:pt x="5023" y="2500"/>
                  <a:pt x="5011" y="2504"/>
                  <a:pt x="5001" y="2499"/>
                </a:cubicBezTo>
                <a:lnTo>
                  <a:pt x="4750" y="2375"/>
                </a:lnTo>
                <a:cubicBezTo>
                  <a:pt x="4740" y="2371"/>
                  <a:pt x="4736" y="2359"/>
                  <a:pt x="4741" y="2349"/>
                </a:cubicBezTo>
                <a:cubicBezTo>
                  <a:pt x="4746" y="2339"/>
                  <a:pt x="4758" y="2335"/>
                  <a:pt x="4768" y="2340"/>
                </a:cubicBezTo>
                <a:close/>
                <a:moveTo>
                  <a:pt x="5198" y="2552"/>
                </a:moveTo>
                <a:lnTo>
                  <a:pt x="5399" y="2651"/>
                </a:lnTo>
                <a:cubicBezTo>
                  <a:pt x="5409" y="2655"/>
                  <a:pt x="5413" y="2667"/>
                  <a:pt x="5408" y="2677"/>
                </a:cubicBezTo>
                <a:cubicBezTo>
                  <a:pt x="5403" y="2687"/>
                  <a:pt x="5391" y="2691"/>
                  <a:pt x="5381" y="2686"/>
                </a:cubicBezTo>
                <a:lnTo>
                  <a:pt x="5181" y="2588"/>
                </a:lnTo>
                <a:cubicBezTo>
                  <a:pt x="5171" y="2583"/>
                  <a:pt x="5167" y="2571"/>
                  <a:pt x="5172" y="2561"/>
                </a:cubicBezTo>
                <a:cubicBezTo>
                  <a:pt x="5176" y="2551"/>
                  <a:pt x="5188" y="2547"/>
                  <a:pt x="5198" y="2552"/>
                </a:cubicBezTo>
                <a:close/>
              </a:path>
            </a:pathLst>
          </a:custGeom>
          <a:solidFill>
            <a:srgbClr val="3366FF"/>
          </a:solidFill>
          <a:ln w="28575" cap="flat">
            <a:solidFill>
              <a:srgbClr val="92D05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Line 90"/>
          <p:cNvSpPr>
            <a:spLocks noChangeShapeType="1"/>
          </p:cNvSpPr>
          <p:nvPr/>
        </p:nvSpPr>
        <p:spPr bwMode="auto">
          <a:xfrm>
            <a:off x="7830048" y="5303891"/>
            <a:ext cx="2055813" cy="727075"/>
          </a:xfrm>
          <a:prstGeom prst="line">
            <a:avLst/>
          </a:prstGeom>
          <a:noFill/>
          <a:ln w="28575" cap="rnd">
            <a:solidFill>
              <a:srgbClr val="3366FF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Rectangle 96"/>
          <p:cNvSpPr>
            <a:spLocks noChangeArrowheads="1"/>
          </p:cNvSpPr>
          <p:nvPr/>
        </p:nvSpPr>
        <p:spPr bwMode="auto">
          <a:xfrm>
            <a:off x="7626848" y="4981629"/>
            <a:ext cx="427038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HTHP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0" name="Rectangle 97"/>
          <p:cNvSpPr>
            <a:spLocks noChangeArrowheads="1"/>
          </p:cNvSpPr>
          <p:nvPr/>
        </p:nvSpPr>
        <p:spPr bwMode="auto">
          <a:xfrm>
            <a:off x="10150973" y="5526141"/>
            <a:ext cx="357188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LTLP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1" name="矩形 180"/>
          <p:cNvSpPr/>
          <p:nvPr/>
        </p:nvSpPr>
        <p:spPr>
          <a:xfrm>
            <a:off x="8189322" y="5283352"/>
            <a:ext cx="1579880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video broadcasting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9868657" y="6623184"/>
            <a:ext cx="2061210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Multi-channel data fusion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83" name="直接连接符 182"/>
          <p:cNvCxnSpPr>
            <a:stCxn id="165" idx="3"/>
            <a:endCxn id="121" idx="47"/>
          </p:cNvCxnSpPr>
          <p:nvPr/>
        </p:nvCxnSpPr>
        <p:spPr>
          <a:xfrm flipV="1">
            <a:off x="9956346" y="5896535"/>
            <a:ext cx="271145" cy="111125"/>
          </a:xfrm>
          <a:prstGeom prst="line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矩形 183"/>
          <p:cNvSpPr/>
          <p:nvPr/>
        </p:nvSpPr>
        <p:spPr>
          <a:xfrm>
            <a:off x="7898175" y="5709437"/>
            <a:ext cx="1739265" cy="27559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1200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Common perspective</a:t>
            </a:r>
            <a:endParaRPr lang="en-US" altLang="zh-CN" sz="1200" dirty="0"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10702969" y="5534177"/>
            <a:ext cx="1354455" cy="24511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1000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Unique perspective</a:t>
            </a:r>
            <a:endParaRPr lang="en-US" altLang="zh-CN" sz="1000" dirty="0">
              <a:highlight>
                <a:srgbClr val="00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Freeform 34"/>
          <p:cNvSpPr/>
          <p:nvPr/>
        </p:nvSpPr>
        <p:spPr bwMode="auto">
          <a:xfrm>
            <a:off x="3802380" y="2521585"/>
            <a:ext cx="1209675" cy="464185"/>
          </a:xfrm>
          <a:custGeom>
            <a:avLst/>
            <a:gdLst>
              <a:gd name="T0" fmla="*/ 3391 w 3931"/>
              <a:gd name="T1" fmla="*/ 512 h 1878"/>
              <a:gd name="T2" fmla="*/ 2994 w 3931"/>
              <a:gd name="T3" fmla="*/ 236 h 1878"/>
              <a:gd name="T4" fmla="*/ 2829 w 3931"/>
              <a:gd name="T5" fmla="*/ 263 h 1878"/>
              <a:gd name="T6" fmla="*/ 2150 w 3931"/>
              <a:gd name="T7" fmla="*/ 9 h 1878"/>
              <a:gd name="T8" fmla="*/ 957 w 3931"/>
              <a:gd name="T9" fmla="*/ 533 h 1878"/>
              <a:gd name="T10" fmla="*/ 673 w 3931"/>
              <a:gd name="T11" fmla="*/ 703 h 1878"/>
              <a:gd name="T12" fmla="*/ 606 w 3931"/>
              <a:gd name="T13" fmla="*/ 700 h 1878"/>
              <a:gd name="T14" fmla="*/ 18 w 3931"/>
              <a:gd name="T15" fmla="*/ 1140 h 1878"/>
              <a:gd name="T16" fmla="*/ 606 w 3931"/>
              <a:gd name="T17" fmla="*/ 1581 h 1878"/>
              <a:gd name="T18" fmla="*/ 740 w 3931"/>
              <a:gd name="T19" fmla="*/ 1569 h 1878"/>
              <a:gd name="T20" fmla="*/ 992 w 3931"/>
              <a:gd name="T21" fmla="*/ 1628 h 1878"/>
              <a:gd name="T22" fmla="*/ 1228 w 3931"/>
              <a:gd name="T23" fmla="*/ 1576 h 1878"/>
              <a:gd name="T24" fmla="*/ 1906 w 3931"/>
              <a:gd name="T25" fmla="*/ 1863 h 1878"/>
              <a:gd name="T26" fmla="*/ 2514 w 3931"/>
              <a:gd name="T27" fmla="*/ 1708 h 1878"/>
              <a:gd name="T28" fmla="*/ 2535 w 3931"/>
              <a:gd name="T29" fmla="*/ 1706 h 1878"/>
              <a:gd name="T30" fmla="*/ 3085 w 3931"/>
              <a:gd name="T31" fmla="*/ 1470 h 1878"/>
              <a:gd name="T32" fmla="*/ 3113 w 3931"/>
              <a:gd name="T33" fmla="*/ 1470 h 1878"/>
              <a:gd name="T34" fmla="*/ 3931 w 3931"/>
              <a:gd name="T35" fmla="*/ 975 h 1878"/>
              <a:gd name="T36" fmla="*/ 3391 w 3931"/>
              <a:gd name="T37" fmla="*/ 512 h 1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31" h="1878">
                <a:moveTo>
                  <a:pt x="3391" y="512"/>
                </a:moveTo>
                <a:cubicBezTo>
                  <a:pt x="3370" y="357"/>
                  <a:pt x="3201" y="236"/>
                  <a:pt x="2994" y="236"/>
                </a:cubicBezTo>
                <a:cubicBezTo>
                  <a:pt x="2935" y="236"/>
                  <a:pt x="2879" y="246"/>
                  <a:pt x="2829" y="263"/>
                </a:cubicBezTo>
                <a:cubicBezTo>
                  <a:pt x="2731" y="111"/>
                  <a:pt x="2529" y="0"/>
                  <a:pt x="2150" y="9"/>
                </a:cubicBezTo>
                <a:cubicBezTo>
                  <a:pt x="1658" y="21"/>
                  <a:pt x="1075" y="205"/>
                  <a:pt x="957" y="533"/>
                </a:cubicBezTo>
                <a:cubicBezTo>
                  <a:pt x="817" y="556"/>
                  <a:pt x="727" y="619"/>
                  <a:pt x="673" y="703"/>
                </a:cubicBezTo>
                <a:cubicBezTo>
                  <a:pt x="651" y="702"/>
                  <a:pt x="629" y="700"/>
                  <a:pt x="606" y="700"/>
                </a:cubicBezTo>
                <a:cubicBezTo>
                  <a:pt x="282" y="700"/>
                  <a:pt x="33" y="898"/>
                  <a:pt x="18" y="1140"/>
                </a:cubicBezTo>
                <a:cubicBezTo>
                  <a:pt x="0" y="1455"/>
                  <a:pt x="282" y="1581"/>
                  <a:pt x="606" y="1581"/>
                </a:cubicBezTo>
                <a:cubicBezTo>
                  <a:pt x="652" y="1581"/>
                  <a:pt x="697" y="1576"/>
                  <a:pt x="740" y="1569"/>
                </a:cubicBezTo>
                <a:cubicBezTo>
                  <a:pt x="808" y="1605"/>
                  <a:pt x="896" y="1628"/>
                  <a:pt x="992" y="1628"/>
                </a:cubicBezTo>
                <a:cubicBezTo>
                  <a:pt x="1081" y="1628"/>
                  <a:pt x="1163" y="1608"/>
                  <a:pt x="1228" y="1576"/>
                </a:cubicBezTo>
                <a:cubicBezTo>
                  <a:pt x="1353" y="1753"/>
                  <a:pt x="1610" y="1878"/>
                  <a:pt x="1906" y="1863"/>
                </a:cubicBezTo>
                <a:cubicBezTo>
                  <a:pt x="2217" y="1848"/>
                  <a:pt x="2404" y="1793"/>
                  <a:pt x="2514" y="1708"/>
                </a:cubicBezTo>
                <a:cubicBezTo>
                  <a:pt x="2521" y="1707"/>
                  <a:pt x="2528" y="1707"/>
                  <a:pt x="2535" y="1706"/>
                </a:cubicBezTo>
                <a:cubicBezTo>
                  <a:pt x="2883" y="1669"/>
                  <a:pt x="3036" y="1594"/>
                  <a:pt x="3085" y="1470"/>
                </a:cubicBezTo>
                <a:cubicBezTo>
                  <a:pt x="3095" y="1470"/>
                  <a:pt x="3104" y="1470"/>
                  <a:pt x="3113" y="1470"/>
                </a:cubicBezTo>
                <a:cubicBezTo>
                  <a:pt x="3565" y="1470"/>
                  <a:pt x="3931" y="1360"/>
                  <a:pt x="3931" y="975"/>
                </a:cubicBezTo>
                <a:cubicBezTo>
                  <a:pt x="3931" y="761"/>
                  <a:pt x="3705" y="581"/>
                  <a:pt x="3391" y="512"/>
                </a:cubicBezTo>
              </a:path>
            </a:pathLst>
          </a:custGeom>
          <a:solidFill>
            <a:schemeClr val="bg1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36"/>
          <p:cNvSpPr>
            <a:spLocks noChangeArrowheads="1"/>
          </p:cNvSpPr>
          <p:nvPr/>
        </p:nvSpPr>
        <p:spPr bwMode="auto">
          <a:xfrm>
            <a:off x="3913505" y="2621915"/>
            <a:ext cx="103949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cellular core network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 bwMode="auto">
          <a:xfrm>
            <a:off x="3529330" y="2795270"/>
            <a:ext cx="278765" cy="4445"/>
          </a:xfrm>
          <a:prstGeom prst="line">
            <a:avLst/>
          </a:prstGeom>
          <a:solidFill>
            <a:srgbClr val="3366FF"/>
          </a:solidFill>
          <a:ln w="28575" cap="flat">
            <a:solidFill>
              <a:srgbClr val="C00000"/>
            </a:solidFill>
            <a:prstDash val="solid"/>
            <a:round/>
          </a:ln>
        </p:spPr>
      </p:cxnSp>
      <p:sp>
        <p:nvSpPr>
          <p:cNvPr id="24" name="Freeform 34"/>
          <p:cNvSpPr/>
          <p:nvPr/>
        </p:nvSpPr>
        <p:spPr bwMode="auto">
          <a:xfrm>
            <a:off x="8155305" y="2382520"/>
            <a:ext cx="1389380" cy="577850"/>
          </a:xfrm>
          <a:custGeom>
            <a:avLst/>
            <a:gdLst>
              <a:gd name="T0" fmla="*/ 3391 w 3931"/>
              <a:gd name="T1" fmla="*/ 512 h 1878"/>
              <a:gd name="T2" fmla="*/ 2994 w 3931"/>
              <a:gd name="T3" fmla="*/ 236 h 1878"/>
              <a:gd name="T4" fmla="*/ 2829 w 3931"/>
              <a:gd name="T5" fmla="*/ 263 h 1878"/>
              <a:gd name="T6" fmla="*/ 2150 w 3931"/>
              <a:gd name="T7" fmla="*/ 9 h 1878"/>
              <a:gd name="T8" fmla="*/ 957 w 3931"/>
              <a:gd name="T9" fmla="*/ 533 h 1878"/>
              <a:gd name="T10" fmla="*/ 673 w 3931"/>
              <a:gd name="T11" fmla="*/ 703 h 1878"/>
              <a:gd name="T12" fmla="*/ 606 w 3931"/>
              <a:gd name="T13" fmla="*/ 700 h 1878"/>
              <a:gd name="T14" fmla="*/ 18 w 3931"/>
              <a:gd name="T15" fmla="*/ 1140 h 1878"/>
              <a:gd name="T16" fmla="*/ 606 w 3931"/>
              <a:gd name="T17" fmla="*/ 1581 h 1878"/>
              <a:gd name="T18" fmla="*/ 740 w 3931"/>
              <a:gd name="T19" fmla="*/ 1569 h 1878"/>
              <a:gd name="T20" fmla="*/ 992 w 3931"/>
              <a:gd name="T21" fmla="*/ 1628 h 1878"/>
              <a:gd name="T22" fmla="*/ 1228 w 3931"/>
              <a:gd name="T23" fmla="*/ 1576 h 1878"/>
              <a:gd name="T24" fmla="*/ 1906 w 3931"/>
              <a:gd name="T25" fmla="*/ 1863 h 1878"/>
              <a:gd name="T26" fmla="*/ 2514 w 3931"/>
              <a:gd name="T27" fmla="*/ 1708 h 1878"/>
              <a:gd name="T28" fmla="*/ 2535 w 3931"/>
              <a:gd name="T29" fmla="*/ 1706 h 1878"/>
              <a:gd name="T30" fmla="*/ 3085 w 3931"/>
              <a:gd name="T31" fmla="*/ 1470 h 1878"/>
              <a:gd name="T32" fmla="*/ 3113 w 3931"/>
              <a:gd name="T33" fmla="*/ 1470 h 1878"/>
              <a:gd name="T34" fmla="*/ 3931 w 3931"/>
              <a:gd name="T35" fmla="*/ 975 h 1878"/>
              <a:gd name="T36" fmla="*/ 3391 w 3931"/>
              <a:gd name="T37" fmla="*/ 512 h 1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31" h="1878">
                <a:moveTo>
                  <a:pt x="3391" y="512"/>
                </a:moveTo>
                <a:cubicBezTo>
                  <a:pt x="3370" y="357"/>
                  <a:pt x="3201" y="236"/>
                  <a:pt x="2994" y="236"/>
                </a:cubicBezTo>
                <a:cubicBezTo>
                  <a:pt x="2935" y="236"/>
                  <a:pt x="2879" y="246"/>
                  <a:pt x="2829" y="263"/>
                </a:cubicBezTo>
                <a:cubicBezTo>
                  <a:pt x="2731" y="111"/>
                  <a:pt x="2529" y="0"/>
                  <a:pt x="2150" y="9"/>
                </a:cubicBezTo>
                <a:cubicBezTo>
                  <a:pt x="1658" y="21"/>
                  <a:pt x="1075" y="205"/>
                  <a:pt x="957" y="533"/>
                </a:cubicBezTo>
                <a:cubicBezTo>
                  <a:pt x="817" y="556"/>
                  <a:pt x="727" y="619"/>
                  <a:pt x="673" y="703"/>
                </a:cubicBezTo>
                <a:cubicBezTo>
                  <a:pt x="651" y="702"/>
                  <a:pt x="629" y="700"/>
                  <a:pt x="606" y="700"/>
                </a:cubicBezTo>
                <a:cubicBezTo>
                  <a:pt x="282" y="700"/>
                  <a:pt x="33" y="898"/>
                  <a:pt x="18" y="1140"/>
                </a:cubicBezTo>
                <a:cubicBezTo>
                  <a:pt x="0" y="1455"/>
                  <a:pt x="282" y="1581"/>
                  <a:pt x="606" y="1581"/>
                </a:cubicBezTo>
                <a:cubicBezTo>
                  <a:pt x="652" y="1581"/>
                  <a:pt x="697" y="1576"/>
                  <a:pt x="740" y="1569"/>
                </a:cubicBezTo>
                <a:cubicBezTo>
                  <a:pt x="808" y="1605"/>
                  <a:pt x="896" y="1628"/>
                  <a:pt x="992" y="1628"/>
                </a:cubicBezTo>
                <a:cubicBezTo>
                  <a:pt x="1081" y="1628"/>
                  <a:pt x="1163" y="1608"/>
                  <a:pt x="1228" y="1576"/>
                </a:cubicBezTo>
                <a:cubicBezTo>
                  <a:pt x="1353" y="1753"/>
                  <a:pt x="1610" y="1878"/>
                  <a:pt x="1906" y="1863"/>
                </a:cubicBezTo>
                <a:cubicBezTo>
                  <a:pt x="2217" y="1848"/>
                  <a:pt x="2404" y="1793"/>
                  <a:pt x="2514" y="1708"/>
                </a:cubicBezTo>
                <a:cubicBezTo>
                  <a:pt x="2521" y="1707"/>
                  <a:pt x="2528" y="1707"/>
                  <a:pt x="2535" y="1706"/>
                </a:cubicBezTo>
                <a:cubicBezTo>
                  <a:pt x="2883" y="1669"/>
                  <a:pt x="3036" y="1594"/>
                  <a:pt x="3085" y="1470"/>
                </a:cubicBezTo>
                <a:cubicBezTo>
                  <a:pt x="3095" y="1470"/>
                  <a:pt x="3104" y="1470"/>
                  <a:pt x="3113" y="1470"/>
                </a:cubicBezTo>
                <a:cubicBezTo>
                  <a:pt x="3565" y="1470"/>
                  <a:pt x="3931" y="1360"/>
                  <a:pt x="3931" y="975"/>
                </a:cubicBezTo>
                <a:cubicBezTo>
                  <a:pt x="3931" y="761"/>
                  <a:pt x="3705" y="581"/>
                  <a:pt x="3391" y="512"/>
                </a:cubicBezTo>
              </a:path>
            </a:pathLst>
          </a:custGeom>
          <a:solidFill>
            <a:srgbClr val="7F7F7F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8368030" y="2558415"/>
            <a:ext cx="103949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6G broadcast core network</a:t>
            </a:r>
            <a:endParaRPr kumimoji="0" lang="en-US" altLang="zh-CN" sz="9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34"/>
          <p:cNvSpPr/>
          <p:nvPr/>
        </p:nvSpPr>
        <p:spPr bwMode="auto">
          <a:xfrm>
            <a:off x="10063480" y="2402840"/>
            <a:ext cx="1209675" cy="464185"/>
          </a:xfrm>
          <a:custGeom>
            <a:avLst/>
            <a:gdLst>
              <a:gd name="T0" fmla="*/ 3391 w 3931"/>
              <a:gd name="T1" fmla="*/ 512 h 1878"/>
              <a:gd name="T2" fmla="*/ 2994 w 3931"/>
              <a:gd name="T3" fmla="*/ 236 h 1878"/>
              <a:gd name="T4" fmla="*/ 2829 w 3931"/>
              <a:gd name="T5" fmla="*/ 263 h 1878"/>
              <a:gd name="T6" fmla="*/ 2150 w 3931"/>
              <a:gd name="T7" fmla="*/ 9 h 1878"/>
              <a:gd name="T8" fmla="*/ 957 w 3931"/>
              <a:gd name="T9" fmla="*/ 533 h 1878"/>
              <a:gd name="T10" fmla="*/ 673 w 3931"/>
              <a:gd name="T11" fmla="*/ 703 h 1878"/>
              <a:gd name="T12" fmla="*/ 606 w 3931"/>
              <a:gd name="T13" fmla="*/ 700 h 1878"/>
              <a:gd name="T14" fmla="*/ 18 w 3931"/>
              <a:gd name="T15" fmla="*/ 1140 h 1878"/>
              <a:gd name="T16" fmla="*/ 606 w 3931"/>
              <a:gd name="T17" fmla="*/ 1581 h 1878"/>
              <a:gd name="T18" fmla="*/ 740 w 3931"/>
              <a:gd name="T19" fmla="*/ 1569 h 1878"/>
              <a:gd name="T20" fmla="*/ 992 w 3931"/>
              <a:gd name="T21" fmla="*/ 1628 h 1878"/>
              <a:gd name="T22" fmla="*/ 1228 w 3931"/>
              <a:gd name="T23" fmla="*/ 1576 h 1878"/>
              <a:gd name="T24" fmla="*/ 1906 w 3931"/>
              <a:gd name="T25" fmla="*/ 1863 h 1878"/>
              <a:gd name="T26" fmla="*/ 2514 w 3931"/>
              <a:gd name="T27" fmla="*/ 1708 h 1878"/>
              <a:gd name="T28" fmla="*/ 2535 w 3931"/>
              <a:gd name="T29" fmla="*/ 1706 h 1878"/>
              <a:gd name="T30" fmla="*/ 3085 w 3931"/>
              <a:gd name="T31" fmla="*/ 1470 h 1878"/>
              <a:gd name="T32" fmla="*/ 3113 w 3931"/>
              <a:gd name="T33" fmla="*/ 1470 h 1878"/>
              <a:gd name="T34" fmla="*/ 3931 w 3931"/>
              <a:gd name="T35" fmla="*/ 975 h 1878"/>
              <a:gd name="T36" fmla="*/ 3391 w 3931"/>
              <a:gd name="T37" fmla="*/ 512 h 1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31" h="1878">
                <a:moveTo>
                  <a:pt x="3391" y="512"/>
                </a:moveTo>
                <a:cubicBezTo>
                  <a:pt x="3370" y="357"/>
                  <a:pt x="3201" y="236"/>
                  <a:pt x="2994" y="236"/>
                </a:cubicBezTo>
                <a:cubicBezTo>
                  <a:pt x="2935" y="236"/>
                  <a:pt x="2879" y="246"/>
                  <a:pt x="2829" y="263"/>
                </a:cubicBezTo>
                <a:cubicBezTo>
                  <a:pt x="2731" y="111"/>
                  <a:pt x="2529" y="0"/>
                  <a:pt x="2150" y="9"/>
                </a:cubicBezTo>
                <a:cubicBezTo>
                  <a:pt x="1658" y="21"/>
                  <a:pt x="1075" y="205"/>
                  <a:pt x="957" y="533"/>
                </a:cubicBezTo>
                <a:cubicBezTo>
                  <a:pt x="817" y="556"/>
                  <a:pt x="727" y="619"/>
                  <a:pt x="673" y="703"/>
                </a:cubicBezTo>
                <a:cubicBezTo>
                  <a:pt x="651" y="702"/>
                  <a:pt x="629" y="700"/>
                  <a:pt x="606" y="700"/>
                </a:cubicBezTo>
                <a:cubicBezTo>
                  <a:pt x="282" y="700"/>
                  <a:pt x="33" y="898"/>
                  <a:pt x="18" y="1140"/>
                </a:cubicBezTo>
                <a:cubicBezTo>
                  <a:pt x="0" y="1455"/>
                  <a:pt x="282" y="1581"/>
                  <a:pt x="606" y="1581"/>
                </a:cubicBezTo>
                <a:cubicBezTo>
                  <a:pt x="652" y="1581"/>
                  <a:pt x="697" y="1576"/>
                  <a:pt x="740" y="1569"/>
                </a:cubicBezTo>
                <a:cubicBezTo>
                  <a:pt x="808" y="1605"/>
                  <a:pt x="896" y="1628"/>
                  <a:pt x="992" y="1628"/>
                </a:cubicBezTo>
                <a:cubicBezTo>
                  <a:pt x="1081" y="1628"/>
                  <a:pt x="1163" y="1608"/>
                  <a:pt x="1228" y="1576"/>
                </a:cubicBezTo>
                <a:cubicBezTo>
                  <a:pt x="1353" y="1753"/>
                  <a:pt x="1610" y="1878"/>
                  <a:pt x="1906" y="1863"/>
                </a:cubicBezTo>
                <a:cubicBezTo>
                  <a:pt x="2217" y="1848"/>
                  <a:pt x="2404" y="1793"/>
                  <a:pt x="2514" y="1708"/>
                </a:cubicBezTo>
                <a:cubicBezTo>
                  <a:pt x="2521" y="1707"/>
                  <a:pt x="2528" y="1707"/>
                  <a:pt x="2535" y="1706"/>
                </a:cubicBezTo>
                <a:cubicBezTo>
                  <a:pt x="2883" y="1669"/>
                  <a:pt x="3036" y="1594"/>
                  <a:pt x="3085" y="1470"/>
                </a:cubicBezTo>
                <a:cubicBezTo>
                  <a:pt x="3095" y="1470"/>
                  <a:pt x="3104" y="1470"/>
                  <a:pt x="3113" y="1470"/>
                </a:cubicBezTo>
                <a:cubicBezTo>
                  <a:pt x="3565" y="1470"/>
                  <a:pt x="3931" y="1360"/>
                  <a:pt x="3931" y="975"/>
                </a:cubicBezTo>
                <a:cubicBezTo>
                  <a:pt x="3931" y="761"/>
                  <a:pt x="3705" y="581"/>
                  <a:pt x="3391" y="512"/>
                </a:cubicBezTo>
              </a:path>
            </a:pathLst>
          </a:custGeom>
          <a:solidFill>
            <a:schemeClr val="bg1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10174605" y="2503170"/>
            <a:ext cx="103949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cellular core network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>
            <a:stCxn id="24" idx="17"/>
            <a:endCxn id="27" idx="7"/>
          </p:cNvCxnSpPr>
          <p:nvPr/>
        </p:nvCxnSpPr>
        <p:spPr bwMode="auto">
          <a:xfrm>
            <a:off x="9544685" y="2682240"/>
            <a:ext cx="524510" cy="2540"/>
          </a:xfrm>
          <a:prstGeom prst="line">
            <a:avLst/>
          </a:prstGeom>
          <a:solidFill>
            <a:srgbClr val="3366FF"/>
          </a:solidFill>
          <a:ln w="28575" cap="flat">
            <a:solidFill>
              <a:srgbClr val="C00000"/>
            </a:solidFill>
            <a:prstDash val="solid"/>
            <a:round/>
          </a:ln>
        </p:spPr>
      </p:cxn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8961618" y="4927971"/>
            <a:ext cx="955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core network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34"/>
          <p:cNvSpPr/>
          <p:nvPr/>
        </p:nvSpPr>
        <p:spPr bwMode="auto">
          <a:xfrm>
            <a:off x="8761730" y="4698365"/>
            <a:ext cx="1389380" cy="577850"/>
          </a:xfrm>
          <a:custGeom>
            <a:avLst/>
            <a:gdLst>
              <a:gd name="T0" fmla="*/ 3391 w 3931"/>
              <a:gd name="T1" fmla="*/ 512 h 1878"/>
              <a:gd name="T2" fmla="*/ 2994 w 3931"/>
              <a:gd name="T3" fmla="*/ 236 h 1878"/>
              <a:gd name="T4" fmla="*/ 2829 w 3931"/>
              <a:gd name="T5" fmla="*/ 263 h 1878"/>
              <a:gd name="T6" fmla="*/ 2150 w 3931"/>
              <a:gd name="T7" fmla="*/ 9 h 1878"/>
              <a:gd name="T8" fmla="*/ 957 w 3931"/>
              <a:gd name="T9" fmla="*/ 533 h 1878"/>
              <a:gd name="T10" fmla="*/ 673 w 3931"/>
              <a:gd name="T11" fmla="*/ 703 h 1878"/>
              <a:gd name="T12" fmla="*/ 606 w 3931"/>
              <a:gd name="T13" fmla="*/ 700 h 1878"/>
              <a:gd name="T14" fmla="*/ 18 w 3931"/>
              <a:gd name="T15" fmla="*/ 1140 h 1878"/>
              <a:gd name="T16" fmla="*/ 606 w 3931"/>
              <a:gd name="T17" fmla="*/ 1581 h 1878"/>
              <a:gd name="T18" fmla="*/ 740 w 3931"/>
              <a:gd name="T19" fmla="*/ 1569 h 1878"/>
              <a:gd name="T20" fmla="*/ 992 w 3931"/>
              <a:gd name="T21" fmla="*/ 1628 h 1878"/>
              <a:gd name="T22" fmla="*/ 1228 w 3931"/>
              <a:gd name="T23" fmla="*/ 1576 h 1878"/>
              <a:gd name="T24" fmla="*/ 1906 w 3931"/>
              <a:gd name="T25" fmla="*/ 1863 h 1878"/>
              <a:gd name="T26" fmla="*/ 2514 w 3931"/>
              <a:gd name="T27" fmla="*/ 1708 h 1878"/>
              <a:gd name="T28" fmla="*/ 2535 w 3931"/>
              <a:gd name="T29" fmla="*/ 1706 h 1878"/>
              <a:gd name="T30" fmla="*/ 3085 w 3931"/>
              <a:gd name="T31" fmla="*/ 1470 h 1878"/>
              <a:gd name="T32" fmla="*/ 3113 w 3931"/>
              <a:gd name="T33" fmla="*/ 1470 h 1878"/>
              <a:gd name="T34" fmla="*/ 3931 w 3931"/>
              <a:gd name="T35" fmla="*/ 975 h 1878"/>
              <a:gd name="T36" fmla="*/ 3391 w 3931"/>
              <a:gd name="T37" fmla="*/ 512 h 1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31" h="1878">
                <a:moveTo>
                  <a:pt x="3391" y="512"/>
                </a:moveTo>
                <a:cubicBezTo>
                  <a:pt x="3370" y="357"/>
                  <a:pt x="3201" y="236"/>
                  <a:pt x="2994" y="236"/>
                </a:cubicBezTo>
                <a:cubicBezTo>
                  <a:pt x="2935" y="236"/>
                  <a:pt x="2879" y="246"/>
                  <a:pt x="2829" y="263"/>
                </a:cubicBezTo>
                <a:cubicBezTo>
                  <a:pt x="2731" y="111"/>
                  <a:pt x="2529" y="0"/>
                  <a:pt x="2150" y="9"/>
                </a:cubicBezTo>
                <a:cubicBezTo>
                  <a:pt x="1658" y="21"/>
                  <a:pt x="1075" y="205"/>
                  <a:pt x="957" y="533"/>
                </a:cubicBezTo>
                <a:cubicBezTo>
                  <a:pt x="817" y="556"/>
                  <a:pt x="727" y="619"/>
                  <a:pt x="673" y="703"/>
                </a:cubicBezTo>
                <a:cubicBezTo>
                  <a:pt x="651" y="702"/>
                  <a:pt x="629" y="700"/>
                  <a:pt x="606" y="700"/>
                </a:cubicBezTo>
                <a:cubicBezTo>
                  <a:pt x="282" y="700"/>
                  <a:pt x="33" y="898"/>
                  <a:pt x="18" y="1140"/>
                </a:cubicBezTo>
                <a:cubicBezTo>
                  <a:pt x="0" y="1455"/>
                  <a:pt x="282" y="1581"/>
                  <a:pt x="606" y="1581"/>
                </a:cubicBezTo>
                <a:cubicBezTo>
                  <a:pt x="652" y="1581"/>
                  <a:pt x="697" y="1576"/>
                  <a:pt x="740" y="1569"/>
                </a:cubicBezTo>
                <a:cubicBezTo>
                  <a:pt x="808" y="1605"/>
                  <a:pt x="896" y="1628"/>
                  <a:pt x="992" y="1628"/>
                </a:cubicBezTo>
                <a:cubicBezTo>
                  <a:pt x="1081" y="1628"/>
                  <a:pt x="1163" y="1608"/>
                  <a:pt x="1228" y="1576"/>
                </a:cubicBezTo>
                <a:cubicBezTo>
                  <a:pt x="1353" y="1753"/>
                  <a:pt x="1610" y="1878"/>
                  <a:pt x="1906" y="1863"/>
                </a:cubicBezTo>
                <a:cubicBezTo>
                  <a:pt x="2217" y="1848"/>
                  <a:pt x="2404" y="1793"/>
                  <a:pt x="2514" y="1708"/>
                </a:cubicBezTo>
                <a:cubicBezTo>
                  <a:pt x="2521" y="1707"/>
                  <a:pt x="2528" y="1707"/>
                  <a:pt x="2535" y="1706"/>
                </a:cubicBezTo>
                <a:cubicBezTo>
                  <a:pt x="2883" y="1669"/>
                  <a:pt x="3036" y="1594"/>
                  <a:pt x="3085" y="1470"/>
                </a:cubicBezTo>
                <a:cubicBezTo>
                  <a:pt x="3095" y="1470"/>
                  <a:pt x="3104" y="1470"/>
                  <a:pt x="3113" y="1470"/>
                </a:cubicBezTo>
                <a:cubicBezTo>
                  <a:pt x="3565" y="1470"/>
                  <a:pt x="3931" y="1360"/>
                  <a:pt x="3931" y="975"/>
                </a:cubicBezTo>
                <a:cubicBezTo>
                  <a:pt x="3931" y="761"/>
                  <a:pt x="3705" y="581"/>
                  <a:pt x="3391" y="512"/>
                </a:cubicBezTo>
              </a:path>
            </a:pathLst>
          </a:custGeom>
          <a:solidFill>
            <a:srgbClr val="7F7F7F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8974455" y="4867910"/>
            <a:ext cx="103949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6G broadcast core network</a:t>
            </a:r>
            <a:endParaRPr kumimoji="0" lang="en-US" altLang="zh-CN" sz="9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34"/>
          <p:cNvSpPr/>
          <p:nvPr/>
        </p:nvSpPr>
        <p:spPr bwMode="auto">
          <a:xfrm>
            <a:off x="10591800" y="4714240"/>
            <a:ext cx="1209675" cy="464185"/>
          </a:xfrm>
          <a:custGeom>
            <a:avLst/>
            <a:gdLst>
              <a:gd name="T0" fmla="*/ 3391 w 3931"/>
              <a:gd name="T1" fmla="*/ 512 h 1878"/>
              <a:gd name="T2" fmla="*/ 2994 w 3931"/>
              <a:gd name="T3" fmla="*/ 236 h 1878"/>
              <a:gd name="T4" fmla="*/ 2829 w 3931"/>
              <a:gd name="T5" fmla="*/ 263 h 1878"/>
              <a:gd name="T6" fmla="*/ 2150 w 3931"/>
              <a:gd name="T7" fmla="*/ 9 h 1878"/>
              <a:gd name="T8" fmla="*/ 957 w 3931"/>
              <a:gd name="T9" fmla="*/ 533 h 1878"/>
              <a:gd name="T10" fmla="*/ 673 w 3931"/>
              <a:gd name="T11" fmla="*/ 703 h 1878"/>
              <a:gd name="T12" fmla="*/ 606 w 3931"/>
              <a:gd name="T13" fmla="*/ 700 h 1878"/>
              <a:gd name="T14" fmla="*/ 18 w 3931"/>
              <a:gd name="T15" fmla="*/ 1140 h 1878"/>
              <a:gd name="T16" fmla="*/ 606 w 3931"/>
              <a:gd name="T17" fmla="*/ 1581 h 1878"/>
              <a:gd name="T18" fmla="*/ 740 w 3931"/>
              <a:gd name="T19" fmla="*/ 1569 h 1878"/>
              <a:gd name="T20" fmla="*/ 992 w 3931"/>
              <a:gd name="T21" fmla="*/ 1628 h 1878"/>
              <a:gd name="T22" fmla="*/ 1228 w 3931"/>
              <a:gd name="T23" fmla="*/ 1576 h 1878"/>
              <a:gd name="T24" fmla="*/ 1906 w 3931"/>
              <a:gd name="T25" fmla="*/ 1863 h 1878"/>
              <a:gd name="T26" fmla="*/ 2514 w 3931"/>
              <a:gd name="T27" fmla="*/ 1708 h 1878"/>
              <a:gd name="T28" fmla="*/ 2535 w 3931"/>
              <a:gd name="T29" fmla="*/ 1706 h 1878"/>
              <a:gd name="T30" fmla="*/ 3085 w 3931"/>
              <a:gd name="T31" fmla="*/ 1470 h 1878"/>
              <a:gd name="T32" fmla="*/ 3113 w 3931"/>
              <a:gd name="T33" fmla="*/ 1470 h 1878"/>
              <a:gd name="T34" fmla="*/ 3931 w 3931"/>
              <a:gd name="T35" fmla="*/ 975 h 1878"/>
              <a:gd name="T36" fmla="*/ 3391 w 3931"/>
              <a:gd name="T37" fmla="*/ 512 h 1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31" h="1878">
                <a:moveTo>
                  <a:pt x="3391" y="512"/>
                </a:moveTo>
                <a:cubicBezTo>
                  <a:pt x="3370" y="357"/>
                  <a:pt x="3201" y="236"/>
                  <a:pt x="2994" y="236"/>
                </a:cubicBezTo>
                <a:cubicBezTo>
                  <a:pt x="2935" y="236"/>
                  <a:pt x="2879" y="246"/>
                  <a:pt x="2829" y="263"/>
                </a:cubicBezTo>
                <a:cubicBezTo>
                  <a:pt x="2731" y="111"/>
                  <a:pt x="2529" y="0"/>
                  <a:pt x="2150" y="9"/>
                </a:cubicBezTo>
                <a:cubicBezTo>
                  <a:pt x="1658" y="21"/>
                  <a:pt x="1075" y="205"/>
                  <a:pt x="957" y="533"/>
                </a:cubicBezTo>
                <a:cubicBezTo>
                  <a:pt x="817" y="556"/>
                  <a:pt x="727" y="619"/>
                  <a:pt x="673" y="703"/>
                </a:cubicBezTo>
                <a:cubicBezTo>
                  <a:pt x="651" y="702"/>
                  <a:pt x="629" y="700"/>
                  <a:pt x="606" y="700"/>
                </a:cubicBezTo>
                <a:cubicBezTo>
                  <a:pt x="282" y="700"/>
                  <a:pt x="33" y="898"/>
                  <a:pt x="18" y="1140"/>
                </a:cubicBezTo>
                <a:cubicBezTo>
                  <a:pt x="0" y="1455"/>
                  <a:pt x="282" y="1581"/>
                  <a:pt x="606" y="1581"/>
                </a:cubicBezTo>
                <a:cubicBezTo>
                  <a:pt x="652" y="1581"/>
                  <a:pt x="697" y="1576"/>
                  <a:pt x="740" y="1569"/>
                </a:cubicBezTo>
                <a:cubicBezTo>
                  <a:pt x="808" y="1605"/>
                  <a:pt x="896" y="1628"/>
                  <a:pt x="992" y="1628"/>
                </a:cubicBezTo>
                <a:cubicBezTo>
                  <a:pt x="1081" y="1628"/>
                  <a:pt x="1163" y="1608"/>
                  <a:pt x="1228" y="1576"/>
                </a:cubicBezTo>
                <a:cubicBezTo>
                  <a:pt x="1353" y="1753"/>
                  <a:pt x="1610" y="1878"/>
                  <a:pt x="1906" y="1863"/>
                </a:cubicBezTo>
                <a:cubicBezTo>
                  <a:pt x="2217" y="1848"/>
                  <a:pt x="2404" y="1793"/>
                  <a:pt x="2514" y="1708"/>
                </a:cubicBezTo>
                <a:cubicBezTo>
                  <a:pt x="2521" y="1707"/>
                  <a:pt x="2528" y="1707"/>
                  <a:pt x="2535" y="1706"/>
                </a:cubicBezTo>
                <a:cubicBezTo>
                  <a:pt x="2883" y="1669"/>
                  <a:pt x="3036" y="1594"/>
                  <a:pt x="3085" y="1470"/>
                </a:cubicBezTo>
                <a:cubicBezTo>
                  <a:pt x="3095" y="1470"/>
                  <a:pt x="3104" y="1470"/>
                  <a:pt x="3113" y="1470"/>
                </a:cubicBezTo>
                <a:cubicBezTo>
                  <a:pt x="3565" y="1470"/>
                  <a:pt x="3931" y="1360"/>
                  <a:pt x="3931" y="975"/>
                </a:cubicBezTo>
                <a:cubicBezTo>
                  <a:pt x="3931" y="761"/>
                  <a:pt x="3705" y="581"/>
                  <a:pt x="3391" y="512"/>
                </a:cubicBezTo>
              </a:path>
            </a:pathLst>
          </a:custGeom>
          <a:solidFill>
            <a:schemeClr val="bg1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Rectangle 36"/>
          <p:cNvSpPr>
            <a:spLocks noChangeArrowheads="1"/>
          </p:cNvSpPr>
          <p:nvPr/>
        </p:nvSpPr>
        <p:spPr bwMode="auto">
          <a:xfrm>
            <a:off x="10702925" y="4814570"/>
            <a:ext cx="103949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cellular core network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7" name="直接连接符 186"/>
          <p:cNvCxnSpPr>
            <a:endCxn id="33" idx="7"/>
          </p:cNvCxnSpPr>
          <p:nvPr/>
        </p:nvCxnSpPr>
        <p:spPr bwMode="auto">
          <a:xfrm>
            <a:off x="10152380" y="4990465"/>
            <a:ext cx="445135" cy="5715"/>
          </a:xfrm>
          <a:prstGeom prst="line">
            <a:avLst/>
          </a:prstGeom>
          <a:solidFill>
            <a:srgbClr val="3366FF"/>
          </a:solidFill>
          <a:ln w="28575" cap="flat">
            <a:solidFill>
              <a:srgbClr val="C00000"/>
            </a:solidFill>
            <a:prstDash val="solid"/>
            <a:round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372"/>
    </mc:Choice>
    <mc:Fallback>
      <p:transition spd="slow" advTm="3737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6" name="直接连接符 145"/>
          <p:cNvCxnSpPr/>
          <p:nvPr/>
        </p:nvCxnSpPr>
        <p:spPr bwMode="auto">
          <a:xfrm>
            <a:off x="10175844" y="1282037"/>
            <a:ext cx="0" cy="3012188"/>
          </a:xfrm>
          <a:prstGeom prst="line">
            <a:avLst/>
          </a:prstGeom>
          <a:noFill/>
          <a:ln w="38100">
            <a:solidFill>
              <a:srgbClr val="FFFFFF">
                <a:lumMod val="75000"/>
              </a:srgbClr>
            </a:solidFill>
            <a:prstDash val="sysDot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3" name="矩形 152"/>
          <p:cNvSpPr/>
          <p:nvPr/>
        </p:nvSpPr>
        <p:spPr>
          <a:xfrm rot="2415840">
            <a:off x="4595181" y="3366906"/>
            <a:ext cx="1505221" cy="31552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 defTabSz="914400"/>
            <a:endParaRPr lang="zh-CN" altLang="en-US" sz="2400" b="1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2" name="矩形 151"/>
          <p:cNvSpPr/>
          <p:nvPr/>
        </p:nvSpPr>
        <p:spPr>
          <a:xfrm rot="18863480">
            <a:off x="4604154" y="2413583"/>
            <a:ext cx="1504182" cy="29435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 defTabSz="914400"/>
            <a:endParaRPr lang="zh-CN" altLang="en-US" sz="2400" b="1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5817302" y="3826685"/>
            <a:ext cx="3909793" cy="29435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 defTabSz="914400"/>
            <a:endParaRPr lang="zh-CN" altLang="en-US" sz="2400" b="1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766503" y="1925142"/>
            <a:ext cx="3909793" cy="29435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 defTabSz="914400"/>
            <a:endParaRPr lang="zh-CN" altLang="en-US" sz="2400" b="1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1097088" y="2912400"/>
            <a:ext cx="3909793" cy="29435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 defTabSz="914400"/>
            <a:endParaRPr lang="zh-CN" altLang="en-US" sz="2400" b="1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2" name="右箭头 111"/>
          <p:cNvSpPr/>
          <p:nvPr/>
        </p:nvSpPr>
        <p:spPr bwMode="auto">
          <a:xfrm rot="1734180">
            <a:off x="9480082" y="2118117"/>
            <a:ext cx="1497600" cy="571277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EBEBE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3" name="表格 112"/>
          <p:cNvGraphicFramePr>
            <a:graphicFrameLocks noGrp="1"/>
          </p:cNvGraphicFramePr>
          <p:nvPr/>
        </p:nvGraphicFramePr>
        <p:xfrm>
          <a:off x="1089495" y="2177772"/>
          <a:ext cx="3959011" cy="370695"/>
        </p:xfrm>
        <a:graphic>
          <a:graphicData uri="http://schemas.openxmlformats.org/drawingml/2006/table">
            <a:tbl>
              <a:tblPr firstRow="1" bandRow="1"/>
              <a:tblGrid>
                <a:gridCol w="565573"/>
                <a:gridCol w="565573"/>
                <a:gridCol w="565573"/>
                <a:gridCol w="565573"/>
                <a:gridCol w="565573"/>
                <a:gridCol w="565573"/>
                <a:gridCol w="565573"/>
              </a:tblGrid>
              <a:tr h="3706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2009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2011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4" name="表格 113"/>
          <p:cNvGraphicFramePr>
            <a:graphicFrameLocks noGrp="1"/>
          </p:cNvGraphicFramePr>
          <p:nvPr/>
        </p:nvGraphicFramePr>
        <p:xfrm>
          <a:off x="5604565" y="4170395"/>
          <a:ext cx="5655730" cy="370695"/>
        </p:xfrm>
        <a:graphic>
          <a:graphicData uri="http://schemas.openxmlformats.org/drawingml/2006/table">
            <a:tbl>
              <a:tblPr firstRow="1" bandRow="1"/>
              <a:tblGrid>
                <a:gridCol w="565573"/>
                <a:gridCol w="565573"/>
                <a:gridCol w="565573"/>
                <a:gridCol w="565573"/>
                <a:gridCol w="565573"/>
                <a:gridCol w="565573"/>
                <a:gridCol w="565573"/>
                <a:gridCol w="565573"/>
                <a:gridCol w="565573"/>
                <a:gridCol w="565573"/>
              </a:tblGrid>
              <a:tr h="3706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1pPr>
                      <a:lvl2pPr marL="4565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2pPr>
                      <a:lvl3pPr marL="9137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3pPr>
                      <a:lvl4pPr marL="13703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4pPr>
                      <a:lvl5pPr marL="18275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5pPr>
                      <a:lvl6pPr marL="228409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6pPr>
                      <a:lvl7pPr marL="27406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7pPr>
                      <a:lvl8pPr marL="31978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8pPr>
                      <a:lvl9pPr marL="365442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2020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1pPr>
                      <a:lvl2pPr marL="4565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2pPr>
                      <a:lvl3pPr marL="9137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3pPr>
                      <a:lvl4pPr marL="13703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4pPr>
                      <a:lvl5pPr marL="18275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5pPr>
                      <a:lvl6pPr marL="228409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6pPr>
                      <a:lvl7pPr marL="27406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7pPr>
                      <a:lvl8pPr marL="31978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8pPr>
                      <a:lvl9pPr marL="365442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2021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1pPr>
                      <a:lvl2pPr marL="4565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2pPr>
                      <a:lvl3pPr marL="9137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3pPr>
                      <a:lvl4pPr marL="13703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4pPr>
                      <a:lvl5pPr marL="18275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5pPr>
                      <a:lvl6pPr marL="228409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6pPr>
                      <a:lvl7pPr marL="27406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7pPr>
                      <a:lvl8pPr marL="31978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8pPr>
                      <a:lvl9pPr marL="365442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2022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1pPr>
                      <a:lvl2pPr marL="4565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2pPr>
                      <a:lvl3pPr marL="9137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3pPr>
                      <a:lvl4pPr marL="13703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4pPr>
                      <a:lvl5pPr marL="18275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5pPr>
                      <a:lvl6pPr marL="228409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6pPr>
                      <a:lvl7pPr marL="27406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7pPr>
                      <a:lvl8pPr marL="31978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8pPr>
                      <a:lvl9pPr marL="365442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2023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1pPr>
                      <a:lvl2pPr marL="4565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2pPr>
                      <a:lvl3pPr marL="9137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3pPr>
                      <a:lvl4pPr marL="13703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4pPr>
                      <a:lvl5pPr marL="18275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5pPr>
                      <a:lvl6pPr marL="228409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6pPr>
                      <a:lvl7pPr marL="27406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7pPr>
                      <a:lvl8pPr marL="31978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8pPr>
                      <a:lvl9pPr marL="365442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2024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1pPr>
                      <a:lvl2pPr marL="4565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2pPr>
                      <a:lvl3pPr marL="9137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3pPr>
                      <a:lvl4pPr marL="13703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4pPr>
                      <a:lvl5pPr marL="18275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5pPr>
                      <a:lvl6pPr marL="228409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6pPr>
                      <a:lvl7pPr marL="27406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7pPr>
                      <a:lvl8pPr marL="31978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8pPr>
                      <a:lvl9pPr marL="365442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2025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15" name="椭圆 20"/>
          <p:cNvSpPr/>
          <p:nvPr/>
        </p:nvSpPr>
        <p:spPr>
          <a:xfrm>
            <a:off x="6099219" y="3837820"/>
            <a:ext cx="268021" cy="272733"/>
          </a:xfrm>
          <a:prstGeom prst="ellipse">
            <a:avLst/>
          </a:prstGeom>
          <a:solidFill>
            <a:srgbClr val="002060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>
            <a:off x="5747942" y="2945248"/>
            <a:ext cx="1728110" cy="513805"/>
          </a:xfrm>
          <a:custGeom>
            <a:avLst/>
            <a:gdLst>
              <a:gd name="connsiteX0" fmla="*/ 0 w 1333678"/>
              <a:gd name="connsiteY0" fmla="*/ 0 h 668127"/>
              <a:gd name="connsiteX1" fmla="*/ 1333678 w 1333678"/>
              <a:gd name="connsiteY1" fmla="*/ 0 h 668127"/>
              <a:gd name="connsiteX2" fmla="*/ 1333678 w 1333678"/>
              <a:gd name="connsiteY2" fmla="*/ 668127 h 668127"/>
              <a:gd name="connsiteX3" fmla="*/ 0 w 1333678"/>
              <a:gd name="connsiteY3" fmla="*/ 668127 h 668127"/>
              <a:gd name="connsiteX4" fmla="*/ 0 w 1333678"/>
              <a:gd name="connsiteY4" fmla="*/ 0 h 668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678" h="668127">
                <a:moveTo>
                  <a:pt x="0" y="0"/>
                </a:moveTo>
                <a:lnTo>
                  <a:pt x="1333678" y="0"/>
                </a:lnTo>
                <a:lnTo>
                  <a:pt x="1333678" y="668127"/>
                </a:lnTo>
                <a:lnTo>
                  <a:pt x="0" y="668127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spcFirstLastPara="0" vert="horz" wrap="square" lIns="47987" tIns="47987" rIns="47987" bIns="0" numCol="1" spcCol="1694" anchor="ctr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1200" b="1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en-US" altLang="zh-CN" sz="1200" b="1" kern="0" dirty="0" err="1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enTV</a:t>
            </a:r>
            <a:endParaRPr lang="en-US" sz="1200" b="1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2075" indent="-92075" defTabSz="711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200 us CP</a:t>
            </a:r>
            <a:endParaRPr lang="en-US" altLang="zh-CN" sz="1200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2075" indent="-92075" defTabSz="711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Dedicated Mode</a:t>
            </a:r>
            <a:endParaRPr lang="en-US" altLang="zh-CN" sz="1200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7" name="椭圆 20"/>
          <p:cNvSpPr/>
          <p:nvPr/>
        </p:nvSpPr>
        <p:spPr>
          <a:xfrm>
            <a:off x="7401154" y="3837820"/>
            <a:ext cx="268021" cy="272733"/>
          </a:xfrm>
          <a:prstGeom prst="ellipse">
            <a:avLst/>
          </a:prstGeom>
          <a:solidFill>
            <a:srgbClr val="002060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8" name="任意多边形 117"/>
          <p:cNvSpPr/>
          <p:nvPr/>
        </p:nvSpPr>
        <p:spPr>
          <a:xfrm>
            <a:off x="7169150" y="2989580"/>
            <a:ext cx="1219835" cy="513715"/>
          </a:xfrm>
          <a:custGeom>
            <a:avLst/>
            <a:gdLst>
              <a:gd name="connsiteX0" fmla="*/ 0 w 1333678"/>
              <a:gd name="connsiteY0" fmla="*/ 0 h 668127"/>
              <a:gd name="connsiteX1" fmla="*/ 1333678 w 1333678"/>
              <a:gd name="connsiteY1" fmla="*/ 0 h 668127"/>
              <a:gd name="connsiteX2" fmla="*/ 1333678 w 1333678"/>
              <a:gd name="connsiteY2" fmla="*/ 668127 h 668127"/>
              <a:gd name="connsiteX3" fmla="*/ 0 w 1333678"/>
              <a:gd name="connsiteY3" fmla="*/ 668127 h 668127"/>
              <a:gd name="connsiteX4" fmla="*/ 0 w 1333678"/>
              <a:gd name="connsiteY4" fmla="*/ 0 h 668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678" h="668127">
                <a:moveTo>
                  <a:pt x="0" y="0"/>
                </a:moveTo>
                <a:lnTo>
                  <a:pt x="1333678" y="0"/>
                </a:lnTo>
                <a:lnTo>
                  <a:pt x="1333678" y="668127"/>
                </a:lnTo>
                <a:lnTo>
                  <a:pt x="0" y="668127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spcFirstLastPara="0" vert="horz" wrap="square" lIns="47987" tIns="47987" rIns="47987" bIns="0" numCol="1" spcCol="1694" anchor="ctr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1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12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FeMBMS</a:t>
            </a:r>
            <a:endParaRPr lang="en-US" altLang="zh-CN" sz="1200" b="1" kern="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2075" indent="-92075" defTabSz="711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100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Long CP</a:t>
            </a:r>
            <a:endParaRPr lang="en-US" altLang="zh-CN" sz="1100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2075" indent="-92075" defTabSz="711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100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Greater mobility</a:t>
            </a:r>
            <a:endParaRPr lang="en-US" altLang="zh-CN" sz="1100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9" name="TextBox 14"/>
          <p:cNvSpPr txBox="1">
            <a:spLocks noChangeArrowheads="1"/>
          </p:cNvSpPr>
          <p:nvPr/>
        </p:nvSpPr>
        <p:spPr bwMode="auto">
          <a:xfrm>
            <a:off x="5955364" y="3536845"/>
            <a:ext cx="612543" cy="2769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378" tIns="45689" rIns="91378" bIns="4568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anose="05000000000000000000" pitchFamily="2" charset="2"/>
              <a:buNone/>
            </a:pPr>
            <a:r>
              <a:rPr lang="en-US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Rel-14</a:t>
            </a:r>
            <a:endParaRPr lang="en-US" sz="1200" b="1" dirty="0">
              <a:solidFill>
                <a:srgbClr val="1D1D1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0" name="TextBox 14"/>
          <p:cNvSpPr txBox="1">
            <a:spLocks noChangeArrowheads="1"/>
          </p:cNvSpPr>
          <p:nvPr/>
        </p:nvSpPr>
        <p:spPr bwMode="auto">
          <a:xfrm>
            <a:off x="7330965" y="3536845"/>
            <a:ext cx="612543" cy="2769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378" tIns="45689" rIns="91378" bIns="4568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anose="05000000000000000000" pitchFamily="2" charset="2"/>
              <a:buNone/>
            </a:pPr>
            <a:r>
              <a:rPr lang="en-US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Rel-16</a:t>
            </a:r>
            <a:endParaRPr lang="en-US" sz="1200" b="1" dirty="0">
              <a:solidFill>
                <a:srgbClr val="1D1D1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1" name="椭圆 20"/>
          <p:cNvSpPr/>
          <p:nvPr/>
        </p:nvSpPr>
        <p:spPr>
          <a:xfrm>
            <a:off x="8067954" y="1929371"/>
            <a:ext cx="268021" cy="272733"/>
          </a:xfrm>
          <a:prstGeom prst="ellipse">
            <a:avLst/>
          </a:prstGeom>
          <a:solidFill>
            <a:srgbClr val="00B050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2" name="TextBox 14"/>
          <p:cNvSpPr txBox="1">
            <a:spLocks noChangeArrowheads="1"/>
          </p:cNvSpPr>
          <p:nvPr/>
        </p:nvSpPr>
        <p:spPr bwMode="auto">
          <a:xfrm>
            <a:off x="7873804" y="1641742"/>
            <a:ext cx="612543" cy="2769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378" tIns="45689" rIns="91378" bIns="4568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anose="05000000000000000000" pitchFamily="2" charset="2"/>
              <a:buNone/>
            </a:pPr>
            <a:r>
              <a:rPr lang="en-US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Rel-17</a:t>
            </a:r>
            <a:endParaRPr lang="en-US" sz="1200" b="1" dirty="0">
              <a:solidFill>
                <a:srgbClr val="1D1D1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3" name="任意多边形 122"/>
          <p:cNvSpPr/>
          <p:nvPr/>
        </p:nvSpPr>
        <p:spPr>
          <a:xfrm>
            <a:off x="7873804" y="2222887"/>
            <a:ext cx="723762" cy="313884"/>
          </a:xfrm>
          <a:custGeom>
            <a:avLst/>
            <a:gdLst>
              <a:gd name="connsiteX0" fmla="*/ 0 w 1426752"/>
              <a:gd name="connsiteY0" fmla="*/ 0 h 1738295"/>
              <a:gd name="connsiteX1" fmla="*/ 1426752 w 1426752"/>
              <a:gd name="connsiteY1" fmla="*/ 0 h 1738295"/>
              <a:gd name="connsiteX2" fmla="*/ 1426752 w 1426752"/>
              <a:gd name="connsiteY2" fmla="*/ 1738295 h 1738295"/>
              <a:gd name="connsiteX3" fmla="*/ 0 w 1426752"/>
              <a:gd name="connsiteY3" fmla="*/ 1738295 h 1738295"/>
              <a:gd name="connsiteX4" fmla="*/ 0 w 1426752"/>
              <a:gd name="connsiteY4" fmla="*/ 0 h 173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6752" h="1738295">
                <a:moveTo>
                  <a:pt x="0" y="0"/>
                </a:moveTo>
                <a:lnTo>
                  <a:pt x="1426752" y="0"/>
                </a:lnTo>
                <a:lnTo>
                  <a:pt x="1426752" y="1738295"/>
                </a:lnTo>
                <a:lnTo>
                  <a:pt x="0" y="1738295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spcFirstLastPara="0" vert="horz" wrap="square" lIns="47987" tIns="47987" rIns="47987" bIns="0" numCol="1" spcCol="1694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1200" b="1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NR-MBS</a:t>
            </a:r>
            <a:endParaRPr lang="en-US" altLang="zh-CN" sz="1200" b="1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4" name="椭圆 20"/>
          <p:cNvSpPr/>
          <p:nvPr/>
        </p:nvSpPr>
        <p:spPr>
          <a:xfrm>
            <a:off x="9104043" y="1929371"/>
            <a:ext cx="268021" cy="272733"/>
          </a:xfrm>
          <a:prstGeom prst="ellipse">
            <a:avLst/>
          </a:prstGeom>
          <a:solidFill>
            <a:srgbClr val="00B050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5" name="TextBox 14"/>
          <p:cNvSpPr txBox="1">
            <a:spLocks noChangeArrowheads="1"/>
          </p:cNvSpPr>
          <p:nvPr/>
        </p:nvSpPr>
        <p:spPr bwMode="auto">
          <a:xfrm>
            <a:off x="9086200" y="1641742"/>
            <a:ext cx="612543" cy="2769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378" tIns="45689" rIns="91378" bIns="4568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anose="05000000000000000000" pitchFamily="2" charset="2"/>
              <a:buNone/>
            </a:pPr>
            <a:r>
              <a:rPr lang="en-US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Rel-18</a:t>
            </a:r>
            <a:endParaRPr lang="en-US" sz="1200" b="1" dirty="0">
              <a:solidFill>
                <a:srgbClr val="1D1D1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6" name="椭圆 20"/>
          <p:cNvSpPr/>
          <p:nvPr/>
        </p:nvSpPr>
        <p:spPr>
          <a:xfrm>
            <a:off x="1253403" y="2923093"/>
            <a:ext cx="268021" cy="272733"/>
          </a:xfrm>
          <a:prstGeom prst="ellipse">
            <a:avLst/>
          </a:prstGeom>
          <a:solidFill>
            <a:srgbClr val="3333FF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7" name="椭圆 20"/>
          <p:cNvSpPr/>
          <p:nvPr/>
        </p:nvSpPr>
        <p:spPr>
          <a:xfrm>
            <a:off x="3755107" y="2923093"/>
            <a:ext cx="268021" cy="272733"/>
          </a:xfrm>
          <a:prstGeom prst="ellipse">
            <a:avLst/>
          </a:prstGeom>
          <a:solidFill>
            <a:srgbClr val="3333FF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8" name="椭圆 20"/>
          <p:cNvSpPr/>
          <p:nvPr/>
        </p:nvSpPr>
        <p:spPr>
          <a:xfrm>
            <a:off x="4654479" y="2923093"/>
            <a:ext cx="268021" cy="272733"/>
          </a:xfrm>
          <a:prstGeom prst="ellipse">
            <a:avLst/>
          </a:prstGeom>
          <a:solidFill>
            <a:srgbClr val="3333FF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9" name="TextBox 12"/>
          <p:cNvSpPr txBox="1">
            <a:spLocks noChangeArrowheads="1"/>
          </p:cNvSpPr>
          <p:nvPr/>
        </p:nvSpPr>
        <p:spPr bwMode="auto">
          <a:xfrm>
            <a:off x="1092477" y="2635464"/>
            <a:ext cx="535599" cy="2769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378" tIns="45689" rIns="91378" bIns="4568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anose="05000000000000000000" pitchFamily="2" charset="2"/>
              <a:buNone/>
            </a:pPr>
            <a:r>
              <a:rPr lang="en-US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Rel-9</a:t>
            </a:r>
            <a:endParaRPr lang="en-US" sz="1200" b="1" dirty="0">
              <a:solidFill>
                <a:srgbClr val="1D1D1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0" name="TextBox 13"/>
          <p:cNvSpPr txBox="1">
            <a:spLocks noChangeArrowheads="1"/>
          </p:cNvSpPr>
          <p:nvPr/>
        </p:nvSpPr>
        <p:spPr bwMode="auto">
          <a:xfrm>
            <a:off x="3529248" y="2635464"/>
            <a:ext cx="612543" cy="2769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378" tIns="45689" rIns="91378" bIns="4568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anose="05000000000000000000" pitchFamily="2" charset="2"/>
              <a:buNone/>
            </a:pPr>
            <a:r>
              <a:rPr lang="en-US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Rel-12</a:t>
            </a:r>
            <a:endParaRPr lang="en-US" sz="1200" b="1" dirty="0">
              <a:solidFill>
                <a:srgbClr val="1D1D1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1" name="TextBox 16"/>
          <p:cNvSpPr txBox="1">
            <a:spLocks noChangeArrowheads="1"/>
          </p:cNvSpPr>
          <p:nvPr/>
        </p:nvSpPr>
        <p:spPr bwMode="auto">
          <a:xfrm>
            <a:off x="2661034" y="2635464"/>
            <a:ext cx="604079" cy="2769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378" tIns="45689" rIns="91378" bIns="4568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anose="05000000000000000000" pitchFamily="2" charset="2"/>
              <a:buNone/>
            </a:pPr>
            <a:r>
              <a:rPr lang="en-US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Rel-</a:t>
            </a: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endParaRPr lang="en-US" sz="1200" b="1" dirty="0">
              <a:solidFill>
                <a:srgbClr val="1D1D1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2" name="TextBox 17"/>
          <p:cNvSpPr txBox="1">
            <a:spLocks noChangeArrowheads="1"/>
          </p:cNvSpPr>
          <p:nvPr/>
        </p:nvSpPr>
        <p:spPr bwMode="auto">
          <a:xfrm>
            <a:off x="1807432" y="2635464"/>
            <a:ext cx="612543" cy="2769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378" tIns="45689" rIns="91378" bIns="4568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anose="05000000000000000000" pitchFamily="2" charset="2"/>
              <a:buNone/>
            </a:pPr>
            <a:r>
              <a:rPr lang="en-US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Rel-10</a:t>
            </a:r>
            <a:endParaRPr lang="en-US" sz="1400" b="1" dirty="0">
              <a:solidFill>
                <a:srgbClr val="1D1D1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" name="任意多边形 132"/>
          <p:cNvSpPr/>
          <p:nvPr/>
        </p:nvSpPr>
        <p:spPr>
          <a:xfrm>
            <a:off x="1125706" y="3216609"/>
            <a:ext cx="1033813" cy="287486"/>
          </a:xfrm>
          <a:custGeom>
            <a:avLst/>
            <a:gdLst>
              <a:gd name="connsiteX0" fmla="*/ 0 w 1333678"/>
              <a:gd name="connsiteY0" fmla="*/ 0 h 668127"/>
              <a:gd name="connsiteX1" fmla="*/ 1333678 w 1333678"/>
              <a:gd name="connsiteY1" fmla="*/ 0 h 668127"/>
              <a:gd name="connsiteX2" fmla="*/ 1333678 w 1333678"/>
              <a:gd name="connsiteY2" fmla="*/ 668127 h 668127"/>
              <a:gd name="connsiteX3" fmla="*/ 0 w 1333678"/>
              <a:gd name="connsiteY3" fmla="*/ 668127 h 668127"/>
              <a:gd name="connsiteX4" fmla="*/ 0 w 1333678"/>
              <a:gd name="connsiteY4" fmla="*/ 0 h 668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678" h="668127">
                <a:moveTo>
                  <a:pt x="0" y="0"/>
                </a:moveTo>
                <a:lnTo>
                  <a:pt x="1333678" y="0"/>
                </a:lnTo>
                <a:lnTo>
                  <a:pt x="1333678" y="668127"/>
                </a:lnTo>
                <a:lnTo>
                  <a:pt x="0" y="668127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spcFirstLastPara="0" vert="horz" wrap="square" lIns="47987" tIns="47987" rIns="47987" bIns="0" numCol="1" spcCol="1694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</a:pPr>
            <a:r>
              <a:rPr lang="en-US" sz="1200" b="1" kern="0" dirty="0" err="1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eMBMS</a:t>
            </a:r>
            <a:endParaRPr lang="en-US" sz="1200" b="1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5" name="任意多边形 134"/>
          <p:cNvSpPr/>
          <p:nvPr/>
        </p:nvSpPr>
        <p:spPr>
          <a:xfrm>
            <a:off x="2644775" y="3216910"/>
            <a:ext cx="1699260" cy="342265"/>
          </a:xfrm>
          <a:custGeom>
            <a:avLst/>
            <a:gdLst>
              <a:gd name="connsiteX0" fmla="*/ 0 w 1333678"/>
              <a:gd name="connsiteY0" fmla="*/ 0 h 668127"/>
              <a:gd name="connsiteX1" fmla="*/ 1333678 w 1333678"/>
              <a:gd name="connsiteY1" fmla="*/ 0 h 668127"/>
              <a:gd name="connsiteX2" fmla="*/ 1333678 w 1333678"/>
              <a:gd name="connsiteY2" fmla="*/ 668127 h 668127"/>
              <a:gd name="connsiteX3" fmla="*/ 0 w 1333678"/>
              <a:gd name="connsiteY3" fmla="*/ 668127 h 668127"/>
              <a:gd name="connsiteX4" fmla="*/ 0 w 1333678"/>
              <a:gd name="connsiteY4" fmla="*/ 0 h 668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678" h="668127">
                <a:moveTo>
                  <a:pt x="0" y="0"/>
                </a:moveTo>
                <a:lnTo>
                  <a:pt x="1333678" y="0"/>
                </a:lnTo>
                <a:lnTo>
                  <a:pt x="1333678" y="668127"/>
                </a:lnTo>
                <a:lnTo>
                  <a:pt x="0" y="668127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spcFirstLastPara="0" vert="horz" wrap="square" lIns="47987" tIns="47987" rIns="47987" bIns="0" numCol="1" spcCol="1694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</a:pPr>
            <a:r>
              <a:rPr lang="en-US" altLang="zh-CN" sz="1200" b="1" kern="0" dirty="0" err="1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eMBMS enhancement  </a:t>
            </a:r>
            <a:endParaRPr lang="en-US" altLang="zh-CN" sz="1200" b="1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6" name="椭圆 20"/>
          <p:cNvSpPr/>
          <p:nvPr/>
        </p:nvSpPr>
        <p:spPr>
          <a:xfrm>
            <a:off x="2099164" y="2923093"/>
            <a:ext cx="268021" cy="272733"/>
          </a:xfrm>
          <a:prstGeom prst="ellipse">
            <a:avLst/>
          </a:prstGeom>
          <a:solidFill>
            <a:srgbClr val="3333FF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2895132" y="2923093"/>
            <a:ext cx="268021" cy="272733"/>
          </a:xfrm>
          <a:prstGeom prst="ellipse">
            <a:avLst/>
          </a:prstGeom>
          <a:solidFill>
            <a:srgbClr val="3333FF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>
            <a:off x="1892276" y="3500630"/>
            <a:ext cx="949757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 indent="-92075" defTabSz="711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DASH</a:t>
            </a:r>
            <a:endParaRPr lang="en-US" altLang="zh-CN" sz="1200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2075" indent="-92075" defTabSz="711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Counting</a:t>
            </a:r>
            <a:endParaRPr lang="en-US" altLang="zh-CN" sz="1200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2718496" y="3498814"/>
            <a:ext cx="121777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 indent="-92075" defTabSz="711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Service continuity</a:t>
            </a:r>
            <a:endParaRPr lang="en-US" altLang="zh-CN" sz="1200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2075" indent="-92075" defTabSz="711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 err="1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QoE</a:t>
            </a:r>
            <a:endParaRPr lang="en-US" altLang="zh-CN" sz="1200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3665538" y="3458540"/>
            <a:ext cx="678391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2075" indent="-92075" defTabSz="711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 err="1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MooD</a:t>
            </a:r>
            <a:endParaRPr lang="en-US" altLang="zh-CN" sz="1200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1023525" y="3520153"/>
            <a:ext cx="868752" cy="42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 indent="-92075" defTabSz="711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Based on MBSFN</a:t>
            </a:r>
            <a:endParaRPr lang="en-US" altLang="zh-CN" sz="1200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2" name="任意多边形 141"/>
          <p:cNvSpPr/>
          <p:nvPr/>
        </p:nvSpPr>
        <p:spPr>
          <a:xfrm>
            <a:off x="8929893" y="2232471"/>
            <a:ext cx="809082" cy="313884"/>
          </a:xfrm>
          <a:custGeom>
            <a:avLst/>
            <a:gdLst>
              <a:gd name="connsiteX0" fmla="*/ 0 w 1426752"/>
              <a:gd name="connsiteY0" fmla="*/ 0 h 1738295"/>
              <a:gd name="connsiteX1" fmla="*/ 1426752 w 1426752"/>
              <a:gd name="connsiteY1" fmla="*/ 0 h 1738295"/>
              <a:gd name="connsiteX2" fmla="*/ 1426752 w 1426752"/>
              <a:gd name="connsiteY2" fmla="*/ 1738295 h 1738295"/>
              <a:gd name="connsiteX3" fmla="*/ 0 w 1426752"/>
              <a:gd name="connsiteY3" fmla="*/ 1738295 h 1738295"/>
              <a:gd name="connsiteX4" fmla="*/ 0 w 1426752"/>
              <a:gd name="connsiteY4" fmla="*/ 0 h 173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6752" h="1738295">
                <a:moveTo>
                  <a:pt x="0" y="0"/>
                </a:moveTo>
                <a:lnTo>
                  <a:pt x="1426752" y="0"/>
                </a:lnTo>
                <a:lnTo>
                  <a:pt x="1426752" y="1738295"/>
                </a:lnTo>
                <a:lnTo>
                  <a:pt x="0" y="1738295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spcFirstLastPara="0" vert="horz" wrap="square" lIns="47987" tIns="47987" rIns="47987" bIns="0" numCol="1" spcCol="1694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1200" b="1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NR-MBS+</a:t>
            </a:r>
            <a:endParaRPr lang="en-US" altLang="zh-CN" sz="1200" b="1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3" name="TextBox 14"/>
          <p:cNvSpPr txBox="1">
            <a:spLocks noChangeArrowheads="1"/>
          </p:cNvSpPr>
          <p:nvPr/>
        </p:nvSpPr>
        <p:spPr bwMode="auto">
          <a:xfrm>
            <a:off x="5604565" y="1641742"/>
            <a:ext cx="612543" cy="2769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378" tIns="45689" rIns="91378" bIns="4568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anose="05000000000000000000" pitchFamily="2" charset="2"/>
              <a:buNone/>
            </a:pPr>
            <a:r>
              <a:rPr lang="en-US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Rel-14</a:t>
            </a:r>
            <a:endParaRPr lang="en-US" sz="1200" b="1" dirty="0">
              <a:solidFill>
                <a:srgbClr val="1D1D1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4" name="任意多边形 143"/>
          <p:cNvSpPr/>
          <p:nvPr/>
        </p:nvSpPr>
        <p:spPr>
          <a:xfrm>
            <a:off x="5850590" y="2273243"/>
            <a:ext cx="887020" cy="313884"/>
          </a:xfrm>
          <a:custGeom>
            <a:avLst/>
            <a:gdLst>
              <a:gd name="connsiteX0" fmla="*/ 0 w 1426752"/>
              <a:gd name="connsiteY0" fmla="*/ 0 h 1738295"/>
              <a:gd name="connsiteX1" fmla="*/ 1426752 w 1426752"/>
              <a:gd name="connsiteY1" fmla="*/ 0 h 1738295"/>
              <a:gd name="connsiteX2" fmla="*/ 1426752 w 1426752"/>
              <a:gd name="connsiteY2" fmla="*/ 1738295 h 1738295"/>
              <a:gd name="connsiteX3" fmla="*/ 0 w 1426752"/>
              <a:gd name="connsiteY3" fmla="*/ 1738295 h 1738295"/>
              <a:gd name="connsiteX4" fmla="*/ 0 w 1426752"/>
              <a:gd name="connsiteY4" fmla="*/ 0 h 173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6752" h="1738295">
                <a:moveTo>
                  <a:pt x="0" y="0"/>
                </a:moveTo>
                <a:lnTo>
                  <a:pt x="1426752" y="0"/>
                </a:lnTo>
                <a:lnTo>
                  <a:pt x="1426752" y="1738295"/>
                </a:lnTo>
                <a:lnTo>
                  <a:pt x="0" y="1738295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spcFirstLastPara="0" vert="horz" wrap="square" lIns="47987" tIns="47987" rIns="47987" bIns="0" numCol="1" spcCol="1694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1200" b="1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MTC </a:t>
            </a:r>
            <a:endParaRPr lang="en-US" altLang="zh-CN" sz="1200" b="1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defTabSz="7112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1200" b="1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SC-PTM</a:t>
            </a:r>
            <a:endParaRPr lang="en-US" altLang="zh-CN" sz="1200" b="1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5" name="椭圆 20"/>
          <p:cNvSpPr/>
          <p:nvPr/>
        </p:nvSpPr>
        <p:spPr>
          <a:xfrm>
            <a:off x="10849271" y="2781788"/>
            <a:ext cx="288000" cy="288000"/>
          </a:xfrm>
          <a:prstGeom prst="ellipse">
            <a:avLst/>
          </a:prstGeom>
          <a:solidFill>
            <a:srgbClr val="C00000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7" name="文本框 146"/>
          <p:cNvSpPr txBox="1"/>
          <p:nvPr/>
        </p:nvSpPr>
        <p:spPr>
          <a:xfrm>
            <a:off x="1097089" y="1727932"/>
            <a:ext cx="3951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 algn="ctr" defTabSz="914400">
              <a:spcBef>
                <a:spcPts val="600"/>
              </a:spcBef>
              <a:buClr>
                <a:srgbClr val="FFFFFF">
                  <a:lumMod val="50000"/>
                </a:srgbClr>
              </a:buClr>
              <a:buSzPct val="80000"/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3G/4G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5604565" y="894592"/>
            <a:ext cx="5655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 algn="ctr" defTabSz="914400">
              <a:spcBef>
                <a:spcPts val="600"/>
              </a:spcBef>
              <a:buClr>
                <a:srgbClr val="FFFFFF">
                  <a:lumMod val="50000"/>
                </a:srgbClr>
              </a:buClr>
              <a:buSzPct val="80000"/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5G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9" name="任意多边形 148"/>
          <p:cNvSpPr/>
          <p:nvPr/>
        </p:nvSpPr>
        <p:spPr>
          <a:xfrm>
            <a:off x="11173347" y="2724409"/>
            <a:ext cx="217965" cy="334994"/>
          </a:xfrm>
          <a:custGeom>
            <a:avLst/>
            <a:gdLst>
              <a:gd name="connsiteX0" fmla="*/ 0 w 1333678"/>
              <a:gd name="connsiteY0" fmla="*/ 0 h 668127"/>
              <a:gd name="connsiteX1" fmla="*/ 1333678 w 1333678"/>
              <a:gd name="connsiteY1" fmla="*/ 0 h 668127"/>
              <a:gd name="connsiteX2" fmla="*/ 1333678 w 1333678"/>
              <a:gd name="connsiteY2" fmla="*/ 668127 h 668127"/>
              <a:gd name="connsiteX3" fmla="*/ 0 w 1333678"/>
              <a:gd name="connsiteY3" fmla="*/ 668127 h 668127"/>
              <a:gd name="connsiteX4" fmla="*/ 0 w 1333678"/>
              <a:gd name="connsiteY4" fmla="*/ 0 h 668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678" h="668127">
                <a:moveTo>
                  <a:pt x="0" y="0"/>
                </a:moveTo>
                <a:lnTo>
                  <a:pt x="1333678" y="0"/>
                </a:lnTo>
                <a:lnTo>
                  <a:pt x="1333678" y="668127"/>
                </a:lnTo>
                <a:lnTo>
                  <a:pt x="0" y="668127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spcFirstLastPara="0" vert="horz" wrap="square" lIns="47987" tIns="47987" rIns="47987" bIns="0" numCol="1" spcCol="1694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48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en-US" sz="4800" kern="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0" name="表格 149"/>
          <p:cNvGraphicFramePr>
            <a:graphicFrameLocks noGrp="1"/>
          </p:cNvGraphicFramePr>
          <p:nvPr/>
        </p:nvGraphicFramePr>
        <p:xfrm>
          <a:off x="5604565" y="1242722"/>
          <a:ext cx="5655730" cy="370695"/>
        </p:xfrm>
        <a:graphic>
          <a:graphicData uri="http://schemas.openxmlformats.org/drawingml/2006/table">
            <a:tbl>
              <a:tblPr firstRow="1" bandRow="1"/>
              <a:tblGrid>
                <a:gridCol w="565573"/>
                <a:gridCol w="565573"/>
                <a:gridCol w="565573"/>
                <a:gridCol w="565573"/>
                <a:gridCol w="565573"/>
                <a:gridCol w="565573"/>
                <a:gridCol w="565573"/>
                <a:gridCol w="565573"/>
                <a:gridCol w="565573"/>
                <a:gridCol w="565573"/>
              </a:tblGrid>
              <a:tr h="3706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华文细黑" panose="02010600040101010101" charset="-122"/>
                        </a:defRPr>
                      </a:lvl9pPr>
                    </a:lstStyle>
                    <a:p>
                      <a:r>
                        <a:rPr lang="en-US" altLang="zh-CN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zh-CN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1pPr>
                      <a:lvl2pPr marL="4565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2pPr>
                      <a:lvl3pPr marL="9137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3pPr>
                      <a:lvl4pPr marL="13703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4pPr>
                      <a:lvl5pPr marL="18275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5pPr>
                      <a:lvl6pPr marL="228409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6pPr>
                      <a:lvl7pPr marL="27406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7pPr>
                      <a:lvl8pPr marL="31978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8pPr>
                      <a:lvl9pPr marL="365442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2020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1pPr>
                      <a:lvl2pPr marL="4565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2pPr>
                      <a:lvl3pPr marL="9137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3pPr>
                      <a:lvl4pPr marL="13703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4pPr>
                      <a:lvl5pPr marL="18275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5pPr>
                      <a:lvl6pPr marL="228409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6pPr>
                      <a:lvl7pPr marL="27406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7pPr>
                      <a:lvl8pPr marL="31978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8pPr>
                      <a:lvl9pPr marL="365442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2021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1pPr>
                      <a:lvl2pPr marL="4565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2pPr>
                      <a:lvl3pPr marL="9137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3pPr>
                      <a:lvl4pPr marL="13703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4pPr>
                      <a:lvl5pPr marL="18275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5pPr>
                      <a:lvl6pPr marL="228409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6pPr>
                      <a:lvl7pPr marL="27406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7pPr>
                      <a:lvl8pPr marL="31978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8pPr>
                      <a:lvl9pPr marL="365442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2022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1pPr>
                      <a:lvl2pPr marL="4565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2pPr>
                      <a:lvl3pPr marL="9137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3pPr>
                      <a:lvl4pPr marL="13703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4pPr>
                      <a:lvl5pPr marL="18275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5pPr>
                      <a:lvl6pPr marL="228409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6pPr>
                      <a:lvl7pPr marL="27406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7pPr>
                      <a:lvl8pPr marL="31978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8pPr>
                      <a:lvl9pPr marL="365442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2023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1pPr>
                      <a:lvl2pPr marL="4565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2pPr>
                      <a:lvl3pPr marL="9137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3pPr>
                      <a:lvl4pPr marL="13703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4pPr>
                      <a:lvl5pPr marL="18275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5pPr>
                      <a:lvl6pPr marL="228409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6pPr>
                      <a:lvl7pPr marL="27406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7pPr>
                      <a:lvl8pPr marL="31978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8pPr>
                      <a:lvl9pPr marL="365442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2024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1pPr>
                      <a:lvl2pPr marL="4565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2pPr>
                      <a:lvl3pPr marL="91376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3pPr>
                      <a:lvl4pPr marL="13703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4pPr>
                      <a:lvl5pPr marL="182753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5pPr>
                      <a:lvl6pPr marL="228409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6pPr>
                      <a:lvl7pPr marL="27406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7pPr>
                      <a:lvl8pPr marL="3197860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8pPr>
                      <a:lvl9pPr marL="3654425" algn="l" defTabSz="913765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FrutigerNext LT Regular"/>
                          <a:ea typeface="华文细黑" panose="02010600040101010101" charset="-122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2025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51" name="椭圆 20"/>
          <p:cNvSpPr/>
          <p:nvPr/>
        </p:nvSpPr>
        <p:spPr>
          <a:xfrm>
            <a:off x="5879670" y="1942012"/>
            <a:ext cx="268021" cy="272733"/>
          </a:xfrm>
          <a:prstGeom prst="ellipse">
            <a:avLst/>
          </a:prstGeom>
          <a:solidFill>
            <a:srgbClr val="00B050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54" name="右箭头 153"/>
          <p:cNvSpPr/>
          <p:nvPr/>
        </p:nvSpPr>
        <p:spPr bwMode="auto">
          <a:xfrm rot="19276416">
            <a:off x="9485386" y="3254528"/>
            <a:ext cx="1495717" cy="571277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EBEBE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5" name="TextBox 14"/>
          <p:cNvSpPr txBox="1">
            <a:spLocks noChangeArrowheads="1"/>
          </p:cNvSpPr>
          <p:nvPr/>
        </p:nvSpPr>
        <p:spPr bwMode="auto">
          <a:xfrm>
            <a:off x="4447482" y="2635464"/>
            <a:ext cx="612543" cy="2769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378" tIns="45689" rIns="91378" bIns="4568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anose="05000000000000000000" pitchFamily="2" charset="2"/>
              <a:buNone/>
            </a:pPr>
            <a:r>
              <a:rPr lang="en-US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Rel-13</a:t>
            </a:r>
            <a:endParaRPr lang="en-US" sz="1200" b="1" dirty="0">
              <a:solidFill>
                <a:srgbClr val="1D1D1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6" name="Picture 2"/>
          <p:cNvPicPr>
            <a:picLocks noChangeAspect="1" noChangeArrowheads="1"/>
          </p:cNvPicPr>
          <p:nvPr/>
        </p:nvPicPr>
        <p:blipFill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495" y="1458092"/>
            <a:ext cx="1009669" cy="65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7" name="表格 156"/>
          <p:cNvGraphicFramePr>
            <a:graphicFrameLocks noGrp="1"/>
          </p:cNvGraphicFramePr>
          <p:nvPr/>
        </p:nvGraphicFramePr>
        <p:xfrm>
          <a:off x="6911204" y="4838912"/>
          <a:ext cx="4297412" cy="1363740"/>
        </p:xfrm>
        <a:graphic>
          <a:graphicData uri="http://schemas.openxmlformats.org/drawingml/2006/table">
            <a:tbl>
              <a:tblPr firstRow="1" firstCol="1" bandRow="1"/>
              <a:tblGrid>
                <a:gridCol w="1197587"/>
                <a:gridCol w="1491531"/>
                <a:gridCol w="1608294"/>
              </a:tblGrid>
              <a:tr h="4545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indent="127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Single base station coverage</a:t>
                      </a:r>
                      <a:endParaRPr lang="en-US" alt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</a:rPr>
                        <a:t>MBSFN</a:t>
                      </a:r>
                      <a:endParaRPr lang="en-US" alt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97B0"/>
                    </a:solidFill>
                  </a:tcPr>
                </a:tc>
              </a:tr>
              <a:tr h="4545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indent="127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err="1">
                          <a:effectLst/>
                          <a:latin typeface="Arial" panose="020B0604020202020204"/>
                          <a:ea typeface="微软雅黑" panose="020B0503020204020204" pitchFamily="34" charset="-122"/>
                          <a:cs typeface="+mn-cs"/>
                        </a:rPr>
                        <a:t>FeMBMS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30km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D78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√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D78">
                        <a:tint val="40000"/>
                      </a:srgbClr>
                    </a:solidFill>
                  </a:tcPr>
                </a:tc>
              </a:tr>
              <a:tr h="4545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indent="127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NR-MBS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1.5km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D78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D78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58" name="图片 157"/>
          <p:cNvPicPr/>
          <p:nvPr/>
        </p:nvPicPr>
        <p:blipFill>
          <a:blip r:embed="rId2"/>
          <a:stretch>
            <a:fillRect/>
          </a:stretch>
        </p:blipFill>
        <p:spPr>
          <a:xfrm>
            <a:off x="1023525" y="4552638"/>
            <a:ext cx="2912749" cy="1713371"/>
          </a:xfrm>
          <a:prstGeom prst="rect">
            <a:avLst/>
          </a:prstGeom>
        </p:spPr>
      </p:pic>
      <p:pic>
        <p:nvPicPr>
          <p:cNvPr id="159" name="图片 158"/>
          <p:cNvPicPr/>
          <p:nvPr/>
        </p:nvPicPr>
        <p:blipFill>
          <a:blip r:embed="rId3"/>
          <a:stretch>
            <a:fillRect/>
          </a:stretch>
        </p:blipFill>
        <p:spPr>
          <a:xfrm>
            <a:off x="4050693" y="4535785"/>
            <a:ext cx="2696595" cy="1854540"/>
          </a:xfrm>
          <a:prstGeom prst="rect">
            <a:avLst/>
          </a:prstGeom>
        </p:spPr>
      </p:pic>
      <p:sp>
        <p:nvSpPr>
          <p:cNvPr id="160" name="矩形 159"/>
          <p:cNvSpPr/>
          <p:nvPr/>
        </p:nvSpPr>
        <p:spPr>
          <a:xfrm>
            <a:off x="1089841" y="6390735"/>
            <a:ext cx="280162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400"/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Low spectral efficiency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4584183" y="6385020"/>
            <a:ext cx="187134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400"/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Poor reliability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椭圆 20"/>
          <p:cNvSpPr/>
          <p:nvPr/>
        </p:nvSpPr>
        <p:spPr>
          <a:xfrm>
            <a:off x="9143556" y="3808518"/>
            <a:ext cx="268021" cy="272733"/>
          </a:xfrm>
          <a:prstGeom prst="ellipse">
            <a:avLst/>
          </a:prstGeom>
          <a:solidFill>
            <a:srgbClr val="002060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63" name="任意多边形 162"/>
          <p:cNvSpPr/>
          <p:nvPr/>
        </p:nvSpPr>
        <p:spPr>
          <a:xfrm>
            <a:off x="8752205" y="3023870"/>
            <a:ext cx="1327150" cy="513715"/>
          </a:xfrm>
          <a:custGeom>
            <a:avLst/>
            <a:gdLst>
              <a:gd name="connsiteX0" fmla="*/ 0 w 1333678"/>
              <a:gd name="connsiteY0" fmla="*/ 0 h 668127"/>
              <a:gd name="connsiteX1" fmla="*/ 1333678 w 1333678"/>
              <a:gd name="connsiteY1" fmla="*/ 0 h 668127"/>
              <a:gd name="connsiteX2" fmla="*/ 1333678 w 1333678"/>
              <a:gd name="connsiteY2" fmla="*/ 668127 h 668127"/>
              <a:gd name="connsiteX3" fmla="*/ 0 w 1333678"/>
              <a:gd name="connsiteY3" fmla="*/ 668127 h 668127"/>
              <a:gd name="connsiteX4" fmla="*/ 0 w 1333678"/>
              <a:gd name="connsiteY4" fmla="*/ 0 h 668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678" h="668127">
                <a:moveTo>
                  <a:pt x="0" y="0"/>
                </a:moveTo>
                <a:lnTo>
                  <a:pt x="1333678" y="0"/>
                </a:lnTo>
                <a:lnTo>
                  <a:pt x="1333678" y="668127"/>
                </a:lnTo>
                <a:lnTo>
                  <a:pt x="0" y="668127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spcFirstLastPara="0" vert="horz" wrap="square" lIns="47987" tIns="47987" rIns="47987" bIns="0" numCol="1" spcCol="1694" anchor="ctr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1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12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FeMBMS</a:t>
            </a:r>
            <a:endParaRPr lang="en-US" altLang="zh-CN" sz="1200" b="1" kern="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92075" indent="-92075" defTabSz="711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100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support 6/7/8MHz</a:t>
            </a:r>
            <a:endParaRPr lang="en-US" sz="1100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4" name="TextBox 14"/>
          <p:cNvSpPr txBox="1">
            <a:spLocks noChangeArrowheads="1"/>
          </p:cNvSpPr>
          <p:nvPr/>
        </p:nvSpPr>
        <p:spPr bwMode="auto">
          <a:xfrm>
            <a:off x="8929991" y="3506904"/>
            <a:ext cx="612543" cy="2769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378" tIns="45689" rIns="91378" bIns="4568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anose="05000000000000000000" pitchFamily="2" charset="2"/>
              <a:buNone/>
            </a:pPr>
            <a:r>
              <a:rPr lang="en-US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Rel-18</a:t>
            </a:r>
            <a:endParaRPr lang="en-US" sz="1200" b="1" dirty="0">
              <a:solidFill>
                <a:srgbClr val="1D1D1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4" name="任意多边形 133"/>
          <p:cNvSpPr/>
          <p:nvPr/>
        </p:nvSpPr>
        <p:spPr>
          <a:xfrm>
            <a:off x="4320117" y="3216609"/>
            <a:ext cx="703984" cy="347244"/>
          </a:xfrm>
          <a:custGeom>
            <a:avLst/>
            <a:gdLst>
              <a:gd name="connsiteX0" fmla="*/ 0 w 1426752"/>
              <a:gd name="connsiteY0" fmla="*/ 0 h 1738295"/>
              <a:gd name="connsiteX1" fmla="*/ 1426752 w 1426752"/>
              <a:gd name="connsiteY1" fmla="*/ 0 h 1738295"/>
              <a:gd name="connsiteX2" fmla="*/ 1426752 w 1426752"/>
              <a:gd name="connsiteY2" fmla="*/ 1738295 h 1738295"/>
              <a:gd name="connsiteX3" fmla="*/ 0 w 1426752"/>
              <a:gd name="connsiteY3" fmla="*/ 1738295 h 1738295"/>
              <a:gd name="connsiteX4" fmla="*/ 0 w 1426752"/>
              <a:gd name="connsiteY4" fmla="*/ 0 h 173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6752" h="1738295">
                <a:moveTo>
                  <a:pt x="0" y="0"/>
                </a:moveTo>
                <a:lnTo>
                  <a:pt x="1426752" y="0"/>
                </a:lnTo>
                <a:lnTo>
                  <a:pt x="1426752" y="1738295"/>
                </a:lnTo>
                <a:lnTo>
                  <a:pt x="0" y="1738295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spcFirstLastPara="0" vert="horz" wrap="square" lIns="47987" tIns="47987" rIns="47987" bIns="0" numCol="1" spcCol="1694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1200" b="1" kern="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SC-PTM</a:t>
            </a:r>
            <a:endParaRPr lang="en-US" altLang="zh-CN" sz="1200" b="1" kern="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209550"/>
            <a:ext cx="110953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solidFill>
                  <a:srgbClr val="0200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Existing 3GPP broadcast technology route</a:t>
            </a:r>
            <a:endParaRPr lang="en-US" altLang="zh-CN" sz="3200" b="1" dirty="0">
              <a:solidFill>
                <a:srgbClr val="02006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679"/>
    </mc:Choice>
    <mc:Fallback>
      <p:transition spd="slow" advTm="34679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0690" y="1059815"/>
            <a:ext cx="1051179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en-US" altLang="zh-CN" sz="2400" b="1" dirty="0"/>
              <a:t>Design cooperative transmission mechanism and necessary functions in 6G broadcast core network</a:t>
            </a:r>
            <a:endParaRPr lang="en-US" altLang="zh-CN" sz="2400" b="1" dirty="0"/>
          </a:p>
        </p:txBody>
      </p:sp>
      <p:sp>
        <p:nvSpPr>
          <p:cNvPr id="14" name="标题 1"/>
          <p:cNvSpPr txBox="1"/>
          <p:nvPr/>
        </p:nvSpPr>
        <p:spPr>
          <a:xfrm>
            <a:off x="33306" y="201626"/>
            <a:ext cx="11850024" cy="58102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solidFill>
                  <a:srgbClr val="0200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Potential New Requirements needed to support the use cases</a:t>
            </a:r>
            <a:endParaRPr lang="en-US" altLang="zh-CN" sz="2800" b="1" dirty="0">
              <a:solidFill>
                <a:srgbClr val="0200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Image 1" descr="preencoded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1333500" y="2443480"/>
            <a:ext cx="8382000" cy="3409950"/>
          </a:xfrm>
          <a:prstGeom prst="rect">
            <a:avLst/>
          </a:prstGeom>
        </p:spPr>
      </p:pic>
      <p:sp>
        <p:nvSpPr>
          <p:cNvPr id="10" name="Text 3"/>
          <p:cNvSpPr/>
          <p:nvPr>
            <p:custDataLst>
              <p:tags r:id="rId3"/>
            </p:custDataLst>
          </p:nvPr>
        </p:nvSpPr>
        <p:spPr>
          <a:xfrm>
            <a:off x="1333500" y="5067935"/>
            <a:ext cx="2576830" cy="25273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r">
              <a:lnSpc>
                <a:spcPts val="1690"/>
              </a:lnSpc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Real-time monitoring mechanism</a:t>
            </a:r>
            <a:endParaRPr lang="en-US" altLang="zh-CN" sz="1200" dirty="0"/>
          </a:p>
        </p:txBody>
      </p:sp>
      <p:sp>
        <p:nvSpPr>
          <p:cNvPr id="11" name="Text 4"/>
          <p:cNvSpPr/>
          <p:nvPr>
            <p:custDataLst>
              <p:tags r:id="rId4"/>
            </p:custDataLst>
          </p:nvPr>
        </p:nvSpPr>
        <p:spPr>
          <a:xfrm>
            <a:off x="1547813" y="5358130"/>
            <a:ext cx="2362200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r">
              <a:lnSpc>
                <a:spcPts val="1650"/>
              </a:lnSpc>
              <a:buNone/>
            </a:pP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Adjust the transmission mode in real time according to user data changes</a:t>
            </a:r>
            <a:endParaRPr lang="en-US" altLang="zh-CN" sz="1050" dirty="0"/>
          </a:p>
        </p:txBody>
      </p:sp>
      <p:sp>
        <p:nvSpPr>
          <p:cNvPr id="13" name="Text 5"/>
          <p:cNvSpPr/>
          <p:nvPr>
            <p:custDataLst>
              <p:tags r:id="rId5"/>
            </p:custDataLst>
          </p:nvPr>
        </p:nvSpPr>
        <p:spPr>
          <a:xfrm>
            <a:off x="1547813" y="4205605"/>
            <a:ext cx="23622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r">
              <a:lnSpc>
                <a:spcPts val="1690"/>
              </a:lnSpc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Decision mechanism</a:t>
            </a:r>
            <a:endParaRPr lang="en-US" altLang="zh-CN" sz="1200" dirty="0"/>
          </a:p>
        </p:txBody>
      </p:sp>
      <p:sp>
        <p:nvSpPr>
          <p:cNvPr id="16" name="Text 6"/>
          <p:cNvSpPr/>
          <p:nvPr>
            <p:custDataLst>
              <p:tags r:id="rId6"/>
            </p:custDataLst>
          </p:nvPr>
        </p:nvSpPr>
        <p:spPr>
          <a:xfrm>
            <a:off x="674370" y="4496435"/>
            <a:ext cx="3235960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r">
              <a:lnSpc>
                <a:spcPts val="1650"/>
              </a:lnSpc>
              <a:buNone/>
            </a:pP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According to the collected information, scheduling is carried out according to the decision objectives</a:t>
            </a:r>
            <a:endParaRPr lang="en-US" altLang="zh-CN" sz="1050" dirty="0"/>
          </a:p>
        </p:txBody>
      </p:sp>
      <p:sp>
        <p:nvSpPr>
          <p:cNvPr id="18" name="Text 7"/>
          <p:cNvSpPr/>
          <p:nvPr>
            <p:custDataLst>
              <p:tags r:id="rId7"/>
            </p:custDataLst>
          </p:nvPr>
        </p:nvSpPr>
        <p:spPr>
          <a:xfrm>
            <a:off x="1176020" y="3343910"/>
            <a:ext cx="2734310" cy="25273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r">
              <a:lnSpc>
                <a:spcPts val="1690"/>
              </a:lnSpc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Information collection mechanism</a:t>
            </a:r>
            <a:endParaRPr lang="en-US" altLang="zh-CN" sz="1200" dirty="0"/>
          </a:p>
        </p:txBody>
      </p:sp>
      <p:sp>
        <p:nvSpPr>
          <p:cNvPr id="20" name="Text 9"/>
          <p:cNvSpPr/>
          <p:nvPr>
            <p:custDataLst>
              <p:tags r:id="rId8"/>
            </p:custDataLst>
          </p:nvPr>
        </p:nvSpPr>
        <p:spPr>
          <a:xfrm>
            <a:off x="1547813" y="2481580"/>
            <a:ext cx="23622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r">
              <a:lnSpc>
                <a:spcPts val="1690"/>
              </a:lnSpc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Trigger request mechanism</a:t>
            </a:r>
            <a:endParaRPr lang="en-US" altLang="zh-CN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22" name="Text 11"/>
          <p:cNvSpPr/>
          <p:nvPr>
            <p:custDataLst>
              <p:tags r:id="rId9"/>
            </p:custDataLst>
          </p:nvPr>
        </p:nvSpPr>
        <p:spPr>
          <a:xfrm>
            <a:off x="7138988" y="2481580"/>
            <a:ext cx="23622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l">
              <a:lnSpc>
                <a:spcPts val="1690"/>
              </a:lnSpc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Service screening</a:t>
            </a:r>
            <a:endParaRPr lang="en-US" altLang="zh-CN" sz="1200" dirty="0"/>
          </a:p>
        </p:txBody>
      </p:sp>
      <p:sp>
        <p:nvSpPr>
          <p:cNvPr id="23" name="Text 12"/>
          <p:cNvSpPr/>
          <p:nvPr>
            <p:custDataLst>
              <p:tags r:id="rId10"/>
            </p:custDataLst>
          </p:nvPr>
        </p:nvSpPr>
        <p:spPr>
          <a:xfrm>
            <a:off x="7139305" y="2771775"/>
            <a:ext cx="2362200" cy="36766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l">
              <a:lnSpc>
                <a:spcPts val="1650"/>
              </a:lnSpc>
              <a:buNone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Adapt network resources to services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13"/>
          <p:cNvSpPr/>
          <p:nvPr>
            <p:custDataLst>
              <p:tags r:id="rId11"/>
            </p:custDataLst>
          </p:nvPr>
        </p:nvSpPr>
        <p:spPr>
          <a:xfrm>
            <a:off x="7138988" y="3343593"/>
            <a:ext cx="23622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l">
              <a:lnSpc>
                <a:spcPts val="1690"/>
              </a:lnSpc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Broadcast user management</a:t>
            </a:r>
            <a:endParaRPr lang="en-US" altLang="zh-CN" sz="1200" dirty="0"/>
          </a:p>
        </p:txBody>
      </p:sp>
      <p:sp>
        <p:nvSpPr>
          <p:cNvPr id="26" name="Text 15"/>
          <p:cNvSpPr/>
          <p:nvPr>
            <p:custDataLst>
              <p:tags r:id="rId12"/>
            </p:custDataLst>
          </p:nvPr>
        </p:nvSpPr>
        <p:spPr>
          <a:xfrm>
            <a:off x="7139305" y="4205605"/>
            <a:ext cx="4831715" cy="25273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l">
              <a:lnSpc>
                <a:spcPts val="1690"/>
              </a:lnSpc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Multiple broadcast base station resource management</a:t>
            </a:r>
            <a:endParaRPr lang="en-US" altLang="zh-CN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28" name="Text 17"/>
          <p:cNvSpPr/>
          <p:nvPr>
            <p:custDataLst>
              <p:tags r:id="rId13"/>
            </p:custDataLst>
          </p:nvPr>
        </p:nvSpPr>
        <p:spPr>
          <a:xfrm>
            <a:off x="7139305" y="5067935"/>
            <a:ext cx="2843530" cy="25273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l">
              <a:lnSpc>
                <a:spcPts val="1690"/>
              </a:lnSpc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Service Announcement upgrade</a:t>
            </a:r>
            <a:endParaRPr lang="en-US" altLang="zh-CN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4850" y="2752725"/>
            <a:ext cx="20307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· content provider trigger</a:t>
            </a: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algn="r"/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· core trigger</a:t>
            </a: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algn="r"/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· User trigger</a:t>
            </a: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332865" y="3600450"/>
            <a:ext cx="26727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Allows interaction with 5GC, content sources to get the necessary information</a:t>
            </a: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56" name="Text 12"/>
          <p:cNvSpPr/>
          <p:nvPr>
            <p:custDataLst>
              <p:tags r:id="rId14"/>
            </p:custDataLst>
          </p:nvPr>
        </p:nvSpPr>
        <p:spPr>
          <a:xfrm>
            <a:off x="7139305" y="3634105"/>
            <a:ext cx="2362200" cy="36766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l">
              <a:lnSpc>
                <a:spcPts val="1650"/>
              </a:lnSpc>
              <a:buNone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 Replace lost service data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l">
              <a:lnSpc>
                <a:spcPts val="1650"/>
              </a:lnSpc>
              <a:buNone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 Switch transmission mode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 12"/>
          <p:cNvSpPr/>
          <p:nvPr>
            <p:custDataLst>
              <p:tags r:id="rId15"/>
            </p:custDataLst>
          </p:nvPr>
        </p:nvSpPr>
        <p:spPr>
          <a:xfrm>
            <a:off x="7139305" y="4559935"/>
            <a:ext cx="2362200" cy="36766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l">
              <a:lnSpc>
                <a:spcPts val="1650"/>
              </a:lnSpc>
              <a:buNone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 MBSFN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l">
              <a:lnSpc>
                <a:spcPts val="1650"/>
              </a:lnSpc>
              <a:buNone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 Non-MBSFN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 4"/>
          <p:cNvSpPr/>
          <p:nvPr>
            <p:custDataLst>
              <p:tags r:id="rId16"/>
            </p:custDataLst>
          </p:nvPr>
        </p:nvSpPr>
        <p:spPr>
          <a:xfrm>
            <a:off x="7145655" y="5262880"/>
            <a:ext cx="4109720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p>
            <a:pPr marL="0" indent="0" algn="l">
              <a:lnSpc>
                <a:spcPts val="1650"/>
              </a:lnSpc>
              <a:buNone/>
            </a:pPr>
            <a:r>
              <a:rPr lang="en-US" altLang="zh-CN" sz="1050" dirty="0"/>
              <a:t>Design SA mechanism suitable for cooperative transport mechanism</a:t>
            </a:r>
            <a:endParaRPr lang="en-US" altLang="zh-CN" sz="105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372"/>
    </mc:Choice>
    <mc:Fallback>
      <p:transition spd="slow" advTm="37372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0040" y="998220"/>
            <a:ext cx="1109218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Use case 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Cellular networks support broadcast users to replace lost data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33306" y="201626"/>
            <a:ext cx="11850024" cy="58102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0200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Flows</a:t>
            </a:r>
            <a:endParaRPr lang="zh-CN" altLang="en-US" sz="3600" b="1" dirty="0">
              <a:solidFill>
                <a:srgbClr val="0200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67422" y="1898107"/>
            <a:ext cx="3361690" cy="4591977"/>
            <a:chOff x="6982800" y="1482854"/>
            <a:chExt cx="3361690" cy="4591977"/>
          </a:xfrm>
        </p:grpSpPr>
        <p:sp>
          <p:nvSpPr>
            <p:cNvPr id="2" name="文本框 1"/>
            <p:cNvSpPr txBox="1"/>
            <p:nvPr/>
          </p:nvSpPr>
          <p:spPr>
            <a:xfrm>
              <a:off x="6997836" y="1482854"/>
              <a:ext cx="3346144" cy="521970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p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The user receives the service normally through the broadcast.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998040" y="2472184"/>
              <a:ext cx="3346450" cy="1168400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p>
              <a:pPr lvl="0" algn="l">
                <a:buClrTx/>
                <a:buSzTx/>
                <a:buFontTx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The core network finds that a considerable number of users are about to enter the area with poor broadcast signal, and there is a risk of declining service quality.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82800" y="4120855"/>
              <a:ext cx="3346144" cy="737235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p>
              <a:pPr lvl="0" algn="l">
                <a:buClrTx/>
                <a:buSzTx/>
                <a:buFontTx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The broadcast core network forwards corresponding services to the cellular core network.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97836" y="5337596"/>
              <a:ext cx="3346144" cy="737235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p>
              <a:pPr lvl="0" algn="l">
                <a:buClrTx/>
                <a:buSzTx/>
                <a:buFontTx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The unicast base station helps broadcasters to continue to provide high quality replenishment services.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7" name="箭头: 下 14"/>
            <p:cNvSpPr/>
            <p:nvPr/>
          </p:nvSpPr>
          <p:spPr>
            <a:xfrm>
              <a:off x="8366108" y="2049055"/>
              <a:ext cx="609600" cy="396000"/>
            </a:xfrm>
            <a:prstGeom prst="downArrow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p>
              <a:pPr algn="ctr"/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箭头: 下 15"/>
            <p:cNvSpPr/>
            <p:nvPr/>
          </p:nvSpPr>
          <p:spPr>
            <a:xfrm>
              <a:off x="8366108" y="3691673"/>
              <a:ext cx="609600" cy="396000"/>
            </a:xfrm>
            <a:prstGeom prst="downArrow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p>
              <a:pPr algn="ctr"/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箭头: 下 16"/>
            <p:cNvSpPr/>
            <p:nvPr/>
          </p:nvSpPr>
          <p:spPr>
            <a:xfrm>
              <a:off x="8366108" y="4897415"/>
              <a:ext cx="609600" cy="396000"/>
            </a:xfrm>
            <a:prstGeom prst="downArrow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p>
              <a:pPr algn="ctr"/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5" name="图形 110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157031" y="3596623"/>
            <a:ext cx="694696" cy="694696"/>
          </a:xfrm>
          <a:prstGeom prst="rect">
            <a:avLst/>
          </a:prstGeom>
        </p:spPr>
      </p:pic>
      <p:pic>
        <p:nvPicPr>
          <p:cNvPr id="56" name="图形 111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846207" y="5527180"/>
            <a:ext cx="698834" cy="698834"/>
          </a:xfrm>
          <a:prstGeom prst="rect">
            <a:avLst/>
          </a:prstGeom>
        </p:spPr>
      </p:pic>
      <p:pic>
        <p:nvPicPr>
          <p:cNvPr id="57" name="图形 11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26660" y="1596041"/>
            <a:ext cx="694696" cy="694696"/>
          </a:xfrm>
          <a:prstGeom prst="rect">
            <a:avLst/>
          </a:prstGeom>
        </p:spPr>
      </p:pic>
      <p:sp>
        <p:nvSpPr>
          <p:cNvPr id="58" name="椭圆 57"/>
          <p:cNvSpPr/>
          <p:nvPr/>
        </p:nvSpPr>
        <p:spPr>
          <a:xfrm>
            <a:off x="1387371" y="2064590"/>
            <a:ext cx="3875403" cy="3688615"/>
          </a:xfrm>
          <a:prstGeom prst="ellipse">
            <a:avLst/>
          </a:prstGeom>
          <a:solidFill>
            <a:srgbClr val="F5CD1C">
              <a:alpha val="5490"/>
            </a:srgbClr>
          </a:solidFill>
          <a:ln w="19050">
            <a:solidFill>
              <a:srgbClr val="D1002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dirty="0"/>
          </a:p>
        </p:txBody>
      </p:sp>
      <p:pic>
        <p:nvPicPr>
          <p:cNvPr id="59" name="图形 114" descr="智能手机 纯色填充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02156" y="4174201"/>
            <a:ext cx="467225" cy="467225"/>
          </a:xfrm>
          <a:prstGeom prst="rect">
            <a:avLst/>
          </a:prstGeom>
        </p:spPr>
      </p:pic>
      <p:pic>
        <p:nvPicPr>
          <p:cNvPr id="60" name="图形 115" descr="智能手机 纯色填充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67140" y="5177946"/>
            <a:ext cx="467225" cy="467225"/>
          </a:xfrm>
          <a:prstGeom prst="rect">
            <a:avLst/>
          </a:prstGeom>
        </p:spPr>
      </p:pic>
      <p:pic>
        <p:nvPicPr>
          <p:cNvPr id="61" name="图形 116" descr="智能手机 纯色填充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82830" y="4645320"/>
            <a:ext cx="467225" cy="467225"/>
          </a:xfrm>
          <a:prstGeom prst="rect">
            <a:avLst/>
          </a:prstGeom>
        </p:spPr>
      </p:pic>
      <p:pic>
        <p:nvPicPr>
          <p:cNvPr id="62" name="图形 117" descr="智能手机 纯色填充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62468" y="3034286"/>
            <a:ext cx="467225" cy="467225"/>
          </a:xfrm>
          <a:prstGeom prst="rect">
            <a:avLst/>
          </a:prstGeom>
        </p:spPr>
      </p:pic>
      <p:pic>
        <p:nvPicPr>
          <p:cNvPr id="63" name="图形 118" descr="智能手机 纯色填充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42264" y="2953405"/>
            <a:ext cx="467225" cy="467225"/>
          </a:xfrm>
          <a:prstGeom prst="rect">
            <a:avLst/>
          </a:prstGeom>
        </p:spPr>
      </p:pic>
      <p:grpSp>
        <p:nvGrpSpPr>
          <p:cNvPr id="120" name="组合 119"/>
          <p:cNvGrpSpPr/>
          <p:nvPr/>
        </p:nvGrpSpPr>
        <p:grpSpPr>
          <a:xfrm rot="3753546">
            <a:off x="787748" y="1313937"/>
            <a:ext cx="4802989" cy="4660438"/>
            <a:chOff x="1465770" y="310304"/>
            <a:chExt cx="6485959" cy="6925126"/>
          </a:xfrm>
        </p:grpSpPr>
        <p:sp>
          <p:nvSpPr>
            <p:cNvPr id="121" name="六边形 120"/>
            <p:cNvSpPr/>
            <p:nvPr/>
          </p:nvSpPr>
          <p:spPr>
            <a:xfrm rot="32643">
              <a:off x="4377179" y="3856049"/>
              <a:ext cx="3518577" cy="3379381"/>
            </a:xfrm>
            <a:prstGeom prst="hexagon">
              <a:avLst>
                <a:gd name="adj" fmla="val 24624"/>
                <a:gd name="vf" fmla="val 115470"/>
              </a:avLst>
            </a:prstGeom>
            <a:noFill/>
            <a:ln w="12700">
              <a:solidFill>
                <a:srgbClr val="006AA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 dirty="0"/>
            </a:p>
          </p:txBody>
        </p:sp>
        <p:sp>
          <p:nvSpPr>
            <p:cNvPr id="122" name="六边形 121"/>
            <p:cNvSpPr/>
            <p:nvPr/>
          </p:nvSpPr>
          <p:spPr>
            <a:xfrm rot="15871">
              <a:off x="4343163" y="310304"/>
              <a:ext cx="3608566" cy="3437582"/>
            </a:xfrm>
            <a:prstGeom prst="hexagon">
              <a:avLst>
                <a:gd name="adj" fmla="val 25823"/>
                <a:gd name="vf" fmla="val 115470"/>
              </a:avLst>
            </a:prstGeom>
            <a:noFill/>
            <a:ln w="12700">
              <a:solidFill>
                <a:schemeClr val="accent3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 dirty="0"/>
            </a:p>
          </p:txBody>
        </p:sp>
        <p:sp>
          <p:nvSpPr>
            <p:cNvPr id="123" name="六边形 122"/>
            <p:cNvSpPr/>
            <p:nvPr/>
          </p:nvSpPr>
          <p:spPr>
            <a:xfrm>
              <a:off x="1465770" y="2082938"/>
              <a:ext cx="3600000" cy="3437581"/>
            </a:xfrm>
            <a:prstGeom prst="hexagon">
              <a:avLst>
                <a:gd name="adj" fmla="val 25316"/>
                <a:gd name="vf" fmla="val 115470"/>
              </a:avLst>
            </a:prstGeom>
            <a:noFill/>
            <a:ln w="12700">
              <a:solidFill>
                <a:srgbClr val="1221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 dirty="0"/>
            </a:p>
          </p:txBody>
        </p:sp>
      </p:grpSp>
      <p:pic>
        <p:nvPicPr>
          <p:cNvPr id="64" name="图形 123" descr="智能手机 纯色填充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78261" y="3712635"/>
            <a:ext cx="467225" cy="467225"/>
          </a:xfrm>
          <a:prstGeom prst="rect">
            <a:avLst/>
          </a:prstGeom>
        </p:spPr>
      </p:pic>
      <p:pic>
        <p:nvPicPr>
          <p:cNvPr id="65" name="图形 124" descr="智能手机 纯色填充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597099" y="4545423"/>
            <a:ext cx="467225" cy="467225"/>
          </a:xfrm>
          <a:prstGeom prst="rect">
            <a:avLst/>
          </a:prstGeom>
        </p:spPr>
      </p:pic>
      <p:pic>
        <p:nvPicPr>
          <p:cNvPr id="66" name="图形 125" descr="智能手机 纯色填充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29659" y="3115890"/>
            <a:ext cx="467225" cy="467225"/>
          </a:xfrm>
          <a:prstGeom prst="rect">
            <a:avLst/>
          </a:prstGeom>
        </p:spPr>
      </p:pic>
      <p:pic>
        <p:nvPicPr>
          <p:cNvPr id="67" name="图形 126" descr="智能手机 纯色填充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11036" y="2650828"/>
            <a:ext cx="467225" cy="467225"/>
          </a:xfrm>
          <a:prstGeom prst="rect">
            <a:avLst/>
          </a:prstGeom>
        </p:spPr>
      </p:pic>
      <p:pic>
        <p:nvPicPr>
          <p:cNvPr id="68" name="图形 127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49443" y="5532350"/>
            <a:ext cx="694696" cy="694696"/>
          </a:xfrm>
          <a:prstGeom prst="rect">
            <a:avLst/>
          </a:prstGeom>
        </p:spPr>
      </p:pic>
      <p:pic>
        <p:nvPicPr>
          <p:cNvPr id="69" name="图形 128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157285" y="3597241"/>
            <a:ext cx="694696" cy="694696"/>
          </a:xfrm>
          <a:prstGeom prst="rect">
            <a:avLst/>
          </a:prstGeom>
        </p:spPr>
      </p:pic>
      <p:pic>
        <p:nvPicPr>
          <p:cNvPr id="70" name="图形 129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025967" y="1594449"/>
            <a:ext cx="694696" cy="694696"/>
          </a:xfrm>
          <a:prstGeom prst="rect">
            <a:avLst/>
          </a:prstGeom>
        </p:spPr>
      </p:pic>
      <p:pic>
        <p:nvPicPr>
          <p:cNvPr id="71" name="图形 130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728066" y="3187300"/>
            <a:ext cx="1190275" cy="1190275"/>
          </a:xfrm>
          <a:prstGeom prst="rect">
            <a:avLst/>
          </a:prstGeom>
        </p:spPr>
      </p:pic>
      <p:cxnSp>
        <p:nvCxnSpPr>
          <p:cNvPr id="72" name="直线箭头连接符 89"/>
          <p:cNvCxnSpPr/>
          <p:nvPr/>
        </p:nvCxnSpPr>
        <p:spPr>
          <a:xfrm flipH="1">
            <a:off x="2200863" y="2509355"/>
            <a:ext cx="96022" cy="516835"/>
          </a:xfrm>
          <a:prstGeom prst="straightConnector1">
            <a:avLst/>
          </a:prstGeom>
          <a:ln w="12700">
            <a:solidFill>
              <a:srgbClr val="1221A5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线箭头连接符 90"/>
          <p:cNvCxnSpPr/>
          <p:nvPr/>
        </p:nvCxnSpPr>
        <p:spPr>
          <a:xfrm>
            <a:off x="2542010" y="2365865"/>
            <a:ext cx="246585" cy="575015"/>
          </a:xfrm>
          <a:prstGeom prst="straightConnector1">
            <a:avLst/>
          </a:prstGeom>
          <a:ln w="12700">
            <a:solidFill>
              <a:srgbClr val="101FA5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线箭头连接符 91"/>
          <p:cNvCxnSpPr/>
          <p:nvPr/>
        </p:nvCxnSpPr>
        <p:spPr>
          <a:xfrm>
            <a:off x="2852289" y="2235046"/>
            <a:ext cx="506129" cy="429231"/>
          </a:xfrm>
          <a:prstGeom prst="straightConnector1">
            <a:avLst/>
          </a:prstGeom>
          <a:ln w="12700">
            <a:solidFill>
              <a:srgbClr val="1221A5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线箭头连接符 92"/>
          <p:cNvCxnSpPr/>
          <p:nvPr/>
        </p:nvCxnSpPr>
        <p:spPr>
          <a:xfrm flipH="1" flipV="1">
            <a:off x="4641266" y="3367023"/>
            <a:ext cx="542592" cy="277042"/>
          </a:xfrm>
          <a:prstGeom prst="straightConnector1">
            <a:avLst/>
          </a:prstGeom>
          <a:ln w="12700">
            <a:solidFill>
              <a:schemeClr val="accent3">
                <a:lumMod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线箭头连接符 93"/>
          <p:cNvCxnSpPr/>
          <p:nvPr/>
        </p:nvCxnSpPr>
        <p:spPr>
          <a:xfrm flipH="1" flipV="1">
            <a:off x="4412367" y="3943971"/>
            <a:ext cx="647105" cy="37559"/>
          </a:xfrm>
          <a:prstGeom prst="straightConnector1">
            <a:avLst/>
          </a:prstGeom>
          <a:ln w="12700">
            <a:solidFill>
              <a:schemeClr val="accent3">
                <a:lumMod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线箭头连接符 94"/>
          <p:cNvCxnSpPr/>
          <p:nvPr/>
        </p:nvCxnSpPr>
        <p:spPr>
          <a:xfrm flipH="1">
            <a:off x="4642923" y="4221282"/>
            <a:ext cx="530393" cy="423965"/>
          </a:xfrm>
          <a:prstGeom prst="straightConnector1">
            <a:avLst/>
          </a:prstGeom>
          <a:ln w="12700">
            <a:solidFill>
              <a:schemeClr val="accent3">
                <a:lumMod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线箭头连接符 95"/>
          <p:cNvCxnSpPr/>
          <p:nvPr/>
        </p:nvCxnSpPr>
        <p:spPr>
          <a:xfrm flipH="1">
            <a:off x="2450295" y="5064010"/>
            <a:ext cx="215715" cy="390020"/>
          </a:xfrm>
          <a:prstGeom prst="straightConnector1">
            <a:avLst/>
          </a:prstGeom>
          <a:ln w="12700">
            <a:solidFill>
              <a:srgbClr val="006AAC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线箭头连接符 96"/>
          <p:cNvCxnSpPr/>
          <p:nvPr/>
        </p:nvCxnSpPr>
        <p:spPr>
          <a:xfrm flipH="1">
            <a:off x="2612851" y="5344726"/>
            <a:ext cx="639599" cy="594308"/>
          </a:xfrm>
          <a:prstGeom prst="straightConnector1">
            <a:avLst/>
          </a:prstGeom>
          <a:ln w="12700">
            <a:solidFill>
              <a:srgbClr val="006AAC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线箭头连接符 97"/>
          <p:cNvCxnSpPr/>
          <p:nvPr/>
        </p:nvCxnSpPr>
        <p:spPr>
          <a:xfrm>
            <a:off x="2044916" y="4769637"/>
            <a:ext cx="18338" cy="641922"/>
          </a:xfrm>
          <a:prstGeom prst="straightConnector1">
            <a:avLst/>
          </a:prstGeom>
          <a:ln w="12700">
            <a:solidFill>
              <a:srgbClr val="006AAC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线箭头连接符 98"/>
          <p:cNvCxnSpPr/>
          <p:nvPr/>
        </p:nvCxnSpPr>
        <p:spPr>
          <a:xfrm flipH="1" flipV="1">
            <a:off x="2826336" y="3294211"/>
            <a:ext cx="197169" cy="288551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线箭头连接符 99"/>
          <p:cNvCxnSpPr/>
          <p:nvPr/>
        </p:nvCxnSpPr>
        <p:spPr>
          <a:xfrm flipH="1">
            <a:off x="2413701" y="4070100"/>
            <a:ext cx="604296" cy="218808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线箭头连接符 100"/>
          <p:cNvCxnSpPr/>
          <p:nvPr/>
        </p:nvCxnSpPr>
        <p:spPr>
          <a:xfrm>
            <a:off x="3349144" y="4659332"/>
            <a:ext cx="11641" cy="453213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线箭头连接符 101"/>
          <p:cNvCxnSpPr/>
          <p:nvPr/>
        </p:nvCxnSpPr>
        <p:spPr>
          <a:xfrm>
            <a:off x="3674166" y="4322270"/>
            <a:ext cx="581716" cy="448711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线箭头连接符 102"/>
          <p:cNvCxnSpPr/>
          <p:nvPr/>
        </p:nvCxnSpPr>
        <p:spPr>
          <a:xfrm flipV="1">
            <a:off x="3616749" y="3535855"/>
            <a:ext cx="543467" cy="285187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线箭头连接符 103"/>
          <p:cNvCxnSpPr/>
          <p:nvPr/>
        </p:nvCxnSpPr>
        <p:spPr>
          <a:xfrm flipH="1">
            <a:off x="1829659" y="1973295"/>
            <a:ext cx="305357" cy="258925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线箭头连接符 104"/>
          <p:cNvCxnSpPr/>
          <p:nvPr/>
        </p:nvCxnSpPr>
        <p:spPr>
          <a:xfrm flipV="1">
            <a:off x="2550648" y="1806093"/>
            <a:ext cx="467349" cy="123645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线箭头连接符 105"/>
          <p:cNvCxnSpPr/>
          <p:nvPr/>
        </p:nvCxnSpPr>
        <p:spPr>
          <a:xfrm flipH="1">
            <a:off x="5400978" y="4274976"/>
            <a:ext cx="60059" cy="416222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线箭头连接符 106"/>
          <p:cNvCxnSpPr/>
          <p:nvPr/>
        </p:nvCxnSpPr>
        <p:spPr>
          <a:xfrm flipH="1" flipV="1">
            <a:off x="1704519" y="5524625"/>
            <a:ext cx="299477" cy="457160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上箭头 107"/>
          <p:cNvSpPr/>
          <p:nvPr/>
        </p:nvSpPr>
        <p:spPr>
          <a:xfrm rot="19665731">
            <a:off x="2587643" y="2204038"/>
            <a:ext cx="465513" cy="1132330"/>
          </a:xfrm>
          <a:prstGeom prst="upArrow">
            <a:avLst>
              <a:gd name="adj1" fmla="val 64287"/>
              <a:gd name="adj2" fmla="val 50000"/>
            </a:avLst>
          </a:prstGeom>
          <a:solidFill>
            <a:srgbClr val="E8D5B5"/>
          </a:solidFill>
          <a:ln>
            <a:solidFill>
              <a:srgbClr val="E8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91" name="上箭头 108"/>
          <p:cNvSpPr/>
          <p:nvPr/>
        </p:nvSpPr>
        <p:spPr>
          <a:xfrm rot="5669019">
            <a:off x="4222046" y="3336706"/>
            <a:ext cx="497434" cy="1318180"/>
          </a:xfrm>
          <a:prstGeom prst="upArrow">
            <a:avLst/>
          </a:prstGeom>
          <a:solidFill>
            <a:srgbClr val="E8D5B5"/>
          </a:solidFill>
          <a:ln>
            <a:solidFill>
              <a:srgbClr val="E8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92" name="上箭头 109"/>
          <p:cNvSpPr/>
          <p:nvPr/>
        </p:nvSpPr>
        <p:spPr>
          <a:xfrm rot="12666463">
            <a:off x="2401183" y="4443198"/>
            <a:ext cx="501305" cy="1026327"/>
          </a:xfrm>
          <a:prstGeom prst="upArrow">
            <a:avLst/>
          </a:prstGeom>
          <a:solidFill>
            <a:srgbClr val="E8D5B5"/>
          </a:solidFill>
          <a:ln>
            <a:solidFill>
              <a:srgbClr val="E8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93" name="直线箭头连接符 110"/>
          <p:cNvCxnSpPr/>
          <p:nvPr/>
        </p:nvCxnSpPr>
        <p:spPr>
          <a:xfrm flipV="1">
            <a:off x="3581816" y="3338850"/>
            <a:ext cx="577516" cy="227872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线箭头连接符 111"/>
          <p:cNvCxnSpPr/>
          <p:nvPr/>
        </p:nvCxnSpPr>
        <p:spPr>
          <a:xfrm>
            <a:off x="3535962" y="4040180"/>
            <a:ext cx="673888" cy="526217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94"/>
          <p:cNvSpPr txBox="1"/>
          <p:nvPr/>
        </p:nvSpPr>
        <p:spPr>
          <a:xfrm>
            <a:off x="2907030" y="4322445"/>
            <a:ext cx="1205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600" b="1" dirty="0"/>
              <a:t>Broadcast base station</a:t>
            </a:r>
            <a:endParaRPr kumimoji="1" lang="en-US" altLang="zh-CN" sz="1600" b="1" dirty="0"/>
          </a:p>
        </p:txBody>
      </p:sp>
      <p:sp>
        <p:nvSpPr>
          <p:cNvPr id="97" name="文本框 96"/>
          <p:cNvSpPr txBox="1"/>
          <p:nvPr/>
        </p:nvSpPr>
        <p:spPr>
          <a:xfrm>
            <a:off x="5352415" y="4273550"/>
            <a:ext cx="15494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200" b="1" dirty="0">
                <a:sym typeface="+mn-ea"/>
              </a:rPr>
              <a:t>Cellular base station</a:t>
            </a:r>
            <a:endParaRPr kumimoji="1" lang="en-US" altLang="zh-CN" sz="1200" b="1" dirty="0">
              <a:sym typeface="+mn-ea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488440" y="6226810"/>
            <a:ext cx="167894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200" b="1" dirty="0">
                <a:sym typeface="+mn-ea"/>
              </a:rPr>
              <a:t>Cellular base station</a:t>
            </a:r>
            <a:endParaRPr kumimoji="1" lang="en-US" altLang="zh-CN" sz="1200" b="1" dirty="0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34695" y="1697990"/>
            <a:ext cx="167894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200" b="1" dirty="0">
                <a:sym typeface="+mn-ea"/>
              </a:rPr>
              <a:t>Cellular base station</a:t>
            </a:r>
            <a:endParaRPr kumimoji="1" lang="en-US" altLang="zh-CN" sz="1200" b="1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372"/>
    </mc:Choice>
    <mc:Fallback>
      <p:transition spd="slow" advTm="373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3 0.00787 L -0.02839 -0.1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" y="-664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44 0.00486 L -0.06914 -0.1041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5" y="-546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53 -0.0044 L 0.14401 -0.0682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74" y="-319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156 -0.00301 L -0.03672 0.102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4" y="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  <p:bldP spid="90" grpId="0" bldLvl="0" animBg="1"/>
      <p:bldP spid="90" grpId="1" bldLvl="0" animBg="1"/>
      <p:bldP spid="90" grpId="2" bldLvl="0" animBg="1"/>
      <p:bldP spid="91" grpId="0" bldLvl="0" animBg="1"/>
      <p:bldP spid="91" grpId="1" bldLvl="0" animBg="1"/>
      <p:bldP spid="91" grpId="2" bldLvl="0" animBg="1"/>
      <p:bldP spid="92" grpId="0" bldLvl="0" animBg="1"/>
      <p:bldP spid="92" grpId="1" bldLvl="0" animBg="1"/>
      <p:bldP spid="92" grpId="2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4645" y="1000125"/>
            <a:ext cx="10666730" cy="8223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Use case 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Broadcast networks support offloading traffic from cellular networks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just">
              <a:buFont typeface="Wingdings" panose="05000000000000000000" pitchFamily="2" charset="2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33306" y="201626"/>
            <a:ext cx="11850024" cy="58102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0200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Flows</a:t>
            </a:r>
            <a:endParaRPr lang="zh-CN" altLang="en-US" sz="3600" b="1" dirty="0">
              <a:solidFill>
                <a:srgbClr val="0200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434692" y="1592063"/>
            <a:ext cx="3352494" cy="5192728"/>
            <a:chOff x="6997836" y="1495554"/>
            <a:chExt cx="3352494" cy="5192728"/>
          </a:xfrm>
        </p:grpSpPr>
        <p:sp>
          <p:nvSpPr>
            <p:cNvPr id="19" name="文本框 18"/>
            <p:cNvSpPr txBox="1"/>
            <p:nvPr/>
          </p:nvSpPr>
          <p:spPr>
            <a:xfrm>
              <a:off x="6997836" y="1495554"/>
              <a:ext cx="3346144" cy="521970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p>
              <a:pPr lvl="0" algn="l">
                <a:buClrTx/>
                <a:buSzTx/>
                <a:buFontTx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Users receive services through the unicast.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97836" y="2481709"/>
              <a:ext cx="3346450" cy="1599565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p>
              <a:pPr lvl="0" algn="l">
                <a:buClrTx/>
                <a:buSzTx/>
                <a:buFontTx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The number of users of the same (unicast) service increases rapidly on the cellular core network, which consumes a large amount of time-frequency resources, resulting in degraded service quality and network breakdown.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997836" y="4539781"/>
              <a:ext cx="3346144" cy="737235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p>
              <a:pPr lvl="0" algn="l">
                <a:buClrTx/>
                <a:buSzTx/>
                <a:buFontTx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The cellular core network forwards corresponding services to the broadcast core network.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004186" y="5735147"/>
              <a:ext cx="3346144" cy="953135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p>
              <a:pPr lvl="0" algn="l">
                <a:buClrTx/>
                <a:buSzTx/>
                <a:buFontTx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The broadcast base station helps unicast base stations continue to provide high-quality live broadcast services.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3" name="箭头: 下 13"/>
            <p:cNvSpPr/>
            <p:nvPr/>
          </p:nvSpPr>
          <p:spPr>
            <a:xfrm>
              <a:off x="8366108" y="2066472"/>
              <a:ext cx="609600" cy="396000"/>
            </a:xfrm>
            <a:prstGeom prst="downArrow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p>
              <a:pPr algn="ctr"/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箭头: 下 14"/>
            <p:cNvSpPr/>
            <p:nvPr/>
          </p:nvSpPr>
          <p:spPr>
            <a:xfrm>
              <a:off x="8366108" y="4121391"/>
              <a:ext cx="609600" cy="396000"/>
            </a:xfrm>
            <a:prstGeom prst="downArrow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p>
              <a:pPr algn="ctr"/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箭头: 下 15"/>
            <p:cNvSpPr/>
            <p:nvPr/>
          </p:nvSpPr>
          <p:spPr>
            <a:xfrm>
              <a:off x="8372458" y="5321715"/>
              <a:ext cx="609600" cy="396000"/>
            </a:xfrm>
            <a:prstGeom prst="downArrow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p>
              <a:pPr algn="ctr"/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1467021" y="2327839"/>
            <a:ext cx="3921169" cy="3595834"/>
          </a:xfrm>
          <a:prstGeom prst="ellipse">
            <a:avLst/>
          </a:prstGeom>
          <a:solidFill>
            <a:srgbClr val="F5CC1D">
              <a:alpha val="5490"/>
            </a:srgbClr>
          </a:solidFill>
          <a:ln w="19050">
            <a:solidFill>
              <a:srgbClr val="D1002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dirty="0"/>
          </a:p>
        </p:txBody>
      </p:sp>
      <p:pic>
        <p:nvPicPr>
          <p:cNvPr id="6" name="图形 5" descr="智能手机 纯色填充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15690" y="4452002"/>
            <a:ext cx="467224" cy="467225"/>
          </a:xfrm>
          <a:prstGeom prst="rect">
            <a:avLst/>
          </a:prstGeom>
        </p:spPr>
      </p:pic>
      <p:pic>
        <p:nvPicPr>
          <p:cNvPr id="7" name="图形 6" descr="智能手机 纯色填充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74351" y="5611033"/>
            <a:ext cx="467224" cy="467225"/>
          </a:xfrm>
          <a:prstGeom prst="rect">
            <a:avLst/>
          </a:prstGeom>
        </p:spPr>
      </p:pic>
      <p:pic>
        <p:nvPicPr>
          <p:cNvPr id="8" name="图形 7" descr="智能手机 纯色填充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81386" y="4622182"/>
            <a:ext cx="467224" cy="467225"/>
          </a:xfrm>
          <a:prstGeom prst="rect">
            <a:avLst/>
          </a:prstGeom>
        </p:spPr>
      </p:pic>
      <p:pic>
        <p:nvPicPr>
          <p:cNvPr id="47" name="图形 46" descr="智能手机 纯色填充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64207" y="3449720"/>
            <a:ext cx="467224" cy="467225"/>
          </a:xfrm>
          <a:prstGeom prst="rect">
            <a:avLst/>
          </a:prstGeom>
        </p:spPr>
      </p:pic>
      <p:pic>
        <p:nvPicPr>
          <p:cNvPr id="48" name="图形 47" descr="智能手机 纯色填充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51080" y="3476730"/>
            <a:ext cx="467224" cy="467225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 rot="3753216">
            <a:off x="1016015" y="1553445"/>
            <a:ext cx="4626878" cy="4687586"/>
            <a:chOff x="1465770" y="340449"/>
            <a:chExt cx="6471730" cy="6894397"/>
          </a:xfrm>
        </p:grpSpPr>
        <p:sp>
          <p:nvSpPr>
            <p:cNvPr id="50" name="六边形 49"/>
            <p:cNvSpPr/>
            <p:nvPr/>
          </p:nvSpPr>
          <p:spPr>
            <a:xfrm rot="32643">
              <a:off x="4342670" y="3855465"/>
              <a:ext cx="3518576" cy="3379381"/>
            </a:xfrm>
            <a:prstGeom prst="hexagon">
              <a:avLst>
                <a:gd name="adj" fmla="val 24624"/>
                <a:gd name="vf" fmla="val 115470"/>
              </a:avLst>
            </a:prstGeom>
            <a:noFill/>
            <a:ln w="12700">
              <a:solidFill>
                <a:srgbClr val="006AA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 dirty="0"/>
            </a:p>
          </p:txBody>
        </p:sp>
        <p:sp>
          <p:nvSpPr>
            <p:cNvPr id="51" name="六边形 50"/>
            <p:cNvSpPr/>
            <p:nvPr/>
          </p:nvSpPr>
          <p:spPr>
            <a:xfrm rot="15871">
              <a:off x="4328934" y="340449"/>
              <a:ext cx="3608566" cy="3437582"/>
            </a:xfrm>
            <a:prstGeom prst="hexagon">
              <a:avLst>
                <a:gd name="adj" fmla="val 25823"/>
                <a:gd name="vf" fmla="val 115470"/>
              </a:avLst>
            </a:prstGeom>
            <a:noFill/>
            <a:ln w="12700">
              <a:solidFill>
                <a:schemeClr val="accent3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 dirty="0"/>
            </a:p>
          </p:txBody>
        </p:sp>
        <p:sp>
          <p:nvSpPr>
            <p:cNvPr id="52" name="六边形 51"/>
            <p:cNvSpPr/>
            <p:nvPr/>
          </p:nvSpPr>
          <p:spPr>
            <a:xfrm>
              <a:off x="1465770" y="2082938"/>
              <a:ext cx="3600000" cy="3437581"/>
            </a:xfrm>
            <a:prstGeom prst="hexagon">
              <a:avLst>
                <a:gd name="adj" fmla="val 25316"/>
                <a:gd name="vf" fmla="val 115470"/>
              </a:avLst>
            </a:prstGeom>
            <a:noFill/>
            <a:ln w="12700">
              <a:solidFill>
                <a:srgbClr val="1221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 dirty="0"/>
            </a:p>
          </p:txBody>
        </p:sp>
      </p:grpSp>
      <p:pic>
        <p:nvPicPr>
          <p:cNvPr id="3" name="图形 52" descr="智能手机 纯色填充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82515" y="4621231"/>
            <a:ext cx="467224" cy="467225"/>
          </a:xfrm>
          <a:prstGeom prst="rect">
            <a:avLst/>
          </a:prstGeom>
        </p:spPr>
      </p:pic>
      <p:pic>
        <p:nvPicPr>
          <p:cNvPr id="4" name="图形 53" descr="智能手机 纯色填充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82132" y="4041020"/>
            <a:ext cx="467224" cy="467225"/>
          </a:xfrm>
          <a:prstGeom prst="rect">
            <a:avLst/>
          </a:prstGeom>
        </p:spPr>
      </p:pic>
      <p:pic>
        <p:nvPicPr>
          <p:cNvPr id="11" name="图形 54" descr="智能手机 纯色填充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65777" y="3452319"/>
            <a:ext cx="467224" cy="467225"/>
          </a:xfrm>
          <a:prstGeom prst="rect">
            <a:avLst/>
          </a:prstGeom>
        </p:spPr>
      </p:pic>
      <p:pic>
        <p:nvPicPr>
          <p:cNvPr id="12" name="图形 55" descr="智能手机 纯色填充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16453" y="4455424"/>
            <a:ext cx="467224" cy="467225"/>
          </a:xfrm>
          <a:prstGeom prst="rect">
            <a:avLst/>
          </a:prstGeom>
        </p:spPr>
      </p:pic>
      <p:pic>
        <p:nvPicPr>
          <p:cNvPr id="13" name="图形 56" descr="智能手机 纯色填充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507398" y="4754954"/>
            <a:ext cx="467224" cy="467225"/>
          </a:xfrm>
          <a:prstGeom prst="rect">
            <a:avLst/>
          </a:prstGeom>
        </p:spPr>
      </p:pic>
      <p:pic>
        <p:nvPicPr>
          <p:cNvPr id="15" name="图形 57" descr="智能手机 纯色填充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75448" y="5613496"/>
            <a:ext cx="467224" cy="467225"/>
          </a:xfrm>
          <a:prstGeom prst="rect">
            <a:avLst/>
          </a:prstGeom>
        </p:spPr>
      </p:pic>
      <p:pic>
        <p:nvPicPr>
          <p:cNvPr id="16" name="图形 58" descr="智能手机 纯色填充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98912" y="3373899"/>
            <a:ext cx="467224" cy="467225"/>
          </a:xfrm>
          <a:prstGeom prst="rect">
            <a:avLst/>
          </a:prstGeom>
        </p:spPr>
      </p:pic>
      <p:pic>
        <p:nvPicPr>
          <p:cNvPr id="17" name="图形 59" descr="智能手机 纯色填充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50147" y="3476528"/>
            <a:ext cx="467224" cy="467225"/>
          </a:xfrm>
          <a:prstGeom prst="rect">
            <a:avLst/>
          </a:prstGeom>
        </p:spPr>
      </p:pic>
      <p:pic>
        <p:nvPicPr>
          <p:cNvPr id="32" name="图形 60" descr="智能手机 纯色填充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27606" y="2794602"/>
            <a:ext cx="467224" cy="467225"/>
          </a:xfrm>
          <a:prstGeom prst="rect">
            <a:avLst/>
          </a:prstGeom>
        </p:spPr>
      </p:pic>
      <p:pic>
        <p:nvPicPr>
          <p:cNvPr id="33" name="图形 61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944761" y="5797349"/>
            <a:ext cx="694695" cy="694696"/>
          </a:xfrm>
          <a:prstGeom prst="rect">
            <a:avLst/>
          </a:prstGeom>
        </p:spPr>
      </p:pic>
      <p:pic>
        <p:nvPicPr>
          <p:cNvPr id="34" name="图形 63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94010" y="3889268"/>
            <a:ext cx="694695" cy="694696"/>
          </a:xfrm>
          <a:prstGeom prst="rect">
            <a:avLst/>
          </a:prstGeom>
        </p:spPr>
      </p:pic>
      <p:pic>
        <p:nvPicPr>
          <p:cNvPr id="35" name="图形 64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036504" y="1945440"/>
            <a:ext cx="694695" cy="694696"/>
          </a:xfrm>
          <a:prstGeom prst="rect">
            <a:avLst/>
          </a:prstGeom>
        </p:spPr>
      </p:pic>
      <p:pic>
        <p:nvPicPr>
          <p:cNvPr id="36" name="图形 65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827031" y="3383739"/>
            <a:ext cx="1207288" cy="1207290"/>
          </a:xfrm>
          <a:prstGeom prst="rect">
            <a:avLst/>
          </a:prstGeom>
        </p:spPr>
      </p:pic>
      <p:cxnSp>
        <p:nvCxnSpPr>
          <p:cNvPr id="37" name="直线箭头连接符 53"/>
          <p:cNvCxnSpPr/>
          <p:nvPr/>
        </p:nvCxnSpPr>
        <p:spPr>
          <a:xfrm flipH="1">
            <a:off x="2270116" y="2767364"/>
            <a:ext cx="96022" cy="516835"/>
          </a:xfrm>
          <a:prstGeom prst="straightConnector1">
            <a:avLst/>
          </a:prstGeom>
          <a:ln w="12700">
            <a:solidFill>
              <a:srgbClr val="1221A5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线箭头连接符 54"/>
          <p:cNvCxnSpPr/>
          <p:nvPr/>
        </p:nvCxnSpPr>
        <p:spPr>
          <a:xfrm>
            <a:off x="2590901" y="2774470"/>
            <a:ext cx="246585" cy="575015"/>
          </a:xfrm>
          <a:prstGeom prst="straightConnector1">
            <a:avLst/>
          </a:prstGeom>
          <a:ln w="12700">
            <a:solidFill>
              <a:srgbClr val="1221A5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线箭头连接符 55"/>
          <p:cNvCxnSpPr/>
          <p:nvPr/>
        </p:nvCxnSpPr>
        <p:spPr>
          <a:xfrm>
            <a:off x="2862562" y="2721248"/>
            <a:ext cx="367876" cy="299939"/>
          </a:xfrm>
          <a:prstGeom prst="straightConnector1">
            <a:avLst/>
          </a:prstGeom>
          <a:ln w="12700">
            <a:solidFill>
              <a:srgbClr val="1221A5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线箭头连接符 56"/>
          <p:cNvCxnSpPr/>
          <p:nvPr/>
        </p:nvCxnSpPr>
        <p:spPr>
          <a:xfrm flipH="1" flipV="1">
            <a:off x="4596840" y="3647251"/>
            <a:ext cx="862025" cy="427567"/>
          </a:xfrm>
          <a:prstGeom prst="straightConnector1">
            <a:avLst/>
          </a:prstGeom>
          <a:ln w="12700">
            <a:solidFill>
              <a:schemeClr val="accent3">
                <a:lumMod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线箭头连接符 57"/>
          <p:cNvCxnSpPr/>
          <p:nvPr/>
        </p:nvCxnSpPr>
        <p:spPr>
          <a:xfrm flipH="1">
            <a:off x="4371259" y="4324849"/>
            <a:ext cx="985553" cy="84881"/>
          </a:xfrm>
          <a:prstGeom prst="straightConnector1">
            <a:avLst/>
          </a:prstGeom>
          <a:ln w="12700">
            <a:solidFill>
              <a:schemeClr val="accent3">
                <a:lumMod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线箭头连接符 58"/>
          <p:cNvCxnSpPr/>
          <p:nvPr/>
        </p:nvCxnSpPr>
        <p:spPr>
          <a:xfrm flipH="1">
            <a:off x="4609201" y="4571528"/>
            <a:ext cx="813377" cy="344608"/>
          </a:xfrm>
          <a:prstGeom prst="straightConnector1">
            <a:avLst/>
          </a:prstGeom>
          <a:ln w="12700">
            <a:solidFill>
              <a:schemeClr val="accent3">
                <a:lumMod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线箭头连接符 59"/>
          <p:cNvCxnSpPr/>
          <p:nvPr/>
        </p:nvCxnSpPr>
        <p:spPr>
          <a:xfrm flipH="1">
            <a:off x="2417781" y="5305809"/>
            <a:ext cx="263754" cy="516105"/>
          </a:xfrm>
          <a:prstGeom prst="straightConnector1">
            <a:avLst/>
          </a:prstGeom>
          <a:ln w="12700">
            <a:solidFill>
              <a:srgbClr val="006AAC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线箭头连接符 60"/>
          <p:cNvCxnSpPr>
            <a:stCxn id="15" idx="1"/>
          </p:cNvCxnSpPr>
          <p:nvPr/>
        </p:nvCxnSpPr>
        <p:spPr>
          <a:xfrm flipH="1">
            <a:off x="2668635" y="5847109"/>
            <a:ext cx="506813" cy="137746"/>
          </a:xfrm>
          <a:prstGeom prst="straightConnector1">
            <a:avLst/>
          </a:prstGeom>
          <a:ln w="12700">
            <a:solidFill>
              <a:srgbClr val="006AAC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线箭头连接符 61"/>
          <p:cNvCxnSpPr/>
          <p:nvPr/>
        </p:nvCxnSpPr>
        <p:spPr>
          <a:xfrm flipH="1">
            <a:off x="2156623" y="5034517"/>
            <a:ext cx="22445" cy="713414"/>
          </a:xfrm>
          <a:prstGeom prst="straightConnector1">
            <a:avLst/>
          </a:prstGeom>
          <a:ln w="12700">
            <a:solidFill>
              <a:srgbClr val="006AAC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线箭头连接符 62"/>
          <p:cNvCxnSpPr/>
          <p:nvPr/>
        </p:nvCxnSpPr>
        <p:spPr>
          <a:xfrm flipH="1" flipV="1">
            <a:off x="2871724" y="3653348"/>
            <a:ext cx="241601" cy="242168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线箭头连接符 63"/>
          <p:cNvCxnSpPr/>
          <p:nvPr/>
        </p:nvCxnSpPr>
        <p:spPr>
          <a:xfrm flipH="1">
            <a:off x="2555954" y="4306799"/>
            <a:ext cx="657690" cy="152566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线箭头连接符 64"/>
          <p:cNvCxnSpPr/>
          <p:nvPr/>
        </p:nvCxnSpPr>
        <p:spPr>
          <a:xfrm>
            <a:off x="3421869" y="4925521"/>
            <a:ext cx="19937" cy="556760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线箭头连接符 65"/>
          <p:cNvCxnSpPr/>
          <p:nvPr/>
        </p:nvCxnSpPr>
        <p:spPr>
          <a:xfrm>
            <a:off x="3670682" y="4381531"/>
            <a:ext cx="507409" cy="380714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线箭头连接符 66"/>
          <p:cNvCxnSpPr/>
          <p:nvPr/>
        </p:nvCxnSpPr>
        <p:spPr>
          <a:xfrm flipV="1">
            <a:off x="3631459" y="3658768"/>
            <a:ext cx="543466" cy="285187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上箭头 112"/>
          <p:cNvSpPr/>
          <p:nvPr/>
        </p:nvSpPr>
        <p:spPr>
          <a:xfrm rot="9087803">
            <a:off x="2529591" y="2646913"/>
            <a:ext cx="406353" cy="983186"/>
          </a:xfrm>
          <a:prstGeom prst="upArrow">
            <a:avLst>
              <a:gd name="adj1" fmla="val 59629"/>
              <a:gd name="adj2" fmla="val 50000"/>
            </a:avLst>
          </a:prstGeom>
          <a:solidFill>
            <a:srgbClr val="E8D5B5"/>
          </a:solidFill>
          <a:ln>
            <a:solidFill>
              <a:srgbClr val="E8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80" name="上箭头 113"/>
          <p:cNvSpPr/>
          <p:nvPr/>
        </p:nvSpPr>
        <p:spPr>
          <a:xfrm rot="16691091">
            <a:off x="4348877" y="3512993"/>
            <a:ext cx="497434" cy="1409667"/>
          </a:xfrm>
          <a:prstGeom prst="upArrow">
            <a:avLst/>
          </a:prstGeom>
          <a:solidFill>
            <a:srgbClr val="E8D5B5"/>
          </a:solidFill>
          <a:ln>
            <a:solidFill>
              <a:srgbClr val="E8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81" name="上箭头 114"/>
          <p:cNvSpPr/>
          <p:nvPr/>
        </p:nvSpPr>
        <p:spPr>
          <a:xfrm rot="2088535">
            <a:off x="2413921" y="4617042"/>
            <a:ext cx="501305" cy="1002250"/>
          </a:xfrm>
          <a:prstGeom prst="upArrow">
            <a:avLst/>
          </a:prstGeom>
          <a:solidFill>
            <a:srgbClr val="E8D5B5"/>
          </a:solidFill>
          <a:ln>
            <a:solidFill>
              <a:srgbClr val="E8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dirty="0"/>
          </a:p>
        </p:txBody>
      </p:sp>
      <p:sp>
        <p:nvSpPr>
          <p:cNvPr id="82" name="文本框 81"/>
          <p:cNvSpPr txBox="1"/>
          <p:nvPr/>
        </p:nvSpPr>
        <p:spPr>
          <a:xfrm>
            <a:off x="3043555" y="4504690"/>
            <a:ext cx="1205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600" b="1" dirty="0"/>
              <a:t>Broadcast base station</a:t>
            </a:r>
            <a:endParaRPr kumimoji="1" lang="en-US" altLang="zh-CN" sz="1600" b="1" dirty="0"/>
          </a:p>
        </p:txBody>
      </p:sp>
      <p:sp>
        <p:nvSpPr>
          <p:cNvPr id="83" name="文本框 82"/>
          <p:cNvSpPr txBox="1"/>
          <p:nvPr/>
        </p:nvSpPr>
        <p:spPr>
          <a:xfrm>
            <a:off x="2555875" y="1945640"/>
            <a:ext cx="15494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200" b="1" dirty="0">
                <a:sym typeface="+mn-ea"/>
              </a:rPr>
              <a:t>Cellular base station</a:t>
            </a:r>
            <a:endParaRPr kumimoji="1" lang="en-US" altLang="zh-CN" sz="1200" b="1" dirty="0">
              <a:sym typeface="+mn-ea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5352415" y="4584065"/>
            <a:ext cx="15494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200" b="1" dirty="0">
                <a:sym typeface="+mn-ea"/>
              </a:rPr>
              <a:t>Cellular base station</a:t>
            </a:r>
            <a:endParaRPr kumimoji="1" lang="en-US" altLang="zh-CN" sz="1200" b="1" dirty="0">
              <a:sym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680845" y="6492240"/>
            <a:ext cx="15494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200" b="1" dirty="0">
                <a:sym typeface="+mn-ea"/>
              </a:rPr>
              <a:t>Cellular base station</a:t>
            </a:r>
            <a:endParaRPr kumimoji="1" lang="en-US" altLang="zh-CN" sz="1200" b="1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372"/>
    </mc:Choice>
    <mc:Fallback>
      <p:transition spd="slow" advTm="373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79" grpId="0" bldLvl="0" animBg="1"/>
      <p:bldP spid="79" grpId="1" bldLvl="0" animBg="1"/>
      <p:bldP spid="79" grpId="2" bldLvl="0" animBg="1"/>
      <p:bldP spid="80" grpId="0" bldLvl="0" animBg="1"/>
      <p:bldP spid="80" grpId="1" bldLvl="0" animBg="1"/>
      <p:bldP spid="80" grpId="2" bldLvl="0" animBg="1"/>
      <p:bldP spid="81" grpId="0" bldLvl="0" animBg="1"/>
      <p:bldP spid="81" grpId="1" bldLvl="0" animBg="1"/>
      <p:bldP spid="81" grpId="2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3535" y="977265"/>
            <a:ext cx="10188575" cy="5035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Use case 3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Support multi-view, multi-quality immersive broadcasting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p"/>
            </a:pP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33306" y="201626"/>
            <a:ext cx="11850024" cy="58102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0200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Flows</a:t>
            </a:r>
            <a:endParaRPr lang="zh-CN" altLang="en-US" sz="3600" b="1" dirty="0">
              <a:solidFill>
                <a:srgbClr val="0200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338172" y="2086093"/>
            <a:ext cx="3346145" cy="4170378"/>
            <a:chOff x="6997836" y="1876554"/>
            <a:chExt cx="3346145" cy="4170378"/>
          </a:xfrm>
        </p:grpSpPr>
        <p:sp>
          <p:nvSpPr>
            <p:cNvPr id="19" name="文本框 18"/>
            <p:cNvSpPr txBox="1"/>
            <p:nvPr/>
          </p:nvSpPr>
          <p:spPr>
            <a:xfrm>
              <a:off x="6997836" y="1876554"/>
              <a:ext cx="3346144" cy="521970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p>
              <a:pPr lvl="0" algn="l">
                <a:buClrTx/>
                <a:buSzTx/>
                <a:buFontTx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Services are encoded to form multi-view, multi-quality media data.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97836" y="2887454"/>
              <a:ext cx="3346145" cy="306705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p>
              <a:pPr lvl="0" algn="l">
                <a:buClrTx/>
                <a:buSzTx/>
                <a:buFontTx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Different users have different needs.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997836" y="3669831"/>
              <a:ext cx="3346144" cy="1168400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p>
              <a:pPr lvl="0" algn="l">
                <a:buClrTx/>
                <a:buSzTx/>
                <a:buFontTx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The common picture content is transmitted through the broadcast network, and the differentiated view picture is transmitted through the cellular network.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97836" y="5309697"/>
              <a:ext cx="3346144" cy="737235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p>
              <a:pPr lvl="0" algn="l">
                <a:buClrTx/>
                <a:buSzTx/>
                <a:buFontTx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The display is recovered by end users by means of perspective superposition and data fusion.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3" name="箭头: 下 13"/>
            <p:cNvSpPr/>
            <p:nvPr/>
          </p:nvSpPr>
          <p:spPr>
            <a:xfrm>
              <a:off x="8366108" y="2441757"/>
              <a:ext cx="609600" cy="396000"/>
            </a:xfrm>
            <a:prstGeom prst="downArrow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p>
              <a:pPr algn="ctr"/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箭头: 下 14"/>
            <p:cNvSpPr/>
            <p:nvPr/>
          </p:nvSpPr>
          <p:spPr>
            <a:xfrm>
              <a:off x="8366108" y="3247631"/>
              <a:ext cx="609600" cy="396000"/>
            </a:xfrm>
            <a:prstGeom prst="downArrow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p>
              <a:pPr algn="ctr"/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箭头: 下 15"/>
            <p:cNvSpPr/>
            <p:nvPr/>
          </p:nvSpPr>
          <p:spPr>
            <a:xfrm>
              <a:off x="8366108" y="4889915"/>
              <a:ext cx="609600" cy="396000"/>
            </a:xfrm>
            <a:prstGeom prst="downArrow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p>
              <a:pPr algn="ctr"/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1" name="椭圆 130"/>
          <p:cNvSpPr/>
          <p:nvPr/>
        </p:nvSpPr>
        <p:spPr>
          <a:xfrm>
            <a:off x="1467021" y="2327839"/>
            <a:ext cx="3921169" cy="3595834"/>
          </a:xfrm>
          <a:prstGeom prst="ellipse">
            <a:avLst/>
          </a:prstGeom>
          <a:solidFill>
            <a:srgbClr val="F5CC1D">
              <a:alpha val="5490"/>
            </a:srgbClr>
          </a:solidFill>
          <a:ln w="19050">
            <a:solidFill>
              <a:srgbClr val="D1002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dirty="0"/>
          </a:p>
        </p:txBody>
      </p:sp>
      <p:pic>
        <p:nvPicPr>
          <p:cNvPr id="132" name="图形 5" descr="智能手机 纯色填充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15690" y="4452002"/>
            <a:ext cx="467224" cy="467225"/>
          </a:xfrm>
          <a:prstGeom prst="rect">
            <a:avLst/>
          </a:prstGeom>
        </p:spPr>
      </p:pic>
      <p:pic>
        <p:nvPicPr>
          <p:cNvPr id="133" name="图形 6" descr="智能手机 纯色填充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74351" y="5611033"/>
            <a:ext cx="467224" cy="467225"/>
          </a:xfrm>
          <a:prstGeom prst="rect">
            <a:avLst/>
          </a:prstGeom>
        </p:spPr>
      </p:pic>
      <p:pic>
        <p:nvPicPr>
          <p:cNvPr id="134" name="图形 7" descr="智能手机 纯色填充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81386" y="4622182"/>
            <a:ext cx="467224" cy="467225"/>
          </a:xfrm>
          <a:prstGeom prst="rect">
            <a:avLst/>
          </a:prstGeom>
        </p:spPr>
      </p:pic>
      <p:pic>
        <p:nvPicPr>
          <p:cNvPr id="135" name="图形 46" descr="智能手机 纯色填充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64207" y="3449720"/>
            <a:ext cx="467224" cy="467225"/>
          </a:xfrm>
          <a:prstGeom prst="rect">
            <a:avLst/>
          </a:prstGeom>
        </p:spPr>
      </p:pic>
      <p:pic>
        <p:nvPicPr>
          <p:cNvPr id="136" name="图形 47" descr="智能手机 纯色填充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51080" y="3476730"/>
            <a:ext cx="467224" cy="467225"/>
          </a:xfrm>
          <a:prstGeom prst="rect">
            <a:avLst/>
          </a:prstGeom>
        </p:spPr>
      </p:pic>
      <p:grpSp>
        <p:nvGrpSpPr>
          <p:cNvPr id="137" name="组合 136"/>
          <p:cNvGrpSpPr/>
          <p:nvPr/>
        </p:nvGrpSpPr>
        <p:grpSpPr>
          <a:xfrm rot="3753216">
            <a:off x="1016015" y="1553445"/>
            <a:ext cx="4626878" cy="4687586"/>
            <a:chOff x="1465770" y="340449"/>
            <a:chExt cx="6471730" cy="6894397"/>
          </a:xfrm>
        </p:grpSpPr>
        <p:sp>
          <p:nvSpPr>
            <p:cNvPr id="138" name="六边形 137"/>
            <p:cNvSpPr/>
            <p:nvPr/>
          </p:nvSpPr>
          <p:spPr>
            <a:xfrm rot="32643">
              <a:off x="4342670" y="3855465"/>
              <a:ext cx="3518576" cy="3379381"/>
            </a:xfrm>
            <a:prstGeom prst="hexagon">
              <a:avLst>
                <a:gd name="adj" fmla="val 24624"/>
                <a:gd name="vf" fmla="val 115470"/>
              </a:avLst>
            </a:prstGeom>
            <a:noFill/>
            <a:ln w="12700">
              <a:solidFill>
                <a:srgbClr val="006AA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 dirty="0"/>
            </a:p>
          </p:txBody>
        </p:sp>
        <p:sp>
          <p:nvSpPr>
            <p:cNvPr id="139" name="六边形 138"/>
            <p:cNvSpPr/>
            <p:nvPr/>
          </p:nvSpPr>
          <p:spPr>
            <a:xfrm rot="15871">
              <a:off x="4328934" y="340449"/>
              <a:ext cx="3608566" cy="3437582"/>
            </a:xfrm>
            <a:prstGeom prst="hexagon">
              <a:avLst>
                <a:gd name="adj" fmla="val 25823"/>
                <a:gd name="vf" fmla="val 115470"/>
              </a:avLst>
            </a:prstGeom>
            <a:noFill/>
            <a:ln w="12700">
              <a:solidFill>
                <a:schemeClr val="accent3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 dirty="0"/>
            </a:p>
          </p:txBody>
        </p:sp>
        <p:sp>
          <p:nvSpPr>
            <p:cNvPr id="140" name="六边形 139"/>
            <p:cNvSpPr/>
            <p:nvPr/>
          </p:nvSpPr>
          <p:spPr>
            <a:xfrm>
              <a:off x="1465770" y="2082938"/>
              <a:ext cx="3600000" cy="3437581"/>
            </a:xfrm>
            <a:prstGeom prst="hexagon">
              <a:avLst>
                <a:gd name="adj" fmla="val 25316"/>
                <a:gd name="vf" fmla="val 115470"/>
              </a:avLst>
            </a:prstGeom>
            <a:noFill/>
            <a:ln w="12700">
              <a:solidFill>
                <a:srgbClr val="1221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 dirty="0"/>
            </a:p>
          </p:txBody>
        </p:sp>
      </p:grpSp>
      <p:pic>
        <p:nvPicPr>
          <p:cNvPr id="141" name="图形 52" descr="智能手机 纯色填充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82515" y="4621231"/>
            <a:ext cx="467224" cy="467225"/>
          </a:xfrm>
          <a:prstGeom prst="rect">
            <a:avLst/>
          </a:prstGeom>
        </p:spPr>
      </p:pic>
      <p:pic>
        <p:nvPicPr>
          <p:cNvPr id="142" name="图形 53" descr="智能手机 纯色填充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82132" y="4041020"/>
            <a:ext cx="467224" cy="467225"/>
          </a:xfrm>
          <a:prstGeom prst="rect">
            <a:avLst/>
          </a:prstGeom>
        </p:spPr>
      </p:pic>
      <p:pic>
        <p:nvPicPr>
          <p:cNvPr id="143" name="图形 54" descr="智能手机 纯色填充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65777" y="3452319"/>
            <a:ext cx="467224" cy="467225"/>
          </a:xfrm>
          <a:prstGeom prst="rect">
            <a:avLst/>
          </a:prstGeom>
        </p:spPr>
      </p:pic>
      <p:pic>
        <p:nvPicPr>
          <p:cNvPr id="144" name="图形 55" descr="智能手机 纯色填充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16453" y="4455424"/>
            <a:ext cx="467224" cy="467225"/>
          </a:xfrm>
          <a:prstGeom prst="rect">
            <a:avLst/>
          </a:prstGeom>
        </p:spPr>
      </p:pic>
      <p:pic>
        <p:nvPicPr>
          <p:cNvPr id="145" name="图形 56" descr="智能手机 纯色填充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507398" y="4754954"/>
            <a:ext cx="467224" cy="467225"/>
          </a:xfrm>
          <a:prstGeom prst="rect">
            <a:avLst/>
          </a:prstGeom>
        </p:spPr>
      </p:pic>
      <p:pic>
        <p:nvPicPr>
          <p:cNvPr id="146" name="图形 57" descr="智能手机 纯色填充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75448" y="5613496"/>
            <a:ext cx="467224" cy="467225"/>
          </a:xfrm>
          <a:prstGeom prst="rect">
            <a:avLst/>
          </a:prstGeom>
        </p:spPr>
      </p:pic>
      <p:pic>
        <p:nvPicPr>
          <p:cNvPr id="147" name="图形 58" descr="智能手机 纯色填充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98912" y="3373899"/>
            <a:ext cx="467224" cy="467225"/>
          </a:xfrm>
          <a:prstGeom prst="rect">
            <a:avLst/>
          </a:prstGeom>
        </p:spPr>
      </p:pic>
      <p:pic>
        <p:nvPicPr>
          <p:cNvPr id="148" name="图形 59" descr="智能手机 纯色填充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50147" y="3476528"/>
            <a:ext cx="467224" cy="467225"/>
          </a:xfrm>
          <a:prstGeom prst="rect">
            <a:avLst/>
          </a:prstGeom>
        </p:spPr>
      </p:pic>
      <p:pic>
        <p:nvPicPr>
          <p:cNvPr id="149" name="图形 60" descr="智能手机 纯色填充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27606" y="2794602"/>
            <a:ext cx="467224" cy="467225"/>
          </a:xfrm>
          <a:prstGeom prst="rect">
            <a:avLst/>
          </a:prstGeom>
        </p:spPr>
      </p:pic>
      <p:pic>
        <p:nvPicPr>
          <p:cNvPr id="150" name="图形 61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944761" y="5797349"/>
            <a:ext cx="694695" cy="694696"/>
          </a:xfrm>
          <a:prstGeom prst="rect">
            <a:avLst/>
          </a:prstGeom>
        </p:spPr>
      </p:pic>
      <p:pic>
        <p:nvPicPr>
          <p:cNvPr id="151" name="图形 63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94010" y="3889268"/>
            <a:ext cx="694695" cy="694696"/>
          </a:xfrm>
          <a:prstGeom prst="rect">
            <a:avLst/>
          </a:prstGeom>
        </p:spPr>
      </p:pic>
      <p:pic>
        <p:nvPicPr>
          <p:cNvPr id="152" name="图形 64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036504" y="1945440"/>
            <a:ext cx="694695" cy="694696"/>
          </a:xfrm>
          <a:prstGeom prst="rect">
            <a:avLst/>
          </a:prstGeom>
        </p:spPr>
      </p:pic>
      <p:pic>
        <p:nvPicPr>
          <p:cNvPr id="153" name="图形 65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827031" y="3383739"/>
            <a:ext cx="1207288" cy="1207290"/>
          </a:xfrm>
          <a:prstGeom prst="rect">
            <a:avLst/>
          </a:prstGeom>
        </p:spPr>
      </p:pic>
      <p:cxnSp>
        <p:nvCxnSpPr>
          <p:cNvPr id="154" name="直线箭头连接符 53"/>
          <p:cNvCxnSpPr/>
          <p:nvPr/>
        </p:nvCxnSpPr>
        <p:spPr>
          <a:xfrm flipH="1">
            <a:off x="2270116" y="2767364"/>
            <a:ext cx="96022" cy="516835"/>
          </a:xfrm>
          <a:prstGeom prst="straightConnector1">
            <a:avLst/>
          </a:prstGeom>
          <a:ln w="12700">
            <a:solidFill>
              <a:srgbClr val="1221A5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线箭头连接符 54"/>
          <p:cNvCxnSpPr/>
          <p:nvPr/>
        </p:nvCxnSpPr>
        <p:spPr>
          <a:xfrm>
            <a:off x="2590901" y="2774470"/>
            <a:ext cx="246585" cy="575015"/>
          </a:xfrm>
          <a:prstGeom prst="straightConnector1">
            <a:avLst/>
          </a:prstGeom>
          <a:ln w="12700">
            <a:solidFill>
              <a:srgbClr val="1221A5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线箭头连接符 55"/>
          <p:cNvCxnSpPr/>
          <p:nvPr/>
        </p:nvCxnSpPr>
        <p:spPr>
          <a:xfrm>
            <a:off x="2862562" y="2721248"/>
            <a:ext cx="367876" cy="299939"/>
          </a:xfrm>
          <a:prstGeom prst="straightConnector1">
            <a:avLst/>
          </a:prstGeom>
          <a:ln w="12700">
            <a:solidFill>
              <a:srgbClr val="1221A5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线箭头连接符 56"/>
          <p:cNvCxnSpPr/>
          <p:nvPr/>
        </p:nvCxnSpPr>
        <p:spPr>
          <a:xfrm flipH="1" flipV="1">
            <a:off x="4596840" y="3647251"/>
            <a:ext cx="862025" cy="427567"/>
          </a:xfrm>
          <a:prstGeom prst="straightConnector1">
            <a:avLst/>
          </a:prstGeom>
          <a:ln w="12700">
            <a:solidFill>
              <a:schemeClr val="accent3">
                <a:lumMod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线箭头连接符 57"/>
          <p:cNvCxnSpPr/>
          <p:nvPr/>
        </p:nvCxnSpPr>
        <p:spPr>
          <a:xfrm flipH="1">
            <a:off x="4371259" y="4324849"/>
            <a:ext cx="985553" cy="84881"/>
          </a:xfrm>
          <a:prstGeom prst="straightConnector1">
            <a:avLst/>
          </a:prstGeom>
          <a:ln w="12700">
            <a:solidFill>
              <a:schemeClr val="accent3">
                <a:lumMod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线箭头连接符 58"/>
          <p:cNvCxnSpPr/>
          <p:nvPr/>
        </p:nvCxnSpPr>
        <p:spPr>
          <a:xfrm flipH="1">
            <a:off x="4609201" y="4571528"/>
            <a:ext cx="813377" cy="344608"/>
          </a:xfrm>
          <a:prstGeom prst="straightConnector1">
            <a:avLst/>
          </a:prstGeom>
          <a:ln w="12700">
            <a:solidFill>
              <a:schemeClr val="accent3">
                <a:lumMod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线箭头连接符 59"/>
          <p:cNvCxnSpPr/>
          <p:nvPr/>
        </p:nvCxnSpPr>
        <p:spPr>
          <a:xfrm flipH="1">
            <a:off x="2417781" y="5305809"/>
            <a:ext cx="263754" cy="516105"/>
          </a:xfrm>
          <a:prstGeom prst="straightConnector1">
            <a:avLst/>
          </a:prstGeom>
          <a:ln w="12700">
            <a:solidFill>
              <a:srgbClr val="006AAC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线箭头连接符 60"/>
          <p:cNvCxnSpPr>
            <a:stCxn id="146" idx="1"/>
          </p:cNvCxnSpPr>
          <p:nvPr/>
        </p:nvCxnSpPr>
        <p:spPr>
          <a:xfrm flipH="1">
            <a:off x="2668635" y="5847109"/>
            <a:ext cx="506813" cy="137746"/>
          </a:xfrm>
          <a:prstGeom prst="straightConnector1">
            <a:avLst/>
          </a:prstGeom>
          <a:ln w="12700">
            <a:solidFill>
              <a:srgbClr val="006AAC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线箭头连接符 61"/>
          <p:cNvCxnSpPr/>
          <p:nvPr/>
        </p:nvCxnSpPr>
        <p:spPr>
          <a:xfrm flipH="1">
            <a:off x="2156623" y="5034517"/>
            <a:ext cx="22445" cy="713414"/>
          </a:xfrm>
          <a:prstGeom prst="straightConnector1">
            <a:avLst/>
          </a:prstGeom>
          <a:ln w="12700">
            <a:solidFill>
              <a:srgbClr val="006AAC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线箭头连接符 62"/>
          <p:cNvCxnSpPr/>
          <p:nvPr/>
        </p:nvCxnSpPr>
        <p:spPr>
          <a:xfrm flipH="1" flipV="1">
            <a:off x="2871724" y="3653348"/>
            <a:ext cx="241601" cy="242168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线箭头连接符 63"/>
          <p:cNvCxnSpPr/>
          <p:nvPr/>
        </p:nvCxnSpPr>
        <p:spPr>
          <a:xfrm flipH="1">
            <a:off x="2555954" y="4306799"/>
            <a:ext cx="657690" cy="152566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线箭头连接符 64"/>
          <p:cNvCxnSpPr/>
          <p:nvPr/>
        </p:nvCxnSpPr>
        <p:spPr>
          <a:xfrm>
            <a:off x="3421869" y="4925521"/>
            <a:ext cx="19937" cy="556760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线箭头连接符 65"/>
          <p:cNvCxnSpPr/>
          <p:nvPr/>
        </p:nvCxnSpPr>
        <p:spPr>
          <a:xfrm>
            <a:off x="3670682" y="4381531"/>
            <a:ext cx="507409" cy="380714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线箭头连接符 66"/>
          <p:cNvCxnSpPr/>
          <p:nvPr/>
        </p:nvCxnSpPr>
        <p:spPr>
          <a:xfrm flipV="1">
            <a:off x="3631459" y="3658768"/>
            <a:ext cx="543466" cy="285187"/>
          </a:xfrm>
          <a:prstGeom prst="straightConnector1">
            <a:avLst/>
          </a:prstGeom>
          <a:ln w="38100">
            <a:solidFill>
              <a:srgbClr val="D100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上箭头 112"/>
          <p:cNvSpPr/>
          <p:nvPr/>
        </p:nvSpPr>
        <p:spPr>
          <a:xfrm rot="9087803">
            <a:off x="2529591" y="2646913"/>
            <a:ext cx="406353" cy="983186"/>
          </a:xfrm>
          <a:prstGeom prst="upArrow">
            <a:avLst>
              <a:gd name="adj1" fmla="val 59629"/>
              <a:gd name="adj2" fmla="val 50000"/>
            </a:avLst>
          </a:prstGeom>
          <a:solidFill>
            <a:srgbClr val="E8D5B5"/>
          </a:solidFill>
          <a:ln>
            <a:solidFill>
              <a:srgbClr val="E8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171" name="上箭头 113"/>
          <p:cNvSpPr/>
          <p:nvPr/>
        </p:nvSpPr>
        <p:spPr>
          <a:xfrm rot="16691091">
            <a:off x="4348877" y="3512993"/>
            <a:ext cx="497434" cy="1409667"/>
          </a:xfrm>
          <a:prstGeom prst="upArrow">
            <a:avLst/>
          </a:prstGeom>
          <a:solidFill>
            <a:srgbClr val="E8D5B5"/>
          </a:solidFill>
          <a:ln>
            <a:solidFill>
              <a:srgbClr val="E8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172" name="上箭头 114"/>
          <p:cNvSpPr/>
          <p:nvPr/>
        </p:nvSpPr>
        <p:spPr>
          <a:xfrm rot="2088535">
            <a:off x="2413921" y="4617042"/>
            <a:ext cx="501305" cy="1002250"/>
          </a:xfrm>
          <a:prstGeom prst="upArrow">
            <a:avLst/>
          </a:prstGeom>
          <a:solidFill>
            <a:srgbClr val="E8D5B5"/>
          </a:solidFill>
          <a:ln>
            <a:solidFill>
              <a:srgbClr val="E8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dirty="0"/>
          </a:p>
        </p:txBody>
      </p:sp>
      <p:sp>
        <p:nvSpPr>
          <p:cNvPr id="173" name="文本框 172"/>
          <p:cNvSpPr txBox="1"/>
          <p:nvPr/>
        </p:nvSpPr>
        <p:spPr>
          <a:xfrm>
            <a:off x="3043555" y="4504690"/>
            <a:ext cx="1205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600" b="1" dirty="0"/>
              <a:t>Broadcast base station</a:t>
            </a:r>
            <a:endParaRPr kumimoji="1" lang="en-US" altLang="zh-CN" sz="1600" b="1" dirty="0"/>
          </a:p>
        </p:txBody>
      </p:sp>
      <p:sp>
        <p:nvSpPr>
          <p:cNvPr id="174" name="文本框 173"/>
          <p:cNvSpPr txBox="1"/>
          <p:nvPr/>
        </p:nvSpPr>
        <p:spPr>
          <a:xfrm>
            <a:off x="2555875" y="1945640"/>
            <a:ext cx="15494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200" b="1" dirty="0">
                <a:sym typeface="+mn-ea"/>
              </a:rPr>
              <a:t>Cellular base station</a:t>
            </a:r>
            <a:endParaRPr kumimoji="1" lang="en-US" altLang="zh-CN" sz="1200" b="1" dirty="0">
              <a:sym typeface="+mn-ea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5352415" y="4584065"/>
            <a:ext cx="15494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200" b="1" dirty="0">
                <a:sym typeface="+mn-ea"/>
              </a:rPr>
              <a:t>Cellular base station</a:t>
            </a:r>
            <a:endParaRPr kumimoji="1" lang="en-US" altLang="zh-CN" sz="1200" b="1" dirty="0">
              <a:sym typeface="+mn-ea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1680845" y="6492240"/>
            <a:ext cx="15494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200" b="1" dirty="0">
                <a:sym typeface="+mn-ea"/>
              </a:rPr>
              <a:t>Cellular base station</a:t>
            </a:r>
            <a:endParaRPr kumimoji="1" lang="en-US" altLang="zh-CN" sz="1200" b="1" dirty="0">
              <a:sym typeface="+mn-ea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4657725" y="6106795"/>
            <a:ext cx="570865" cy="183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>
            <a:off x="4657725" y="6430645"/>
            <a:ext cx="570865" cy="1060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9" name="矩形 178"/>
          <p:cNvSpPr/>
          <p:nvPr/>
        </p:nvSpPr>
        <p:spPr>
          <a:xfrm>
            <a:off x="4657725" y="6577330"/>
            <a:ext cx="570865" cy="1060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0" name="文本框 179"/>
          <p:cNvSpPr txBox="1"/>
          <p:nvPr/>
        </p:nvSpPr>
        <p:spPr>
          <a:xfrm>
            <a:off x="5352415" y="6078220"/>
            <a:ext cx="1346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200" b="1" dirty="0">
                <a:sym typeface="+mn-ea"/>
              </a:rPr>
              <a:t>Common Layer</a:t>
            </a:r>
            <a:endParaRPr kumimoji="1" lang="en-US" altLang="zh-CN" sz="1200" b="1" dirty="0">
              <a:sym typeface="+mn-ea"/>
            </a:endParaRPr>
          </a:p>
        </p:txBody>
      </p:sp>
      <p:sp>
        <p:nvSpPr>
          <p:cNvPr id="181" name="右大括号 180"/>
          <p:cNvSpPr/>
          <p:nvPr/>
        </p:nvSpPr>
        <p:spPr>
          <a:xfrm>
            <a:off x="5299075" y="6353810"/>
            <a:ext cx="95250" cy="36703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2" name="文本框 181"/>
          <p:cNvSpPr txBox="1"/>
          <p:nvPr/>
        </p:nvSpPr>
        <p:spPr>
          <a:xfrm>
            <a:off x="5407025" y="6385560"/>
            <a:ext cx="1346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1200" b="1" dirty="0">
                <a:sym typeface="+mn-ea"/>
              </a:rPr>
              <a:t>Unique Layer</a:t>
            </a:r>
            <a:endParaRPr kumimoji="1" lang="en-US" altLang="zh-CN" sz="1200" b="1" dirty="0">
              <a:sym typeface="+mn-ea"/>
            </a:endParaRPr>
          </a:p>
        </p:txBody>
      </p:sp>
      <p:sp>
        <p:nvSpPr>
          <p:cNvPr id="183" name="矩形 182"/>
          <p:cNvSpPr/>
          <p:nvPr/>
        </p:nvSpPr>
        <p:spPr>
          <a:xfrm>
            <a:off x="3593465" y="3403600"/>
            <a:ext cx="570865" cy="183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2590800" y="4074795"/>
            <a:ext cx="570865" cy="183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3631565" y="5088255"/>
            <a:ext cx="570865" cy="183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6" name="矩形 185"/>
          <p:cNvSpPr/>
          <p:nvPr/>
        </p:nvSpPr>
        <p:spPr>
          <a:xfrm>
            <a:off x="3022600" y="2640330"/>
            <a:ext cx="570865" cy="1060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7" name="矩形 186"/>
          <p:cNvSpPr/>
          <p:nvPr/>
        </p:nvSpPr>
        <p:spPr>
          <a:xfrm>
            <a:off x="2681605" y="5613400"/>
            <a:ext cx="570865" cy="1060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>
            <a:off x="4836160" y="3587115"/>
            <a:ext cx="570865" cy="1060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372"/>
    </mc:Choice>
    <mc:Fallback>
      <p:transition spd="slow" advTm="373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bldLvl="0" animBg="1"/>
      <p:bldP spid="131" grpId="1" bldLvl="0" animBg="1"/>
      <p:bldP spid="170" grpId="0" bldLvl="0" animBg="1"/>
      <p:bldP spid="170" grpId="1" bldLvl="0" animBg="1"/>
      <p:bldP spid="170" grpId="2" bldLvl="0" animBg="1"/>
      <p:bldP spid="171" grpId="0" bldLvl="0" animBg="1"/>
      <p:bldP spid="171" grpId="1" bldLvl="0" animBg="1"/>
      <p:bldP spid="171" grpId="2" bldLvl="0" animBg="1"/>
      <p:bldP spid="172" grpId="0" bldLvl="0" animBg="1"/>
      <p:bldP spid="172" grpId="1" bldLvl="0" animBg="1"/>
      <p:bldP spid="172" grpId="2" bldLvl="0" animBg="1"/>
      <p:bldP spid="184" grpId="0" animBg="1"/>
      <p:bldP spid="183" grpId="0" animBg="1"/>
      <p:bldP spid="185" grpId="0" animBg="1"/>
      <p:bldP spid="189" grpId="0" animBg="1"/>
      <p:bldP spid="186" grpId="0" animBg="1"/>
      <p:bldP spid="187" grpId="0" animBg="1"/>
    </p:bldLst>
  </p:timing>
</p:sld>
</file>

<file path=ppt/tags/tag1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10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11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12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13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14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15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16.xml><?xml version="1.0" encoding="utf-8"?>
<p:tagLst xmlns:p="http://schemas.openxmlformats.org/presentationml/2006/main">
  <p:tag name="commondata" val="eyJoZGlkIjoiMWZjNmM3OTU3ZTBmZmIxNzAwYjBhZjM4YmM4OTg5OTYifQ=="/>
</p:tagLst>
</file>

<file path=ppt/tags/tag2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3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4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5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6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7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8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ags/tag9.xml><?xml version="1.0" encoding="utf-8"?>
<p:tagLst xmlns:p="http://schemas.openxmlformats.org/presentationml/2006/main">
  <p:tag name="KSO_WM_DIAGRAM_VIRTUALLY_FRAME" val="{&quot;height&quot;:313.9,&quot;left&quot;:30,&quot;top&quot;:112.5,&quot;width&quot;:735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4809</Words>
  <Application>WPS 演示</Application>
  <PresentationFormat>宽屏</PresentationFormat>
  <Paragraphs>343</Paragraphs>
  <Slides>9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Times New Roman</vt:lpstr>
      <vt:lpstr>Calibri</vt:lpstr>
      <vt:lpstr>华文细黑</vt:lpstr>
      <vt:lpstr>FrutigerNext LT Regular</vt:lpstr>
      <vt:lpstr>Calibri</vt:lpstr>
      <vt:lpstr>Arial</vt:lpstr>
      <vt:lpstr>微软雅黑</vt:lpstr>
      <vt:lpstr>Arial Unicode MS</vt:lpstr>
      <vt:lpstr>Calibri Light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WPS_1642947756</cp:lastModifiedBy>
  <cp:revision>1978</cp:revision>
  <cp:lastPrinted>2020-08-10T03:04:00Z</cp:lastPrinted>
  <dcterms:created xsi:type="dcterms:W3CDTF">2020-07-30T10:43:00Z</dcterms:created>
  <dcterms:modified xsi:type="dcterms:W3CDTF">2025-02-17T11:46:59Z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7EBB9A80AF2B46C4BBAD904D896EEF91_13</vt:lpwstr>
  </property>
  <property fmtid="{D5CDD505-2E9C-101B-9397-08002B2CF9AE}" pid="3" name="KSOProductBuildVer">
    <vt:lpwstr>2052-12.1.0.19770</vt:lpwstr>
  </property>
</Properties>
</file>