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2147480963" r:id="rId6"/>
    <p:sldId id="2147480962" r:id="rId7"/>
    <p:sldId id="2147480965" r:id="rId8"/>
    <p:sldId id="2147480966" r:id="rId9"/>
    <p:sldId id="866" r:id="rId10"/>
  </p:sldIdLst>
  <p:sldSz cx="12192000" cy="6858000"/>
  <p:notesSz cx="6797675" cy="9928225"/>
  <p:defaultTextStyle>
    <a:defPPr>
      <a:defRPr lang="en-GB"/>
    </a:defPPr>
    <a:lvl1pPr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1pPr>
    <a:lvl2pPr marL="3429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2pPr>
    <a:lvl3pPr marL="6858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3pPr>
    <a:lvl4pPr marL="10287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4pPr>
    <a:lvl5pPr marL="1371600" algn="l" rtl="0" eaLnBrk="0" fontAlgn="base" hangingPunct="0">
      <a:spcBef>
        <a:spcPct val="0"/>
      </a:spcBef>
      <a:spcAft>
        <a:spcPct val="0"/>
      </a:spcAft>
      <a:defRPr sz="750" kern="1200">
        <a:solidFill>
          <a:schemeClr val="tx1"/>
        </a:solidFill>
        <a:latin typeface="Arial" panose="020B0604020202020204" pitchFamily="34" charset="0"/>
        <a:ea typeface="+mn-ea"/>
        <a:cs typeface="Arial" panose="020B0604020202020204" pitchFamily="34" charset="0"/>
      </a:defRPr>
    </a:lvl5pPr>
    <a:lvl6pPr marL="17145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6pPr>
    <a:lvl7pPr marL="20574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7pPr>
    <a:lvl8pPr marL="24003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8pPr>
    <a:lvl9pPr marL="2743200" algn="l" defTabSz="685800" rtl="0" eaLnBrk="1" latinLnBrk="0" hangingPunct="1">
      <a:defRPr sz="75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06-10-2219_Puneet Jain" initials="PKJ" lastIdx="1" clrIdx="0">
    <p:extLst>
      <p:ext uri="{19B8F6BF-5375-455C-9EA6-DF929625EA0E}">
        <p15:presenceInfo xmlns:p15="http://schemas.microsoft.com/office/powerpoint/2012/main" userId="06-10-2219_Puneet Ja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00"/>
    <a:srgbClr val="B1D254"/>
    <a:srgbClr val="FF3300"/>
    <a:srgbClr val="62A14D"/>
    <a:srgbClr val="E9EDF4"/>
    <a:srgbClr val="C6D254"/>
    <a:srgbClr val="72AF2F"/>
    <a:srgbClr val="5C88D0"/>
    <a:srgbClr val="2A6EA8"/>
    <a:srgbClr val="7273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48B1D1F-3B57-4643-9953-57C1CF9030D6}" v="15" dt="2025-02-14T15:49:29.016"/>
    <p1510:client id="{FAE64CCA-75AC-4A8C-B4D9-A066767F1D69}" v="2" dt="2025-02-13T15:51:19.655"/>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3049" autoAdjust="0"/>
    <p:restoredTop sz="96357" autoAdjust="0"/>
  </p:normalViewPr>
  <p:slideViewPr>
    <p:cSldViewPr snapToGrid="0">
      <p:cViewPr varScale="1">
        <p:scale>
          <a:sx n="63" d="100"/>
          <a:sy n="63" d="100"/>
        </p:scale>
        <p:origin x="808" y="6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0"/>
    </p:cViewPr>
  </p:sorterViewPr>
  <p:notesViewPr>
    <p:cSldViewPr snapToGrid="0">
      <p:cViewPr>
        <p:scale>
          <a:sx n="100" d="100"/>
          <a:sy n="100" d="100"/>
        </p:scale>
        <p:origin x="2419" y="62"/>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18" Type="http://schemas.microsoft.com/office/2016/11/relationships/changesInfo" Target="changesInfos/changesInfo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19"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zzarri Simone" userId="947d92d5-c2e3-4e6f-bc87-c59019310b3d" providerId="ADAL" clId="{748B1D1F-3B57-4643-9953-57C1CF9030D6}"/>
    <pc:docChg chg="undo custSel modSld sldOrd modMainMaster">
      <pc:chgData name="Bizzarri Simone" userId="947d92d5-c2e3-4e6f-bc87-c59019310b3d" providerId="ADAL" clId="{748B1D1F-3B57-4643-9953-57C1CF9030D6}" dt="2025-02-14T15:50:23.154" v="77"/>
      <pc:docMkLst>
        <pc:docMk/>
      </pc:docMkLst>
      <pc:sldChg chg="modSp mod">
        <pc:chgData name="Bizzarri Simone" userId="947d92d5-c2e3-4e6f-bc87-c59019310b3d" providerId="ADAL" clId="{748B1D1F-3B57-4643-9953-57C1CF9030D6}" dt="2025-02-13T13:49:11.418" v="53" actId="255"/>
        <pc:sldMkLst>
          <pc:docMk/>
          <pc:sldMk cId="458293697" sldId="2147480962"/>
        </pc:sldMkLst>
        <pc:graphicFrameChg chg="mod modGraphic">
          <ac:chgData name="Bizzarri Simone" userId="947d92d5-c2e3-4e6f-bc87-c59019310b3d" providerId="ADAL" clId="{748B1D1F-3B57-4643-9953-57C1CF9030D6}" dt="2025-02-13T13:49:11.418" v="53" actId="255"/>
          <ac:graphicFrameMkLst>
            <pc:docMk/>
            <pc:sldMk cId="458293697" sldId="2147480962"/>
            <ac:graphicFrameMk id="3" creationId="{6753A95C-A406-445C-EB23-184A6DAC5438}"/>
          </ac:graphicFrameMkLst>
        </pc:graphicFrameChg>
      </pc:sldChg>
      <pc:sldChg chg="ord">
        <pc:chgData name="Bizzarri Simone" userId="947d92d5-c2e3-4e6f-bc87-c59019310b3d" providerId="ADAL" clId="{748B1D1F-3B57-4643-9953-57C1CF9030D6}" dt="2025-02-14T15:50:23.154" v="77"/>
        <pc:sldMkLst>
          <pc:docMk/>
          <pc:sldMk cId="461555796" sldId="2147480963"/>
        </pc:sldMkLst>
      </pc:sldChg>
      <pc:sldMasterChg chg="addSp delSp modSp mod modSldLayout">
        <pc:chgData name="Bizzarri Simone" userId="947d92d5-c2e3-4e6f-bc87-c59019310b3d" providerId="ADAL" clId="{748B1D1F-3B57-4643-9953-57C1CF9030D6}" dt="2025-02-14T15:49:52.380" v="73" actId="20577"/>
        <pc:sldMasterMkLst>
          <pc:docMk/>
          <pc:sldMasterMk cId="0" sldId="2147483729"/>
        </pc:sldMasterMkLst>
        <pc:spChg chg="add mod">
          <ac:chgData name="Bizzarri Simone" userId="947d92d5-c2e3-4e6f-bc87-c59019310b3d" providerId="ADAL" clId="{748B1D1F-3B57-4643-9953-57C1CF9030D6}" dt="2025-02-14T15:49:52.380" v="73" actId="20577"/>
          <ac:spMkLst>
            <pc:docMk/>
            <pc:sldMasterMk cId="0" sldId="2147483729"/>
            <ac:spMk id="2" creationId="{21F6D803-1875-B478-25FF-23C60656E276}"/>
          </ac:spMkLst>
        </pc:spChg>
        <pc:spChg chg="add del">
          <ac:chgData name="Bizzarri Simone" userId="947d92d5-c2e3-4e6f-bc87-c59019310b3d" providerId="ADAL" clId="{748B1D1F-3B57-4643-9953-57C1CF9030D6}" dt="2025-02-13T18:20:43.600" v="55" actId="22"/>
          <ac:spMkLst>
            <pc:docMk/>
            <pc:sldMasterMk cId="0" sldId="2147483729"/>
            <ac:spMk id="3" creationId="{81AFE397-7C17-14D7-7301-3493BDB87202}"/>
          </ac:spMkLst>
        </pc:spChg>
        <pc:spChg chg="add mod">
          <ac:chgData name="Bizzarri Simone" userId="947d92d5-c2e3-4e6f-bc87-c59019310b3d" providerId="ADAL" clId="{748B1D1F-3B57-4643-9953-57C1CF9030D6}" dt="2025-02-13T18:21:32.091" v="59" actId="14100"/>
          <ac:spMkLst>
            <pc:docMk/>
            <pc:sldMasterMk cId="0" sldId="2147483729"/>
            <ac:spMk id="5" creationId="{EEF837B8-BAF5-0915-F7BE-2072B21F4B8A}"/>
          </ac:spMkLst>
        </pc:spChg>
        <pc:sldLayoutChg chg="delSp modSp mod">
          <pc:chgData name="Bizzarri Simone" userId="947d92d5-c2e3-4e6f-bc87-c59019310b3d" providerId="ADAL" clId="{748B1D1F-3B57-4643-9953-57C1CF9030D6}" dt="2025-02-14T15:49:12.038" v="62" actId="21"/>
          <pc:sldLayoutMkLst>
            <pc:docMk/>
            <pc:sldMasterMk cId="0" sldId="2147483729"/>
            <pc:sldLayoutMk cId="719417900" sldId="2147483770"/>
          </pc:sldLayoutMkLst>
          <pc:spChg chg="del mod">
            <ac:chgData name="Bizzarri Simone" userId="947d92d5-c2e3-4e6f-bc87-c59019310b3d" providerId="ADAL" clId="{748B1D1F-3B57-4643-9953-57C1CF9030D6}" dt="2025-02-13T18:21:43.296" v="61" actId="478"/>
            <ac:spMkLst>
              <pc:docMk/>
              <pc:sldMasterMk cId="0" sldId="2147483729"/>
              <pc:sldLayoutMk cId="719417900" sldId="2147483770"/>
              <ac:spMk id="4" creationId="{00000000-0000-0000-0000-000000000000}"/>
            </ac:spMkLst>
          </pc:spChg>
          <pc:spChg chg="del">
            <ac:chgData name="Bizzarri Simone" userId="947d92d5-c2e3-4e6f-bc87-c59019310b3d" providerId="ADAL" clId="{748B1D1F-3B57-4643-9953-57C1CF9030D6}" dt="2025-02-14T15:49:12.038" v="62" actId="21"/>
            <ac:spMkLst>
              <pc:docMk/>
              <pc:sldMasterMk cId="0" sldId="2147483729"/>
              <pc:sldLayoutMk cId="719417900" sldId="2147483770"/>
              <ac:spMk id="5" creationId="{F14109CE-C3B2-D281-D72E-DD7B04E88008}"/>
            </ac:spMkLst>
          </pc:spChg>
        </pc:sldLayoutChg>
      </pc:sldMasterChg>
    </pc:docChg>
  </pc:docChgLst>
  <pc:docChgLst>
    <pc:chgData name="Marco Gramaglia" userId="08d44057-2677-40b6-86d0-d9c1362aebad" providerId="ADAL" clId="{FAE64CCA-75AC-4A8C-B4D9-A066767F1D69}"/>
    <pc:docChg chg="undo custSel modSld">
      <pc:chgData name="Marco Gramaglia" userId="08d44057-2677-40b6-86d0-d9c1362aebad" providerId="ADAL" clId="{FAE64CCA-75AC-4A8C-B4D9-A066767F1D69}" dt="2025-02-13T15:51:21.960" v="348" actId="108"/>
      <pc:docMkLst>
        <pc:docMk/>
      </pc:docMkLst>
      <pc:sldChg chg="modSp mod">
        <pc:chgData name="Marco Gramaglia" userId="08d44057-2677-40b6-86d0-d9c1362aebad" providerId="ADAL" clId="{FAE64CCA-75AC-4A8C-B4D9-A066767F1D69}" dt="2025-02-13T15:51:21.960" v="348" actId="108"/>
        <pc:sldMkLst>
          <pc:docMk/>
          <pc:sldMk cId="458293697" sldId="2147480962"/>
        </pc:sldMkLst>
        <pc:graphicFrameChg chg="mod modGraphic">
          <ac:chgData name="Marco Gramaglia" userId="08d44057-2677-40b6-86d0-d9c1362aebad" providerId="ADAL" clId="{FAE64CCA-75AC-4A8C-B4D9-A066767F1D69}" dt="2025-02-13T15:51:21.960" v="348" actId="108"/>
          <ac:graphicFrameMkLst>
            <pc:docMk/>
            <pc:sldMk cId="458293697" sldId="2147480962"/>
            <ac:graphicFrameMk id="3" creationId="{6753A95C-A406-445C-EB23-184A6DAC5438}"/>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2/14/2025</a:t>
            </a:fld>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2/14/2025</a:t>
            </a:fld>
            <a:endParaRPr lang="en-US"/>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Times New Roman" pitchFamily="18" charset="0"/>
        <a:ea typeface="+mn-ea"/>
        <a:cs typeface="+mn-cs"/>
      </a:defRPr>
    </a:lvl1pPr>
    <a:lvl2pPr marL="342900" algn="l" rtl="0" eaLnBrk="0" fontAlgn="base" hangingPunct="0">
      <a:spcBef>
        <a:spcPct val="30000"/>
      </a:spcBef>
      <a:spcAft>
        <a:spcPct val="0"/>
      </a:spcAft>
      <a:defRPr sz="900" kern="1200">
        <a:solidFill>
          <a:schemeClr val="tx1"/>
        </a:solidFill>
        <a:latin typeface="Times New Roman" pitchFamily="18" charset="0"/>
        <a:ea typeface="+mn-ea"/>
        <a:cs typeface="+mn-cs"/>
      </a:defRPr>
    </a:lvl2pPr>
    <a:lvl3pPr marL="685800" algn="l" rtl="0" eaLnBrk="0" fontAlgn="base" hangingPunct="0">
      <a:spcBef>
        <a:spcPct val="30000"/>
      </a:spcBef>
      <a:spcAft>
        <a:spcPct val="0"/>
      </a:spcAft>
      <a:defRPr sz="900" kern="1200">
        <a:solidFill>
          <a:schemeClr val="tx1"/>
        </a:solidFill>
        <a:latin typeface="Times New Roman" pitchFamily="18" charset="0"/>
        <a:ea typeface="+mn-ea"/>
        <a:cs typeface="+mn-cs"/>
      </a:defRPr>
    </a:lvl3pPr>
    <a:lvl4pPr marL="1028700" algn="l" rtl="0" eaLnBrk="0" fontAlgn="base" hangingPunct="0">
      <a:spcBef>
        <a:spcPct val="30000"/>
      </a:spcBef>
      <a:spcAft>
        <a:spcPct val="0"/>
      </a:spcAft>
      <a:defRPr sz="900" kern="1200">
        <a:solidFill>
          <a:schemeClr val="tx1"/>
        </a:solidFill>
        <a:latin typeface="Times New Roman" pitchFamily="18" charset="0"/>
        <a:ea typeface="+mn-ea"/>
        <a:cs typeface="+mn-cs"/>
      </a:defRPr>
    </a:lvl4pPr>
    <a:lvl5pPr marL="1371600" algn="l" rtl="0" eaLnBrk="0" fontAlgn="base" hangingPunct="0">
      <a:spcBef>
        <a:spcPct val="30000"/>
      </a:spcBef>
      <a:spcAft>
        <a:spcPct val="0"/>
      </a:spcAft>
      <a:defRPr sz="900" kern="1200">
        <a:solidFill>
          <a:schemeClr val="tx1"/>
        </a:solidFill>
        <a:latin typeface="Times New Roman" pitchFamily="18" charset="0"/>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defRPr>
            </a:lvl1pPr>
            <a:lvl2pPr marL="742950" indent="-285750" defTabSz="930275">
              <a:spcBef>
                <a:spcPct val="30000"/>
              </a:spcBef>
              <a:defRPr sz="1200">
                <a:solidFill>
                  <a:schemeClr val="tx1"/>
                </a:solidFill>
                <a:latin typeface="Times New Roman" panose="02020603050405020304" pitchFamily="18" charset="0"/>
              </a:defRPr>
            </a:lvl2pPr>
            <a:lvl3pPr marL="1143000" indent="-228600" defTabSz="930275">
              <a:spcBef>
                <a:spcPct val="30000"/>
              </a:spcBef>
              <a:defRPr sz="1200">
                <a:solidFill>
                  <a:schemeClr val="tx1"/>
                </a:solidFill>
                <a:latin typeface="Times New Roman" panose="02020603050405020304" pitchFamily="18" charset="0"/>
              </a:defRPr>
            </a:lvl3pPr>
            <a:lvl4pPr marL="1600200" indent="-228600" defTabSz="930275">
              <a:spcBef>
                <a:spcPct val="30000"/>
              </a:spcBef>
              <a:defRPr sz="1200">
                <a:solidFill>
                  <a:schemeClr val="tx1"/>
                </a:solidFill>
                <a:latin typeface="Times New Roman" panose="02020603050405020304" pitchFamily="18" charset="0"/>
              </a:defRPr>
            </a:lvl4pPr>
            <a:lvl5pPr marL="2057400" indent="-228600" defTabSz="930275">
              <a:spcBef>
                <a:spcPct val="30000"/>
              </a:spcBef>
              <a:defRPr sz="12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22104670-74C2-4A6C-A838-B3BB595D87DD}" type="slidenum">
              <a:rPr lang="en-GB" altLang="en-US" smtClean="0"/>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648913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900" dirty="0"/>
              <a:t>The envisioned 6G system represents a transformative evolution in telecommunications, building on the robust foundation established by 5G while introducing significant advancements across multiple dimensions. </a:t>
            </a:r>
          </a:p>
          <a:p>
            <a:endParaRPr lang="en-US" sz="900" dirty="0"/>
          </a:p>
          <a:p>
            <a:r>
              <a:rPr lang="en-US" sz="900" dirty="0"/>
              <a:t>A critical requirement for 6G is to ensure </a:t>
            </a:r>
            <a:r>
              <a:rPr lang="en-US" sz="900" b="1" dirty="0"/>
              <a:t>full backward compatibility</a:t>
            </a:r>
            <a:r>
              <a:rPr lang="en-US" sz="900" dirty="0"/>
              <a:t>, particularly with existing 5G infrastructures. This compatibility is essential for facilitating a seamless transition for network operators and end users, thereby protecting existing investments and guaranteeing uninterrupted service continuity.</a:t>
            </a:r>
          </a:p>
          <a:p>
            <a:endParaRPr lang="en-US" sz="900" dirty="0"/>
          </a:p>
          <a:p>
            <a:r>
              <a:rPr lang="en-US" sz="900" dirty="0"/>
              <a:t>Equally important, the 6G system must be engineered with extraordinary </a:t>
            </a:r>
            <a:r>
              <a:rPr lang="en-US" sz="900" b="1" dirty="0"/>
              <a:t>flexibility and scalability</a:t>
            </a:r>
            <a:r>
              <a:rPr lang="en-US" sz="900" dirty="0"/>
              <a:t>. It should be capable of dynamically adapting to a wide range of network contexts, diverse service offerings, and varying customer needs. Such adaptability will enable the system to efficiently address the heterogeneous demands of future digital ecosystems, from expansive IoT deployments to ultra-reliable low-latency communications.</a:t>
            </a:r>
          </a:p>
          <a:p>
            <a:endParaRPr lang="en-US" sz="900" dirty="0"/>
          </a:p>
          <a:p>
            <a:r>
              <a:rPr lang="en-US" sz="900" dirty="0"/>
              <a:t>A cornerstone of the 6G framework is the integration of </a:t>
            </a:r>
            <a:r>
              <a:rPr lang="en-US" sz="900" b="1" dirty="0"/>
              <a:t>advanced automation</a:t>
            </a:r>
            <a:r>
              <a:rPr lang="en-US" sz="900" dirty="0"/>
              <a:t>. Through the deployment of orchestrated management processes and state-of-the-art automatic optimization algorithms, the system is expected to achieve a high degree of operational autonomy. This level of automation will streamline resource allocation and network management, significantly reducing the need for manual intervention while enhancing responsiveness to dynamic network conditions.</a:t>
            </a:r>
          </a:p>
          <a:p>
            <a:endParaRPr lang="en-US" sz="900" dirty="0"/>
          </a:p>
          <a:p>
            <a:r>
              <a:rPr lang="en-US" sz="900" dirty="0"/>
              <a:t>Furthermore, </a:t>
            </a:r>
            <a:r>
              <a:rPr lang="en-US" sz="900" b="1" dirty="0"/>
              <a:t>sustainability </a:t>
            </a:r>
            <a:r>
              <a:rPr lang="en-US" sz="900" dirty="0"/>
              <a:t>stands as a pivotal pillar of 6G development. The system is required to operate with minimal environmental impact, leveraging energy-efficient technologies and sustainable practices. </a:t>
            </a:r>
          </a:p>
          <a:p>
            <a:endParaRPr lang="en-US" sz="900" dirty="0"/>
          </a:p>
          <a:p>
            <a:r>
              <a:rPr lang="en-US" sz="900" dirty="0"/>
              <a:t>At the same time, the </a:t>
            </a:r>
            <a:r>
              <a:rPr lang="en-US" sz="900" b="1" dirty="0"/>
              <a:t>economic efficiency of network management </a:t>
            </a:r>
            <a:r>
              <a:rPr lang="en-US" sz="900" dirty="0"/>
              <a:t>must be prioritized, ensuring that the long-term operational costs remain low and that the overall deployment is financially viable.</a:t>
            </a:r>
          </a:p>
          <a:p>
            <a:endParaRPr lang="en-US" sz="900" dirty="0"/>
          </a:p>
          <a:p>
            <a:r>
              <a:rPr lang="en-US" sz="900" dirty="0"/>
              <a:t>In summary, the 6G system is poised to become an innovative and holistic platform that not only upholds the legacy of 5G through backward compatibility but also offers unprecedented levels of flexibility, automation, and sustainability. These attributes will collectively empower a resilient, efficient, and economically sound network infrastructure, setting the stage for the next era of telecommunications.</a:t>
            </a:r>
          </a:p>
          <a:p>
            <a:endParaRPr lang="en-US" dirty="0"/>
          </a:p>
        </p:txBody>
      </p:sp>
      <p:sp>
        <p:nvSpPr>
          <p:cNvPr id="4" name="Slide Number Placeholder 3"/>
          <p:cNvSpPr>
            <a:spLocks noGrp="1"/>
          </p:cNvSpPr>
          <p:nvPr>
            <p:ph type="sldNum" sz="quarter" idx="5"/>
          </p:nvPr>
        </p:nvSpPr>
        <p:spPr/>
        <p:txBody>
          <a:bodyPr/>
          <a:lstStyle/>
          <a:p>
            <a:pPr>
              <a:defRPr/>
            </a:pPr>
            <a:fld id="{ECE0B2C6-996E-45E1-BA1D-CBDA9768A258}" type="slidenum">
              <a:rPr lang="en-GB" altLang="en-US" smtClean="0"/>
              <a:pPr>
                <a:defRPr/>
              </a:pPr>
              <a:t>2</a:t>
            </a:fld>
            <a:endParaRPr lang="en-GB" altLang="en-US"/>
          </a:p>
        </p:txBody>
      </p:sp>
    </p:spTree>
    <p:extLst>
      <p:ext uri="{BB962C8B-B14F-4D97-AF65-F5344CB8AC3E}">
        <p14:creationId xmlns:p14="http://schemas.microsoft.com/office/powerpoint/2010/main" val="16170139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0"/>
            <a:ext cx="103632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189" indent="0" algn="ctr">
              <a:buNone/>
              <a:defRPr/>
            </a:lvl2pPr>
            <a:lvl3pPr marL="914377" indent="0" algn="ctr">
              <a:buNone/>
              <a:defRPr/>
            </a:lvl3pPr>
            <a:lvl4pPr marL="1371566" indent="0" algn="ctr">
              <a:buNone/>
              <a:defRPr/>
            </a:lvl4pPr>
            <a:lvl5pPr marL="1828754" indent="0" algn="ctr">
              <a:buNone/>
              <a:defRPr/>
            </a:lvl5pPr>
            <a:lvl6pPr marL="2285943" indent="0" algn="ctr">
              <a:buNone/>
              <a:defRPr/>
            </a:lvl6pPr>
            <a:lvl7pPr marL="2743131" indent="0" algn="ctr">
              <a:buNone/>
              <a:defRPr/>
            </a:lvl7pPr>
            <a:lvl8pPr marL="3200320" indent="0" algn="ctr">
              <a:buNone/>
              <a:defRPr/>
            </a:lvl8pPr>
            <a:lvl9pPr marL="3657509"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787403" y="6373814"/>
            <a:ext cx="8225367" cy="323851"/>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000"/>
          </a:p>
        </p:txBody>
      </p:sp>
      <p:sp>
        <p:nvSpPr>
          <p:cNvPr id="1027"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1" y="1454152"/>
            <a:ext cx="11184467"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717551" y="6462716"/>
            <a:ext cx="7297560" cy="242887"/>
          </a:xfrm>
          <a:prstGeom prst="rect">
            <a:avLst/>
          </a:prstGeom>
          <a:noFill/>
        </p:spPr>
        <p:txBody>
          <a:bodyPr anchor="ctr">
            <a:normAutofit/>
          </a:bodyPr>
          <a:lstStyle/>
          <a:p>
            <a:pPr marL="0" marR="0" lvl="0" indent="0" algn="l" defTabSz="914377" rtl="0" eaLnBrk="0" fontAlgn="base" latinLnBrk="0" hangingPunct="0">
              <a:lnSpc>
                <a:spcPct val="100000"/>
              </a:lnSpc>
              <a:spcBef>
                <a:spcPct val="0"/>
              </a:spcBef>
              <a:spcAft>
                <a:spcPct val="0"/>
              </a:spcAft>
              <a:buClrTx/>
              <a:buSzTx/>
              <a:buFontTx/>
              <a:buNone/>
              <a:tabLst/>
              <a:defRPr/>
            </a:pPr>
            <a:r>
              <a:rPr lang="en-US" altLang="de-DE" sz="900" dirty="0">
                <a:solidFill>
                  <a:schemeClr val="bg1"/>
                </a:solidFill>
              </a:rPr>
              <a:t>3GPP 6G Workshop </a:t>
            </a:r>
            <a:r>
              <a:rPr lang="en-US" altLang="de-DE" sz="900" dirty="0" err="1">
                <a:solidFill>
                  <a:schemeClr val="bg1"/>
                </a:solidFill>
              </a:rPr>
              <a:t>Xx</a:t>
            </a:r>
            <a:r>
              <a:rPr lang="en-US" altLang="de-DE" sz="900" dirty="0">
                <a:solidFill>
                  <a:schemeClr val="bg1"/>
                </a:solidFill>
              </a:rPr>
              <a:t>-xx March 2025</a:t>
            </a:r>
          </a:p>
        </p:txBody>
      </p:sp>
      <p:sp>
        <p:nvSpPr>
          <p:cNvPr id="12" name="Oval 11"/>
          <p:cNvSpPr/>
          <p:nvPr userDrawn="1"/>
        </p:nvSpPr>
        <p:spPr bwMode="auto">
          <a:xfrm>
            <a:off x="11091337" y="6383339"/>
            <a:ext cx="681567"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sz="1000" b="1" smtClean="0"/>
              <a:pPr algn="ctr">
                <a:defRPr/>
              </a:pPr>
              <a:t>‹#›</a:t>
            </a:fld>
            <a:endParaRPr lang="en-GB" altLang="en-US" sz="1000" b="1"/>
          </a:p>
          <a:p>
            <a:pPr>
              <a:defRPr/>
            </a:pPr>
            <a:endParaRPr lang="en-GB" altLang="en-US" sz="1000"/>
          </a:p>
        </p:txBody>
      </p:sp>
      <p:sp>
        <p:nvSpPr>
          <p:cNvPr id="1031" name="Rectangle 15"/>
          <p:cNvSpPr>
            <a:spLocks noChangeArrowheads="1"/>
          </p:cNvSpPr>
          <p:nvPr userDrawn="1"/>
        </p:nvSpPr>
        <p:spPr bwMode="auto">
          <a:xfrm>
            <a:off x="5448302" y="3303590"/>
            <a:ext cx="971741"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00">
                <a:solidFill>
                  <a:schemeClr val="bg1"/>
                </a:solidFill>
              </a:rPr>
              <a:t>© 3GPP 2012</a:t>
            </a:r>
            <a:endParaRPr lang="en-GB" altLang="en-US" sz="1000"/>
          </a:p>
        </p:txBody>
      </p:sp>
      <p:sp>
        <p:nvSpPr>
          <p:cNvPr id="1032" name="Rectangle 16"/>
          <p:cNvSpPr>
            <a:spLocks noChangeArrowheads="1"/>
          </p:cNvSpPr>
          <p:nvPr userDrawn="1"/>
        </p:nvSpPr>
        <p:spPr bwMode="auto">
          <a:xfrm>
            <a:off x="9918703"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p>
        </p:txBody>
      </p:sp>
      <p:pic>
        <p:nvPicPr>
          <p:cNvPr id="1033" name="Picture 10" descr="3GPP_TM_RD.jpg"/>
          <p:cNvPicPr>
            <a:picLocks noChangeAspect="1"/>
          </p:cNvPicPr>
          <p:nvPr userDrawn="1"/>
        </p:nvPicPr>
        <p:blipFill>
          <a:blip r:embed="rId5" cstate="print">
            <a:extLst>
              <a:ext uri="{28A0092B-C50C-407E-A947-70E740481C1C}">
                <a14:useLocalDpi xmlns:a14="http://schemas.microsoft.com/office/drawing/2010/main" val="0"/>
              </a:ext>
            </a:extLst>
          </a:blip>
          <a:srcRect/>
          <a:stretch>
            <a:fillRect/>
          </a:stretch>
        </p:blipFill>
        <p:spPr bwMode="auto">
          <a:xfrm>
            <a:off x="10638845" y="415925"/>
            <a:ext cx="114040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a:extLst>
              <a:ext uri="{FF2B5EF4-FFF2-40B4-BE49-F238E27FC236}">
                <a16:creationId xmlns:a16="http://schemas.microsoft.com/office/drawing/2014/main" id="{EEF837B8-BAF5-0915-F7BE-2072B21F4B8A}"/>
              </a:ext>
            </a:extLst>
          </p:cNvPr>
          <p:cNvSpPr txBox="1"/>
          <p:nvPr userDrawn="1"/>
        </p:nvSpPr>
        <p:spPr>
          <a:xfrm>
            <a:off x="145371" y="130176"/>
            <a:ext cx="6893783" cy="461665"/>
          </a:xfrm>
          <a:prstGeom prst="rect">
            <a:avLst/>
          </a:prstGeom>
          <a:noFill/>
        </p:spPr>
        <p:txBody>
          <a:bodyPr wrap="square">
            <a:spAutoFit/>
          </a:bodyPr>
          <a:lstStyle/>
          <a:p>
            <a:pPr eaLnBrk="1" hangingPunct="1">
              <a:defRPr/>
            </a:pPr>
            <a:r>
              <a:rPr lang="sv-SE" altLang="en-US" sz="1200" b="1" kern="1200" dirty="0">
                <a:solidFill>
                  <a:schemeClr val="tx1"/>
                </a:solidFill>
                <a:latin typeface="Arial "/>
                <a:ea typeface="+mn-ea"/>
                <a:cs typeface="Arial" panose="020B0604020202020204" pitchFamily="34" charset="0"/>
              </a:rPr>
              <a:t>3GPP workshop on 6G	</a:t>
            </a:r>
          </a:p>
          <a:p>
            <a:pPr eaLnBrk="1" hangingPunct="1">
              <a:defRPr/>
            </a:pPr>
            <a:r>
              <a:rPr lang="sv-SE" altLang="en-US" sz="1200" b="1" kern="1200" dirty="0">
                <a:solidFill>
                  <a:schemeClr val="tx1"/>
                </a:solidFill>
                <a:latin typeface="Arial "/>
                <a:ea typeface="+mn-ea"/>
                <a:cs typeface="Arial" panose="020B0604020202020204" pitchFamily="34" charset="0"/>
              </a:rPr>
              <a:t>Incheon (South of Korea) – March 2025</a:t>
            </a:r>
          </a:p>
        </p:txBody>
      </p:sp>
      <p:sp>
        <p:nvSpPr>
          <p:cNvPr id="2" name="Text Box 14">
            <a:extLst>
              <a:ext uri="{FF2B5EF4-FFF2-40B4-BE49-F238E27FC236}">
                <a16:creationId xmlns:a16="http://schemas.microsoft.com/office/drawing/2014/main" id="{21F6D803-1875-B478-25FF-23C60656E276}"/>
              </a:ext>
            </a:extLst>
          </p:cNvPr>
          <p:cNvSpPr txBox="1">
            <a:spLocks noChangeArrowheads="1"/>
          </p:cNvSpPr>
          <p:nvPr userDrawn="1"/>
        </p:nvSpPr>
        <p:spPr bwMode="auto">
          <a:xfrm>
            <a:off x="10221143" y="7291"/>
            <a:ext cx="182548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eaLnBrk="1" hangingPunct="1">
              <a:defRPr/>
            </a:pPr>
            <a:endParaRPr lang="sv-SE" altLang="en-US" sz="1200" b="1" dirty="0">
              <a:latin typeface="Arial "/>
            </a:endParaRPr>
          </a:p>
          <a:p>
            <a:pPr algn="ctr"/>
            <a:r>
              <a:rPr lang="de-DE" altLang="en-US" sz="1200" b="1" kern="1200" dirty="0">
                <a:solidFill>
                  <a:schemeClr val="tx1"/>
                </a:solidFill>
                <a:latin typeface="Arial "/>
                <a:ea typeface="+mn-ea"/>
                <a:cs typeface="Arial" panose="020B0604020202020204" pitchFamily="34" charset="0"/>
              </a:rPr>
              <a:t>6GWS-250145</a:t>
            </a:r>
            <a:endParaRPr lang="sv-SE" altLang="en-US" sz="1200" b="1" kern="1200" dirty="0">
              <a:solidFill>
                <a:schemeClr val="tx1"/>
              </a:solidFill>
              <a:latin typeface="Arial "/>
              <a:ea typeface="+mn-ea"/>
              <a:cs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89" algn="ctr" rtl="0" eaLnBrk="0" fontAlgn="base" hangingPunct="0">
        <a:spcBef>
          <a:spcPct val="0"/>
        </a:spcBef>
        <a:spcAft>
          <a:spcPct val="0"/>
        </a:spcAft>
        <a:defRPr sz="3200">
          <a:solidFill>
            <a:srgbClr val="FF0000"/>
          </a:solidFill>
          <a:latin typeface="Calibri" pitchFamily="34" charset="0"/>
        </a:defRPr>
      </a:lvl6pPr>
      <a:lvl7pPr marL="914377" algn="ctr" rtl="0" eaLnBrk="0" fontAlgn="base" hangingPunct="0">
        <a:spcBef>
          <a:spcPct val="0"/>
        </a:spcBef>
        <a:spcAft>
          <a:spcPct val="0"/>
        </a:spcAft>
        <a:defRPr sz="3200">
          <a:solidFill>
            <a:srgbClr val="FF0000"/>
          </a:solidFill>
          <a:latin typeface="Calibri" pitchFamily="34" charset="0"/>
        </a:defRPr>
      </a:lvl7pPr>
      <a:lvl8pPr marL="1371566" algn="ctr" rtl="0" eaLnBrk="0" fontAlgn="base" hangingPunct="0">
        <a:spcBef>
          <a:spcPct val="0"/>
        </a:spcBef>
        <a:spcAft>
          <a:spcPct val="0"/>
        </a:spcAft>
        <a:defRPr sz="3200">
          <a:solidFill>
            <a:srgbClr val="FF0000"/>
          </a:solidFill>
          <a:latin typeface="Calibri" pitchFamily="34" charset="0"/>
        </a:defRPr>
      </a:lvl8pPr>
      <a:lvl9pPr marL="1828754" algn="ctr" rtl="0" eaLnBrk="0" fontAlgn="base" hangingPunct="0">
        <a:spcBef>
          <a:spcPct val="0"/>
        </a:spcBef>
        <a:spcAft>
          <a:spcPct val="0"/>
        </a:spcAft>
        <a:defRPr sz="3200">
          <a:solidFill>
            <a:srgbClr val="FF0000"/>
          </a:solidFill>
          <a:latin typeface="Calibri" pitchFamily="34" charset="0"/>
        </a:defRPr>
      </a:lvl9pPr>
    </p:titleStyle>
    <p:bodyStyle>
      <a:lvl1pPr marL="457189" indent="-457189"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32" indent="-285744"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2971"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160" indent="-228594"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349" indent="-228594"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537" indent="-228594" algn="l" rtl="0" eaLnBrk="0" fontAlgn="base" hangingPunct="0">
        <a:spcBef>
          <a:spcPct val="20000"/>
        </a:spcBef>
        <a:spcAft>
          <a:spcPct val="0"/>
        </a:spcAft>
        <a:buFont typeface="Arial" charset="0"/>
        <a:buChar char="»"/>
        <a:defRPr sz="1600">
          <a:solidFill>
            <a:schemeClr val="tx1"/>
          </a:solidFill>
          <a:latin typeface="+mn-lt"/>
        </a:defRPr>
      </a:lvl6pPr>
      <a:lvl7pPr marL="2971726" indent="-228594" algn="l" rtl="0" eaLnBrk="0" fontAlgn="base" hangingPunct="0">
        <a:spcBef>
          <a:spcPct val="20000"/>
        </a:spcBef>
        <a:spcAft>
          <a:spcPct val="0"/>
        </a:spcAft>
        <a:buFont typeface="Arial" charset="0"/>
        <a:buChar char="»"/>
        <a:defRPr sz="1600">
          <a:solidFill>
            <a:schemeClr val="tx1"/>
          </a:solidFill>
          <a:latin typeface="+mn-lt"/>
        </a:defRPr>
      </a:lvl7pPr>
      <a:lvl8pPr marL="3428914" indent="-228594" algn="l" rtl="0" eaLnBrk="0" fontAlgn="base" hangingPunct="0">
        <a:spcBef>
          <a:spcPct val="20000"/>
        </a:spcBef>
        <a:spcAft>
          <a:spcPct val="0"/>
        </a:spcAft>
        <a:buFont typeface="Arial" charset="0"/>
        <a:buChar char="»"/>
        <a:defRPr sz="1600">
          <a:solidFill>
            <a:schemeClr val="tx1"/>
          </a:solidFill>
          <a:latin typeface="+mn-lt"/>
        </a:defRPr>
      </a:lvl8pPr>
      <a:lvl9pPr marL="3886103" indent="-22859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hyperlink" Target="https://doi.org/10.1145/3447993.3483266" TargetMode="External"/><Relationship Id="rId2" Type="http://schemas.openxmlformats.org/officeDocument/2006/relationships/hyperlink" Target="https://doi.org/10.5281/zenodo.12580929" TargetMode="External"/><Relationship Id="rId1" Type="http://schemas.openxmlformats.org/officeDocument/2006/relationships/slideLayout" Target="../slideLayouts/slideLayout3.xml"/><Relationship Id="rId4" Type="http://schemas.openxmlformats.org/officeDocument/2006/relationships/hyperlink" Target="https://doi.org/10.48550/arXiv.2411.19706"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895600" y="4376424"/>
            <a:ext cx="6400800" cy="1633203"/>
          </a:xfrm>
        </p:spPr>
        <p:txBody>
          <a:bodyPr/>
          <a:lstStyle/>
          <a:p>
            <a:pPr marL="0" indent="0" eaLnBrk="1" hangingPunct="1">
              <a:buNone/>
            </a:pPr>
            <a:r>
              <a:rPr lang="fr-FR" altLang="de-DE" dirty="0">
                <a:effectLst>
                  <a:outerShdw blurRad="38100" dist="38100" dir="2700000" algn="tl">
                    <a:srgbClr val="000000">
                      <a:alpha val="43137"/>
                    </a:srgbClr>
                  </a:outerShdw>
                </a:effectLst>
              </a:rPr>
              <a:t>Source: </a:t>
            </a:r>
            <a:r>
              <a:rPr lang="fr-FR" altLang="de-DE" dirty="0" err="1">
                <a:effectLst>
                  <a:outerShdw blurRad="38100" dist="38100" dir="2700000" algn="tl">
                    <a:srgbClr val="000000">
                      <a:alpha val="43137"/>
                    </a:srgbClr>
                  </a:outerShdw>
                </a:effectLst>
              </a:rPr>
              <a:t>FiberCop</a:t>
            </a:r>
            <a:endParaRPr lang="fr-FR" altLang="de-DE" dirty="0">
              <a:effectLst>
                <a:outerShdw blurRad="38100" dist="38100" dir="2700000" algn="tl">
                  <a:srgbClr val="000000">
                    <a:alpha val="43137"/>
                  </a:srgbClr>
                </a:outerShdw>
              </a:effectLst>
            </a:endParaRPr>
          </a:p>
          <a:p>
            <a:pPr marL="0" indent="0" eaLnBrk="1" hangingPunct="1">
              <a:buNone/>
            </a:pPr>
            <a:r>
              <a:rPr lang="fr-FR" altLang="de-DE" dirty="0" err="1">
                <a:effectLst>
                  <a:outerShdw blurRad="38100" dist="38100" dir="2700000" algn="tl">
                    <a:srgbClr val="000000">
                      <a:alpha val="43137"/>
                    </a:srgbClr>
                  </a:outerShdw>
                </a:effectLst>
              </a:rPr>
              <a:t>With</a:t>
            </a:r>
            <a:r>
              <a:rPr lang="fr-FR" altLang="de-DE" dirty="0">
                <a:effectLst>
                  <a:outerShdw blurRad="38100" dist="38100" dir="2700000" algn="tl">
                    <a:srgbClr val="000000">
                      <a:alpha val="43137"/>
                    </a:srgbClr>
                  </a:outerShdw>
                </a:effectLst>
              </a:rPr>
              <a:t> HORIZON-JU-SNS ORIGAMI </a:t>
            </a:r>
            <a:r>
              <a:rPr lang="fr-FR" altLang="de-DE" dirty="0" err="1">
                <a:effectLst>
                  <a:outerShdw blurRad="38100" dist="38100" dir="2700000" algn="tl">
                    <a:srgbClr val="000000">
                      <a:alpha val="43137"/>
                    </a:srgbClr>
                  </a:outerShdw>
                </a:effectLst>
              </a:rPr>
              <a:t>project</a:t>
            </a:r>
            <a:endParaRPr lang="fr-FR" altLang="de-DE" dirty="0">
              <a:effectLst>
                <a:outerShdw blurRad="38100" dist="38100" dir="2700000" algn="tl">
                  <a:srgbClr val="000000">
                    <a:alpha val="43137"/>
                  </a:srgbClr>
                </a:outerShdw>
              </a:effectLst>
            </a:endParaRPr>
          </a:p>
        </p:txBody>
      </p:sp>
      <p:sp>
        <p:nvSpPr>
          <p:cNvPr id="7" name="Text Box 63"/>
          <p:cNvSpPr txBox="1">
            <a:spLocks noChangeArrowheads="1"/>
          </p:cNvSpPr>
          <p:nvPr/>
        </p:nvSpPr>
        <p:spPr bwMode="auto">
          <a:xfrm>
            <a:off x="1577128" y="1575657"/>
            <a:ext cx="8967410" cy="12003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US" sz="5200" b="1" dirty="0">
                <a:effectLst>
                  <a:outerShdw blurRad="38100" dist="38100" dir="2700000" algn="tl">
                    <a:srgbClr val="000000">
                      <a:alpha val="43137"/>
                    </a:srgbClr>
                  </a:outerShdw>
                </a:effectLst>
                <a:latin typeface="Calibri" pitchFamily="34" charset="0"/>
              </a:rPr>
              <a:t>General view on 6G</a:t>
            </a:r>
            <a:br>
              <a:rPr lang="en-GB" sz="3200" dirty="0">
                <a:effectLst>
                  <a:outerShdw blurRad="38100" dist="38100" dir="2700000" algn="tl">
                    <a:srgbClr val="000000">
                      <a:alpha val="43137"/>
                    </a:srgbClr>
                  </a:outerShdw>
                </a:effectLst>
                <a:latin typeface="Calibri" pitchFamily="34" charset="0"/>
              </a:rPr>
            </a:br>
            <a:endParaRPr lang="en-US" sz="2000" dirty="0">
              <a:effectLst>
                <a:outerShdw blurRad="38100" dist="38100" dir="2700000" algn="tl">
                  <a:srgbClr val="000000">
                    <a:alpha val="43137"/>
                  </a:srgbClr>
                </a:outerShdw>
              </a:effectLst>
              <a:latin typeface="Calibri"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E1E4B-4523-3059-E834-00899219650C}"/>
              </a:ext>
            </a:extLst>
          </p:cNvPr>
          <p:cNvSpPr>
            <a:spLocks noGrp="1"/>
          </p:cNvSpPr>
          <p:nvPr>
            <p:ph type="title"/>
          </p:nvPr>
        </p:nvSpPr>
        <p:spPr/>
        <p:txBody>
          <a:bodyPr/>
          <a:lstStyle/>
          <a:p>
            <a:r>
              <a:rPr lang="it-IT" dirty="0"/>
              <a:t>General 6G </a:t>
            </a:r>
            <a:r>
              <a:rPr lang="it-IT" dirty="0" err="1"/>
              <a:t>view</a:t>
            </a:r>
            <a:r>
              <a:rPr lang="it-IT" dirty="0"/>
              <a:t> </a:t>
            </a:r>
            <a:r>
              <a:rPr lang="it-IT" dirty="0" err="1"/>
              <a:t>description</a:t>
            </a:r>
            <a:endParaRPr lang="en-US" dirty="0"/>
          </a:p>
        </p:txBody>
      </p:sp>
      <p:sp>
        <p:nvSpPr>
          <p:cNvPr id="6" name="TextBox 5">
            <a:extLst>
              <a:ext uri="{FF2B5EF4-FFF2-40B4-BE49-F238E27FC236}">
                <a16:creationId xmlns:a16="http://schemas.microsoft.com/office/drawing/2014/main" id="{8F69AF48-286B-4F8D-FE93-1A63B1FBCF2E}"/>
              </a:ext>
            </a:extLst>
          </p:cNvPr>
          <p:cNvSpPr txBox="1"/>
          <p:nvPr/>
        </p:nvSpPr>
        <p:spPr>
          <a:xfrm>
            <a:off x="574243" y="1439544"/>
            <a:ext cx="11043513" cy="4278094"/>
          </a:xfrm>
          <a:prstGeom prst="rect">
            <a:avLst/>
          </a:prstGeom>
          <a:noFill/>
        </p:spPr>
        <p:txBody>
          <a:bodyPr wrap="square">
            <a:spAutoFit/>
          </a:bodyPr>
          <a:lstStyle/>
          <a:p>
            <a:pPr marL="171450" indent="-171450">
              <a:buFont typeface="Arial" panose="020B0604020202020204" pitchFamily="34" charset="0"/>
              <a:buChar char="•"/>
            </a:pPr>
            <a:r>
              <a:rPr lang="en-US" sz="1600" b="1" dirty="0"/>
              <a:t>Backward Compatibility</a:t>
            </a:r>
          </a:p>
          <a:p>
            <a:pPr marL="514350" lvl="1" indent="-171450">
              <a:buFont typeface="Arial" panose="020B0604020202020204" pitchFamily="34" charset="0"/>
              <a:buChar char="•"/>
            </a:pPr>
            <a:r>
              <a:rPr lang="en-US" sz="1600" dirty="0"/>
              <a:t>Seamless integration with existing 5G systems -&gt; Protects legacy investments and ensures smooth transitions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b="1" dirty="0"/>
              <a:t>Flexibility &amp; Scalability</a:t>
            </a:r>
          </a:p>
          <a:p>
            <a:pPr marL="514350" lvl="1" indent="-171450">
              <a:buFont typeface="Arial" panose="020B0604020202020204" pitchFamily="34" charset="0"/>
              <a:buChar char="•"/>
            </a:pPr>
            <a:r>
              <a:rPr lang="en-US" sz="1600" dirty="0"/>
              <a:t>Adapts to diverse network contexts (e.g., hybrid networks, multi-domain access, shared networks), services, and customer needs (e.g., verticals)</a:t>
            </a:r>
          </a:p>
          <a:p>
            <a:pPr marL="514350" lvl="1" indent="-171450">
              <a:buFont typeface="Arial" panose="020B0604020202020204" pitchFamily="34" charset="0"/>
              <a:buChar char="•"/>
            </a:pPr>
            <a:r>
              <a:rPr lang="en-US" sz="1600" dirty="0"/>
              <a:t>Supports dynamic configuration and expansion</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b="1" dirty="0"/>
              <a:t>Advanced Automation</a:t>
            </a:r>
          </a:p>
          <a:p>
            <a:pPr marL="514350" lvl="1" indent="-171450">
              <a:buFont typeface="Arial" panose="020B0604020202020204" pitchFamily="34" charset="0"/>
              <a:buChar char="•"/>
            </a:pPr>
            <a:r>
              <a:rPr lang="en-US" sz="1600" dirty="0"/>
              <a:t>Enhanced orchestrated network management processes -&gt; Utilizes automatic optimization algorithms for efficient operations</a:t>
            </a:r>
          </a:p>
          <a:p>
            <a:pPr marL="514350" lvl="1"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b="1" dirty="0"/>
              <a:t>Sustainability</a:t>
            </a:r>
          </a:p>
          <a:p>
            <a:pPr marL="514350" lvl="1" indent="-171450">
              <a:buFont typeface="Arial" panose="020B0604020202020204" pitchFamily="34" charset="0"/>
              <a:buChar char="•"/>
            </a:pPr>
            <a:r>
              <a:rPr lang="en-US" sz="1600" dirty="0"/>
              <a:t>Minimizes environmental impact through energy-efficient technologies</a:t>
            </a:r>
          </a:p>
          <a:p>
            <a:pPr marL="171450" indent="-171450">
              <a:buFont typeface="Arial" panose="020B0604020202020204" pitchFamily="34" charset="0"/>
              <a:buChar char="•"/>
            </a:pPr>
            <a:endParaRPr lang="en-US" sz="1600" dirty="0"/>
          </a:p>
          <a:p>
            <a:pPr marL="171450" indent="-171450">
              <a:buFont typeface="Arial" panose="020B0604020202020204" pitchFamily="34" charset="0"/>
              <a:buChar char="•"/>
            </a:pPr>
            <a:r>
              <a:rPr lang="en-US" sz="1600" b="1" dirty="0"/>
              <a:t>Cost Efficiency</a:t>
            </a:r>
          </a:p>
          <a:p>
            <a:pPr marL="514350" lvl="1" indent="-171450">
              <a:buFont typeface="Arial" panose="020B0604020202020204" pitchFamily="34" charset="0"/>
              <a:buChar char="•"/>
            </a:pPr>
            <a:r>
              <a:rPr lang="en-US" sz="1600" dirty="0"/>
              <a:t>Ensures low operational costs and economic sustainability</a:t>
            </a:r>
          </a:p>
        </p:txBody>
      </p:sp>
    </p:spTree>
    <p:extLst>
      <p:ext uri="{BB962C8B-B14F-4D97-AF65-F5344CB8AC3E}">
        <p14:creationId xmlns:p14="http://schemas.microsoft.com/office/powerpoint/2010/main" val="46155579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7A3A2-7776-BC28-2C2E-8E41A77A6181}"/>
              </a:ext>
            </a:extLst>
          </p:cNvPr>
          <p:cNvSpPr>
            <a:spLocks noGrp="1"/>
          </p:cNvSpPr>
          <p:nvPr>
            <p:ph type="title"/>
          </p:nvPr>
        </p:nvSpPr>
        <p:spPr/>
        <p:txBody>
          <a:bodyPr/>
          <a:lstStyle/>
          <a:p>
            <a:r>
              <a:rPr lang="en-US" dirty="0"/>
              <a:t>Topic priorities for 6G</a:t>
            </a:r>
          </a:p>
        </p:txBody>
      </p:sp>
      <p:graphicFrame>
        <p:nvGraphicFramePr>
          <p:cNvPr id="3" name="Table 3">
            <a:extLst>
              <a:ext uri="{FF2B5EF4-FFF2-40B4-BE49-F238E27FC236}">
                <a16:creationId xmlns:a16="http://schemas.microsoft.com/office/drawing/2014/main" id="{6753A95C-A406-445C-EB23-184A6DAC5438}"/>
              </a:ext>
            </a:extLst>
          </p:cNvPr>
          <p:cNvGraphicFramePr>
            <a:graphicFrameLocks noGrp="1"/>
          </p:cNvGraphicFramePr>
          <p:nvPr>
            <p:extLst>
              <p:ext uri="{D42A27DB-BD31-4B8C-83A1-F6EECF244321}">
                <p14:modId xmlns:p14="http://schemas.microsoft.com/office/powerpoint/2010/main" val="1594640725"/>
              </p:ext>
            </p:extLst>
          </p:nvPr>
        </p:nvGraphicFramePr>
        <p:xfrm>
          <a:off x="651933" y="1286691"/>
          <a:ext cx="10974010" cy="5293360"/>
        </p:xfrm>
        <a:graphic>
          <a:graphicData uri="http://schemas.openxmlformats.org/drawingml/2006/table">
            <a:tbl>
              <a:tblPr firstRow="1" bandRow="1">
                <a:tableStyleId>{5C22544A-7EE6-4342-B048-85BDC9FD1C3A}</a:tableStyleId>
              </a:tblPr>
              <a:tblGrid>
                <a:gridCol w="546218">
                  <a:extLst>
                    <a:ext uri="{9D8B030D-6E8A-4147-A177-3AD203B41FA5}">
                      <a16:colId xmlns:a16="http://schemas.microsoft.com/office/drawing/2014/main" val="3413754771"/>
                    </a:ext>
                  </a:extLst>
                </a:gridCol>
                <a:gridCol w="1183204">
                  <a:extLst>
                    <a:ext uri="{9D8B030D-6E8A-4147-A177-3AD203B41FA5}">
                      <a16:colId xmlns:a16="http://schemas.microsoft.com/office/drawing/2014/main" val="983453815"/>
                    </a:ext>
                  </a:extLst>
                </a:gridCol>
                <a:gridCol w="2479290">
                  <a:extLst>
                    <a:ext uri="{9D8B030D-6E8A-4147-A177-3AD203B41FA5}">
                      <a16:colId xmlns:a16="http://schemas.microsoft.com/office/drawing/2014/main" val="2423658054"/>
                    </a:ext>
                  </a:extLst>
                </a:gridCol>
                <a:gridCol w="6765298">
                  <a:extLst>
                    <a:ext uri="{9D8B030D-6E8A-4147-A177-3AD203B41FA5}">
                      <a16:colId xmlns:a16="http://schemas.microsoft.com/office/drawing/2014/main" val="974737300"/>
                    </a:ext>
                  </a:extLst>
                </a:gridCol>
              </a:tblGrid>
              <a:tr h="370840">
                <a:tc>
                  <a:txBody>
                    <a:bodyPr/>
                    <a:lstStyle/>
                    <a:p>
                      <a:pPr algn="ctr"/>
                      <a:r>
                        <a:rPr lang="it-IT" sz="1600" dirty="0"/>
                        <a:t>#</a:t>
                      </a:r>
                      <a:endParaRPr lang="en-US" sz="1600" dirty="0"/>
                    </a:p>
                  </a:txBody>
                  <a:tcPr/>
                </a:tc>
                <a:tc>
                  <a:txBody>
                    <a:bodyPr/>
                    <a:lstStyle/>
                    <a:p>
                      <a:pPr algn="ctr"/>
                      <a:r>
                        <a:rPr lang="it-IT" sz="1600" dirty="0"/>
                        <a:t>Title</a:t>
                      </a:r>
                      <a:endParaRPr lang="en-US" sz="1600" dirty="0"/>
                    </a:p>
                  </a:txBody>
                  <a:tcPr/>
                </a:tc>
                <a:tc>
                  <a:txBody>
                    <a:bodyPr/>
                    <a:lstStyle/>
                    <a:p>
                      <a:pPr algn="ctr"/>
                      <a:r>
                        <a:rPr lang="it-IT" sz="1600" dirty="0" err="1"/>
                        <a:t>Requirements</a:t>
                      </a:r>
                      <a:endParaRPr lang="en-US" sz="1600" dirty="0"/>
                    </a:p>
                  </a:txBody>
                  <a:tcPr/>
                </a:tc>
                <a:tc>
                  <a:txBody>
                    <a:bodyPr/>
                    <a:lstStyle/>
                    <a:p>
                      <a:pPr algn="ctr"/>
                      <a:r>
                        <a:rPr lang="it-IT" sz="1600" dirty="0" err="1"/>
                        <a:t>Description</a:t>
                      </a:r>
                      <a:endParaRPr lang="en-US" sz="1600" dirty="0"/>
                    </a:p>
                  </a:txBody>
                  <a:tcPr/>
                </a:tc>
                <a:extLst>
                  <a:ext uri="{0D108BD9-81ED-4DB2-BD59-A6C34878D82A}">
                    <a16:rowId xmlns:a16="http://schemas.microsoft.com/office/drawing/2014/main" val="4220555018"/>
                  </a:ext>
                </a:extLst>
              </a:tr>
              <a:tr h="370840">
                <a:tc>
                  <a:txBody>
                    <a:bodyPr/>
                    <a:lstStyle/>
                    <a:p>
                      <a:r>
                        <a:rPr lang="it-IT" sz="1600" dirty="0"/>
                        <a:t>1</a:t>
                      </a:r>
                      <a:endParaRPr lang="en-US" sz="1600" dirty="0"/>
                    </a:p>
                  </a:txBody>
                  <a:tcPr/>
                </a:tc>
                <a:tc>
                  <a:txBody>
                    <a:bodyPr/>
                    <a:lstStyle/>
                    <a:p>
                      <a:r>
                        <a:rPr lang="it-IT" sz="1600" dirty="0"/>
                        <a:t>AI/ML</a:t>
                      </a:r>
                      <a:endParaRPr lang="en-US" sz="1600" dirty="0"/>
                    </a:p>
                  </a:txBody>
                  <a:tcPr/>
                </a:tc>
                <a:tc>
                  <a:txBody>
                    <a:bodyPr/>
                    <a:lstStyle/>
                    <a:p>
                      <a:r>
                        <a:rPr lang="en-US" sz="1100" kern="1200" dirty="0">
                          <a:solidFill>
                            <a:schemeClr val="dk1"/>
                          </a:solidFill>
                          <a:latin typeface="+mn-lt"/>
                          <a:ea typeface="+mn-ea"/>
                          <a:cs typeface="+mn-cs"/>
                        </a:rPr>
                        <a:t>Advanced Automation;</a:t>
                      </a:r>
                    </a:p>
                    <a:p>
                      <a:r>
                        <a:rPr lang="en-US" sz="1100" kern="1200" dirty="0">
                          <a:solidFill>
                            <a:schemeClr val="dk1"/>
                          </a:solidFill>
                          <a:latin typeface="+mn-lt"/>
                          <a:ea typeface="+mn-ea"/>
                          <a:cs typeface="+mn-cs"/>
                        </a:rPr>
                        <a:t>Flexibility &amp; Scalability;</a:t>
                      </a:r>
                    </a:p>
                    <a:p>
                      <a:r>
                        <a:rPr lang="en-US" sz="1100" kern="1200" dirty="0">
                          <a:solidFill>
                            <a:schemeClr val="dk1"/>
                          </a:solidFill>
                          <a:latin typeface="+mn-lt"/>
                          <a:ea typeface="+mn-ea"/>
                          <a:cs typeface="+mn-cs"/>
                        </a:rPr>
                        <a:t>Cost Efficiency</a:t>
                      </a:r>
                    </a:p>
                    <a:p>
                      <a:endParaRPr lang="en-US" sz="1100" kern="1200" dirty="0">
                        <a:solidFill>
                          <a:schemeClr val="dk1"/>
                        </a:solidFill>
                        <a:latin typeface="+mn-lt"/>
                        <a:ea typeface="+mn-ea"/>
                        <a:cs typeface="+mn-cs"/>
                      </a:endParaRPr>
                    </a:p>
                    <a:p>
                      <a:endParaRPr lang="en-US" sz="1100" kern="1200" dirty="0">
                        <a:solidFill>
                          <a:schemeClr val="dk1"/>
                        </a:solidFill>
                        <a:latin typeface="+mn-lt"/>
                        <a:ea typeface="+mn-ea"/>
                        <a:cs typeface="+mn-cs"/>
                      </a:endParaRPr>
                    </a:p>
                  </a:txBody>
                  <a:tcPr/>
                </a:tc>
                <a:tc>
                  <a:txBody>
                    <a:bodyPr/>
                    <a:lstStyle/>
                    <a:p>
                      <a:r>
                        <a:rPr lang="en-US" sz="1050" dirty="0"/>
                        <a:t>AI and ML are crucial for transforming 6G communications through:</a:t>
                      </a:r>
                    </a:p>
                    <a:p>
                      <a:pPr marL="171450" indent="-171450">
                        <a:buFont typeface="Arial" panose="020B0604020202020204" pitchFamily="34" charset="0"/>
                        <a:buChar char="•"/>
                      </a:pPr>
                      <a:r>
                        <a:rPr lang="en-US" sz="1050" b="1" dirty="0"/>
                        <a:t>Automation</a:t>
                      </a:r>
                      <a:r>
                        <a:rPr lang="en-US" sz="1050" dirty="0"/>
                        <a:t>: Streamlining network management and resource allocation, reducing operational costs.</a:t>
                      </a:r>
                    </a:p>
                    <a:p>
                      <a:pPr marL="171450" indent="-171450">
                        <a:buFont typeface="Arial" panose="020B0604020202020204" pitchFamily="34" charset="0"/>
                        <a:buChar char="•"/>
                      </a:pPr>
                      <a:r>
                        <a:rPr lang="en-US" sz="1050" b="1" dirty="0"/>
                        <a:t>Human-Machine &amp; Machine-Machine Communication</a:t>
                      </a:r>
                      <a:r>
                        <a:rPr lang="en-US" sz="1050" dirty="0"/>
                        <a:t>: Enhancing interactions for more intuitive user experiences and reliable M2M communication.</a:t>
                      </a:r>
                    </a:p>
                    <a:p>
                      <a:pPr marL="171450" indent="-171450">
                        <a:buFont typeface="Arial" panose="020B0604020202020204" pitchFamily="34" charset="0"/>
                        <a:buChar char="•"/>
                      </a:pPr>
                      <a:r>
                        <a:rPr lang="en-US" sz="1050" b="1" dirty="0"/>
                        <a:t>Efficiency</a:t>
                      </a:r>
                      <a:r>
                        <a:rPr lang="en-US" sz="1050" dirty="0"/>
                        <a:t>: Optimizing traffic management and reducing latency for improved service quality.</a:t>
                      </a:r>
                    </a:p>
                    <a:p>
                      <a:pPr marL="171450" indent="-171450">
                        <a:buFont typeface="Arial" panose="020B0604020202020204" pitchFamily="34" charset="0"/>
                        <a:buChar char="•"/>
                      </a:pPr>
                      <a:r>
                        <a:rPr lang="en-US" sz="1050" b="1" dirty="0"/>
                        <a:t>Multi-agent Systems</a:t>
                      </a:r>
                      <a:r>
                        <a:rPr lang="en-US" sz="1050" dirty="0"/>
                        <a:t>: Enabling dynamic cooperation among intelligent autonomous functions for distributed resource management.</a:t>
                      </a:r>
                    </a:p>
                    <a:p>
                      <a:pPr marL="171450" indent="-171450">
                        <a:buFont typeface="Arial" panose="020B0604020202020204" pitchFamily="34" charset="0"/>
                        <a:buChar char="•"/>
                      </a:pPr>
                      <a:r>
                        <a:rPr lang="en-US" sz="1050" b="1" dirty="0"/>
                        <a:t>Generative AI &amp; LLMs</a:t>
                      </a:r>
                      <a:r>
                        <a:rPr lang="en-US" sz="1050" dirty="0"/>
                        <a:t>: Enhancing man-machine and machine to machine interfaces.</a:t>
                      </a:r>
                    </a:p>
                  </a:txBody>
                  <a:tcPr/>
                </a:tc>
                <a:extLst>
                  <a:ext uri="{0D108BD9-81ED-4DB2-BD59-A6C34878D82A}">
                    <a16:rowId xmlns:a16="http://schemas.microsoft.com/office/drawing/2014/main" val="2512888868"/>
                  </a:ext>
                </a:extLst>
              </a:tr>
              <a:tr h="370840">
                <a:tc>
                  <a:txBody>
                    <a:bodyPr/>
                    <a:lstStyle/>
                    <a:p>
                      <a:r>
                        <a:rPr lang="it-IT" sz="1600" dirty="0"/>
                        <a:t>2</a:t>
                      </a:r>
                      <a:endParaRPr lang="en-US" sz="1600" dirty="0"/>
                    </a:p>
                  </a:txBody>
                  <a:tcPr/>
                </a:tc>
                <a:tc>
                  <a:txBody>
                    <a:bodyPr/>
                    <a:lstStyle/>
                    <a:p>
                      <a:pPr marL="0" indent="0"/>
                      <a:r>
                        <a:rPr lang="it-IT" sz="1600" dirty="0"/>
                        <a:t>GSBA</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Flexibility &amp; Scalability</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GSBA represents a transformative approach when applied to the 6G Radio Access Network (RAN). By leveraging service-oriented principles, GSBA:</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facilitates a </a:t>
                      </a:r>
                      <a:r>
                        <a:rPr lang="en-US" sz="1100" b="1" dirty="0"/>
                        <a:t>dynamic reconfiguration of network </a:t>
                      </a:r>
                      <a:r>
                        <a:rPr lang="en-US" sz="1100" dirty="0"/>
                        <a:t>functions, thereby making the RAN domain considerably more flexible and adaptable. </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enables </a:t>
                      </a:r>
                      <a:r>
                        <a:rPr lang="en-US" sz="1100" b="1" dirty="0"/>
                        <a:t>seamless integration and interoperability </a:t>
                      </a:r>
                      <a:r>
                        <a:rPr lang="en-US" sz="1100" dirty="0"/>
                        <a:t>across diverse network elements, </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dirty="0"/>
                        <a:t>ensuring that </a:t>
                      </a:r>
                      <a:r>
                        <a:rPr lang="en-US" sz="1100" b="1" dirty="0"/>
                        <a:t>the system can efficiently scale </a:t>
                      </a:r>
                      <a:r>
                        <a:rPr lang="en-US" sz="1100" dirty="0"/>
                        <a:t>to meet varying operational demands. </a:t>
                      </a:r>
                    </a:p>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Moreover, GSBA supports the customization of services to suit different network scenarios and user requirements, ultimately enhancing the overall quality of service and user experience in a rapidly evolving telecommunications landscape.</a:t>
                      </a:r>
                    </a:p>
                  </a:txBody>
                  <a:tcPr/>
                </a:tc>
                <a:extLst>
                  <a:ext uri="{0D108BD9-81ED-4DB2-BD59-A6C34878D82A}">
                    <a16:rowId xmlns:a16="http://schemas.microsoft.com/office/drawing/2014/main" val="3333744447"/>
                  </a:ext>
                </a:extLst>
              </a:tr>
              <a:tr h="370840">
                <a:tc>
                  <a:txBody>
                    <a:bodyPr/>
                    <a:lstStyle/>
                    <a:p>
                      <a:r>
                        <a:rPr lang="it-IT" sz="1600" dirty="0"/>
                        <a:t>3</a:t>
                      </a:r>
                      <a:endParaRPr lang="en-US" sz="1600" dirty="0"/>
                    </a:p>
                  </a:txBody>
                  <a:tcPr/>
                </a:tc>
                <a:tc>
                  <a:txBody>
                    <a:bodyPr/>
                    <a:lstStyle/>
                    <a:p>
                      <a:r>
                        <a:rPr lang="it-IT" sz="1600" dirty="0"/>
                        <a:t>GMNO</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Flexibility &amp; Scalability</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latin typeface="+mn-lt"/>
                          <a:ea typeface="+mn-ea"/>
                          <a:cs typeface="+mn-cs"/>
                        </a:rPr>
                        <a:t>The Global Operator Model (GMNO) enable dynamic partnerships in the mobile network operator ecosystem, focusing on aspects such as real-time billing, automated dispute resolution, trust, and confidentiality. Through the GMNO the scalability potential of the network is increased, as local breakout solutions can be put in place optimally.</a:t>
                      </a:r>
                    </a:p>
                  </a:txBody>
                  <a:tcPr/>
                </a:tc>
                <a:extLst>
                  <a:ext uri="{0D108BD9-81ED-4DB2-BD59-A6C34878D82A}">
                    <a16:rowId xmlns:a16="http://schemas.microsoft.com/office/drawing/2014/main" val="4219520417"/>
                  </a:ext>
                </a:extLst>
              </a:tr>
              <a:tr h="370840">
                <a:tc>
                  <a:txBody>
                    <a:bodyPr/>
                    <a:lstStyle/>
                    <a:p>
                      <a:r>
                        <a:rPr lang="it-IT" sz="1600" dirty="0"/>
                        <a:t>4</a:t>
                      </a:r>
                      <a:endParaRPr lang="en-US" sz="1600" dirty="0"/>
                    </a:p>
                  </a:txBody>
                  <a:tcPr/>
                </a:tc>
                <a:tc>
                  <a:txBody>
                    <a:bodyPr/>
                    <a:lstStyle/>
                    <a:p>
                      <a:r>
                        <a:rPr lang="it-IT" sz="1600" dirty="0"/>
                        <a:t>CCL</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Flexibility &amp; Scalability;</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Advanced Automation;</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Sustainability and Cost Efficiency</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Compute Continuum Layer (CCL) serves the computing needs across all network domains with a common abstraction layer, and offers Network Intelligence instances with a simple interface that can be operated at fast timescales while hiding the complexity of the underlying virtualized and programmable hardware</a:t>
                      </a:r>
                    </a:p>
                  </a:txBody>
                  <a:tcPr/>
                </a:tc>
                <a:extLst>
                  <a:ext uri="{0D108BD9-81ED-4DB2-BD59-A6C34878D82A}">
                    <a16:rowId xmlns:a16="http://schemas.microsoft.com/office/drawing/2014/main" val="137426094"/>
                  </a:ext>
                </a:extLst>
              </a:tr>
              <a:tr h="370840">
                <a:tc>
                  <a:txBody>
                    <a:bodyPr/>
                    <a:lstStyle/>
                    <a:p>
                      <a:r>
                        <a:rPr lang="it-IT" sz="1600" dirty="0"/>
                        <a:t>5</a:t>
                      </a:r>
                      <a:endParaRPr lang="en-US" sz="1600" dirty="0"/>
                    </a:p>
                  </a:txBody>
                  <a:tcPr/>
                </a:tc>
                <a:tc>
                  <a:txBody>
                    <a:bodyPr/>
                    <a:lstStyle/>
                    <a:p>
                      <a:r>
                        <a:rPr lang="it-IT" sz="1600" dirty="0"/>
                        <a:t>ZTL</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Flexibility &amp; Scalability;</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Advanced Automation;</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100" dirty="0"/>
                        <a:t>Sustainability and Cost Efficiency</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1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Zero-Trust Exposure Layer (ZTL) enables vertical tenants or other MNOs to program (slices of) the mobile network tailored to their requirements and sustain streamlined global operations</a:t>
                      </a:r>
                    </a:p>
                  </a:txBody>
                  <a:tcPr/>
                </a:tc>
                <a:extLst>
                  <a:ext uri="{0D108BD9-81ED-4DB2-BD59-A6C34878D82A}">
                    <a16:rowId xmlns:a16="http://schemas.microsoft.com/office/drawing/2014/main" val="3162790412"/>
                  </a:ext>
                </a:extLst>
              </a:tr>
            </a:tbl>
          </a:graphicData>
        </a:graphic>
      </p:graphicFrame>
    </p:spTree>
    <p:extLst>
      <p:ext uri="{BB962C8B-B14F-4D97-AF65-F5344CB8AC3E}">
        <p14:creationId xmlns:p14="http://schemas.microsoft.com/office/powerpoint/2010/main" val="458293697"/>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67A3A2-7776-BC28-2C2E-8E41A77A6181}"/>
              </a:ext>
            </a:extLst>
          </p:cNvPr>
          <p:cNvSpPr>
            <a:spLocks noGrp="1"/>
          </p:cNvSpPr>
          <p:nvPr>
            <p:ph type="title"/>
          </p:nvPr>
        </p:nvSpPr>
        <p:spPr/>
        <p:txBody>
          <a:bodyPr/>
          <a:lstStyle/>
          <a:p>
            <a:r>
              <a:rPr lang="en-US" dirty="0"/>
              <a:t>Topic priorities for 6G</a:t>
            </a:r>
          </a:p>
        </p:txBody>
      </p:sp>
      <p:graphicFrame>
        <p:nvGraphicFramePr>
          <p:cNvPr id="3" name="Table 3">
            <a:extLst>
              <a:ext uri="{FF2B5EF4-FFF2-40B4-BE49-F238E27FC236}">
                <a16:creationId xmlns:a16="http://schemas.microsoft.com/office/drawing/2014/main" id="{6753A95C-A406-445C-EB23-184A6DAC5438}"/>
              </a:ext>
            </a:extLst>
          </p:cNvPr>
          <p:cNvGraphicFramePr>
            <a:graphicFrameLocks noGrp="1"/>
          </p:cNvGraphicFramePr>
          <p:nvPr>
            <p:extLst>
              <p:ext uri="{D42A27DB-BD31-4B8C-83A1-F6EECF244321}">
                <p14:modId xmlns:p14="http://schemas.microsoft.com/office/powerpoint/2010/main" val="3880551583"/>
              </p:ext>
            </p:extLst>
          </p:nvPr>
        </p:nvGraphicFramePr>
        <p:xfrm>
          <a:off x="741720" y="1308100"/>
          <a:ext cx="10866806" cy="4241800"/>
        </p:xfrm>
        <a:graphic>
          <a:graphicData uri="http://schemas.openxmlformats.org/drawingml/2006/table">
            <a:tbl>
              <a:tblPr firstRow="1" bandRow="1">
                <a:tableStyleId>{5C22544A-7EE6-4342-B048-85BDC9FD1C3A}</a:tableStyleId>
              </a:tblPr>
              <a:tblGrid>
                <a:gridCol w="518484">
                  <a:extLst>
                    <a:ext uri="{9D8B030D-6E8A-4147-A177-3AD203B41FA5}">
                      <a16:colId xmlns:a16="http://schemas.microsoft.com/office/drawing/2014/main" val="3413754771"/>
                    </a:ext>
                  </a:extLst>
                </a:gridCol>
                <a:gridCol w="1088009">
                  <a:extLst>
                    <a:ext uri="{9D8B030D-6E8A-4147-A177-3AD203B41FA5}">
                      <a16:colId xmlns:a16="http://schemas.microsoft.com/office/drawing/2014/main" val="983453815"/>
                    </a:ext>
                  </a:extLst>
                </a:gridCol>
                <a:gridCol w="2650482">
                  <a:extLst>
                    <a:ext uri="{9D8B030D-6E8A-4147-A177-3AD203B41FA5}">
                      <a16:colId xmlns:a16="http://schemas.microsoft.com/office/drawing/2014/main" val="2423658054"/>
                    </a:ext>
                  </a:extLst>
                </a:gridCol>
                <a:gridCol w="6609831">
                  <a:extLst>
                    <a:ext uri="{9D8B030D-6E8A-4147-A177-3AD203B41FA5}">
                      <a16:colId xmlns:a16="http://schemas.microsoft.com/office/drawing/2014/main" val="974737300"/>
                    </a:ext>
                  </a:extLst>
                </a:gridCol>
              </a:tblGrid>
              <a:tr h="370840">
                <a:tc>
                  <a:txBody>
                    <a:bodyPr/>
                    <a:lstStyle/>
                    <a:p>
                      <a:pPr algn="ctr"/>
                      <a:r>
                        <a:rPr lang="it-IT" sz="1600" dirty="0"/>
                        <a:t>#</a:t>
                      </a:r>
                      <a:endParaRPr lang="en-US" sz="1600" dirty="0"/>
                    </a:p>
                  </a:txBody>
                  <a:tcPr/>
                </a:tc>
                <a:tc>
                  <a:txBody>
                    <a:bodyPr/>
                    <a:lstStyle/>
                    <a:p>
                      <a:pPr algn="ctr"/>
                      <a:r>
                        <a:rPr lang="it-IT" sz="1600" dirty="0"/>
                        <a:t>Title</a:t>
                      </a:r>
                      <a:endParaRPr lang="en-US" sz="1600" dirty="0"/>
                    </a:p>
                  </a:txBody>
                  <a:tcPr/>
                </a:tc>
                <a:tc>
                  <a:txBody>
                    <a:bodyPr/>
                    <a:lstStyle/>
                    <a:p>
                      <a:pPr algn="ctr"/>
                      <a:r>
                        <a:rPr lang="it-IT" sz="1600" dirty="0" err="1"/>
                        <a:t>Requirements</a:t>
                      </a:r>
                      <a:endParaRPr lang="en-US" sz="1600" dirty="0"/>
                    </a:p>
                  </a:txBody>
                  <a:tcPr/>
                </a:tc>
                <a:tc>
                  <a:txBody>
                    <a:bodyPr/>
                    <a:lstStyle/>
                    <a:p>
                      <a:pPr algn="ctr"/>
                      <a:r>
                        <a:rPr lang="it-IT" sz="1600" dirty="0" err="1"/>
                        <a:t>Description</a:t>
                      </a:r>
                      <a:endParaRPr lang="en-US" sz="1600" dirty="0"/>
                    </a:p>
                  </a:txBody>
                  <a:tcPr/>
                </a:tc>
                <a:extLst>
                  <a:ext uri="{0D108BD9-81ED-4DB2-BD59-A6C34878D82A}">
                    <a16:rowId xmlns:a16="http://schemas.microsoft.com/office/drawing/2014/main" val="4220555018"/>
                  </a:ext>
                </a:extLst>
              </a:tr>
              <a:tr h="370840">
                <a:tc>
                  <a:txBody>
                    <a:bodyPr/>
                    <a:lstStyle/>
                    <a:p>
                      <a:r>
                        <a:rPr lang="it-IT" sz="1600" dirty="0"/>
                        <a:t>4</a:t>
                      </a:r>
                      <a:endParaRPr lang="en-US" sz="1600" dirty="0"/>
                    </a:p>
                  </a:txBody>
                  <a:tcPr/>
                </a:tc>
                <a:tc>
                  <a:txBody>
                    <a:bodyPr/>
                    <a:lstStyle/>
                    <a:p>
                      <a:r>
                        <a:rPr lang="it-IT" sz="1600" dirty="0"/>
                        <a:t>NDT</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400" dirty="0"/>
                        <a:t>Advanced Automation;</a:t>
                      </a:r>
                    </a:p>
                    <a:p>
                      <a:pPr marL="0" marR="0" lvl="0" indent="0" algn="l" defTabSz="914377" rtl="0" eaLnBrk="1" fontAlgn="auto" latinLnBrk="0" hangingPunct="1">
                        <a:lnSpc>
                          <a:spcPct val="100000"/>
                        </a:lnSpc>
                        <a:spcBef>
                          <a:spcPts val="0"/>
                        </a:spcBef>
                        <a:spcAft>
                          <a:spcPts val="0"/>
                        </a:spcAft>
                        <a:buClrTx/>
                        <a:buSzTx/>
                        <a:buFontTx/>
                        <a:buNone/>
                        <a:tabLst/>
                        <a:defRPr/>
                      </a:pPr>
                      <a:r>
                        <a:rPr lang="en-US" sz="1400" dirty="0"/>
                        <a:t>Cost Efficiency</a:t>
                      </a:r>
                    </a:p>
                    <a:p>
                      <a:pPr marL="0" marR="0" lvl="0" indent="0" algn="l" defTabSz="914377" rtl="0" eaLnBrk="1" fontAlgn="auto" latinLnBrk="0" hangingPunct="1">
                        <a:lnSpc>
                          <a:spcPct val="100000"/>
                        </a:lnSpc>
                        <a:spcBef>
                          <a:spcPts val="0"/>
                        </a:spcBef>
                        <a:spcAft>
                          <a:spcPts val="0"/>
                        </a:spcAft>
                        <a:buClrTx/>
                        <a:buSzTx/>
                        <a:buFontTx/>
                        <a:buNone/>
                        <a:tabLst/>
                        <a:defRPr/>
                      </a:pP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The Network Digital Twin is pivotal for realizing 6G networks, enabling:</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Management &amp; Automation</a:t>
                      </a:r>
                      <a:r>
                        <a:rPr lang="en-US" sz="1100" dirty="0"/>
                        <a:t>: Enhances real-time monitoring and automated operational processes, reducing human error and improving responsiveness.</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Optimization &amp; Operational Efficiency</a:t>
                      </a:r>
                      <a:r>
                        <a:rPr lang="en-US" sz="1100" dirty="0"/>
                        <a:t>: Facilitates performance optimization through simulations, leading to better resource allocation and operational effectiveness.</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Multi-Domain &amp; Cross-Domain Simulations</a:t>
                      </a:r>
                      <a:r>
                        <a:rPr lang="en-US" sz="1100" dirty="0"/>
                        <a:t>: Supports complex interactions across different domains, allowing for accurate planning and proactive issue resolution.</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CAPEX Optimization &amp; OPEX Reduction</a:t>
                      </a:r>
                      <a:r>
                        <a:rPr lang="en-US" sz="1100" dirty="0"/>
                        <a:t>: Enables strategic investment planning and effective resource management, </a:t>
                      </a:r>
                      <a:r>
                        <a:rPr lang="en-US" sz="1100" dirty="0" err="1"/>
                        <a:t>optimising</a:t>
                      </a:r>
                      <a:r>
                        <a:rPr lang="en-US" sz="1100" dirty="0"/>
                        <a:t> capital expenditures and operational costs.</a:t>
                      </a:r>
                    </a:p>
                  </a:txBody>
                  <a:tcPr/>
                </a:tc>
                <a:extLst>
                  <a:ext uri="{0D108BD9-81ED-4DB2-BD59-A6C34878D82A}">
                    <a16:rowId xmlns:a16="http://schemas.microsoft.com/office/drawing/2014/main" val="753498118"/>
                  </a:ext>
                </a:extLst>
              </a:tr>
              <a:tr h="370840">
                <a:tc>
                  <a:txBody>
                    <a:bodyPr/>
                    <a:lstStyle/>
                    <a:p>
                      <a:r>
                        <a:rPr lang="it-IT" sz="1600" dirty="0"/>
                        <a:t>5</a:t>
                      </a:r>
                      <a:endParaRPr lang="en-US" sz="1600" dirty="0"/>
                    </a:p>
                  </a:txBody>
                  <a:tcPr/>
                </a:tc>
                <a:tc>
                  <a:txBody>
                    <a:bodyPr/>
                    <a:lstStyle/>
                    <a:p>
                      <a:r>
                        <a:rPr lang="it-IT" sz="1600" dirty="0"/>
                        <a:t>EE</a:t>
                      </a:r>
                      <a:endParaRPr lang="en-US" sz="1600" dirty="0"/>
                    </a:p>
                  </a:txBody>
                  <a:tcPr/>
                </a:tc>
                <a:tc>
                  <a:txBody>
                    <a:bodyPr/>
                    <a:lstStyle/>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dirty="0">
                          <a:solidFill>
                            <a:schemeClr val="dk1"/>
                          </a:solidFill>
                          <a:latin typeface="+mn-lt"/>
                          <a:ea typeface="+mn-ea"/>
                          <a:cs typeface="+mn-cs"/>
                        </a:rPr>
                        <a:t>Advanced Automation;</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dirty="0">
                          <a:solidFill>
                            <a:schemeClr val="dk1"/>
                          </a:solidFill>
                          <a:latin typeface="+mn-lt"/>
                          <a:ea typeface="+mn-ea"/>
                          <a:cs typeface="+mn-cs"/>
                        </a:rPr>
                        <a:t>Sustainability; </a:t>
                      </a:r>
                    </a:p>
                    <a:p>
                      <a:pPr marL="0" marR="0" lvl="0" indent="0" algn="l" defTabSz="914377"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400" kern="1200" dirty="0">
                          <a:solidFill>
                            <a:schemeClr val="dk1"/>
                          </a:solidFill>
                          <a:latin typeface="+mn-lt"/>
                          <a:ea typeface="+mn-ea"/>
                          <a:cs typeface="+mn-cs"/>
                        </a:rPr>
                        <a:t>Cost Efficiency</a:t>
                      </a:r>
                    </a:p>
                  </a:txBody>
                  <a:tcPr/>
                </a:tc>
                <a:tc>
                  <a:txBody>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lang="en-US" sz="1100" dirty="0"/>
                        <a:t>Energy Efficiency has to consider the following aspects:</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Environmental Impact Assessment</a:t>
                      </a:r>
                      <a:r>
                        <a:rPr lang="en-US" sz="1100" dirty="0"/>
                        <a:t>: Systematic evaluation of the network’s environmental footprint to identify areas for improvement.</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Advanced Power Management</a:t>
                      </a:r>
                      <a:r>
                        <a:rPr lang="en-US" sz="1100" dirty="0"/>
                        <a:t>: Implementation of cutting-edge power management systems to minimize energy consumption.</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Optimized Network Architectures</a:t>
                      </a:r>
                      <a:r>
                        <a:rPr lang="en-US" sz="1100" dirty="0"/>
                        <a:t>: Design of network structures that reduce energy usage while ensuring high performance.</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Innovative Cooling Technologies</a:t>
                      </a:r>
                      <a:r>
                        <a:rPr lang="en-US" sz="1100" dirty="0"/>
                        <a:t>: Deployment of efficient cooling solutions to lower energy waste and operational costs.</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Intelligent Resource Allocation &amp; Dynamic Load Balancing</a:t>
                      </a:r>
                      <a:r>
                        <a:rPr lang="en-US" sz="1100" dirty="0"/>
                        <a:t>: Use of machine learning-driven strategies to optimize network operations and service delivery.</a:t>
                      </a:r>
                    </a:p>
                    <a:p>
                      <a:pPr marL="171450" marR="0" lvl="0" indent="-171450" algn="l" defTabSz="914377"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100" b="1" dirty="0"/>
                        <a:t>Automated Network Management</a:t>
                      </a:r>
                      <a:r>
                        <a:rPr lang="en-US" sz="1100" dirty="0"/>
                        <a:t>: Integration of automated systems to streamline operations and maintain rigorous sustainability standards.</a:t>
                      </a:r>
                    </a:p>
                  </a:txBody>
                  <a:tcPr/>
                </a:tc>
                <a:extLst>
                  <a:ext uri="{0D108BD9-81ED-4DB2-BD59-A6C34878D82A}">
                    <a16:rowId xmlns:a16="http://schemas.microsoft.com/office/drawing/2014/main" val="2926945109"/>
                  </a:ext>
                </a:extLst>
              </a:tr>
            </a:tbl>
          </a:graphicData>
        </a:graphic>
      </p:graphicFrame>
    </p:spTree>
    <p:extLst>
      <p:ext uri="{BB962C8B-B14F-4D97-AF65-F5344CB8AC3E}">
        <p14:creationId xmlns:p14="http://schemas.microsoft.com/office/powerpoint/2010/main" val="2940202416"/>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E77B4A-D700-5A62-2F85-24C040D52D34}"/>
              </a:ext>
            </a:extLst>
          </p:cNvPr>
          <p:cNvSpPr>
            <a:spLocks noGrp="1"/>
          </p:cNvSpPr>
          <p:nvPr>
            <p:ph type="title"/>
          </p:nvPr>
        </p:nvSpPr>
        <p:spPr/>
        <p:txBody>
          <a:bodyPr/>
          <a:lstStyle/>
          <a:p>
            <a:r>
              <a:rPr lang="it-IT" dirty="0" err="1"/>
              <a:t>References</a:t>
            </a:r>
            <a:endParaRPr lang="en-US" dirty="0"/>
          </a:p>
        </p:txBody>
      </p:sp>
      <p:sp>
        <p:nvSpPr>
          <p:cNvPr id="4" name="TextBox 3">
            <a:extLst>
              <a:ext uri="{FF2B5EF4-FFF2-40B4-BE49-F238E27FC236}">
                <a16:creationId xmlns:a16="http://schemas.microsoft.com/office/drawing/2014/main" id="{8B724EB7-EDB7-2F9D-BCB5-52D8CD1E6D44}"/>
              </a:ext>
            </a:extLst>
          </p:cNvPr>
          <p:cNvSpPr txBox="1"/>
          <p:nvPr/>
        </p:nvSpPr>
        <p:spPr>
          <a:xfrm>
            <a:off x="752104" y="1120676"/>
            <a:ext cx="10565080" cy="5016758"/>
          </a:xfrm>
          <a:prstGeom prst="rect">
            <a:avLst/>
          </a:prstGeom>
          <a:noFill/>
        </p:spPr>
        <p:txBody>
          <a:bodyPr wrap="square">
            <a:spAutoFit/>
          </a:bodyPr>
          <a:lstStyle/>
          <a:p>
            <a:pPr marL="171450" indent="-171450">
              <a:buFont typeface="Arial" panose="020B0604020202020204" pitchFamily="34" charset="0"/>
              <a:buChar char="•"/>
            </a:pPr>
            <a:r>
              <a:rPr lang="en-US" sz="1600" dirty="0"/>
              <a:t>ORIGAMI Project. Deliverable D2.1: Initial report on requirements and definition of KVIs and KPIs (Final). </a:t>
            </a:r>
            <a:r>
              <a:rPr lang="en-US" sz="1600" dirty="0" err="1"/>
              <a:t>Zenodo</a:t>
            </a:r>
            <a:r>
              <a:rPr lang="en-US" sz="1600" dirty="0"/>
              <a:t>. </a:t>
            </a:r>
            <a:r>
              <a:rPr lang="en-US" sz="1600" dirty="0">
                <a:hlinkClick r:id="rId2"/>
              </a:rPr>
              <a:t>https://doi.org/10.5281/zenodo.12580929</a:t>
            </a:r>
            <a:endParaRPr lang="en-US" sz="1600" dirty="0"/>
          </a:p>
          <a:p>
            <a:pPr marL="171450" indent="-171450">
              <a:buFont typeface="Arial" panose="020B0604020202020204" pitchFamily="34" charset="0"/>
              <a:buChar char="•"/>
            </a:pPr>
            <a:r>
              <a:rPr lang="en-US" sz="1600" dirty="0"/>
              <a:t>L. E. </a:t>
            </a:r>
            <a:r>
              <a:rPr lang="en-US" sz="1600" dirty="0" err="1"/>
              <a:t>Chatzieleftheriou</a:t>
            </a:r>
            <a:r>
              <a:rPr lang="en-US" sz="1600" dirty="0"/>
              <a:t> et al., "Towards 6G: Architectural Innovations and Challenges in the ORIGAMI Framework," 2024 Joint European Conference on Networks and Communications &amp; 6G Summit (</a:t>
            </a:r>
            <a:r>
              <a:rPr lang="en-US" sz="1600" dirty="0" err="1"/>
              <a:t>EuCNC</a:t>
            </a:r>
            <a:r>
              <a:rPr lang="en-US" sz="1600" dirty="0"/>
              <a:t>/6G Summit), Antwerp, Belgium, 2024, pp. 1139-1144, </a:t>
            </a:r>
            <a:r>
              <a:rPr lang="en-US" sz="1600" dirty="0" err="1"/>
              <a:t>doi</a:t>
            </a:r>
            <a:r>
              <a:rPr lang="en-US" sz="1600" dirty="0"/>
              <a:t>: 10.1109/</a:t>
            </a:r>
            <a:r>
              <a:rPr lang="en-US" sz="1600" dirty="0" err="1"/>
              <a:t>EuCNC</a:t>
            </a:r>
            <a:r>
              <a:rPr lang="en-US" sz="1600" dirty="0"/>
              <a:t>/6GSummit60053.2024.10597105. </a:t>
            </a:r>
          </a:p>
          <a:p>
            <a:pPr marL="171450" indent="-171450">
              <a:buFont typeface="Arial" panose="020B0604020202020204" pitchFamily="34" charset="0"/>
              <a:buChar char="•"/>
            </a:pPr>
            <a:r>
              <a:rPr lang="en-US" sz="1600" dirty="0"/>
              <a:t>L. Lo Schiavo et al. 2024. </a:t>
            </a:r>
            <a:r>
              <a:rPr lang="en-US" sz="1600" dirty="0" err="1"/>
              <a:t>CloudRIC</a:t>
            </a:r>
            <a:r>
              <a:rPr lang="en-US" sz="1600" dirty="0"/>
              <a:t>: Open Radio Access Network (O-RAN) Virtualization with Shared Heterogeneous Computing. In Proceedings of the 30th Annual International Conference on Mobile Computing and Networking (ACM </a:t>
            </a:r>
            <a:r>
              <a:rPr lang="en-US" sz="1600" dirty="0" err="1"/>
              <a:t>MobiCom</a:t>
            </a:r>
            <a:r>
              <a:rPr lang="en-US" sz="1600" dirty="0"/>
              <a:t> '24). Association for Computing Machinery, New York, NY, USA, 558–572. https://doi.org/10.1145/3636534.3649381</a:t>
            </a:r>
          </a:p>
          <a:p>
            <a:pPr marL="171450" indent="-171450">
              <a:buFont typeface="Arial" panose="020B0604020202020204" pitchFamily="34" charset="0"/>
              <a:buChar char="•"/>
            </a:pPr>
            <a:r>
              <a:rPr lang="en-US" sz="1600" dirty="0"/>
              <a:t>L. L. Schiavo et al. "</a:t>
            </a:r>
            <a:r>
              <a:rPr lang="en-US" sz="1600" dirty="0" err="1"/>
              <a:t>YinYangRAN</a:t>
            </a:r>
            <a:r>
              <a:rPr lang="en-US" sz="1600" dirty="0"/>
              <a:t>: Resource Multiplexing in GPU-Accelerated Virtualized RANs," IEEE INFOCOM 2024 - IEEE Conference on Computer Communications, Vancouver, BC, Canada, 2024, pp. 721-730, </a:t>
            </a:r>
            <a:r>
              <a:rPr lang="en-US" sz="1600" dirty="0" err="1"/>
              <a:t>doi</a:t>
            </a:r>
            <a:r>
              <a:rPr lang="en-US" sz="1600" dirty="0"/>
              <a:t>: 10.1109/INFOCOM52122.2024.10621380. </a:t>
            </a:r>
          </a:p>
          <a:p>
            <a:pPr marL="171450" indent="-171450">
              <a:buFont typeface="Arial" panose="020B0604020202020204" pitchFamily="34" charset="0"/>
              <a:buChar char="•"/>
            </a:pPr>
            <a:r>
              <a:rPr lang="en-US" sz="1600" dirty="0" err="1"/>
              <a:t>Gines</a:t>
            </a:r>
            <a:r>
              <a:rPr lang="en-US" sz="1600" dirty="0"/>
              <a:t> Garcia-Aviles et al. 2021. </a:t>
            </a:r>
            <a:r>
              <a:rPr lang="en-US" sz="1600" dirty="0" err="1"/>
              <a:t>Nuberu</a:t>
            </a:r>
            <a:r>
              <a:rPr lang="en-US" sz="1600" dirty="0"/>
              <a:t>: reliable RAN virtualization in shared platforms. In Proceedings of the 27th Annual International Conference on Mobile Computing and Networking (</a:t>
            </a:r>
            <a:r>
              <a:rPr lang="en-US" sz="1600" dirty="0" err="1"/>
              <a:t>MobiCom</a:t>
            </a:r>
            <a:r>
              <a:rPr lang="en-US" sz="1600" dirty="0"/>
              <a:t> '21). Association for Computing Machinery, New York, NY, USA, 749–761. </a:t>
            </a:r>
            <a:r>
              <a:rPr lang="en-US" sz="1600" dirty="0">
                <a:hlinkClick r:id="rId3"/>
              </a:rPr>
              <a:t>https://doi.org/10.1145/3447993.3483266</a:t>
            </a:r>
            <a:endParaRPr lang="en-US" sz="1600" dirty="0"/>
          </a:p>
          <a:p>
            <a:pPr marL="171450" indent="-171450">
              <a:buFont typeface="Arial" panose="020B0604020202020204" pitchFamily="34" charset="0"/>
              <a:buChar char="•"/>
            </a:pPr>
            <a:r>
              <a:rPr lang="en-US" sz="1600" dirty="0"/>
              <a:t>Viktoria </a:t>
            </a:r>
            <a:r>
              <a:rPr lang="en-US" sz="1600" dirty="0" err="1"/>
              <a:t>Vomhoff</a:t>
            </a:r>
            <a:r>
              <a:rPr lang="en-US" sz="1600" dirty="0"/>
              <a:t> et al. Challenges and Opportunities for Global Cellular Connectivity </a:t>
            </a:r>
            <a:r>
              <a:rPr lang="en-US" sz="1600" dirty="0">
                <a:hlinkClick r:id="rId4"/>
              </a:rPr>
              <a:t>https://doi.org/10.48550/arXiv.2411.19706</a:t>
            </a:r>
            <a:endParaRPr lang="en-US" sz="1600" dirty="0"/>
          </a:p>
          <a:p>
            <a:pPr marL="171450" indent="-171450">
              <a:buFont typeface="Arial" panose="020B0604020202020204" pitchFamily="34" charset="0"/>
              <a:buChar char="•"/>
            </a:pPr>
            <a:r>
              <a:rPr lang="en-US" sz="1600" dirty="0"/>
              <a:t>S. </a:t>
            </a:r>
            <a:r>
              <a:rPr lang="en-US" sz="1600" dirty="0" err="1"/>
              <a:t>Geißler</a:t>
            </a:r>
            <a:r>
              <a:rPr lang="en-US" sz="1600" dirty="0"/>
              <a:t> et al., "Untangling IoT Global Connectivity: The Importance of Mobile Signaling Traffic," in IEEE Transactions on Network and Service Management, vol. 21, no. 4, pp. 4435-4449, Aug. 2024, </a:t>
            </a:r>
            <a:r>
              <a:rPr lang="en-US" sz="1600" dirty="0" err="1"/>
              <a:t>doi</a:t>
            </a:r>
            <a:r>
              <a:rPr lang="en-US" sz="1600" dirty="0"/>
              <a:t>: 10.1109/TNSM.2024.3414975.</a:t>
            </a:r>
          </a:p>
        </p:txBody>
      </p:sp>
    </p:spTree>
    <p:extLst>
      <p:ext uri="{BB962C8B-B14F-4D97-AF65-F5344CB8AC3E}">
        <p14:creationId xmlns:p14="http://schemas.microsoft.com/office/powerpoint/2010/main" val="4271072250"/>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541463" y="2928941"/>
            <a:ext cx="7772400" cy="1101725"/>
          </a:xfrm>
        </p:spPr>
        <p:txBody>
          <a:bodyPr/>
          <a:lstStyle/>
          <a:p>
            <a:pPr>
              <a:defRPr/>
            </a:pP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Thank You</a:t>
            </a:r>
            <a:r>
              <a:rPr lang="hu-HU"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 </a:t>
            </a:r>
            <a:r>
              <a:rPr lang="en-US" altLang="en-US" sz="3600" b="1" i="1" kern="1200">
                <a:solidFill>
                  <a:srgbClr val="C00000"/>
                </a:solidFill>
                <a:effectLst>
                  <a:outerShdw blurRad="38100" dist="38100" dir="2700000" algn="tl">
                    <a:srgbClr val="000000">
                      <a:alpha val="43137"/>
                    </a:srgbClr>
                  </a:outerShdw>
                </a:effectLst>
                <a:latin typeface="Arial" panose="020B0604020202020204" pitchFamily="34" charset="0"/>
                <a:ea typeface="+mn-ea"/>
                <a:cs typeface="Arial" panose="020B0604020202020204" pitchFamily="34" charset="0"/>
              </a:rPr>
              <a:t>!</a:t>
            </a:r>
          </a:p>
        </p:txBody>
      </p:sp>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FFF2463CE6672E47AA7E0BBBCD9F0981" ma:contentTypeVersion="15" ma:contentTypeDescription="Create a new document." ma:contentTypeScope="" ma:versionID="1de7dfc68a73da25e646be42e8201a1e">
  <xsd:schema xmlns:xsd="http://www.w3.org/2001/XMLSchema" xmlns:xs="http://www.w3.org/2001/XMLSchema" xmlns:p="http://schemas.microsoft.com/office/2006/metadata/properties" xmlns:ns2="7f8c3066-1696-49d0-bf58-92447d253237" xmlns:ns3="bf493750-cc91-4acd-b0f0-a87e8d4b0f3c" targetNamespace="http://schemas.microsoft.com/office/2006/metadata/properties" ma:root="true" ma:fieldsID="d1fa4b849763ad3e44d60e30b010b940" ns2:_="" ns3:_="">
    <xsd:import namespace="7f8c3066-1696-49d0-bf58-92447d253237"/>
    <xsd:import namespace="bf493750-cc91-4acd-b0f0-a87e8d4b0f3c"/>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element ref="ns3:SharedWithUsers" minOccurs="0"/>
                <xsd:element ref="ns3:SharedWithDetails" minOccurs="0"/>
                <xsd:element ref="ns2:MediaServiceSearchProperties" minOccurs="0"/>
                <xsd:element ref="ns2:MediaServiceDateTaken"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f8c3066-1696-49d0-bf58-92447d2532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Image Tags" ma:readOnly="false" ma:fieldId="{5cf76f15-5ced-4ddc-b409-7134ff3c332f}" ma:taxonomyMulti="true" ma:sspId="3ebd722c-8eea-4fa2-a257-8118360c8ea8" ma:termSetId="09814cd3-568e-fe90-9814-8d621ff8fb84" ma:anchorId="fba54fb3-c3e1-fe81-a776-ca4b69148c4d" ma:open="true" ma:isKeyword="false">
      <xsd:complexType>
        <xsd:sequence>
          <xsd:element ref="pc:Terms" minOccurs="0" maxOccurs="1"/>
        </xsd:sequence>
      </xsd:complex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ObjectDetectorVersions" ma:index="16"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MediaServiceLocation" ma:index="22"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f493750-cc91-4acd-b0f0-a87e8d4b0f3c"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e943ef95-e82a-47b7-861c-e7df638d5f9f}" ma:internalName="TaxCatchAll" ma:showField="CatchAllData" ma:web="bf493750-cc91-4acd-b0f0-a87e8d4b0f3c">
      <xsd:complexType>
        <xsd:complexContent>
          <xsd:extension base="dms:MultiChoiceLookup">
            <xsd:sequence>
              <xsd:element name="Value" type="dms:Lookup" maxOccurs="unbounded" minOccurs="0" nillable="true"/>
            </xsd:sequence>
          </xsd:extension>
        </xsd:complexContent>
      </xsd:complexType>
    </xsd:element>
    <xsd:element name="SharedWithUsers" ma:index="17"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8"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f8c3066-1696-49d0-bf58-92447d253237">
      <Terms xmlns="http://schemas.microsoft.com/office/infopath/2007/PartnerControls"/>
    </lcf76f155ced4ddcb4097134ff3c332f>
    <TaxCatchAll xmlns="bf493750-cc91-4acd-b0f0-a87e8d4b0f3c"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FD8400EC-D1F2-415E-BCAA-84BB657A3A6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f8c3066-1696-49d0-bf58-92447d253237"/>
    <ds:schemaRef ds:uri="bf493750-cc91-4acd-b0f0-a87e8d4b0f3c"/>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A9619D9F-EF20-4358-BA1D-0FDEA4E190E8}">
  <ds:schemaRefs>
    <ds:schemaRef ds:uri="http://schemas.microsoft.com/office/2006/metadata/properties"/>
    <ds:schemaRef ds:uri="http://schemas.microsoft.com/office/infopath/2007/PartnerControls"/>
    <ds:schemaRef ds:uri="7f8c3066-1696-49d0-bf58-92447d253237"/>
    <ds:schemaRef ds:uri="bf493750-cc91-4acd-b0f0-a87e8d4b0f3c"/>
  </ds:schemaRefs>
</ds:datastoreItem>
</file>

<file path=customXml/itemProps3.xml><?xml version="1.0" encoding="utf-8"?>
<ds:datastoreItem xmlns:ds="http://schemas.openxmlformats.org/officeDocument/2006/customXml" ds:itemID="{03F0061B-6D9E-4410-9F22-395869CBDA33}">
  <ds:schemaRefs>
    <ds:schemaRef ds:uri="http://schemas.microsoft.com/sharepoint/v3/contenttype/forms"/>
  </ds:schemaRefs>
</ds:datastoreItem>
</file>

<file path=docMetadata/LabelInfo.xml><?xml version="1.0" encoding="utf-8"?>
<clbl:labelList xmlns:clbl="http://schemas.microsoft.com/office/2020/mipLabelMetadata">
  <clbl:label id="{00d4e6f7-2098-4211-81db-5612d3076bf7}" enabled="1" method="Standard" siteId="{6815f468-021c-48f2-a6b2-d65c8e979dfb}" removed="0"/>
  <clbl:label id="{9b6bdfe8-7dce-491c-9c22-6214e23478f3}" enabled="0" method="" siteId="{9b6bdfe8-7dce-491c-9c22-6214e23478f3}" removed="1"/>
  <clbl:label id="{c5b02733-e38d-4a62-8827-4d813c32e77d}" enabled="1" method="Standard" siteId="{257a5598-84de-4579-9756-57f65f08a6c0}" removed="0"/>
</clbl:labelList>
</file>

<file path=docProps/app.xml><?xml version="1.0" encoding="utf-8"?>
<Properties xmlns="http://schemas.openxmlformats.org/officeDocument/2006/extended-properties" xmlns:vt="http://schemas.openxmlformats.org/officeDocument/2006/docPropsVTypes">
  <Template/>
  <TotalTime>14</TotalTime>
  <Words>1367</Words>
  <Application>Microsoft Office PowerPoint</Application>
  <PresentationFormat>Widescreen</PresentationFormat>
  <Paragraphs>109</Paragraphs>
  <Slides>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vt:lpstr>
      <vt:lpstr>Calibri</vt:lpstr>
      <vt:lpstr>Times New Roman</vt:lpstr>
      <vt:lpstr>Office Theme</vt:lpstr>
      <vt:lpstr>PowerPoint Presentation</vt:lpstr>
      <vt:lpstr>General 6G view description</vt:lpstr>
      <vt:lpstr>Topic priorities for 6G</vt:lpstr>
      <vt:lpstr>Topic priorities for 6G</vt:lpstr>
      <vt:lpstr>References</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Bizzarri Simone</cp:lastModifiedBy>
  <cp:revision>126</cp:revision>
  <dcterms:created xsi:type="dcterms:W3CDTF">2008-08-30T09:32:10Z</dcterms:created>
  <dcterms:modified xsi:type="dcterms:W3CDTF">2025-02-14T15:50:25Z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d71424e4-2b5e-4ef9-a35e-e093f5c635c8</vt:lpwstr>
  </property>
  <property fmtid="{D5CDD505-2E9C-101B-9397-08002B2CF9AE}" pid="7" name="CTP_TimeStamp">
    <vt:lpwstr>2020-06-24 16:05:50Z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lassificationContentMarkingFooterLocations">
    <vt:lpwstr>Office Theme:3</vt:lpwstr>
  </property>
  <property fmtid="{D5CDD505-2E9C-101B-9397-08002B2CF9AE}" pid="13" name="ClassificationContentMarkingFooterText">
    <vt:lpwstr>FiberCop - Uso Aziendale - Tutti i diritti riservati.</vt:lpwstr>
  </property>
  <property fmtid="{D5CDD505-2E9C-101B-9397-08002B2CF9AE}" pid="14" name="ContentTypeId">
    <vt:lpwstr>0x010100FFF2463CE6672E47AA7E0BBBCD9F0981</vt:lpwstr>
  </property>
  <property fmtid="{D5CDD505-2E9C-101B-9397-08002B2CF9AE}" pid="15" name="MediaServiceImageTags">
    <vt:lpwstr/>
  </property>
</Properties>
</file>