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73" r:id="rId6"/>
    <p:sldId id="274" r:id="rId7"/>
    <p:sldId id="275" r:id="rId8"/>
    <p:sldId id="276" r:id="rId9"/>
    <p:sldId id="272" r:id="rId10"/>
    <p:sldId id="261" r:id="rId11"/>
  </p:sldIdLst>
  <p:sldSz cx="9144000" cy="5143500" type="screen16x9"/>
  <p:notesSz cx="6858000" cy="9144000"/>
  <p:custDataLst>
    <p:tags r:id="rId14"/>
  </p:custDataLst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ACE1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E1581A-0227-6504-8910-052DAF552CD7}" v="2" dt="2025-02-17T11:24:21.275"/>
    <p1510:client id="{CAD352C4-B064-46BC-85AE-4096392F1A48}" v="8" dt="2025-02-16T23:13:48.5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22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3D86D-4660-B047-BFA7-1DEF16E401AF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4119A-34E9-AD4B-A395-B69E3949B19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51203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B5BEA-81E9-AD46-884B-936F5025DA3E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9B70E-E04F-AE47-AFF5-BE2217DA3AC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09936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9B70E-E04F-AE47-AFF5-BE2217DA3AC5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864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E9B70E-E04F-AE47-AFF5-BE2217DA3AC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8202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9B70E-E04F-AE47-AFF5-BE2217DA3AC5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819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couv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41" y="-11140"/>
            <a:ext cx="9224772" cy="524653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54765" y="2518387"/>
            <a:ext cx="4807439" cy="1356054"/>
          </a:xfrm>
        </p:spPr>
        <p:txBody>
          <a:bodyPr lIns="0" tIns="0" rIns="0" bIns="0" anchor="t" anchorCtr="0">
            <a:normAutofit/>
          </a:bodyPr>
          <a:lstStyle>
            <a:lvl1pPr algn="l">
              <a:defRPr sz="3000" kern="3000">
                <a:solidFill>
                  <a:schemeClr val="bg1"/>
                </a:solidFill>
                <a:latin typeface="Univia Pro Book"/>
              </a:defRPr>
            </a:lvl1pPr>
          </a:lstStyle>
          <a:p>
            <a:r>
              <a:rPr lang="fr-FR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3737549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3374401" cy="273844"/>
          </a:xfrm>
        </p:spPr>
        <p:txBody>
          <a:bodyPr/>
          <a:lstStyle/>
          <a:p>
            <a:r>
              <a:rPr lang="de-DE"/>
              <a:t>Title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86EAA-FDAB-2742-AB70-6F1ADD686F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992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fond8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93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1" y="4767263"/>
            <a:ext cx="3375890" cy="273844"/>
          </a:xfrm>
        </p:spPr>
        <p:txBody>
          <a:bodyPr/>
          <a:lstStyle/>
          <a:p>
            <a:r>
              <a:rPr lang="de-DE"/>
              <a:t>Title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984710" y="4767263"/>
            <a:ext cx="1174579" cy="273844"/>
          </a:xfrm>
        </p:spPr>
        <p:txBody>
          <a:bodyPr/>
          <a:lstStyle/>
          <a:p>
            <a:fld id="{C6C86EAA-FDAB-2742-AB70-6F1ADD686F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9811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fond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98139" cy="517395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64126"/>
            <a:ext cx="4486569" cy="931648"/>
          </a:xfrm>
        </p:spPr>
        <p:txBody>
          <a:bodyPr lIns="0" tIns="0" rIns="0" bIns="0" anchor="t">
            <a:normAutofit/>
          </a:bodyPr>
          <a:lstStyle>
            <a:lvl1pPr algn="l">
              <a:defRPr sz="3000" b="0" i="0" cap="none">
                <a:solidFill>
                  <a:schemeClr val="bg1"/>
                </a:solidFill>
                <a:latin typeface="Univia Pro Book"/>
                <a:cs typeface="Univia Pro Book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2672054"/>
            <a:ext cx="4486569" cy="686340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Univia Pro Bold"/>
                <a:cs typeface="Univia Pro Bold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2895600" cy="273844"/>
          </a:xfrm>
        </p:spPr>
        <p:txBody>
          <a:bodyPr lIns="0" tIns="0" rIns="0" bIns="0"/>
          <a:lstStyle>
            <a:lvl1pPr algn="l">
              <a:defRPr sz="1000" b="0" i="0">
                <a:solidFill>
                  <a:srgbClr val="1EACE1"/>
                </a:solidFill>
                <a:latin typeface="Univia Pro Book"/>
                <a:cs typeface="Univia Pro Book"/>
              </a:defRPr>
            </a:lvl1pPr>
          </a:lstStyle>
          <a:p>
            <a:r>
              <a:rPr lang="de-DE"/>
              <a:t>Title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059515" y="4767263"/>
            <a:ext cx="1071770" cy="273844"/>
          </a:xfrm>
        </p:spPr>
        <p:txBody>
          <a:bodyPr lIns="0" tIns="0" rIns="0" bIns="0"/>
          <a:lstStyle>
            <a:lvl1pPr algn="ctr">
              <a:defRPr sz="1000" b="0" i="0">
                <a:solidFill>
                  <a:schemeClr val="bg1"/>
                </a:solidFill>
                <a:latin typeface="Univia Pro Book"/>
                <a:cs typeface="Univia Pro Book"/>
              </a:defRPr>
            </a:lvl1pPr>
          </a:lstStyle>
          <a:p>
            <a:fld id="{C6C86EAA-FDAB-2742-AB70-6F1ADD686F77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4681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fond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" y="0"/>
            <a:ext cx="9141291" cy="51435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5003190" cy="1150075"/>
          </a:xfrm>
        </p:spPr>
        <p:txBody>
          <a:bodyPr lIns="0" tIns="0" rIns="0" bIns="0" anchor="t" anchorCtr="0">
            <a:normAutofit/>
          </a:bodyPr>
          <a:lstStyle>
            <a:lvl1pPr algn="l">
              <a:defRPr sz="3000" b="0" i="0">
                <a:solidFill>
                  <a:srgbClr val="1EACE1"/>
                </a:solidFill>
                <a:latin typeface="Univia Pro Book"/>
                <a:cs typeface="Univia Pro Book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492647"/>
            <a:ext cx="4038600" cy="2163857"/>
          </a:xfrm>
        </p:spPr>
        <p:txBody>
          <a:bodyPr>
            <a:normAutofit/>
          </a:bodyPr>
          <a:lstStyle>
            <a:lvl1pPr>
              <a:defRPr sz="1600" b="0" i="0">
                <a:latin typeface="Univia Pro Book"/>
                <a:cs typeface="Univia Pro Book"/>
              </a:defRPr>
            </a:lvl1pPr>
            <a:lvl2pPr>
              <a:defRPr sz="1600" b="0" i="0">
                <a:latin typeface="Univia Pro Book"/>
                <a:cs typeface="Univia Pro Book"/>
              </a:defRPr>
            </a:lvl2pPr>
            <a:lvl3pPr>
              <a:defRPr sz="1400" b="0" i="0">
                <a:latin typeface="Univia Pro Book"/>
                <a:cs typeface="Univia Pro Book"/>
              </a:defRPr>
            </a:lvl3pPr>
            <a:lvl4pPr>
              <a:defRPr sz="1400" b="0" i="0">
                <a:latin typeface="Univia Pro Book"/>
                <a:cs typeface="Univia Pro Book"/>
              </a:defRPr>
            </a:lvl4pPr>
            <a:lvl5pPr>
              <a:defRPr sz="1400" b="0" i="0">
                <a:latin typeface="Univia Pro Book"/>
                <a:cs typeface="Univia Pro Book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2895600" cy="273844"/>
          </a:xfrm>
        </p:spPr>
        <p:txBody>
          <a:bodyPr lIns="0" tIns="0" rIns="0" bIns="0"/>
          <a:lstStyle>
            <a:lvl1pPr algn="l">
              <a:defRPr sz="1000" b="1" i="0">
                <a:solidFill>
                  <a:srgbClr val="1EACE1"/>
                </a:solidFill>
                <a:latin typeface="Univia Pro Book"/>
                <a:cs typeface="Univia Pro Book"/>
              </a:defRPr>
            </a:lvl1pPr>
          </a:lstStyle>
          <a:p>
            <a:r>
              <a:rPr lang="de-DE"/>
              <a:t>Title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4077989" y="4770225"/>
            <a:ext cx="988021" cy="273844"/>
          </a:xfrm>
        </p:spPr>
        <p:txBody>
          <a:bodyPr/>
          <a:lstStyle>
            <a:lvl1pPr algn="ctr">
              <a:defRPr sz="1000" b="0" i="0">
                <a:solidFill>
                  <a:schemeClr val="tx1"/>
                </a:solidFill>
                <a:latin typeface="Univia Pro Book"/>
                <a:cs typeface="Univia Pro Book"/>
              </a:defRPr>
            </a:lvl1pPr>
          </a:lstStyle>
          <a:p>
            <a:fld id="{C6C86EAA-FDAB-2742-AB70-6F1ADD686F77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Espace réservé du texte 2"/>
          <p:cNvSpPr>
            <a:spLocks noGrp="1"/>
          </p:cNvSpPr>
          <p:nvPr>
            <p:ph type="body" idx="13"/>
          </p:nvPr>
        </p:nvSpPr>
        <p:spPr>
          <a:xfrm>
            <a:off x="457200" y="2012825"/>
            <a:ext cx="4040188" cy="479822"/>
          </a:xfrm>
        </p:spPr>
        <p:txBody>
          <a:bodyPr anchor="b">
            <a:noAutofit/>
          </a:bodyPr>
          <a:lstStyle>
            <a:lvl1pPr marL="0" indent="0">
              <a:buNone/>
              <a:defRPr sz="1600" b="0" i="0">
                <a:latin typeface="Univia Pro Bold"/>
                <a:cs typeface="Univia Pro 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contenu 2"/>
          <p:cNvSpPr>
            <a:spLocks noGrp="1"/>
          </p:cNvSpPr>
          <p:nvPr>
            <p:ph sz="half" idx="14"/>
          </p:nvPr>
        </p:nvSpPr>
        <p:spPr>
          <a:xfrm>
            <a:off x="5460390" y="2492647"/>
            <a:ext cx="3286597" cy="2163857"/>
          </a:xfrm>
        </p:spPr>
        <p:txBody>
          <a:bodyPr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Univia Pro Book"/>
                <a:cs typeface="Univia Pro Book"/>
              </a:defRPr>
            </a:lvl1pPr>
            <a:lvl2pPr>
              <a:defRPr sz="1600" b="0" i="0">
                <a:solidFill>
                  <a:schemeClr val="bg1"/>
                </a:solidFill>
                <a:latin typeface="Univia Pro Book"/>
                <a:cs typeface="Univia Pro Book"/>
              </a:defRPr>
            </a:lvl2pPr>
            <a:lvl3pPr>
              <a:defRPr sz="1400" b="0" i="0">
                <a:solidFill>
                  <a:schemeClr val="bg1"/>
                </a:solidFill>
                <a:latin typeface="Univia Pro Book"/>
                <a:cs typeface="Univia Pro Book"/>
              </a:defRPr>
            </a:lvl3pPr>
            <a:lvl4pPr>
              <a:defRPr sz="1400" b="0" i="0">
                <a:solidFill>
                  <a:schemeClr val="bg1"/>
                </a:solidFill>
                <a:latin typeface="Univia Pro Book"/>
                <a:cs typeface="Univia Pro Book"/>
              </a:defRPr>
            </a:lvl4pPr>
            <a:lvl5pPr>
              <a:defRPr sz="1400" b="0" i="0">
                <a:solidFill>
                  <a:schemeClr val="bg1"/>
                </a:solidFill>
                <a:latin typeface="Univia Pro Book"/>
                <a:cs typeface="Univia Pro Book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Espace réservé du texte 2"/>
          <p:cNvSpPr>
            <a:spLocks noGrp="1"/>
          </p:cNvSpPr>
          <p:nvPr>
            <p:ph type="body" idx="15"/>
          </p:nvPr>
        </p:nvSpPr>
        <p:spPr>
          <a:xfrm>
            <a:off x="5460390" y="2012825"/>
            <a:ext cx="3286598" cy="479822"/>
          </a:xfrm>
        </p:spPr>
        <p:txBody>
          <a:bodyPr anchor="b">
            <a:noAutofit/>
          </a:bodyPr>
          <a:lstStyle>
            <a:lvl1pPr marL="0" indent="0">
              <a:buNone/>
              <a:defRPr sz="1600" b="0" i="0">
                <a:solidFill>
                  <a:srgbClr val="FFFFFF"/>
                </a:solidFill>
                <a:latin typeface="Univia Pro Bold"/>
                <a:cs typeface="Univia Pro 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20000" y="4752000"/>
            <a:ext cx="7747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523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5003190" cy="1150075"/>
          </a:xfrm>
        </p:spPr>
        <p:txBody>
          <a:bodyPr lIns="0" tIns="0" rIns="0" bIns="0" anchor="t" anchorCtr="0">
            <a:normAutofit/>
          </a:bodyPr>
          <a:lstStyle>
            <a:lvl1pPr algn="l">
              <a:defRPr sz="3000" b="0" i="0">
                <a:solidFill>
                  <a:srgbClr val="1EACE1"/>
                </a:solidFill>
                <a:latin typeface="Univia Pro Book"/>
                <a:cs typeface="Univia Pro Book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7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492647"/>
            <a:ext cx="4038600" cy="2269371"/>
          </a:xfrm>
        </p:spPr>
        <p:txBody>
          <a:bodyPr>
            <a:normAutofit/>
          </a:bodyPr>
          <a:lstStyle>
            <a:lvl1pPr>
              <a:defRPr sz="1600" b="0" i="0">
                <a:latin typeface="Univia Pro Book"/>
                <a:cs typeface="Univia Pro Book"/>
              </a:defRPr>
            </a:lvl1pPr>
            <a:lvl2pPr>
              <a:defRPr sz="1600" b="0" i="0">
                <a:latin typeface="Univia Pro Book"/>
                <a:cs typeface="Univia Pro Book"/>
              </a:defRPr>
            </a:lvl2pPr>
            <a:lvl3pPr>
              <a:defRPr sz="1400" b="0" i="0">
                <a:latin typeface="Univia Pro Book"/>
                <a:cs typeface="Univia Pro Book"/>
              </a:defRPr>
            </a:lvl3pPr>
            <a:lvl4pPr>
              <a:defRPr sz="1400" b="0" i="0">
                <a:latin typeface="Univia Pro Book"/>
                <a:cs typeface="Univia Pro Book"/>
              </a:defRPr>
            </a:lvl4pPr>
            <a:lvl5pPr>
              <a:defRPr sz="1400" b="0" i="0">
                <a:latin typeface="Univia Pro Book"/>
                <a:cs typeface="Univia Pro Book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2895600" cy="273844"/>
          </a:xfrm>
        </p:spPr>
        <p:txBody>
          <a:bodyPr lIns="0" tIns="0" rIns="0" bIns="0"/>
          <a:lstStyle>
            <a:lvl1pPr algn="l">
              <a:defRPr sz="1000" b="1" i="0">
                <a:solidFill>
                  <a:srgbClr val="1EACE1"/>
                </a:solidFill>
                <a:latin typeface="Univia Pro Book"/>
                <a:cs typeface="Univia Pro Book"/>
              </a:defRPr>
            </a:lvl1pPr>
          </a:lstStyle>
          <a:p>
            <a:r>
              <a:rPr lang="de-DE"/>
              <a:t>Title</a:t>
            </a:r>
            <a:endParaRPr lang="fr-FR"/>
          </a:p>
        </p:txBody>
      </p:sp>
      <p:sp>
        <p:nvSpPr>
          <p:cNvPr id="9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4077728" y="4767263"/>
            <a:ext cx="988021" cy="273844"/>
          </a:xfrm>
        </p:spPr>
        <p:txBody>
          <a:bodyPr/>
          <a:lstStyle>
            <a:lvl1pPr algn="ctr">
              <a:defRPr sz="1000" b="0" i="0">
                <a:solidFill>
                  <a:schemeClr val="tx1"/>
                </a:solidFill>
                <a:latin typeface="Univia Pro Book"/>
                <a:cs typeface="Univia Pro Book"/>
              </a:defRPr>
            </a:lvl1pPr>
          </a:lstStyle>
          <a:p>
            <a:fld id="{C6C86EAA-FDAB-2742-AB70-6F1ADD686F77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Espace réservé du texte 2"/>
          <p:cNvSpPr>
            <a:spLocks noGrp="1"/>
          </p:cNvSpPr>
          <p:nvPr>
            <p:ph type="body" idx="13"/>
          </p:nvPr>
        </p:nvSpPr>
        <p:spPr>
          <a:xfrm>
            <a:off x="457200" y="2012825"/>
            <a:ext cx="4040188" cy="479822"/>
          </a:xfrm>
        </p:spPr>
        <p:txBody>
          <a:bodyPr anchor="b">
            <a:noAutofit/>
          </a:bodyPr>
          <a:lstStyle>
            <a:lvl1pPr marL="0" indent="0">
              <a:buNone/>
              <a:defRPr sz="1600" b="0" i="0">
                <a:latin typeface="Univia Pro Bold"/>
                <a:cs typeface="Univia Pro 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95750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100657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80932"/>
            <a:ext cx="4040188" cy="479822"/>
          </a:xfrm>
        </p:spPr>
        <p:txBody>
          <a:bodyPr anchor="b">
            <a:noAutofit/>
          </a:bodyPr>
          <a:lstStyle>
            <a:lvl1pPr marL="0" indent="0">
              <a:buNone/>
              <a:defRPr sz="1600" b="0" i="0">
                <a:latin typeface="Univia Pro Bold"/>
                <a:cs typeface="Univia Pro 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860753"/>
            <a:ext cx="4040188" cy="276705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380932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600" b="0" i="0">
                <a:latin typeface="Univia Pro Bold"/>
                <a:cs typeface="Univia Pro 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1860753"/>
            <a:ext cx="4041775" cy="276705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3352875" cy="273844"/>
          </a:xfrm>
        </p:spPr>
        <p:txBody>
          <a:bodyPr/>
          <a:lstStyle/>
          <a:p>
            <a:r>
              <a:rPr lang="de-DE"/>
              <a:t>Title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86EAA-FDAB-2742-AB70-6F1ADD686F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6828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3309823" cy="273844"/>
          </a:xfrm>
        </p:spPr>
        <p:txBody>
          <a:bodyPr/>
          <a:lstStyle/>
          <a:p>
            <a:r>
              <a:rPr lang="de-DE"/>
              <a:t>Title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86EAA-FDAB-2742-AB70-6F1ADD686F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5549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Title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3984710" y="4767263"/>
            <a:ext cx="1174579" cy="273844"/>
          </a:xfrm>
        </p:spPr>
        <p:txBody>
          <a:bodyPr/>
          <a:lstStyle/>
          <a:p>
            <a:fld id="{C6C86EAA-FDAB-2742-AB70-6F1ADD686F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4293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3367225" cy="273844"/>
          </a:xfrm>
        </p:spPr>
        <p:txBody>
          <a:bodyPr/>
          <a:lstStyle/>
          <a:p>
            <a:r>
              <a:rPr lang="de-DE"/>
              <a:t>Title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4144998" y="4767263"/>
            <a:ext cx="1174579" cy="273844"/>
          </a:xfrm>
        </p:spPr>
        <p:txBody>
          <a:bodyPr/>
          <a:lstStyle/>
          <a:p>
            <a:fld id="{C6C86EAA-FDAB-2742-AB70-6F1ADD686F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0826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57200" y="4767263"/>
            <a:ext cx="2929533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="0" i="0">
                <a:solidFill>
                  <a:srgbClr val="1EACE1"/>
                </a:solidFill>
                <a:latin typeface="Univia Pro Book"/>
                <a:cs typeface="Univia Pro Book"/>
              </a:defRPr>
            </a:lvl1pPr>
          </a:lstStyle>
          <a:p>
            <a:r>
              <a:rPr lang="de-DE"/>
              <a:t>Title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3891498" y="4767263"/>
            <a:ext cx="117457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 i="0">
                <a:solidFill>
                  <a:schemeClr val="tx1"/>
                </a:solidFill>
                <a:latin typeface="Univia Pro Book"/>
                <a:cs typeface="Univia Pro Book"/>
              </a:defRPr>
            </a:lvl1pPr>
          </a:lstStyle>
          <a:p>
            <a:fld id="{C6C86EAA-FDAB-2742-AB70-6F1ADD686F77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8" name="Picture 7" descr="A close up of a logo&#10;&#10;AI-generated content may be incorrect.">
            <a:extLst>
              <a:ext uri="{FF2B5EF4-FFF2-40B4-BE49-F238E27FC236}">
                <a16:creationId xmlns:a16="http://schemas.microsoft.com/office/drawing/2014/main" id="{22EE9594-4C5F-F7CB-2172-1538C1E6771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824281" y="4767263"/>
            <a:ext cx="862519" cy="26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187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8" r:id="rId5"/>
    <p:sldLayoutId id="2147483653" r:id="rId6"/>
    <p:sldLayoutId id="2147483657" r:id="rId7"/>
    <p:sldLayoutId id="2147483654" r:id="rId8"/>
    <p:sldLayoutId id="2147483655" r:id="rId9"/>
    <p:sldLayoutId id="2147483656" r:id="rId10"/>
    <p:sldLayoutId id="2147483659" r:id="rId1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000" b="0" i="0" kern="1200">
          <a:solidFill>
            <a:srgbClr val="1EACE1"/>
          </a:solidFill>
          <a:latin typeface="Univia Pro Book"/>
          <a:ea typeface="+mj-ea"/>
          <a:cs typeface="Univia Pro Book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b="0" i="0" kern="1200">
          <a:solidFill>
            <a:schemeClr val="tx1"/>
          </a:solidFill>
          <a:latin typeface="Univia Pro Book"/>
          <a:ea typeface="+mn-ea"/>
          <a:cs typeface="Univia Pro Book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chemeClr val="tx1"/>
          </a:solidFill>
          <a:latin typeface="Univia Pro Book"/>
          <a:ea typeface="+mn-ea"/>
          <a:cs typeface="Univia Pro Book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400" b="0" i="0" kern="1200">
          <a:solidFill>
            <a:schemeClr val="tx1"/>
          </a:solidFill>
          <a:latin typeface="Univia Pro Book"/>
          <a:ea typeface="+mn-ea"/>
          <a:cs typeface="Univia Pro Book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b="0" i="0" kern="1200">
          <a:solidFill>
            <a:schemeClr val="tx1"/>
          </a:solidFill>
          <a:latin typeface="Univia Pro Book"/>
          <a:ea typeface="+mn-ea"/>
          <a:cs typeface="Univia Pro Book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chemeClr val="tx1"/>
          </a:solidFill>
          <a:latin typeface="Univia Pro Book"/>
          <a:ea typeface="+mn-ea"/>
          <a:cs typeface="Univia Pro Book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5gaa.org/content/uploads/2023/01/5gaa-white-paper-roadmap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workshop/2024-05-08_3GPP_Stage1_IMT2030_UC_WS/Docs/SWS-240005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5gaa.org/content/uploads/2024/10/5gaa-open-letter-september-2023.pdf" TargetMode="External"/><Relationship Id="rId5" Type="http://schemas.openxmlformats.org/officeDocument/2006/relationships/hyperlink" Target="https://5gaa.org/content/uploads/2023/10/5gaa-wi-epos-238061-wi-epos-technical-report-.pdf" TargetMode="External"/><Relationship Id="rId4" Type="http://schemas.openxmlformats.org/officeDocument/2006/relationships/hyperlink" Target="https://5gaa.org/content/uploads/2024/09/5gaa-ntn-ras-technical-report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5gaa.org/content/uploads/2021/07/5GAA_T-210009_STiCAD-TRv1.0_Final.pdf" TargetMode="External"/><Relationship Id="rId7" Type="http://schemas.openxmlformats.org/officeDocument/2006/relationships/hyperlink" Target="https://www.3gpp.org/ftp/TSG_RAN/TSG_RAN/TSGR_96/Docs/RP-221044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1_RL1/TSGR1_118/Docs/R1-2405964.zip" TargetMode="External"/><Relationship Id="rId5" Type="http://schemas.openxmlformats.org/officeDocument/2006/relationships/hyperlink" Target="https://5gaa.org/content/uploads/2023/08/5gaa-a-220058-5geb-wp-v11-clean.pdf" TargetMode="External"/><Relationship Id="rId4" Type="http://schemas.openxmlformats.org/officeDocument/2006/relationships/hyperlink" Target="https://5gaa.org/content/uploads/2024/05/5gaa-trust4auto-white-paper-2024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5gaa.org/content/uploads/2024/05/5gaa-trust4auto-white-paper-2024.pdf" TargetMode="External"/><Relationship Id="rId3" Type="http://schemas.openxmlformats.org/officeDocument/2006/relationships/hyperlink" Target="https://www.3gpp.org/ftp/workshop/2024-05-08_3GPP_Stage1_IMT2030_UC_WS/Docs/SWS-240005.zip" TargetMode="External"/><Relationship Id="rId7" Type="http://schemas.openxmlformats.org/officeDocument/2006/relationships/hyperlink" Target="https://5gaa.org/content/uploads/2021/07/5GAA_T-210009_STiCAD-TRv1.0_Final.pdf" TargetMode="External"/><Relationship Id="rId2" Type="http://schemas.openxmlformats.org/officeDocument/2006/relationships/hyperlink" Target="https://5gaa.org/content/uploads/2023/01/5gaa-white-paper-roadmap.pdf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5gaa.org/content/uploads/2024/10/5gaa-open-letter-september-2023.pdf" TargetMode="External"/><Relationship Id="rId11" Type="http://schemas.openxmlformats.org/officeDocument/2006/relationships/hyperlink" Target="https://www.3gpp.org/ftp/TSG_RAN/TSG_RAN/TSGR_96/Docs/RP-221044.zip" TargetMode="External"/><Relationship Id="rId5" Type="http://schemas.openxmlformats.org/officeDocument/2006/relationships/hyperlink" Target="https://5gaa.org/content/uploads/2023/10/5gaa-wi-epos-238061-wi-epos-technical-report-.pdf" TargetMode="External"/><Relationship Id="rId10" Type="http://schemas.openxmlformats.org/officeDocument/2006/relationships/hyperlink" Target="https://www.3gpp.org/ftp/tsg_ran/WG1_RL1/TSGR1_118/Docs/R1-2405964.zip" TargetMode="External"/><Relationship Id="rId4" Type="http://schemas.openxmlformats.org/officeDocument/2006/relationships/hyperlink" Target="https://5gaa.org/content/uploads/2024/09/5gaa-ntn-ras-technical-report.pdf" TargetMode="External"/><Relationship Id="rId9" Type="http://schemas.openxmlformats.org/officeDocument/2006/relationships/hyperlink" Target="https://5gaa.org/content/uploads/2023/08/5gaa-a-220058-5geb-wp-v11-clean.pdf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70197" y="2642462"/>
            <a:ext cx="7473423" cy="1559128"/>
          </a:xfrm>
        </p:spPr>
        <p:txBody>
          <a:bodyPr>
            <a:normAutofit fontScale="90000"/>
          </a:bodyPr>
          <a:lstStyle/>
          <a:p>
            <a:r>
              <a:rPr lang="en-GB" sz="4000" b="1">
                <a:latin typeface="Univia Pro Bold"/>
              </a:rPr>
              <a:t>5GAA input to </a:t>
            </a:r>
            <a:br>
              <a:rPr lang="en-GB" sz="4000" b="1">
                <a:latin typeface="Univia Pro Bold"/>
              </a:rPr>
            </a:br>
            <a:r>
              <a:rPr lang="en-GB" sz="4000" b="1">
                <a:latin typeface="Univia Pro Bold"/>
              </a:rPr>
              <a:t>3GPP workshop on 6G</a:t>
            </a:r>
            <a:br>
              <a:rPr lang="en-GB" sz="4400"/>
            </a:br>
            <a:endParaRPr lang="fr-FR" sz="4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550399-778A-9DCB-7443-EB56E6475FC7}"/>
              </a:ext>
            </a:extLst>
          </p:cNvPr>
          <p:cNvSpPr txBox="1"/>
          <p:nvPr/>
        </p:nvSpPr>
        <p:spPr>
          <a:xfrm>
            <a:off x="570197" y="4042175"/>
            <a:ext cx="30719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kern="3000">
                <a:solidFill>
                  <a:schemeClr val="bg1"/>
                </a:solidFill>
                <a:latin typeface="Univia Pro Bold"/>
                <a:ea typeface="+mj-ea"/>
              </a:rPr>
              <a:t>3GPP workshop on 6G	</a:t>
            </a:r>
          </a:p>
          <a:p>
            <a:r>
              <a:rPr lang="en-GB" sz="1400" i="1" kern="3000">
                <a:solidFill>
                  <a:schemeClr val="bg1"/>
                </a:solidFill>
                <a:latin typeface="Univia Pro Bold"/>
                <a:ea typeface="+mj-ea"/>
              </a:rPr>
              <a:t>Incheon, Korea, March 10-11, 2025</a:t>
            </a:r>
          </a:p>
          <a:p>
            <a:r>
              <a:rPr lang="en-GB" sz="1400" b="1">
                <a:solidFill>
                  <a:schemeClr val="bg1"/>
                </a:solidFill>
              </a:rPr>
              <a:t>6GWS-250142</a:t>
            </a:r>
            <a:endParaRPr lang="en-GB" sz="1400" i="1" kern="3000">
              <a:solidFill>
                <a:schemeClr val="bg1"/>
              </a:solidFill>
              <a:latin typeface="Univia Pro Bold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76172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00873-8C5F-2787-0B92-943336254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18F7E-8409-8564-B07E-141AC2149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894" y="159074"/>
            <a:ext cx="8291684" cy="434331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900" b="1">
                <a:solidFill>
                  <a:schemeClr val="tx2"/>
                </a:solidFill>
                <a:effectLst/>
                <a:latin typeface="Univia Pro Bold"/>
              </a:rPr>
              <a:t>Automotive</a:t>
            </a:r>
            <a:r>
              <a:rPr lang="en-GB" b="1">
                <a:solidFill>
                  <a:schemeClr val="tx2"/>
                </a:solidFill>
                <a:effectLst/>
                <a:latin typeface="Univia Pro Bold"/>
              </a:rPr>
              <a:t> considerations for evolution towards 6G</a:t>
            </a:r>
            <a:endParaRPr lang="en-DE" b="1">
              <a:solidFill>
                <a:schemeClr val="tx2"/>
              </a:solidFill>
              <a:latin typeface="Univia Pro Bold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01108D-AB7C-2033-CE2F-2C5F9D00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896" y="876038"/>
            <a:ext cx="3975096" cy="2725297"/>
          </a:xfr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</a:pPr>
            <a:r>
              <a:rPr lang="en-GB" sz="14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5GAA is continuously evolving the automotive use cases and requirements roadmap up to 2032, which is also aligned to the 3GPP technology evolution and releases based on 5G/5G-Advanced [</a:t>
            </a:r>
            <a:r>
              <a:rPr lang="en-GB" sz="1400" dirty="0">
                <a:solidFill>
                  <a:srgbClr val="212121"/>
                </a:solidFill>
                <a:latin typeface="Aptos"/>
                <a:ea typeface="Open Sans"/>
                <a:cs typeface="Times New Roman"/>
                <a:hlinkClick r:id="rId2"/>
              </a:rPr>
              <a:t>1</a:t>
            </a:r>
            <a:r>
              <a:rPr lang="en-GB" sz="14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]. </a:t>
            </a:r>
          </a:p>
          <a:p>
            <a:pPr marL="176213" indent="-176213">
              <a:spcBef>
                <a:spcPts val="0"/>
              </a:spcBef>
            </a:pPr>
            <a:endParaRPr lang="en-GB" sz="1400" dirty="0">
              <a:solidFill>
                <a:srgbClr val="212121"/>
              </a:solidFill>
              <a:latin typeface="Aptos"/>
              <a:ea typeface="Open Sans"/>
              <a:cs typeface="Times New Roman"/>
            </a:endParaRPr>
          </a:p>
          <a:p>
            <a:pPr marL="176213" indent="-176213">
              <a:spcBef>
                <a:spcPts val="0"/>
              </a:spcBef>
            </a:pPr>
            <a:r>
              <a:rPr lang="en-GB" sz="14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5GAA members are working hard to deploy technology with its two interfaces, </a:t>
            </a:r>
            <a:br>
              <a:rPr lang="en-GB" sz="14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</a:br>
            <a:r>
              <a:rPr lang="en-GB" sz="14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LTE/NR-</a:t>
            </a:r>
            <a:r>
              <a:rPr lang="en-GB" sz="1400" dirty="0" err="1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Sidelink</a:t>
            </a:r>
            <a:r>
              <a:rPr lang="en-GB" sz="14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 V2X and </a:t>
            </a:r>
            <a:r>
              <a:rPr lang="en-GB" sz="1400" dirty="0" err="1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Uu</a:t>
            </a:r>
            <a:r>
              <a:rPr lang="en-GB" sz="14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, via field trials, enhancements of regional regulations, active contributions to standardization activities </a:t>
            </a:r>
            <a:br>
              <a:rPr lang="en-GB" sz="14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</a:br>
            <a:r>
              <a:rPr lang="en-GB" sz="14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and supporting V2X profiles.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E47F72-588B-8F32-F032-E19224503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1EACE1"/>
                </a:solidFill>
                <a:effectLst/>
                <a:uLnTx/>
                <a:uFillTx/>
                <a:latin typeface="Univia Pro Book"/>
                <a:ea typeface="+mn-ea"/>
              </a:rPr>
              <a:t>5GAA input to 3GPP workshop on 6G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srgbClr val="1EACE1"/>
              </a:solidFill>
              <a:effectLst/>
              <a:uLnTx/>
              <a:uFillTx/>
              <a:latin typeface="Univia Pro Book"/>
              <a:ea typeface="+mn-ea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5FDDD8-3219-6FDF-AAD4-66F700A9B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84449" y="4767263"/>
            <a:ext cx="1174579" cy="230832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C86EAA-FDAB-2742-AB70-6F1ADD686F77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nivia Pro Book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ia Pro Book"/>
              <a:ea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4B3308-D523-1E76-9529-0EE950007F31}"/>
              </a:ext>
            </a:extLst>
          </p:cNvPr>
          <p:cNvSpPr txBox="1"/>
          <p:nvPr/>
        </p:nvSpPr>
        <p:spPr>
          <a:xfrm>
            <a:off x="4255094" y="4487771"/>
            <a:ext cx="445550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[1] </a:t>
            </a: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  <a:hlinkClick r:id="rId2"/>
              </a:rPr>
              <a:t>A visionary roadmap for advanced driving use cases, connectivity, and technologies</a:t>
            </a:r>
            <a:endParaRPr kumimoji="0" lang="en-DE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44A61CE-D257-6A4B-2ED8-994304E53D2F}"/>
              </a:ext>
            </a:extLst>
          </p:cNvPr>
          <p:cNvSpPr txBox="1">
            <a:spLocks/>
          </p:cNvSpPr>
          <p:nvPr/>
        </p:nvSpPr>
        <p:spPr>
          <a:xfrm>
            <a:off x="4742481" y="876036"/>
            <a:ext cx="3975097" cy="27252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>
              <a:spcBef>
                <a:spcPct val="20000"/>
              </a:spcBef>
              <a:spcAft>
                <a:spcPts val="600"/>
              </a:spcAft>
              <a:buFont typeface="Arial"/>
              <a:buChar char="•"/>
              <a:defRPr sz="1600" b="0" i="0">
                <a:solidFill>
                  <a:srgbClr val="212121"/>
                </a:solidFill>
                <a:latin typeface="Aptos"/>
                <a:ea typeface="Open Sans"/>
                <a:cs typeface="Times New Roman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1600" b="0" i="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1400" b="0" i="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1400" b="0" i="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1400" b="0" i="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3GPP evolution towards 6G should continue to consider automotive requirements, enhance existing and enable new services, focusing on a cost–effective, sustainable, and environmentally friendly design.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ptos"/>
              <a:ea typeface="Open Sans"/>
              <a:cs typeface="Times New Roman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Given the different life- and development-cycle of the automotive industry, adoption of new communication technology in vehicles is a much longer process compared to smartphone/consumer devices.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EBD0CB-FD85-1C77-A27C-B12785FDCA2A}"/>
              </a:ext>
            </a:extLst>
          </p:cNvPr>
          <p:cNvSpPr txBox="1"/>
          <p:nvPr/>
        </p:nvSpPr>
        <p:spPr>
          <a:xfrm>
            <a:off x="424297" y="3824038"/>
            <a:ext cx="8286306" cy="6125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defPPr>
              <a:defRPr lang="fr-FR"/>
            </a:defPPr>
            <a:lvl1pPr marL="342900" indent="-342900">
              <a:spcBef>
                <a:spcPct val="20000"/>
              </a:spcBef>
              <a:spcAft>
                <a:spcPts val="600"/>
              </a:spcAft>
              <a:buFont typeface="Arial"/>
              <a:buChar char="•"/>
              <a:defRPr sz="1600" b="0" i="0">
                <a:solidFill>
                  <a:srgbClr val="212121"/>
                </a:solidFill>
                <a:latin typeface="Aptos"/>
                <a:ea typeface="Open Sans"/>
                <a:cs typeface="Times New Roman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1600" b="0" i="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1400" b="0" i="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1400" b="0" i="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1400" b="0" i="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From an automotive perspective, evolution towards 6G should be smooth to support and guarantee </a:t>
            </a:r>
            <a:b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</a:b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the continuation of the evolving automotive implementation of existing use cases.</a:t>
            </a:r>
          </a:p>
        </p:txBody>
      </p:sp>
    </p:spTree>
    <p:extLst>
      <p:ext uri="{BB962C8B-B14F-4D97-AF65-F5344CB8AC3E}">
        <p14:creationId xmlns:p14="http://schemas.microsoft.com/office/powerpoint/2010/main" val="1934096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869BF-8BA4-E43B-5348-1F869D7AB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D24D9-68EF-55F1-1326-3ACF656AB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158750"/>
            <a:ext cx="8280400" cy="451441"/>
          </a:xfrm>
        </p:spPr>
        <p:txBody>
          <a:bodyPr>
            <a:normAutofit/>
          </a:bodyPr>
          <a:lstStyle/>
          <a:p>
            <a:pPr algn="ctr"/>
            <a:r>
              <a:rPr lang="en-GB" sz="2600" b="1">
                <a:solidFill>
                  <a:schemeClr val="tx2"/>
                </a:solidFill>
                <a:latin typeface="Univia Pro Bold"/>
              </a:rPr>
              <a:t>General</a:t>
            </a:r>
            <a:r>
              <a:rPr lang="en-GB" sz="2600">
                <a:solidFill>
                  <a:srgbClr val="00ACE6"/>
                </a:solidFill>
                <a:effectLst/>
                <a:latin typeface="Univia Pro Bold"/>
              </a:rPr>
              <a:t> </a:t>
            </a:r>
            <a:r>
              <a:rPr lang="en-GB" sz="2600" b="1">
                <a:solidFill>
                  <a:schemeClr val="tx2"/>
                </a:solidFill>
                <a:latin typeface="Univia Pro Bold"/>
              </a:rPr>
              <a:t>6G requirements from automotive perspective (1)</a:t>
            </a:r>
            <a:endParaRPr lang="en-DE" sz="2600" b="1">
              <a:solidFill>
                <a:schemeClr val="tx2"/>
              </a:solidFill>
              <a:latin typeface="Univia Pro Bold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5C8A65-5ECA-3F68-EDA1-B53C4D9F3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369" y="535202"/>
            <a:ext cx="8280400" cy="65202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b="1">
                <a:solidFill>
                  <a:srgbClr val="1EACE1"/>
                </a:solidFill>
                <a:latin typeface="Aptos"/>
                <a:ea typeface="Open Sans"/>
                <a:cs typeface="Times New Roman"/>
              </a:rPr>
              <a:t>Technology aspects adopted by the automotive sector starting with 5G/5G-Advanced </a:t>
            </a:r>
            <a:br>
              <a:rPr lang="en-GB" b="1">
                <a:solidFill>
                  <a:srgbClr val="1EACE1"/>
                </a:solidFill>
                <a:latin typeface="Aptos"/>
                <a:ea typeface="Open Sans"/>
                <a:cs typeface="Times New Roman"/>
              </a:rPr>
            </a:br>
            <a:r>
              <a:rPr lang="en-GB" b="1">
                <a:solidFill>
                  <a:srgbClr val="1EACE1"/>
                </a:solidFill>
                <a:latin typeface="Aptos"/>
                <a:ea typeface="Open Sans"/>
                <a:cs typeface="Times New Roman"/>
              </a:rPr>
              <a:t>could be further evolved in the context of 6G [</a:t>
            </a:r>
            <a:r>
              <a:rPr lang="en-GB" b="1">
                <a:solidFill>
                  <a:srgbClr val="1EACE1"/>
                </a:solidFill>
                <a:latin typeface="Aptos"/>
                <a:ea typeface="Open Sans"/>
                <a:cs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</a:t>
            </a:r>
            <a:r>
              <a:rPr lang="en-GB" b="1">
                <a:solidFill>
                  <a:srgbClr val="1EACE1"/>
                </a:solidFill>
                <a:latin typeface="Aptos"/>
                <a:ea typeface="Open Sans"/>
                <a:cs typeface="Times New Roman"/>
              </a:rPr>
              <a:t>].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8288C3-7FD7-374C-59C9-3C7CBCC32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1EACE1"/>
                </a:solidFill>
                <a:effectLst/>
                <a:uLnTx/>
                <a:uFillTx/>
                <a:latin typeface="Univia Pro Book"/>
                <a:ea typeface="+mn-ea"/>
              </a:rPr>
              <a:t>5GAA input to 3GPP workshop on 6G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srgbClr val="1EACE1"/>
              </a:solidFill>
              <a:effectLst/>
              <a:uLnTx/>
              <a:uFillTx/>
              <a:latin typeface="Univia Pro Book"/>
              <a:ea typeface="+mn-ea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DFD9A3-8480-46EB-83CF-A48739D54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C86EAA-FDAB-2742-AB70-6F1ADD686F77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nivia Pro Book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ia Pro Book"/>
              <a:ea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CDD6F6-E791-AFDE-8653-7F927BB66B3A}"/>
              </a:ext>
            </a:extLst>
          </p:cNvPr>
          <p:cNvSpPr txBox="1"/>
          <p:nvPr/>
        </p:nvSpPr>
        <p:spPr>
          <a:xfrm>
            <a:off x="2972713" y="4124142"/>
            <a:ext cx="60242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 panose="020B0004020202020204"/>
                <a:ea typeface="Open Sans"/>
                <a:cs typeface="Times New Roman"/>
              </a:rPr>
              <a:t>[2] SWS-240005,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 panose="020B0004020202020204"/>
                <a:ea typeface="Open Sans"/>
                <a:cs typeface="Times New Roman"/>
                <a:hlinkClick r:id="rId3"/>
              </a:rPr>
              <a:t>5GAA MRP input to 3GPP Stage 1 workshop on IMT 2030 Use Cases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, 3GPP SA1 WS IMT-2030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[3] 5GAA Technical Report,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 panose="020B0004020202020204"/>
                <a:ea typeface="Open Sans"/>
                <a:cs typeface="Times New Roman"/>
                <a:hlinkClick r:id="rId4"/>
              </a:rPr>
              <a:t>Maximising the benefit of future satellite communications for automotive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ptos"/>
              <a:ea typeface="Open Sans"/>
              <a:cs typeface="Times New Roman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[4] 5GAA,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 panose="020B0004020202020204"/>
                <a:ea typeface="Open Sans"/>
                <a:cs typeface="Times New Roman"/>
                <a:hlinkClick r:id="rId5"/>
              </a:rPr>
              <a:t>5G Automotive Association Evaluation of Radio-Based Positioning Enhancements for Automotive Use Cases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ptos"/>
              <a:ea typeface="Open Sans"/>
              <a:cs typeface="Times New Roman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[5] 5GAA,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 panose="020B0004020202020204"/>
                <a:ea typeface="Open Sans"/>
                <a:cs typeface="Times New Roman"/>
                <a:hlinkClick r:id="rId6"/>
              </a:rPr>
              <a:t>Open Statement,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1D2552"/>
                </a:solidFill>
                <a:effectLst/>
                <a:uLnTx/>
                <a:uFillTx/>
                <a:latin typeface="Aptos" panose="020B0004020202020204"/>
                <a:ea typeface="+mn-ea"/>
                <a:cs typeface="+mn-cs"/>
                <a:hlinkClick r:id="rId6"/>
              </a:rPr>
              <a:t>Europe converging towards 5G-V2X direct communications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rgbClr val="1D2552"/>
              </a:solidFill>
              <a:effectLst/>
              <a:uLnTx/>
              <a:uFillTx/>
              <a:latin typeface="Aptos" panose="020B0004020202020204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3189396-552F-439A-49AF-630A9DB94A3F}"/>
              </a:ext>
            </a:extLst>
          </p:cNvPr>
          <p:cNvSpPr txBox="1">
            <a:spLocks/>
          </p:cNvSpPr>
          <p:nvPr/>
        </p:nvSpPr>
        <p:spPr>
          <a:xfrm>
            <a:off x="469507" y="1209115"/>
            <a:ext cx="8255262" cy="28931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b="0" i="0" kern="1200">
                <a:solidFill>
                  <a:schemeClr val="tx1"/>
                </a:solidFill>
                <a:latin typeface="Univia Pro Book"/>
                <a:ea typeface="+mn-ea"/>
                <a:cs typeface="Univia Pro Book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b="0" i="0" kern="1200">
                <a:solidFill>
                  <a:schemeClr val="tx1"/>
                </a:solidFill>
                <a:latin typeface="Univia Pro Book"/>
                <a:ea typeface="+mn-ea"/>
                <a:cs typeface="Univia Pro Book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Univia Pro Book"/>
                <a:ea typeface="+mn-ea"/>
                <a:cs typeface="Univia Pro Book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Univia Pro Book"/>
                <a:ea typeface="+mn-ea"/>
                <a:cs typeface="Univia Pro Book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Univia Pro Book"/>
                <a:ea typeface="+mn-ea"/>
                <a:cs typeface="Univia Pro Book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80000">
              <a:spcBef>
                <a:spcPts val="0"/>
              </a:spcBef>
              <a:spcAft>
                <a:spcPts val="300"/>
              </a:spcAft>
            </a:pPr>
            <a:r>
              <a:rPr lang="en-GB" sz="1300" b="1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Essential capabilities 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of 5G are important for automotive use cases and could be further enhanced in 6G, e.g., enhancing reliability, low latency, resilience, service and channel availability.</a:t>
            </a:r>
          </a:p>
          <a:p>
            <a:pPr marL="177800" indent="-180000">
              <a:spcBef>
                <a:spcPts val="0"/>
              </a:spcBef>
              <a:spcAft>
                <a:spcPts val="300"/>
              </a:spcAft>
            </a:pPr>
            <a:r>
              <a:rPr lang="en-GB" sz="1300" b="1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NTN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 is essential for supporting </a:t>
            </a:r>
            <a:r>
              <a:rPr lang="en-GB" sz="1300" b="1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ubiquitous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 connectivity and </a:t>
            </a:r>
            <a:r>
              <a:rPr lang="en-GB" sz="1300" b="1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resilience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. The 5GAA and its members are actively involved in driving 5G NTN automotive requirements, e.g., mobility enhancements between TN and NTN and terminal requirements published in [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  <a:hlinkClick r:id="rId4"/>
              </a:rPr>
              <a:t>3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]. The 5GAA members are also involved in long-term </a:t>
            </a:r>
            <a:r>
              <a:rPr lang="en-GB" sz="1300" b="1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deployment plans 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using the existing 3GPP 5G NTN. Therefore, NTN work within the 6G time frame should follow an </a:t>
            </a:r>
            <a:r>
              <a:rPr lang="en-GB" sz="1300" b="1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evolutionary path 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enhancing the currently evolving 5G NTN.</a:t>
            </a:r>
          </a:p>
          <a:p>
            <a:pPr marL="177800" indent="-180000">
              <a:spcBef>
                <a:spcPts val="0"/>
              </a:spcBef>
              <a:spcAft>
                <a:spcPts val="300"/>
              </a:spcAft>
            </a:pPr>
            <a:r>
              <a:rPr lang="en-GB" sz="1300" b="1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Positioning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 is essential for automotive use cases. The 6G positioning should meet the automotive requirements according to [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  <a:hlinkClick r:id="rId5"/>
              </a:rPr>
              <a:t>4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] and address deployment aspects.</a:t>
            </a:r>
          </a:p>
          <a:p>
            <a:pPr marL="177800" indent="-180000">
              <a:spcBef>
                <a:spcPts val="0"/>
              </a:spcBef>
              <a:spcAft>
                <a:spcPts val="300"/>
              </a:spcAft>
            </a:pPr>
            <a:r>
              <a:rPr lang="en-GB" sz="1300" b="1" dirty="0" err="1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Sidelink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 based on LTE-V2X and its evolution in 5G are the main focuses of automotive V2X direct communication deployment [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  <a:hlinkClick r:id="rId6"/>
              </a:rPr>
              <a:t>5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]. As of today, 5GAA has not identified additional requirements; however, 5GAA expects further evolution of NR </a:t>
            </a:r>
            <a:r>
              <a:rPr lang="en-GB" sz="1300" dirty="0" err="1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Sidelink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 in future 3GPP releases. If </a:t>
            </a:r>
            <a:r>
              <a:rPr lang="en-GB" sz="1300" dirty="0" err="1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Sidelink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 evolution for V2X is considered in existing ITS bands within 6G time frame, NR </a:t>
            </a:r>
            <a:r>
              <a:rPr lang="en-GB" sz="1300" dirty="0" err="1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Sidelink</a:t>
            </a:r>
            <a:r>
              <a:rPr lang="en-GB" sz="1300" dirty="0">
                <a:solidFill>
                  <a:srgbClr val="212121"/>
                </a:solidFill>
                <a:latin typeface="Aptos"/>
                <a:ea typeface="Open Sans"/>
                <a:cs typeface="Times New Roman"/>
              </a:rPr>
              <a:t> V2X and its existing features should be the baseline.</a:t>
            </a:r>
          </a:p>
        </p:txBody>
      </p:sp>
    </p:spTree>
    <p:extLst>
      <p:ext uri="{BB962C8B-B14F-4D97-AF65-F5344CB8AC3E}">
        <p14:creationId xmlns:p14="http://schemas.microsoft.com/office/powerpoint/2010/main" val="955525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C7717A-A62B-7075-5C76-6159F66C0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0F5D9-A076-16DA-FBB0-1F97D38D0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156210"/>
            <a:ext cx="8280400" cy="499636"/>
          </a:xfrm>
        </p:spPr>
        <p:txBody>
          <a:bodyPr>
            <a:normAutofit/>
          </a:bodyPr>
          <a:lstStyle/>
          <a:p>
            <a:pPr algn="ctr"/>
            <a:r>
              <a:rPr lang="en-GB" sz="2600" b="1">
                <a:solidFill>
                  <a:schemeClr val="tx2"/>
                </a:solidFill>
                <a:latin typeface="Univia Pro Bold"/>
              </a:rPr>
              <a:t>General 6G requirements from automotive perspective (2)</a:t>
            </a:r>
            <a:endParaRPr lang="en-DE" sz="2600" b="1">
              <a:solidFill>
                <a:schemeClr val="tx2"/>
              </a:solidFill>
              <a:latin typeface="Univia Pro Bold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B93C2B-88E9-539D-75DB-77DDF060B4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499" y="531769"/>
            <a:ext cx="8280400" cy="79311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b="1">
                <a:solidFill>
                  <a:srgbClr val="1EACE1"/>
                </a:solidFill>
                <a:latin typeface="Aptos"/>
                <a:ea typeface="Open Sans"/>
                <a:cs typeface="Times New Roman"/>
              </a:rPr>
              <a:t>Further technology aspects that should support automotive use cases, which could be </a:t>
            </a:r>
            <a:br>
              <a:rPr lang="en-GB" b="1">
                <a:solidFill>
                  <a:srgbClr val="1EACE1"/>
                </a:solidFill>
                <a:latin typeface="Aptos"/>
                <a:ea typeface="Open Sans"/>
                <a:cs typeface="Times New Roman"/>
              </a:rPr>
            </a:br>
            <a:r>
              <a:rPr lang="en-GB" b="1">
                <a:solidFill>
                  <a:srgbClr val="1EACE1"/>
                </a:solidFill>
                <a:latin typeface="Aptos"/>
                <a:ea typeface="Open Sans"/>
                <a:cs typeface="Times New Roman"/>
              </a:rPr>
              <a:t>further enhanced or introduced in the context of 6G.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C1427B-B9F3-057D-DDEA-160556080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1EACE1"/>
                </a:solidFill>
                <a:effectLst/>
                <a:uLnTx/>
                <a:uFillTx/>
                <a:latin typeface="Univia Pro Book"/>
                <a:ea typeface="+mn-ea"/>
              </a:rPr>
              <a:t>5GAA input to 3GPP workshop on 6G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srgbClr val="1EACE1"/>
              </a:solidFill>
              <a:effectLst/>
              <a:uLnTx/>
              <a:uFillTx/>
              <a:latin typeface="Univia Pro Book"/>
              <a:ea typeface="+mn-ea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019F53-F218-94BE-3F66-67B54124A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C86EAA-FDAB-2742-AB70-6F1ADD686F77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nivia Pro Book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ia Pro Book"/>
              <a:ea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EFCD17-0D32-7E81-DF50-F49CDC3FB1AA}"/>
              </a:ext>
            </a:extLst>
          </p:cNvPr>
          <p:cNvSpPr txBox="1"/>
          <p:nvPr/>
        </p:nvSpPr>
        <p:spPr>
          <a:xfrm>
            <a:off x="2982614" y="4098225"/>
            <a:ext cx="5832475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[6] 5GAA Technical Report,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  <a:hlinkClick r:id="rId3"/>
              </a:rPr>
              <a:t>STiCAD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  <a:hlinkClick r:id="rId3"/>
              </a:rPr>
              <a:t> Safety Treatment in Connected and Automated Driving Functions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ptos"/>
              <a:ea typeface="Open Sans"/>
              <a:cs typeface="Times New Roman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[7] 5GAA White Paper,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  <a:hlinkClick r:id="rId4"/>
              </a:rPr>
              <a:t>Creating Trust in Connected and   Automated Vehicles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ptos"/>
              <a:ea typeface="Open Sans"/>
              <a:cs typeface="Times New Roman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[8] 5GAA White Paper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  <a:hlinkClick r:id="rId5"/>
              </a:rPr>
              <a:t>Evolution of vehicular communication systems beyond 5G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ptos"/>
              <a:ea typeface="Open Sans"/>
              <a:cs typeface="Times New Roman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[9]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  <a:hlinkClick r:id="rId6"/>
              </a:rPr>
              <a:t>R1-2405964 LS on Physical Properties of Sensing Targets in Automotive Scenarios for ISAC, 5GAA WG4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Aptos"/>
              <a:ea typeface="Open Sans"/>
              <a:cs typeface="Times New Roman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[10]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  <a:hlinkClick r:id="rId7"/>
              </a:rPr>
              <a:t>RP‑221044 LS on Rel-18 WI related to vehicular distributed antenna systems</a:t>
            </a:r>
            <a:endParaRPr kumimoji="0" lang="en-DE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44D27F-55F9-D6C0-9E49-DF2DFD43DB80}"/>
              </a:ext>
            </a:extLst>
          </p:cNvPr>
          <p:cNvSpPr txBox="1">
            <a:spLocks/>
          </p:cNvSpPr>
          <p:nvPr/>
        </p:nvSpPr>
        <p:spPr>
          <a:xfrm>
            <a:off x="457202" y="1223875"/>
            <a:ext cx="8280396" cy="27682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marL="342900" indent="-342900">
              <a:spcBef>
                <a:spcPct val="20000"/>
              </a:spcBef>
              <a:spcAft>
                <a:spcPts val="600"/>
              </a:spcAft>
              <a:buFont typeface="Arial"/>
              <a:buChar char="•"/>
              <a:defRPr sz="1600" b="1" i="0">
                <a:solidFill>
                  <a:srgbClr val="212121"/>
                </a:solidFill>
                <a:latin typeface="Aptos"/>
                <a:ea typeface="Open Sans"/>
                <a:cs typeface="Times New Roman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1600" b="0" i="0">
                <a:solidFill>
                  <a:schemeClr val="tx1"/>
                </a:solidFill>
                <a:latin typeface="Univia Pro Book"/>
                <a:cs typeface="Univia Pro Book"/>
              </a:defRPr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1400" b="0" i="0">
                <a:solidFill>
                  <a:schemeClr val="tx1"/>
                </a:solidFill>
                <a:latin typeface="Univia Pro Book"/>
                <a:cs typeface="Univia Pro Book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1400" b="0" i="0">
                <a:solidFill>
                  <a:schemeClr val="tx1"/>
                </a:solidFill>
                <a:latin typeface="Univia Pro Book"/>
                <a:cs typeface="Univia Pro Book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1400" b="0" i="0">
                <a:solidFill>
                  <a:schemeClr val="tx1"/>
                </a:solidFill>
                <a:latin typeface="Univia Pro Book"/>
                <a:cs typeface="Univia Pro Book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>
                <a:solidFill>
                  <a:schemeClr val="tx1"/>
                </a:solidFill>
              </a:defRPr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>
                <a:solidFill>
                  <a:schemeClr val="tx1"/>
                </a:solidFill>
              </a:defRPr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>
                <a:solidFill>
                  <a:schemeClr val="tx1"/>
                </a:solidFill>
              </a:defRPr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>
                <a:solidFill>
                  <a:schemeClr val="tx1"/>
                </a:solidFill>
              </a:defRPr>
            </a:lvl9pPr>
          </a:lstStyle>
          <a:p>
            <a:pPr marL="176213" marR="0" lvl="0" indent="-176213" algn="l" defTabSz="457200" rtl="0" eaLnBrk="1" fontAlgn="auto" latinLnBrk="0" hangingPunct="1">
              <a:spcBef>
                <a:spcPts val="200"/>
              </a:spcBef>
              <a:spcAft>
                <a:spcPts val="4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1300" b="1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Immersive Communication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for enhancing user experience for automotive infotainment applications and services in the vehicle that requires, jointly, low latency and high data-rate</a:t>
            </a:r>
          </a:p>
          <a:p>
            <a:pPr marL="176213" marR="0" lvl="0" indent="-176213" algn="l" defTabSz="457200" rtl="0" eaLnBrk="1" fontAlgn="auto" latinLnBrk="0" hangingPunct="1">
              <a:spcBef>
                <a:spcPts val="200"/>
              </a:spcBef>
              <a:spcAft>
                <a:spcPts val="4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1300" b="1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Trustworthiness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 is currently in the core interest of 5GAA activities. 6G should support trustworthiness including security, resilience, and trust in network components, devices, data and software [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  <a:hlinkClick r:id="rId3"/>
              </a:rPr>
              <a:t>6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,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  <a:hlinkClick r:id="rId4"/>
              </a:rPr>
              <a:t>7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] </a:t>
            </a:r>
          </a:p>
          <a:p>
            <a:pPr marL="176213" marR="0" lvl="0" indent="-176213" algn="l" defTabSz="457200" rtl="0" eaLnBrk="1" fontAlgn="auto" latinLnBrk="0" hangingPunct="1">
              <a:spcBef>
                <a:spcPts val="200"/>
              </a:spcBef>
              <a:spcAft>
                <a:spcPts val="4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1300" b="1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Sustainability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 is a key requirement across the industry, with financial and environmental benefits. 6G should consider reduction of carbon footprint and improve energy efficiency for network, devices and operation.</a:t>
            </a:r>
          </a:p>
          <a:p>
            <a:pPr marL="176213" marR="0" lvl="0" indent="-176213" algn="l" defTabSz="457200" rtl="0" eaLnBrk="1" fontAlgn="auto" latinLnBrk="0" hangingPunct="1">
              <a:spcBef>
                <a:spcPts val="200"/>
              </a:spcBef>
              <a:spcAft>
                <a:spcPts val="4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1300" b="1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ISAC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 in 6G should address and study automotive use case to complement existing sensing capabilities [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  <a:hlinkClick r:id="rId6"/>
              </a:rPr>
              <a:t>9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]</a:t>
            </a:r>
          </a:p>
          <a:p>
            <a:pPr marL="176213" marR="0" lvl="0" indent="-176213" algn="l" defTabSz="457200" rtl="0" eaLnBrk="1" fontAlgn="auto" latinLnBrk="0" hangingPunct="1">
              <a:spcBef>
                <a:spcPts val="200"/>
              </a:spcBef>
              <a:spcAft>
                <a:spcPts val="4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1300" b="1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Distributed compute and AI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: 6G should support distributed compute, services and intelligence (AI) with trustworthy, high-reliability and low latency connectivity [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  <a:hlinkClick r:id="rId5"/>
              </a:rPr>
              <a:t>8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]</a:t>
            </a:r>
          </a:p>
          <a:p>
            <a:pPr marL="176213" marR="0" lvl="0" indent="-176213" algn="l" defTabSz="457200" rtl="0" eaLnBrk="1" fontAlgn="auto" latinLnBrk="0" hangingPunct="1">
              <a:spcBef>
                <a:spcPts val="200"/>
              </a:spcBef>
              <a:spcAft>
                <a:spcPts val="4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1300" b="1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Vehicle antenna requirements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should be taken into consideration in 6G time frame, </a:t>
            </a:r>
            <a:b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</a:b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e.g., number of vehicle’s UE antennas [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  <a:hlinkClick r:id="rId5"/>
              </a:rPr>
              <a:t>8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,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  <a:hlinkClick r:id="rId7"/>
              </a:rPr>
              <a:t>10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/>
                <a:ea typeface="Open Sans"/>
                <a:cs typeface="Times New Roman"/>
              </a:rPr>
              <a:t>].</a:t>
            </a:r>
          </a:p>
        </p:txBody>
      </p:sp>
    </p:spTree>
    <p:extLst>
      <p:ext uri="{BB962C8B-B14F-4D97-AF65-F5344CB8AC3E}">
        <p14:creationId xmlns:p14="http://schemas.microsoft.com/office/powerpoint/2010/main" val="185455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5" descr="fond4.png">
            <a:extLst>
              <a:ext uri="{FF2B5EF4-FFF2-40B4-BE49-F238E27FC236}">
                <a16:creationId xmlns:a16="http://schemas.microsoft.com/office/drawing/2014/main" id="{964FEE0C-DE67-A549-127A-E86BB3F4F99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2555"/>
            <a:ext cx="9144000" cy="5148609"/>
          </a:xfrm>
          <a:prstGeom prst="rect">
            <a:avLst/>
          </a:prstGeom>
        </p:spPr>
      </p:pic>
      <p:pic>
        <p:nvPicPr>
          <p:cNvPr id="6" name="Image 5" descr="fond4.png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609"/>
          </a:xfrm>
          <a:prstGeom prst="rec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0" scaled="1"/>
            <a:tileRect/>
          </a:gradFill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1000">
                <a:solidFill>
                  <a:schemeClr val="bg1"/>
                </a:solidFill>
              </a:rPr>
              <a:t>5GAA input to 3GPP workshop on 6G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86EAA-FDAB-2742-AB70-6F1ADD686F77}" type="slidenum">
              <a:rPr lang="fr-FR" smtClean="0">
                <a:solidFill>
                  <a:schemeClr val="bg1"/>
                </a:solidFill>
              </a:rPr>
              <a:t>5</a:t>
            </a:fld>
            <a:endParaRPr lang="fr-FR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0A87F7-26B5-7791-160F-C17F88CAE5EC}"/>
              </a:ext>
            </a:extLst>
          </p:cNvPr>
          <p:cNvSpPr txBox="1">
            <a:spLocks/>
          </p:cNvSpPr>
          <p:nvPr/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0" i="0" kern="1200">
                <a:solidFill>
                  <a:srgbClr val="1EACE1"/>
                </a:solidFill>
                <a:latin typeface="Univia Pro Book"/>
                <a:ea typeface="+mj-ea"/>
                <a:cs typeface="Univia Pro Book"/>
              </a:defRPr>
            </a:lvl1pPr>
          </a:lstStyle>
          <a:p>
            <a:pPr algn="ctr"/>
            <a:r>
              <a:rPr lang="en-GB" sz="2700" b="1">
                <a:solidFill>
                  <a:schemeClr val="bg1"/>
                </a:solidFill>
                <a:latin typeface="Univia Pro Bold"/>
              </a:rPr>
              <a:t>Representative</a:t>
            </a:r>
            <a:r>
              <a:rPr lang="en-GB" sz="2600" b="1">
                <a:solidFill>
                  <a:schemeClr val="bg1"/>
                </a:solidFill>
                <a:latin typeface="Univia Pro Bold"/>
              </a:rPr>
              <a:t> use cases</a:t>
            </a:r>
            <a:endParaRPr lang="en-DE" sz="2600" b="1">
              <a:solidFill>
                <a:schemeClr val="bg1"/>
              </a:solidFill>
              <a:latin typeface="Univia Pro Bold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19FDB2-4E1C-8974-F754-B84EB55EAA3B}"/>
              </a:ext>
            </a:extLst>
          </p:cNvPr>
          <p:cNvSpPr txBox="1">
            <a:spLocks/>
          </p:cNvSpPr>
          <p:nvPr/>
        </p:nvSpPr>
        <p:spPr>
          <a:xfrm>
            <a:off x="6318844" y="3232047"/>
            <a:ext cx="2671015" cy="126045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anchor="t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b="0" i="0" kern="1200">
                <a:solidFill>
                  <a:schemeClr val="tx1"/>
                </a:solidFill>
                <a:latin typeface="Univia Pro Book"/>
                <a:ea typeface="+mn-ea"/>
                <a:cs typeface="Univia Pro Book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b="0" i="0" kern="1200">
                <a:solidFill>
                  <a:schemeClr val="tx1"/>
                </a:solidFill>
                <a:latin typeface="Univia Pro Book"/>
                <a:ea typeface="+mn-ea"/>
                <a:cs typeface="Univia Pro Book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0" i="0" kern="1200">
                <a:solidFill>
                  <a:schemeClr val="tx1"/>
                </a:solidFill>
                <a:latin typeface="Univia Pro Book"/>
                <a:ea typeface="+mn-ea"/>
                <a:cs typeface="Univia Pro Book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b="0" i="0" kern="1200">
                <a:solidFill>
                  <a:schemeClr val="tx1"/>
                </a:solidFill>
                <a:latin typeface="Univia Pro Book"/>
                <a:ea typeface="+mn-ea"/>
                <a:cs typeface="Univia Pro Book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chemeClr val="tx1"/>
                </a:solidFill>
                <a:latin typeface="Univia Pro Book"/>
                <a:ea typeface="+mn-ea"/>
                <a:cs typeface="Univia Pro Book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 defTabSz="914400">
              <a:lnSpc>
                <a:spcPct val="90000"/>
              </a:lnSpc>
              <a:spcBef>
                <a:spcPts val="600"/>
              </a:spcBef>
              <a:buNone/>
            </a:pPr>
            <a:r>
              <a:rPr lang="en-GB">
                <a:solidFill>
                  <a:schemeClr val="bg1"/>
                </a:solidFill>
                <a:latin typeface="Aptos" panose="020B0004020202020204" pitchFamily="34" charset="0"/>
                <a:ea typeface="Open Sans"/>
                <a:cs typeface="Open Sans"/>
              </a:rPr>
              <a:t>Radio-based positioning, and sensing, </a:t>
            </a:r>
            <a:r>
              <a:rPr lang="en-US">
                <a:solidFill>
                  <a:schemeClr val="bg1"/>
                </a:solidFill>
                <a:latin typeface="Aptos" panose="020B0004020202020204" pitchFamily="34" charset="0"/>
                <a:ea typeface="Open Sans"/>
                <a:cs typeface="Open Sans"/>
              </a:rPr>
              <a:t>vehicle-road-cloud, low latency and reliability.</a:t>
            </a:r>
            <a:endParaRPr lang="en-US" noProof="1">
              <a:solidFill>
                <a:schemeClr val="bg1"/>
              </a:solidFill>
              <a:latin typeface="Aptos" panose="020B0004020202020204" pitchFamily="34" charset="0"/>
              <a:ea typeface="Open Sans" charset="0"/>
              <a:cs typeface="Open Sans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A8E4FA3-0054-BE7F-4576-CAEDC516C4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8844" y="1379378"/>
            <a:ext cx="2671015" cy="1734165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DE5FEF3-E1E3-AA97-AB66-8FD4057EFF0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356" t="1495" r="11250"/>
          <a:stretch/>
        </p:blipFill>
        <p:spPr>
          <a:xfrm>
            <a:off x="3236492" y="1379378"/>
            <a:ext cx="2945284" cy="1734165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6E918A74-8ED9-6154-BA3E-BD95DE978C22}"/>
              </a:ext>
            </a:extLst>
          </p:cNvPr>
          <p:cNvSpPr txBox="1">
            <a:spLocks/>
          </p:cNvSpPr>
          <p:nvPr/>
        </p:nvSpPr>
        <p:spPr>
          <a:xfrm>
            <a:off x="3236493" y="3232047"/>
            <a:ext cx="2945284" cy="126045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anchor="t"/>
          <a:lstStyle>
            <a:defPPr>
              <a:defRPr lang="fr-FR"/>
            </a:defPPr>
            <a:lvl1pPr indent="0" defTabSz="914400">
              <a:lnSpc>
                <a:spcPct val="90000"/>
              </a:lnSpc>
              <a:spcBef>
                <a:spcPts val="600"/>
              </a:spcBef>
              <a:buFont typeface="Arial"/>
              <a:buNone/>
              <a:defRPr sz="1600" b="1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184150" lvl="1" indent="-184150" defTabSz="914400">
              <a:lnSpc>
                <a:spcPct val="90000"/>
              </a:lnSpc>
              <a:spcBef>
                <a:spcPts val="600"/>
              </a:spcBef>
              <a:buFont typeface="Arial"/>
              <a:buChar char="•"/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algn="ctr"/>
            <a:r>
              <a:rPr lang="en-US" b="0">
                <a:solidFill>
                  <a:schemeClr val="bg1"/>
                </a:solidFill>
                <a:latin typeface="Aptos" panose="020B0004020202020204" pitchFamily="34" charset="0"/>
                <a:ea typeface="Open Sans"/>
                <a:cs typeface="Open Sans"/>
              </a:rPr>
              <a:t>Immersive communications, reliability, </a:t>
            </a:r>
            <a:r>
              <a:rPr lang="en-GB" b="0">
                <a:solidFill>
                  <a:schemeClr val="bg1"/>
                </a:solidFill>
                <a:latin typeface="Aptos" panose="020B0004020202020204" pitchFamily="34" charset="0"/>
                <a:ea typeface="Open Sans"/>
                <a:cs typeface="Open Sans"/>
              </a:rPr>
              <a:t>ubiquitous connectivity, availability.</a:t>
            </a:r>
            <a:endParaRPr lang="en-GB" b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1F678475-47D2-FF5D-BE5D-8D4B800E87B7}"/>
              </a:ext>
            </a:extLst>
          </p:cNvPr>
          <p:cNvSpPr txBox="1">
            <a:spLocks/>
          </p:cNvSpPr>
          <p:nvPr/>
        </p:nvSpPr>
        <p:spPr>
          <a:xfrm>
            <a:off x="154141" y="3232046"/>
            <a:ext cx="2945284" cy="126045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spcBef>
                <a:spcPts val="600"/>
              </a:spcBef>
              <a:buNone/>
            </a:pPr>
            <a:r>
              <a:rPr lang="en-GB" sz="1600">
                <a:solidFill>
                  <a:schemeClr val="bg1"/>
                </a:solidFill>
                <a:latin typeface="Aptos" panose="020B0004020202020204" pitchFamily="34" charset="0"/>
              </a:rPr>
              <a:t>AI, distributed compute, </a:t>
            </a:r>
            <a:br>
              <a:rPr lang="en-GB" sz="1600">
                <a:solidFill>
                  <a:schemeClr val="bg1"/>
                </a:solidFill>
                <a:latin typeface="Aptos" panose="020B0004020202020204" pitchFamily="34" charset="0"/>
              </a:rPr>
            </a:br>
            <a:r>
              <a:rPr lang="en-GB" sz="1600">
                <a:solidFill>
                  <a:schemeClr val="bg1"/>
                </a:solidFill>
                <a:latin typeface="Aptos" panose="020B0004020202020204" pitchFamily="34" charset="0"/>
              </a:rPr>
              <a:t>h</a:t>
            </a:r>
            <a:r>
              <a:rPr lang="en-US" sz="1600" err="1">
                <a:solidFill>
                  <a:schemeClr val="bg1"/>
                </a:solidFill>
                <a:latin typeface="Aptos" panose="020B0004020202020204" pitchFamily="34" charset="0"/>
              </a:rPr>
              <a:t>igh</a:t>
            </a:r>
            <a:r>
              <a:rPr lang="en-US" sz="1600">
                <a:solidFill>
                  <a:schemeClr val="bg1"/>
                </a:solidFill>
                <a:latin typeface="Aptos" panose="020B0004020202020204" pitchFamily="34" charset="0"/>
              </a:rPr>
              <a:t> data rate</a:t>
            </a:r>
            <a:r>
              <a:rPr lang="en-DE" sz="1600">
                <a:solidFill>
                  <a:schemeClr val="bg1"/>
                </a:solidFill>
                <a:latin typeface="Aptos" panose="020B0004020202020204" pitchFamily="34" charset="0"/>
              </a:rPr>
              <a:t>, </a:t>
            </a:r>
            <a:r>
              <a:rPr lang="en-US" sz="1600">
                <a:solidFill>
                  <a:schemeClr val="bg1"/>
                </a:solidFill>
                <a:latin typeface="Aptos" panose="020B0004020202020204" pitchFamily="34" charset="0"/>
              </a:rPr>
              <a:t>low latency, </a:t>
            </a:r>
            <a:br>
              <a:rPr lang="en-US" sz="1600">
                <a:solidFill>
                  <a:schemeClr val="bg1"/>
                </a:solidFill>
                <a:latin typeface="Aptos" panose="020B0004020202020204" pitchFamily="34" charset="0"/>
              </a:rPr>
            </a:br>
            <a:r>
              <a:rPr lang="en-US" sz="1600">
                <a:solidFill>
                  <a:schemeClr val="bg1"/>
                </a:solidFill>
                <a:latin typeface="Aptos" panose="020B0004020202020204" pitchFamily="34" charset="0"/>
              </a:rPr>
              <a:t>high reliability, trustworthiness, and resilience.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7727E06B-D28E-5FB5-2E4E-24F7BFC53C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/>
          <a:srcRect l="2226" r="2226"/>
          <a:stretch/>
        </p:blipFill>
        <p:spPr bwMode="auto">
          <a:xfrm>
            <a:off x="154141" y="1379377"/>
            <a:ext cx="2945284" cy="1734165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F8652D9-4E8B-15C3-6F88-B6CC7C9E09C7}"/>
              </a:ext>
            </a:extLst>
          </p:cNvPr>
          <p:cNvSpPr txBox="1"/>
          <p:nvPr/>
        </p:nvSpPr>
        <p:spPr>
          <a:xfrm>
            <a:off x="149475" y="1021526"/>
            <a:ext cx="29499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1200" b="1">
                <a:solidFill>
                  <a:schemeClr val="accent5">
                    <a:lumMod val="40000"/>
                    <a:lumOff val="60000"/>
                  </a:schemeClr>
                </a:solidFill>
                <a:latin typeface="Aptos" panose="020B0004020202020204" pitchFamily="34" charset="0"/>
              </a:rPr>
              <a:t>Intelligent automated driving</a:t>
            </a:r>
            <a:endParaRPr lang="en-US" sz="1200" b="1" noProof="1">
              <a:solidFill>
                <a:schemeClr val="accent5">
                  <a:lumMod val="40000"/>
                  <a:lumOff val="6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2F11D62-386A-5797-2646-4D578D461A86}"/>
              </a:ext>
            </a:extLst>
          </p:cNvPr>
          <p:cNvSpPr txBox="1"/>
          <p:nvPr/>
        </p:nvSpPr>
        <p:spPr>
          <a:xfrm>
            <a:off x="3236492" y="1021526"/>
            <a:ext cx="29452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b="1">
                <a:solidFill>
                  <a:schemeClr val="accent5">
                    <a:lumMod val="40000"/>
                    <a:lumOff val="60000"/>
                  </a:schemeClr>
                </a:solidFill>
                <a:latin typeface="Aptos" panose="020B0004020202020204" pitchFamily="34" charset="0"/>
              </a:rPr>
              <a:t>Enhanced in-vehicle experiences</a:t>
            </a:r>
            <a:endParaRPr lang="en-US" sz="1200" b="1" noProof="1">
              <a:solidFill>
                <a:schemeClr val="accent5">
                  <a:lumMod val="40000"/>
                  <a:lumOff val="6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055FF38-DA57-0271-2C37-E6AE33F44891}"/>
              </a:ext>
            </a:extLst>
          </p:cNvPr>
          <p:cNvSpPr txBox="1"/>
          <p:nvPr/>
        </p:nvSpPr>
        <p:spPr>
          <a:xfrm>
            <a:off x="6318843" y="1021526"/>
            <a:ext cx="267101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ctr">
              <a:buFont typeface="Arial"/>
              <a:buNone/>
            </a:pPr>
            <a:r>
              <a:rPr lang="en-GB" sz="1200" b="1">
                <a:solidFill>
                  <a:schemeClr val="accent5">
                    <a:lumMod val="40000"/>
                    <a:lumOff val="60000"/>
                  </a:schemeClr>
                </a:solidFill>
                <a:latin typeface="Aptos" panose="020B0004020202020204" pitchFamily="34" charset="0"/>
              </a:rPr>
              <a:t>Real-time environmental modelling </a:t>
            </a:r>
          </a:p>
        </p:txBody>
      </p:sp>
      <p:pic>
        <p:nvPicPr>
          <p:cNvPr id="15" name="Picture 14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6AD6E552-F8B3-E069-4B77-57F06AE364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0242" y="4767263"/>
            <a:ext cx="836558" cy="26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14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6A1B95F-1E19-0EB4-30FE-A443B480F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1000"/>
              <a:t>5GAA Input to 3GPP workshop on 6G</a:t>
            </a:r>
            <a:endParaRPr lang="fr-FR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36DC48-28A4-BC67-A482-6AE4128D6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86EAA-FDAB-2742-AB70-6F1ADD686F77}" type="slidenum">
              <a:rPr lang="fr-FR" smtClean="0"/>
              <a:t>6</a:t>
            </a:fld>
            <a:endParaRPr lang="fr-FR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803E3D-7F8A-7FB3-0BCD-66661E9BBA82}"/>
              </a:ext>
            </a:extLst>
          </p:cNvPr>
          <p:cNvSpPr txBox="1">
            <a:spLocks/>
          </p:cNvSpPr>
          <p:nvPr/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0" i="0" kern="1200">
                <a:solidFill>
                  <a:srgbClr val="1EACE1"/>
                </a:solidFill>
                <a:latin typeface="Univia Pro Book"/>
                <a:ea typeface="+mj-ea"/>
                <a:cs typeface="Univia Pro Book"/>
              </a:defRPr>
            </a:lvl1pPr>
          </a:lstStyle>
          <a:p>
            <a:pPr algn="ctr"/>
            <a:r>
              <a:rPr lang="en-GB" sz="2700" b="1">
                <a:solidFill>
                  <a:schemeClr val="tx2"/>
                </a:solidFill>
                <a:latin typeface="Univia Pro Bold"/>
              </a:rPr>
              <a:t>References</a:t>
            </a:r>
            <a:endParaRPr lang="en-DE" sz="26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812A69-6A64-2BEA-7BB2-7B6D922B850C}"/>
              </a:ext>
            </a:extLst>
          </p:cNvPr>
          <p:cNvSpPr txBox="1"/>
          <p:nvPr/>
        </p:nvSpPr>
        <p:spPr>
          <a:xfrm>
            <a:off x="451572" y="776019"/>
            <a:ext cx="8561429" cy="378565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</a:rPr>
              <a:t>[1] 5GAA, </a:t>
            </a:r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  <a:hlinkClick r:id="rId2"/>
              </a:rPr>
              <a:t>A visionary roadmap for advanced driving use cases, connectivity, and technologies</a:t>
            </a:r>
            <a:endParaRPr lang="en-GB" sz="1600">
              <a:solidFill>
                <a:srgbClr val="212121"/>
              </a:solidFill>
              <a:latin typeface="Aptos" panose="020B0004020202020204" pitchFamily="34" charset="0"/>
              <a:ea typeface="Open Sans"/>
              <a:cs typeface="Times New Roman"/>
            </a:endParaRPr>
          </a:p>
          <a:p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</a:rPr>
              <a:t>[2] SWS-240005, </a:t>
            </a:r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  <a:hlinkClick r:id="rId3"/>
              </a:rPr>
              <a:t>5GAA MRP input to 3GPP Stage 1 workshop on IMT 2030 Use Cases</a:t>
            </a:r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</a:rPr>
              <a:t>, 3GPP SA1 WS IMT-2030</a:t>
            </a:r>
          </a:p>
          <a:p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</a:rPr>
              <a:t>[3] 5GAA Technical Report, </a:t>
            </a:r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  <a:hlinkClick r:id="rId4"/>
              </a:rPr>
              <a:t>Maximising the benefit of future satellite communications for automotive</a:t>
            </a:r>
            <a:endParaRPr lang="en-GB" sz="1600">
              <a:solidFill>
                <a:srgbClr val="212121"/>
              </a:solidFill>
              <a:latin typeface="Aptos" panose="020B0004020202020204" pitchFamily="34" charset="0"/>
              <a:ea typeface="Open Sans"/>
              <a:cs typeface="Times New Roman"/>
            </a:endParaRPr>
          </a:p>
          <a:p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</a:rPr>
              <a:t>[4] 5GAA, </a:t>
            </a:r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  <a:hlinkClick r:id="rId5"/>
              </a:rPr>
              <a:t>5G Automotive Association Evaluation of Radio-Based Positioning Enhancements for Automotive Use Cases</a:t>
            </a:r>
            <a:endParaRPr lang="en-GB" sz="1600">
              <a:solidFill>
                <a:srgbClr val="212121"/>
              </a:solidFill>
              <a:latin typeface="Aptos" panose="020B0004020202020204" pitchFamily="34" charset="0"/>
              <a:ea typeface="Open Sans"/>
              <a:cs typeface="Times New Roman"/>
            </a:endParaRPr>
          </a:p>
          <a:p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</a:rPr>
              <a:t>[5] 5GAA, </a:t>
            </a:r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  <a:hlinkClick r:id="rId6"/>
              </a:rPr>
              <a:t>Open Statement, </a:t>
            </a:r>
            <a:r>
              <a:rPr lang="en-GB" sz="1600">
                <a:solidFill>
                  <a:srgbClr val="1D2552"/>
                </a:solidFill>
                <a:effectLst/>
                <a:latin typeface="Aptos" panose="020B0004020202020204" pitchFamily="34" charset="0"/>
                <a:hlinkClick r:id="rId6"/>
              </a:rPr>
              <a:t>Europe converging towards 5G-V2X</a:t>
            </a:r>
            <a:r>
              <a:rPr lang="en-GB" sz="1600">
                <a:solidFill>
                  <a:srgbClr val="1D2552"/>
                </a:solidFill>
                <a:latin typeface="Aptos" panose="020B0004020202020204" pitchFamily="34" charset="0"/>
                <a:hlinkClick r:id="rId6"/>
              </a:rPr>
              <a:t> </a:t>
            </a:r>
            <a:r>
              <a:rPr lang="en-GB" sz="1600">
                <a:solidFill>
                  <a:srgbClr val="1D2552"/>
                </a:solidFill>
                <a:effectLst/>
                <a:latin typeface="Aptos" panose="020B0004020202020204" pitchFamily="34" charset="0"/>
                <a:hlinkClick r:id="rId6"/>
              </a:rPr>
              <a:t>direct communications</a:t>
            </a:r>
            <a:endParaRPr lang="en-GB" sz="1600">
              <a:solidFill>
                <a:srgbClr val="1D2552"/>
              </a:solidFill>
              <a:effectLst/>
              <a:latin typeface="Aptos" panose="020B0004020202020204" pitchFamily="34" charset="0"/>
            </a:endParaRPr>
          </a:p>
          <a:p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</a:rPr>
              <a:t>[6] 5GAA Technical Report, </a:t>
            </a:r>
            <a:r>
              <a:rPr lang="en-GB" sz="1600" err="1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  <a:hlinkClick r:id="rId7"/>
              </a:rPr>
              <a:t>STiCAD</a:t>
            </a:r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  <a:hlinkClick r:id="rId7"/>
              </a:rPr>
              <a:t> Safety Treatment in Connected and Automated Driving Functions</a:t>
            </a:r>
            <a:endParaRPr lang="en-GB" sz="1600">
              <a:solidFill>
                <a:srgbClr val="212121"/>
              </a:solidFill>
              <a:latin typeface="Aptos" panose="020B0004020202020204" pitchFamily="34" charset="0"/>
              <a:ea typeface="Open Sans"/>
              <a:cs typeface="Times New Roman"/>
            </a:endParaRPr>
          </a:p>
          <a:p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</a:rPr>
              <a:t>[7] 5GAA White Paper, </a:t>
            </a:r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  <a:hlinkClick r:id="rId8"/>
              </a:rPr>
              <a:t>Creating Trust in Connected and   Automated Vehicles</a:t>
            </a:r>
            <a:endParaRPr lang="en-GB" sz="1600">
              <a:solidFill>
                <a:srgbClr val="212121"/>
              </a:solidFill>
              <a:latin typeface="Aptos" panose="020B0004020202020204" pitchFamily="34" charset="0"/>
              <a:ea typeface="Open Sans"/>
              <a:cs typeface="Times New Roman"/>
            </a:endParaRPr>
          </a:p>
          <a:p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</a:rPr>
              <a:t>[8] 5GAA White Paper </a:t>
            </a:r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  <a:hlinkClick r:id="rId9"/>
              </a:rPr>
              <a:t>Evolution of vehicular communication systems beyond 5G</a:t>
            </a:r>
            <a:endParaRPr lang="en-GB" sz="1600">
              <a:solidFill>
                <a:srgbClr val="212121"/>
              </a:solidFill>
              <a:latin typeface="Aptos" panose="020B0004020202020204" pitchFamily="34" charset="0"/>
              <a:ea typeface="Open Sans"/>
              <a:cs typeface="Times New Roman"/>
            </a:endParaRPr>
          </a:p>
          <a:p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</a:rPr>
              <a:t>[9] </a:t>
            </a:r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  <a:hlinkClick r:id="rId10"/>
              </a:rPr>
              <a:t>R1-2405964 LS on Physical Properties of Sensing Targets in Automotive Scenarios for ISAC, 5GAA WG4</a:t>
            </a:r>
            <a:endParaRPr lang="en-GB" sz="1600">
              <a:solidFill>
                <a:srgbClr val="212121"/>
              </a:solidFill>
              <a:latin typeface="Aptos" panose="020B0004020202020204" pitchFamily="34" charset="0"/>
              <a:ea typeface="Open Sans"/>
              <a:cs typeface="Times New Roman"/>
            </a:endParaRPr>
          </a:p>
          <a:p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</a:rPr>
              <a:t>[10] </a:t>
            </a:r>
            <a:r>
              <a:rPr lang="en-GB" sz="1600">
                <a:solidFill>
                  <a:srgbClr val="212121"/>
                </a:solidFill>
                <a:latin typeface="Aptos" panose="020B0004020202020204" pitchFamily="34" charset="0"/>
                <a:ea typeface="Open Sans"/>
                <a:cs typeface="Times New Roman"/>
                <a:hlinkClick r:id="rId11"/>
              </a:rPr>
              <a:t>RP‑221044 LS on Rel-18 WI related to vehicular distributed antenna systems</a:t>
            </a:r>
            <a:endParaRPr lang="en-DE" sz="160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431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8705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g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IAAAAAAAAAAwAAAAMAAAAA/////wQASwwAAAAAAAAAAAAAIAD///////////////8AAAD////////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+FTrfgdwv1Aqx0X/8q+1cYFAAAAAAADAAAAAwADAAAAAQADAAEA////////BAAAAAMAEAALtF3CAhRNNUmIuCnygmoFxQUAAAABAAMAAAAAAAM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EAAgMAAAAAAAAAAAAACAB////////////////AAAA////////////////BAAAAAMA////////BAAAAAMA////////BA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aAAZMaW5rZWRTaGFwZXNEYXRhUHJvcGVydHlfMAUAAAAAAAQAAAADAAQAAAABAAQAAAADAP///////wMAAwEDAAAAAwD///////8lAAZMaW5rZWRTaGFwZVByZXNlbnRhdGlvblNldHRpbmdzRGF0YV8wBQAAAAEABAAAAAAABAAAAAIABAAAAAAABAAAAAIABA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gC3DgAAAAAAAAAAAAD/////gwCDAAAABV9pZAAQAAAABOFTrfgdwv1Aqx0X/8q+1cYDRGF0YQAbAAAABExpbmtlZFNoYXBlRGF0YQAFAAAAAAACTmFtZQAZAAAATGlua2VkU2hhcGVzRGF0YVByb3BlcnR5ABBWZXJzaW9uAAAAAAAJTGFzdFdyaXRlAAQAH9uUAQAAAAEA/////50AnQAAAAVfaWQAEAAAAAS0XcICFE01SYi4KfKCagXFA0RhdGEAKgAAAAhQcmVzZW50YXRpb25TY2FubmVkRm9yTGlua2VkU2hhcGVzAAEAAk5hbWUAJAAAAExpbmtlZFNoYXBlUHJlc2VudGF0aW9uU2V0dGluZ3NEYXRhABBWZXJzaW9uAAAAAAAJTGFzdFdyaXRlAJQAH9uU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B_LENGTH" val="24576"/>
</p:tagLst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A838A1B5508C42B904347DF59B3B3F" ma:contentTypeVersion="14" ma:contentTypeDescription="Create a new document." ma:contentTypeScope="" ma:versionID="b03d2fd1bfbac28db892f5b259e814a6">
  <xsd:schema xmlns:xsd="http://www.w3.org/2001/XMLSchema" xmlns:xs="http://www.w3.org/2001/XMLSchema" xmlns:p="http://schemas.microsoft.com/office/2006/metadata/properties" xmlns:ns2="73d4858a-618d-425c-8c0f-de88aa4679a6" xmlns:ns3="25221a5f-ff49-4dfc-8729-f656b13c37e2" targetNamespace="http://schemas.microsoft.com/office/2006/metadata/properties" ma:root="true" ma:fieldsID="71305e9131fb414deb9e9709cbe9cdbf" ns2:_="" ns3:_="">
    <xsd:import namespace="73d4858a-618d-425c-8c0f-de88aa4679a6"/>
    <xsd:import namespace="25221a5f-ff49-4dfc-8729-f656b13c37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d4858a-618d-425c-8c0f-de88aa467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2725b98-8c20-4b27-a522-48ee6404e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221a5f-ff49-4dfc-8729-f656b13c37e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90c45f92-63fc-46d8-92b6-b825272388c5}" ma:internalName="TaxCatchAll" ma:showField="CatchAllData" ma:web="25221a5f-ff49-4dfc-8729-f656b13c37e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3d4858a-618d-425c-8c0f-de88aa4679a6">
      <Terms xmlns="http://schemas.microsoft.com/office/infopath/2007/PartnerControls"/>
    </lcf76f155ced4ddcb4097134ff3c332f>
    <TaxCatchAll xmlns="25221a5f-ff49-4dfc-8729-f656b13c37e2" xsi:nil="true"/>
  </documentManagement>
</p:properties>
</file>

<file path=customXml/itemProps1.xml><?xml version="1.0" encoding="utf-8"?>
<ds:datastoreItem xmlns:ds="http://schemas.openxmlformats.org/officeDocument/2006/customXml" ds:itemID="{BCE8DC6F-C926-4800-A2F2-A9C2BDC61F3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FE564F-3D88-4DCC-9A85-54C8BF43FC2B}">
  <ds:schemaRefs>
    <ds:schemaRef ds:uri="25221a5f-ff49-4dfc-8729-f656b13c37e2"/>
    <ds:schemaRef ds:uri="73d4858a-618d-425c-8c0f-de88aa4679a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289314C-26F2-40BB-9E94-87E111E51058}">
  <ds:schemaRefs>
    <ds:schemaRef ds:uri="http://purl.org/dc/terms/"/>
    <ds:schemaRef ds:uri="http://purl.org/dc/elements/1.1/"/>
    <ds:schemaRef ds:uri="25221a5f-ff49-4dfc-8729-f656b13c37e2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73d4858a-618d-425c-8c0f-de88aa4679a6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6006a9c5-d130-408c-bc8e-3b5ecdb17aa0}" enabled="1" method="Standard" siteId="{8d4b558f-7b2e-40ba-ad1f-e04d79e6265a}" removed="0"/>
  <clbl:label id="{d026bb9f-849e-4520-adf3-36adc211bebd}" enabled="1" method="Privileged" siteId="{ac144e41-8001-48f0-9e1c-170716ed06b6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1078</Words>
  <Application>Microsoft Office PowerPoint</Application>
  <PresentationFormat>On-screen Show (16:9)</PresentationFormat>
  <Paragraphs>67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Arial</vt:lpstr>
      <vt:lpstr>Calibri</vt:lpstr>
      <vt:lpstr>Univia Pro Bold</vt:lpstr>
      <vt:lpstr>Univia Pro Book</vt:lpstr>
      <vt:lpstr>Thème Office</vt:lpstr>
      <vt:lpstr>5GAA input to  3GPP workshop on 6G </vt:lpstr>
      <vt:lpstr>Automotive considerations for evolution towards 6G</vt:lpstr>
      <vt:lpstr>General 6G requirements from automotive perspective (1)</vt:lpstr>
      <vt:lpstr>General 6G requirements from automotive perspective (2)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la version d'évaluation de Office 2004</dc:creator>
  <cp:lastModifiedBy>Anastasia Sendrea (5GAA)</cp:lastModifiedBy>
  <cp:revision>2</cp:revision>
  <dcterms:created xsi:type="dcterms:W3CDTF">2020-01-29T09:39:11Z</dcterms:created>
  <dcterms:modified xsi:type="dcterms:W3CDTF">2025-02-17T15:19:10Z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0x01010090A838A1B5508C42B904347DF59B3B3F</vt:lpwstr>
  </property>
  <property fmtid="{D5CDD505-2E9C-101B-9397-08002B2CF9AE}" pid="3" name="MediaServiceImageTags">
    <vt:lpwstr/>
  </property>
</Properties>
</file>