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58" r:id="rId3"/>
    <p:sldMasterId id="2147483660" r:id="rId4"/>
  </p:sldMasterIdLst>
  <p:notesMasterIdLst>
    <p:notesMasterId r:id="rId16"/>
  </p:notesMasterIdLst>
  <p:handoutMasterIdLst>
    <p:handoutMasterId r:id="rId17"/>
  </p:handoutMasterIdLst>
  <p:sldIdLst>
    <p:sldId id="638" r:id="rId5"/>
    <p:sldId id="624" r:id="rId6"/>
    <p:sldId id="626" r:id="rId7"/>
    <p:sldId id="628" r:id="rId8"/>
    <p:sldId id="627" r:id="rId9"/>
    <p:sldId id="630" r:id="rId10"/>
    <p:sldId id="636" r:id="rId11"/>
    <p:sldId id="631" r:id="rId12"/>
    <p:sldId id="632" r:id="rId13"/>
    <p:sldId id="637" r:id="rId14"/>
    <p:sldId id="276" r:id="rId15"/>
  </p:sldIdLst>
  <p:sldSz cx="9144000" cy="5143500" type="screen16x9"/>
  <p:notesSz cx="6858000" cy="9144000"/>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4">
          <p15:clr>
            <a:srgbClr val="A4A3A4"/>
          </p15:clr>
        </p15:guide>
        <p15:guide id="2" pos="2921">
          <p15:clr>
            <a:srgbClr val="A4A3A4"/>
          </p15:clr>
        </p15:guide>
      </p15:sldGuideLst>
    </p:ext>
    <p:ext uri="{2D200454-40CA-4A62-9FC3-DE9A4176ACB9}">
      <p15:notesGuideLst xmlns:p15="http://schemas.microsoft.com/office/powerpoint/2012/main">
        <p15:guide id="1" orient="horz" pos="3030">
          <p15:clr>
            <a:srgbClr val="A4A3A4"/>
          </p15:clr>
        </p15:guide>
        <p15:guide id="2" pos="219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uqian" initials="" lastIdx="0" clrIdx="0"/>
  <p:cmAuthor id="1" name="游世林10025098" initials="游世林10025098" lastIdx="2" clrIdx="0"/>
  <p:cmAuthor id="2" name="xyp" initials="x" lastIdx="1" clrIdx="1"/>
  <p:cmAuthor id="3" name="10010557" initials="1"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FD4"/>
    <a:srgbClr val="DDD6E5"/>
    <a:srgbClr val="0089CF"/>
    <a:srgbClr val="00ABBD"/>
    <a:srgbClr val="9FE1F9"/>
    <a:srgbClr val="5ACBF5"/>
    <a:srgbClr val="8CC63E"/>
    <a:srgbClr val="0070B1"/>
    <a:srgbClr val="00AEEF"/>
    <a:srgbClr val="005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03" autoAdjust="0"/>
  </p:normalViewPr>
  <p:slideViewPr>
    <p:cSldViewPr snapToGrid="0" snapToObjects="1">
      <p:cViewPr varScale="1">
        <p:scale>
          <a:sx n="92" d="100"/>
          <a:sy n="92" d="100"/>
        </p:scale>
        <p:origin x="44" y="44"/>
      </p:cViewPr>
      <p:guideLst>
        <p:guide orient="horz" pos="1704"/>
        <p:guide pos="2921"/>
      </p:guideLst>
    </p:cSldViewPr>
  </p:slideViewPr>
  <p:notesTextViewPr>
    <p:cViewPr>
      <p:scale>
        <a:sx n="100" d="100"/>
        <a:sy n="100" d="100"/>
      </p:scale>
      <p:origin x="0" y="0"/>
    </p:cViewPr>
  </p:notesTextViewPr>
  <p:notesViewPr>
    <p:cSldViewPr snapToGrid="0" snapToObjects="1">
      <p:cViewPr varScale="1">
        <p:scale>
          <a:sx n="66" d="100"/>
          <a:sy n="66" d="100"/>
        </p:scale>
        <p:origin x="-2901" y="-51"/>
      </p:cViewPr>
      <p:guideLst>
        <p:guide orient="horz" pos="3030"/>
        <p:guide pos="219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Arial" panose="020B0604020202020204" pitchFamily="34"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cs typeface="Arial" panose="020B0604020202020204" pitchFamily="34" charset="0"/>
              </a:defRPr>
            </a:lvl1pPr>
          </a:lstStyle>
          <a:p>
            <a:pPr>
              <a:defRPr/>
            </a:pPr>
            <a:fld id="{ADBB1F30-D4F2-4E95-8CC5-2961C493C956}" type="datetimeFigureOut">
              <a:rPr lang="zh-CN" altLang="en-US"/>
              <a:t>2025/2/17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cs typeface="Arial" panose="020B0604020202020204" pitchFamily="34"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cs typeface="Arial" panose="020B0604020202020204" pitchFamily="34" charset="0"/>
              </a:defRPr>
            </a:lvl1pPr>
          </a:lstStyle>
          <a:p>
            <a:pPr>
              <a:defRPr/>
            </a:pPr>
            <a:fld id="{B25176F1-1209-4F30-8B48-CB87B0693010}" type="slidenum">
              <a:rPr lang="zh-CN" altLang="en-US"/>
              <a:t>‹#›</a:t>
            </a:fld>
            <a:endParaRPr lang="zh-CN" altLang="en-US"/>
          </a:p>
        </p:txBody>
      </p:sp>
    </p:spTree>
    <p:extLst>
      <p:ext uri="{BB962C8B-B14F-4D97-AF65-F5344CB8AC3E}">
        <p14:creationId xmlns:p14="http://schemas.microsoft.com/office/powerpoint/2010/main" val="1683390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62BA7E-1AB1-4D46-B5D6-4A8344B99906}" type="datetimeFigureOut">
              <a:rPr lang="zh-CN" altLang="en-US" smtClean="0"/>
              <a:t>2025/2/17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84688-0BDE-472F-81C3-292EFEE255D5}" type="slidenum">
              <a:rPr lang="zh-CN" altLang="en-US" smtClean="0"/>
              <a:t>‹#›</a:t>
            </a:fld>
            <a:endParaRPr lang="zh-CN" altLang="en-US"/>
          </a:p>
        </p:txBody>
      </p:sp>
    </p:spTree>
    <p:extLst>
      <p:ext uri="{BB962C8B-B14F-4D97-AF65-F5344CB8AC3E}">
        <p14:creationId xmlns:p14="http://schemas.microsoft.com/office/powerpoint/2010/main" val="1285320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Text Placeholder 2"/>
          <p:cNvSpPr>
            <a:spLocks noGrp="1"/>
          </p:cNvSpPr>
          <p:nvPr userDrawn="1">
            <p:ph type="body" sz="quarter" idx="4294967295"/>
          </p:nvPr>
        </p:nvSpPr>
        <p:spPr>
          <a:xfrm>
            <a:off x="336550" y="2115741"/>
            <a:ext cx="4478338" cy="1007269"/>
          </a:xfrm>
          <a:prstGeom prst="rect">
            <a:avLst/>
          </a:prstGeom>
        </p:spPr>
        <p:txBody>
          <a:bodyPr/>
          <a:lstStyle/>
          <a:p>
            <a:pPr marL="0" lvl="0" indent="0" eaLnBrk="1" hangingPunct="1">
              <a:buFont typeface="Arial" panose="020B0604020202020204" pitchFamily="34" charset="0"/>
              <a:buNone/>
            </a:pPr>
            <a:r>
              <a:rPr lang="zh-CN" altLang="en-US" sz="1400" smtClean="0">
                <a:solidFill>
                  <a:srgbClr val="FFFFFF"/>
                </a:solidFill>
                <a:latin typeface="微软雅黑" panose="020B0503020204020204" charset="-122"/>
              </a:rPr>
              <a:t>单击此处编辑母版文本样式</a:t>
            </a:r>
          </a:p>
        </p:txBody>
      </p:sp>
      <p:sp>
        <p:nvSpPr>
          <p:cNvPr id="3" name="Subtitle 1"/>
          <p:cNvSpPr>
            <a:spLocks noGrp="1"/>
          </p:cNvSpPr>
          <p:nvPr userDrawn="1">
            <p:ph type="subTitle" idx="9"/>
          </p:nvPr>
        </p:nvSpPr>
        <p:spPr>
          <a:xfrm>
            <a:off x="336550" y="860822"/>
            <a:ext cx="6400800" cy="561975"/>
          </a:xfrm>
          <a:prstGeom prst="rect">
            <a:avLst/>
          </a:prstGeom>
        </p:spPr>
        <p:txBody>
          <a:bodyPr/>
          <a:lstStyle/>
          <a:p>
            <a:pPr marL="0" indent="0" eaLnBrk="1" hangingPunct="1">
              <a:buFont typeface="Arial" panose="020B0604020202020204" pitchFamily="34" charset="0"/>
              <a:buNone/>
            </a:pPr>
            <a:r>
              <a:rPr lang="zh-CN" altLang="en-US" smtClean="0">
                <a:solidFill>
                  <a:srgbClr val="8CC63E"/>
                </a:solidFill>
              </a:rPr>
              <a:t>单击此处编辑母版副标题样式</a:t>
            </a:r>
            <a:endParaRPr lang="en-US" altLang="zh-CN" dirty="0" smtClean="0">
              <a:solidFill>
                <a:srgbClr val="8CC63E"/>
              </a:solidFill>
            </a:endParaRPr>
          </a:p>
        </p:txBody>
      </p:sp>
      <p:sp>
        <p:nvSpPr>
          <p:cNvPr id="4" name="Title 3"/>
          <p:cNvSpPr>
            <a:spLocks noGrp="1"/>
          </p:cNvSpPr>
          <p:nvPr userDrawn="1">
            <p:ph type="ctrTitle" idx="19"/>
          </p:nvPr>
        </p:nvSpPr>
        <p:spPr>
          <a:xfrm>
            <a:off x="336550" y="407194"/>
            <a:ext cx="6400800" cy="444104"/>
          </a:xfrm>
          <a:prstGeom prst="rect">
            <a:avLst/>
          </a:prstGeom>
        </p:spPr>
        <p:txBody>
          <a:bodyPr/>
          <a:lstStyle/>
          <a:p>
            <a:pPr eaLnBrk="1" hangingPunct="1"/>
            <a:r>
              <a:rPr lang="zh-CN" altLang="en-US" b="1" smtClean="0">
                <a:solidFill>
                  <a:schemeClr val="bg1"/>
                </a:solidFill>
              </a:rPr>
              <a:t>单击此处编辑母版标题样式</a:t>
            </a:r>
            <a:endParaRPr lang="en-US" altLang="zh-CN" b="1" dirty="0" smtClean="0">
              <a:solidFill>
                <a:schemeClr val="bg1"/>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1" y="4454526"/>
            <a:ext cx="184731" cy="369332"/>
          </a:xfrm>
          <a:prstGeom prst="rect">
            <a:avLst/>
          </a:prstGeom>
          <a:noFill/>
          <a:ln w="9525">
            <a:noFill/>
            <a:miter lim="800000"/>
          </a:ln>
        </p:spPr>
        <p:txBody>
          <a:bodyPr wrap="none">
            <a:spAutoFit/>
          </a:bodyPr>
          <a:lstStyle/>
          <a:p>
            <a:pPr defTabSz="457200" fontAlgn="base">
              <a:spcBef>
                <a:spcPct val="0"/>
              </a:spcBef>
              <a:spcAft>
                <a:spcPct val="0"/>
              </a:spcAft>
              <a:defRPr/>
            </a:pPr>
            <a:endParaRPr lang="en-US" sz="1800" dirty="0">
              <a:solidFill>
                <a:srgbClr val="000000"/>
              </a:solidFill>
              <a:latin typeface="Arial" panose="020B0604020202020204" pitchFamily="34" charset="0"/>
              <a:ea typeface="宋体" panose="02010600030101010101" pitchFamily="2" charset="-122"/>
              <a:cs typeface="Arial" panose="020B0604020202020204" pitchFamily="34" charset="0"/>
            </a:endParaRPr>
          </a:p>
        </p:txBody>
      </p:sp>
      <p:sp>
        <p:nvSpPr>
          <p:cNvPr id="7" name="TextBox 6"/>
          <p:cNvSpPr txBox="1">
            <a:spLocks noChangeArrowheads="1"/>
          </p:cNvSpPr>
          <p:nvPr/>
        </p:nvSpPr>
        <p:spPr bwMode="auto">
          <a:xfrm>
            <a:off x="4814889" y="4170364"/>
            <a:ext cx="184731" cy="369332"/>
          </a:xfrm>
          <a:prstGeom prst="rect">
            <a:avLst/>
          </a:prstGeom>
          <a:noFill/>
          <a:ln w="9525">
            <a:noFill/>
            <a:miter lim="800000"/>
          </a:ln>
        </p:spPr>
        <p:txBody>
          <a:bodyPr wrap="none">
            <a:spAutoFit/>
          </a:bodyPr>
          <a:lstStyle/>
          <a:p>
            <a:pPr defTabSz="457200" fontAlgn="base">
              <a:spcBef>
                <a:spcPct val="0"/>
              </a:spcBef>
              <a:spcAft>
                <a:spcPct val="0"/>
              </a:spcAft>
              <a:defRPr/>
            </a:pPr>
            <a:endParaRPr lang="en-US" sz="1800" dirty="0">
              <a:solidFill>
                <a:srgbClr val="000000"/>
              </a:solidFill>
              <a:latin typeface="Arial" panose="020B0604020202020204" pitchFamily="34" charset="0"/>
              <a:ea typeface="宋体" panose="02010600030101010101" pitchFamily="2" charset="-122"/>
              <a:cs typeface="Arial" panose="020B0604020202020204" pitchFamily="34" charset="0"/>
            </a:endParaRPr>
          </a:p>
        </p:txBody>
      </p:sp>
      <p:sp>
        <p:nvSpPr>
          <p:cNvPr id="10" name="TextBox 9"/>
          <p:cNvSpPr txBox="1">
            <a:spLocks noChangeArrowheads="1"/>
          </p:cNvSpPr>
          <p:nvPr/>
        </p:nvSpPr>
        <p:spPr bwMode="auto">
          <a:xfrm>
            <a:off x="4037014" y="3638551"/>
            <a:ext cx="184731" cy="369332"/>
          </a:xfrm>
          <a:prstGeom prst="rect">
            <a:avLst/>
          </a:prstGeom>
          <a:noFill/>
          <a:ln w="9525">
            <a:noFill/>
            <a:miter lim="800000"/>
          </a:ln>
        </p:spPr>
        <p:txBody>
          <a:bodyPr wrap="none">
            <a:spAutoFit/>
          </a:bodyPr>
          <a:lstStyle/>
          <a:p>
            <a:pPr defTabSz="457200" fontAlgn="base">
              <a:spcBef>
                <a:spcPct val="0"/>
              </a:spcBef>
              <a:spcAft>
                <a:spcPct val="0"/>
              </a:spcAft>
              <a:defRPr/>
            </a:pPr>
            <a:endParaRPr lang="en-US" sz="1800" dirty="0">
              <a:solidFill>
                <a:srgbClr val="000000"/>
              </a:solidFill>
              <a:latin typeface="Arial" panose="020B0604020202020204" pitchFamily="34" charset="0"/>
              <a:ea typeface="宋体" panose="02010600030101010101" pitchFamily="2" charset="-122"/>
              <a:cs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fontAlgn="base">
              <a:spcBef>
                <a:spcPct val="0"/>
              </a:spcBef>
              <a:spcAft>
                <a:spcPct val="0"/>
              </a:spcAft>
              <a:defRPr/>
            </a:pPr>
            <a:endParaRPr kumimoji="1" lang="en-US" sz="1800" dirty="0">
              <a:solidFill>
                <a:srgbClr val="000000"/>
              </a:solidFill>
              <a:latin typeface="Arial" panose="020B0604020202020204" pitchFamily="34" charset="0"/>
              <a:ea typeface="宋体" panose="02010600030101010101" pitchFamily="2" charset="-122"/>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defTabSz="457200" fontAlgn="base">
              <a:spcBef>
                <a:spcPct val="0"/>
              </a:spcBef>
              <a:spcAft>
                <a:spcPct val="0"/>
              </a:spcAft>
              <a:defRPr/>
            </a:pPr>
            <a:endParaRPr kumimoji="1" lang="en-US" sz="1800" dirty="0">
              <a:solidFill>
                <a:srgbClr val="000000"/>
              </a:solidFill>
              <a:latin typeface="Arial" panose="020B0604020202020204" pitchFamily="34" charset="0"/>
              <a:ea typeface="宋体" panose="02010600030101010101" pitchFamily="2" charset="-122"/>
              <a:cs typeface="Arial" panose="020B0604020202020204" pitchFamily="34" charset="0"/>
            </a:endParaRPr>
          </a:p>
        </p:txBody>
      </p:sp>
      <p:sp>
        <p:nvSpPr>
          <p:cNvPr id="9" name="副标题 2"/>
          <p:cNvSpPr>
            <a:spLocks noGrp="1"/>
          </p:cNvSpPr>
          <p:nvPr>
            <p:ph type="subTitle" idx="1"/>
          </p:nvPr>
        </p:nvSpPr>
        <p:spPr>
          <a:xfrm>
            <a:off x="430210" y="1314082"/>
            <a:ext cx="6400800" cy="562760"/>
          </a:xfrm>
          <a:prstGeom prst="rect">
            <a:avLst/>
          </a:prstGeom>
        </p:spPr>
        <p:txBody>
          <a:bodyPr>
            <a:normAutofit/>
          </a:bodyPr>
          <a:lstStyle>
            <a:lvl1pPr marL="0" indent="0" algn="l">
              <a:lnSpc>
                <a:spcPct val="100000"/>
              </a:lnSpc>
              <a:buNone/>
              <a:defRPr kumimoji="1" lang="zh-CN" altLang="en-US" sz="2201"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3" y="2391270"/>
            <a:ext cx="4478338" cy="1006822"/>
          </a:xfrm>
          <a:prstGeom prst="rect">
            <a:avLst/>
          </a:prstGeom>
        </p:spPr>
        <p:txBody>
          <a:bodyPr>
            <a:normAutofit/>
          </a:bodyPr>
          <a:lstStyle>
            <a:lvl1pPr marL="0" indent="0">
              <a:buNone/>
              <a:defRPr sz="1399">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7"/>
            <a:ext cx="6400800" cy="444238"/>
          </a:xfrm>
          <a:prstGeom prst="rect">
            <a:avLst/>
          </a:prstGeom>
        </p:spPr>
        <p:txBody>
          <a:bodyPr>
            <a:noAutofit/>
          </a:bodyPr>
          <a:lstStyle>
            <a:lvl1pPr algn="l">
              <a:defRPr kumimoji="1" lang="zh-CN" altLang="en-US" sz="2801"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pic>
        <p:nvPicPr>
          <p:cNvPr id="3" name="图片 2" descr="未标题-1-01"/>
          <p:cNvPicPr>
            <a:picLocks noChangeAspect="1"/>
          </p:cNvPicPr>
          <p:nvPr userDrawn="1"/>
        </p:nvPicPr>
        <p:blipFill>
          <a:blip r:embed="rId3"/>
          <a:stretch>
            <a:fillRect/>
          </a:stretch>
        </p:blipFill>
        <p:spPr>
          <a:xfrm>
            <a:off x="7596778" y="604195"/>
            <a:ext cx="1397000" cy="701040"/>
          </a:xfrm>
          <a:prstGeom prst="rect">
            <a:avLst/>
          </a:prstGeom>
        </p:spPr>
      </p:pic>
    </p:spTree>
    <p:extLst>
      <p:ext uri="{BB962C8B-B14F-4D97-AF65-F5344CB8AC3E}">
        <p14:creationId xmlns:p14="http://schemas.microsoft.com/office/powerpoint/2010/main" val="4042721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6" y="1200150"/>
            <a:ext cx="4168775" cy="3189685"/>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79951" y="1200150"/>
            <a:ext cx="4170363" cy="3189685"/>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710"/>
            <a:ext cx="8516938" cy="721519"/>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6" y="1200150"/>
            <a:ext cx="4925919" cy="3189685"/>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5459507" y="1200150"/>
            <a:ext cx="3390807" cy="3189685"/>
          </a:xfrm>
        </p:spPr>
        <p:txBody>
          <a:bodyPr/>
          <a:lstStyle>
            <a:lvl1pPr>
              <a:defRPr sz="20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
    <p:bg>
      <p:bgPr>
        <a:solidFill>
          <a:schemeClr val="bg1"/>
        </a:solidFill>
        <a:effectLst/>
      </p:bgPr>
    </p:bg>
    <p:spTree>
      <p:nvGrpSpPr>
        <p:cNvPr id="1" name=""/>
        <p:cNvGrpSpPr/>
        <p:nvPr/>
      </p:nvGrpSpPr>
      <p:grpSpPr>
        <a:xfrm>
          <a:off x="0" y="0"/>
          <a:ext cx="0" cy="0"/>
          <a:chOff x="0" y="0"/>
          <a:chExt cx="0" cy="0"/>
        </a:xfrm>
      </p:grpSpPr>
      <p:pic>
        <p:nvPicPr>
          <p:cNvPr id="35842" name="Picture 15" descr="ZTE_ppt_design_0202-06.jpg"/>
          <p:cNvPicPr>
            <a:picLocks noChangeAspect="1"/>
          </p:cNvPicPr>
          <p:nvPr/>
        </p:nvPicPr>
        <p:blipFill>
          <a:blip r:embed="rId2"/>
          <a:stretch>
            <a:fillRect/>
          </a:stretch>
        </p:blipFill>
        <p:spPr>
          <a:xfrm>
            <a:off x="0" y="4779963"/>
            <a:ext cx="9144000" cy="387350"/>
          </a:xfrm>
          <a:prstGeom prst="rect">
            <a:avLst/>
          </a:prstGeom>
          <a:noFill/>
          <a:ln w="9525">
            <a:noFill/>
          </a:ln>
        </p:spPr>
      </p:pic>
      <p:sp>
        <p:nvSpPr>
          <p:cNvPr id="3" name="TextBox 16"/>
          <p:cNvSpPr txBox="1">
            <a:spLocks noChangeArrowheads="1"/>
          </p:cNvSpPr>
          <p:nvPr/>
        </p:nvSpPr>
        <p:spPr bwMode="auto">
          <a:xfrm>
            <a:off x="4271963" y="4914900"/>
            <a:ext cx="219075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1" lang="en-US" altLang="zh-CN" sz="600" b="0" i="0" u="none" strike="noStrike" kern="1200" cap="none" spc="0" normalizeH="0" baseline="0" noProof="0" smtClean="0">
                <a:ln>
                  <a:noFill/>
                </a:ln>
                <a:solidFill>
                  <a:srgbClr val="7F7F7F"/>
                </a:solidFill>
                <a:effectLst/>
                <a:uLnTx/>
                <a:uFillTx/>
                <a:latin typeface="Arial" panose="020B0604020202020204" pitchFamily="34" charset="0"/>
                <a:ea typeface="宋体" panose="02010600030101010101" pitchFamily="2" charset="-122"/>
                <a:cs typeface="Arial" panose="020B0604020202020204" pitchFamily="34" charset="0"/>
              </a:rPr>
              <a:t>© ZTE All rights reserved</a:t>
            </a:r>
          </a:p>
        </p:txBody>
      </p:sp>
      <p:sp>
        <p:nvSpPr>
          <p:cNvPr id="4" name="Slide Number Placeholder 5"/>
          <p:cNvSpPr>
            <a:spLocks noGrp="1" noChangeArrowheads="1"/>
          </p:cNvSpPr>
          <p:nvPr/>
        </p:nvSpPr>
        <p:spPr bwMode="auto">
          <a:xfrm>
            <a:off x="238125" y="4849813"/>
            <a:ext cx="419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3F12B428-4540-41D8-A35E-ECB2DBE3FDCB}" type="slidenum">
              <a:rPr kumimoji="0" lang="en-US" altLang="zh-CN" sz="800" b="0" i="0" u="none" strike="noStrike" kern="1200" cap="none" spc="0" normalizeH="0" baseline="0" noProof="0" smtClean="0">
                <a:ln>
                  <a:noFill/>
                </a:ln>
                <a:solidFill>
                  <a:srgbClr val="404040"/>
                </a:solidFill>
                <a:effectLst/>
                <a:uLnTx/>
                <a:uFillTx/>
                <a:latin typeface="Arial" panose="020B0604020202020204" pitchFamily="34" charset="0"/>
                <a:ea typeface="宋体" panose="02010600030101010101" pitchFamily="2" charset="-122"/>
                <a:cs typeface="Arial" panose="020B0604020202020204" pitchFamily="34" charset="0"/>
              </a:rPr>
              <a:t>‹#›</a:t>
            </a:fld>
            <a:endParaRPr kumimoji="0" lang="en-US" altLang="zh-CN" sz="800" b="0" i="0" u="none" strike="noStrike" kern="1200" cap="none" spc="0" normalizeH="0" baseline="0" noProof="0" smtClean="0">
              <a:ln>
                <a:noFill/>
              </a:ln>
              <a:solidFill>
                <a:srgbClr val="40404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noProof="1" smtClean="0"/>
              <a:t>单击此处编辑母版文本样式</a:t>
            </a:r>
          </a:p>
          <a:p>
            <a:pPr lvl="1"/>
            <a:r>
              <a:rPr lang="zh-CN" altLang="en-US" noProof="1" smtClean="0"/>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占位符 1"/>
          <p:cNvSpPr>
            <a:spLocks noGrp="1" noChangeArrowheads="1"/>
          </p:cNvSpPr>
          <p:nvPr>
            <p:ph type="title" hasCustomPrompt="1"/>
          </p:nvPr>
        </p:nvSpPr>
        <p:spPr bwMode="auto">
          <a:xfrm>
            <a:off x="2120372" y="1968236"/>
            <a:ext cx="4843462" cy="721519"/>
          </a:xfrm>
          <a:prstGeom prst="rect">
            <a:avLst/>
          </a:prstGeom>
          <a:noFill/>
          <a:ln w="9525">
            <a:noFill/>
            <a:miter lim="800000"/>
          </a:ln>
        </p:spPr>
        <p:txBody>
          <a:bodyPr vert="horz" wrap="square" lIns="0" tIns="0" rIns="0" bIns="0" numCol="1" anchor="t" anchorCtr="0" compatLnSpc="1"/>
          <a:lstStyle>
            <a:lvl1pPr>
              <a:defRPr baseline="0">
                <a:solidFill>
                  <a:schemeClr val="bg1"/>
                </a:solidFill>
              </a:defRPr>
            </a:lvl1pPr>
          </a:lstStyle>
          <a:p>
            <a:pPr lvl="0"/>
            <a:r>
              <a:rPr lang="en-US" altLang="zh-CN" dirty="0" smtClean="0"/>
              <a:t>Thank You!</a:t>
            </a:r>
            <a:endParaRPr lang="zh-CN" altLang="zh-CN" dirty="0" smtClean="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7"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1"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3.xml"/><Relationship Id="rId1" Type="http://schemas.openxmlformats.org/officeDocument/2006/relationships/slideLayout" Target="../slideLayouts/slideLayout7.xml"/><Relationship Id="rId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8.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63856"/>
            <a:ext cx="1360488" cy="124852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Size：32-24-pt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2051" name="TextBox 4"/>
          <p:cNvSpPr txBox="1">
            <a:spLocks noChangeArrowheads="1"/>
          </p:cNvSpPr>
          <p:nvPr/>
        </p:nvSpPr>
        <p:spPr bwMode="auto">
          <a:xfrm>
            <a:off x="5848350" y="4454129"/>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2" name="TextBox 5"/>
          <p:cNvSpPr txBox="1">
            <a:spLocks noChangeArrowheads="1"/>
          </p:cNvSpPr>
          <p:nvPr/>
        </p:nvSpPr>
        <p:spPr bwMode="auto">
          <a:xfrm>
            <a:off x="4814888" y="4169569"/>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3" name="TextBox 6"/>
          <p:cNvSpPr txBox="1">
            <a:spLocks noChangeArrowheads="1"/>
          </p:cNvSpPr>
          <p:nvPr/>
        </p:nvSpPr>
        <p:spPr bwMode="auto">
          <a:xfrm>
            <a:off x="4037014" y="3638550"/>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63" name="TextBox 18"/>
          <p:cNvSpPr txBox="1">
            <a:spLocks noChangeArrowheads="1"/>
          </p:cNvSpPr>
          <p:nvPr/>
        </p:nvSpPr>
        <p:spPr bwMode="auto">
          <a:xfrm>
            <a:off x="8153400" y="1015604"/>
            <a:ext cx="914400" cy="9144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sp>
        <p:nvSpPr>
          <p:cNvPr id="2064" name="TextBox 19"/>
          <p:cNvSpPr txBox="1">
            <a:spLocks noChangeArrowheads="1"/>
          </p:cNvSpPr>
          <p:nvPr/>
        </p:nvSpPr>
        <p:spPr bwMode="auto">
          <a:xfrm>
            <a:off x="4864100" y="3377804"/>
            <a:ext cx="914400" cy="9144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grpSp>
        <p:nvGrpSpPr>
          <p:cNvPr id="18" name="组 5"/>
          <p:cNvGrpSpPr/>
          <p:nvPr userDrawn="1"/>
        </p:nvGrpSpPr>
        <p:grpSpPr bwMode="auto">
          <a:xfrm>
            <a:off x="9424990" y="3923904"/>
            <a:ext cx="1392237" cy="1317627"/>
            <a:chOff x="0" y="0"/>
            <a:chExt cx="1392554" cy="989008"/>
          </a:xfrm>
        </p:grpSpPr>
        <p:grpSp>
          <p:nvGrpSpPr>
            <p:cNvPr id="20" name="组 6"/>
            <p:cNvGrpSpPr/>
            <p:nvPr userDrawn="1"/>
          </p:nvGrpSpPr>
          <p:grpSpPr bwMode="auto">
            <a:xfrm>
              <a:off x="0" y="0"/>
              <a:ext cx="935250" cy="253805"/>
              <a:chOff x="0" y="0"/>
              <a:chExt cx="935250" cy="253805"/>
            </a:xfrm>
          </p:grpSpPr>
          <p:sp>
            <p:nvSpPr>
              <p:cNvPr id="26" name="矩形 25"/>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7" name="文本框 19"/>
              <p:cNvSpPr txBox="1">
                <a:spLocks noChangeArrowheads="1"/>
              </p:cNvSpPr>
              <p:nvPr userDrawn="1"/>
            </p:nvSpPr>
            <p:spPr bwMode="auto">
              <a:xfrm>
                <a:off x="217537" y="30981"/>
                <a:ext cx="717713"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1" name="组 9"/>
            <p:cNvGrpSpPr/>
            <p:nvPr userDrawn="1"/>
          </p:nvGrpSpPr>
          <p:grpSpPr bwMode="auto">
            <a:xfrm>
              <a:off x="1" y="372963"/>
              <a:ext cx="1198834" cy="254997"/>
              <a:chOff x="1" y="-497"/>
              <a:chExt cx="1198834" cy="254997"/>
            </a:xfrm>
          </p:grpSpPr>
          <p:sp>
            <p:nvSpPr>
              <p:cNvPr id="24" name="矩形 23"/>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5" name="文本框 15"/>
              <p:cNvSpPr txBox="1">
                <a:spLocks noChangeArrowheads="1"/>
              </p:cNvSpPr>
              <p:nvPr userDrawn="1"/>
            </p:nvSpPr>
            <p:spPr bwMode="auto">
              <a:xfrm>
                <a:off x="217537" y="30484"/>
                <a:ext cx="981298"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2" name="矩形 21"/>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3" name="文本框 12"/>
            <p:cNvSpPr txBox="1">
              <a:spLocks noChangeArrowheads="1"/>
            </p:cNvSpPr>
            <p:nvPr userDrawn="1"/>
          </p:nvSpPr>
          <p:spPr bwMode="auto">
            <a:xfrm>
              <a:off x="217537" y="766183"/>
              <a:ext cx="1175017"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R68,G200, </a:t>
              </a:r>
              <a:r>
                <a:rPr lang="en-US" sz="700" i="1" dirty="0">
                  <a:solidFill>
                    <a:schemeClr val="bg1"/>
                  </a:solidFill>
                  <a:latin typeface="Times" pitchFamily="2" charset="0"/>
                  <a:cs typeface="Arial" panose="020B0604020202020204" pitchFamily="34" charset="0"/>
                </a:rPr>
                <a:t>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49" r:id="rId1"/>
    <p:sldLayoutId id="2147483700" r:id="rId2"/>
  </p:sldLayoutIdLst>
  <p:timing>
    <p:tnLst>
      <p:par>
        <p:cTn id="1" dur="indefinite" restart="never" nodeType="tmRoot"/>
      </p:par>
    </p:tnLst>
  </p:timing>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9236075" y="2563856"/>
            <a:ext cx="1360488" cy="124852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Size：24-32pt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Size：18pt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238125" y="4905375"/>
            <a:ext cx="419100" cy="273844"/>
          </a:xfrm>
          <a:prstGeom prst="rect">
            <a:avLst/>
          </a:prstGeom>
          <a:noFill/>
          <a:ln w="9525">
            <a:noFill/>
            <a:miter lim="800000"/>
          </a:ln>
        </p:spPr>
        <p:txBody>
          <a:bodyPr anchor="ctr"/>
          <a:lstStyle/>
          <a:p>
            <a:pPr>
              <a:defRPr/>
            </a:pPr>
            <a:fld id="{08058874-FB71-43B4-AABD-6FDF89E2EF74}"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3080" name="标题占位符 1"/>
          <p:cNvSpPr>
            <a:spLocks noGrp="1" noChangeArrowheads="1"/>
          </p:cNvSpPr>
          <p:nvPr>
            <p:ph type="title"/>
          </p:nvPr>
        </p:nvSpPr>
        <p:spPr bwMode="auto">
          <a:xfrm>
            <a:off x="333375" y="341710"/>
            <a:ext cx="8516938" cy="721519"/>
          </a:xfrm>
          <a:prstGeom prst="rect">
            <a:avLst/>
          </a:prstGeom>
          <a:noFill/>
          <a:ln w="9525">
            <a:noFill/>
            <a:miter lim="800000"/>
          </a:ln>
        </p:spPr>
        <p:txBody>
          <a:bodyPr vert="horz" wrap="square" lIns="0" tIns="0" rIns="0" bIns="0" numCol="1" anchor="t" anchorCtr="0" compatLnSpc="1"/>
          <a:lstStyle/>
          <a:p>
            <a:pPr lvl="0"/>
            <a:r>
              <a:rPr lang="zh-CN" dirty="0" smtClean="0"/>
              <a:t>单击此处编辑母版标题样式</a:t>
            </a:r>
          </a:p>
        </p:txBody>
      </p:sp>
      <p:sp>
        <p:nvSpPr>
          <p:cNvPr id="3081" name="文本占位符 2"/>
          <p:cNvSpPr>
            <a:spLocks noGrp="1" noChangeArrowheads="1"/>
          </p:cNvSpPr>
          <p:nvPr>
            <p:ph type="body" idx="1"/>
          </p:nvPr>
        </p:nvSpPr>
        <p:spPr bwMode="auto">
          <a:xfrm>
            <a:off x="358775" y="1200150"/>
            <a:ext cx="8491538" cy="3189685"/>
          </a:xfrm>
          <a:prstGeom prst="rect">
            <a:avLst/>
          </a:prstGeom>
          <a:noFill/>
          <a:ln w="9525">
            <a:noFill/>
            <a:miter lim="800000"/>
          </a:ln>
        </p:spPr>
        <p:txBody>
          <a:bodyPr vert="horz" wrap="square" lIns="0" tIns="0" rIns="0" bIns="0" numCol="1" anchor="t" anchorCtr="0" compatLnSpc="1"/>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
        <p:nvSpPr>
          <p:cNvPr id="18" name="TextBox 16"/>
          <p:cNvSpPr txBox="1">
            <a:spLocks noChangeArrowheads="1"/>
          </p:cNvSpPr>
          <p:nvPr userDrawn="1"/>
        </p:nvSpPr>
        <p:spPr bwMode="auto">
          <a:xfrm>
            <a:off x="5021610" y="4845870"/>
            <a:ext cx="2190750" cy="127397"/>
          </a:xfrm>
          <a:prstGeom prst="rect">
            <a:avLst/>
          </a:prstGeom>
          <a:noFill/>
          <a:ln w="9525" cap="flat" cmpd="sng">
            <a:noFill/>
            <a:bevel/>
          </a:ln>
          <a:effectLst/>
        </p:spPr>
        <p:txBody>
          <a:bodyPr lIns="0" tIns="0" rIns="0" bIns="0"/>
          <a:lstStyle/>
          <a:p>
            <a:pPr>
              <a:defRPr/>
            </a:pPr>
            <a:r>
              <a:rPr lang="en-US" sz="600" dirty="0">
                <a:solidFill>
                  <a:srgbClr val="7F7F7F"/>
                </a:solidFill>
                <a:latin typeface="Arial" panose="020B0604020202020204" pitchFamily="34" charset="0"/>
                <a:cs typeface="Arial" panose="020B0604020202020204" pitchFamily="34" charset="0"/>
              </a:rPr>
              <a:t>© ZTE </a:t>
            </a:r>
            <a:r>
              <a:rPr lang="en-US" sz="600" dirty="0" smtClean="0">
                <a:solidFill>
                  <a:srgbClr val="7F7F7F"/>
                </a:solidFill>
                <a:latin typeface="Arial" panose="020B0604020202020204" pitchFamily="34" charset="0"/>
                <a:cs typeface="Arial" panose="020B0604020202020204" pitchFamily="34" charset="0"/>
              </a:rPr>
              <a:t>All </a:t>
            </a:r>
            <a:r>
              <a:rPr lang="en-US" sz="600" dirty="0">
                <a:solidFill>
                  <a:srgbClr val="7F7F7F"/>
                </a:solidFill>
                <a:latin typeface="Arial" panose="020B0604020202020204" pitchFamily="34" charset="0"/>
                <a:cs typeface="Arial" panose="020B0604020202020204" pitchFamily="34" charset="0"/>
              </a:rPr>
              <a:t>rights reserved</a:t>
            </a:r>
          </a:p>
        </p:txBody>
      </p:sp>
      <p:grpSp>
        <p:nvGrpSpPr>
          <p:cNvPr id="17" name="组 5"/>
          <p:cNvGrpSpPr/>
          <p:nvPr userDrawn="1"/>
        </p:nvGrpSpPr>
        <p:grpSpPr bwMode="auto">
          <a:xfrm>
            <a:off x="9424990" y="3923904"/>
            <a:ext cx="1392237" cy="1317627"/>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R68,G200, </a:t>
              </a:r>
              <a:r>
                <a:rPr lang="en-US" sz="700" i="1" dirty="0">
                  <a:solidFill>
                    <a:schemeClr val="bg1"/>
                  </a:solidFill>
                  <a:latin typeface="Times" pitchFamily="2" charset="0"/>
                  <a:cs typeface="Arial" panose="020B0604020202020204" pitchFamily="34" charset="0"/>
                </a:rPr>
                <a:t>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iming>
    <p:tnLst>
      <p:par>
        <p:cTn id="1" dur="indefinite" restart="never" nodeType="tmRoot"/>
      </p:par>
    </p:tnLst>
  </p:timing>
  <p:txStyles>
    <p:title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descr="169中文"/>
          <p:cNvPicPr>
            <a:picLocks noChangeAspect="1"/>
          </p:cNvPicPr>
          <p:nvPr userDrawn="1"/>
        </p:nvPicPr>
        <p:blipFill>
          <a:blip r:embed="rId4"/>
          <a:stretch>
            <a:fillRect/>
          </a:stretch>
        </p:blipFill>
        <p:spPr>
          <a:xfrm>
            <a:off x="-913765" y="0"/>
            <a:ext cx="10057765" cy="5660390"/>
          </a:xfrm>
          <a:prstGeom prst="rect">
            <a:avLst/>
          </a:prstGeom>
        </p:spPr>
      </p:pic>
      <p:pic>
        <p:nvPicPr>
          <p:cNvPr id="5" name="图片 4" descr="169中文"/>
          <p:cNvPicPr>
            <a:picLocks noChangeAspect="1"/>
          </p:cNvPicPr>
          <p:nvPr userDrawn="1"/>
        </p:nvPicPr>
        <p:blipFill rotWithShape="1">
          <a:blip r:embed="rId4"/>
          <a:srcRect r="72227" b="84743"/>
          <a:stretch/>
        </p:blipFill>
        <p:spPr>
          <a:xfrm>
            <a:off x="2455333" y="3386667"/>
            <a:ext cx="1295400" cy="457200"/>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l" defTabSz="457200" rtl="0" eaLnBrk="0" fontAlgn="base" hangingPunct="0">
        <a:spcBef>
          <a:spcPct val="0"/>
        </a:spcBef>
        <a:spcAft>
          <a:spcPct val="0"/>
        </a:spcAft>
        <a:defRPr sz="6000">
          <a:solidFill>
            <a:schemeClr val="tx1"/>
          </a:solidFill>
          <a:latin typeface="+mn-ea"/>
          <a:ea typeface="+mn-ea"/>
          <a:cs typeface="+mj-cs"/>
        </a:defRPr>
      </a:lvl1pPr>
      <a:lvl2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2pPr>
      <a:lvl3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3pPr>
      <a:lvl4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4pPr>
      <a:lvl5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63096"/>
            <a:ext cx="1360488" cy="1248494"/>
          </a:xfrm>
          <a:prstGeom prst="rect">
            <a:avLst/>
          </a:prstGeom>
          <a:noFill/>
          <a:ln w="9525">
            <a:noFill/>
            <a:miter lim="800000"/>
          </a:ln>
        </p:spPr>
        <p:txBody>
          <a:bodyPr lIns="93412" tIns="46710" rIns="93412" bIns="46710" anchor="b" anchorCtr="1">
            <a:spAutoFit/>
          </a:bodyPr>
          <a:lstStyle/>
          <a:p>
            <a:pPr defTabSz="934085"/>
            <a:r>
              <a:rPr lang="en-US" altLang="en-US" sz="900" noProof="1">
                <a:solidFill>
                  <a:srgbClr val="FFFFFF"/>
                </a:solidFill>
                <a:latin typeface="Arial" panose="020B0604020202020204" pitchFamily="34" charset="0"/>
                <a:ea typeface="Heiti SC Light"/>
                <a:cs typeface="Heiti SC Light"/>
              </a:rPr>
              <a:t>Title:</a:t>
            </a:r>
          </a:p>
          <a:p>
            <a:pPr defTabSz="93408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4085"/>
            <a:r>
              <a:rPr lang="en-US" altLang="en-US" sz="800" noProof="1">
                <a:solidFill>
                  <a:srgbClr val="FFFFFF"/>
                </a:solidFill>
                <a:latin typeface="Arial" panose="020B0604020202020204" pitchFamily="34" charset="0"/>
                <a:ea typeface="Heiti SC Light"/>
                <a:cs typeface="Heiti SC Light"/>
              </a:rPr>
              <a:t>Size：22-24pt</a:t>
            </a:r>
          </a:p>
          <a:p>
            <a:pPr defTabSz="934085"/>
            <a:r>
              <a:rPr lang="en-US" altLang="en-US" sz="800" noProof="1">
                <a:solidFill>
                  <a:srgbClr val="FFFFFF"/>
                </a:solidFill>
                <a:latin typeface="Arial" panose="020B0604020202020204" pitchFamily="34" charset="0"/>
                <a:ea typeface="Heiti SC Light"/>
                <a:cs typeface="Heiti SC Light"/>
              </a:rPr>
              <a:t>Color：The ZTE blue </a:t>
            </a:r>
          </a:p>
          <a:p>
            <a:pPr defTabSz="934085"/>
            <a:endParaRPr lang="en-US" altLang="en-US" sz="900" noProof="1">
              <a:solidFill>
                <a:srgbClr val="FFFFFF"/>
              </a:solidFill>
              <a:latin typeface="Arial" panose="020B0604020202020204" pitchFamily="34" charset="0"/>
              <a:ea typeface="Heiti SC Light"/>
              <a:cs typeface="Heiti SC Light"/>
            </a:endParaRPr>
          </a:p>
          <a:p>
            <a:pPr defTabSz="934085"/>
            <a:r>
              <a:rPr lang="en-US" altLang="en-US" sz="900" noProof="1">
                <a:solidFill>
                  <a:srgbClr val="FFFFFF"/>
                </a:solidFill>
                <a:latin typeface="Arial" panose="020B0604020202020204" pitchFamily="34" charset="0"/>
                <a:ea typeface="Heiti SC Light"/>
                <a:cs typeface="Heiti SC Light"/>
              </a:rPr>
              <a:t>Subtitle:</a:t>
            </a:r>
          </a:p>
          <a:p>
            <a:pPr defTabSz="93408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4085"/>
            <a:r>
              <a:rPr lang="en-US" altLang="en-US" sz="800" noProof="1">
                <a:solidFill>
                  <a:srgbClr val="FFFFFF"/>
                </a:solidFill>
                <a:latin typeface="Arial" panose="020B0604020202020204" pitchFamily="34" charset="0"/>
                <a:ea typeface="Heiti SC Light"/>
                <a:cs typeface="Heiti SC Light"/>
              </a:rPr>
              <a:t>Size：14-18pt</a:t>
            </a:r>
          </a:p>
          <a:p>
            <a:pPr defTabSz="93408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4" y="3851277"/>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defTabSz="456565"/>
                <a:endParaRPr lang="zh-CN" altLang="en-US" dirty="0">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4"/>
              </a:xfrm>
              <a:prstGeom prst="rect">
                <a:avLst/>
              </a:prstGeom>
              <a:noFill/>
              <a:ln w="9525">
                <a:noFill/>
                <a:miter lim="800000"/>
              </a:ln>
            </p:spPr>
            <p:txBody>
              <a:bodyPr>
                <a:spAutoFit/>
              </a:bodyPr>
              <a:lstStyle/>
              <a:p>
                <a:pPr defTabSz="456565"/>
                <a:r>
                  <a:rPr lang="en-US" sz="700" i="1" dirty="0">
                    <a:solidFill>
                      <a:srgbClr val="FFFFFF"/>
                    </a:solidFill>
                    <a:latin typeface="Arial" panose="020B0604020202020204" pitchFamily="34" charset="0"/>
                    <a:cs typeface="Arial" panose="020B0604020202020204" pitchFamily="34" charset="0"/>
                  </a:rPr>
                  <a:t>G143, B212</a:t>
                </a:r>
                <a:endParaRPr lang="zh-CN" altLang="en-US" sz="700" i="1" dirty="0">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defTabSz="456565"/>
                <a:endParaRPr lang="zh-CN" altLang="en-US" dirty="0">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4"/>
              </a:xfrm>
              <a:prstGeom prst="rect">
                <a:avLst/>
              </a:prstGeom>
              <a:noFill/>
              <a:ln w="9525">
                <a:noFill/>
                <a:miter lim="800000"/>
              </a:ln>
            </p:spPr>
            <p:txBody>
              <a:bodyPr>
                <a:spAutoFit/>
              </a:bodyPr>
              <a:lstStyle/>
              <a:p>
                <a:pPr defTabSz="456565"/>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dirty="0">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defTabSz="456565"/>
              <a:endParaRPr lang="zh-CN" altLang="en-US" dirty="0">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4"/>
            </a:xfrm>
            <a:prstGeom prst="rect">
              <a:avLst/>
            </a:prstGeom>
            <a:noFill/>
            <a:ln w="9525">
              <a:noFill/>
              <a:miter lim="800000"/>
            </a:ln>
          </p:spPr>
          <p:txBody>
            <a:bodyPr>
              <a:spAutoFit/>
            </a:bodyPr>
            <a:lstStyle/>
            <a:p>
              <a:pPr defTabSz="456565"/>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dirty="0">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62946"/>
            <a:ext cx="2190750" cy="169863"/>
          </a:xfrm>
          <a:prstGeom prst="rect">
            <a:avLst/>
          </a:prstGeom>
          <a:noFill/>
          <a:ln w="9525">
            <a:noFill/>
            <a:miter lim="800000"/>
          </a:ln>
        </p:spPr>
        <p:txBody>
          <a:bodyPr lIns="0" tIns="0" rIns="0" bIns="0"/>
          <a:lstStyle/>
          <a:p>
            <a:pPr defTabSz="456565"/>
            <a:r>
              <a:rPr lang="en-US" sz="600" dirty="0">
                <a:solidFill>
                  <a:srgbClr val="7F7F7F"/>
                </a:solidFill>
                <a:latin typeface="Arial" panose="020B0604020202020204" pitchFamily="34" charset="0"/>
                <a:cs typeface="Arial" panose="020B0604020202020204" pitchFamily="34" charset="0"/>
              </a:rPr>
              <a:t>© ZTE </a:t>
            </a:r>
            <a:r>
              <a:rPr lang="en-US" sz="600" dirty="0" smtClean="0">
                <a:solidFill>
                  <a:srgbClr val="7F7F7F"/>
                </a:solidFill>
                <a:latin typeface="Arial" panose="020B0604020202020204" pitchFamily="34" charset="0"/>
                <a:cs typeface="Arial" panose="020B0604020202020204" pitchFamily="34" charset="0"/>
              </a:rPr>
              <a:t>All </a:t>
            </a:r>
            <a:r>
              <a:rPr lang="en-US" sz="600" dirty="0">
                <a:solidFill>
                  <a:srgbClr val="7F7F7F"/>
                </a:solidFill>
                <a:latin typeface="Arial" panose="020B0604020202020204" pitchFamily="34" charset="0"/>
                <a:cs typeface="Arial" panose="020B0604020202020204" pitchFamily="34" charset="0"/>
              </a:rPr>
              <a:t>rights reserved</a:t>
            </a:r>
          </a:p>
        </p:txBody>
      </p:sp>
      <p:sp>
        <p:nvSpPr>
          <p:cNvPr id="4110" name="Slide Number Placeholder 5"/>
          <p:cNvSpPr>
            <a:spLocks noGrp="1" noChangeArrowheads="1"/>
          </p:cNvSpPr>
          <p:nvPr/>
        </p:nvSpPr>
        <p:spPr bwMode="auto">
          <a:xfrm>
            <a:off x="238126" y="4849813"/>
            <a:ext cx="419100" cy="365125"/>
          </a:xfrm>
          <a:prstGeom prst="rect">
            <a:avLst/>
          </a:prstGeom>
          <a:noFill/>
          <a:ln w="9525">
            <a:noFill/>
            <a:miter lim="800000"/>
          </a:ln>
        </p:spPr>
        <p:txBody>
          <a:bodyPr lIns="91411" tIns="45705" rIns="91411" bIns="45705" anchor="ctr"/>
          <a:lstStyle/>
          <a:p>
            <a:pPr defTabSz="456565"/>
            <a:fld id="{63A232AC-B835-42C1-99DB-2C459B2C1403}"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456565" rtl="0" fontAlgn="base">
        <a:spcBef>
          <a:spcPct val="0"/>
        </a:spcBef>
        <a:spcAft>
          <a:spcPct val="0"/>
        </a:spcAft>
        <a:defRPr sz="2400">
          <a:solidFill>
            <a:schemeClr val="tx1"/>
          </a:solidFill>
          <a:latin typeface="+mj-lt"/>
          <a:ea typeface="+mj-ea"/>
          <a:cs typeface="+mj-cs"/>
        </a:defRPr>
      </a:lvl1pPr>
      <a:lvl2pPr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6565"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6565"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6565"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6565"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6565"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6565"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6565"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6565"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6565"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txBox="1"/>
          <p:nvPr/>
        </p:nvSpPr>
        <p:spPr bwMode="auto">
          <a:xfrm>
            <a:off x="972105" y="1939175"/>
            <a:ext cx="7467046" cy="551259"/>
          </a:xfrm>
          <a:prstGeom prst="rect">
            <a:avLst/>
          </a:prstGeom>
          <a:noFill/>
          <a:ln w="9525">
            <a:noFill/>
            <a:miter lim="800000"/>
          </a:ln>
        </p:spPr>
        <p:txBody>
          <a:bodyPr vert="horz" wrap="square" lIns="0" tIns="0" rIns="0" bIns="0" numCol="1" anchor="ctr" anchorCtr="0" compatLnSpc="1"/>
          <a:lstStyle>
            <a:lvl1pPr algn="l" defTabSz="609600" rtl="0" fontAlgn="base">
              <a:spcBef>
                <a:spcPct val="0"/>
              </a:spcBef>
              <a:spcAft>
                <a:spcPct val="0"/>
              </a:spcAft>
              <a:defRPr sz="3200">
                <a:solidFill>
                  <a:schemeClr val="tx1"/>
                </a:solidFill>
                <a:latin typeface="+mj-lt"/>
                <a:ea typeface="+mj-ea"/>
                <a:cs typeface="+mj-cs"/>
              </a:defRPr>
            </a:lvl1pPr>
            <a:lvl2pPr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2pPr>
            <a:lvl3pPr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3pPr>
            <a:lvl4pPr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4pPr>
            <a:lvl5pPr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5pPr>
            <a:lvl6pPr marL="609600"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6pPr>
            <a:lvl7pPr marL="1219200"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7pPr>
            <a:lvl8pPr marL="1828800"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8pPr>
            <a:lvl9pPr marL="2438400" algn="l" defTabSz="609600" rtl="0" fontAlgn="base">
              <a:spcBef>
                <a:spcPct val="0"/>
              </a:spcBef>
              <a:spcAft>
                <a:spcPct val="0"/>
              </a:spcAft>
              <a:defRPr sz="3200">
                <a:solidFill>
                  <a:schemeClr val="tx1"/>
                </a:solidFill>
                <a:latin typeface="Calibri" panose="020F0502020204030204" pitchFamily="34" charset="0"/>
                <a:ea typeface="微软雅黑" panose="020B0503020204020204" charset="-122"/>
              </a:defRPr>
            </a:lvl9pPr>
          </a:lstStyle>
          <a:p>
            <a:pPr algn="ctr"/>
            <a:r>
              <a:rPr lang="en-US" sz="3300" kern="0" dirty="0" smtClean="0">
                <a:solidFill>
                  <a:schemeClr val="bg1"/>
                </a:solidFill>
                <a:latin typeface="Arial" panose="020B0604020202020204" pitchFamily="34" charset="0"/>
                <a:cs typeface="Arial" panose="020B0604020202020204" pitchFamily="34" charset="0"/>
              </a:rPr>
              <a:t>ZTE’s </a:t>
            </a:r>
            <a:r>
              <a:rPr lang="en-US" altLang="zh-CN" sz="3300" kern="0" dirty="0" smtClean="0">
                <a:solidFill>
                  <a:schemeClr val="bg1"/>
                </a:solidFill>
                <a:latin typeface="Arial" panose="020B0604020202020204" pitchFamily="34" charset="0"/>
                <a:cs typeface="Arial" panose="020B0604020202020204" pitchFamily="34" charset="0"/>
              </a:rPr>
              <a:t>view on 6G Core</a:t>
            </a:r>
            <a:endParaRPr lang="en-US" sz="3300" kern="0" dirty="0">
              <a:solidFill>
                <a:schemeClr val="bg1"/>
              </a:solidFill>
              <a:latin typeface="Arial" panose="020B0604020202020204" pitchFamily="34" charset="0"/>
              <a:cs typeface="Arial" panose="020B0604020202020204" pitchFamily="34" charset="0"/>
            </a:endParaRPr>
          </a:p>
        </p:txBody>
      </p:sp>
      <p:sp>
        <p:nvSpPr>
          <p:cNvPr id="4" name="矩形 3"/>
          <p:cNvSpPr/>
          <p:nvPr/>
        </p:nvSpPr>
        <p:spPr>
          <a:xfrm>
            <a:off x="150607" y="174838"/>
            <a:ext cx="4896410" cy="2492990"/>
          </a:xfrm>
          <a:prstGeom prst="rect">
            <a:avLst/>
          </a:prstGeom>
        </p:spPr>
        <p:txBody>
          <a:bodyPr wrap="square">
            <a:spAutoFit/>
          </a:bodyPr>
          <a:lstStyle/>
          <a:p>
            <a:r>
              <a:rPr lang="en-US" altLang="zh-CN" dirty="0">
                <a:solidFill>
                  <a:schemeClr val="bg1"/>
                </a:solidFill>
                <a:latin typeface="Arial" panose="020B0604020202020204" pitchFamily="34" charset="0"/>
                <a:cs typeface="Arial" panose="020B0604020202020204" pitchFamily="34" charset="0"/>
                <a:sym typeface="+mn-ea"/>
              </a:rPr>
              <a:t>3GPP workshop on 6G </a:t>
            </a:r>
          </a:p>
          <a:p>
            <a:r>
              <a:rPr lang="en-GB" dirty="0">
                <a:solidFill>
                  <a:schemeClr val="bg1"/>
                </a:solidFill>
                <a:latin typeface="Arial" panose="020B0604020202020204" pitchFamily="34" charset="0"/>
                <a:cs typeface="Arial" panose="020B0604020202020204" pitchFamily="34" charset="0"/>
              </a:rPr>
              <a:t>Incheon, Korea, March 10-11, 2025</a:t>
            </a:r>
          </a:p>
          <a:p>
            <a:endParaRPr lang="en-GB" dirty="0">
              <a:solidFill>
                <a:schemeClr val="bg1"/>
              </a:solidFill>
              <a:latin typeface="Arial" panose="020B0604020202020204" pitchFamily="34" charset="0"/>
              <a:cs typeface="Arial" panose="020B0604020202020204" pitchFamily="34" charset="0"/>
            </a:endParaRPr>
          </a:p>
          <a:p>
            <a:r>
              <a:rPr lang="en-GB" sz="1500" dirty="0">
                <a:solidFill>
                  <a:schemeClr val="bg1"/>
                </a:solidFill>
                <a:latin typeface="Arial" panose="020B0604020202020204" pitchFamily="34" charset="0"/>
                <a:cs typeface="Arial" panose="020B0604020202020204" pitchFamily="34" charset="0"/>
              </a:rPr>
              <a:t>Agenda Item: </a:t>
            </a:r>
            <a:r>
              <a:rPr lang="en-GB" sz="1500" dirty="0" smtClean="0">
                <a:solidFill>
                  <a:schemeClr val="bg1"/>
                </a:solidFill>
                <a:latin typeface="Arial" panose="020B0604020202020204" pitchFamily="34" charset="0"/>
                <a:cs typeface="Arial" panose="020B0604020202020204" pitchFamily="34" charset="0"/>
              </a:rPr>
              <a:t>5</a:t>
            </a:r>
            <a:endParaRPr lang="en-GB" sz="1500" dirty="0">
              <a:solidFill>
                <a:schemeClr val="bg1"/>
              </a:solidFill>
              <a:latin typeface="Arial" panose="020B0604020202020204" pitchFamily="34" charset="0"/>
              <a:cs typeface="Arial" panose="020B0604020202020204" pitchFamily="34" charset="0"/>
            </a:endParaRPr>
          </a:p>
          <a:p>
            <a:r>
              <a:rPr lang="en-GB" sz="1500" dirty="0">
                <a:solidFill>
                  <a:schemeClr val="bg1"/>
                </a:solidFill>
                <a:latin typeface="Arial" panose="020B0604020202020204" pitchFamily="34" charset="0"/>
                <a:cs typeface="Arial" panose="020B0604020202020204" pitchFamily="34" charset="0"/>
              </a:rPr>
              <a:t>Source: ZTE </a:t>
            </a:r>
            <a:r>
              <a:rPr lang="en-GB" sz="1500" dirty="0" smtClean="0">
                <a:solidFill>
                  <a:schemeClr val="bg1"/>
                </a:solidFill>
                <a:latin typeface="Arial" panose="020B0604020202020204" pitchFamily="34" charset="0"/>
                <a:cs typeface="Arial" panose="020B0604020202020204" pitchFamily="34" charset="0"/>
              </a:rPr>
              <a:t>Corporation</a:t>
            </a:r>
            <a:endParaRPr lang="en-GB" sz="1500" dirty="0">
              <a:solidFill>
                <a:schemeClr val="bg1"/>
              </a:solidFill>
              <a:latin typeface="Arial" panose="020B0604020202020204" pitchFamily="34" charset="0"/>
              <a:cs typeface="Arial" panose="020B0604020202020204" pitchFamily="34" charset="0"/>
            </a:endParaRPr>
          </a:p>
          <a:p>
            <a:endParaRPr lang="en-GB" dirty="0">
              <a:solidFill>
                <a:schemeClr val="bg1"/>
              </a:solidFill>
              <a:latin typeface="Arial" panose="020B0604020202020204" pitchFamily="34" charset="0"/>
              <a:cs typeface="Arial" panose="020B0604020202020204" pitchFamily="34" charset="0"/>
            </a:endParaRPr>
          </a:p>
          <a:p>
            <a:endParaRPr lang="en-GB" dirty="0">
              <a:solidFill>
                <a:schemeClr val="bg1"/>
              </a:solidFill>
              <a:latin typeface="Arial" panose="020B0604020202020204" pitchFamily="34" charset="0"/>
              <a:cs typeface="Arial" panose="020B0604020202020204" pitchFamily="34" charset="0"/>
            </a:endParaRPr>
          </a:p>
          <a:p>
            <a:endParaRPr lang="en-US" altLang="zh-CN" dirty="0">
              <a:solidFill>
                <a:schemeClr val="bg1"/>
              </a:solidFill>
              <a:latin typeface="Arial" panose="020B0604020202020204" pitchFamily="34" charset="0"/>
              <a:cs typeface="Arial" panose="020B0604020202020204" pitchFamily="34" charset="0"/>
              <a:sym typeface="+mn-ea"/>
            </a:endParaRPr>
          </a:p>
          <a:p>
            <a:endParaRPr lang="en-US" altLang="en-GB" dirty="0">
              <a:solidFill>
                <a:schemeClr val="bg1"/>
              </a:solidFill>
              <a:latin typeface="Arial" panose="020B0604020202020204" pitchFamily="34" charset="0"/>
              <a:cs typeface="Arial" panose="020B0604020202020204" pitchFamily="34" charset="0"/>
              <a:sym typeface="+mn-ea"/>
            </a:endParaRPr>
          </a:p>
        </p:txBody>
      </p:sp>
      <p:sp>
        <p:nvSpPr>
          <p:cNvPr id="5" name="矩形 4"/>
          <p:cNvSpPr/>
          <p:nvPr/>
        </p:nvSpPr>
        <p:spPr>
          <a:xfrm>
            <a:off x="7377593" y="181515"/>
            <a:ext cx="1698674" cy="923330"/>
          </a:xfrm>
          <a:prstGeom prst="rect">
            <a:avLst/>
          </a:prstGeom>
        </p:spPr>
        <p:txBody>
          <a:bodyPr wrap="square">
            <a:spAutoFit/>
          </a:bodyPr>
          <a:lstStyle/>
          <a:p>
            <a:r>
              <a:rPr lang="en-US" altLang="zh-CN" dirty="0" smtClean="0">
                <a:solidFill>
                  <a:schemeClr val="bg1"/>
                </a:solidFill>
                <a:latin typeface="Arial" panose="020B0604020202020204" pitchFamily="34" charset="0"/>
                <a:cs typeface="Arial" panose="020B0604020202020204" pitchFamily="34" charset="0"/>
                <a:sym typeface="+mn-ea"/>
              </a:rPr>
              <a:t>6GWS-250013 </a:t>
            </a:r>
            <a:endParaRPr lang="en-GB" dirty="0">
              <a:solidFill>
                <a:schemeClr val="bg1"/>
              </a:solidFill>
              <a:latin typeface="Arial" panose="020B0604020202020204" pitchFamily="34" charset="0"/>
              <a:cs typeface="Arial" panose="020B0604020202020204" pitchFamily="34" charset="0"/>
            </a:endParaRPr>
          </a:p>
          <a:p>
            <a:endParaRPr lang="en-US" altLang="zh-CN" dirty="0">
              <a:solidFill>
                <a:schemeClr val="bg1"/>
              </a:solidFill>
              <a:latin typeface="Arial" panose="020B0604020202020204" pitchFamily="34" charset="0"/>
              <a:cs typeface="Arial" panose="020B0604020202020204" pitchFamily="34" charset="0"/>
              <a:sym typeface="+mn-ea"/>
            </a:endParaRPr>
          </a:p>
          <a:p>
            <a:endParaRPr lang="en-US" altLang="en-GB" dirty="0">
              <a:solidFill>
                <a:schemeClr val="bg1"/>
              </a:solidFill>
              <a:latin typeface="Arial" panose="020B0604020202020204" pitchFamily="34" charset="0"/>
              <a:cs typeface="Arial" panose="020B0604020202020204" pitchFamily="34" charset="0"/>
              <a:sym typeface="+mn-ea"/>
            </a:endParaRPr>
          </a:p>
        </p:txBody>
      </p:sp>
    </p:spTree>
    <p:extLst>
      <p:ext uri="{BB962C8B-B14F-4D97-AF65-F5344CB8AC3E}">
        <p14:creationId xmlns:p14="http://schemas.microsoft.com/office/powerpoint/2010/main" val="23159214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6G Overall Architecture(</a:t>
            </a:r>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conceptual)</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tretch>
            <a:fillRect/>
          </a:stretch>
        </p:blipFill>
        <p:spPr>
          <a:xfrm>
            <a:off x="176342" y="1244758"/>
            <a:ext cx="6177891" cy="3173830"/>
          </a:xfrm>
          <a:prstGeom prst="rect">
            <a:avLst/>
          </a:prstGeom>
        </p:spPr>
      </p:pic>
      <p:sp>
        <p:nvSpPr>
          <p:cNvPr id="6" name="文本框 5"/>
          <p:cNvSpPr txBox="1"/>
          <p:nvPr/>
        </p:nvSpPr>
        <p:spPr>
          <a:xfrm>
            <a:off x="6710890" y="668868"/>
            <a:ext cx="2017313" cy="1967652"/>
          </a:xfrm>
          <a:prstGeom prst="rect">
            <a:avLst/>
          </a:prstGeom>
          <a:solidFill>
            <a:schemeClr val="accent6">
              <a:lumMod val="20000"/>
              <a:lumOff val="80000"/>
            </a:schemeClr>
          </a:solidFill>
          <a:ln>
            <a:solidFill>
              <a:schemeClr val="bg1"/>
            </a:solidFill>
          </a:ln>
        </p:spPr>
        <p:txBody>
          <a:bodyPr vert="horz" wrap="square" lIns="0" tIns="0" rIns="0" bIns="0" rtlCol="0" anchor="t">
            <a:noAutofit/>
          </a:bodyPr>
          <a:lstStyle/>
          <a:p>
            <a:pPr marL="285750"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New Service(via Data SBI)</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6G </a:t>
            </a:r>
            <a:r>
              <a:rPr kumimoji="1" lang="en-US" altLang="zh-CN" sz="1050" dirty="0">
                <a:solidFill>
                  <a:srgbClr val="008FD4"/>
                </a:solidFill>
                <a:ea typeface="Calibri" panose="020F0502020204030204" pitchFamily="34" charset="0"/>
                <a:cs typeface="Calibri" panose="020F0502020204030204" pitchFamily="34" charset="0"/>
              </a:rPr>
              <a:t>Data </a:t>
            </a:r>
            <a:r>
              <a:rPr kumimoji="1" lang="en-US" altLang="zh-CN" sz="1050" dirty="0" smtClean="0">
                <a:solidFill>
                  <a:srgbClr val="008FD4"/>
                </a:solidFill>
                <a:ea typeface="Calibri" panose="020F0502020204030204" pitchFamily="34" charset="0"/>
                <a:cs typeface="Calibri" panose="020F0502020204030204" pitchFamily="34" charset="0"/>
              </a:rPr>
              <a:t>service</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6G Data SBI</a:t>
            </a:r>
            <a:endParaRPr kumimoji="1" lang="en-US" altLang="zh-CN" sz="1050" dirty="0">
              <a:solidFill>
                <a:srgbClr val="008FD4"/>
              </a:solidFill>
              <a:ea typeface="Calibri" panose="020F0502020204030204" pitchFamily="34" charset="0"/>
              <a:cs typeface="Calibri" panose="020F0502020204030204" pitchFamily="34" charset="0"/>
            </a:endParaRP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Digital Twin</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Computing service</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New Security service</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Sensing Function</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AI Agent</a:t>
            </a:r>
          </a:p>
        </p:txBody>
      </p:sp>
      <p:sp>
        <p:nvSpPr>
          <p:cNvPr id="7" name="文本框 6"/>
          <p:cNvSpPr txBox="1"/>
          <p:nvPr/>
        </p:nvSpPr>
        <p:spPr>
          <a:xfrm>
            <a:off x="6710891" y="2796541"/>
            <a:ext cx="2017313" cy="2046394"/>
          </a:xfrm>
          <a:prstGeom prst="rect">
            <a:avLst/>
          </a:prstGeom>
          <a:solidFill>
            <a:srgbClr val="DDD6E5"/>
          </a:solidFill>
          <a:ln>
            <a:solidFill>
              <a:schemeClr val="bg1"/>
            </a:solidFill>
          </a:ln>
        </p:spPr>
        <p:txBody>
          <a:bodyPr vert="horz" wrap="square" lIns="0" tIns="0" rIns="0" bIns="0" rtlCol="0" anchor="t">
            <a:noAutofit/>
          </a:bodyPr>
          <a:lstStyle/>
          <a:p>
            <a:pPr marL="285750"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SA(NSA not excluded)</a:t>
            </a:r>
          </a:p>
          <a:p>
            <a:pPr marL="285750"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RAN SBI for new services</a:t>
            </a:r>
          </a:p>
          <a:p>
            <a:pPr marL="285750" indent="-285750">
              <a:lnSpc>
                <a:spcPct val="150000"/>
              </a:lnSpc>
              <a:buFont typeface="Arial" panose="020B0604020202020204" pitchFamily="34" charset="0"/>
              <a:buChar char="•"/>
            </a:pPr>
            <a:r>
              <a:rPr kumimoji="1" lang="en-US" altLang="zh-CN" sz="1050" dirty="0" err="1" smtClean="0">
                <a:solidFill>
                  <a:srgbClr val="008FD4"/>
                </a:solidFill>
                <a:ea typeface="Calibri" panose="020F0502020204030204" pitchFamily="34" charset="0"/>
                <a:cs typeface="Calibri" panose="020F0502020204030204" pitchFamily="34" charset="0"/>
              </a:rPr>
              <a:t>ngPDG</a:t>
            </a:r>
            <a:r>
              <a:rPr kumimoji="1" lang="en-US" altLang="zh-CN" sz="1050" dirty="0" smtClean="0">
                <a:solidFill>
                  <a:srgbClr val="008FD4"/>
                </a:solidFill>
                <a:ea typeface="Calibri" panose="020F0502020204030204" pitchFamily="34" charset="0"/>
                <a:cs typeface="Calibri" panose="020F0502020204030204" pitchFamily="34" charset="0"/>
              </a:rPr>
              <a:t> SBI for non 3GPP access</a:t>
            </a:r>
          </a:p>
          <a:p>
            <a:pPr marL="285750"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Existing Functionality Redesign</a:t>
            </a:r>
            <a:endParaRPr kumimoji="1" lang="en-US" altLang="zh-CN" sz="1050" dirty="0">
              <a:solidFill>
                <a:srgbClr val="008FD4"/>
              </a:solidFill>
              <a:ea typeface="Calibri" panose="020F0502020204030204" pitchFamily="34" charset="0"/>
              <a:cs typeface="Calibri" panose="020F0502020204030204" pitchFamily="34" charset="0"/>
            </a:endParaRP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CMF/AMF+/SMF+</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NRF+/SCP+</a:t>
            </a:r>
          </a:p>
          <a:p>
            <a:pPr marL="742950" lvl="1" indent="-285750">
              <a:lnSpc>
                <a:spcPct val="150000"/>
              </a:lnSpc>
              <a:buFont typeface="Arial" panose="020B0604020202020204" pitchFamily="34" charset="0"/>
              <a:buChar char="•"/>
            </a:pPr>
            <a:r>
              <a:rPr kumimoji="1" lang="en-US" altLang="zh-CN" sz="1050" dirty="0" smtClean="0">
                <a:solidFill>
                  <a:srgbClr val="008FD4"/>
                </a:solidFill>
                <a:ea typeface="Calibri" panose="020F0502020204030204" pitchFamily="34" charset="0"/>
                <a:cs typeface="Calibri" panose="020F0502020204030204" pitchFamily="34" charset="0"/>
              </a:rPr>
              <a:t>6G N1</a:t>
            </a:r>
          </a:p>
          <a:p>
            <a:pPr marL="742950" lvl="1" indent="-285750">
              <a:lnSpc>
                <a:spcPct val="150000"/>
              </a:lnSpc>
              <a:buFont typeface="Arial" panose="020B0604020202020204" pitchFamily="34" charset="0"/>
              <a:buChar char="•"/>
            </a:pPr>
            <a:r>
              <a:rPr kumimoji="1" lang="en-US" altLang="zh-CN" sz="1050" dirty="0">
                <a:solidFill>
                  <a:srgbClr val="008FD4"/>
                </a:solidFill>
                <a:ea typeface="Calibri" panose="020F0502020204030204" pitchFamily="34" charset="0"/>
                <a:cs typeface="Calibri" panose="020F0502020204030204" pitchFamily="34" charset="0"/>
              </a:rPr>
              <a:t>6G </a:t>
            </a:r>
            <a:r>
              <a:rPr kumimoji="1" lang="en-US" altLang="zh-CN" sz="1050" dirty="0" smtClean="0">
                <a:solidFill>
                  <a:srgbClr val="008FD4"/>
                </a:solidFill>
                <a:ea typeface="Calibri" panose="020F0502020204030204" pitchFamily="34" charset="0"/>
                <a:cs typeface="Calibri" panose="020F0502020204030204" pitchFamily="34" charset="0"/>
              </a:rPr>
              <a:t>SBI</a:t>
            </a:r>
            <a:endParaRPr kumimoji="1" lang="en-US" altLang="zh-CN" sz="1050" dirty="0">
              <a:solidFill>
                <a:srgbClr val="008FD4"/>
              </a:solidFill>
              <a:ea typeface="Calibri" panose="020F0502020204030204" pitchFamily="34" charset="0"/>
              <a:cs typeface="Calibri" panose="020F0502020204030204" pitchFamily="34" charset="0"/>
            </a:endParaRPr>
          </a:p>
        </p:txBody>
      </p:sp>
      <p:sp>
        <p:nvSpPr>
          <p:cNvPr id="9" name="右箭头 8"/>
          <p:cNvSpPr/>
          <p:nvPr/>
        </p:nvSpPr>
        <p:spPr bwMode="auto">
          <a:xfrm>
            <a:off x="6029960" y="1521459"/>
            <a:ext cx="465667" cy="270933"/>
          </a:xfrm>
          <a:prstGeom prst="rightArrow">
            <a:avLst/>
          </a:prstGeom>
          <a:solidFill>
            <a:schemeClr val="accent6">
              <a:lumMod val="20000"/>
              <a:lumOff val="80000"/>
            </a:schemeClr>
          </a:solid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10" name="右箭头 9"/>
          <p:cNvSpPr/>
          <p:nvPr/>
        </p:nvSpPr>
        <p:spPr bwMode="auto">
          <a:xfrm>
            <a:off x="6005909" y="3238579"/>
            <a:ext cx="465667" cy="270933"/>
          </a:xfrm>
          <a:prstGeom prst="rightArrow">
            <a:avLst/>
          </a:prstGeom>
          <a:solidFill>
            <a:srgbClr val="DDD6E5"/>
          </a:solid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569014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Thank You!</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hought Bubble: Cloud 9">
            <a:extLst>
              <a:ext uri="{FF2B5EF4-FFF2-40B4-BE49-F238E27FC236}">
                <a16:creationId xmlns="" xmlns:a16="http://schemas.microsoft.com/office/drawing/2014/main" id="{42539E43-96F0-9559-F463-14054C88F1A1}"/>
              </a:ext>
            </a:extLst>
          </p:cNvPr>
          <p:cNvSpPr/>
          <p:nvPr/>
        </p:nvSpPr>
        <p:spPr bwMode="auto">
          <a:xfrm>
            <a:off x="6580733" y="3371800"/>
            <a:ext cx="697697" cy="241500"/>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9126" tIns="49563" rIns="99126" bIns="49563" numCol="1" rtlCol="0" anchor="t" anchorCtr="0" compatLnSpc="1">
            <a:prstTxWarp prst="textNoShape">
              <a:avLst/>
            </a:prstTxWarp>
          </a:bodyPr>
          <a:lstStyle/>
          <a:p>
            <a:pPr algn="ctr">
              <a:defRPr/>
            </a:pPr>
            <a:endParaRPr lang="fr-FR" sz="651" dirty="0">
              <a:latin typeface="Montserrat" panose="00000500000000000000" pitchFamily="50" charset="0"/>
              <a:ea typeface="ＭＳ Ｐゴシック" charset="-128"/>
              <a:cs typeface="Arial" pitchFamily="34" charset="0"/>
            </a:endParaRPr>
          </a:p>
        </p:txBody>
      </p:sp>
      <p:cxnSp>
        <p:nvCxnSpPr>
          <p:cNvPr id="300" name="Straight Connector 114">
            <a:extLst>
              <a:ext uri="{FF2B5EF4-FFF2-40B4-BE49-F238E27FC236}">
                <a16:creationId xmlns="" xmlns:a16="http://schemas.microsoft.com/office/drawing/2014/main" id="{F15672DF-A3AB-3988-49FA-718AB9547C1F}"/>
              </a:ext>
            </a:extLst>
          </p:cNvPr>
          <p:cNvCxnSpPr>
            <a:cxnSpLocks noChangeShapeType="1"/>
          </p:cNvCxnSpPr>
          <p:nvPr/>
        </p:nvCxnSpPr>
        <p:spPr bwMode="auto">
          <a:xfrm>
            <a:off x="3020483" y="1472444"/>
            <a:ext cx="0" cy="2873733"/>
          </a:xfrm>
          <a:prstGeom prst="line">
            <a:avLst/>
          </a:prstGeom>
          <a:noFill/>
          <a:ln w="28575" algn="ctr">
            <a:solidFill>
              <a:schemeClr val="accent4">
                <a:lumMod val="40000"/>
                <a:lumOff val="60000"/>
              </a:schemeClr>
            </a:solidFill>
            <a:round/>
            <a:headEnd/>
            <a:tailEnd/>
          </a:ln>
        </p:spPr>
      </p:cxnSp>
      <p:sp>
        <p:nvSpPr>
          <p:cNvPr id="218" name="标题 1"/>
          <p:cNvSpPr>
            <a:spLocks noGrp="1"/>
          </p:cNvSpPr>
          <p:nvPr>
            <p:ph type="title"/>
          </p:nvPr>
        </p:nvSpPr>
        <p:spPr>
          <a:xfrm>
            <a:off x="420432" y="274356"/>
            <a:ext cx="6846425" cy="453902"/>
          </a:xfrm>
        </p:spPr>
        <p:txBody>
          <a:bodyPr>
            <a:normAutofit/>
          </a:bodyPr>
          <a:lstStyle/>
          <a:p>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3GPP </a:t>
            </a:r>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R20 Timeline(6G </a:t>
            </a:r>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Study)</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219" name="TextBox 1">
            <a:extLst>
              <a:ext uri="{FF2B5EF4-FFF2-40B4-BE49-F238E27FC236}">
                <a16:creationId xmlns="" xmlns:a16="http://schemas.microsoft.com/office/drawing/2014/main" id="{4CB78DA3-0D83-848C-AF8B-1C5122BE124B}"/>
              </a:ext>
            </a:extLst>
          </p:cNvPr>
          <p:cNvSpPr txBox="1">
            <a:spLocks noChangeArrowheads="1"/>
          </p:cNvSpPr>
          <p:nvPr/>
        </p:nvSpPr>
        <p:spPr bwMode="auto">
          <a:xfrm>
            <a:off x="6927656" y="483266"/>
            <a:ext cx="1810111" cy="175754"/>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42" b="1" dirty="0">
                <a:latin typeface="Montserrat" panose="00000500000000000000" pitchFamily="50" charset="0"/>
              </a:rPr>
              <a:t>Note</a:t>
            </a:r>
            <a:r>
              <a:rPr lang="en-GB" altLang="en-US" sz="542" dirty="0">
                <a:latin typeface="Montserrat" panose="00000500000000000000" pitchFamily="50" charset="0"/>
              </a:rPr>
              <a:t>: All starting dates are indicative</a:t>
            </a:r>
          </a:p>
        </p:txBody>
      </p:sp>
      <p:cxnSp>
        <p:nvCxnSpPr>
          <p:cNvPr id="220" name="Straight Connector 7">
            <a:extLst>
              <a:ext uri="{FF2B5EF4-FFF2-40B4-BE49-F238E27FC236}">
                <a16:creationId xmlns="" xmlns:a16="http://schemas.microsoft.com/office/drawing/2014/main" id="{074300E3-F476-EEBF-D35B-A1E8736C7C9D}"/>
              </a:ext>
            </a:extLst>
          </p:cNvPr>
          <p:cNvCxnSpPr>
            <a:cxnSpLocks/>
          </p:cNvCxnSpPr>
          <p:nvPr/>
        </p:nvCxnSpPr>
        <p:spPr bwMode="auto">
          <a:xfrm>
            <a:off x="1201086" y="1008850"/>
            <a:ext cx="18031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2" name="TextBox 1">
            <a:extLst>
              <a:ext uri="{FF2B5EF4-FFF2-40B4-BE49-F238E27FC236}">
                <a16:creationId xmlns="" xmlns:a16="http://schemas.microsoft.com/office/drawing/2014/main" id="{3B9E7960-6113-C4D1-ECEF-73196F0C03E0}"/>
              </a:ext>
            </a:extLst>
          </p:cNvPr>
          <p:cNvSpPr txBox="1"/>
          <p:nvPr/>
        </p:nvSpPr>
        <p:spPr>
          <a:xfrm>
            <a:off x="1894399" y="891059"/>
            <a:ext cx="537327" cy="267446"/>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138" dirty="0">
                <a:latin typeface="Montserrat" panose="00000500000000000000" pitchFamily="50" charset="0"/>
              </a:rPr>
              <a:t>2024</a:t>
            </a:r>
          </a:p>
        </p:txBody>
      </p:sp>
      <p:grpSp>
        <p:nvGrpSpPr>
          <p:cNvPr id="223" name="Group 12">
            <a:extLst>
              <a:ext uri="{FF2B5EF4-FFF2-40B4-BE49-F238E27FC236}">
                <a16:creationId xmlns="" xmlns:a16="http://schemas.microsoft.com/office/drawing/2014/main" id="{BA5BB33D-59DC-8CD1-D095-4371152BEFFE}"/>
              </a:ext>
            </a:extLst>
          </p:cNvPr>
          <p:cNvGrpSpPr/>
          <p:nvPr/>
        </p:nvGrpSpPr>
        <p:grpSpPr>
          <a:xfrm>
            <a:off x="1447588" y="1146731"/>
            <a:ext cx="365167" cy="315805"/>
            <a:chOff x="975473" y="755453"/>
            <a:chExt cx="472748" cy="327724"/>
          </a:xfrm>
        </p:grpSpPr>
        <p:sp>
          <p:nvSpPr>
            <p:cNvPr id="224" name="TextBox 86">
              <a:extLst>
                <a:ext uri="{FF2B5EF4-FFF2-40B4-BE49-F238E27FC236}">
                  <a16:creationId xmlns="" xmlns:a16="http://schemas.microsoft.com/office/drawing/2014/main" id="{988CC082-346E-34BD-676E-57B18118E760}"/>
                </a:ext>
              </a:extLst>
            </p:cNvPr>
            <p:cNvSpPr txBox="1">
              <a:spLocks noChangeArrowheads="1"/>
            </p:cNvSpPr>
            <p:nvPr/>
          </p:nvSpPr>
          <p:spPr bwMode="auto">
            <a:xfrm>
              <a:off x="975473" y="755453"/>
              <a:ext cx="429994"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#103</a:t>
              </a:r>
              <a:endParaRPr lang="en-GB" altLang="en-US" sz="163">
                <a:latin typeface="Montserrat" panose="00000500000000000000" pitchFamily="2" charset="0"/>
              </a:endParaRPr>
            </a:p>
          </p:txBody>
        </p:sp>
        <p:sp>
          <p:nvSpPr>
            <p:cNvPr id="225" name="TextBox 59">
              <a:extLst>
                <a:ext uri="{FF2B5EF4-FFF2-40B4-BE49-F238E27FC236}">
                  <a16:creationId xmlns="" xmlns:a16="http://schemas.microsoft.com/office/drawing/2014/main" id="{165C6395-ACED-7B3D-FC22-AC91FB3A142F}"/>
                </a:ext>
              </a:extLst>
            </p:cNvPr>
            <p:cNvSpPr txBox="1">
              <a:spLocks noChangeArrowheads="1"/>
            </p:cNvSpPr>
            <p:nvPr/>
          </p:nvSpPr>
          <p:spPr bwMode="auto">
            <a:xfrm>
              <a:off x="1018227" y="909441"/>
              <a:ext cx="429994"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Mar.</a:t>
              </a:r>
            </a:p>
          </p:txBody>
        </p:sp>
      </p:grpSp>
      <p:grpSp>
        <p:nvGrpSpPr>
          <p:cNvPr id="226" name="Group 17488">
            <a:extLst>
              <a:ext uri="{FF2B5EF4-FFF2-40B4-BE49-F238E27FC236}">
                <a16:creationId xmlns="" xmlns:a16="http://schemas.microsoft.com/office/drawing/2014/main" id="{D08FB91D-770B-B580-B528-B623B4BC2A75}"/>
              </a:ext>
            </a:extLst>
          </p:cNvPr>
          <p:cNvGrpSpPr/>
          <p:nvPr/>
        </p:nvGrpSpPr>
        <p:grpSpPr>
          <a:xfrm>
            <a:off x="5179533" y="1146731"/>
            <a:ext cx="385401" cy="315805"/>
            <a:chOff x="6276929" y="755453"/>
            <a:chExt cx="498945" cy="327724"/>
          </a:xfrm>
        </p:grpSpPr>
        <p:sp>
          <p:nvSpPr>
            <p:cNvPr id="227" name="TextBox 86">
              <a:extLst>
                <a:ext uri="{FF2B5EF4-FFF2-40B4-BE49-F238E27FC236}">
                  <a16:creationId xmlns="" xmlns:a16="http://schemas.microsoft.com/office/drawing/2014/main" id="{6A931EFD-74D2-FC18-4BBF-502319A23C88}"/>
                </a:ext>
              </a:extLst>
            </p:cNvPr>
            <p:cNvSpPr txBox="1">
              <a:spLocks noChangeArrowheads="1"/>
            </p:cNvSpPr>
            <p:nvPr/>
          </p:nvSpPr>
          <p:spPr bwMode="auto">
            <a:xfrm>
              <a:off x="6276929" y="755453"/>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#111</a:t>
              </a:r>
              <a:endParaRPr lang="en-GB" altLang="en-US" sz="163">
                <a:latin typeface="Montserrat" panose="00000500000000000000" pitchFamily="2" charset="0"/>
              </a:endParaRPr>
            </a:p>
          </p:txBody>
        </p:sp>
        <p:sp>
          <p:nvSpPr>
            <p:cNvPr id="228" name="TextBox 60">
              <a:extLst>
                <a:ext uri="{FF2B5EF4-FFF2-40B4-BE49-F238E27FC236}">
                  <a16:creationId xmlns="" xmlns:a16="http://schemas.microsoft.com/office/drawing/2014/main" id="{11D523C6-2A70-26A7-1D99-1B54A6962C42}"/>
                </a:ext>
              </a:extLst>
            </p:cNvPr>
            <p:cNvSpPr txBox="1">
              <a:spLocks noChangeArrowheads="1"/>
            </p:cNvSpPr>
            <p:nvPr/>
          </p:nvSpPr>
          <p:spPr bwMode="auto">
            <a:xfrm>
              <a:off x="6345879" y="909441"/>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a:latin typeface="Montserrat" panose="00000500000000000000" pitchFamily="2" charset="0"/>
                </a:rPr>
                <a:t>Mar.</a:t>
              </a:r>
            </a:p>
          </p:txBody>
        </p:sp>
      </p:grpSp>
      <p:grpSp>
        <p:nvGrpSpPr>
          <p:cNvPr id="229" name="Group 22">
            <a:extLst>
              <a:ext uri="{FF2B5EF4-FFF2-40B4-BE49-F238E27FC236}">
                <a16:creationId xmlns="" xmlns:a16="http://schemas.microsoft.com/office/drawing/2014/main" id="{043653F7-377D-9559-CA06-3E13217E3369}"/>
              </a:ext>
            </a:extLst>
          </p:cNvPr>
          <p:cNvGrpSpPr/>
          <p:nvPr/>
        </p:nvGrpSpPr>
        <p:grpSpPr>
          <a:xfrm>
            <a:off x="3314482" y="1146731"/>
            <a:ext cx="351065" cy="315805"/>
            <a:chOff x="3659142" y="755453"/>
            <a:chExt cx="454493" cy="327724"/>
          </a:xfrm>
        </p:grpSpPr>
        <p:sp>
          <p:nvSpPr>
            <p:cNvPr id="230" name="TextBox 86">
              <a:extLst>
                <a:ext uri="{FF2B5EF4-FFF2-40B4-BE49-F238E27FC236}">
                  <a16:creationId xmlns="" xmlns:a16="http://schemas.microsoft.com/office/drawing/2014/main" id="{58981BF9-119B-4A80-8B18-44F700DD4571}"/>
                </a:ext>
              </a:extLst>
            </p:cNvPr>
            <p:cNvSpPr txBox="1">
              <a:spLocks noChangeArrowheads="1"/>
            </p:cNvSpPr>
            <p:nvPr/>
          </p:nvSpPr>
          <p:spPr bwMode="auto">
            <a:xfrm>
              <a:off x="3659142" y="755453"/>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#107</a:t>
              </a:r>
              <a:endParaRPr lang="en-GB" altLang="en-US" sz="163">
                <a:latin typeface="Montserrat" panose="00000500000000000000" pitchFamily="2" charset="0"/>
              </a:endParaRPr>
            </a:p>
          </p:txBody>
        </p:sp>
        <p:sp>
          <p:nvSpPr>
            <p:cNvPr id="231" name="TextBox 61">
              <a:extLst>
                <a:ext uri="{FF2B5EF4-FFF2-40B4-BE49-F238E27FC236}">
                  <a16:creationId xmlns="" xmlns:a16="http://schemas.microsoft.com/office/drawing/2014/main" id="{10B86475-D05A-F024-8D10-3834410937D0}"/>
                </a:ext>
              </a:extLst>
            </p:cNvPr>
            <p:cNvSpPr txBox="1">
              <a:spLocks noChangeArrowheads="1"/>
            </p:cNvSpPr>
            <p:nvPr/>
          </p:nvSpPr>
          <p:spPr bwMode="auto">
            <a:xfrm>
              <a:off x="3683640" y="909441"/>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Mar.</a:t>
              </a:r>
            </a:p>
          </p:txBody>
        </p:sp>
      </p:grpSp>
      <p:grpSp>
        <p:nvGrpSpPr>
          <p:cNvPr id="232" name="Group 15">
            <a:extLst>
              <a:ext uri="{FF2B5EF4-FFF2-40B4-BE49-F238E27FC236}">
                <a16:creationId xmlns="" xmlns:a16="http://schemas.microsoft.com/office/drawing/2014/main" id="{CBEEB882-0873-17C9-668A-5BD3DDAC9943}"/>
              </a:ext>
            </a:extLst>
          </p:cNvPr>
          <p:cNvGrpSpPr/>
          <p:nvPr/>
        </p:nvGrpSpPr>
        <p:grpSpPr>
          <a:xfrm>
            <a:off x="1918454" y="1146731"/>
            <a:ext cx="360874" cy="315805"/>
            <a:chOff x="1668417" y="755453"/>
            <a:chExt cx="467190" cy="327724"/>
          </a:xfrm>
        </p:grpSpPr>
        <p:sp>
          <p:nvSpPr>
            <p:cNvPr id="233" name="TextBox 86">
              <a:extLst>
                <a:ext uri="{FF2B5EF4-FFF2-40B4-BE49-F238E27FC236}">
                  <a16:creationId xmlns="" xmlns:a16="http://schemas.microsoft.com/office/drawing/2014/main" id="{C103280A-1592-A747-3090-8C7DDE8D80FC}"/>
                </a:ext>
              </a:extLst>
            </p:cNvPr>
            <p:cNvSpPr txBox="1">
              <a:spLocks noChangeArrowheads="1"/>
            </p:cNvSpPr>
            <p:nvPr/>
          </p:nvSpPr>
          <p:spPr bwMode="auto">
            <a:xfrm>
              <a:off x="1668417" y="75545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#104</a:t>
              </a:r>
              <a:endParaRPr lang="en-GB" altLang="en-US" sz="163">
                <a:latin typeface="Montserrat" panose="00000500000000000000" pitchFamily="2" charset="0"/>
              </a:endParaRPr>
            </a:p>
          </p:txBody>
        </p:sp>
        <p:sp>
          <p:nvSpPr>
            <p:cNvPr id="234" name="TextBox 62">
              <a:extLst>
                <a:ext uri="{FF2B5EF4-FFF2-40B4-BE49-F238E27FC236}">
                  <a16:creationId xmlns="" xmlns:a16="http://schemas.microsoft.com/office/drawing/2014/main" id="{F552B731-B734-8036-32D1-B31A30D549FD}"/>
                </a:ext>
              </a:extLst>
            </p:cNvPr>
            <p:cNvSpPr txBox="1">
              <a:spLocks noChangeArrowheads="1"/>
            </p:cNvSpPr>
            <p:nvPr/>
          </p:nvSpPr>
          <p:spPr bwMode="auto">
            <a:xfrm>
              <a:off x="1705614" y="90944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a:latin typeface="Montserrat" panose="00000500000000000000" pitchFamily="2" charset="0"/>
                </a:rPr>
                <a:t>Jun.</a:t>
              </a:r>
            </a:p>
          </p:txBody>
        </p:sp>
      </p:grpSp>
      <p:grpSp>
        <p:nvGrpSpPr>
          <p:cNvPr id="235" name="Group 17475">
            <a:extLst>
              <a:ext uri="{FF2B5EF4-FFF2-40B4-BE49-F238E27FC236}">
                <a16:creationId xmlns="" xmlns:a16="http://schemas.microsoft.com/office/drawing/2014/main" id="{42783D1B-5915-E686-B1DF-AC2941019424}"/>
              </a:ext>
            </a:extLst>
          </p:cNvPr>
          <p:cNvGrpSpPr/>
          <p:nvPr/>
        </p:nvGrpSpPr>
        <p:grpSpPr>
          <a:xfrm>
            <a:off x="3777382" y="1146731"/>
            <a:ext cx="384173" cy="315805"/>
            <a:chOff x="4351293" y="755453"/>
            <a:chExt cx="497353" cy="327724"/>
          </a:xfrm>
        </p:grpSpPr>
        <p:sp>
          <p:nvSpPr>
            <p:cNvPr id="236" name="TextBox 86">
              <a:extLst>
                <a:ext uri="{FF2B5EF4-FFF2-40B4-BE49-F238E27FC236}">
                  <a16:creationId xmlns="" xmlns:a16="http://schemas.microsoft.com/office/drawing/2014/main" id="{FEF09D13-9AE7-21AF-924D-235C465BCB1D}"/>
                </a:ext>
              </a:extLst>
            </p:cNvPr>
            <p:cNvSpPr txBox="1">
              <a:spLocks noChangeArrowheads="1"/>
            </p:cNvSpPr>
            <p:nvPr/>
          </p:nvSpPr>
          <p:spPr bwMode="auto">
            <a:xfrm>
              <a:off x="4351293" y="75545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#108</a:t>
              </a:r>
              <a:endParaRPr lang="en-GB" altLang="en-US" sz="163">
                <a:latin typeface="Montserrat" panose="00000500000000000000" pitchFamily="2" charset="0"/>
              </a:endParaRPr>
            </a:p>
          </p:txBody>
        </p:sp>
        <p:sp>
          <p:nvSpPr>
            <p:cNvPr id="237" name="TextBox 63">
              <a:extLst>
                <a:ext uri="{FF2B5EF4-FFF2-40B4-BE49-F238E27FC236}">
                  <a16:creationId xmlns="" xmlns:a16="http://schemas.microsoft.com/office/drawing/2014/main" id="{B7BB6509-4F48-4659-60CC-4CD60BF4B78B}"/>
                </a:ext>
              </a:extLst>
            </p:cNvPr>
            <p:cNvSpPr txBox="1">
              <a:spLocks noChangeArrowheads="1"/>
            </p:cNvSpPr>
            <p:nvPr/>
          </p:nvSpPr>
          <p:spPr bwMode="auto">
            <a:xfrm>
              <a:off x="4418653" y="90944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Jun.</a:t>
              </a:r>
            </a:p>
          </p:txBody>
        </p:sp>
      </p:grpSp>
      <p:grpSp>
        <p:nvGrpSpPr>
          <p:cNvPr id="238" name="Group 17493">
            <a:extLst>
              <a:ext uri="{FF2B5EF4-FFF2-40B4-BE49-F238E27FC236}">
                <a16:creationId xmlns="" xmlns:a16="http://schemas.microsoft.com/office/drawing/2014/main" id="{B967BDC6-86AB-7837-B13B-ABA3A2B01909}"/>
              </a:ext>
            </a:extLst>
          </p:cNvPr>
          <p:cNvGrpSpPr/>
          <p:nvPr/>
        </p:nvGrpSpPr>
        <p:grpSpPr>
          <a:xfrm>
            <a:off x="5657772" y="1146731"/>
            <a:ext cx="386012" cy="315805"/>
            <a:chOff x="6850813" y="755453"/>
            <a:chExt cx="499733" cy="327724"/>
          </a:xfrm>
        </p:grpSpPr>
        <p:sp>
          <p:nvSpPr>
            <p:cNvPr id="239" name="TextBox 86">
              <a:extLst>
                <a:ext uri="{FF2B5EF4-FFF2-40B4-BE49-F238E27FC236}">
                  <a16:creationId xmlns="" xmlns:a16="http://schemas.microsoft.com/office/drawing/2014/main" id="{00AF13A8-AEBE-A2D0-0350-B7A6452A466A}"/>
                </a:ext>
              </a:extLst>
            </p:cNvPr>
            <p:cNvSpPr txBox="1">
              <a:spLocks noChangeArrowheads="1"/>
            </p:cNvSpPr>
            <p:nvPr/>
          </p:nvSpPr>
          <p:spPr bwMode="auto">
            <a:xfrm>
              <a:off x="6850813" y="75545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#112</a:t>
              </a:r>
              <a:endParaRPr lang="en-GB" altLang="en-US" sz="163">
                <a:latin typeface="Montserrat" panose="00000500000000000000" pitchFamily="2" charset="0"/>
              </a:endParaRPr>
            </a:p>
          </p:txBody>
        </p:sp>
        <p:sp>
          <p:nvSpPr>
            <p:cNvPr id="240" name="TextBox 64">
              <a:extLst>
                <a:ext uri="{FF2B5EF4-FFF2-40B4-BE49-F238E27FC236}">
                  <a16:creationId xmlns="" xmlns:a16="http://schemas.microsoft.com/office/drawing/2014/main" id="{68398172-EC8D-5C71-9A9B-F20456E8A9B1}"/>
                </a:ext>
              </a:extLst>
            </p:cNvPr>
            <p:cNvSpPr txBox="1">
              <a:spLocks noChangeArrowheads="1"/>
            </p:cNvSpPr>
            <p:nvPr/>
          </p:nvSpPr>
          <p:spPr bwMode="auto">
            <a:xfrm>
              <a:off x="6920553" y="90944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Jun.</a:t>
              </a:r>
            </a:p>
          </p:txBody>
        </p:sp>
      </p:grpSp>
      <p:grpSp>
        <p:nvGrpSpPr>
          <p:cNvPr id="241" name="Group 16">
            <a:extLst>
              <a:ext uri="{FF2B5EF4-FFF2-40B4-BE49-F238E27FC236}">
                <a16:creationId xmlns="" xmlns:a16="http://schemas.microsoft.com/office/drawing/2014/main" id="{9C09B5BA-9CA0-3246-1446-5E993967CCDA}"/>
              </a:ext>
            </a:extLst>
          </p:cNvPr>
          <p:cNvGrpSpPr/>
          <p:nvPr/>
        </p:nvGrpSpPr>
        <p:grpSpPr>
          <a:xfrm>
            <a:off x="2381344" y="1146731"/>
            <a:ext cx="359649" cy="315805"/>
            <a:chOff x="2444704" y="755453"/>
            <a:chExt cx="465606" cy="327724"/>
          </a:xfrm>
        </p:grpSpPr>
        <p:sp>
          <p:nvSpPr>
            <p:cNvPr id="242" name="TextBox 86">
              <a:extLst>
                <a:ext uri="{FF2B5EF4-FFF2-40B4-BE49-F238E27FC236}">
                  <a16:creationId xmlns="" xmlns:a16="http://schemas.microsoft.com/office/drawing/2014/main" id="{4D4D40CF-F5F4-931C-680D-53F544AE8703}"/>
                </a:ext>
              </a:extLst>
            </p:cNvPr>
            <p:cNvSpPr txBox="1">
              <a:spLocks noChangeArrowheads="1"/>
            </p:cNvSpPr>
            <p:nvPr/>
          </p:nvSpPr>
          <p:spPr bwMode="auto">
            <a:xfrm>
              <a:off x="2444704" y="755453"/>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#105</a:t>
              </a:r>
              <a:endParaRPr lang="en-GB" altLang="en-US" sz="163">
                <a:latin typeface="Montserrat" panose="00000500000000000000" pitchFamily="2" charset="0"/>
              </a:endParaRPr>
            </a:p>
          </p:txBody>
        </p:sp>
        <p:sp>
          <p:nvSpPr>
            <p:cNvPr id="243" name="TextBox 65">
              <a:extLst>
                <a:ext uri="{FF2B5EF4-FFF2-40B4-BE49-F238E27FC236}">
                  <a16:creationId xmlns="" xmlns:a16="http://schemas.microsoft.com/office/drawing/2014/main" id="{18CD9CF9-FC30-2A87-862D-F40F70B1542F}"/>
                </a:ext>
              </a:extLst>
            </p:cNvPr>
            <p:cNvSpPr txBox="1">
              <a:spLocks noChangeArrowheads="1"/>
            </p:cNvSpPr>
            <p:nvPr/>
          </p:nvSpPr>
          <p:spPr bwMode="auto">
            <a:xfrm>
              <a:off x="2480315" y="909441"/>
              <a:ext cx="429995"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Sep.</a:t>
              </a:r>
            </a:p>
          </p:txBody>
        </p:sp>
      </p:grpSp>
      <p:grpSp>
        <p:nvGrpSpPr>
          <p:cNvPr id="244" name="Group 17476">
            <a:extLst>
              <a:ext uri="{FF2B5EF4-FFF2-40B4-BE49-F238E27FC236}">
                <a16:creationId xmlns="" xmlns:a16="http://schemas.microsoft.com/office/drawing/2014/main" id="{FA1DC7AC-7706-EA7D-0E2A-1F7AC3F2258D}"/>
              </a:ext>
            </a:extLst>
          </p:cNvPr>
          <p:cNvGrpSpPr/>
          <p:nvPr/>
        </p:nvGrpSpPr>
        <p:grpSpPr>
          <a:xfrm>
            <a:off x="4261111" y="1146731"/>
            <a:ext cx="370684" cy="315805"/>
            <a:chOff x="5079956" y="755453"/>
            <a:chExt cx="479890" cy="327724"/>
          </a:xfrm>
        </p:grpSpPr>
        <p:sp>
          <p:nvSpPr>
            <p:cNvPr id="245" name="TextBox 86">
              <a:extLst>
                <a:ext uri="{FF2B5EF4-FFF2-40B4-BE49-F238E27FC236}">
                  <a16:creationId xmlns="" xmlns:a16="http://schemas.microsoft.com/office/drawing/2014/main" id="{11FB991E-569C-E793-E8D8-9E228FDDF8C0}"/>
                </a:ext>
              </a:extLst>
            </p:cNvPr>
            <p:cNvSpPr txBox="1">
              <a:spLocks noChangeArrowheads="1"/>
            </p:cNvSpPr>
            <p:nvPr/>
          </p:nvSpPr>
          <p:spPr bwMode="auto">
            <a:xfrm>
              <a:off x="5079956" y="75545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#109</a:t>
              </a:r>
              <a:endParaRPr lang="en-GB" altLang="en-US" sz="163">
                <a:latin typeface="Montserrat" panose="00000500000000000000" pitchFamily="2" charset="0"/>
              </a:endParaRPr>
            </a:p>
          </p:txBody>
        </p:sp>
        <p:sp>
          <p:nvSpPr>
            <p:cNvPr id="246" name="TextBox 66">
              <a:extLst>
                <a:ext uri="{FF2B5EF4-FFF2-40B4-BE49-F238E27FC236}">
                  <a16:creationId xmlns="" xmlns:a16="http://schemas.microsoft.com/office/drawing/2014/main" id="{4B4B0B0E-28A4-0105-E66C-8A8333E61136}"/>
                </a:ext>
              </a:extLst>
            </p:cNvPr>
            <p:cNvSpPr txBox="1">
              <a:spLocks noChangeArrowheads="1"/>
            </p:cNvSpPr>
            <p:nvPr/>
          </p:nvSpPr>
          <p:spPr bwMode="auto">
            <a:xfrm>
              <a:off x="5129853" y="90944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Sep.</a:t>
              </a:r>
            </a:p>
          </p:txBody>
        </p:sp>
      </p:grpSp>
      <p:grpSp>
        <p:nvGrpSpPr>
          <p:cNvPr id="247" name="Group 11">
            <a:extLst>
              <a:ext uri="{FF2B5EF4-FFF2-40B4-BE49-F238E27FC236}">
                <a16:creationId xmlns="" xmlns:a16="http://schemas.microsoft.com/office/drawing/2014/main" id="{5AC441D9-25AA-5353-8C62-E595297BE9B0}"/>
              </a:ext>
            </a:extLst>
          </p:cNvPr>
          <p:cNvGrpSpPr/>
          <p:nvPr/>
        </p:nvGrpSpPr>
        <p:grpSpPr>
          <a:xfrm>
            <a:off x="987764" y="1146731"/>
            <a:ext cx="352290" cy="315805"/>
            <a:chOff x="295230" y="755453"/>
            <a:chExt cx="456076" cy="327724"/>
          </a:xfrm>
        </p:grpSpPr>
        <p:sp>
          <p:nvSpPr>
            <p:cNvPr id="248" name="TextBox 86">
              <a:extLst>
                <a:ext uri="{FF2B5EF4-FFF2-40B4-BE49-F238E27FC236}">
                  <a16:creationId xmlns="" xmlns:a16="http://schemas.microsoft.com/office/drawing/2014/main" id="{4D677330-5A69-54E2-DED8-C11576419F88}"/>
                </a:ext>
              </a:extLst>
            </p:cNvPr>
            <p:cNvSpPr txBox="1">
              <a:spLocks noChangeArrowheads="1"/>
            </p:cNvSpPr>
            <p:nvPr/>
          </p:nvSpPr>
          <p:spPr bwMode="auto">
            <a:xfrm>
              <a:off x="295230" y="755453"/>
              <a:ext cx="429992"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dirty="0">
                  <a:latin typeface="Montserrat" panose="00000500000000000000" pitchFamily="2" charset="0"/>
                </a:rPr>
                <a:t>#102</a:t>
              </a:r>
              <a:endParaRPr lang="en-GB" altLang="en-US" sz="163" dirty="0">
                <a:latin typeface="Montserrat" panose="00000500000000000000" pitchFamily="2" charset="0"/>
              </a:endParaRPr>
            </a:p>
          </p:txBody>
        </p:sp>
        <p:sp>
          <p:nvSpPr>
            <p:cNvPr id="249" name="TextBox 69">
              <a:extLst>
                <a:ext uri="{FF2B5EF4-FFF2-40B4-BE49-F238E27FC236}">
                  <a16:creationId xmlns="" xmlns:a16="http://schemas.microsoft.com/office/drawing/2014/main" id="{5C00D17C-21B0-E262-9FB1-9FCEFFA608BE}"/>
                </a:ext>
              </a:extLst>
            </p:cNvPr>
            <p:cNvSpPr txBox="1">
              <a:spLocks noChangeArrowheads="1"/>
            </p:cNvSpPr>
            <p:nvPr/>
          </p:nvSpPr>
          <p:spPr bwMode="auto">
            <a:xfrm>
              <a:off x="321314" y="909441"/>
              <a:ext cx="429992"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Dec.</a:t>
              </a:r>
            </a:p>
          </p:txBody>
        </p:sp>
      </p:grpSp>
      <p:grpSp>
        <p:nvGrpSpPr>
          <p:cNvPr id="250" name="Group 21">
            <a:extLst>
              <a:ext uri="{FF2B5EF4-FFF2-40B4-BE49-F238E27FC236}">
                <a16:creationId xmlns="" xmlns:a16="http://schemas.microsoft.com/office/drawing/2014/main" id="{635396D1-395D-655F-8E73-A7129BF72176}"/>
              </a:ext>
            </a:extLst>
          </p:cNvPr>
          <p:cNvGrpSpPr/>
          <p:nvPr/>
        </p:nvGrpSpPr>
        <p:grpSpPr>
          <a:xfrm>
            <a:off x="2842388" y="1146731"/>
            <a:ext cx="363940" cy="315805"/>
            <a:chOff x="2972549" y="755453"/>
            <a:chExt cx="471163" cy="327724"/>
          </a:xfrm>
        </p:grpSpPr>
        <p:sp>
          <p:nvSpPr>
            <p:cNvPr id="251" name="TextBox 86">
              <a:extLst>
                <a:ext uri="{FF2B5EF4-FFF2-40B4-BE49-F238E27FC236}">
                  <a16:creationId xmlns="" xmlns:a16="http://schemas.microsoft.com/office/drawing/2014/main" id="{2ADC4CDE-F1A3-6E94-6512-728598388397}"/>
                </a:ext>
              </a:extLst>
            </p:cNvPr>
            <p:cNvSpPr txBox="1">
              <a:spLocks noChangeArrowheads="1"/>
            </p:cNvSpPr>
            <p:nvPr/>
          </p:nvSpPr>
          <p:spPr bwMode="auto">
            <a:xfrm>
              <a:off x="2972549" y="755453"/>
              <a:ext cx="429997"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#106</a:t>
              </a:r>
              <a:endParaRPr lang="en-GB" altLang="en-US" sz="163">
                <a:latin typeface="Montserrat" panose="00000500000000000000" pitchFamily="2" charset="0"/>
              </a:endParaRPr>
            </a:p>
          </p:txBody>
        </p:sp>
        <p:sp>
          <p:nvSpPr>
            <p:cNvPr id="252" name="TextBox 70">
              <a:extLst>
                <a:ext uri="{FF2B5EF4-FFF2-40B4-BE49-F238E27FC236}">
                  <a16:creationId xmlns="" xmlns:a16="http://schemas.microsoft.com/office/drawing/2014/main" id="{01CE645F-8CED-7913-53C8-9468C2B0173E}"/>
                </a:ext>
              </a:extLst>
            </p:cNvPr>
            <p:cNvSpPr txBox="1">
              <a:spLocks noChangeArrowheads="1"/>
            </p:cNvSpPr>
            <p:nvPr/>
          </p:nvSpPr>
          <p:spPr bwMode="auto">
            <a:xfrm>
              <a:off x="3013715" y="909441"/>
              <a:ext cx="429997"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Dec.</a:t>
              </a:r>
            </a:p>
          </p:txBody>
        </p:sp>
      </p:grpSp>
      <p:grpSp>
        <p:nvGrpSpPr>
          <p:cNvPr id="253" name="Group 17480">
            <a:extLst>
              <a:ext uri="{FF2B5EF4-FFF2-40B4-BE49-F238E27FC236}">
                <a16:creationId xmlns="" xmlns:a16="http://schemas.microsoft.com/office/drawing/2014/main" id="{F75057D1-7761-0C3C-B95B-D7F0AFE0E076}"/>
              </a:ext>
            </a:extLst>
          </p:cNvPr>
          <p:cNvGrpSpPr/>
          <p:nvPr/>
        </p:nvGrpSpPr>
        <p:grpSpPr>
          <a:xfrm>
            <a:off x="4724627" y="1146731"/>
            <a:ext cx="365167" cy="315805"/>
            <a:chOff x="5728448" y="755453"/>
            <a:chExt cx="472748" cy="327724"/>
          </a:xfrm>
        </p:grpSpPr>
        <p:sp>
          <p:nvSpPr>
            <p:cNvPr id="254" name="TextBox 86">
              <a:extLst>
                <a:ext uri="{FF2B5EF4-FFF2-40B4-BE49-F238E27FC236}">
                  <a16:creationId xmlns="" xmlns:a16="http://schemas.microsoft.com/office/drawing/2014/main" id="{3428D37B-08D1-24DC-2032-8DD18AFD3462}"/>
                </a:ext>
              </a:extLst>
            </p:cNvPr>
            <p:cNvSpPr txBox="1">
              <a:spLocks noChangeArrowheads="1"/>
            </p:cNvSpPr>
            <p:nvPr/>
          </p:nvSpPr>
          <p:spPr bwMode="auto">
            <a:xfrm>
              <a:off x="5728448" y="755453"/>
              <a:ext cx="429994"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a:latin typeface="Montserrat" panose="00000500000000000000" pitchFamily="2" charset="0"/>
                </a:rPr>
                <a:t>#110</a:t>
              </a:r>
              <a:endParaRPr lang="en-GB" altLang="en-US" sz="163">
                <a:latin typeface="Montserrat" panose="00000500000000000000" pitchFamily="2" charset="0"/>
              </a:endParaRPr>
            </a:p>
          </p:txBody>
        </p:sp>
        <p:sp>
          <p:nvSpPr>
            <p:cNvPr id="255" name="TextBox 71">
              <a:extLst>
                <a:ext uri="{FF2B5EF4-FFF2-40B4-BE49-F238E27FC236}">
                  <a16:creationId xmlns="" xmlns:a16="http://schemas.microsoft.com/office/drawing/2014/main" id="{B8CC51AC-4382-E7E2-EF4E-204594DAC3CE}"/>
                </a:ext>
              </a:extLst>
            </p:cNvPr>
            <p:cNvSpPr txBox="1">
              <a:spLocks noChangeArrowheads="1"/>
            </p:cNvSpPr>
            <p:nvPr/>
          </p:nvSpPr>
          <p:spPr bwMode="auto">
            <a:xfrm>
              <a:off x="5771202" y="909441"/>
              <a:ext cx="429994"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Dec.</a:t>
              </a:r>
            </a:p>
          </p:txBody>
        </p:sp>
      </p:grpSp>
      <p:sp>
        <p:nvSpPr>
          <p:cNvPr id="257" name="TextBox 67">
            <a:extLst>
              <a:ext uri="{FF2B5EF4-FFF2-40B4-BE49-F238E27FC236}">
                <a16:creationId xmlns="" xmlns:a16="http://schemas.microsoft.com/office/drawing/2014/main" id="{1F8F20E1-4E79-A367-379B-29EFCC3C6BD2}"/>
              </a:ext>
            </a:extLst>
          </p:cNvPr>
          <p:cNvSpPr txBox="1">
            <a:spLocks noChangeArrowheads="1"/>
          </p:cNvSpPr>
          <p:nvPr/>
        </p:nvSpPr>
        <p:spPr bwMode="auto">
          <a:xfrm>
            <a:off x="957062" y="1048624"/>
            <a:ext cx="332142" cy="1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TSGs</a:t>
            </a:r>
          </a:p>
        </p:txBody>
      </p:sp>
      <p:sp>
        <p:nvSpPr>
          <p:cNvPr id="258" name="TextBox 1">
            <a:extLst>
              <a:ext uri="{FF2B5EF4-FFF2-40B4-BE49-F238E27FC236}">
                <a16:creationId xmlns="" xmlns:a16="http://schemas.microsoft.com/office/drawing/2014/main" id="{944B49F7-1C1D-DBCA-2AE8-96E102063762}"/>
              </a:ext>
            </a:extLst>
          </p:cNvPr>
          <p:cNvSpPr txBox="1">
            <a:spLocks noChangeArrowheads="1"/>
          </p:cNvSpPr>
          <p:nvPr/>
        </p:nvSpPr>
        <p:spPr bwMode="auto">
          <a:xfrm>
            <a:off x="3107764" y="3601821"/>
            <a:ext cx="833920" cy="16741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88" b="1" dirty="0">
                <a:latin typeface="Montserrat" panose="00000500000000000000" pitchFamily="50" charset="0"/>
              </a:rPr>
              <a:t>Workshop 6G TSGs</a:t>
            </a:r>
            <a:endParaRPr lang="en-GB" altLang="en-US" sz="488" dirty="0">
              <a:latin typeface="Montserrat" panose="00000500000000000000" pitchFamily="50" charset="0"/>
            </a:endParaRPr>
          </a:p>
        </p:txBody>
      </p:sp>
      <p:sp>
        <p:nvSpPr>
          <p:cNvPr id="259" name="Chevron 60">
            <a:extLst>
              <a:ext uri="{FF2B5EF4-FFF2-40B4-BE49-F238E27FC236}">
                <a16:creationId xmlns="" xmlns:a16="http://schemas.microsoft.com/office/drawing/2014/main" id="{FB1E3A0C-0C94-56B1-9E8E-15BB970781E4}"/>
              </a:ext>
            </a:extLst>
          </p:cNvPr>
          <p:cNvSpPr/>
          <p:nvPr/>
        </p:nvSpPr>
        <p:spPr bwMode="auto">
          <a:xfrm>
            <a:off x="4427537" y="3941064"/>
            <a:ext cx="962441" cy="1906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51" dirty="0">
                <a:latin typeface="Montserrat" panose="00000500000000000000" pitchFamily="50" charset="0"/>
                <a:ea typeface="ＭＳ Ｐゴシック" charset="-128"/>
                <a:cs typeface="Arial" pitchFamily="34" charset="0"/>
              </a:rPr>
              <a:t>Stage 3 6G SID </a:t>
            </a:r>
            <a:r>
              <a:rPr lang="fr-FR" sz="651" dirty="0" err="1">
                <a:latin typeface="Montserrat" panose="00000500000000000000" pitchFamily="50" charset="0"/>
                <a:ea typeface="ＭＳ Ｐゴシック" charset="-128"/>
                <a:cs typeface="Arial" pitchFamily="34" charset="0"/>
              </a:rPr>
              <a:t>def</a:t>
            </a:r>
            <a:r>
              <a:rPr lang="fr-FR" sz="651" dirty="0">
                <a:latin typeface="Montserrat" panose="00000500000000000000" pitchFamily="50" charset="0"/>
                <a:ea typeface="ＭＳ Ｐゴシック" charset="-128"/>
                <a:cs typeface="Arial" pitchFamily="34" charset="0"/>
              </a:rPr>
              <a:t>.</a:t>
            </a:r>
          </a:p>
        </p:txBody>
      </p:sp>
      <p:grpSp>
        <p:nvGrpSpPr>
          <p:cNvPr id="260" name="Group 31">
            <a:extLst>
              <a:ext uri="{FF2B5EF4-FFF2-40B4-BE49-F238E27FC236}">
                <a16:creationId xmlns="" xmlns:a16="http://schemas.microsoft.com/office/drawing/2014/main" id="{E261DFA2-5EBE-0760-005F-090827A42373}"/>
              </a:ext>
            </a:extLst>
          </p:cNvPr>
          <p:cNvGrpSpPr/>
          <p:nvPr/>
        </p:nvGrpSpPr>
        <p:grpSpPr>
          <a:xfrm>
            <a:off x="6131322" y="1136941"/>
            <a:ext cx="370684" cy="315805"/>
            <a:chOff x="7325316" y="745293"/>
            <a:chExt cx="479890" cy="327724"/>
          </a:xfrm>
        </p:grpSpPr>
        <p:sp>
          <p:nvSpPr>
            <p:cNvPr id="261" name="TextBox 86">
              <a:extLst>
                <a:ext uri="{FF2B5EF4-FFF2-40B4-BE49-F238E27FC236}">
                  <a16:creationId xmlns="" xmlns:a16="http://schemas.microsoft.com/office/drawing/2014/main" id="{35BB9D75-F8E4-FE51-0578-EE1CE5798D03}"/>
                </a:ext>
              </a:extLst>
            </p:cNvPr>
            <p:cNvSpPr txBox="1">
              <a:spLocks noChangeArrowheads="1"/>
            </p:cNvSpPr>
            <p:nvPr/>
          </p:nvSpPr>
          <p:spPr bwMode="auto">
            <a:xfrm>
              <a:off x="7325316" y="74529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dirty="0">
                  <a:latin typeface="Montserrat" panose="00000500000000000000" pitchFamily="2" charset="0"/>
                </a:rPr>
                <a:t>#113</a:t>
              </a:r>
              <a:endParaRPr lang="en-GB" altLang="en-US" sz="163" dirty="0">
                <a:latin typeface="Montserrat" panose="00000500000000000000" pitchFamily="2" charset="0"/>
              </a:endParaRPr>
            </a:p>
          </p:txBody>
        </p:sp>
        <p:sp>
          <p:nvSpPr>
            <p:cNvPr id="262" name="TextBox 66">
              <a:extLst>
                <a:ext uri="{FF2B5EF4-FFF2-40B4-BE49-F238E27FC236}">
                  <a16:creationId xmlns="" xmlns:a16="http://schemas.microsoft.com/office/drawing/2014/main" id="{52784947-6AA6-617B-CED1-6981515A19C7}"/>
                </a:ext>
              </a:extLst>
            </p:cNvPr>
            <p:cNvSpPr txBox="1">
              <a:spLocks noChangeArrowheads="1"/>
            </p:cNvSpPr>
            <p:nvPr/>
          </p:nvSpPr>
          <p:spPr bwMode="auto">
            <a:xfrm>
              <a:off x="7375213" y="89928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Sep.</a:t>
              </a:r>
            </a:p>
          </p:txBody>
        </p:sp>
      </p:grpSp>
      <p:grpSp>
        <p:nvGrpSpPr>
          <p:cNvPr id="263" name="Group 35">
            <a:extLst>
              <a:ext uri="{FF2B5EF4-FFF2-40B4-BE49-F238E27FC236}">
                <a16:creationId xmlns="" xmlns:a16="http://schemas.microsoft.com/office/drawing/2014/main" id="{15523F22-A626-40BA-8A66-0EF7EE745E28}"/>
              </a:ext>
            </a:extLst>
          </p:cNvPr>
          <p:cNvGrpSpPr/>
          <p:nvPr/>
        </p:nvGrpSpPr>
        <p:grpSpPr>
          <a:xfrm>
            <a:off x="6595514" y="1136941"/>
            <a:ext cx="354703" cy="315805"/>
            <a:chOff x="7987355" y="745293"/>
            <a:chExt cx="459201" cy="327724"/>
          </a:xfrm>
        </p:grpSpPr>
        <p:sp>
          <p:nvSpPr>
            <p:cNvPr id="264" name="TextBox 86">
              <a:extLst>
                <a:ext uri="{FF2B5EF4-FFF2-40B4-BE49-F238E27FC236}">
                  <a16:creationId xmlns="" xmlns:a16="http://schemas.microsoft.com/office/drawing/2014/main" id="{DADF5BC1-A476-EB24-2179-C4E5EBE78D55}"/>
                </a:ext>
              </a:extLst>
            </p:cNvPr>
            <p:cNvSpPr txBox="1">
              <a:spLocks noChangeArrowheads="1"/>
            </p:cNvSpPr>
            <p:nvPr/>
          </p:nvSpPr>
          <p:spPr bwMode="auto">
            <a:xfrm>
              <a:off x="7987355" y="745293"/>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dirty="0">
                  <a:latin typeface="Montserrat" panose="00000500000000000000" pitchFamily="2" charset="0"/>
                </a:rPr>
                <a:t>#114</a:t>
              </a:r>
              <a:endParaRPr lang="en-GB" altLang="en-US" sz="163" dirty="0">
                <a:latin typeface="Montserrat" panose="00000500000000000000" pitchFamily="2" charset="0"/>
              </a:endParaRPr>
            </a:p>
          </p:txBody>
        </p:sp>
        <p:sp>
          <p:nvSpPr>
            <p:cNvPr id="265" name="TextBox 71">
              <a:extLst>
                <a:ext uri="{FF2B5EF4-FFF2-40B4-BE49-F238E27FC236}">
                  <a16:creationId xmlns="" xmlns:a16="http://schemas.microsoft.com/office/drawing/2014/main" id="{FF47688E-A86E-2353-7C06-DBC3A3720639}"/>
                </a:ext>
              </a:extLst>
            </p:cNvPr>
            <p:cNvSpPr txBox="1">
              <a:spLocks noChangeArrowheads="1"/>
            </p:cNvSpPr>
            <p:nvPr/>
          </p:nvSpPr>
          <p:spPr bwMode="auto">
            <a:xfrm>
              <a:off x="8016563" y="899281"/>
              <a:ext cx="429993" cy="173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Dec.</a:t>
              </a:r>
            </a:p>
          </p:txBody>
        </p:sp>
      </p:grpSp>
      <p:sp>
        <p:nvSpPr>
          <p:cNvPr id="266" name="TextBox 86">
            <a:extLst>
              <a:ext uri="{FF2B5EF4-FFF2-40B4-BE49-F238E27FC236}">
                <a16:creationId xmlns="" xmlns:a16="http://schemas.microsoft.com/office/drawing/2014/main" id="{5357307E-DFB7-4014-E67F-B234B2ED5CB5}"/>
              </a:ext>
            </a:extLst>
          </p:cNvPr>
          <p:cNvSpPr txBox="1">
            <a:spLocks noChangeArrowheads="1"/>
          </p:cNvSpPr>
          <p:nvPr/>
        </p:nvSpPr>
        <p:spPr bwMode="auto">
          <a:xfrm>
            <a:off x="7047529" y="1149997"/>
            <a:ext cx="332142" cy="1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dirty="0">
                <a:latin typeface="Montserrat" panose="00000500000000000000" pitchFamily="2" charset="0"/>
              </a:rPr>
              <a:t>#115</a:t>
            </a:r>
            <a:endParaRPr lang="en-GB" altLang="en-US" sz="163" dirty="0">
              <a:latin typeface="Montserrat" panose="00000500000000000000" pitchFamily="2" charset="0"/>
            </a:endParaRPr>
          </a:p>
        </p:txBody>
      </p:sp>
      <p:sp>
        <p:nvSpPr>
          <p:cNvPr id="267" name="TextBox 60">
            <a:extLst>
              <a:ext uri="{FF2B5EF4-FFF2-40B4-BE49-F238E27FC236}">
                <a16:creationId xmlns="" xmlns:a16="http://schemas.microsoft.com/office/drawing/2014/main" id="{7AF265C0-820D-2759-0403-8611A7BA1C4E}"/>
              </a:ext>
            </a:extLst>
          </p:cNvPr>
          <p:cNvSpPr txBox="1">
            <a:spLocks noChangeArrowheads="1"/>
          </p:cNvSpPr>
          <p:nvPr/>
        </p:nvSpPr>
        <p:spPr bwMode="auto">
          <a:xfrm>
            <a:off x="7100786" y="1298386"/>
            <a:ext cx="332142" cy="1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Mar.</a:t>
            </a:r>
          </a:p>
        </p:txBody>
      </p:sp>
      <p:sp>
        <p:nvSpPr>
          <p:cNvPr id="268" name="TextBox 60">
            <a:extLst>
              <a:ext uri="{FF2B5EF4-FFF2-40B4-BE49-F238E27FC236}">
                <a16:creationId xmlns="" xmlns:a16="http://schemas.microsoft.com/office/drawing/2014/main" id="{C355434E-FF94-C598-923E-8C580DCE396C}"/>
              </a:ext>
            </a:extLst>
          </p:cNvPr>
          <p:cNvSpPr txBox="1">
            <a:spLocks noChangeArrowheads="1"/>
          </p:cNvSpPr>
          <p:nvPr/>
        </p:nvSpPr>
        <p:spPr bwMode="auto">
          <a:xfrm>
            <a:off x="7556645" y="1282067"/>
            <a:ext cx="295274" cy="1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88" dirty="0">
                <a:latin typeface="Montserrat" panose="00000500000000000000" pitchFamily="2" charset="0"/>
              </a:rPr>
              <a:t>Jun</a:t>
            </a:r>
          </a:p>
        </p:txBody>
      </p:sp>
      <p:sp>
        <p:nvSpPr>
          <p:cNvPr id="269" name="Star: 5 Points 25">
            <a:extLst>
              <a:ext uri="{FF2B5EF4-FFF2-40B4-BE49-F238E27FC236}">
                <a16:creationId xmlns="" xmlns:a16="http://schemas.microsoft.com/office/drawing/2014/main" id="{FDA1D504-5A4B-17F6-5478-9450A10EDA8D}"/>
              </a:ext>
            </a:extLst>
          </p:cNvPr>
          <p:cNvSpPr/>
          <p:nvPr/>
        </p:nvSpPr>
        <p:spPr bwMode="auto">
          <a:xfrm>
            <a:off x="1739901" y="2893072"/>
            <a:ext cx="262086" cy="231161"/>
          </a:xfrm>
          <a:prstGeom prst="star5">
            <a:avLst/>
          </a:prstGeom>
          <a:noFill/>
          <a:ln w="28575" cap="flat" cmpd="sng" algn="ctr">
            <a:solidFill>
              <a:srgbClr val="008FD4"/>
            </a:solidFill>
            <a:prstDash val="solid"/>
            <a:round/>
            <a:headEnd type="none" w="med" len="med"/>
            <a:tailEnd type="none" w="med" len="med"/>
          </a:ln>
          <a:effectLst/>
        </p:spPr>
        <p:txBody>
          <a:bodyPr/>
          <a:lstStyle/>
          <a:p>
            <a:pPr>
              <a:defRPr/>
            </a:pPr>
            <a:endParaRPr lang="en-GB" sz="1138" dirty="0">
              <a:solidFill>
                <a:srgbClr val="FF0000"/>
              </a:solidFill>
              <a:latin typeface="Arial" charset="0"/>
            </a:endParaRPr>
          </a:p>
        </p:txBody>
      </p:sp>
      <p:sp>
        <p:nvSpPr>
          <p:cNvPr id="270" name="TextBox 1">
            <a:extLst>
              <a:ext uri="{FF2B5EF4-FFF2-40B4-BE49-F238E27FC236}">
                <a16:creationId xmlns="" xmlns:a16="http://schemas.microsoft.com/office/drawing/2014/main" id="{350EBDED-2AAF-158F-80CB-DEAAEA111ACD}"/>
              </a:ext>
            </a:extLst>
          </p:cNvPr>
          <p:cNvSpPr txBox="1">
            <a:spLocks noChangeArrowheads="1"/>
          </p:cNvSpPr>
          <p:nvPr/>
        </p:nvSpPr>
        <p:spPr bwMode="auto">
          <a:xfrm>
            <a:off x="1488833" y="3094569"/>
            <a:ext cx="887552" cy="24250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88" b="1" dirty="0">
                <a:latin typeface="Montserrat" panose="00000500000000000000" pitchFamily="50" charset="0"/>
              </a:rPr>
              <a:t>Workshop IMT-2030 use cases</a:t>
            </a:r>
            <a:endParaRPr lang="en-GB" altLang="en-US" sz="488" dirty="0">
              <a:latin typeface="Montserrat" panose="00000500000000000000" pitchFamily="50" charset="0"/>
            </a:endParaRPr>
          </a:p>
        </p:txBody>
      </p:sp>
      <p:sp>
        <p:nvSpPr>
          <p:cNvPr id="271" name="TextBox 86">
            <a:extLst>
              <a:ext uri="{FF2B5EF4-FFF2-40B4-BE49-F238E27FC236}">
                <a16:creationId xmlns="" xmlns:a16="http://schemas.microsoft.com/office/drawing/2014/main" id="{E7CFFE9A-BA11-5507-66C4-463BFE813E92}"/>
              </a:ext>
            </a:extLst>
          </p:cNvPr>
          <p:cNvSpPr txBox="1">
            <a:spLocks noChangeArrowheads="1"/>
          </p:cNvSpPr>
          <p:nvPr/>
        </p:nvSpPr>
        <p:spPr bwMode="auto">
          <a:xfrm>
            <a:off x="7494858" y="1146733"/>
            <a:ext cx="332142" cy="16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88" dirty="0">
                <a:latin typeface="Montserrat" panose="00000500000000000000" pitchFamily="2" charset="0"/>
              </a:rPr>
              <a:t>#116</a:t>
            </a:r>
            <a:endParaRPr lang="en-GB" altLang="en-US" sz="163" dirty="0">
              <a:latin typeface="Montserrat" panose="00000500000000000000" pitchFamily="2" charset="0"/>
            </a:endParaRPr>
          </a:p>
        </p:txBody>
      </p:sp>
      <p:sp>
        <p:nvSpPr>
          <p:cNvPr id="272" name="Chevron 60">
            <a:extLst>
              <a:ext uri="{FF2B5EF4-FFF2-40B4-BE49-F238E27FC236}">
                <a16:creationId xmlns="" xmlns:a16="http://schemas.microsoft.com/office/drawing/2014/main" id="{949047CD-F01D-8426-6AF0-4CD1206C7FB8}"/>
              </a:ext>
            </a:extLst>
          </p:cNvPr>
          <p:cNvSpPr/>
          <p:nvPr/>
        </p:nvSpPr>
        <p:spPr bwMode="auto">
          <a:xfrm>
            <a:off x="2436557" y="2893071"/>
            <a:ext cx="2937726" cy="2141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SA1 6G </a:t>
            </a:r>
            <a:r>
              <a:rPr lang="fr-FR" sz="732" dirty="0" err="1">
                <a:latin typeface="Montserrat" panose="00000500000000000000" pitchFamily="50" charset="0"/>
                <a:ea typeface="ＭＳ Ｐゴシック" charset="-128"/>
                <a:cs typeface="Arial" pitchFamily="34" charset="0"/>
              </a:rPr>
              <a:t>Study</a:t>
            </a:r>
            <a:r>
              <a:rPr lang="fr-FR" sz="732" dirty="0">
                <a:latin typeface="Montserrat" panose="00000500000000000000" pitchFamily="50" charset="0"/>
                <a:ea typeface="ＭＳ Ｐゴシック" charset="-128"/>
                <a:cs typeface="Arial" pitchFamily="34" charset="0"/>
              </a:rPr>
              <a:t>(</a:t>
            </a:r>
            <a:r>
              <a:rPr lang="fr-FR" sz="732" dirty="0" err="1">
                <a:latin typeface="Montserrat" panose="00000500000000000000" pitchFamily="50" charset="0"/>
                <a:ea typeface="ＭＳ Ｐゴシック" charset="-128"/>
                <a:cs typeface="Arial" pitchFamily="34" charset="0"/>
              </a:rPr>
              <a:t>ies</a:t>
            </a:r>
            <a:r>
              <a:rPr lang="fr-FR" sz="732" dirty="0">
                <a:latin typeface="Montserrat" panose="00000500000000000000" pitchFamily="50" charset="0"/>
                <a:ea typeface="ＭＳ Ｐゴシック" charset="-128"/>
                <a:cs typeface="Arial" pitchFamily="34" charset="0"/>
              </a:rPr>
              <a:t>)</a:t>
            </a:r>
          </a:p>
        </p:txBody>
      </p:sp>
      <p:sp>
        <p:nvSpPr>
          <p:cNvPr id="273" name="Chevron 60">
            <a:extLst>
              <a:ext uri="{FF2B5EF4-FFF2-40B4-BE49-F238E27FC236}">
                <a16:creationId xmlns="" xmlns:a16="http://schemas.microsoft.com/office/drawing/2014/main" id="{9772A3F5-EE99-B673-A6CB-BF15F057A1FD}"/>
              </a:ext>
            </a:extLst>
          </p:cNvPr>
          <p:cNvSpPr/>
          <p:nvPr/>
        </p:nvSpPr>
        <p:spPr bwMode="auto">
          <a:xfrm>
            <a:off x="1926439" y="2899493"/>
            <a:ext cx="643528" cy="21131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51" dirty="0">
                <a:latin typeface="Montserrat" panose="00000500000000000000" pitchFamily="50" charset="0"/>
                <a:ea typeface="ＭＳ Ｐゴシック" charset="-128"/>
                <a:cs typeface="Arial" pitchFamily="34" charset="0"/>
              </a:rPr>
              <a:t>SA1 6G SID </a:t>
            </a:r>
            <a:r>
              <a:rPr lang="fr-FR" sz="651" dirty="0" err="1">
                <a:latin typeface="Montserrat" panose="00000500000000000000" pitchFamily="50" charset="0"/>
                <a:ea typeface="ＭＳ Ｐゴシック" charset="-128"/>
                <a:cs typeface="Arial" pitchFamily="34" charset="0"/>
              </a:rPr>
              <a:t>def</a:t>
            </a:r>
            <a:r>
              <a:rPr lang="fr-FR" sz="651" dirty="0">
                <a:latin typeface="Montserrat" panose="00000500000000000000" pitchFamily="50" charset="0"/>
                <a:ea typeface="ＭＳ Ｐゴシック" charset="-128"/>
                <a:cs typeface="Arial" pitchFamily="34" charset="0"/>
              </a:rPr>
              <a:t>.</a:t>
            </a:r>
          </a:p>
        </p:txBody>
      </p:sp>
      <p:sp>
        <p:nvSpPr>
          <p:cNvPr id="274" name="Chevron 60">
            <a:extLst>
              <a:ext uri="{FF2B5EF4-FFF2-40B4-BE49-F238E27FC236}">
                <a16:creationId xmlns="" xmlns:a16="http://schemas.microsoft.com/office/drawing/2014/main" id="{D2D7662F-972A-BEB4-88DD-8603D72E89DE}"/>
              </a:ext>
            </a:extLst>
          </p:cNvPr>
          <p:cNvSpPr/>
          <p:nvPr/>
        </p:nvSpPr>
        <p:spPr bwMode="auto">
          <a:xfrm>
            <a:off x="3883181" y="3385966"/>
            <a:ext cx="2907825" cy="22010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SA2 6G </a:t>
            </a:r>
            <a:r>
              <a:rPr lang="fr-FR" sz="732" dirty="0" err="1">
                <a:latin typeface="Montserrat" panose="00000500000000000000" pitchFamily="50" charset="0"/>
                <a:ea typeface="ＭＳ Ｐゴシック" charset="-128"/>
                <a:cs typeface="Arial" pitchFamily="34" charset="0"/>
              </a:rPr>
              <a:t>Study</a:t>
            </a:r>
            <a:r>
              <a:rPr lang="fr-FR" sz="732" dirty="0">
                <a:latin typeface="Montserrat" panose="00000500000000000000" pitchFamily="50" charset="0"/>
                <a:ea typeface="ＭＳ Ｐゴシック" charset="-128"/>
                <a:cs typeface="Arial" pitchFamily="34" charset="0"/>
              </a:rPr>
              <a:t>(</a:t>
            </a:r>
            <a:r>
              <a:rPr lang="fr-FR" sz="732" dirty="0" err="1">
                <a:latin typeface="Montserrat" panose="00000500000000000000" pitchFamily="50" charset="0"/>
                <a:ea typeface="ＭＳ Ｐゴシック" charset="-128"/>
                <a:cs typeface="Arial" pitchFamily="34" charset="0"/>
              </a:rPr>
              <a:t>ies</a:t>
            </a:r>
            <a:r>
              <a:rPr lang="fr-FR" sz="732" dirty="0">
                <a:latin typeface="Montserrat" panose="00000500000000000000" pitchFamily="50" charset="0"/>
                <a:ea typeface="ＭＳ Ｐゴシック" charset="-128"/>
                <a:cs typeface="Arial" pitchFamily="34" charset="0"/>
              </a:rPr>
              <a:t>)</a:t>
            </a:r>
          </a:p>
        </p:txBody>
      </p:sp>
      <p:sp>
        <p:nvSpPr>
          <p:cNvPr id="275" name="Chevron 60">
            <a:extLst>
              <a:ext uri="{FF2B5EF4-FFF2-40B4-BE49-F238E27FC236}">
                <a16:creationId xmlns="" xmlns:a16="http://schemas.microsoft.com/office/drawing/2014/main" id="{EDB78B5A-985D-0D72-3F44-7FD392550BB6}"/>
              </a:ext>
            </a:extLst>
          </p:cNvPr>
          <p:cNvSpPr/>
          <p:nvPr/>
        </p:nvSpPr>
        <p:spPr bwMode="auto">
          <a:xfrm>
            <a:off x="5337658" y="3932531"/>
            <a:ext cx="2092774" cy="2141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Stage 3 6G </a:t>
            </a:r>
            <a:r>
              <a:rPr lang="fr-FR" sz="732" dirty="0" err="1">
                <a:latin typeface="Montserrat" panose="00000500000000000000" pitchFamily="50" charset="0"/>
                <a:ea typeface="ＭＳ Ｐゴシック" charset="-128"/>
                <a:cs typeface="Arial" pitchFamily="34" charset="0"/>
              </a:rPr>
              <a:t>Study</a:t>
            </a:r>
            <a:r>
              <a:rPr lang="fr-FR" sz="732" dirty="0">
                <a:latin typeface="Montserrat" panose="00000500000000000000" pitchFamily="50" charset="0"/>
                <a:ea typeface="ＭＳ Ｐゴシック" charset="-128"/>
                <a:cs typeface="Arial" pitchFamily="34" charset="0"/>
              </a:rPr>
              <a:t>(</a:t>
            </a:r>
            <a:r>
              <a:rPr lang="fr-FR" sz="732" dirty="0" err="1">
                <a:latin typeface="Montserrat" panose="00000500000000000000" pitchFamily="50" charset="0"/>
                <a:ea typeface="ＭＳ Ｐゴシック" charset="-128"/>
                <a:cs typeface="Arial" pitchFamily="34" charset="0"/>
              </a:rPr>
              <a:t>ies</a:t>
            </a:r>
            <a:r>
              <a:rPr lang="fr-FR" sz="732" dirty="0">
                <a:latin typeface="Montserrat" panose="00000500000000000000" pitchFamily="50" charset="0"/>
                <a:ea typeface="ＭＳ Ｐゴシック" charset="-128"/>
                <a:cs typeface="Arial" pitchFamily="34" charset="0"/>
              </a:rPr>
              <a:t>)</a:t>
            </a:r>
          </a:p>
        </p:txBody>
      </p:sp>
      <p:sp>
        <p:nvSpPr>
          <p:cNvPr id="276" name="Title 1">
            <a:extLst>
              <a:ext uri="{FF2B5EF4-FFF2-40B4-BE49-F238E27FC236}">
                <a16:creationId xmlns="" xmlns:a16="http://schemas.microsoft.com/office/drawing/2014/main" id="{2AC0A55B-9075-2801-E70D-1CD4078A7F2A}"/>
              </a:ext>
            </a:extLst>
          </p:cNvPr>
          <p:cNvSpPr txBox="1">
            <a:spLocks/>
          </p:cNvSpPr>
          <p:nvPr/>
        </p:nvSpPr>
        <p:spPr bwMode="auto">
          <a:xfrm>
            <a:off x="6166654" y="2673511"/>
            <a:ext cx="1923438" cy="37455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9116" tIns="49558" rIns="99116" bIns="49558" anchor="ctr">
            <a:scene3d>
              <a:camera prst="orthographicFront"/>
              <a:lightRig rig="soft" dir="t">
                <a:rot lat="0" lon="0" rev="15600000"/>
              </a:lightRig>
            </a:scene3d>
            <a:sp3d extrusionH="57150" prstMaterial="softEdge">
              <a:bevelT w="25400" h="38100"/>
            </a:sp3d>
          </a:bodyPr>
          <a:lstStyle/>
          <a:p>
            <a:pPr algn="ctr">
              <a:defRPr/>
            </a:pPr>
            <a:r>
              <a:rPr lang="en-GB" sz="813" b="1" kern="0" dirty="0">
                <a:ea typeface="ＭＳ Ｐゴシック" charset="0"/>
                <a:cs typeface="ＭＳ Ｐゴシック" charset="0"/>
              </a:rPr>
              <a:t>Rel-20 – FS_6G part</a:t>
            </a:r>
            <a:endParaRPr lang="en-US" sz="813" b="1" kern="0" dirty="0">
              <a:ea typeface="ＭＳ Ｐゴシック" charset="0"/>
              <a:cs typeface="ＭＳ Ｐゴシック" charset="0"/>
            </a:endParaRPr>
          </a:p>
        </p:txBody>
      </p:sp>
      <p:cxnSp>
        <p:nvCxnSpPr>
          <p:cNvPr id="277" name="Straight Connector 9257">
            <a:extLst>
              <a:ext uri="{FF2B5EF4-FFF2-40B4-BE49-F238E27FC236}">
                <a16:creationId xmlns="" xmlns:a16="http://schemas.microsoft.com/office/drawing/2014/main" id="{B3D2C5F5-C828-910F-2389-D3361E4D9E0A}"/>
              </a:ext>
            </a:extLst>
          </p:cNvPr>
          <p:cNvCxnSpPr>
            <a:cxnSpLocks/>
          </p:cNvCxnSpPr>
          <p:nvPr/>
        </p:nvCxnSpPr>
        <p:spPr bwMode="auto">
          <a:xfrm>
            <a:off x="3029642" y="1005587"/>
            <a:ext cx="18031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78" name="TextBox 9258">
            <a:extLst>
              <a:ext uri="{FF2B5EF4-FFF2-40B4-BE49-F238E27FC236}">
                <a16:creationId xmlns="" xmlns:a16="http://schemas.microsoft.com/office/drawing/2014/main" id="{F81E3299-24A4-DF10-CECA-31D007D89477}"/>
              </a:ext>
            </a:extLst>
          </p:cNvPr>
          <p:cNvSpPr txBox="1"/>
          <p:nvPr/>
        </p:nvSpPr>
        <p:spPr>
          <a:xfrm>
            <a:off x="3722954" y="887796"/>
            <a:ext cx="537327" cy="267446"/>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138" dirty="0">
                <a:latin typeface="Montserrat" panose="00000500000000000000" pitchFamily="50" charset="0"/>
              </a:rPr>
              <a:t>2025</a:t>
            </a:r>
          </a:p>
        </p:txBody>
      </p:sp>
      <p:cxnSp>
        <p:nvCxnSpPr>
          <p:cNvPr id="279" name="Straight Connector 9259">
            <a:extLst>
              <a:ext uri="{FF2B5EF4-FFF2-40B4-BE49-F238E27FC236}">
                <a16:creationId xmlns="" xmlns:a16="http://schemas.microsoft.com/office/drawing/2014/main" id="{0C7B2277-0162-5EBE-D8FF-C790B09D2D58}"/>
              </a:ext>
            </a:extLst>
          </p:cNvPr>
          <p:cNvCxnSpPr>
            <a:cxnSpLocks/>
          </p:cNvCxnSpPr>
          <p:nvPr/>
        </p:nvCxnSpPr>
        <p:spPr bwMode="auto">
          <a:xfrm>
            <a:off x="4884359" y="1008856"/>
            <a:ext cx="18031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80" name="TextBox 9260">
            <a:extLst>
              <a:ext uri="{FF2B5EF4-FFF2-40B4-BE49-F238E27FC236}">
                <a16:creationId xmlns="" xmlns:a16="http://schemas.microsoft.com/office/drawing/2014/main" id="{4FC19360-BDB4-2F9F-BCF6-7F93FDEE6550}"/>
              </a:ext>
            </a:extLst>
          </p:cNvPr>
          <p:cNvSpPr txBox="1"/>
          <p:nvPr/>
        </p:nvSpPr>
        <p:spPr>
          <a:xfrm>
            <a:off x="5577672" y="891064"/>
            <a:ext cx="537327" cy="267446"/>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138" dirty="0">
                <a:latin typeface="Montserrat" panose="00000500000000000000" pitchFamily="50" charset="0"/>
              </a:rPr>
              <a:t>2026</a:t>
            </a:r>
          </a:p>
        </p:txBody>
      </p:sp>
      <p:cxnSp>
        <p:nvCxnSpPr>
          <p:cNvPr id="281" name="Straight Connector 9261">
            <a:extLst>
              <a:ext uri="{FF2B5EF4-FFF2-40B4-BE49-F238E27FC236}">
                <a16:creationId xmlns="" xmlns:a16="http://schemas.microsoft.com/office/drawing/2014/main" id="{5BA0E2EC-7BB4-F154-F288-F7C6185809BE}"/>
              </a:ext>
            </a:extLst>
          </p:cNvPr>
          <p:cNvCxnSpPr>
            <a:cxnSpLocks/>
          </p:cNvCxnSpPr>
          <p:nvPr/>
        </p:nvCxnSpPr>
        <p:spPr bwMode="auto">
          <a:xfrm>
            <a:off x="6733845" y="999069"/>
            <a:ext cx="1151766"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82" name="TextBox 9262">
            <a:extLst>
              <a:ext uri="{FF2B5EF4-FFF2-40B4-BE49-F238E27FC236}">
                <a16:creationId xmlns="" xmlns:a16="http://schemas.microsoft.com/office/drawing/2014/main" id="{4B4B98A0-23F0-642A-193B-29EEB7C93F6F}"/>
              </a:ext>
            </a:extLst>
          </p:cNvPr>
          <p:cNvSpPr txBox="1"/>
          <p:nvPr/>
        </p:nvSpPr>
        <p:spPr>
          <a:xfrm>
            <a:off x="7170793" y="894333"/>
            <a:ext cx="537327" cy="267446"/>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138" dirty="0">
                <a:latin typeface="Montserrat" panose="00000500000000000000" pitchFamily="50" charset="0"/>
              </a:rPr>
              <a:t>2027</a:t>
            </a:r>
          </a:p>
        </p:txBody>
      </p:sp>
      <p:sp>
        <p:nvSpPr>
          <p:cNvPr id="283" name="Thought Bubble: Cloud 9264">
            <a:extLst>
              <a:ext uri="{FF2B5EF4-FFF2-40B4-BE49-F238E27FC236}">
                <a16:creationId xmlns="" xmlns:a16="http://schemas.microsoft.com/office/drawing/2014/main" id="{AF2A54D2-8579-81B9-4303-4D6D537198DD}"/>
              </a:ext>
            </a:extLst>
          </p:cNvPr>
          <p:cNvSpPr/>
          <p:nvPr/>
        </p:nvSpPr>
        <p:spPr bwMode="auto">
          <a:xfrm>
            <a:off x="3334155" y="3835451"/>
            <a:ext cx="925286" cy="422984"/>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9126" tIns="49563" rIns="99126" bIns="49563" numCol="1" rtlCol="0" anchor="t" anchorCtr="0" compatLnSpc="1">
            <a:prstTxWarp prst="textNoShape">
              <a:avLst/>
            </a:prstTxWarp>
          </a:bodyPr>
          <a:lstStyle/>
          <a:p>
            <a:pPr algn="ctr">
              <a:defRPr/>
            </a:pPr>
            <a:endParaRPr lang="fr-FR" sz="651" dirty="0">
              <a:latin typeface="Montserrat" panose="00000500000000000000" pitchFamily="50" charset="0"/>
              <a:ea typeface="ＭＳ Ｐゴシック" charset="-128"/>
              <a:cs typeface="Arial" pitchFamily="34" charset="0"/>
            </a:endParaRPr>
          </a:p>
        </p:txBody>
      </p:sp>
      <p:sp>
        <p:nvSpPr>
          <p:cNvPr id="284" name="Chevron 60">
            <a:extLst>
              <a:ext uri="{FF2B5EF4-FFF2-40B4-BE49-F238E27FC236}">
                <a16:creationId xmlns="" xmlns:a16="http://schemas.microsoft.com/office/drawing/2014/main" id="{32B622FC-0D4E-F8E6-3A5E-D4F5FF2BBFCD}"/>
              </a:ext>
            </a:extLst>
          </p:cNvPr>
          <p:cNvSpPr/>
          <p:nvPr/>
        </p:nvSpPr>
        <p:spPr bwMode="auto">
          <a:xfrm>
            <a:off x="3504370" y="3374302"/>
            <a:ext cx="483450" cy="2714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488" dirty="0">
                <a:latin typeface="Montserrat" panose="00000500000000000000" pitchFamily="50" charset="0"/>
                <a:ea typeface="ＭＳ Ｐゴシック" charset="-128"/>
                <a:cs typeface="Arial" pitchFamily="34" charset="0"/>
              </a:rPr>
              <a:t>SA2 6G SID def.</a:t>
            </a:r>
          </a:p>
        </p:txBody>
      </p:sp>
      <p:sp>
        <p:nvSpPr>
          <p:cNvPr id="285" name="TextBox 9275">
            <a:extLst>
              <a:ext uri="{FF2B5EF4-FFF2-40B4-BE49-F238E27FC236}">
                <a16:creationId xmlns="" xmlns:a16="http://schemas.microsoft.com/office/drawing/2014/main" id="{9E629B9B-1D33-4DD0-424D-CB4E78B9D692}"/>
              </a:ext>
            </a:extLst>
          </p:cNvPr>
          <p:cNvSpPr txBox="1"/>
          <p:nvPr/>
        </p:nvSpPr>
        <p:spPr>
          <a:xfrm>
            <a:off x="3323691" y="3845457"/>
            <a:ext cx="926052" cy="430311"/>
          </a:xfrm>
          <a:prstGeom prst="rect">
            <a:avLst/>
          </a:prstGeom>
          <a:noFill/>
        </p:spPr>
        <p:txBody>
          <a:bodyPr wrap="square">
            <a:spAutoFit/>
          </a:bodyPr>
          <a:lstStyle/>
          <a:p>
            <a:pPr algn="ctr">
              <a:defRPr/>
            </a:pPr>
            <a:r>
              <a:rPr lang="fr-FR" sz="732" dirty="0">
                <a:latin typeface="Montserrat" panose="00000500000000000000" pitchFamily="50" charset="0"/>
                <a:ea typeface="ＭＳ Ｐゴシック" charset="-128"/>
                <a:cs typeface="Arial" pitchFamily="34" charset="0"/>
              </a:rPr>
              <a:t>SA3/4/5/6 SID </a:t>
            </a:r>
            <a:r>
              <a:rPr lang="fr-FR" sz="732" dirty="0" err="1">
                <a:latin typeface="Montserrat" panose="00000500000000000000" pitchFamily="50" charset="0"/>
                <a:ea typeface="ＭＳ Ｐゴシック" charset="-128"/>
                <a:cs typeface="Arial" pitchFamily="34" charset="0"/>
              </a:rPr>
              <a:t>def</a:t>
            </a:r>
            <a:r>
              <a:rPr lang="fr-FR" sz="732" dirty="0">
                <a:latin typeface="Montserrat" panose="00000500000000000000" pitchFamily="50" charset="0"/>
                <a:ea typeface="ＭＳ Ｐゴシック" charset="-128"/>
                <a:cs typeface="Arial" pitchFamily="34" charset="0"/>
              </a:rPr>
              <a:t>. and </a:t>
            </a:r>
            <a:r>
              <a:rPr lang="fr-FR" sz="732" dirty="0" err="1">
                <a:latin typeface="Montserrat" panose="00000500000000000000" pitchFamily="50" charset="0"/>
                <a:ea typeface="ＭＳ Ｐゴシック" charset="-128"/>
                <a:cs typeface="Arial" pitchFamily="34" charset="0"/>
              </a:rPr>
              <a:t>compl</a:t>
            </a:r>
            <a:r>
              <a:rPr lang="fr-FR" sz="732" dirty="0">
                <a:latin typeface="Montserrat" panose="00000500000000000000" pitchFamily="50" charset="0"/>
                <a:ea typeface="ＭＳ Ｐゴシック" charset="-128"/>
                <a:cs typeface="Arial" pitchFamily="34" charset="0"/>
              </a:rPr>
              <a:t>. TBD</a:t>
            </a:r>
          </a:p>
        </p:txBody>
      </p:sp>
      <p:sp>
        <p:nvSpPr>
          <p:cNvPr id="286" name="Thought Bubble: Cloud 9">
            <a:extLst>
              <a:ext uri="{FF2B5EF4-FFF2-40B4-BE49-F238E27FC236}">
                <a16:creationId xmlns="" xmlns:a16="http://schemas.microsoft.com/office/drawing/2014/main" id="{42539E43-96F0-9559-F463-14054C88F1A1}"/>
              </a:ext>
            </a:extLst>
          </p:cNvPr>
          <p:cNvSpPr/>
          <p:nvPr/>
        </p:nvSpPr>
        <p:spPr bwMode="auto">
          <a:xfrm>
            <a:off x="7068413" y="3912820"/>
            <a:ext cx="697697" cy="241500"/>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9126" tIns="49563" rIns="99126" bIns="49563" numCol="1" rtlCol="0" anchor="t" anchorCtr="0" compatLnSpc="1">
            <a:prstTxWarp prst="textNoShape">
              <a:avLst/>
            </a:prstTxWarp>
          </a:bodyPr>
          <a:lstStyle/>
          <a:p>
            <a:pPr algn="ctr">
              <a:defRPr/>
            </a:pPr>
            <a:endParaRPr lang="fr-FR" sz="651" dirty="0">
              <a:latin typeface="Montserrat" panose="00000500000000000000" pitchFamily="50" charset="0"/>
              <a:ea typeface="ＭＳ Ｐゴシック" charset="-128"/>
              <a:cs typeface="Arial" pitchFamily="34" charset="0"/>
            </a:endParaRPr>
          </a:p>
        </p:txBody>
      </p:sp>
      <p:sp>
        <p:nvSpPr>
          <p:cNvPr id="287" name="TextBox 23">
            <a:extLst>
              <a:ext uri="{FF2B5EF4-FFF2-40B4-BE49-F238E27FC236}">
                <a16:creationId xmlns="" xmlns:a16="http://schemas.microsoft.com/office/drawing/2014/main" id="{D1A40ADE-56D9-03FA-B64E-D3B3C09433EC}"/>
              </a:ext>
            </a:extLst>
          </p:cNvPr>
          <p:cNvSpPr txBox="1"/>
          <p:nvPr/>
        </p:nvSpPr>
        <p:spPr>
          <a:xfrm>
            <a:off x="7000517" y="3953265"/>
            <a:ext cx="818796" cy="192489"/>
          </a:xfrm>
          <a:prstGeom prst="rect">
            <a:avLst/>
          </a:prstGeom>
          <a:noFill/>
        </p:spPr>
        <p:txBody>
          <a:bodyPr wrap="square">
            <a:spAutoFit/>
          </a:bodyPr>
          <a:lstStyle/>
          <a:p>
            <a:pPr algn="ctr">
              <a:defRPr/>
            </a:pPr>
            <a:r>
              <a:rPr lang="fr-FR" sz="651" dirty="0">
                <a:solidFill>
                  <a:schemeClr val="dk1"/>
                </a:solidFill>
                <a:latin typeface="Montserrat" panose="00000500000000000000" pitchFamily="50" charset="0"/>
                <a:ea typeface="ＭＳ Ｐゴシック" charset="-128"/>
                <a:cs typeface="Arial" pitchFamily="34" charset="0"/>
              </a:rPr>
              <a:t>TBD</a:t>
            </a:r>
          </a:p>
        </p:txBody>
      </p:sp>
      <p:cxnSp>
        <p:nvCxnSpPr>
          <p:cNvPr id="288" name="Straight Connector 114">
            <a:extLst>
              <a:ext uri="{FF2B5EF4-FFF2-40B4-BE49-F238E27FC236}">
                <a16:creationId xmlns="" xmlns:a16="http://schemas.microsoft.com/office/drawing/2014/main" id="{D777A93A-0494-CB81-BF07-6ED0D44FE2A4}"/>
              </a:ext>
            </a:extLst>
          </p:cNvPr>
          <p:cNvCxnSpPr>
            <a:cxnSpLocks noChangeShapeType="1"/>
          </p:cNvCxnSpPr>
          <p:nvPr/>
        </p:nvCxnSpPr>
        <p:spPr bwMode="auto">
          <a:xfrm>
            <a:off x="1150474" y="1472444"/>
            <a:ext cx="0" cy="2873733"/>
          </a:xfrm>
          <a:prstGeom prst="line">
            <a:avLst/>
          </a:prstGeom>
          <a:noFill/>
          <a:ln w="28575" algn="ctr">
            <a:solidFill>
              <a:schemeClr val="accent4">
                <a:lumMod val="40000"/>
                <a:lumOff val="60000"/>
              </a:schemeClr>
            </a:solidFill>
            <a:round/>
            <a:headEnd/>
            <a:tailEnd/>
          </a:ln>
        </p:spPr>
      </p:cxnSp>
      <p:cxnSp>
        <p:nvCxnSpPr>
          <p:cNvPr id="289" name="Straight Connector 114">
            <a:extLst>
              <a:ext uri="{FF2B5EF4-FFF2-40B4-BE49-F238E27FC236}">
                <a16:creationId xmlns="" xmlns:a16="http://schemas.microsoft.com/office/drawing/2014/main" id="{63507367-7C85-5DDA-8929-8D09E8B90A31}"/>
              </a:ext>
            </a:extLst>
          </p:cNvPr>
          <p:cNvCxnSpPr>
            <a:cxnSpLocks noChangeShapeType="1"/>
          </p:cNvCxnSpPr>
          <p:nvPr/>
        </p:nvCxnSpPr>
        <p:spPr bwMode="auto">
          <a:xfrm>
            <a:off x="1625069" y="1472444"/>
            <a:ext cx="0" cy="2898701"/>
          </a:xfrm>
          <a:prstGeom prst="line">
            <a:avLst/>
          </a:prstGeom>
          <a:noFill/>
          <a:ln w="9525" algn="ctr">
            <a:solidFill>
              <a:schemeClr val="accent4">
                <a:lumMod val="40000"/>
                <a:lumOff val="60000"/>
              </a:schemeClr>
            </a:solidFill>
            <a:prstDash val="dash"/>
            <a:round/>
            <a:headEnd/>
            <a:tailEnd/>
          </a:ln>
        </p:spPr>
      </p:cxnSp>
      <p:cxnSp>
        <p:nvCxnSpPr>
          <p:cNvPr id="290" name="Straight Connector 114">
            <a:extLst>
              <a:ext uri="{FF2B5EF4-FFF2-40B4-BE49-F238E27FC236}">
                <a16:creationId xmlns="" xmlns:a16="http://schemas.microsoft.com/office/drawing/2014/main" id="{651AFA73-F0D3-3C1E-F07B-8562524BC031}"/>
              </a:ext>
            </a:extLst>
          </p:cNvPr>
          <p:cNvCxnSpPr>
            <a:cxnSpLocks noChangeShapeType="1"/>
          </p:cNvCxnSpPr>
          <p:nvPr/>
        </p:nvCxnSpPr>
        <p:spPr bwMode="auto">
          <a:xfrm>
            <a:off x="2564719" y="1472444"/>
            <a:ext cx="0" cy="2898701"/>
          </a:xfrm>
          <a:prstGeom prst="line">
            <a:avLst/>
          </a:prstGeom>
          <a:noFill/>
          <a:ln w="9525" algn="ctr">
            <a:solidFill>
              <a:schemeClr val="accent4">
                <a:lumMod val="40000"/>
                <a:lumOff val="60000"/>
              </a:schemeClr>
            </a:solidFill>
            <a:prstDash val="dash"/>
            <a:round/>
            <a:headEnd/>
            <a:tailEnd/>
          </a:ln>
        </p:spPr>
      </p:cxnSp>
      <p:cxnSp>
        <p:nvCxnSpPr>
          <p:cNvPr id="291" name="Straight Connector 114">
            <a:extLst>
              <a:ext uri="{FF2B5EF4-FFF2-40B4-BE49-F238E27FC236}">
                <a16:creationId xmlns="" xmlns:a16="http://schemas.microsoft.com/office/drawing/2014/main" id="{E57E96D9-2BD0-D27A-86EA-0E49CF66F1B4}"/>
              </a:ext>
            </a:extLst>
          </p:cNvPr>
          <p:cNvCxnSpPr>
            <a:cxnSpLocks noChangeShapeType="1"/>
          </p:cNvCxnSpPr>
          <p:nvPr/>
        </p:nvCxnSpPr>
        <p:spPr bwMode="auto">
          <a:xfrm>
            <a:off x="3955488" y="1472444"/>
            <a:ext cx="0" cy="2898701"/>
          </a:xfrm>
          <a:prstGeom prst="line">
            <a:avLst/>
          </a:prstGeom>
          <a:noFill/>
          <a:ln w="9525" algn="ctr">
            <a:solidFill>
              <a:schemeClr val="accent4">
                <a:lumMod val="40000"/>
                <a:lumOff val="60000"/>
              </a:schemeClr>
            </a:solidFill>
            <a:prstDash val="dash"/>
            <a:round/>
            <a:headEnd/>
            <a:tailEnd/>
          </a:ln>
        </p:spPr>
      </p:cxnSp>
      <p:cxnSp>
        <p:nvCxnSpPr>
          <p:cNvPr id="292" name="Straight Connector 114">
            <a:extLst>
              <a:ext uri="{FF2B5EF4-FFF2-40B4-BE49-F238E27FC236}">
                <a16:creationId xmlns="" xmlns:a16="http://schemas.microsoft.com/office/drawing/2014/main" id="{0B518462-35CA-01DF-E3DA-79CF4D1A67DB}"/>
              </a:ext>
            </a:extLst>
          </p:cNvPr>
          <p:cNvCxnSpPr>
            <a:cxnSpLocks noChangeShapeType="1"/>
          </p:cNvCxnSpPr>
          <p:nvPr/>
        </p:nvCxnSpPr>
        <p:spPr bwMode="auto">
          <a:xfrm>
            <a:off x="4422991" y="1472444"/>
            <a:ext cx="0" cy="2898701"/>
          </a:xfrm>
          <a:prstGeom prst="line">
            <a:avLst/>
          </a:prstGeom>
          <a:noFill/>
          <a:ln w="9525" algn="ctr">
            <a:solidFill>
              <a:schemeClr val="accent4">
                <a:lumMod val="40000"/>
                <a:lumOff val="60000"/>
              </a:schemeClr>
            </a:solidFill>
            <a:prstDash val="dash"/>
            <a:round/>
            <a:headEnd/>
            <a:tailEnd/>
          </a:ln>
        </p:spPr>
      </p:cxnSp>
      <p:cxnSp>
        <p:nvCxnSpPr>
          <p:cNvPr id="293" name="Straight Connector 114">
            <a:extLst>
              <a:ext uri="{FF2B5EF4-FFF2-40B4-BE49-F238E27FC236}">
                <a16:creationId xmlns="" xmlns:a16="http://schemas.microsoft.com/office/drawing/2014/main" id="{A3B6C350-D29D-A509-A057-DD254318F84D}"/>
              </a:ext>
            </a:extLst>
          </p:cNvPr>
          <p:cNvCxnSpPr>
            <a:cxnSpLocks noChangeShapeType="1"/>
          </p:cNvCxnSpPr>
          <p:nvPr/>
        </p:nvCxnSpPr>
        <p:spPr bwMode="auto">
          <a:xfrm>
            <a:off x="5357995" y="1472444"/>
            <a:ext cx="0" cy="2898701"/>
          </a:xfrm>
          <a:prstGeom prst="line">
            <a:avLst/>
          </a:prstGeom>
          <a:noFill/>
          <a:ln w="9525" algn="ctr">
            <a:solidFill>
              <a:schemeClr val="accent4">
                <a:lumMod val="40000"/>
                <a:lumOff val="60000"/>
              </a:schemeClr>
            </a:solidFill>
            <a:prstDash val="dash"/>
            <a:round/>
            <a:headEnd/>
            <a:tailEnd/>
          </a:ln>
        </p:spPr>
      </p:cxnSp>
      <p:cxnSp>
        <p:nvCxnSpPr>
          <p:cNvPr id="294" name="Straight Connector 114">
            <a:extLst>
              <a:ext uri="{FF2B5EF4-FFF2-40B4-BE49-F238E27FC236}">
                <a16:creationId xmlns="" xmlns:a16="http://schemas.microsoft.com/office/drawing/2014/main" id="{66E04F16-36C6-027F-9585-CF454FC4A2D0}"/>
              </a:ext>
            </a:extLst>
          </p:cNvPr>
          <p:cNvCxnSpPr>
            <a:cxnSpLocks noChangeShapeType="1"/>
          </p:cNvCxnSpPr>
          <p:nvPr/>
        </p:nvCxnSpPr>
        <p:spPr bwMode="auto">
          <a:xfrm>
            <a:off x="5825498" y="1472444"/>
            <a:ext cx="0" cy="2898701"/>
          </a:xfrm>
          <a:prstGeom prst="line">
            <a:avLst/>
          </a:prstGeom>
          <a:noFill/>
          <a:ln w="9525" algn="ctr">
            <a:solidFill>
              <a:schemeClr val="accent4">
                <a:lumMod val="40000"/>
                <a:lumOff val="60000"/>
              </a:schemeClr>
            </a:solidFill>
            <a:prstDash val="dash"/>
            <a:round/>
            <a:headEnd/>
            <a:tailEnd/>
          </a:ln>
        </p:spPr>
      </p:cxnSp>
      <p:cxnSp>
        <p:nvCxnSpPr>
          <p:cNvPr id="295" name="Straight Connector 114">
            <a:extLst>
              <a:ext uri="{FF2B5EF4-FFF2-40B4-BE49-F238E27FC236}">
                <a16:creationId xmlns="" xmlns:a16="http://schemas.microsoft.com/office/drawing/2014/main" id="{DE683D18-B47F-D070-F845-F7E8B61125EA}"/>
              </a:ext>
            </a:extLst>
          </p:cNvPr>
          <p:cNvCxnSpPr>
            <a:cxnSpLocks noChangeShapeType="1"/>
          </p:cNvCxnSpPr>
          <p:nvPr/>
        </p:nvCxnSpPr>
        <p:spPr bwMode="auto">
          <a:xfrm>
            <a:off x="6293000" y="1472444"/>
            <a:ext cx="0" cy="2898701"/>
          </a:xfrm>
          <a:prstGeom prst="line">
            <a:avLst/>
          </a:prstGeom>
          <a:noFill/>
          <a:ln w="9525" algn="ctr">
            <a:solidFill>
              <a:schemeClr val="accent4">
                <a:lumMod val="40000"/>
                <a:lumOff val="60000"/>
              </a:schemeClr>
            </a:solidFill>
            <a:prstDash val="dash"/>
            <a:round/>
            <a:headEnd/>
            <a:tailEnd/>
          </a:ln>
        </p:spPr>
      </p:cxnSp>
      <p:cxnSp>
        <p:nvCxnSpPr>
          <p:cNvPr id="296" name="Straight Connector 114">
            <a:extLst>
              <a:ext uri="{FF2B5EF4-FFF2-40B4-BE49-F238E27FC236}">
                <a16:creationId xmlns="" xmlns:a16="http://schemas.microsoft.com/office/drawing/2014/main" id="{65ECC03C-392D-C70D-4A68-5DA2FD703EF7}"/>
              </a:ext>
            </a:extLst>
          </p:cNvPr>
          <p:cNvCxnSpPr>
            <a:cxnSpLocks noChangeShapeType="1"/>
          </p:cNvCxnSpPr>
          <p:nvPr/>
        </p:nvCxnSpPr>
        <p:spPr bwMode="auto">
          <a:xfrm>
            <a:off x="7228005" y="1472444"/>
            <a:ext cx="0" cy="2898701"/>
          </a:xfrm>
          <a:prstGeom prst="line">
            <a:avLst/>
          </a:prstGeom>
          <a:noFill/>
          <a:ln w="9525" algn="ctr">
            <a:solidFill>
              <a:schemeClr val="accent4">
                <a:lumMod val="40000"/>
                <a:lumOff val="60000"/>
              </a:schemeClr>
            </a:solidFill>
            <a:prstDash val="dash"/>
            <a:round/>
            <a:headEnd/>
            <a:tailEnd/>
          </a:ln>
        </p:spPr>
      </p:cxnSp>
      <p:cxnSp>
        <p:nvCxnSpPr>
          <p:cNvPr id="297" name="Straight Connector 114">
            <a:extLst>
              <a:ext uri="{FF2B5EF4-FFF2-40B4-BE49-F238E27FC236}">
                <a16:creationId xmlns="" xmlns:a16="http://schemas.microsoft.com/office/drawing/2014/main" id="{9C497097-315E-8A6D-769F-09FBCED69F51}"/>
              </a:ext>
            </a:extLst>
          </p:cNvPr>
          <p:cNvCxnSpPr>
            <a:cxnSpLocks noChangeShapeType="1"/>
          </p:cNvCxnSpPr>
          <p:nvPr/>
        </p:nvCxnSpPr>
        <p:spPr bwMode="auto">
          <a:xfrm>
            <a:off x="7695511" y="1472444"/>
            <a:ext cx="0" cy="2898701"/>
          </a:xfrm>
          <a:prstGeom prst="line">
            <a:avLst/>
          </a:prstGeom>
          <a:noFill/>
          <a:ln w="9525" algn="ctr">
            <a:solidFill>
              <a:schemeClr val="accent4">
                <a:lumMod val="40000"/>
                <a:lumOff val="60000"/>
              </a:schemeClr>
            </a:solidFill>
            <a:prstDash val="dash"/>
            <a:round/>
            <a:headEnd/>
            <a:tailEnd/>
          </a:ln>
        </p:spPr>
      </p:cxnSp>
      <p:cxnSp>
        <p:nvCxnSpPr>
          <p:cNvPr id="298" name="Straight Connector 114">
            <a:extLst>
              <a:ext uri="{FF2B5EF4-FFF2-40B4-BE49-F238E27FC236}">
                <a16:creationId xmlns="" xmlns:a16="http://schemas.microsoft.com/office/drawing/2014/main" id="{71746959-D045-E5B5-AFE7-E047AC2F1E3F}"/>
              </a:ext>
            </a:extLst>
          </p:cNvPr>
          <p:cNvCxnSpPr>
            <a:cxnSpLocks noChangeShapeType="1"/>
          </p:cNvCxnSpPr>
          <p:nvPr/>
        </p:nvCxnSpPr>
        <p:spPr bwMode="auto">
          <a:xfrm>
            <a:off x="4890493" y="1472444"/>
            <a:ext cx="0" cy="2873733"/>
          </a:xfrm>
          <a:prstGeom prst="line">
            <a:avLst/>
          </a:prstGeom>
          <a:noFill/>
          <a:ln w="28575" algn="ctr">
            <a:solidFill>
              <a:schemeClr val="accent4">
                <a:lumMod val="40000"/>
                <a:lumOff val="60000"/>
              </a:schemeClr>
            </a:solidFill>
            <a:round/>
            <a:headEnd/>
            <a:tailEnd/>
          </a:ln>
        </p:spPr>
      </p:cxnSp>
      <p:cxnSp>
        <p:nvCxnSpPr>
          <p:cNvPr id="299" name="Straight Connector 114">
            <a:extLst>
              <a:ext uri="{FF2B5EF4-FFF2-40B4-BE49-F238E27FC236}">
                <a16:creationId xmlns="" xmlns:a16="http://schemas.microsoft.com/office/drawing/2014/main" id="{2C79B9F4-97F9-05EA-B005-992434CCBE58}"/>
              </a:ext>
            </a:extLst>
          </p:cNvPr>
          <p:cNvCxnSpPr>
            <a:cxnSpLocks noChangeShapeType="1"/>
          </p:cNvCxnSpPr>
          <p:nvPr/>
        </p:nvCxnSpPr>
        <p:spPr bwMode="auto">
          <a:xfrm>
            <a:off x="6760502" y="1472444"/>
            <a:ext cx="0" cy="2873733"/>
          </a:xfrm>
          <a:prstGeom prst="line">
            <a:avLst/>
          </a:prstGeom>
          <a:noFill/>
          <a:ln w="28575" algn="ctr">
            <a:solidFill>
              <a:schemeClr val="accent4">
                <a:lumMod val="40000"/>
                <a:lumOff val="60000"/>
              </a:schemeClr>
            </a:solidFill>
            <a:round/>
            <a:headEnd/>
            <a:tailEnd/>
          </a:ln>
        </p:spPr>
      </p:cxnSp>
      <p:cxnSp>
        <p:nvCxnSpPr>
          <p:cNvPr id="301" name="Straight Connector 114">
            <a:extLst>
              <a:ext uri="{FF2B5EF4-FFF2-40B4-BE49-F238E27FC236}">
                <a16:creationId xmlns="" xmlns:a16="http://schemas.microsoft.com/office/drawing/2014/main" id="{FE549C61-795D-7123-C3AB-9DC2CF2C8815}"/>
              </a:ext>
            </a:extLst>
          </p:cNvPr>
          <p:cNvCxnSpPr>
            <a:cxnSpLocks noChangeShapeType="1"/>
          </p:cNvCxnSpPr>
          <p:nvPr/>
        </p:nvCxnSpPr>
        <p:spPr bwMode="auto">
          <a:xfrm>
            <a:off x="2048100" y="1375068"/>
            <a:ext cx="0" cy="2898701"/>
          </a:xfrm>
          <a:prstGeom prst="line">
            <a:avLst/>
          </a:prstGeom>
          <a:noFill/>
          <a:ln w="9525" algn="ctr">
            <a:solidFill>
              <a:schemeClr val="accent4">
                <a:lumMod val="40000"/>
                <a:lumOff val="60000"/>
              </a:schemeClr>
            </a:solidFill>
            <a:prstDash val="dash"/>
            <a:round/>
            <a:headEnd/>
            <a:tailEnd/>
          </a:ln>
        </p:spPr>
      </p:cxnSp>
      <p:cxnSp>
        <p:nvCxnSpPr>
          <p:cNvPr id="302" name="Straight Connector 114">
            <a:extLst>
              <a:ext uri="{FF2B5EF4-FFF2-40B4-BE49-F238E27FC236}">
                <a16:creationId xmlns="" xmlns:a16="http://schemas.microsoft.com/office/drawing/2014/main" id="{E57E96D9-2BD0-D27A-86EA-0E49CF66F1B4}"/>
              </a:ext>
            </a:extLst>
          </p:cNvPr>
          <p:cNvCxnSpPr>
            <a:cxnSpLocks noChangeShapeType="1"/>
          </p:cNvCxnSpPr>
          <p:nvPr/>
        </p:nvCxnSpPr>
        <p:spPr bwMode="auto">
          <a:xfrm>
            <a:off x="3460832" y="1472443"/>
            <a:ext cx="0" cy="2898701"/>
          </a:xfrm>
          <a:prstGeom prst="line">
            <a:avLst/>
          </a:prstGeom>
          <a:noFill/>
          <a:ln w="9525" algn="ctr">
            <a:solidFill>
              <a:schemeClr val="accent4">
                <a:lumMod val="40000"/>
                <a:lumOff val="60000"/>
              </a:schemeClr>
            </a:solidFill>
            <a:prstDash val="dash"/>
            <a:round/>
            <a:headEnd/>
            <a:tailEnd/>
          </a:ln>
        </p:spPr>
      </p:cxnSp>
      <p:sp>
        <p:nvSpPr>
          <p:cNvPr id="303" name="Chevron 60">
            <a:extLst>
              <a:ext uri="{FF2B5EF4-FFF2-40B4-BE49-F238E27FC236}">
                <a16:creationId xmlns="" xmlns:a16="http://schemas.microsoft.com/office/drawing/2014/main" id="{949047CD-F01D-8426-6AF0-4CD1206C7FB8}"/>
              </a:ext>
            </a:extLst>
          </p:cNvPr>
          <p:cNvSpPr/>
          <p:nvPr/>
        </p:nvSpPr>
        <p:spPr bwMode="auto">
          <a:xfrm>
            <a:off x="1031330" y="1540909"/>
            <a:ext cx="2937726" cy="2141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5GA SA1 Completion</a:t>
            </a:r>
          </a:p>
        </p:txBody>
      </p:sp>
      <p:sp>
        <p:nvSpPr>
          <p:cNvPr id="304" name="Chevron 60">
            <a:extLst>
              <a:ext uri="{FF2B5EF4-FFF2-40B4-BE49-F238E27FC236}">
                <a16:creationId xmlns="" xmlns:a16="http://schemas.microsoft.com/office/drawing/2014/main" id="{949047CD-F01D-8426-6AF0-4CD1206C7FB8}"/>
              </a:ext>
            </a:extLst>
          </p:cNvPr>
          <p:cNvSpPr/>
          <p:nvPr/>
        </p:nvSpPr>
        <p:spPr bwMode="auto">
          <a:xfrm>
            <a:off x="3385201" y="1875408"/>
            <a:ext cx="2937726" cy="2141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5GA Stage 2 Completion</a:t>
            </a:r>
          </a:p>
        </p:txBody>
      </p:sp>
      <p:sp>
        <p:nvSpPr>
          <p:cNvPr id="305" name="Chevron 60">
            <a:extLst>
              <a:ext uri="{FF2B5EF4-FFF2-40B4-BE49-F238E27FC236}">
                <a16:creationId xmlns="" xmlns:a16="http://schemas.microsoft.com/office/drawing/2014/main" id="{EDB78B5A-985D-0D72-3F44-7FD392550BB6}"/>
              </a:ext>
            </a:extLst>
          </p:cNvPr>
          <p:cNvSpPr/>
          <p:nvPr/>
        </p:nvSpPr>
        <p:spPr bwMode="auto">
          <a:xfrm>
            <a:off x="5120268" y="2293725"/>
            <a:ext cx="2092774" cy="2141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32" dirty="0">
                <a:latin typeface="Montserrat" panose="00000500000000000000" pitchFamily="50" charset="0"/>
                <a:ea typeface="ＭＳ Ｐゴシック" charset="-128"/>
                <a:cs typeface="Arial" pitchFamily="34" charset="0"/>
              </a:rPr>
              <a:t>5GA Stage 3 Completion</a:t>
            </a:r>
          </a:p>
        </p:txBody>
      </p:sp>
      <p:sp>
        <p:nvSpPr>
          <p:cNvPr id="306" name="Title 1">
            <a:extLst>
              <a:ext uri="{FF2B5EF4-FFF2-40B4-BE49-F238E27FC236}">
                <a16:creationId xmlns="" xmlns:a16="http://schemas.microsoft.com/office/drawing/2014/main" id="{2AC0A55B-9075-2801-E70D-1CD4078A7F2A}"/>
              </a:ext>
            </a:extLst>
          </p:cNvPr>
          <p:cNvSpPr txBox="1">
            <a:spLocks/>
          </p:cNvSpPr>
          <p:nvPr/>
        </p:nvSpPr>
        <p:spPr bwMode="auto">
          <a:xfrm>
            <a:off x="6209073" y="1467321"/>
            <a:ext cx="1923438" cy="376679"/>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9116" tIns="49558" rIns="99116" bIns="49558" anchor="ctr">
            <a:scene3d>
              <a:camera prst="orthographicFront"/>
              <a:lightRig rig="soft" dir="t">
                <a:rot lat="0" lon="0" rev="15600000"/>
              </a:lightRig>
            </a:scene3d>
            <a:sp3d extrusionH="57150" prstMaterial="softEdge">
              <a:bevelT w="25400" h="38100"/>
            </a:sp3d>
          </a:bodyPr>
          <a:lstStyle/>
          <a:p>
            <a:pPr algn="ctr">
              <a:defRPr/>
            </a:pPr>
            <a:r>
              <a:rPr lang="en-GB" sz="813" b="1" kern="0" dirty="0">
                <a:ea typeface="ＭＳ Ｐゴシック" charset="0"/>
                <a:cs typeface="ＭＳ Ｐゴシック" charset="0"/>
              </a:rPr>
              <a:t>Rel-20 – 5</a:t>
            </a:r>
            <a:r>
              <a:rPr lang="en-US" altLang="zh-CN" sz="813" b="1" kern="0" dirty="0">
                <a:ea typeface="ＭＳ Ｐゴシック" charset="0"/>
                <a:cs typeface="ＭＳ Ｐゴシック" charset="0"/>
              </a:rPr>
              <a:t>GA</a:t>
            </a:r>
            <a:r>
              <a:rPr lang="en-GB" sz="813" b="1" kern="0" dirty="0">
                <a:ea typeface="ＭＳ Ｐゴシック" charset="0"/>
                <a:cs typeface="ＭＳ Ｐゴシック" charset="0"/>
              </a:rPr>
              <a:t> part</a:t>
            </a:r>
            <a:endParaRPr lang="en-US" sz="813" b="1" kern="0" dirty="0">
              <a:ea typeface="ＭＳ Ｐゴシック" charset="0"/>
              <a:cs typeface="ＭＳ Ｐゴシック" charset="0"/>
            </a:endParaRPr>
          </a:p>
        </p:txBody>
      </p:sp>
      <p:cxnSp>
        <p:nvCxnSpPr>
          <p:cNvPr id="307" name="Straight Connector 114">
            <a:extLst>
              <a:ext uri="{FF2B5EF4-FFF2-40B4-BE49-F238E27FC236}">
                <a16:creationId xmlns="" xmlns:a16="http://schemas.microsoft.com/office/drawing/2014/main" id="{71746959-D045-E5B5-AFE7-E047AC2F1E3F}"/>
              </a:ext>
            </a:extLst>
          </p:cNvPr>
          <p:cNvCxnSpPr>
            <a:cxnSpLocks noChangeShapeType="1"/>
          </p:cNvCxnSpPr>
          <p:nvPr/>
        </p:nvCxnSpPr>
        <p:spPr bwMode="auto">
          <a:xfrm flipH="1">
            <a:off x="721926" y="2614538"/>
            <a:ext cx="7759230" cy="4263"/>
          </a:xfrm>
          <a:prstGeom prst="line">
            <a:avLst/>
          </a:prstGeom>
          <a:noFill/>
          <a:ln w="28575" algn="ctr">
            <a:solidFill>
              <a:schemeClr val="accent1"/>
            </a:solidFill>
            <a:round/>
            <a:headEnd/>
            <a:tailEnd/>
          </a:ln>
        </p:spPr>
      </p:cxnSp>
      <p:sp>
        <p:nvSpPr>
          <p:cNvPr id="308" name="Star: 5 Points 26">
            <a:extLst>
              <a:ext uri="{FF2B5EF4-FFF2-40B4-BE49-F238E27FC236}">
                <a16:creationId xmlns="" xmlns:a16="http://schemas.microsoft.com/office/drawing/2014/main" id="{F787BCF1-2498-28B4-199E-7A531CA4AEB8}"/>
              </a:ext>
            </a:extLst>
          </p:cNvPr>
          <p:cNvSpPr/>
          <p:nvPr/>
        </p:nvSpPr>
        <p:spPr bwMode="auto">
          <a:xfrm>
            <a:off x="3345180" y="3355445"/>
            <a:ext cx="266645" cy="233575"/>
          </a:xfrm>
          <a:prstGeom prst="star5">
            <a:avLst/>
          </a:prstGeom>
          <a:noFill/>
          <a:ln w="28575" cap="flat" cmpd="sng" algn="ctr">
            <a:solidFill>
              <a:srgbClr val="008FD4"/>
            </a:solidFill>
            <a:prstDash val="solid"/>
            <a:round/>
            <a:headEnd type="none" w="med" len="med"/>
            <a:tailEnd type="none" w="med" len="med"/>
          </a:ln>
          <a:effectLst/>
        </p:spPr>
        <p:txBody>
          <a:bodyPr/>
          <a:lstStyle/>
          <a:p>
            <a:pPr>
              <a:defRPr/>
            </a:pPr>
            <a:endParaRPr lang="en-GB" sz="1138" dirty="0">
              <a:solidFill>
                <a:srgbClr val="FF0000"/>
              </a:solidFill>
              <a:latin typeface="Arial" charset="0"/>
            </a:endParaRPr>
          </a:p>
        </p:txBody>
      </p:sp>
      <p:sp>
        <p:nvSpPr>
          <p:cNvPr id="91" name="TextBox 23">
            <a:extLst>
              <a:ext uri="{FF2B5EF4-FFF2-40B4-BE49-F238E27FC236}">
                <a16:creationId xmlns="" xmlns:a16="http://schemas.microsoft.com/office/drawing/2014/main" id="{D1A40ADE-56D9-03FA-B64E-D3B3C09433EC}"/>
              </a:ext>
            </a:extLst>
          </p:cNvPr>
          <p:cNvSpPr txBox="1"/>
          <p:nvPr/>
        </p:nvSpPr>
        <p:spPr>
          <a:xfrm>
            <a:off x="6560875" y="3413095"/>
            <a:ext cx="818796" cy="192489"/>
          </a:xfrm>
          <a:prstGeom prst="rect">
            <a:avLst/>
          </a:prstGeom>
          <a:noFill/>
        </p:spPr>
        <p:txBody>
          <a:bodyPr wrap="square">
            <a:spAutoFit/>
          </a:bodyPr>
          <a:lstStyle/>
          <a:p>
            <a:pPr algn="ctr">
              <a:defRPr/>
            </a:pPr>
            <a:r>
              <a:rPr lang="fr-FR" sz="651" dirty="0">
                <a:solidFill>
                  <a:schemeClr val="dk1"/>
                </a:solidFill>
                <a:latin typeface="Montserrat" panose="00000500000000000000" pitchFamily="50" charset="0"/>
                <a:ea typeface="ＭＳ Ｐゴシック" charset="-128"/>
                <a:cs typeface="Arial" pitchFamily="34" charset="0"/>
              </a:rPr>
              <a:t>TBD</a:t>
            </a:r>
          </a:p>
        </p:txBody>
      </p:sp>
      <p:graphicFrame>
        <p:nvGraphicFramePr>
          <p:cNvPr id="7" name="表格 6"/>
          <p:cNvGraphicFramePr>
            <a:graphicFrameLocks noGrp="1"/>
          </p:cNvGraphicFramePr>
          <p:nvPr>
            <p:extLst>
              <p:ext uri="{D42A27DB-BD31-4B8C-83A1-F6EECF244321}">
                <p14:modId xmlns:p14="http://schemas.microsoft.com/office/powerpoint/2010/main" val="2807270144"/>
              </p:ext>
            </p:extLst>
          </p:nvPr>
        </p:nvGraphicFramePr>
        <p:xfrm>
          <a:off x="379516" y="3440301"/>
          <a:ext cx="2207340" cy="886168"/>
        </p:xfrm>
        <a:graphic>
          <a:graphicData uri="http://schemas.openxmlformats.org/drawingml/2006/table">
            <a:tbl>
              <a:tblPr firstRow="1" bandRow="1">
                <a:tableStyleId>{68D230F3-CF80-4859-8CE7-A43EE81993B5}</a:tableStyleId>
              </a:tblPr>
              <a:tblGrid>
                <a:gridCol w="1127935"/>
                <a:gridCol w="1079405"/>
              </a:tblGrid>
              <a:tr h="459448">
                <a:tc>
                  <a:txBody>
                    <a:bodyPr/>
                    <a:lstStyle/>
                    <a:p>
                      <a:r>
                        <a:rPr lang="en-US"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Ph1:</a:t>
                      </a:r>
                      <a:r>
                        <a:rPr lang="en-GB"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key issue definition</a:t>
                      </a:r>
                      <a:endParaRPr lang="zh-CN" altLang="en-US" sz="1100" b="0" dirty="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1" indent="0" algn="l" defTabSz="913765" rtl="0" eaLnBrk="1" fontAlgn="auto" latinLnBrk="0" hangingPunct="1">
                        <a:lnSpc>
                          <a:spcPct val="100000"/>
                        </a:lnSpc>
                        <a:spcBef>
                          <a:spcPts val="0"/>
                        </a:spcBef>
                        <a:spcAft>
                          <a:spcPts val="0"/>
                        </a:spcAft>
                        <a:buClrTx/>
                        <a:buSzTx/>
                        <a:buFontTx/>
                        <a:buNone/>
                        <a:tabLst/>
                        <a:defRPr/>
                      </a:pPr>
                      <a:r>
                        <a:rPr lang="en-GB"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Dec 2025, or </a:t>
                      </a:r>
                    </a:p>
                    <a:p>
                      <a:pPr marL="0" marR="0" lvl="1" indent="0" algn="l" defTabSz="913765" rtl="0" eaLnBrk="1" fontAlgn="auto" latinLnBrk="0" hangingPunct="1">
                        <a:lnSpc>
                          <a:spcPct val="100000"/>
                        </a:lnSpc>
                        <a:spcBef>
                          <a:spcPts val="0"/>
                        </a:spcBef>
                        <a:spcAft>
                          <a:spcPts val="0"/>
                        </a:spcAft>
                        <a:buClrTx/>
                        <a:buSzTx/>
                        <a:buFontTx/>
                        <a:buNone/>
                        <a:tabLst/>
                        <a:defRPr/>
                      </a:pPr>
                      <a:r>
                        <a:rPr lang="en-GB"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Mar 2026</a:t>
                      </a:r>
                      <a:endParaRPr lang="zh-CN" altLang="en-US" sz="1100" b="0" dirty="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265226">
                <a:tc>
                  <a:txBody>
                    <a:bodyPr/>
                    <a:lstStyle/>
                    <a:p>
                      <a:pPr marL="0" marR="0" lvl="1" indent="0" algn="l" defTabSz="913765" rtl="0" eaLnBrk="1" fontAlgn="auto" latinLnBrk="0" hangingPunct="1">
                        <a:lnSpc>
                          <a:spcPct val="100000"/>
                        </a:lnSpc>
                        <a:spcBef>
                          <a:spcPts val="0"/>
                        </a:spcBef>
                        <a:spcAft>
                          <a:spcPts val="0"/>
                        </a:spcAft>
                        <a:buClrTx/>
                        <a:buSzTx/>
                        <a:buFontTx/>
                        <a:buNone/>
                        <a:tabLst/>
                        <a:defRPr/>
                      </a:pPr>
                      <a:r>
                        <a:rPr lang="en-US"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Ph2: </a:t>
                      </a:r>
                      <a:r>
                        <a:rPr lang="en-GB"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Solution conclusion</a:t>
                      </a:r>
                      <a:endParaRPr lang="zh-CN" altLang="en-US" sz="1100" b="0" dirty="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1" indent="0" algn="l" defTabSz="913765" rtl="0" eaLnBrk="1" fontAlgn="auto" latinLnBrk="0" hangingPunct="1">
                        <a:lnSpc>
                          <a:spcPct val="100000"/>
                        </a:lnSpc>
                        <a:spcBef>
                          <a:spcPts val="0"/>
                        </a:spcBef>
                        <a:spcAft>
                          <a:spcPts val="0"/>
                        </a:spcAft>
                        <a:buClrTx/>
                        <a:buSzTx/>
                        <a:buFontTx/>
                        <a:buNone/>
                        <a:tabLst/>
                        <a:defRPr/>
                      </a:pPr>
                      <a:r>
                        <a:rPr lang="en-US"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Dec 2026, or</a:t>
                      </a:r>
                    </a:p>
                    <a:p>
                      <a:pPr marL="0" marR="0" lvl="1" indent="0" algn="l" defTabSz="913765" rtl="0" eaLnBrk="1" fontAlgn="auto" latinLnBrk="0" hangingPunct="1">
                        <a:lnSpc>
                          <a:spcPct val="100000"/>
                        </a:lnSpc>
                        <a:spcBef>
                          <a:spcPts val="0"/>
                        </a:spcBef>
                        <a:spcAft>
                          <a:spcPts val="0"/>
                        </a:spcAft>
                        <a:buClrTx/>
                        <a:buSzTx/>
                        <a:buFontTx/>
                        <a:buNone/>
                        <a:tabLst/>
                        <a:defRPr/>
                      </a:pPr>
                      <a:r>
                        <a:rPr lang="en-GB" altLang="zh-CN" sz="1100" b="0" dirty="0" smtClean="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Mar 2027</a:t>
                      </a:r>
                      <a:endParaRPr lang="zh-CN" altLang="en-US" sz="1100" b="0" dirty="0">
                        <a:solidFill>
                          <a:schemeClr val="accent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bl>
          </a:graphicData>
        </a:graphic>
      </p:graphicFrame>
      <p:sp>
        <p:nvSpPr>
          <p:cNvPr id="8" name="右箭头 7"/>
          <p:cNvSpPr/>
          <p:nvPr/>
        </p:nvSpPr>
        <p:spPr bwMode="auto">
          <a:xfrm>
            <a:off x="2646972" y="3348067"/>
            <a:ext cx="498020" cy="291631"/>
          </a:xfrm>
          <a:prstGeom prst="rightArrow">
            <a:avLst/>
          </a:prstGeom>
          <a:solidFill>
            <a:srgbClr val="0089CF"/>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95" name="Star: 5 Points 26">
            <a:extLst>
              <a:ext uri="{FF2B5EF4-FFF2-40B4-BE49-F238E27FC236}">
                <a16:creationId xmlns="" xmlns:a16="http://schemas.microsoft.com/office/drawing/2014/main" id="{F787BCF1-2498-28B4-199E-7A531CA4AEB8}"/>
              </a:ext>
            </a:extLst>
          </p:cNvPr>
          <p:cNvSpPr/>
          <p:nvPr/>
        </p:nvSpPr>
        <p:spPr bwMode="auto">
          <a:xfrm>
            <a:off x="7117080" y="3347825"/>
            <a:ext cx="266645" cy="233575"/>
          </a:xfrm>
          <a:prstGeom prst="star5">
            <a:avLst/>
          </a:prstGeom>
          <a:noFill/>
          <a:ln w="28575" cap="flat" cmpd="sng" algn="ctr">
            <a:solidFill>
              <a:srgbClr val="008FD4"/>
            </a:solidFill>
            <a:prstDash val="solid"/>
            <a:round/>
            <a:headEnd type="none" w="med" len="med"/>
            <a:tailEnd type="none" w="med" len="med"/>
          </a:ln>
          <a:effectLst/>
        </p:spPr>
        <p:txBody>
          <a:bodyPr/>
          <a:lstStyle/>
          <a:p>
            <a:pPr>
              <a:defRPr/>
            </a:pPr>
            <a:endParaRPr lang="en-GB" sz="1138" dirty="0">
              <a:solidFill>
                <a:srgbClr val="FF0000"/>
              </a:solidFill>
              <a:latin typeface="Arial" charset="0"/>
            </a:endParaRPr>
          </a:p>
        </p:txBody>
      </p:sp>
      <p:sp>
        <p:nvSpPr>
          <p:cNvPr id="2" name="文本框 1"/>
          <p:cNvSpPr txBox="1"/>
          <p:nvPr/>
        </p:nvSpPr>
        <p:spPr>
          <a:xfrm>
            <a:off x="7744114" y="3355946"/>
            <a:ext cx="1114829" cy="276999"/>
          </a:xfrm>
          <a:prstGeom prst="rect">
            <a:avLst/>
          </a:prstGeom>
          <a:noFill/>
        </p:spPr>
        <p:txBody>
          <a:bodyPr wrap="square" rtlCol="0">
            <a:spAutoFit/>
          </a:bodyPr>
          <a:lstStyle/>
          <a:p>
            <a:r>
              <a:rPr lang="en-US" altLang="zh-CN" sz="1200" dirty="0" smtClean="0">
                <a:solidFill>
                  <a:srgbClr val="0070C0"/>
                </a:solidFill>
              </a:rPr>
              <a:t>ZTE Preference</a:t>
            </a:r>
            <a:endParaRPr lang="zh-CN" altLang="en-US" sz="1200" dirty="0">
              <a:solidFill>
                <a:srgbClr val="0070C0"/>
              </a:solidFill>
            </a:endParaRPr>
          </a:p>
        </p:txBody>
      </p:sp>
      <p:sp>
        <p:nvSpPr>
          <p:cNvPr id="3" name="右箭头 2"/>
          <p:cNvSpPr/>
          <p:nvPr/>
        </p:nvSpPr>
        <p:spPr bwMode="auto">
          <a:xfrm flipH="1">
            <a:off x="7499969" y="3394582"/>
            <a:ext cx="240861" cy="161520"/>
          </a:xfrm>
          <a:prstGeom prst="rightArrow">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76163626"/>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Reuse functionalities from </a:t>
            </a:r>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5GC</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580159" y="1161401"/>
            <a:ext cx="7886700" cy="3606641"/>
          </a:xfrm>
        </p:spPr>
        <p:txBody>
          <a:bodyPr>
            <a:normAutofit fontScale="77500" lnSpcReduction="20000"/>
          </a:bodyPr>
          <a:lstStyle/>
          <a:p>
            <a:pPr marL="342900" indent="-342900">
              <a:buFont typeface="Arial" panose="020B0604020202020204" pitchFamily="34" charset="0"/>
              <a:buChar char="•"/>
            </a:pPr>
            <a:r>
              <a:rPr lang="en-US" altLang="zh-CN" dirty="0" smtClean="0"/>
              <a:t>The following aspects can be </a:t>
            </a:r>
            <a:r>
              <a:rPr lang="en-US" altLang="zh-CN" dirty="0" smtClean="0">
                <a:solidFill>
                  <a:srgbClr val="0070C0"/>
                </a:solidFill>
              </a:rPr>
              <a:t>inherited</a:t>
            </a:r>
            <a:r>
              <a:rPr lang="en-US" altLang="zh-CN" dirty="0" smtClean="0"/>
              <a:t> from 5GC with potential enhancements</a:t>
            </a:r>
          </a:p>
          <a:p>
            <a:pPr lvl="1"/>
            <a:r>
              <a:rPr lang="en-US" altLang="zh-CN" dirty="0" smtClean="0"/>
              <a:t>Architecture aspects:</a:t>
            </a:r>
          </a:p>
          <a:p>
            <a:pPr lvl="2"/>
            <a:r>
              <a:rPr lang="en-US" altLang="zh-CN" dirty="0" smtClean="0"/>
              <a:t>MM, SM, </a:t>
            </a:r>
            <a:r>
              <a:rPr lang="en-US" altLang="zh-CN" dirty="0" err="1" smtClean="0"/>
              <a:t>QoS</a:t>
            </a:r>
            <a:r>
              <a:rPr lang="en-US" altLang="zh-CN" dirty="0" smtClean="0"/>
              <a:t> model, Edge-Computing, Network Sharing, Satellite Access, ATSSS, CAPIF</a:t>
            </a:r>
          </a:p>
          <a:p>
            <a:pPr lvl="2"/>
            <a:r>
              <a:rPr lang="en-US" altLang="zh-CN" dirty="0" smtClean="0"/>
              <a:t>Roaming Architecture, Policy Architecture, </a:t>
            </a:r>
          </a:p>
          <a:p>
            <a:pPr lvl="2"/>
            <a:r>
              <a:rPr lang="en-US" altLang="zh-CN" dirty="0" smtClean="0"/>
              <a:t>N2/N4 interface</a:t>
            </a:r>
            <a:endParaRPr lang="en-US" altLang="zh-CN" dirty="0"/>
          </a:p>
          <a:p>
            <a:pPr lvl="1"/>
            <a:r>
              <a:rPr lang="en-US" altLang="zh-CN" dirty="0" err="1"/>
              <a:t>eMBB</a:t>
            </a:r>
            <a:r>
              <a:rPr lang="en-US" altLang="zh-CN" dirty="0"/>
              <a:t> service: Voice, multimedia, XRM, </a:t>
            </a:r>
            <a:r>
              <a:rPr lang="en-US" altLang="zh-CN" dirty="0" err="1"/>
              <a:t>etc</a:t>
            </a:r>
            <a:r>
              <a:rPr lang="en-US" altLang="zh-CN" dirty="0"/>
              <a:t>, </a:t>
            </a:r>
          </a:p>
          <a:p>
            <a:pPr lvl="1"/>
            <a:r>
              <a:rPr lang="en-US" altLang="zh-CN" dirty="0" err="1"/>
              <a:t>uRLLC</a:t>
            </a:r>
            <a:r>
              <a:rPr lang="en-US" altLang="zh-CN" dirty="0"/>
              <a:t> service: NPN, TSN, 5G-LAN, </a:t>
            </a:r>
            <a:r>
              <a:rPr lang="en-US" altLang="zh-CN" dirty="0" err="1"/>
              <a:t>DataNet</a:t>
            </a:r>
            <a:r>
              <a:rPr lang="en-US" altLang="zh-CN" dirty="0"/>
              <a:t>, URLLC, </a:t>
            </a:r>
            <a:r>
              <a:rPr lang="en-US" altLang="zh-CN" dirty="0" err="1"/>
              <a:t>etc</a:t>
            </a:r>
            <a:endParaRPr lang="en-US" altLang="zh-CN" dirty="0"/>
          </a:p>
          <a:p>
            <a:pPr lvl="1"/>
            <a:r>
              <a:rPr lang="en-US" altLang="zh-CN" dirty="0" err="1"/>
              <a:t>mMTC</a:t>
            </a:r>
            <a:r>
              <a:rPr lang="en-US" altLang="zh-CN" dirty="0"/>
              <a:t>: Redcap, UAS, </a:t>
            </a:r>
            <a:r>
              <a:rPr lang="en-US" altLang="zh-CN" dirty="0" err="1"/>
              <a:t>NBIoT</a:t>
            </a:r>
            <a:r>
              <a:rPr lang="en-US" altLang="zh-CN" dirty="0"/>
              <a:t>, etc.</a:t>
            </a:r>
          </a:p>
          <a:p>
            <a:pPr lvl="1"/>
            <a:r>
              <a:rPr lang="en-US" altLang="zh-CN" dirty="0"/>
              <a:t>Specific service: PWS, SMS over NAS, Location, Priority service</a:t>
            </a:r>
          </a:p>
          <a:p>
            <a:pPr lvl="1"/>
            <a:r>
              <a:rPr lang="en-US" altLang="zh-CN" dirty="0" smtClean="0"/>
              <a:t>Other: Sensing, Energy Efficiency</a:t>
            </a:r>
          </a:p>
          <a:p>
            <a:pPr marL="342900" indent="-342900">
              <a:buFont typeface="Arial" panose="020B0604020202020204" pitchFamily="34" charset="0"/>
              <a:buChar char="•"/>
            </a:pPr>
            <a:r>
              <a:rPr lang="en-US" altLang="zh-CN" dirty="0" smtClean="0"/>
              <a:t>The following feature can use 5G technology, i.e. not in first release of 6GC(R21):</a:t>
            </a:r>
          </a:p>
          <a:p>
            <a:pPr lvl="1"/>
            <a:r>
              <a:rPr lang="en-US" altLang="zh-CN" dirty="0" smtClean="0"/>
              <a:t>Interworking with EPS </a:t>
            </a:r>
          </a:p>
          <a:p>
            <a:pPr lvl="1"/>
            <a:r>
              <a:rPr lang="en-US" altLang="zh-CN" dirty="0" err="1" smtClean="0"/>
              <a:t>ProSe</a:t>
            </a:r>
            <a:r>
              <a:rPr lang="en-US" altLang="zh-CN" dirty="0" smtClean="0"/>
              <a:t>, LADN, PIN, V2X</a:t>
            </a:r>
          </a:p>
          <a:p>
            <a:pPr lvl="1"/>
            <a:r>
              <a:rPr lang="en-US" altLang="zh-CN" dirty="0" smtClean="0"/>
              <a:t>Ambient </a:t>
            </a:r>
            <a:r>
              <a:rPr lang="en-US" altLang="zh-CN" dirty="0" err="1" smtClean="0"/>
              <a:t>IoT</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2266174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Functionalities </a:t>
            </a:r>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with </a:t>
            </a:r>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re-design(Non-backward compatible)</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358775" y="1200150"/>
            <a:ext cx="8491538" cy="3394710"/>
          </a:xfrm>
        </p:spPr>
        <p:txBody>
          <a:bodyPr/>
          <a:lstStyle/>
          <a:p>
            <a:pPr marL="342900" indent="-342900">
              <a:buFont typeface="Arial" panose="020B0604020202020204" pitchFamily="34" charset="0"/>
              <a:buChar char="•"/>
            </a:pPr>
            <a:r>
              <a:rPr lang="en-US" altLang="zh-CN" dirty="0" smtClean="0"/>
              <a:t>The following </a:t>
            </a:r>
            <a:r>
              <a:rPr lang="en-GB" altLang="zh-CN" b="1" dirty="0" smtClean="0">
                <a:solidFill>
                  <a:srgbClr val="0070C0"/>
                </a:solidFill>
              </a:rPr>
              <a:t>non-exhaustive</a:t>
            </a:r>
            <a:r>
              <a:rPr lang="en-GB" altLang="zh-CN" dirty="0" smtClean="0"/>
              <a:t> list of </a:t>
            </a:r>
            <a:r>
              <a:rPr lang="en-US" altLang="zh-CN" dirty="0" smtClean="0"/>
              <a:t>functionalities can be studied </a:t>
            </a:r>
            <a:r>
              <a:rPr lang="en-US" altLang="zh-CN" b="1" dirty="0" smtClean="0">
                <a:solidFill>
                  <a:srgbClr val="0070C0"/>
                </a:solidFill>
              </a:rPr>
              <a:t>with non-backward compatible </a:t>
            </a:r>
            <a:r>
              <a:rPr lang="en-US" altLang="zh-CN" dirty="0" smtClean="0"/>
              <a:t>redesign</a:t>
            </a:r>
          </a:p>
          <a:p>
            <a:pPr lvl="1"/>
            <a:r>
              <a:rPr lang="en-US" altLang="zh-CN" dirty="0" smtClean="0"/>
              <a:t>Network </a:t>
            </a:r>
            <a:r>
              <a:rPr lang="en-US" altLang="zh-CN" dirty="0"/>
              <a:t>Slicing: Reduce the complexity on both the UE part and on the management part.</a:t>
            </a:r>
          </a:p>
          <a:p>
            <a:pPr lvl="1"/>
            <a:r>
              <a:rPr lang="en-US" altLang="zh-CN" dirty="0"/>
              <a:t>Non 3GPP access: </a:t>
            </a:r>
            <a:r>
              <a:rPr lang="en-US" altLang="zh-CN" dirty="0" smtClean="0"/>
              <a:t>Single solution for all non 3GPP access, to reduce </a:t>
            </a:r>
            <a:r>
              <a:rPr lang="en-US" altLang="zh-CN" dirty="0"/>
              <a:t>the </a:t>
            </a:r>
            <a:r>
              <a:rPr lang="en-US" altLang="zh-CN" dirty="0" smtClean="0"/>
              <a:t>complexity </a:t>
            </a:r>
            <a:r>
              <a:rPr lang="en-US" altLang="zh-CN" dirty="0"/>
              <a:t>on both UE side and network side</a:t>
            </a:r>
            <a:r>
              <a:rPr lang="en-US" altLang="zh-CN" dirty="0" smtClean="0"/>
              <a:t>.</a:t>
            </a:r>
          </a:p>
          <a:p>
            <a:pPr lvl="1"/>
            <a:r>
              <a:rPr lang="en-US" altLang="zh-CN" dirty="0" smtClean="0"/>
              <a:t>N1 interface: standalone connection management function and distributed NAS</a:t>
            </a:r>
          </a:p>
          <a:p>
            <a:pPr lvl="1"/>
            <a:r>
              <a:rPr lang="en-US" altLang="zh-CN" dirty="0" smtClean="0"/>
              <a:t>SBI evolution: HTTP3 over QUIC, NRF/SCP enhancement, etc. </a:t>
            </a:r>
          </a:p>
          <a:p>
            <a:pPr lvl="1"/>
            <a:r>
              <a:rPr lang="en-US" altLang="zh-CN" dirty="0" smtClean="0"/>
              <a:t>User plane: AI based service awareness, protocol enhancements, etc.</a:t>
            </a:r>
            <a:endParaRPr lang="zh-CN" altLang="en-US" dirty="0" smtClean="0"/>
          </a:p>
          <a:p>
            <a:endParaRPr lang="zh-CN" altLang="en-US" dirty="0"/>
          </a:p>
        </p:txBody>
      </p:sp>
    </p:spTree>
    <p:extLst>
      <p:ext uri="{BB962C8B-B14F-4D97-AF65-F5344CB8AC3E}">
        <p14:creationId xmlns:p14="http://schemas.microsoft.com/office/powerpoint/2010/main" val="2758105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New </a:t>
            </a:r>
            <a:r>
              <a:rPr lang="en-US" altLang="zh-CN" sz="2800" b="1" dirty="0">
                <a:solidFill>
                  <a:srgbClr val="0070C0"/>
                </a:solidFill>
                <a:latin typeface="微软雅黑" panose="020B0503020204020204" charset="-122"/>
                <a:ea typeface="微软雅黑" panose="020B0503020204020204" charset="-122"/>
                <a:cs typeface="微软雅黑" panose="020B0503020204020204" charset="-122"/>
              </a:rPr>
              <a:t>functionalities</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333375" y="1063625"/>
            <a:ext cx="8010525" cy="3558105"/>
          </a:xfrm>
        </p:spPr>
        <p:txBody>
          <a:bodyPr>
            <a:normAutofit fontScale="77500" lnSpcReduction="20000"/>
          </a:bodyPr>
          <a:lstStyle/>
          <a:p>
            <a:pPr marL="342900" indent="-342900">
              <a:buFont typeface="Arial" panose="020B0604020202020204" pitchFamily="34" charset="0"/>
              <a:buChar char="•"/>
            </a:pPr>
            <a:r>
              <a:rPr lang="en-US" altLang="zh-CN" dirty="0" smtClean="0"/>
              <a:t>Introduce </a:t>
            </a:r>
            <a:r>
              <a:rPr lang="en-US" altLang="zh-CN" dirty="0"/>
              <a:t>new service based interface between 6G CN and RAN to achieve more flexible interaction, facilitating the exchange of RAN related information for new 6G </a:t>
            </a:r>
            <a:r>
              <a:rPr lang="en-US" altLang="zh-CN" dirty="0" smtClean="0"/>
              <a:t>features.</a:t>
            </a:r>
          </a:p>
          <a:p>
            <a:pPr lvl="1"/>
            <a:r>
              <a:rPr lang="en-US" altLang="zh-CN" dirty="0" smtClean="0"/>
              <a:t>For </a:t>
            </a:r>
            <a:r>
              <a:rPr lang="en-US" altLang="zh-CN" dirty="0"/>
              <a:t>those new features, CN NF interacts with RAN directly, avoid impact on the AMF.</a:t>
            </a:r>
          </a:p>
          <a:p>
            <a:pPr marL="342900" indent="-342900">
              <a:buFont typeface="Arial" panose="020B0604020202020204" pitchFamily="34" charset="0"/>
              <a:buChar char="•"/>
            </a:pPr>
            <a:r>
              <a:rPr lang="en-US" altLang="zh-CN" dirty="0" smtClean="0"/>
              <a:t>Other functionalities for </a:t>
            </a:r>
            <a:r>
              <a:rPr lang="en-US" altLang="zh-CN" b="1" dirty="0" smtClean="0">
                <a:solidFill>
                  <a:srgbClr val="0070C0"/>
                </a:solidFill>
              </a:rPr>
              <a:t>new 6G services </a:t>
            </a:r>
            <a:r>
              <a:rPr lang="en-US" altLang="zh-CN" dirty="0" smtClean="0"/>
              <a:t>need inputs from result of FS_6G-REQ, some examples are listed below:</a:t>
            </a:r>
          </a:p>
          <a:p>
            <a:pPr lvl="1"/>
            <a:r>
              <a:rPr lang="en-US" altLang="zh-CN" dirty="0" smtClean="0"/>
              <a:t>Data service framework </a:t>
            </a:r>
          </a:p>
          <a:p>
            <a:pPr lvl="1"/>
            <a:r>
              <a:rPr lang="en-US" altLang="zh-CN" dirty="0" smtClean="0"/>
              <a:t>Computing service framework</a:t>
            </a:r>
          </a:p>
          <a:p>
            <a:pPr lvl="1"/>
            <a:r>
              <a:rPr lang="en-US" altLang="zh-CN" dirty="0" smtClean="0"/>
              <a:t>Sub-network concept</a:t>
            </a:r>
          </a:p>
          <a:p>
            <a:pPr lvl="1"/>
            <a:r>
              <a:rPr lang="en-US" altLang="zh-CN" dirty="0" smtClean="0"/>
              <a:t>Digital Twin</a:t>
            </a:r>
          </a:p>
          <a:p>
            <a:pPr lvl="1"/>
            <a:r>
              <a:rPr lang="en-US" altLang="zh-CN" dirty="0" smtClean="0"/>
              <a:t>AI Agent communication</a:t>
            </a:r>
          </a:p>
          <a:p>
            <a:pPr marL="342900" indent="-342900">
              <a:buFont typeface="Arial" panose="020B0604020202020204" pitchFamily="34" charset="0"/>
              <a:buChar char="•"/>
            </a:pPr>
            <a:r>
              <a:rPr lang="en-US" altLang="zh-CN" dirty="0"/>
              <a:t>To support new services, 6GC is a new core and is standalone architecture.</a:t>
            </a:r>
          </a:p>
          <a:p>
            <a:pPr lvl="1"/>
            <a:r>
              <a:rPr lang="en-US" altLang="zh-CN" dirty="0"/>
              <a:t>NSA is not precluded at this stage, depending on scenarios and operator </a:t>
            </a:r>
            <a:r>
              <a:rPr lang="en-US" altLang="zh-CN" dirty="0" smtClean="0"/>
              <a:t>requirements</a:t>
            </a:r>
          </a:p>
        </p:txBody>
      </p:sp>
    </p:spTree>
    <p:extLst>
      <p:ext uri="{BB962C8B-B14F-4D97-AF65-F5344CB8AC3E}">
        <p14:creationId xmlns:p14="http://schemas.microsoft.com/office/powerpoint/2010/main" val="35970269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Security aspect – Existing feature enhancement </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sz="half" idx="1"/>
          </p:nvPr>
        </p:nvSpPr>
        <p:spPr>
          <a:xfrm>
            <a:off x="358777" y="1063625"/>
            <a:ext cx="8091803" cy="3684270"/>
          </a:xfrm>
        </p:spPr>
        <p:txBody>
          <a:bodyPr/>
          <a:lstStyle/>
          <a:p>
            <a:pPr marL="342900" indent="-342900">
              <a:buFont typeface="Arial" panose="020B0604020202020204" pitchFamily="34" charset="0"/>
              <a:buChar char="•"/>
            </a:pPr>
            <a:r>
              <a:rPr lang="en-US" altLang="zh-CN" sz="1800" dirty="0"/>
              <a:t>Update of security key for SUCI </a:t>
            </a:r>
          </a:p>
          <a:p>
            <a:pPr lvl="1"/>
            <a:r>
              <a:rPr lang="zh-CN" altLang="en-US" sz="1400" dirty="0"/>
              <a:t>The provisioning and updating of the Home Network Public Key, Home Network Public Key Identifier, protection scheme identifier, and SUCI calculation indication is </a:t>
            </a:r>
            <a:r>
              <a:rPr lang="en-US" altLang="zh-CN" sz="1400" dirty="0"/>
              <a:t>left to implementation in 5G</a:t>
            </a:r>
          </a:p>
          <a:p>
            <a:pPr marL="342900" indent="-342900">
              <a:buFont typeface="Arial" panose="020B0604020202020204" pitchFamily="34" charset="0"/>
              <a:buChar char="•"/>
            </a:pPr>
            <a:r>
              <a:rPr lang="en-US" altLang="zh-CN" sz="1800" dirty="0"/>
              <a:t>Quantum security</a:t>
            </a:r>
          </a:p>
          <a:p>
            <a:pPr lvl="1"/>
            <a:r>
              <a:rPr lang="en-US" altLang="zh-CN" sz="1400" dirty="0"/>
              <a:t>6G networks are expected to adopt quantum-safe cryptography technology to cope with the security challenges brought by quantum computing: New algorisms + 256 bit keys.</a:t>
            </a:r>
          </a:p>
          <a:p>
            <a:pPr marL="342900" indent="-342900">
              <a:buFont typeface="Arial" panose="020B0604020202020204" pitchFamily="34" charset="0"/>
              <a:buChar char="•"/>
            </a:pPr>
            <a:r>
              <a:rPr lang="en-US" altLang="zh-CN" sz="1800" dirty="0"/>
              <a:t>RAN security</a:t>
            </a:r>
          </a:p>
          <a:p>
            <a:pPr lvl="1"/>
            <a:r>
              <a:rPr lang="en-US" altLang="zh-CN" sz="1400" dirty="0"/>
              <a:t>MAC CE has been widely used in 5G, but security protection for MAC CE is still missing. In 6G both PDCP security and low layer security can be supported, for DRB and MAC CE accordingly.</a:t>
            </a:r>
          </a:p>
          <a:p>
            <a:pPr lvl="1"/>
            <a:r>
              <a:rPr lang="en-US" altLang="zh-CN" sz="1400" dirty="0"/>
              <a:t>Integrity protection for system information is missing in 5G: </a:t>
            </a:r>
            <a:r>
              <a:rPr lang="en-US" altLang="zh-CN" sz="1400" dirty="0">
                <a:sym typeface="+mn-ea"/>
              </a:rPr>
              <a:t>Integrity </a:t>
            </a:r>
            <a:r>
              <a:rPr lang="en-US" altLang="zh-CN" sz="1400" dirty="0"/>
              <a:t>protection/verification for system information should be native supported</a:t>
            </a:r>
          </a:p>
          <a:p>
            <a:endParaRPr lang="zh-CN" altLang="en-US" sz="1400" dirty="0"/>
          </a:p>
        </p:txBody>
      </p:sp>
    </p:spTree>
    <p:extLst>
      <p:ext uri="{BB962C8B-B14F-4D97-AF65-F5344CB8AC3E}">
        <p14:creationId xmlns:p14="http://schemas.microsoft.com/office/powerpoint/2010/main" val="3994794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solidFill>
                  <a:srgbClr val="0070C0"/>
                </a:solidFill>
                <a:latin typeface="微软雅黑" panose="020B0503020204020204" charset="-122"/>
                <a:ea typeface="微软雅黑" panose="020B0503020204020204" charset="-122"/>
                <a:cs typeface="微软雅黑" panose="020B0503020204020204" charset="-122"/>
              </a:rPr>
              <a:t>Security aspect - P</a:t>
            </a:r>
            <a:r>
              <a:rPr lang="en-US" altLang="zh-CN" b="1" dirty="0" smtClean="0">
                <a:solidFill>
                  <a:srgbClr val="0070C0"/>
                </a:solidFill>
                <a:latin typeface="微软雅黑" panose="020B0503020204020204" charset="-122"/>
                <a:ea typeface="微软雅黑" panose="020B0503020204020204" charset="-122"/>
                <a:cs typeface="微软雅黑" panose="020B0503020204020204" charset="-122"/>
              </a:rPr>
              <a:t>roactive Immunity </a:t>
            </a:r>
            <a:r>
              <a:rPr lang="en-US" altLang="zh-CN" b="1" dirty="0">
                <a:solidFill>
                  <a:srgbClr val="0070C0"/>
                </a:solidFill>
                <a:latin typeface="微软雅黑" panose="020B0503020204020204" charset="-122"/>
                <a:ea typeface="微软雅黑" panose="020B0503020204020204" charset="-122"/>
                <a:cs typeface="微软雅黑" panose="020B0503020204020204" charset="-122"/>
              </a:rPr>
              <a:t>security </a:t>
            </a:r>
            <a:endParaRPr lang="zh-CN" altLang="en-US"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sz="quarter" idx="4294967295"/>
          </p:nvPr>
        </p:nvSpPr>
        <p:spPr>
          <a:xfrm>
            <a:off x="256381" y="906781"/>
            <a:ext cx="8670925" cy="3528060"/>
          </a:xfrm>
          <a:prstGeom prst="rect">
            <a:avLst/>
          </a:prstGeom>
        </p:spPr>
        <p:txBody>
          <a:bodyPr/>
          <a:lstStyle/>
          <a:p>
            <a:pPr marL="285750" indent="-285750">
              <a:buFont typeface="Arial" panose="020B0604020202020204" pitchFamily="34" charset="0"/>
              <a:buChar char="•"/>
            </a:pPr>
            <a:r>
              <a:rPr lang="en-US" altLang="zh-CN" sz="1800" dirty="0">
                <a:cs typeface="Calibri" panose="020F0502020204030204" pitchFamily="34" charset="0"/>
              </a:rPr>
              <a:t>6G networks need to consider </a:t>
            </a:r>
            <a:r>
              <a:rPr lang="en-US" altLang="zh-CN" sz="1800" dirty="0" smtClean="0">
                <a:cs typeface="Calibri" panose="020F0502020204030204" pitchFamily="34" charset="0"/>
              </a:rPr>
              <a:t>proactive immunity </a:t>
            </a:r>
            <a:r>
              <a:rPr lang="en-US" altLang="zh-CN" sz="1800" dirty="0">
                <a:cs typeface="Calibri" panose="020F0502020204030204" pitchFamily="34" charset="0"/>
              </a:rPr>
              <a:t>security mechanisms, similar to the human immune system, to provide active defense functions for network infrastructure and software. This mechanism will enable 6G networks to predict and defend security attacks, rather than just passive responses</a:t>
            </a:r>
          </a:p>
          <a:p>
            <a:pPr marL="285750" indent="-285750">
              <a:buFont typeface="Arial" panose="020B0604020202020204" pitchFamily="34" charset="0"/>
              <a:buChar char="•"/>
            </a:pPr>
            <a:r>
              <a:rPr lang="en-US" altLang="zh-CN" sz="1800" dirty="0">
                <a:cs typeface="Calibri" panose="020F0502020204030204" pitchFamily="34" charset="0"/>
              </a:rPr>
              <a:t>Potential </a:t>
            </a:r>
            <a:r>
              <a:rPr lang="en-US" altLang="zh-CN" sz="1800" dirty="0" smtClean="0">
                <a:cs typeface="Calibri" panose="020F0502020204030204" pitchFamily="34" charset="0"/>
              </a:rPr>
              <a:t>topics</a:t>
            </a:r>
          </a:p>
          <a:p>
            <a:pPr marL="1028700" lvl="1">
              <a:buFont typeface="Arial" panose="020B0604020202020204" pitchFamily="34" charset="0"/>
              <a:buChar char="•"/>
            </a:pPr>
            <a:r>
              <a:rPr lang="en-US" altLang="zh-CN" sz="1600" dirty="0" smtClean="0">
                <a:cs typeface="Calibri" panose="020F0502020204030204" pitchFamily="34" charset="0"/>
              </a:rPr>
              <a:t>AI </a:t>
            </a:r>
            <a:r>
              <a:rPr lang="en-US" altLang="zh-CN" sz="1600" dirty="0">
                <a:cs typeface="Calibri" panose="020F0502020204030204" pitchFamily="34" charset="0"/>
              </a:rPr>
              <a:t>for security: use AI predict and defend security attacks.</a:t>
            </a:r>
          </a:p>
          <a:p>
            <a:pPr marL="1028700" lvl="1">
              <a:buFont typeface="Arial" panose="020B0604020202020204" pitchFamily="34" charset="0"/>
              <a:buChar char="•"/>
            </a:pPr>
            <a:r>
              <a:rPr lang="en-US" altLang="zh-CN" sz="1600" dirty="0">
                <a:cs typeface="Calibri" panose="020F0502020204030204" pitchFamily="34" charset="0"/>
              </a:rPr>
              <a:t>Automatic security capability orchestration: introduce a new security NF to control the LCM and configure the security functionalities on demand via service based interface to improve the flexibility of network security capability.</a:t>
            </a:r>
          </a:p>
          <a:p>
            <a:pPr marL="1028700" lvl="1">
              <a:buFont typeface="Arial" panose="020B0604020202020204" pitchFamily="34" charset="0"/>
              <a:buChar char="•"/>
            </a:pPr>
            <a:r>
              <a:rPr lang="en-US" altLang="zh-CN" sz="1600" dirty="0" smtClean="0">
                <a:cs typeface="Calibri" panose="020F0502020204030204" pitchFamily="34" charset="0"/>
              </a:rPr>
              <a:t>Security and privacy </a:t>
            </a:r>
            <a:r>
              <a:rPr lang="en-US" altLang="zh-CN" sz="1600" dirty="0">
                <a:cs typeface="Calibri" panose="020F0502020204030204" pitchFamily="34" charset="0"/>
              </a:rPr>
              <a:t>for new 6G services, e.g. sub-network, new data service  </a:t>
            </a:r>
          </a:p>
        </p:txBody>
      </p:sp>
    </p:spTree>
    <p:extLst>
      <p:ext uri="{BB962C8B-B14F-4D97-AF65-F5344CB8AC3E}">
        <p14:creationId xmlns:p14="http://schemas.microsoft.com/office/powerpoint/2010/main" val="3073409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Management Aspects</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sz="half" idx="1"/>
          </p:nvPr>
        </p:nvSpPr>
        <p:spPr>
          <a:xfrm>
            <a:off x="333375" y="1082675"/>
            <a:ext cx="8374207" cy="3426980"/>
          </a:xfrm>
        </p:spPr>
        <p:txBody>
          <a:bodyPr/>
          <a:lstStyle/>
          <a:p>
            <a:pPr marL="342900" indent="-342900">
              <a:buFont typeface="Arial" panose="020B0604020202020204" pitchFamily="34" charset="0"/>
              <a:buChar char="•"/>
            </a:pPr>
            <a:r>
              <a:rPr lang="en-US" altLang="zh-CN" sz="1800" dirty="0" smtClean="0"/>
              <a:t>Primary features</a:t>
            </a:r>
          </a:p>
          <a:p>
            <a:pPr lvl="1"/>
            <a:r>
              <a:rPr lang="en-US" altLang="zh-CN" sz="1600" dirty="0"/>
              <a:t>Automation and </a:t>
            </a:r>
            <a:r>
              <a:rPr lang="en-US" altLang="zh-CN" sz="1600" dirty="0" smtClean="0"/>
              <a:t>Intelligent</a:t>
            </a:r>
          </a:p>
          <a:p>
            <a:pPr lvl="2"/>
            <a:r>
              <a:rPr lang="en-US" altLang="zh-CN" sz="1600" dirty="0"/>
              <a:t>Common framework for </a:t>
            </a:r>
            <a:r>
              <a:rPr lang="en-US" altLang="zh-CN" sz="1600" dirty="0" smtClean="0"/>
              <a:t>AI(MDAF evolution, Digital Twin, etc</a:t>
            </a:r>
            <a:r>
              <a:rPr lang="en-US" altLang="zh-CN" sz="1600" dirty="0"/>
              <a:t>.)</a:t>
            </a:r>
          </a:p>
          <a:p>
            <a:pPr lvl="2"/>
            <a:r>
              <a:rPr lang="en-US" altLang="zh-CN" sz="1600" dirty="0" smtClean="0"/>
              <a:t>Intent based network management</a:t>
            </a:r>
          </a:p>
          <a:p>
            <a:pPr lvl="2"/>
            <a:r>
              <a:rPr lang="en-US" altLang="zh-CN" sz="1600" dirty="0" smtClean="0"/>
              <a:t>AI based close loop automation</a:t>
            </a:r>
          </a:p>
          <a:p>
            <a:pPr lvl="2"/>
            <a:r>
              <a:rPr lang="en-US" altLang="zh-CN" sz="1600" dirty="0" smtClean="0"/>
              <a:t>New technology: Generative </a:t>
            </a:r>
            <a:r>
              <a:rPr lang="en-US" altLang="zh-CN" sz="1600" dirty="0"/>
              <a:t>Artificial </a:t>
            </a:r>
            <a:r>
              <a:rPr lang="en-US" altLang="zh-CN" sz="1600" dirty="0" smtClean="0"/>
              <a:t>Intelligence, RAG, AI Agent, etc.</a:t>
            </a:r>
          </a:p>
          <a:p>
            <a:pPr marL="342900" indent="-342900">
              <a:buFont typeface="Arial" panose="020B0604020202020204" pitchFamily="34" charset="0"/>
              <a:buChar char="•"/>
            </a:pPr>
            <a:r>
              <a:rPr lang="en-US" altLang="zh-CN" sz="1800" dirty="0" smtClean="0"/>
              <a:t>Management </a:t>
            </a:r>
            <a:r>
              <a:rPr lang="en-US" altLang="zh-CN" sz="1800" dirty="0"/>
              <a:t>of </a:t>
            </a:r>
            <a:r>
              <a:rPr lang="en-US" altLang="zh-CN" sz="1800" dirty="0" smtClean="0"/>
              <a:t>new 6G service</a:t>
            </a:r>
            <a:endParaRPr lang="en-US" altLang="zh-CN" sz="1800" dirty="0"/>
          </a:p>
          <a:p>
            <a:pPr lvl="1"/>
            <a:r>
              <a:rPr lang="en-US" altLang="zh-CN" sz="1600" dirty="0" smtClean="0"/>
              <a:t>Sensing, Data service, Computing service, etc.</a:t>
            </a:r>
            <a:endParaRPr lang="zh-CN" altLang="en-US" sz="1600" dirty="0"/>
          </a:p>
        </p:txBody>
      </p:sp>
    </p:spTree>
    <p:extLst>
      <p:ext uri="{BB962C8B-B14F-4D97-AF65-F5344CB8AC3E}">
        <p14:creationId xmlns:p14="http://schemas.microsoft.com/office/powerpoint/2010/main" val="15462271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smtClean="0">
                <a:solidFill>
                  <a:srgbClr val="0070C0"/>
                </a:solidFill>
                <a:latin typeface="微软雅黑" panose="020B0503020204020204" charset="-122"/>
                <a:ea typeface="微软雅黑" panose="020B0503020204020204" charset="-122"/>
                <a:cs typeface="微软雅黑" panose="020B0503020204020204" charset="-122"/>
              </a:rPr>
              <a:t>Network Exposure</a:t>
            </a:r>
            <a:endParaRPr lang="zh-CN" altLang="en-US" sz="2800" b="1"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sz="half" idx="1"/>
          </p:nvPr>
        </p:nvSpPr>
        <p:spPr>
          <a:xfrm>
            <a:off x="358777" y="1200150"/>
            <a:ext cx="8206103" cy="3312583"/>
          </a:xfrm>
        </p:spPr>
        <p:txBody>
          <a:bodyPr/>
          <a:lstStyle/>
          <a:p>
            <a:pPr marL="457200" indent="-457200">
              <a:buFont typeface="Arial" panose="020B0604020202020204" pitchFamily="34" charset="0"/>
              <a:buChar char="•"/>
            </a:pPr>
            <a:r>
              <a:rPr lang="en-US" altLang="zh-CN" sz="1800" dirty="0" smtClean="0"/>
              <a:t>Reuse 5GC CAPIF as 3GPP network exposure API framework</a:t>
            </a:r>
          </a:p>
          <a:p>
            <a:pPr marL="457200" indent="-457200">
              <a:buFont typeface="Arial" panose="020B0604020202020204" pitchFamily="34" charset="0"/>
              <a:buChar char="•"/>
            </a:pPr>
            <a:r>
              <a:rPr lang="en-US" altLang="zh-CN" sz="1800" dirty="0" smtClean="0"/>
              <a:t>Introduce a new SBI between RAN and CN for new services, e.g. RAN information exposure/RAN AI capability exposure</a:t>
            </a:r>
          </a:p>
          <a:p>
            <a:pPr marL="457200" indent="-457200">
              <a:buFont typeface="Arial" panose="020B0604020202020204" pitchFamily="34" charset="0"/>
              <a:buChar char="•"/>
            </a:pPr>
            <a:r>
              <a:rPr lang="en-GB" altLang="zh-CN" sz="1800" dirty="0" smtClean="0">
                <a:ea typeface="宋体" panose="02010600030101010101" pitchFamily="2" charset="-122"/>
                <a:cs typeface="Arial" panose="020B0604020202020204" pitchFamily="34" charset="0"/>
              </a:rPr>
              <a:t>Northbound APIs</a:t>
            </a:r>
            <a:r>
              <a:rPr lang="en-US" altLang="zh-CN" sz="1800" dirty="0" smtClean="0">
                <a:ea typeface="宋体" panose="02010600030101010101" pitchFamily="2" charset="-122"/>
                <a:cs typeface="Arial" panose="020B0604020202020204" pitchFamily="34" charset="0"/>
              </a:rPr>
              <a:t>: </a:t>
            </a:r>
          </a:p>
          <a:p>
            <a:pPr marL="1200150" lvl="1" indent="-457200">
              <a:buFont typeface="Arial" panose="020B0604020202020204" pitchFamily="34" charset="0"/>
              <a:buChar char="•"/>
            </a:pPr>
            <a:r>
              <a:rPr lang="en-US" altLang="zh-CN" sz="1600" dirty="0" smtClean="0">
                <a:ea typeface="宋体" panose="02010600030101010101" pitchFamily="2" charset="-122"/>
                <a:cs typeface="Arial" panose="020B0604020202020204" pitchFamily="34" charset="0"/>
              </a:rPr>
              <a:t>11 Northbound APIs are defined in GSMA OPG/CAMARA</a:t>
            </a:r>
          </a:p>
          <a:p>
            <a:pPr marL="1200150" lvl="1" indent="-457200">
              <a:buFont typeface="Arial" panose="020B0604020202020204" pitchFamily="34" charset="0"/>
              <a:buChar char="•"/>
            </a:pPr>
            <a:r>
              <a:rPr lang="en-US" altLang="zh-CN" sz="1600" dirty="0" smtClean="0">
                <a:ea typeface="宋体" panose="02010600030101010101" pitchFamily="2" charset="-122"/>
                <a:cs typeface="Arial" panose="020B0604020202020204" pitchFamily="34" charset="0"/>
              </a:rPr>
              <a:t>Should 3GPP define northbound APIs for other scenarios?</a:t>
            </a:r>
          </a:p>
          <a:p>
            <a:pPr marL="1600200" lvl="2" indent="-457200"/>
            <a:r>
              <a:rPr lang="en-US" altLang="zh-CN" sz="1600" dirty="0" smtClean="0"/>
              <a:t>Computing resource, </a:t>
            </a:r>
            <a:r>
              <a:rPr lang="en-GB" altLang="zh-CN" sz="1600" dirty="0" smtClean="0"/>
              <a:t>6G </a:t>
            </a:r>
            <a:r>
              <a:rPr lang="en-GB" altLang="zh-CN" sz="1600" dirty="0"/>
              <a:t>Infrastructure </a:t>
            </a:r>
            <a:r>
              <a:rPr lang="en-GB" altLang="zh-CN" sz="1600" dirty="0" smtClean="0"/>
              <a:t>Utilization, </a:t>
            </a:r>
            <a:r>
              <a:rPr lang="en-GB" altLang="zh-CN" sz="1600" dirty="0" err="1" smtClean="0"/>
              <a:t>etc</a:t>
            </a:r>
            <a:r>
              <a:rPr lang="en-GB" altLang="zh-CN" sz="1600" dirty="0" smtClean="0"/>
              <a:t> (from TR 22.870)</a:t>
            </a:r>
            <a:endParaRPr lang="en-US" altLang="zh-CN" sz="1600" dirty="0" smtClean="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888710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ZTE-机密-4X3">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封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3_正文">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ZTE-机密-4X3</Template>
  <TotalTime>1630</TotalTime>
  <Words>850</Words>
  <Application>Microsoft Office PowerPoint</Application>
  <PresentationFormat>全屏显示(16:9)</PresentationFormat>
  <Paragraphs>150</Paragraphs>
  <Slides>11</Slides>
  <Notes>0</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11</vt:i4>
      </vt:variant>
    </vt:vector>
  </HeadingPairs>
  <TitlesOfParts>
    <vt:vector size="25" baseType="lpstr">
      <vt:lpstr>Arial Unicode MS</vt:lpstr>
      <vt:lpstr>Heiti SC Light</vt:lpstr>
      <vt:lpstr>Montserrat</vt:lpstr>
      <vt:lpstr>MS PGothic</vt:lpstr>
      <vt:lpstr>MS PGothic</vt:lpstr>
      <vt:lpstr>宋体</vt:lpstr>
      <vt:lpstr>微软雅黑</vt:lpstr>
      <vt:lpstr>Arial</vt:lpstr>
      <vt:lpstr>Calibri</vt:lpstr>
      <vt:lpstr>Times</vt:lpstr>
      <vt:lpstr>ZTE-机密-4X3</vt:lpstr>
      <vt:lpstr>正文</vt:lpstr>
      <vt:lpstr>封底</vt:lpstr>
      <vt:lpstr>43_正文</vt:lpstr>
      <vt:lpstr>PowerPoint 演示文稿</vt:lpstr>
      <vt:lpstr>3GPP R20 Timeline(6G Study)</vt:lpstr>
      <vt:lpstr>Reuse functionalities from 5GC</vt:lpstr>
      <vt:lpstr>Functionalities with re-design(Non-backward compatible)</vt:lpstr>
      <vt:lpstr>New functionalities</vt:lpstr>
      <vt:lpstr>Security aspect – Existing feature enhancement </vt:lpstr>
      <vt:lpstr>Security aspect - Proactive Immunity security </vt:lpstr>
      <vt:lpstr>Management Aspects</vt:lpstr>
      <vt:lpstr>Network Exposure</vt:lpstr>
      <vt:lpstr>6G Overall Architecture(conceptual)</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游世林10025098</dc:creator>
  <cp:lastModifiedBy>ZTE1</cp:lastModifiedBy>
  <cp:revision>323</cp:revision>
  <dcterms:created xsi:type="dcterms:W3CDTF">2015-08-10T08:42:00Z</dcterms:created>
  <dcterms:modified xsi:type="dcterms:W3CDTF">2025-02-17T10:18:37Z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81BB70710CFE4560B80A11B35E29DF66</vt:lpwstr>
  </property>
</Properties>
</file>