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341" r:id="rId5"/>
    <p:sldId id="363" r:id="rId6"/>
    <p:sldId id="364" r:id="rId7"/>
    <p:sldId id="365" r:id="rId8"/>
    <p:sldId id="366" r:id="rId9"/>
    <p:sldId id="367" r:id="rId10"/>
    <p:sldId id="368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965511-2127-085E-5F23-290AF0C2FB4B}" name="Becker (BDBOS), Ute" initials="B(U" userId="S-1-5-21-1984583425-1185570644-1628264008-12866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cker (BDBOS), Ute" initials="BE" lastIdx="6" clrIdx="0">
    <p:extLst>
      <p:ext uri="{19B8F6BF-5375-455C-9EA6-DF929625EA0E}">
        <p15:presenceInfo xmlns:p15="http://schemas.microsoft.com/office/powerpoint/2012/main" userId="Becker (BDBOS), U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1438" autoAdjust="0"/>
  </p:normalViewPr>
  <p:slideViewPr>
    <p:cSldViewPr snapToGrid="0">
      <p:cViewPr varScale="1">
        <p:scale>
          <a:sx n="116" d="100"/>
          <a:sy n="116" d="100"/>
        </p:scale>
        <p:origin x="832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56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0373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6479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2C898-24CE-BB25-EB5F-A5653593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5A47331-8080-3F3D-CA37-FFFF52E33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69F3ACB-98F5-B608-56F8-EC1300FFB8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9F883E-68CB-4F76-3D14-95556219A9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02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64D44-F240-5DB1-91B6-A51CF6933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ECB0B7D-51B7-0826-0303-F32A5E57E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432C6E1-6316-B02C-1801-D5252B84A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9C6B0C-E3A6-A548-7DBF-BDAE637BF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5781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EA4D8-E9DA-D2E9-8E23-633C8C169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E637FDE-1744-B1BA-7DA6-C831D5B19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2FA2100-0616-E220-81DE-54EB4E2D9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E44EF4-09D3-0D00-885E-45E56CFF7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6458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39847-71B1-1EC7-8F18-B3C9BEA0A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47ACDBB-3FA7-663E-20A4-29C7558AB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65AB9A9-3CCD-D654-13B0-1B7439D675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CBF1149-04CC-F79B-3FA3-4754268FF2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2906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280EA-5FE1-B26B-B83C-62BAEC9CD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0C0AF5B-21C9-6313-8501-A1F7179BF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14B7107-C34A-9D26-9F37-A915C3B90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US" sz="2800" dirty="0"/>
          </a:p>
          <a:p>
            <a:pPr marL="0" lvl="0" indent="0">
              <a:spcAft>
                <a:spcPts val="900"/>
              </a:spcAft>
              <a:buFont typeface="+mj-lt"/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900"/>
              </a:spcAft>
              <a:buFont typeface="+mj-lt"/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Deleting the editor´s note in clauses 10.19.2.3 Ad hoc group call request (MCPTT server – group host MCPTT server) and 10.19.2.6 Ad hoc group call response (MCPTT server – MCPTT server):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>
              <a:spcAft>
                <a:spcPts val="9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540385">
              <a:spcAft>
                <a:spcPts val="900"/>
              </a:spcAft>
            </a:pP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Editor's Note: It is FFS if the server to server message is needed in a call request or response message.</a:t>
            </a:r>
            <a:endParaRPr lang="de-DE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617258B-66C8-8C6B-3950-1FFFC0BDDF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484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2025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49" y="73025"/>
            <a:ext cx="467269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#70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Dallas, US, 17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– 21</a:t>
            </a:r>
            <a:r>
              <a:rPr lang="en-GB" altLang="en-US" sz="1200" b="1" baseline="30000" dirty="0">
                <a:latin typeface="Arial "/>
              </a:rPr>
              <a:t>st</a:t>
            </a:r>
            <a:r>
              <a:rPr lang="en-GB" altLang="en-US" sz="1200" b="1" dirty="0">
                <a:latin typeface="Arial "/>
              </a:rPr>
              <a:t> November 2025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18595" y="63070"/>
            <a:ext cx="2863341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000" b="1" dirty="0"/>
              <a:t>S6-255XXX</a:t>
            </a:r>
          </a:p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000" b="1" dirty="0"/>
              <a:t>(Revision of S6-255144</a:t>
            </a:r>
            <a:r>
              <a:rPr lang="en-GB" altLang="en-US" sz="1000" dirty="0"/>
              <a:t> )</a:t>
            </a:r>
            <a:endParaRPr lang="en-GB" altLang="en-US" sz="10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98" y="1878496"/>
            <a:ext cx="11153227" cy="2803249"/>
          </a:xfrm>
        </p:spPr>
        <p:txBody>
          <a:bodyPr anchor="t"/>
          <a:lstStyle/>
          <a:p>
            <a:pPr eaLnBrk="1" hangingPunct="1"/>
            <a:r>
              <a:rPr lang="en-GB" altLang="en-US" sz="4800" dirty="0"/>
              <a:t>Discussion Paper: </a:t>
            </a:r>
            <a:br>
              <a:rPr lang="en-GB" altLang="en-US" sz="4800" dirty="0"/>
            </a:br>
            <a:r>
              <a:rPr lang="en-GB" altLang="en-US" sz="4800" dirty="0"/>
              <a:t>	</a:t>
            </a:r>
            <a:r>
              <a:rPr lang="en-GB" altLang="en-US" sz="3200" dirty="0"/>
              <a:t>Report on Editor notes resolution to MC Specifications</a:t>
            </a:r>
            <a:r>
              <a:rPr lang="en-GB" altLang="en-US" sz="4800" dirty="0"/>
              <a:t>  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4979988"/>
            <a:ext cx="9955213" cy="10541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Harish Negalaguli (Motorola Solutions)			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 err="1"/>
              <a:t>Adinarayana</a:t>
            </a:r>
            <a:r>
              <a:rPr lang="en-GB" altLang="en-US" dirty="0"/>
              <a:t> K Setty (Motorola Solutions) 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Preface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4278589"/>
          </a:xfrm>
        </p:spPr>
        <p:txBody>
          <a:bodyPr/>
          <a:lstStyle/>
          <a:p>
            <a:r>
              <a:rPr lang="en-US" altLang="en-US" b="1" dirty="0"/>
              <a:t> Overview:</a:t>
            </a:r>
          </a:p>
          <a:p>
            <a:pPr lvl="1"/>
            <a:r>
              <a:rPr lang="en-US" dirty="0"/>
              <a:t>Authors of Mission critical technical specifications have added editor notes in multiple MC specifications. These specifications include</a:t>
            </a:r>
          </a:p>
          <a:p>
            <a:pPr lvl="2"/>
            <a:r>
              <a:rPr lang="en-US" dirty="0"/>
              <a:t> TS 23.280, TS 23.379,  TS 23.281, TS 23.282, TS 23.180, TS 23.283, TS 23.289</a:t>
            </a:r>
          </a:p>
          <a:p>
            <a:pPr lvl="1"/>
            <a:r>
              <a:rPr lang="en-US" dirty="0"/>
              <a:t>One of the objective of Mission critical release 19 Work item </a:t>
            </a:r>
            <a:r>
              <a:rPr lang="en-US" b="1" i="1" dirty="0"/>
              <a:t>enhMC_Ph2-MC</a:t>
            </a:r>
            <a:r>
              <a:rPr lang="en-US" dirty="0"/>
              <a:t>  is to resolve Editor notes specific to MC specifications</a:t>
            </a:r>
          </a:p>
          <a:p>
            <a:pPr lvl="2"/>
            <a:r>
              <a:rPr lang="en-US" dirty="0"/>
              <a:t>SP-250192 : New WID on Enhanced Mission Critical Services Architecture Phase 2  </a:t>
            </a:r>
          </a:p>
          <a:p>
            <a:pPr lvl="3"/>
            <a:r>
              <a:rPr lang="en-US" dirty="0"/>
              <a:t>Objective #2 : </a:t>
            </a:r>
            <a:r>
              <a:rPr lang="en-US" i="1" dirty="0"/>
              <a:t>Resolutions to existing unresolved Editor’s Notes in Release 19 MC stage-2 specifications.</a:t>
            </a:r>
          </a:p>
          <a:p>
            <a:pPr lvl="1"/>
            <a:r>
              <a:rPr lang="en-US" dirty="0"/>
              <a:t>This paper provides details on editor notes resolved in Release 19 till SA6#70 meeting for Mission critical specifications.</a:t>
            </a:r>
          </a:p>
          <a:p>
            <a:pPr marL="457200" lvl="1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248DF-9849-8377-5A2B-0D1B6F1B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5A5F3DF-AAA2-2B7A-793C-3B149F7F9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2" y="585771"/>
            <a:ext cx="8820505" cy="813371"/>
          </a:xfrm>
        </p:spPr>
        <p:txBody>
          <a:bodyPr/>
          <a:lstStyle/>
          <a:p>
            <a:r>
              <a:rPr lang="en-GB" altLang="en-US" sz="3200" dirty="0"/>
              <a:t>Release 19 MC Specification Editor notes resolution.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5ACFB02-E299-E211-EB70-CB34317AB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3975821"/>
          </a:xfrm>
        </p:spPr>
        <p:txBody>
          <a:bodyPr/>
          <a:lstStyle/>
          <a:p>
            <a:r>
              <a:rPr lang="en-US" altLang="en-US" b="1" dirty="0"/>
              <a:t> TS 23.280 </a:t>
            </a:r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pPr lvl="1"/>
            <a:r>
              <a:rPr lang="en-US" altLang="en-US" sz="1600" dirty="0"/>
              <a:t>31 Editor notes have been resolved (either removed or converted into notes)</a:t>
            </a:r>
            <a:endParaRPr lang="en-US" altLang="en-US" sz="1600" b="1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5FC618-0D8A-4EAF-625B-801590621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75815"/>
              </p:ext>
            </p:extLst>
          </p:nvPr>
        </p:nvGraphicFramePr>
        <p:xfrm>
          <a:off x="346412" y="2347215"/>
          <a:ext cx="1163994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2836042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6083514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562192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S6-251014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EN in clause 5.2.9.1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 elated to Recording service is converted to 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S6-250120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the EN in clause 7.5.2.23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in reference point CSC-22 is removed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788238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S6-250127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the EN in clause 10.16.2.1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Migration related Invalid editor note is removed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676227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S6-250130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the EN in clause 10.8.3.2a.2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to functional alias for server-to-server interaction is removed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715168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S6-250319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the EN in clause 7.5.2.24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in Location Subscription/Notification is removed (part of Reference point CSC-23 )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953720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S6-250325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Resolve the EN in clause 7.5.3.7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to MC servers in different trust domain (SIP-3 interface) is removed.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122980"/>
                  </a:ext>
                </a:extLst>
              </a:tr>
              <a:tr h="499179">
                <a:tc>
                  <a:txBody>
                    <a:bodyPr/>
                    <a:lstStyle/>
                    <a:p>
                      <a:r>
                        <a:rPr lang="en-US" sz="1000" dirty="0"/>
                        <a:t>S6-250327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Resolving an editor’s note in clause describing MC service group affiliation and MC service group de-affiliation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Editor’s notes w.r.t MC Service group affiliation and MC service group de-affiliation is resolved.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56920"/>
                  </a:ext>
                </a:extLst>
              </a:tr>
              <a:tr h="360518">
                <a:tc>
                  <a:txBody>
                    <a:bodyPr/>
                    <a:lstStyle/>
                    <a:p>
                      <a:r>
                        <a:rPr lang="en-US" sz="1000" dirty="0"/>
                        <a:t>S6-252017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Remove Editor's note on recording vs interconnection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Editor's note related recording vs interconnection is removed.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947004"/>
                  </a:ext>
                </a:extLst>
              </a:tr>
              <a:tr h="360518">
                <a:tc>
                  <a:txBody>
                    <a:bodyPr/>
                    <a:lstStyle/>
                    <a:p>
                      <a:r>
                        <a:rPr lang="en-US" sz="1000" dirty="0"/>
                        <a:t>S6-253184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Removal of Editor’s Notes in Rel-19 Version of TS 23.280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Removal or conversion of Editor notes to notes in various MC future functionality  (User Identity, User Profile, Group management, MBMS, migration etc.) , Interface reference points (REC-2, REC-5).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692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61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5BE31-4405-72CE-D91B-49011C07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3E9318F-137C-332D-6139-951231C84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06" y="585771"/>
            <a:ext cx="8828818" cy="813371"/>
          </a:xfrm>
        </p:spPr>
        <p:txBody>
          <a:bodyPr/>
          <a:lstStyle/>
          <a:p>
            <a:r>
              <a:rPr lang="en-GB" altLang="en-US" sz="3200" dirty="0"/>
              <a:t>Release 19 MC Specification Editor notes resolution.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71B5291-4BC9-0243-3E06-1F6AB4704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3975821"/>
          </a:xfrm>
        </p:spPr>
        <p:txBody>
          <a:bodyPr/>
          <a:lstStyle/>
          <a:p>
            <a:r>
              <a:rPr lang="en-US" altLang="en-US" b="1" dirty="0"/>
              <a:t> TS 23.379 </a:t>
            </a:r>
          </a:p>
          <a:p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  <a:p>
            <a:pPr lvl="1"/>
            <a:r>
              <a:rPr lang="en-US" altLang="en-US" sz="1800" dirty="0"/>
              <a:t>1 Editor notes have been resolved (converted into notes).</a:t>
            </a:r>
            <a:endParaRPr lang="en-US" altLang="en-US" sz="1800" b="1" dirty="0"/>
          </a:p>
          <a:p>
            <a:r>
              <a:rPr lang="en-US" altLang="en-US" b="1" dirty="0"/>
              <a:t> TS 23.281</a:t>
            </a:r>
          </a:p>
          <a:p>
            <a:endParaRPr lang="en-US" altLang="en-US" b="1" dirty="0"/>
          </a:p>
          <a:p>
            <a:endParaRPr lang="en-US" altLang="en-US" b="1" dirty="0"/>
          </a:p>
          <a:p>
            <a:pPr lvl="1"/>
            <a:r>
              <a:rPr lang="en-US" altLang="en-US" sz="1800" dirty="0"/>
              <a:t>1 Editor notes have been resolved (Editor notes is removed).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/>
              <a:t>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3CEA962-B5E0-5F69-BDF4-766B35886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698086"/>
              </p:ext>
            </p:extLst>
          </p:nvPr>
        </p:nvGraphicFramePr>
        <p:xfrm>
          <a:off x="346412" y="2347215"/>
          <a:ext cx="1163994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3225338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5694218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562192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S6-254310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Removal of Editor’s Notes in Rel-19 Version of TS 23.379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to configuration parameter for queue depth is removed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FA4AF91-2391-35B7-8C22-B1545A5D1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093017"/>
              </p:ext>
            </p:extLst>
          </p:nvPr>
        </p:nvGraphicFramePr>
        <p:xfrm>
          <a:off x="357495" y="4170474"/>
          <a:ext cx="1163994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3225338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5694218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562192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S6-253186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Resolving Editor’s Notes in the Rel-19 version of TS 23.281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Adhoc group call server to server communication is removed.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6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5D11-D380-EC8E-F560-5EE955315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CC23DB1A-ACD7-DB74-4DB0-1CCB539F9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04" y="585771"/>
            <a:ext cx="8795567" cy="813371"/>
          </a:xfrm>
        </p:spPr>
        <p:txBody>
          <a:bodyPr/>
          <a:lstStyle/>
          <a:p>
            <a:r>
              <a:rPr lang="en-GB" altLang="en-US" sz="3200" dirty="0"/>
              <a:t>Release 19 MC Specification Editor notes resolution.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7B26BB1E-E29D-9E85-99B5-BE462AAAA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3975821"/>
          </a:xfrm>
        </p:spPr>
        <p:txBody>
          <a:bodyPr/>
          <a:lstStyle/>
          <a:p>
            <a:r>
              <a:rPr lang="en-US" altLang="en-US" b="1" dirty="0"/>
              <a:t> TS 23.283</a:t>
            </a:r>
          </a:p>
          <a:p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  <a:p>
            <a:pPr lvl="1"/>
            <a:r>
              <a:rPr lang="en-US" altLang="en-US" sz="1800" dirty="0"/>
              <a:t>2 Editor notes have been resolved (Editor notes converted into notes).</a:t>
            </a:r>
            <a:endParaRPr lang="en-US" altLang="en-US" sz="1800" b="1" dirty="0"/>
          </a:p>
          <a:p>
            <a:r>
              <a:rPr lang="en-US" altLang="en-US" b="1" dirty="0"/>
              <a:t> TS 23.289</a:t>
            </a:r>
          </a:p>
          <a:p>
            <a:endParaRPr lang="en-US" altLang="en-US" b="1" dirty="0"/>
          </a:p>
          <a:p>
            <a:endParaRPr lang="en-US" altLang="en-US" b="1" dirty="0"/>
          </a:p>
          <a:p>
            <a:pPr lvl="1"/>
            <a:r>
              <a:rPr lang="en-US" altLang="en-US" sz="1800" dirty="0"/>
              <a:t>1 Editor notes have been resolved (Editor note converted into note).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/>
              <a:t>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F95407-11A7-8306-2E26-F5156006A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465480"/>
              </p:ext>
            </p:extLst>
          </p:nvPr>
        </p:nvGraphicFramePr>
        <p:xfrm>
          <a:off x="346412" y="2347215"/>
          <a:ext cx="1163994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3225338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5694218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562192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S6-253015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Removal of Editor's Notes in Rel-19 version of TS 23.283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added for IWF and the LMS flows are converted to notes.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93D39F3-7F89-938C-D4C7-09C5B5DC2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33144"/>
              </p:ext>
            </p:extLst>
          </p:nvPr>
        </p:nvGraphicFramePr>
        <p:xfrm>
          <a:off x="357495" y="4170474"/>
          <a:ext cx="1163994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3225338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5694218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562192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S6-253188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Resolving Editor’s Notes in the Rel-19 version of TS 23.289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MC service off-network single hop relay is converted to 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22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BEDDB-9761-F1BA-A705-25308C60C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E49ABF5-E8B4-00E1-980D-D120ACAB7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04" y="585771"/>
            <a:ext cx="8795567" cy="813371"/>
          </a:xfrm>
        </p:spPr>
        <p:txBody>
          <a:bodyPr/>
          <a:lstStyle/>
          <a:p>
            <a:r>
              <a:rPr lang="en-GB" altLang="en-US" sz="3200" dirty="0"/>
              <a:t>Release 19 MC Specification Editor notes resolution.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781A072-F79D-2366-81BC-5B232454E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3975821"/>
          </a:xfrm>
        </p:spPr>
        <p:txBody>
          <a:bodyPr/>
          <a:lstStyle/>
          <a:p>
            <a:r>
              <a:rPr lang="en-US" altLang="en-US" b="1" dirty="0"/>
              <a:t> TS 23.180</a:t>
            </a:r>
          </a:p>
          <a:p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  <a:p>
            <a:pPr lvl="1"/>
            <a:r>
              <a:rPr lang="en-US" altLang="en-US" sz="1800" dirty="0"/>
              <a:t> 2 Editor notes have been resolved (Editor notes are removed).</a:t>
            </a:r>
            <a:endParaRPr lang="en-US" altLang="en-US" sz="1800" b="1" dirty="0"/>
          </a:p>
          <a:p>
            <a:pPr marL="0" indent="0">
              <a:buNone/>
            </a:pPr>
            <a:r>
              <a:rPr lang="en-US" altLang="en-US" b="1" dirty="0"/>
              <a:t>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47F41-28F5-03DE-83D0-23C611345E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014559"/>
              </p:ext>
            </p:extLst>
          </p:nvPr>
        </p:nvGraphicFramePr>
        <p:xfrm>
          <a:off x="346412" y="2347215"/>
          <a:ext cx="1163994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192">
                  <a:extLst>
                    <a:ext uri="{9D8B030D-6E8A-4147-A177-3AD203B41FA5}">
                      <a16:colId xmlns:a16="http://schemas.microsoft.com/office/drawing/2014/main" val="2727343185"/>
                    </a:ext>
                  </a:extLst>
                </a:gridCol>
                <a:gridCol w="3225338">
                  <a:extLst>
                    <a:ext uri="{9D8B030D-6E8A-4147-A177-3AD203B41FA5}">
                      <a16:colId xmlns:a16="http://schemas.microsoft.com/office/drawing/2014/main" val="351099251"/>
                    </a:ext>
                  </a:extLst>
                </a:gridCol>
                <a:gridCol w="5552902">
                  <a:extLst>
                    <a:ext uri="{9D8B030D-6E8A-4147-A177-3AD203B41FA5}">
                      <a16:colId xmlns:a16="http://schemas.microsoft.com/office/drawing/2014/main" val="636933328"/>
                    </a:ext>
                  </a:extLst>
                </a:gridCol>
                <a:gridCol w="1703508">
                  <a:extLst>
                    <a:ext uri="{9D8B030D-6E8A-4147-A177-3AD203B41FA5}">
                      <a16:colId xmlns:a16="http://schemas.microsoft.com/office/drawing/2014/main" val="1577685227"/>
                    </a:ext>
                  </a:extLst>
                </a:gridCol>
              </a:tblGrid>
              <a:tr h="471447">
                <a:tc>
                  <a:txBody>
                    <a:bodyPr/>
                    <a:lstStyle/>
                    <a:p>
                      <a:r>
                        <a:rPr lang="en-US" sz="1400" dirty="0"/>
                        <a:t>CR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of Editor notes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8619"/>
                  </a:ext>
                </a:extLst>
              </a:tr>
              <a:tr h="221857">
                <a:tc>
                  <a:txBody>
                    <a:bodyPr/>
                    <a:lstStyle/>
                    <a:p>
                      <a:r>
                        <a:rPr lang="en-US" sz="1000" dirty="0"/>
                        <a:t>S6-252037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Editor's Notes removed from IOPS 23.180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Editor notes related to IOPS MC user identity , MC User authentication are removed.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681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4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6B536-FC59-69E6-22BC-CD5AB17B2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05B3E94-97C8-D1E7-C041-EECF80260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04" y="585771"/>
            <a:ext cx="8795567" cy="813371"/>
          </a:xfrm>
        </p:spPr>
        <p:txBody>
          <a:bodyPr/>
          <a:lstStyle/>
          <a:p>
            <a:r>
              <a:rPr lang="en-GB" altLang="en-US" sz="3200" dirty="0"/>
              <a:t>Release 19 MC Editor notes progress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C49CA1C-5859-5A6D-D71D-E4F7948D4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28" y="1876339"/>
            <a:ext cx="10515600" cy="3975821"/>
          </a:xfrm>
        </p:spPr>
        <p:txBody>
          <a:bodyPr/>
          <a:lstStyle/>
          <a:p>
            <a:r>
              <a:rPr lang="en-US" altLang="en-US" b="1" dirty="0"/>
              <a:t>Release 19 MC Specification Editor notes resolution progress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  <a:p>
            <a:pPr marL="457200" lvl="1" indent="0">
              <a:buNone/>
            </a:pPr>
            <a:endParaRPr lang="en-US" altLang="en-US" u="sng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5CCA3CD-02BF-BD74-C2F8-AB183B022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516925"/>
              </p:ext>
            </p:extLst>
          </p:nvPr>
        </p:nvGraphicFramePr>
        <p:xfrm>
          <a:off x="1736354" y="2658639"/>
          <a:ext cx="8288991" cy="3433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732">
                  <a:extLst>
                    <a:ext uri="{9D8B030D-6E8A-4147-A177-3AD203B41FA5}">
                      <a16:colId xmlns:a16="http://schemas.microsoft.com/office/drawing/2014/main" val="146572437"/>
                    </a:ext>
                  </a:extLst>
                </a:gridCol>
                <a:gridCol w="2247323">
                  <a:extLst>
                    <a:ext uri="{9D8B030D-6E8A-4147-A177-3AD203B41FA5}">
                      <a16:colId xmlns:a16="http://schemas.microsoft.com/office/drawing/2014/main" val="4129673749"/>
                    </a:ext>
                  </a:extLst>
                </a:gridCol>
                <a:gridCol w="2197952">
                  <a:extLst>
                    <a:ext uri="{9D8B030D-6E8A-4147-A177-3AD203B41FA5}">
                      <a16:colId xmlns:a16="http://schemas.microsoft.com/office/drawing/2014/main" val="436254430"/>
                    </a:ext>
                  </a:extLst>
                </a:gridCol>
                <a:gridCol w="1949984">
                  <a:extLst>
                    <a:ext uri="{9D8B030D-6E8A-4147-A177-3AD203B41FA5}">
                      <a16:colId xmlns:a16="http://schemas.microsoft.com/office/drawing/2014/main" val="1179608034"/>
                    </a:ext>
                  </a:extLst>
                </a:gridCol>
              </a:tblGrid>
              <a:tr h="598857">
                <a:tc>
                  <a:txBody>
                    <a:bodyPr/>
                    <a:lstStyle/>
                    <a:p>
                      <a:r>
                        <a:rPr lang="en-US" sz="1800" dirty="0"/>
                        <a:t>Specification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Total number of EN’s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Number of EN’s resolved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Outstanding EN’s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270810257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23.280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3946642750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23.379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1828014676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23.281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3354122230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23.283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1958417919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23.289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2774964600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r>
                        <a:rPr lang="en-US" sz="1800" dirty="0"/>
                        <a:t>TS 23.180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2687573765"/>
                  </a:ext>
                </a:extLst>
              </a:tr>
              <a:tr h="598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TS 23.282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62455" marR="62455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L="62455" marR="62455"/>
                </a:tc>
                <a:extLst>
                  <a:ext uri="{0D108BD9-81ED-4DB2-BD59-A6C34878D82A}">
                    <a16:rowId xmlns:a16="http://schemas.microsoft.com/office/drawing/2014/main" val="27145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13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679a257e-872f-4c98-9e8a-0a9c104f72c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80d8efa-eff2-4910-88d2-79ca146720c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4314</TotalTime>
  <Words>1103</Words>
  <Application>Microsoft Macintosh PowerPoint</Application>
  <PresentationFormat>Widescreen</PresentationFormat>
  <Paragraphs>232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</vt:lpstr>
      <vt:lpstr>Calibri</vt:lpstr>
      <vt:lpstr>Calibri Light</vt:lpstr>
      <vt:lpstr>Times New Roman</vt:lpstr>
      <vt:lpstr>Office Theme</vt:lpstr>
      <vt:lpstr>Discussion Paper:   Report on Editor notes resolution to MC Specifications  </vt:lpstr>
      <vt:lpstr>Preface</vt:lpstr>
      <vt:lpstr>Release 19 MC Specification Editor notes resolution.</vt:lpstr>
      <vt:lpstr>Release 19 MC Specification Editor notes resolution.</vt:lpstr>
      <vt:lpstr>Release 19 MC Specification Editor notes resolution.</vt:lpstr>
      <vt:lpstr>Release 19 MC Specification Editor notes resolution.</vt:lpstr>
      <vt:lpstr>Release 19 MC Editor notes progress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MSI</cp:lastModifiedBy>
  <cp:revision>727</cp:revision>
  <dcterms:created xsi:type="dcterms:W3CDTF">2010-02-05T13:52:04Z</dcterms:created>
  <dcterms:modified xsi:type="dcterms:W3CDTF">2025-11-18T20:37:10Z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