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22"/>
  </p:notesMasterIdLst>
  <p:handoutMasterIdLst>
    <p:handoutMasterId r:id="rId23"/>
  </p:handoutMasterIdLst>
  <p:sldIdLst>
    <p:sldId id="341" r:id="rId5"/>
    <p:sldId id="372" r:id="rId6"/>
    <p:sldId id="380" r:id="rId7"/>
    <p:sldId id="1182" r:id="rId8"/>
    <p:sldId id="1178" r:id="rId9"/>
    <p:sldId id="1180" r:id="rId10"/>
    <p:sldId id="374" r:id="rId11"/>
    <p:sldId id="1183" r:id="rId12"/>
    <p:sldId id="1185" r:id="rId13"/>
    <p:sldId id="377" r:id="rId14"/>
    <p:sldId id="367" r:id="rId15"/>
    <p:sldId id="379" r:id="rId16"/>
    <p:sldId id="1188" r:id="rId17"/>
    <p:sldId id="1187" r:id="rId18"/>
    <p:sldId id="1186" r:id="rId19"/>
    <p:sldId id="378" r:id="rId20"/>
    <p:sldId id="370" r:id="rId21"/>
  </p:sldIdLst>
  <p:sldSz cx="12192000" cy="6858000"/>
  <p:notesSz cx="6921500" cy="10083800"/>
  <p:custDataLst>
    <p:tags r:id="rId24"/>
  </p:custDataLst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EA3E8E-EB99-447C-86B6-2DEDDF949F4E}" v="12" dt="2026-02-12T08:31:58.7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11" autoAdjust="0"/>
    <p:restoredTop sz="94637" autoAdjust="0"/>
  </p:normalViewPr>
  <p:slideViewPr>
    <p:cSldViewPr snapToGrid="0">
      <p:cViewPr>
        <p:scale>
          <a:sx n="76" d="100"/>
          <a:sy n="76" d="100"/>
        </p:scale>
        <p:origin x="480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DEGHI, BAHAR" userId="a62d7ac0-389d-4fa3-a09a-a277d7ad5b01" providerId="ADAL" clId="{1DB1DD7A-1CC9-4075-9974-F399F40DBE2F}"/>
    <pc:docChg chg="custSel addSld modSld">
      <pc:chgData name="SADEGHI, BAHAR" userId="a62d7ac0-389d-4fa3-a09a-a277d7ad5b01" providerId="ADAL" clId="{1DB1DD7A-1CC9-4075-9974-F399F40DBE2F}" dt="2026-02-12T08:39:17.721" v="415" actId="20577"/>
      <pc:docMkLst>
        <pc:docMk/>
      </pc:docMkLst>
      <pc:sldChg chg="modSp mod">
        <pc:chgData name="SADEGHI, BAHAR" userId="a62d7ac0-389d-4fa3-a09a-a277d7ad5b01" providerId="ADAL" clId="{1DB1DD7A-1CC9-4075-9974-F399F40DBE2F}" dt="2026-02-12T08:39:17.721" v="415" actId="20577"/>
        <pc:sldMkLst>
          <pc:docMk/>
          <pc:sldMk cId="2077421891" sldId="1186"/>
        </pc:sldMkLst>
        <pc:spChg chg="mod">
          <ac:chgData name="SADEGHI, BAHAR" userId="a62d7ac0-389d-4fa3-a09a-a277d7ad5b01" providerId="ADAL" clId="{1DB1DD7A-1CC9-4075-9974-F399F40DBE2F}" dt="2026-02-12T08:39:17.721" v="415" actId="20577"/>
          <ac:spMkLst>
            <pc:docMk/>
            <pc:sldMk cId="2077421891" sldId="1186"/>
            <ac:spMk id="3" creationId="{CB27C307-33BC-A523-CF16-88193AF36AF2}"/>
          </ac:spMkLst>
        </pc:spChg>
      </pc:sldChg>
      <pc:sldChg chg="delSp modSp new mod">
        <pc:chgData name="SADEGHI, BAHAR" userId="a62d7ac0-389d-4fa3-a09a-a277d7ad5b01" providerId="ADAL" clId="{1DB1DD7A-1CC9-4075-9974-F399F40DBE2F}" dt="2026-02-12T08:23:53.535" v="86" actId="113"/>
        <pc:sldMkLst>
          <pc:docMk/>
          <pc:sldMk cId="1440584696" sldId="1188"/>
        </pc:sldMkLst>
        <pc:spChg chg="mod">
          <ac:chgData name="SADEGHI, BAHAR" userId="a62d7ac0-389d-4fa3-a09a-a277d7ad5b01" providerId="ADAL" clId="{1DB1DD7A-1CC9-4075-9974-F399F40DBE2F}" dt="2026-02-12T08:23:53.535" v="86" actId="113"/>
          <ac:spMkLst>
            <pc:docMk/>
            <pc:sldMk cId="1440584696" sldId="1188"/>
            <ac:spMk id="2" creationId="{9D3CDA19-23CF-2BCC-CDA1-A2EB38B7B510}"/>
          </ac:spMkLst>
        </pc:spChg>
        <pc:spChg chg="del mod">
          <ac:chgData name="SADEGHI, BAHAR" userId="a62d7ac0-389d-4fa3-a09a-a277d7ad5b01" providerId="ADAL" clId="{1DB1DD7A-1CC9-4075-9974-F399F40DBE2F}" dt="2026-02-12T08:23:18.408" v="11" actId="478"/>
          <ac:spMkLst>
            <pc:docMk/>
            <pc:sldMk cId="1440584696" sldId="1188"/>
            <ac:spMk id="3" creationId="{FA76EFA4-DD6F-677C-6B74-8C55096D382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10865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5372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FAAAB-9603-9572-C886-2273CC580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11AC9700-F7E2-680C-7CF0-07C8643D5F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6A9F9C75-3705-B08C-9EBC-E09B162408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896F590-CBAA-3109-CD49-A0C170072F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5190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1831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US" altLang="zh-CN" sz="1200" b="1" dirty="0">
                <a:latin typeface="Arial "/>
              </a:rPr>
              <a:t>TSG SA WG5#165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Goa, India, Feb 09 - 13, 2026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875713" y="8890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S5-260677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2685011"/>
            <a:ext cx="8396287" cy="1085850"/>
          </a:xfrm>
        </p:spPr>
        <p:txBody>
          <a:bodyPr/>
          <a:lstStyle/>
          <a:p>
            <a:pPr eaLnBrk="1" hangingPunct="1"/>
            <a:r>
              <a:rPr lang="en-GB" altLang="en-US" b="1" dirty="0"/>
              <a:t>6G OAM Study Planning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198765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zh-CN" dirty="0"/>
              <a:t>6G OAM Study rapporteurs:</a:t>
            </a:r>
          </a:p>
          <a:p>
            <a:pPr marL="0" indent="0" eaLnBrk="1" hangingPunct="1">
              <a:buFontTx/>
              <a:buNone/>
            </a:pPr>
            <a:r>
              <a:rPr lang="en-US" altLang="zh-CN" dirty="0"/>
              <a:t>Bahar Sadeghi (AT&amp;T), Pengxiang Xie (ZTE)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2E8BC-BAFA-6966-B4B3-170E87D37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D0E7E71-4DD6-4FAF-9B2E-C290CC0CA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Agenda</a:t>
            </a:r>
            <a:endParaRPr lang="en-GB" altLang="en-US" b="1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3A7B8E5-1A6D-7F15-8E29-5EEC8762B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182" y="1843042"/>
            <a:ext cx="11423469" cy="4351338"/>
          </a:xfrm>
        </p:spPr>
        <p:txBody>
          <a:bodyPr/>
          <a:lstStyle/>
          <a:p>
            <a:r>
              <a:rPr lang="en-US" altLang="en-US" sz="2400" b="1" dirty="0">
                <a:solidFill>
                  <a:schemeClr val="bg1">
                    <a:lumMod val="75000"/>
                  </a:schemeClr>
                </a:solidFill>
              </a:rPr>
              <a:t>  </a:t>
            </a: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SA5 6G OAM Study Timeline</a:t>
            </a:r>
            <a:endParaRPr lang="en-US" altLang="en-US" b="1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altLang="en-US" b="1" dirty="0">
                <a:solidFill>
                  <a:schemeClr val="bg1">
                    <a:lumMod val="75000"/>
                  </a:schemeClr>
                </a:solidFill>
              </a:rPr>
              <a:t> Proposal for Moderator Roles for Selected Topics</a:t>
            </a:r>
          </a:p>
          <a:p>
            <a:r>
              <a:rPr lang="en-US" altLang="en-US" b="1" dirty="0">
                <a:solidFill>
                  <a:schemeClr val="bg1">
                    <a:lumMod val="75000"/>
                  </a:schemeClr>
                </a:solidFill>
              </a:rPr>
              <a:t> Submission Topic Identification </a:t>
            </a:r>
          </a:p>
          <a:p>
            <a:r>
              <a:rPr lang="en-US" b="1" dirty="0"/>
              <a:t> Topic Prioritization for SA June checkpoint</a:t>
            </a:r>
          </a:p>
          <a:p>
            <a:pPr lvl="1"/>
            <a:r>
              <a:rPr lang="en-US" altLang="en-US" sz="2000" dirty="0"/>
              <a:t>Rel-20 SA5 checkpoints plan</a:t>
            </a:r>
          </a:p>
        </p:txBody>
      </p:sp>
    </p:spTree>
    <p:extLst>
      <p:ext uri="{BB962C8B-B14F-4D97-AF65-F5344CB8AC3E}">
        <p14:creationId xmlns:p14="http://schemas.microsoft.com/office/powerpoint/2010/main" val="1743918221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0D6EB2E-4C21-4CEE-84A7-A77E7D94F463}"/>
              </a:ext>
            </a:extLst>
          </p:cNvPr>
          <p:cNvSpPr txBox="1">
            <a:spLocks/>
          </p:cNvSpPr>
          <p:nvPr/>
        </p:nvSpPr>
        <p:spPr bwMode="auto">
          <a:xfrm>
            <a:off x="-147024" y="578831"/>
            <a:ext cx="6608028" cy="598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GB" sz="3600" b="1" dirty="0"/>
              <a:t>Release 20 6G timeline with SA5</a:t>
            </a:r>
            <a:endParaRPr lang="en-US" sz="3600" b="1" dirty="0"/>
          </a:p>
        </p:txBody>
      </p:sp>
      <p:sp>
        <p:nvSpPr>
          <p:cNvPr id="3" name="文本框 2"/>
          <p:cNvSpPr txBox="1"/>
          <p:nvPr/>
        </p:nvSpPr>
        <p:spPr>
          <a:xfrm>
            <a:off x="7988699" y="2871552"/>
            <a:ext cx="373087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/>
              <a:t>CP1 Jun. 2026 (SA5#167):</a:t>
            </a:r>
          </a:p>
          <a:p>
            <a:r>
              <a:rPr lang="en-US" altLang="zh-CN" sz="1600" b="1" dirty="0"/>
              <a:t>Stability check per WTs &amp; Dependency with SA2</a:t>
            </a:r>
          </a:p>
          <a:p>
            <a:endParaRPr lang="en-US" altLang="zh-CN" sz="1600" dirty="0"/>
          </a:p>
          <a:p>
            <a:r>
              <a:rPr lang="en-US" altLang="zh-CN" sz="1600" dirty="0"/>
              <a:t>SA5 shall have something on the table to analyze the dependency with other WGs before June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FF4864-60AF-EDF8-05A4-796FBFDA2D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30" y="1960914"/>
            <a:ext cx="7145572" cy="4161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29026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DC02E-9EEF-E818-6401-E9A5F1CF3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 prioritization for June checkpoint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C685F-AF93-4419-199A-0A5608D9C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96" y="1825625"/>
            <a:ext cx="11110784" cy="4351338"/>
          </a:xfrm>
        </p:spPr>
        <p:txBody>
          <a:bodyPr/>
          <a:lstStyle/>
          <a:p>
            <a:r>
              <a:rPr lang="en-US" sz="2400" b="1" dirty="0"/>
              <a:t>Topics with cross-WG dependency</a:t>
            </a:r>
            <a:r>
              <a:rPr lang="en-US" sz="2400" dirty="0"/>
              <a:t>:</a:t>
            </a:r>
          </a:p>
          <a:p>
            <a:pPr lvl="1"/>
            <a:r>
              <a:rPr lang="en-US" sz="2000" b="1" i="1" dirty="0"/>
              <a:t>Data Management </a:t>
            </a:r>
            <a:r>
              <a:rPr lang="en-US" sz="2000" dirty="0"/>
              <a:t>-&gt; SA checkpoint in June </a:t>
            </a:r>
          </a:p>
          <a:p>
            <a:pPr marL="457200" lvl="1" indent="0">
              <a:buNone/>
            </a:pPr>
            <a:r>
              <a:rPr lang="en-US" sz="1800" dirty="0"/>
              <a:t>Note: There maybe additional topics for prioritization based on the</a:t>
            </a:r>
            <a:r>
              <a:rPr lang="en-US" sz="1600" dirty="0"/>
              <a:t> discussion and group consensus</a:t>
            </a:r>
          </a:p>
          <a:p>
            <a:r>
              <a:rPr lang="en-US" sz="2400" dirty="0"/>
              <a:t> </a:t>
            </a:r>
            <a:r>
              <a:rPr lang="en-US" sz="2400" b="1" dirty="0"/>
              <a:t>Prioritized topics</a:t>
            </a:r>
          </a:p>
          <a:p>
            <a:pPr lvl="1"/>
            <a:r>
              <a:rPr lang="en-US" sz="2000" dirty="0"/>
              <a:t>Require sufficient information for coordination/discussion with other WGs by checkpoint</a:t>
            </a:r>
          </a:p>
          <a:p>
            <a:pPr lvl="1"/>
            <a:r>
              <a:rPr lang="en-US" sz="2000" dirty="0"/>
              <a:t>Companies are encouraged to submit contributions towards the prioritized topics</a:t>
            </a:r>
          </a:p>
          <a:p>
            <a:pPr lvl="1"/>
            <a:r>
              <a:rPr lang="en-US" sz="2000" dirty="0"/>
              <a:t>Contribution under such topics are prioritized and allocated meeting time earlier in the week in support of achieving agreement during the week</a:t>
            </a:r>
          </a:p>
          <a:p>
            <a:r>
              <a:rPr lang="en-US" altLang="zh-CN" sz="2400" dirty="0"/>
              <a:t> </a:t>
            </a:r>
            <a:r>
              <a:rPr lang="en-US" altLang="zh-CN" sz="2400" b="1" dirty="0"/>
              <a:t>Suggested plan for Data Management</a:t>
            </a:r>
          </a:p>
          <a:p>
            <a:pPr lvl="1"/>
            <a:r>
              <a:rPr lang="en-US" altLang="zh-CN" sz="2000" dirty="0"/>
              <a:t>Feb. meeting (SA5#165): management scenarios if any, key issues and requirements</a:t>
            </a:r>
          </a:p>
          <a:p>
            <a:pPr lvl="1"/>
            <a:r>
              <a:rPr lang="en-US" altLang="zh-CN" sz="2000" dirty="0"/>
              <a:t>April &amp; May meetings (SA5#166 &amp; #167): requirements and solutions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908263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CDA19-23CF-2BCC-CDA1-A2EB38B7B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248" y="3183826"/>
            <a:ext cx="11258725" cy="1325563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The following slides added as part of the revision</a:t>
            </a:r>
          </a:p>
        </p:txBody>
      </p:sp>
    </p:spTree>
    <p:extLst>
      <p:ext uri="{BB962C8B-B14F-4D97-AF65-F5344CB8AC3E}">
        <p14:creationId xmlns:p14="http://schemas.microsoft.com/office/powerpoint/2010/main" val="1440584696"/>
      </p:ext>
    </p:extLst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F4C50-054E-B965-B1AC-5A8F95698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4F772-19FD-086B-7809-7ADD5E0FE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Proposal 1 </a:t>
            </a:r>
            <a:r>
              <a:rPr lang="en-US" dirty="0"/>
              <a:t>for SA5#166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9C120-87B8-4B2E-0673-BE90EBE54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Prioritized topics:</a:t>
            </a:r>
          </a:p>
          <a:p>
            <a:pPr lvl="1"/>
            <a:r>
              <a:rPr lang="en-US" dirty="0"/>
              <a:t>Architectural principles</a:t>
            </a:r>
          </a:p>
          <a:p>
            <a:pPr lvl="1"/>
            <a:r>
              <a:rPr lang="en-US" dirty="0"/>
              <a:t>High-level management scenario</a:t>
            </a:r>
          </a:p>
          <a:p>
            <a:pPr lvl="1"/>
            <a:r>
              <a:rPr lang="en-US" dirty="0"/>
              <a:t>Data Management Framework</a:t>
            </a:r>
          </a:p>
          <a:p>
            <a:pPr lvl="1"/>
            <a:r>
              <a:rPr lang="en-US" dirty="0"/>
              <a:t>Autonomous Agents </a:t>
            </a:r>
          </a:p>
          <a:p>
            <a:pPr lvl="2"/>
            <a:r>
              <a:rPr lang="en-US" dirty="0"/>
              <a:t>terminology, management scenarios, requirements</a:t>
            </a:r>
          </a:p>
          <a:p>
            <a:pPr lvl="1"/>
            <a:r>
              <a:rPr lang="en-US" dirty="0"/>
              <a:t>Knowledge/Semantics Management</a:t>
            </a:r>
          </a:p>
          <a:p>
            <a:pPr lvl="2"/>
            <a:r>
              <a:rPr lang="en-US" dirty="0"/>
              <a:t>terminology, management scenarios, requirements</a:t>
            </a:r>
          </a:p>
          <a:p>
            <a:pPr lvl="2"/>
            <a:endParaRPr lang="en-US" dirty="0"/>
          </a:p>
          <a:p>
            <a:r>
              <a:rPr lang="en-US" dirty="0"/>
              <a:t>Companies are encouraged to focus submissions on the above topics</a:t>
            </a:r>
          </a:p>
          <a:p>
            <a:r>
              <a:rPr lang="en-US" dirty="0"/>
              <a:t>Submissions on other topics will only be treated if time allows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593774"/>
      </p:ext>
    </p:extLst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0D9E1-CFC3-20FF-0E96-AAD73C019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Proposal 2 </a:t>
            </a:r>
            <a:r>
              <a:rPr lang="en-US" dirty="0"/>
              <a:t>for SA5#166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7C307-33BC-A523-CF16-88193AF36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Moderated topics:</a:t>
            </a:r>
          </a:p>
          <a:p>
            <a:pPr lvl="1"/>
            <a:r>
              <a:rPr lang="en-US" sz="1800" dirty="0"/>
              <a:t>Architectural principles</a:t>
            </a:r>
          </a:p>
          <a:p>
            <a:pPr lvl="1"/>
            <a:r>
              <a:rPr lang="en-US" sz="1800" dirty="0"/>
              <a:t>High-level management scenario</a:t>
            </a:r>
          </a:p>
          <a:p>
            <a:pPr lvl="1"/>
            <a:r>
              <a:rPr lang="en-US" sz="1800" dirty="0"/>
              <a:t>Data Management Framework</a:t>
            </a:r>
          </a:p>
          <a:p>
            <a:pPr lvl="1"/>
            <a:r>
              <a:rPr lang="en-US" sz="1800" dirty="0"/>
              <a:t>Autonomous Agents </a:t>
            </a:r>
          </a:p>
          <a:p>
            <a:pPr lvl="1"/>
            <a:r>
              <a:rPr lang="en-US" sz="1800" dirty="0"/>
              <a:t>Knowledge/Semantics Management</a:t>
            </a:r>
          </a:p>
          <a:p>
            <a:r>
              <a:rPr lang="en-US" sz="2000" dirty="0"/>
              <a:t>Moderator to announce </a:t>
            </a:r>
            <a:r>
              <a:rPr lang="en-US" sz="2000" dirty="0" err="1"/>
              <a:t>tdoc</a:t>
            </a:r>
            <a:r>
              <a:rPr lang="en-US" sz="2000" dirty="0"/>
              <a:t> numbers to be consolidated by Tuesday before meeting SA5#166. </a:t>
            </a:r>
          </a:p>
          <a:p>
            <a:r>
              <a:rPr lang="en-US" sz="2000" dirty="0"/>
              <a:t>Moderator to share the consolidated document with the group by Wednesday before the meeting SA5#166. </a:t>
            </a:r>
          </a:p>
          <a:p>
            <a:r>
              <a:rPr lang="en-US" sz="2000" dirty="0"/>
              <a:t>Moderator encouraged to do offline synch w/ authors to ensure the consolidated document captures their input (no additional calls to </a:t>
            </a:r>
            <a:r>
              <a:rPr lang="en-US" sz="2000"/>
              <a:t>be scheduled)</a:t>
            </a:r>
            <a:endParaRPr lang="en-US" sz="2000" dirty="0"/>
          </a:p>
          <a:p>
            <a:r>
              <a:rPr lang="en-US" sz="2000" dirty="0"/>
              <a:t>Interested in the role? Please email the SA5 leadership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77421891"/>
      </p:ext>
    </p:extLst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8DB2B-CD0D-A7D1-5C30-024E55567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064" y="2990662"/>
            <a:ext cx="10515600" cy="1325563"/>
          </a:xfrm>
        </p:spPr>
        <p:txBody>
          <a:bodyPr/>
          <a:lstStyle/>
          <a:p>
            <a:r>
              <a:rPr lang="en-US" b="1" dirty="0"/>
              <a:t>Backup Slides</a:t>
            </a:r>
            <a:br>
              <a:rPr lang="en-US" altLang="en-US" sz="2400" b="1" dirty="0"/>
            </a:br>
            <a:br>
              <a:rPr lang="en-US" altLang="en-US" sz="2400" b="1" dirty="0"/>
            </a:br>
            <a:r>
              <a:rPr lang="en-US" altLang="zh-CN" sz="2000" dirty="0"/>
              <a:t>Proposals endorsed in S5-255660 (SA5#164)</a:t>
            </a:r>
            <a:br>
              <a:rPr lang="zh-CN" altLang="en-US" sz="2000" dirty="0"/>
            </a:br>
            <a:br>
              <a:rPr lang="en-US" altLang="en-US" strike="sngStrike" dirty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90244032"/>
      </p:ext>
    </p:extLst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83562" y="1841455"/>
            <a:ext cx="11791950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US" altLang="zh-CN" sz="1600" b="1" dirty="0">
                <a:latin typeface="Times New Roman" panose="02020603050405020304" pitchFamily="18" charset="0"/>
              </a:rPr>
              <a:t>Proposal 1: </a:t>
            </a:r>
            <a:endParaRPr lang="zh-CN" altLang="zh-CN" sz="1600" dirty="0">
              <a:latin typeface="Times New Roman" panose="02020603050405020304" pitchFamily="18" charset="0"/>
            </a:endParaRPr>
          </a:p>
          <a:p>
            <a:pPr>
              <a:spcAft>
                <a:spcPts val="900"/>
              </a:spcAft>
            </a:pPr>
            <a:r>
              <a:rPr lang="en-US" altLang="zh-CN" sz="1600" u="sng" dirty="0">
                <a:latin typeface="Times New Roman" panose="02020603050405020304" pitchFamily="18" charset="0"/>
                <a:ea typeface="等线" panose="02010600030101010101" pitchFamily="2" charset="-122"/>
              </a:rPr>
              <a:t>To ensure that 6G OAM day one features have sufficient discussions on solutions and conclusions, it is necessary to set a finalized time for new use cases and requirements:</a:t>
            </a:r>
            <a:endParaRPr lang="zh-CN" altLang="zh-CN" sz="1600" dirty="0">
              <a:latin typeface="Times New Roman" panose="02020603050405020304" pitchFamily="18" charset="0"/>
            </a:endParaRPr>
          </a:p>
          <a:p>
            <a:pPr>
              <a:spcAft>
                <a:spcPts val="900"/>
              </a:spcAft>
            </a:pPr>
            <a:r>
              <a:rPr lang="en-US" altLang="zh-CN" sz="1600" dirty="0">
                <a:latin typeface="Times New Roman" panose="02020603050405020304" pitchFamily="18" charset="0"/>
                <a:ea typeface="等线" panose="02010600030101010101" pitchFamily="2" charset="-122"/>
              </a:rPr>
              <a:t>      </a:t>
            </a:r>
            <a:r>
              <a:rPr lang="en-US" altLang="zh-CN" sz="1600" u="sng" dirty="0">
                <a:latin typeface="Times New Roman" panose="02020603050405020304" pitchFamily="18" charset="0"/>
                <a:ea typeface="等线" panose="02010600030101010101" pitchFamily="2" charset="-122"/>
              </a:rPr>
              <a:t>- </a:t>
            </a: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Overview and Use cases should be fully discussed before </a:t>
            </a:r>
            <a:r>
              <a:rPr lang="en-GB" altLang="zh-CN" sz="1600" u="sng" dirty="0">
                <a:latin typeface="Times New Roman" panose="02020603050405020304" pitchFamily="18" charset="0"/>
                <a:ea typeface="等线" panose="02010600030101010101" pitchFamily="2" charset="-122"/>
              </a:rPr>
              <a:t>September</a:t>
            </a: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2026.</a:t>
            </a:r>
            <a:endParaRPr lang="zh-CN" altLang="zh-CN" sz="1600" dirty="0">
              <a:latin typeface="Times New Roman" panose="02020603050405020304" pitchFamily="18" charset="0"/>
            </a:endParaRPr>
          </a:p>
          <a:p>
            <a:pPr marL="180340" indent="180340">
              <a:spcAft>
                <a:spcPts val="900"/>
              </a:spcAft>
            </a:pP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New </a:t>
            </a:r>
            <a:r>
              <a:rPr lang="en-GB" altLang="zh-CN" sz="1600" u="sng" dirty="0">
                <a:latin typeface="Times New Roman" panose="02020603050405020304" pitchFamily="18" charset="0"/>
                <a:ea typeface="等线" panose="02010600030101010101" pitchFamily="2" charset="-122"/>
              </a:rPr>
              <a:t>r</a:t>
            </a: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equirements </a:t>
            </a:r>
            <a:r>
              <a:rPr lang="en-GB" altLang="zh-CN" sz="1600" u="sng" dirty="0">
                <a:latin typeface="Times New Roman" panose="02020603050405020304" pitchFamily="18" charset="0"/>
                <a:ea typeface="等线" panose="02010600030101010101" pitchFamily="2" charset="-122"/>
              </a:rPr>
              <a:t>should </a:t>
            </a: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finalised by </a:t>
            </a:r>
            <a:r>
              <a:rPr lang="en-GB" altLang="zh-CN" sz="1600" u="sng" dirty="0">
                <a:latin typeface="Times New Roman" panose="02020603050405020304" pitchFamily="18" charset="0"/>
                <a:ea typeface="等线" panose="02010600030101010101" pitchFamily="2" charset="-122"/>
              </a:rPr>
              <a:t>December</a:t>
            </a: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2026.</a:t>
            </a:r>
            <a:endParaRPr lang="zh-CN" altLang="zh-CN" sz="1600" dirty="0">
              <a:latin typeface="Times New Roman" panose="02020603050405020304" pitchFamily="18" charset="0"/>
            </a:endParaRPr>
          </a:p>
          <a:p>
            <a:pPr marL="180340" indent="180340">
              <a:spcAft>
                <a:spcPts val="900"/>
              </a:spcAft>
            </a:pP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Potential solutions by March 2027, with the TR concluding no later than June 2027.</a:t>
            </a:r>
            <a:endParaRPr lang="zh-CN" altLang="zh-CN" sz="1600" dirty="0">
              <a:latin typeface="Times New Roman" panose="02020603050405020304" pitchFamily="18" charset="0"/>
            </a:endParaRPr>
          </a:p>
          <a:p>
            <a:pPr marL="86360">
              <a:spcAft>
                <a:spcPts val="900"/>
              </a:spcAft>
            </a:pPr>
            <a:r>
              <a:rPr lang="en-GB" altLang="zh-CN" sz="1600" i="1" dirty="0">
                <a:latin typeface="Times New Roman" panose="02020603050405020304" pitchFamily="18" charset="0"/>
              </a:rPr>
              <a:t>NOTE: The timing may be adjusted to sync with SA2 and overall 3GPP 6G time plan.</a:t>
            </a:r>
            <a:endParaRPr lang="zh-CN" altLang="zh-CN" sz="1600" dirty="0">
              <a:latin typeface="Times New Roman" panose="02020603050405020304" pitchFamily="18" charset="0"/>
            </a:endParaRPr>
          </a:p>
          <a:p>
            <a:pPr>
              <a:spcAft>
                <a:spcPts val="900"/>
              </a:spcAft>
            </a:pPr>
            <a:r>
              <a:rPr lang="en-US" altLang="zh-CN" sz="1600" b="1" dirty="0">
                <a:latin typeface="Times New Roman" panose="02020603050405020304" pitchFamily="18" charset="0"/>
              </a:rPr>
              <a:t>Proposal 2: </a:t>
            </a:r>
            <a:endParaRPr lang="zh-CN" altLang="zh-CN" sz="1600" dirty="0">
              <a:latin typeface="Times New Roman" panose="02020603050405020304" pitchFamily="18" charset="0"/>
            </a:endParaRPr>
          </a:p>
          <a:p>
            <a:pPr>
              <a:spcAft>
                <a:spcPts val="900"/>
              </a:spcAft>
            </a:pP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Introduce checkpoints to align with SA2 and RAN studies:</a:t>
            </a:r>
            <a:endParaRPr lang="zh-CN" altLang="zh-CN" sz="1600" dirty="0">
              <a:latin typeface="Times New Roman" panose="02020603050405020304" pitchFamily="18" charset="0"/>
            </a:endParaRPr>
          </a:p>
          <a:p>
            <a:pPr marL="342900" lvl="0" indent="-342900">
              <a:spcAft>
                <a:spcPts val="900"/>
              </a:spcAft>
              <a:buFont typeface="+mj-lt"/>
              <a:buAutoNum type="arabicPeriod"/>
            </a:pP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December 2026: discussion on how to split WIDs</a:t>
            </a:r>
            <a:r>
              <a:rPr lang="en-GB" altLang="zh-CN" sz="1600" u="sng" dirty="0">
                <a:latin typeface="Times New Roman" panose="02020603050405020304" pitchFamily="18" charset="0"/>
                <a:ea typeface="等线" panose="02010600030101010101" pitchFamily="2" charset="-122"/>
              </a:rPr>
              <a:t>/SIDs</a:t>
            </a: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based on SID conclusions and other WG requirements.</a:t>
            </a:r>
            <a:endParaRPr lang="zh-CN" altLang="zh-CN" sz="1600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342900" lvl="0" indent="-342900">
              <a:spcAft>
                <a:spcPts val="900"/>
              </a:spcAft>
              <a:buFont typeface="+mj-lt"/>
              <a:buAutoNum type="arabicPeriod"/>
            </a:pP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Additional checkpoints with </a:t>
            </a:r>
            <a:r>
              <a:rPr lang="en-GB" altLang="zh-CN" sz="1600" u="sng" dirty="0">
                <a:latin typeface="Times New Roman" panose="02020603050405020304" pitchFamily="18" charset="0"/>
                <a:ea typeface="等线" panose="02010600030101010101" pitchFamily="2" charset="-122"/>
              </a:rPr>
              <a:t>SA1, </a:t>
            </a:r>
            <a:r>
              <a:rPr lang="en-GB" altLang="zh-CN" sz="1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SA2 and RAN2/RAN3, with timing depending on topics needing alignment.</a:t>
            </a:r>
            <a:endParaRPr lang="zh-CN" altLang="zh-CN" sz="1600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66040">
              <a:spcAft>
                <a:spcPts val="900"/>
              </a:spcAft>
            </a:pPr>
            <a:r>
              <a:rPr lang="en-GB" altLang="zh-CN" sz="1600" i="1" dirty="0">
                <a:latin typeface="Times New Roman" panose="02020603050405020304" pitchFamily="18" charset="0"/>
              </a:rPr>
              <a:t>NOTE: </a:t>
            </a:r>
            <a:r>
              <a:rPr lang="en-GB" altLang="zh-CN" sz="1600" i="1" dirty="0">
                <a:solidFill>
                  <a:srgbClr val="C00000"/>
                </a:solidFill>
                <a:latin typeface="Times New Roman" panose="02020603050405020304" pitchFamily="18" charset="0"/>
              </a:rPr>
              <a:t>Rapporteurs should provide recommendations on which topic and timing for checkpoint on a case-by-case basis</a:t>
            </a:r>
            <a:r>
              <a:rPr lang="en-GB" altLang="zh-CN" sz="1600" i="1" dirty="0">
                <a:latin typeface="Times New Roman" panose="02020603050405020304" pitchFamily="18" charset="0"/>
              </a:rPr>
              <a:t>, the checkpoints timing may be adjusted according to the overall 6G work progress and could be coordinated by Rapporteurs with Chairs.</a:t>
            </a:r>
            <a:endParaRPr lang="zh-CN" altLang="zh-CN" sz="1600" dirty="0">
              <a:effectLst/>
              <a:latin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38125" y="867879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S5-255660 Endorsed in SA5#164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276505974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AF91B-F6C1-3091-20F7-572CC033A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601020D5-14B7-00B9-0084-E29F320B8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Agenda</a:t>
            </a:r>
            <a:endParaRPr lang="en-GB" altLang="en-US" b="1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B1F3BB5-E888-AC95-896A-4DB629C70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182" y="1843042"/>
            <a:ext cx="11423469" cy="4351338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b="1" dirty="0"/>
              <a:t>SA5 6G OAM Study </a:t>
            </a:r>
            <a:r>
              <a:rPr lang="en-US" altLang="zh-CN" b="1" dirty="0"/>
              <a:t>T</a:t>
            </a:r>
            <a:r>
              <a:rPr lang="en-US" b="1" dirty="0"/>
              <a:t>imeline</a:t>
            </a:r>
            <a:endParaRPr lang="en-US" altLang="en-US" b="1" dirty="0"/>
          </a:p>
          <a:p>
            <a:r>
              <a:rPr lang="en-US" altLang="en-US" b="1" dirty="0"/>
              <a:t> Proposal for Moderator Roles for Selected Topics</a:t>
            </a:r>
          </a:p>
          <a:p>
            <a:r>
              <a:rPr lang="en-US" altLang="en-US" b="1" dirty="0"/>
              <a:t> Submission Topic Identification </a:t>
            </a:r>
          </a:p>
          <a:p>
            <a:r>
              <a:rPr lang="en-US" b="1" dirty="0"/>
              <a:t> Topic Prioritization for SA June Checkpoint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569428471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77890-762E-6820-8B10-92303AFF5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6G OAM Study Timeline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3F06EF8-5E61-95EC-3EC4-54D2FF66B94F}"/>
              </a:ext>
            </a:extLst>
          </p:cNvPr>
          <p:cNvSpPr txBox="1"/>
          <p:nvPr/>
        </p:nvSpPr>
        <p:spPr>
          <a:xfrm>
            <a:off x="266254" y="2736132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C00000"/>
                </a:solidFill>
              </a:rPr>
              <a:t>Planned: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44B3A4A-1F51-4CA0-C55F-01AEBFCC5F9D}"/>
              </a:ext>
            </a:extLst>
          </p:cNvPr>
          <p:cNvCxnSpPr/>
          <p:nvPr/>
        </p:nvCxnSpPr>
        <p:spPr>
          <a:xfrm>
            <a:off x="2269958" y="2550695"/>
            <a:ext cx="0" cy="3477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96CD4B5-945C-CB13-7A2D-9BE33A21C442}"/>
              </a:ext>
            </a:extLst>
          </p:cNvPr>
          <p:cNvCxnSpPr/>
          <p:nvPr/>
        </p:nvCxnSpPr>
        <p:spPr>
          <a:xfrm>
            <a:off x="3011629" y="2550695"/>
            <a:ext cx="0" cy="3477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AAEA5D3-D8AD-9F0A-3ED7-9A1174197462}"/>
              </a:ext>
            </a:extLst>
          </p:cNvPr>
          <p:cNvCxnSpPr/>
          <p:nvPr/>
        </p:nvCxnSpPr>
        <p:spPr>
          <a:xfrm>
            <a:off x="3784200" y="2550695"/>
            <a:ext cx="0" cy="3477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D2BF08C-927C-CA08-7FEA-B4283207427A}"/>
              </a:ext>
            </a:extLst>
          </p:cNvPr>
          <p:cNvCxnSpPr/>
          <p:nvPr/>
        </p:nvCxnSpPr>
        <p:spPr>
          <a:xfrm>
            <a:off x="4557963" y="2550695"/>
            <a:ext cx="0" cy="3477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89F07BD-5211-D793-1681-F7F98EAA76E4}"/>
              </a:ext>
            </a:extLst>
          </p:cNvPr>
          <p:cNvCxnSpPr/>
          <p:nvPr/>
        </p:nvCxnSpPr>
        <p:spPr>
          <a:xfrm>
            <a:off x="5275847" y="2550695"/>
            <a:ext cx="0" cy="3477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7EA113E-65E5-4324-30C8-304F89F46C87}"/>
              </a:ext>
            </a:extLst>
          </p:cNvPr>
          <p:cNvCxnSpPr/>
          <p:nvPr/>
        </p:nvCxnSpPr>
        <p:spPr>
          <a:xfrm>
            <a:off x="5997740" y="2550695"/>
            <a:ext cx="0" cy="3477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58A9A06-FB3E-A2D8-0B5E-E3CAADD30D98}"/>
              </a:ext>
            </a:extLst>
          </p:cNvPr>
          <p:cNvCxnSpPr/>
          <p:nvPr/>
        </p:nvCxnSpPr>
        <p:spPr>
          <a:xfrm>
            <a:off x="6679530" y="2550695"/>
            <a:ext cx="0" cy="3477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253C144-954D-C782-B329-7DAE6746F213}"/>
              </a:ext>
            </a:extLst>
          </p:cNvPr>
          <p:cNvCxnSpPr/>
          <p:nvPr/>
        </p:nvCxnSpPr>
        <p:spPr>
          <a:xfrm>
            <a:off x="7305173" y="2550695"/>
            <a:ext cx="0" cy="3477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FC1AFA9-DD98-2FE5-60F7-71BF2BD79671}"/>
              </a:ext>
            </a:extLst>
          </p:cNvPr>
          <p:cNvCxnSpPr/>
          <p:nvPr/>
        </p:nvCxnSpPr>
        <p:spPr>
          <a:xfrm>
            <a:off x="7972925" y="2550695"/>
            <a:ext cx="0" cy="3477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CAA3680-4A7B-C38B-E78A-18B33FC74B5A}"/>
              </a:ext>
            </a:extLst>
          </p:cNvPr>
          <p:cNvCxnSpPr/>
          <p:nvPr/>
        </p:nvCxnSpPr>
        <p:spPr>
          <a:xfrm>
            <a:off x="8708857" y="2550695"/>
            <a:ext cx="0" cy="3477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43D5CC0C-3108-AA9D-060A-B52BFD30BED5}"/>
              </a:ext>
            </a:extLst>
          </p:cNvPr>
          <p:cNvSpPr txBox="1"/>
          <p:nvPr/>
        </p:nvSpPr>
        <p:spPr>
          <a:xfrm>
            <a:off x="1882672" y="2186816"/>
            <a:ext cx="7745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/>
              <a:t>SA5#164</a:t>
            </a:r>
          </a:p>
          <a:p>
            <a:pPr algn="ctr"/>
            <a:r>
              <a:rPr lang="en-US" sz="1100" b="1" dirty="0"/>
              <a:t>Nov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415FE0C-129B-488F-F898-C65E864785BD}"/>
              </a:ext>
            </a:extLst>
          </p:cNvPr>
          <p:cNvSpPr txBox="1"/>
          <p:nvPr/>
        </p:nvSpPr>
        <p:spPr>
          <a:xfrm>
            <a:off x="2634299" y="2177870"/>
            <a:ext cx="7745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/>
              <a:t>SA5#165</a:t>
            </a:r>
          </a:p>
          <a:p>
            <a:pPr algn="ctr"/>
            <a:r>
              <a:rPr lang="en-US" sz="1100" b="1" dirty="0"/>
              <a:t>Feb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84FD406-71B1-8A53-D736-BF76101F57E7}"/>
              </a:ext>
            </a:extLst>
          </p:cNvPr>
          <p:cNvSpPr txBox="1"/>
          <p:nvPr/>
        </p:nvSpPr>
        <p:spPr>
          <a:xfrm>
            <a:off x="3412227" y="2186816"/>
            <a:ext cx="7745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/>
              <a:t>SA5#166</a:t>
            </a:r>
          </a:p>
          <a:p>
            <a:pPr algn="ctr"/>
            <a:r>
              <a:rPr lang="en-US" sz="1100" b="1" dirty="0"/>
              <a:t>Apr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51FBB40-F4BE-95B6-BB8E-89B9D4CF9F8A}"/>
              </a:ext>
            </a:extLst>
          </p:cNvPr>
          <p:cNvSpPr txBox="1"/>
          <p:nvPr/>
        </p:nvSpPr>
        <p:spPr>
          <a:xfrm>
            <a:off x="4192462" y="2177870"/>
            <a:ext cx="7745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/>
              <a:t>SA5#167</a:t>
            </a:r>
          </a:p>
          <a:p>
            <a:pPr algn="ctr"/>
            <a:r>
              <a:rPr lang="en-US" sz="1100" b="1" dirty="0"/>
              <a:t>May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01523FF-D52C-E4AF-1D20-90C5BAE3A6CA}"/>
              </a:ext>
            </a:extLst>
          </p:cNvPr>
          <p:cNvSpPr txBox="1"/>
          <p:nvPr/>
        </p:nvSpPr>
        <p:spPr>
          <a:xfrm>
            <a:off x="4888561" y="2168924"/>
            <a:ext cx="7745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/>
              <a:t>SA5#168</a:t>
            </a:r>
          </a:p>
          <a:p>
            <a:pPr algn="ctr"/>
            <a:r>
              <a:rPr lang="en-US" sz="1100" b="1" dirty="0"/>
              <a:t>Aug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D92D85A-2EAB-145E-46CC-229FD8190C6D}"/>
              </a:ext>
            </a:extLst>
          </p:cNvPr>
          <p:cNvSpPr txBox="1"/>
          <p:nvPr/>
        </p:nvSpPr>
        <p:spPr>
          <a:xfrm>
            <a:off x="5610454" y="2159978"/>
            <a:ext cx="7745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/>
              <a:t>SA5#169</a:t>
            </a:r>
          </a:p>
          <a:p>
            <a:pPr algn="ctr"/>
            <a:r>
              <a:rPr lang="en-US" sz="1100" b="1" dirty="0"/>
              <a:t>Oct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314EF61-BBEA-C21B-95BE-C7FEF28B5B6E}"/>
              </a:ext>
            </a:extLst>
          </p:cNvPr>
          <p:cNvSpPr txBox="1"/>
          <p:nvPr/>
        </p:nvSpPr>
        <p:spPr>
          <a:xfrm>
            <a:off x="6261889" y="2176483"/>
            <a:ext cx="7745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/>
              <a:t>SA5#170</a:t>
            </a:r>
          </a:p>
          <a:p>
            <a:pPr algn="ctr"/>
            <a:r>
              <a:rPr lang="en-US" sz="1100" b="1" dirty="0"/>
              <a:t>Nov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8F81AD0-7822-607E-6B25-672BD6E2A8B8}"/>
              </a:ext>
            </a:extLst>
          </p:cNvPr>
          <p:cNvSpPr txBox="1"/>
          <p:nvPr/>
        </p:nvSpPr>
        <p:spPr>
          <a:xfrm>
            <a:off x="6917887" y="2172560"/>
            <a:ext cx="7745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/>
              <a:t>SA5#171</a:t>
            </a:r>
          </a:p>
          <a:p>
            <a:pPr algn="ctr"/>
            <a:r>
              <a:rPr lang="en-US" sz="1100" b="1" dirty="0"/>
              <a:t>Feb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79CFF82-6112-0812-5CBD-8B0ED71A2145}"/>
              </a:ext>
            </a:extLst>
          </p:cNvPr>
          <p:cNvSpPr txBox="1"/>
          <p:nvPr/>
        </p:nvSpPr>
        <p:spPr>
          <a:xfrm>
            <a:off x="7603403" y="2166544"/>
            <a:ext cx="7745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/>
              <a:t>SA5#172</a:t>
            </a:r>
          </a:p>
          <a:p>
            <a:pPr algn="ctr"/>
            <a:r>
              <a:rPr lang="en-US" sz="1100" b="1" dirty="0"/>
              <a:t>Apr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84BB169-9D1A-98D0-F156-AFD889E191B8}"/>
              </a:ext>
            </a:extLst>
          </p:cNvPr>
          <p:cNvSpPr txBox="1"/>
          <p:nvPr/>
        </p:nvSpPr>
        <p:spPr>
          <a:xfrm>
            <a:off x="8351912" y="2165994"/>
            <a:ext cx="7745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/>
              <a:t>SA5#173</a:t>
            </a:r>
          </a:p>
          <a:p>
            <a:pPr algn="ctr"/>
            <a:r>
              <a:rPr lang="en-US" sz="1100" b="1" dirty="0"/>
              <a:t>May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6A861A5-EA65-BE63-1F69-A3CEB5D3A7B3}"/>
              </a:ext>
            </a:extLst>
          </p:cNvPr>
          <p:cNvSpPr/>
          <p:nvPr/>
        </p:nvSpPr>
        <p:spPr>
          <a:xfrm>
            <a:off x="1834677" y="2803124"/>
            <a:ext cx="792270" cy="7152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SA5 OAM SID Approval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85A9A1A-9133-8B8E-E527-C7828E6554FC}"/>
              </a:ext>
            </a:extLst>
          </p:cNvPr>
          <p:cNvSpPr/>
          <p:nvPr/>
        </p:nvSpPr>
        <p:spPr>
          <a:xfrm>
            <a:off x="2708535" y="2803124"/>
            <a:ext cx="762824" cy="7152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Start of 6G Study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0E4AA04-FA1C-51C2-2982-402C9A7014CA}"/>
              </a:ext>
            </a:extLst>
          </p:cNvPr>
          <p:cNvSpPr/>
          <p:nvPr/>
        </p:nvSpPr>
        <p:spPr>
          <a:xfrm>
            <a:off x="4157766" y="2803124"/>
            <a:ext cx="741207" cy="1541296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CP#1: </a:t>
            </a:r>
            <a:r>
              <a:rPr lang="en-US" sz="1200" dirty="0">
                <a:solidFill>
                  <a:schemeClr val="tx1"/>
                </a:solidFill>
              </a:rPr>
              <a:t>Stability check per WT, coord. w/ other WGs (if needed)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54C3583-0E36-7041-AFFA-2CDF2F39C5E6}"/>
              </a:ext>
            </a:extLst>
          </p:cNvPr>
          <p:cNvSpPr/>
          <p:nvPr/>
        </p:nvSpPr>
        <p:spPr>
          <a:xfrm>
            <a:off x="4980245" y="2789635"/>
            <a:ext cx="788095" cy="1554786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CP#2</a:t>
            </a:r>
            <a:r>
              <a:rPr lang="en-US" sz="1200" dirty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Stability check of WTs and finalize mgmt. scenarios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0A03177-E47A-6CEE-A54A-57886FFA7991}"/>
              </a:ext>
            </a:extLst>
          </p:cNvPr>
          <p:cNvSpPr/>
          <p:nvPr/>
        </p:nvSpPr>
        <p:spPr>
          <a:xfrm>
            <a:off x="7229746" y="2789634"/>
            <a:ext cx="1598059" cy="1541297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TBD whether to complete 6G study at SA5#171 or SA5#173</a:t>
            </a: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CP#4:</a:t>
            </a:r>
            <a:r>
              <a:rPr lang="en-US" sz="1200" dirty="0">
                <a:solidFill>
                  <a:schemeClr val="tx1"/>
                </a:solidFill>
              </a:rPr>
              <a:t> conclusion and WID approval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424971A-287D-0112-FE4A-D130742CC481}"/>
              </a:ext>
            </a:extLst>
          </p:cNvPr>
          <p:cNvSpPr/>
          <p:nvPr/>
        </p:nvSpPr>
        <p:spPr>
          <a:xfrm>
            <a:off x="6252478" y="2789634"/>
            <a:ext cx="903543" cy="2304179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Last meeting for new solution proposals</a:t>
            </a:r>
          </a:p>
          <a:p>
            <a:pPr algn="ctr"/>
            <a:endParaRPr lang="en-US" sz="1200" dirty="0">
              <a:solidFill>
                <a:schemeClr val="tx1"/>
              </a:solidFill>
            </a:endParaRP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CP#3</a:t>
            </a:r>
            <a:r>
              <a:rPr lang="en-US" sz="1200" dirty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Check per WT, coord. w/ other WGs (if needed)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286C9D0E-7EB6-261C-E616-4B933F09D8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8250" y="1872447"/>
            <a:ext cx="1977700" cy="314369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9428CE70-1F8D-14EA-A433-B02DAE4A95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7344" y="1872447"/>
            <a:ext cx="4124549" cy="304036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A506D274-588C-4C6C-2FE1-183F61992B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0761" y="1869001"/>
            <a:ext cx="933580" cy="314369"/>
          </a:xfrm>
          <a:prstGeom prst="rect">
            <a:avLst/>
          </a:prstGeom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id="{07A5A2C4-968C-A610-3F31-2174505075D2}"/>
              </a:ext>
            </a:extLst>
          </p:cNvPr>
          <p:cNvSpPr txBox="1"/>
          <p:nvPr/>
        </p:nvSpPr>
        <p:spPr>
          <a:xfrm>
            <a:off x="2473260" y="4715772"/>
            <a:ext cx="10266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We are here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D85BF0A-20AA-4D2B-5316-5E69884D7FFD}"/>
              </a:ext>
            </a:extLst>
          </p:cNvPr>
          <p:cNvSpPr txBox="1"/>
          <p:nvPr/>
        </p:nvSpPr>
        <p:spPr>
          <a:xfrm>
            <a:off x="303744" y="4909188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C00000"/>
                </a:solidFill>
              </a:rPr>
              <a:t>Status:</a:t>
            </a:r>
          </a:p>
        </p:txBody>
      </p:sp>
      <p:pic>
        <p:nvPicPr>
          <p:cNvPr id="63" name="Graphic 62" descr="Checkmark with solid fill">
            <a:extLst>
              <a:ext uri="{FF2B5EF4-FFF2-40B4-BE49-F238E27FC236}">
                <a16:creationId xmlns:a16="http://schemas.microsoft.com/office/drawing/2014/main" id="{6EC4A5C0-2F7D-5771-B0B1-F5A28FCD2AA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895601" y="4992771"/>
            <a:ext cx="285749" cy="28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125617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C00B14-317C-3D13-B6C9-C233BE7AD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DA2D1A89-9618-BC56-F391-B46FBD0EB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Agenda</a:t>
            </a:r>
            <a:endParaRPr lang="en-GB" altLang="en-US" b="1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FCF8EB4-CEAB-035A-B903-B2F42978B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182" y="1843042"/>
            <a:ext cx="11423469" cy="4351338"/>
          </a:xfrm>
        </p:spPr>
        <p:txBody>
          <a:bodyPr/>
          <a:lstStyle/>
          <a:p>
            <a:r>
              <a:rPr lang="en-US" sz="3200" b="1" dirty="0"/>
              <a:t> </a:t>
            </a:r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SA5 6G OAM Study Timeline</a:t>
            </a:r>
            <a:endParaRPr lang="en-US" altLang="en-US" b="1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altLang="en-US" b="1" dirty="0"/>
              <a:t> Proposal for Moderator Roles for Selected Topics</a:t>
            </a:r>
          </a:p>
          <a:p>
            <a:pPr lvl="1"/>
            <a:r>
              <a:rPr lang="en-US" dirty="0"/>
              <a:t>Goal is to increase the efficiency of Study, specially for controversial topics </a:t>
            </a:r>
          </a:p>
          <a:p>
            <a:pPr lvl="1"/>
            <a:r>
              <a:rPr lang="en-US" dirty="0"/>
              <a:t>The group is asked to review the proposal and provide input</a:t>
            </a:r>
          </a:p>
          <a:p>
            <a:pPr lvl="1"/>
            <a:r>
              <a:rPr lang="en-US" dirty="0"/>
              <a:t>If decided to adopt the concept of moderator, the process will start from SA5#166</a:t>
            </a:r>
            <a:endParaRPr lang="en-US" altLang="en-US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altLang="en-US" b="1" dirty="0">
                <a:solidFill>
                  <a:schemeClr val="bg1">
                    <a:lumMod val="85000"/>
                  </a:schemeClr>
                </a:solidFill>
              </a:rPr>
              <a:t> Submission Topic identification </a:t>
            </a:r>
          </a:p>
          <a:p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 Topic Prioritization for SA June Checkpoint</a:t>
            </a:r>
            <a:endParaRPr lang="en-US" altLang="en-US" b="1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001120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EBE08-4C2E-61C2-D0CF-5EE262AB9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595" y="1841419"/>
            <a:ext cx="11775619" cy="4518452"/>
          </a:xfrm>
        </p:spPr>
        <p:txBody>
          <a:bodyPr/>
          <a:lstStyle/>
          <a:p>
            <a:r>
              <a:rPr lang="en-US" sz="2400" b="1" dirty="0"/>
              <a:t>Moderate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/>
              <a:t>the discussions on ‘moderated topic’ and drive to agreement</a:t>
            </a:r>
            <a:r>
              <a:rPr lang="en-US" sz="2400" dirty="0"/>
              <a:t> by the following:</a:t>
            </a:r>
          </a:p>
          <a:p>
            <a:pPr lvl="1"/>
            <a:r>
              <a:rPr lang="en-US" sz="1800" b="1" dirty="0"/>
              <a:t>Alternative 1: </a:t>
            </a:r>
            <a:r>
              <a:rPr lang="en-US" sz="1800" dirty="0"/>
              <a:t>Identify all contributions under the moderated topic, consolidate them into 1 </a:t>
            </a:r>
            <a:r>
              <a:rPr lang="en-US" sz="1800" dirty="0" err="1"/>
              <a:t>pCR</a:t>
            </a:r>
            <a:r>
              <a:rPr lang="en-US" sz="1800" dirty="0"/>
              <a:t> prior to the meeting, which means that there will be only one (consolidated) document treated during the meeting</a:t>
            </a:r>
          </a:p>
          <a:p>
            <a:pPr lvl="2"/>
            <a:r>
              <a:rPr lang="en-US" altLang="en-US" sz="1600" dirty="0"/>
              <a:t>Benefits of handling one document per topic per meeting</a:t>
            </a:r>
          </a:p>
          <a:p>
            <a:pPr lvl="3"/>
            <a:r>
              <a:rPr lang="en-US" altLang="en-US" sz="1400" dirty="0"/>
              <a:t>Eases review of submissions </a:t>
            </a:r>
          </a:p>
          <a:p>
            <a:pPr lvl="3"/>
            <a:r>
              <a:rPr lang="en-US" altLang="en-US" sz="1400" dirty="0"/>
              <a:t>Shifts the focus of discussions on specific technical issues rather than documents and authorship</a:t>
            </a:r>
          </a:p>
          <a:p>
            <a:pPr lvl="3"/>
            <a:r>
              <a:rPr lang="en-US" altLang="en-US" sz="1400" dirty="0"/>
              <a:t>Helps avoid approval of contradicting texts; improves the time management and handling of many submissions during the meeting</a:t>
            </a:r>
          </a:p>
          <a:p>
            <a:pPr lvl="2"/>
            <a:r>
              <a:rPr lang="en-US" altLang="en-US" sz="1600" dirty="0"/>
              <a:t>Drawbacks/challenges</a:t>
            </a:r>
          </a:p>
          <a:p>
            <a:pPr lvl="3"/>
            <a:r>
              <a:rPr lang="en-US" altLang="en-US" sz="1400" dirty="0"/>
              <a:t>Deciding which contributions belong to which topics. Potential for partial disagreements preventing approval of any version of the </a:t>
            </a:r>
            <a:r>
              <a:rPr lang="en-US" altLang="en-US" sz="1400" dirty="0" err="1"/>
              <a:t>pCR</a:t>
            </a:r>
            <a:endParaRPr lang="en-US" sz="1400" dirty="0"/>
          </a:p>
          <a:p>
            <a:pPr lvl="1"/>
            <a:r>
              <a:rPr lang="en-US" sz="1800" b="1" dirty="0"/>
              <a:t>Alternative 2</a:t>
            </a:r>
            <a:r>
              <a:rPr lang="en-US" sz="1800" dirty="0"/>
              <a:t>: Identify controversial and overlapping contributions under the moderated topic and consolidate them into 1 consolidated contribution prior to the meeting; the consolidated contribution will be treated to facilitate efficient discussion, and the “source” contributions will only be treated -if necessary- upon request</a:t>
            </a:r>
          </a:p>
          <a:p>
            <a:pPr marL="457200" lvl="1" indent="0">
              <a:spcBef>
                <a:spcPts val="600"/>
              </a:spcBef>
              <a:buNone/>
            </a:pPr>
            <a:endParaRPr lang="en-US" sz="2000" b="1" dirty="0"/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2000" b="1" dirty="0"/>
              <a:t>Note: </a:t>
            </a:r>
            <a:r>
              <a:rPr lang="en-US" sz="2000" dirty="0"/>
              <a:t>It is TBD whether the Topic Moderator decides which alternative approach to take based on the submitted contributions per meeting or the alternative approach is pre-determined.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C05F869-A73D-3D74-5255-5482CD534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82" y="589569"/>
            <a:ext cx="10515601" cy="923348"/>
          </a:xfrm>
        </p:spPr>
        <p:txBody>
          <a:bodyPr/>
          <a:lstStyle/>
          <a:p>
            <a:r>
              <a:rPr lang="en-US" sz="4000" b="1" dirty="0"/>
              <a:t>Moderator Role (1/3)</a:t>
            </a:r>
          </a:p>
        </p:txBody>
      </p:sp>
    </p:spTree>
    <p:extLst>
      <p:ext uri="{BB962C8B-B14F-4D97-AF65-F5344CB8AC3E}">
        <p14:creationId xmlns:p14="http://schemas.microsoft.com/office/powerpoint/2010/main" val="1635346945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93BD0E-74EC-676A-8D33-3B990F199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81B21-2B90-DDE1-1273-07EB5A587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785" y="1849731"/>
            <a:ext cx="11384280" cy="4816244"/>
          </a:xfrm>
        </p:spPr>
        <p:txBody>
          <a:bodyPr/>
          <a:lstStyle/>
          <a:p>
            <a:r>
              <a:rPr lang="en-US" sz="2400" b="1" dirty="0"/>
              <a:t>Expectation on moderator: </a:t>
            </a:r>
          </a:p>
          <a:p>
            <a:pPr lvl="1"/>
            <a:r>
              <a:rPr lang="en-US" sz="2000" dirty="0"/>
              <a:t>Create a </a:t>
            </a:r>
            <a:r>
              <a:rPr lang="en-US" sz="2000" dirty="0" err="1"/>
              <a:t>pCR</a:t>
            </a:r>
            <a:r>
              <a:rPr lang="en-US" sz="2000" dirty="0"/>
              <a:t> prior to the meeting consolidating the related contributions</a:t>
            </a:r>
          </a:p>
          <a:p>
            <a:pPr lvl="2"/>
            <a:r>
              <a:rPr lang="en-US" altLang="zh-CN" sz="1600" dirty="0"/>
              <a:t>Moderator for UCs consolidates management scenarios and make sure they exclude technical descriptions (Key Issues/technical requirements) and solutions</a:t>
            </a:r>
          </a:p>
          <a:p>
            <a:pPr lvl="2"/>
            <a:r>
              <a:rPr lang="en-US" altLang="zh-CN" sz="1600" dirty="0"/>
              <a:t>Consolidate the contributions into one or more key issues</a:t>
            </a:r>
          </a:p>
          <a:p>
            <a:pPr lvl="2"/>
            <a:r>
              <a:rPr lang="en-US" altLang="zh-CN" sz="1600" dirty="0"/>
              <a:t>Consolidate the contributions into solutions addressing similar requirements/topics</a:t>
            </a:r>
            <a:endParaRPr lang="en-US" sz="1600" dirty="0"/>
          </a:p>
          <a:p>
            <a:pPr lvl="1"/>
            <a:r>
              <a:rPr lang="en-US" sz="2000" dirty="0"/>
              <a:t>Offline work with companies to harmonize as much as possible in between and before the meetings</a:t>
            </a:r>
          </a:p>
          <a:p>
            <a:pPr lvl="2"/>
            <a:r>
              <a:rPr lang="en-US" sz="1600" dirty="0"/>
              <a:t>The consolidated contribution should include analysis on the commonalities and differences among the related contributions </a:t>
            </a:r>
          </a:p>
          <a:p>
            <a:pPr lvl="2"/>
            <a:r>
              <a:rPr lang="en-US" sz="1600" dirty="0"/>
              <a:t>Identify solution variants per topic, one clause per solution variant</a:t>
            </a:r>
          </a:p>
          <a:p>
            <a:pPr lvl="2"/>
            <a:r>
              <a:rPr lang="en-US" sz="1600" dirty="0"/>
              <a:t>Should include the list of </a:t>
            </a:r>
            <a:r>
              <a:rPr lang="en-US" sz="1600" dirty="0" err="1"/>
              <a:t>pCRs</a:t>
            </a:r>
            <a:r>
              <a:rPr lang="en-US" sz="1600" dirty="0"/>
              <a:t> sourced in the consolidated contribution </a:t>
            </a:r>
          </a:p>
          <a:p>
            <a:pPr lvl="2"/>
            <a:r>
              <a:rPr lang="en-US" sz="1600" dirty="0"/>
              <a:t>Shared by the moderator with the group by Wednesday in the review week before the meeting</a:t>
            </a:r>
          </a:p>
          <a:p>
            <a:pPr lvl="1"/>
            <a:r>
              <a:rPr lang="en-US" sz="2000" dirty="0"/>
              <a:t>[optional] Update SA5 on the progress of other WGs (Applicable for Moderator for topics with dependency on other WGs, e.g. Data management)</a:t>
            </a:r>
            <a:endParaRPr lang="en-US" sz="28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49431E6-7B5F-3E8A-FF0B-5F6479A8C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82" y="589569"/>
            <a:ext cx="10515601" cy="923348"/>
          </a:xfrm>
        </p:spPr>
        <p:txBody>
          <a:bodyPr/>
          <a:lstStyle/>
          <a:p>
            <a:r>
              <a:rPr lang="en-US" sz="4000" b="1" dirty="0"/>
              <a:t>Moderator Role (2/3)</a:t>
            </a:r>
          </a:p>
        </p:txBody>
      </p:sp>
    </p:spTree>
    <p:extLst>
      <p:ext uri="{BB962C8B-B14F-4D97-AF65-F5344CB8AC3E}">
        <p14:creationId xmlns:p14="http://schemas.microsoft.com/office/powerpoint/2010/main" val="3179706336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5F869-A73D-3D74-5255-5482CD534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82" y="589569"/>
            <a:ext cx="10515601" cy="923348"/>
          </a:xfrm>
        </p:spPr>
        <p:txBody>
          <a:bodyPr/>
          <a:lstStyle/>
          <a:p>
            <a:r>
              <a:rPr lang="en-US" sz="4000" b="1" dirty="0"/>
              <a:t>Moderator Role (3/3)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943B6-0D63-CC79-B1B6-3B4D057CBC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081" y="1907813"/>
            <a:ext cx="11680907" cy="4092313"/>
          </a:xfrm>
        </p:spPr>
        <p:txBody>
          <a:bodyPr/>
          <a:lstStyle/>
          <a:p>
            <a:r>
              <a:rPr lang="en-US" sz="2400" b="1" dirty="0"/>
              <a:t>Moderated Topics:</a:t>
            </a:r>
          </a:p>
          <a:p>
            <a:pPr lvl="1"/>
            <a:r>
              <a:rPr lang="en-US" altLang="zh-CN" sz="2000" dirty="0"/>
              <a:t>Starting with the following Moderated Topics:</a:t>
            </a:r>
          </a:p>
          <a:p>
            <a:pPr lvl="2"/>
            <a:r>
              <a:rPr lang="en-US" altLang="zh-CN" sz="1800" dirty="0"/>
              <a:t>Management Scenario consolidation (WT 2.1/2.2)</a:t>
            </a:r>
          </a:p>
          <a:p>
            <a:pPr lvl="2"/>
            <a:r>
              <a:rPr lang="en-US" altLang="zh-CN" sz="1800" dirty="0"/>
              <a:t>Architecture (WT1)</a:t>
            </a:r>
          </a:p>
          <a:p>
            <a:pPr lvl="2"/>
            <a:r>
              <a:rPr lang="en-US" altLang="zh-CN" sz="1800" dirty="0"/>
              <a:t>Data Management (WT 1.6/2.3.7)</a:t>
            </a:r>
          </a:p>
          <a:p>
            <a:pPr lvl="1"/>
            <a:r>
              <a:rPr lang="en-US" altLang="zh-CN" sz="2000" dirty="0"/>
              <a:t>Depending on the progress of different topics, additional moderated topics</a:t>
            </a:r>
            <a:r>
              <a:rPr lang="en-US" sz="2000" dirty="0"/>
              <a:t> may be added as decided by the group </a:t>
            </a:r>
          </a:p>
          <a:p>
            <a:r>
              <a:rPr lang="en-US" sz="2400" b="1" dirty="0"/>
              <a:t>Moderators Selection</a:t>
            </a:r>
          </a:p>
          <a:p>
            <a:pPr lvl="1"/>
            <a:r>
              <a:rPr lang="en-US" sz="2000" dirty="0"/>
              <a:t>Open for volunteers per topic, please contact SA5 leadership if you are interested to the take the moderator role</a:t>
            </a:r>
          </a:p>
        </p:txBody>
      </p:sp>
    </p:spTree>
    <p:extLst>
      <p:ext uri="{BB962C8B-B14F-4D97-AF65-F5344CB8AC3E}">
        <p14:creationId xmlns:p14="http://schemas.microsoft.com/office/powerpoint/2010/main" val="3684599560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500ED-E1C8-95F0-74D4-0DA7C5E9D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B07E4EAC-4F56-10F2-DEB7-4389830B0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Agenda</a:t>
            </a:r>
            <a:endParaRPr lang="en-GB" altLang="en-US" b="1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0A1F68BB-149C-437C-E7E2-9B8602F21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182" y="1843042"/>
            <a:ext cx="11423469" cy="4351338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SA5 6G OAM Study Timeline</a:t>
            </a:r>
            <a:endParaRPr lang="en-US" altLang="en-US" b="1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altLang="en-US" b="1" dirty="0">
                <a:solidFill>
                  <a:schemeClr val="bg1">
                    <a:lumMod val="85000"/>
                  </a:schemeClr>
                </a:solidFill>
              </a:rPr>
              <a:t> Proposal for Moderator Roles for Selected Topics</a:t>
            </a:r>
          </a:p>
          <a:p>
            <a:r>
              <a:rPr lang="en-US" altLang="en-US" b="1" dirty="0"/>
              <a:t> Submission Topic Identification </a:t>
            </a:r>
          </a:p>
          <a:p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 Topic Prioritization for SA June  Checkpoint</a:t>
            </a:r>
            <a:endParaRPr lang="en-US" altLang="en-US" b="1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674860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6CC0D-CB50-25BF-E361-C0E061CCD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Submission Topic Identification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FE7E4-C781-AF0E-B0BE-1870A44DC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442" y="2075007"/>
            <a:ext cx="10872683" cy="2854440"/>
          </a:xfrm>
        </p:spPr>
        <p:txBody>
          <a:bodyPr/>
          <a:lstStyle/>
          <a:p>
            <a:r>
              <a:rPr lang="en-US" altLang="en-US" sz="2400" dirty="0"/>
              <a:t>In order to assist with pre-processing of the documents before the meeting it is needed to have clear and consistent way to identify the topic the contributions belong to/address</a:t>
            </a:r>
          </a:p>
          <a:p>
            <a:r>
              <a:rPr lang="en-US" altLang="en-US" sz="2400" dirty="0"/>
              <a:t>The authors are asked to indicate the topic by use of the related WT from the SID in the Comments Section</a:t>
            </a:r>
          </a:p>
          <a:p>
            <a:pPr lvl="1"/>
            <a:r>
              <a:rPr lang="en-US" altLang="en-US" sz="2000" dirty="0"/>
              <a:t>WT1.1 to WT1.8, WT2.1 to WT2.12, and WT3. </a:t>
            </a:r>
          </a:p>
          <a:p>
            <a:pPr lvl="1"/>
            <a:r>
              <a:rPr lang="en-US" altLang="en-US" sz="2000" b="1" dirty="0"/>
              <a:t>Example</a:t>
            </a:r>
            <a:r>
              <a:rPr lang="en-US" altLang="en-US" sz="2000" dirty="0"/>
              <a:t>: This contribution targets WT X, includes proposed new management scenario for </a:t>
            </a:r>
            <a:r>
              <a:rPr lang="en-US" altLang="zh-CN" sz="2000" dirty="0" err="1"/>
              <a:t>xxxx</a:t>
            </a:r>
            <a:r>
              <a:rPr lang="en-US" alt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7146196"/>
      </p:ext>
    </p:extLst>
  </p:cSld>
  <p:clrMapOvr>
    <a:masterClrMapping/>
  </p:clrMapOvr>
  <p:transition>
    <p:wipe dir="r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PFI" val="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purl.org/dc/elements/1.1/"/>
    <ds:schemaRef ds:uri="679a257e-872f-4c98-9e8a-0a9c104f72cd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280d8efa-eff2-4910-88d2-79ca146720c4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e741d71c-c6b6-47b0-803c-0f3b32b07556}" enabled="0" method="" siteId="{e741d71c-c6b6-47b0-803c-0f3b32b0755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6155</TotalTime>
  <Words>1306</Words>
  <Application>Microsoft Office PowerPoint</Application>
  <PresentationFormat>Widescreen</PresentationFormat>
  <Paragraphs>157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 </vt:lpstr>
      <vt:lpstr>Arial</vt:lpstr>
      <vt:lpstr>Calibri</vt:lpstr>
      <vt:lpstr>Calibri Light</vt:lpstr>
      <vt:lpstr>Times New Roman</vt:lpstr>
      <vt:lpstr>Office Theme</vt:lpstr>
      <vt:lpstr>6G OAM Study Planning</vt:lpstr>
      <vt:lpstr>Agenda</vt:lpstr>
      <vt:lpstr>6G OAM Study Timeline</vt:lpstr>
      <vt:lpstr>Agenda</vt:lpstr>
      <vt:lpstr>Moderator Role (1/3)</vt:lpstr>
      <vt:lpstr>Moderator Role (2/3)</vt:lpstr>
      <vt:lpstr>Moderator Role (3/3)</vt:lpstr>
      <vt:lpstr>Agenda</vt:lpstr>
      <vt:lpstr>Submission Topic Identification</vt:lpstr>
      <vt:lpstr>Agenda</vt:lpstr>
      <vt:lpstr>PowerPoint Presentation</vt:lpstr>
      <vt:lpstr>Topic prioritization for June checkpoint</vt:lpstr>
      <vt:lpstr>The following slides added as part of the revision</vt:lpstr>
      <vt:lpstr>Proposal 1 for SA5#166</vt:lpstr>
      <vt:lpstr>Proposal 2 for SA5#166 </vt:lpstr>
      <vt:lpstr>Backup Slides  Proposals endorsed in S5-255660 (SA5#164)  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Bahar Sadeghi</cp:lastModifiedBy>
  <cp:revision>638</cp:revision>
  <dcterms:created xsi:type="dcterms:W3CDTF">2010-02-05T13:52:04Z</dcterms:created>
  <dcterms:modified xsi:type="dcterms:W3CDTF">2026-02-12T08:39:23Z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