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  <p:sldMasterId id="2147483940" r:id="rId7"/>
  </p:sldMasterIdLst>
  <p:notesMasterIdLst>
    <p:notesMasterId r:id="rId26"/>
  </p:notesMasterIdLst>
  <p:handoutMasterIdLst>
    <p:handoutMasterId r:id="rId27"/>
  </p:handoutMasterIdLst>
  <p:sldIdLst>
    <p:sldId id="303" r:id="rId8"/>
    <p:sldId id="726" r:id="rId9"/>
    <p:sldId id="668" r:id="rId10"/>
    <p:sldId id="670" r:id="rId11"/>
    <p:sldId id="930" r:id="rId12"/>
    <p:sldId id="635" r:id="rId13"/>
    <p:sldId id="963" r:id="rId14"/>
    <p:sldId id="931" r:id="rId15"/>
    <p:sldId id="953" r:id="rId16"/>
    <p:sldId id="1004" r:id="rId17"/>
    <p:sldId id="1002" r:id="rId18"/>
    <p:sldId id="1008" r:id="rId19"/>
    <p:sldId id="1006" r:id="rId20"/>
    <p:sldId id="1001" r:id="rId21"/>
    <p:sldId id="1007" r:id="rId22"/>
    <p:sldId id="1009" r:id="rId23"/>
    <p:sldId id="936" r:id="rId24"/>
    <p:sldId id="704" r:id="rId25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013" indent="-1508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613" indent="-3032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213" indent="-4556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6813" indent="-6080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TRIXX Software" initials="GG" lastIdx="1" clrIdx="0">
    <p:extLst>
      <p:ext uri="{19B8F6BF-5375-455C-9EA6-DF929625EA0E}">
        <p15:presenceInfo xmlns:p15="http://schemas.microsoft.com/office/powerpoint/2012/main" userId="MATRIXX Softwar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72AF2F"/>
    <a:srgbClr val="5C88D0"/>
    <a:srgbClr val="FFFFCC"/>
    <a:srgbClr val="C1E442"/>
    <a:srgbClr val="FFFF99"/>
    <a:srgbClr val="C6D254"/>
    <a:srgbClr val="000000"/>
    <a:srgbClr val="2A6EA8"/>
    <a:srgbClr val="B1D254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620" autoAdjust="0"/>
    <p:restoredTop sz="92197" autoAdjust="0"/>
  </p:normalViewPr>
  <p:slideViewPr>
    <p:cSldViewPr snapToGrid="0">
      <p:cViewPr varScale="1">
        <p:scale>
          <a:sx n="78" d="100"/>
          <a:sy n="78" d="100"/>
        </p:scale>
        <p:origin x="1027" y="7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2424" y="-1195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2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tableStyles" Target="tableStyles.xml"/><Relationship Id="rId5" Type="http://schemas.openxmlformats.org/officeDocument/2006/relationships/customXml" Target="../customXml/item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commentAuthors" Target="commentAuthor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  <a:pPr>
                <a:defRPr/>
              </a:pPr>
              <a:t>2/13/2026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22078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  <a:pPr>
                <a:defRPr/>
              </a:pPr>
              <a:t>2/13/2026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DE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64593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80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176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272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368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  <p:txBody>
          <a:bodyPr/>
          <a:lstStyle/>
          <a:p>
            <a:endParaRPr lang="en-DE"/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1312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en-DE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8145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en-DE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68489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en-DE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3366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231849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2026/2/13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17220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2026/2/13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12189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2026/2/13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89195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2026/2/13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887024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2026/2/13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04146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2026/2/13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83691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2026/2/13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5179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3381228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78E712-7E90-46AF-8873-540771249A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1913046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1925610684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9303506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2026/2/13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47831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2026/2/13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1330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2026/2/13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8227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2026/2/13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61516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jpe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938327" y="6413501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971266" y="6423758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33" spc="400" dirty="0">
                <a:solidFill>
                  <a:schemeClr val="bg1"/>
                </a:solidFill>
              </a:rPr>
              <a:t> 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S5-260016 CH exec report from SA5#165</a:t>
            </a: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>
                <a:solidFill>
                  <a:schemeClr val="bg1"/>
                </a:solidFill>
              </a:rPr>
              <a:t>© 3GPP 2012</a:t>
            </a:r>
            <a:endParaRPr lang="en-GB" altLang="en-US" sz="1333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/>
              <a:t>© 3GPP 2026</a:t>
            </a:r>
          </a:p>
        </p:txBody>
      </p:sp>
      <p:pic>
        <p:nvPicPr>
          <p:cNvPr id="11" name="Picture 13" descr="green2.jpg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1467" y="6423704"/>
            <a:ext cx="36512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1"/>
          <p:cNvSpPr/>
          <p:nvPr userDrawn="1"/>
        </p:nvSpPr>
        <p:spPr bwMode="auto">
          <a:xfrm>
            <a:off x="11157629" y="6330667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6" r:id="rId2"/>
    <p:sldLayoutId id="2147483939" r:id="rId3"/>
    <p:sldLayoutId id="2147483952" r:id="rId4"/>
    <p:sldLayoutId id="2147483953" r:id="rId5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9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10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11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B3DEB1-7EBD-41E7-8CD2-408332011F25}" type="datetimeFigureOut">
              <a:rPr lang="zh-CN" altLang="en-US" smtClean="0"/>
              <a:t>2026/2/13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0352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1" r:id="rId1"/>
    <p:sldLayoutId id="2147483942" r:id="rId2"/>
    <p:sldLayoutId id="2147483943" r:id="rId3"/>
    <p:sldLayoutId id="2147483944" r:id="rId4"/>
    <p:sldLayoutId id="2147483945" r:id="rId5"/>
    <p:sldLayoutId id="2147483946" r:id="rId6"/>
    <p:sldLayoutId id="2147483947" r:id="rId7"/>
    <p:sldLayoutId id="2147483948" r:id="rId8"/>
    <p:sldLayoutId id="2147483949" r:id="rId9"/>
    <p:sldLayoutId id="2147483950" r:id="rId10"/>
    <p:sldLayoutId id="214748395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5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ftp://ftp.3gpp.org/information/WorkPlan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30960" y="2308081"/>
            <a:ext cx="10363200" cy="224183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sz="4800" dirty="0"/>
            </a:br>
            <a:br>
              <a:rPr lang="en-GB" sz="4800" dirty="0"/>
            </a:br>
            <a:r>
              <a:rPr lang="en-GB" altLang="zh-CN" sz="4800" b="1" dirty="0"/>
              <a:t>Executive Report of </a:t>
            </a:r>
            <a:br>
              <a:rPr lang="en-GB" altLang="zh-CN" sz="4800" b="1" dirty="0"/>
            </a:br>
            <a:r>
              <a:rPr lang="en-GB" altLang="zh-CN" sz="4800" b="1" dirty="0"/>
              <a:t>SA5#165 SWG Charging</a:t>
            </a:r>
            <a:br>
              <a:rPr lang="en-GB" altLang="zh-CN" sz="4800" b="1" dirty="0"/>
            </a:br>
            <a:r>
              <a:rPr lang="en-GB" sz="4800" dirty="0">
                <a:latin typeface="Arial" pitchFamily="34" charset="0"/>
              </a:rPr>
              <a:t> </a:t>
            </a:r>
            <a:r>
              <a:rPr lang="en-GB" altLang="zh-CN" sz="3200" b="1" dirty="0"/>
              <a:t>Charging Management (CH)</a:t>
            </a:r>
            <a:br>
              <a:rPr lang="en-GB" altLang="zh-CN" sz="3200" b="1" dirty="0"/>
            </a:br>
            <a:br>
              <a:rPr lang="en-US" sz="48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4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2425700" y="4999067"/>
            <a:ext cx="89535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altLang="zh-CN" sz="2400" dirty="0">
                <a:latin typeface="Arial" charset="0"/>
              </a:rPr>
              <a:t>Gerald G</a:t>
            </a:r>
            <a:r>
              <a:rPr lang="en-US" sz="2400" dirty="0">
                <a:latin typeface="Arial" charset="0"/>
              </a:rPr>
              <a:t>ö</a:t>
            </a:r>
            <a:r>
              <a:rPr lang="en-GB" altLang="zh-CN" sz="2400" dirty="0">
                <a:latin typeface="Arial" charset="0"/>
              </a:rPr>
              <a:t>rmer,</a:t>
            </a:r>
            <a:r>
              <a:rPr lang="de-DE" altLang="de-DE" sz="2400" dirty="0">
                <a:latin typeface="Arial" charset="0"/>
              </a:rPr>
              <a:t> SA5 Charging SWG Chair, MATRIXX Software</a:t>
            </a:r>
            <a:endParaRPr lang="en-GB" sz="2400" dirty="0">
              <a:latin typeface="Arial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654058-D101-E3E4-ECEC-0CFA03A339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45A288E8-7E91-72C7-907E-8B2047C91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811" y="165101"/>
            <a:ext cx="9339381" cy="1143000"/>
          </a:xfrm>
        </p:spPr>
        <p:txBody>
          <a:bodyPr/>
          <a:lstStyle/>
          <a:p>
            <a:r>
              <a:rPr lang="en-GB" altLang="en-US" sz="3200" b="1" dirty="0"/>
              <a:t>Rel-20 WID on Charging Aspects on XRM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AFBED44-BD2F-D298-D8FA-F28BA6861C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3839878"/>
              </p:ext>
            </p:extLst>
          </p:nvPr>
        </p:nvGraphicFramePr>
        <p:xfrm>
          <a:off x="745130" y="1238527"/>
          <a:ext cx="11000316" cy="1492842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62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61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83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14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73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13897">
                  <a:extLst>
                    <a:ext uri="{9D8B030D-6E8A-4147-A177-3AD203B41FA5}">
                      <a16:colId xmlns:a16="http://schemas.microsoft.com/office/drawing/2014/main" val="1044384781"/>
                    </a:ext>
                  </a:extLst>
                </a:gridCol>
                <a:gridCol w="79866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79198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523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New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Change or comment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1090012</a:t>
                      </a: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 Charging Aspects on XRM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XRM_Ph2-CH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12/06/2026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SP-251214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1828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r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WT-1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642668667"/>
                  </a:ext>
                </a:extLst>
              </a:tr>
              <a:tr h="262114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r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WT-2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2181216308"/>
                  </a:ext>
                </a:extLst>
              </a:tr>
              <a:tr h="227296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r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WT-3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854227875"/>
                  </a:ext>
                </a:extLst>
              </a:tr>
              <a:tr h="290662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r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WT-4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3882579077"/>
                  </a:ext>
                </a:extLst>
              </a:tr>
            </a:tbl>
          </a:graphicData>
        </a:graphic>
      </p:graphicFrame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C09F700B-BB8A-5337-7F8A-F92D762AB0CD}"/>
              </a:ext>
            </a:extLst>
          </p:cNvPr>
          <p:cNvSpPr txBox="1">
            <a:spLocks/>
          </p:cNvSpPr>
          <p:nvPr/>
        </p:nvSpPr>
        <p:spPr>
          <a:xfrm>
            <a:off x="782452" y="2791004"/>
            <a:ext cx="10925672" cy="3510405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de-DE" sz="2000" kern="0" dirty="0"/>
              <a:t>Summary of the progress at this meeting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WT-1: 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	- No progress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WT-2: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	- No progress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WT-3:</a:t>
            </a:r>
          </a:p>
          <a:p>
            <a:pPr marL="457200" indent="0" algn="l" rtl="0" eaLnBrk="0" fontAlgn="base" hangingPunc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400" dirty="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	</a:t>
            </a:r>
            <a:r>
              <a:rPr lang="en-US" altLang="zh-CN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- No progress</a:t>
            </a: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WT-4: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	- </a:t>
            </a:r>
            <a:r>
              <a:rPr lang="en-GB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Add information elements to address charging impacts from enhanced QoS handling in XRM</a:t>
            </a:r>
            <a:endParaRPr lang="en-GB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kern="0" dirty="0"/>
              <a:t>RAN/SA/CT impacts and dependencies:</a:t>
            </a:r>
            <a:endParaRPr lang="de-DE" sz="2000" kern="0" dirty="0"/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400" kern="0" dirty="0"/>
              <a:t>N</a:t>
            </a:r>
            <a:r>
              <a:rPr lang="en-US" altLang="zh-CN" sz="1400" kern="0" dirty="0"/>
              <a:t>o dependencies</a:t>
            </a:r>
            <a:endParaRPr lang="en-US" sz="1400" kern="0" dirty="0"/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kern="0" dirty="0"/>
              <a:t>Updates/Next steps:</a:t>
            </a:r>
          </a:p>
          <a:p>
            <a:pPr lvl="1">
              <a:defRPr/>
            </a:pPr>
            <a:r>
              <a:rPr lang="en-US" altLang="zh-CN" sz="1400" kern="0" dirty="0"/>
              <a:t>Stage2 of PDU set handling and Multiplexed media service</a:t>
            </a:r>
            <a:endParaRPr lang="en-US" sz="1400" kern="0" dirty="0"/>
          </a:p>
        </p:txBody>
      </p:sp>
    </p:spTree>
    <p:extLst>
      <p:ext uri="{BB962C8B-B14F-4D97-AF65-F5344CB8AC3E}">
        <p14:creationId xmlns:p14="http://schemas.microsoft.com/office/powerpoint/2010/main" val="681449001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8F82A3-B570-C365-1EC6-B6A4A29FE6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D2741F3D-2FB8-29F5-57D2-5C8E59A5A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811" y="165101"/>
            <a:ext cx="9339381" cy="1143000"/>
          </a:xfrm>
        </p:spPr>
        <p:txBody>
          <a:bodyPr/>
          <a:lstStyle/>
          <a:p>
            <a:r>
              <a:rPr lang="en-GB" altLang="en-US" sz="3200" b="1" dirty="0"/>
              <a:t>Rel-20 WID on Charging aspects of next generation real time communication services phase 3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884EE90-8325-C030-6058-08A09A8831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9585007"/>
              </p:ext>
            </p:extLst>
          </p:nvPr>
        </p:nvGraphicFramePr>
        <p:xfrm>
          <a:off x="745130" y="1238527"/>
          <a:ext cx="11000316" cy="1070134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62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495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49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14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73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13897">
                  <a:extLst>
                    <a:ext uri="{9D8B030D-6E8A-4147-A177-3AD203B41FA5}">
                      <a16:colId xmlns:a16="http://schemas.microsoft.com/office/drawing/2014/main" val="1044384781"/>
                    </a:ext>
                  </a:extLst>
                </a:gridCol>
                <a:gridCol w="79866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79198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523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New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Change or comment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1100017</a:t>
                      </a: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 Charging aspects of next generation real time communication services phase 3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Ph2_NG_RTC_Ph2-CH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12/12/2026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SP-251695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1828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r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WT-1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642668667"/>
                  </a:ext>
                </a:extLst>
              </a:tr>
              <a:tr h="262114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r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WT-2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2181216308"/>
                  </a:ext>
                </a:extLst>
              </a:tr>
            </a:tbl>
          </a:graphicData>
        </a:graphic>
      </p:graphicFrame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1DA47353-6745-CF57-30C4-08E33A3004EF}"/>
              </a:ext>
            </a:extLst>
          </p:cNvPr>
          <p:cNvSpPr txBox="1">
            <a:spLocks/>
          </p:cNvSpPr>
          <p:nvPr/>
        </p:nvSpPr>
        <p:spPr>
          <a:xfrm>
            <a:off x="782452" y="2791004"/>
            <a:ext cx="10925672" cy="3510405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de-DE" sz="2000" kern="0" dirty="0"/>
              <a:t>Summary of the progress at this meeting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WT-1: 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	- no progress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WT-2: 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	-  no progress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endParaRPr lang="en-GB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kern="0" dirty="0"/>
              <a:t>RAN/SA/CT impacts and dependencies:</a:t>
            </a:r>
            <a:endParaRPr lang="de-DE" sz="2000" kern="0" dirty="0"/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400" kern="0" dirty="0"/>
              <a:t>Not Identified yet</a:t>
            </a:r>
          </a:p>
          <a:p>
            <a:pPr marL="457200" lvl="1" indent="0"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en-US" sz="1400" kern="0" dirty="0"/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kern="0" dirty="0"/>
              <a:t>Updates/Next steps:</a:t>
            </a:r>
          </a:p>
          <a:p>
            <a:pPr lvl="1">
              <a:defRPr/>
            </a:pPr>
            <a:r>
              <a:rPr lang="en-GB" altLang="zh-CN" sz="1400" dirty="0"/>
              <a:t>Start the work</a:t>
            </a:r>
            <a:endParaRPr lang="en-US" sz="1400" kern="0" dirty="0"/>
          </a:p>
        </p:txBody>
      </p:sp>
    </p:spTree>
    <p:extLst>
      <p:ext uri="{BB962C8B-B14F-4D97-AF65-F5344CB8AC3E}">
        <p14:creationId xmlns:p14="http://schemas.microsoft.com/office/powerpoint/2010/main" val="2880430705"/>
      </p:ext>
    </p:extLst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59ECF3-F2B9-B27C-BB15-32C5C2C32A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5648D478-FE1E-4D25-9E1D-F1725F115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875" y="189173"/>
            <a:ext cx="9838823" cy="1143000"/>
          </a:xfrm>
        </p:spPr>
        <p:txBody>
          <a:bodyPr/>
          <a:lstStyle/>
          <a:p>
            <a:r>
              <a:rPr lang="en-GB" altLang="en-US" sz="3200" b="1" dirty="0"/>
              <a:t>Rel-20 Study on Charging Aspects of CAPIF phase 3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D2BFF3D-9F48-A219-4095-BB3EC85947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8979545"/>
              </p:ext>
            </p:extLst>
          </p:nvPr>
        </p:nvGraphicFramePr>
        <p:xfrm>
          <a:off x="595842" y="1332173"/>
          <a:ext cx="11000316" cy="1305506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62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61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83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14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73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13897">
                  <a:extLst>
                    <a:ext uri="{9D8B030D-6E8A-4147-A177-3AD203B41FA5}">
                      <a16:colId xmlns:a16="http://schemas.microsoft.com/office/drawing/2014/main" val="1044384781"/>
                    </a:ext>
                  </a:extLst>
                </a:gridCol>
                <a:gridCol w="79866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79198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359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New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Change or comment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9842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1080014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SID on Charging Aspects of CAPIF phase 3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FS_CAPIF_Ph3-CH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12/06/2026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t" latinLnBrk="0" hangingPunct="1"/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SP-250869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kern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9842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r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WT-1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2829475141"/>
                  </a:ext>
                </a:extLst>
              </a:tr>
              <a:tr h="289842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r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WT-2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2184389155"/>
                  </a:ext>
                </a:extLst>
              </a:tr>
            </a:tbl>
          </a:graphicData>
        </a:graphic>
      </p:graphicFrame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A2BE6855-3267-C0D2-AE11-C7229159C8C0}"/>
              </a:ext>
            </a:extLst>
          </p:cNvPr>
          <p:cNvSpPr txBox="1">
            <a:spLocks/>
          </p:cNvSpPr>
          <p:nvPr/>
        </p:nvSpPr>
        <p:spPr>
          <a:xfrm>
            <a:off x="928951" y="2834325"/>
            <a:ext cx="10584623" cy="3622753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de-DE" sz="1800" kern="0" dirty="0"/>
              <a:t>Summary </a:t>
            </a:r>
            <a:r>
              <a:rPr lang="de-DE" altLang="de-DE" sz="1800" kern="0" dirty="0" err="1"/>
              <a:t>of</a:t>
            </a:r>
            <a:r>
              <a:rPr lang="de-DE" altLang="de-DE" sz="1800" kern="0" dirty="0"/>
              <a:t> </a:t>
            </a:r>
            <a:r>
              <a:rPr lang="de-DE" altLang="de-DE" sz="1800" kern="0" dirty="0" err="1"/>
              <a:t>the</a:t>
            </a:r>
            <a:r>
              <a:rPr lang="de-DE" altLang="de-DE" sz="1800" kern="0" dirty="0"/>
              <a:t> </a:t>
            </a:r>
            <a:r>
              <a:rPr lang="de-DE" altLang="de-DE" sz="1800" kern="0" dirty="0" err="1"/>
              <a:t>progress</a:t>
            </a:r>
            <a:r>
              <a:rPr lang="de-DE" altLang="de-DE" sz="1800" kern="0" dirty="0"/>
              <a:t> at </a:t>
            </a:r>
            <a:r>
              <a:rPr lang="de-DE" altLang="de-DE" sz="1800" kern="0" dirty="0" err="1"/>
              <a:t>this</a:t>
            </a:r>
            <a:r>
              <a:rPr lang="de-DE" altLang="de-DE" sz="1800" kern="0" dirty="0"/>
              <a:t> </a:t>
            </a:r>
            <a:r>
              <a:rPr lang="de-DE" altLang="de-DE" sz="1800" kern="0" dirty="0" err="1"/>
              <a:t>meeting</a:t>
            </a:r>
            <a:endParaRPr lang="de-DE" altLang="de-DE" sz="1800" kern="0" dirty="0"/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 dirty="0">
                <a:latin typeface="Calibri" pitchFamily="34" charset="0"/>
                <a:ea typeface="宋体" pitchFamily="2" charset="-122"/>
                <a:cs typeface="Arial" charset="0"/>
              </a:rPr>
              <a:t>General</a:t>
            </a:r>
          </a:p>
          <a:p>
            <a:pPr lvl="2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 dirty="0">
                <a:latin typeface="Calibri" pitchFamily="34" charset="0"/>
                <a:ea typeface="宋体" pitchFamily="2" charset="-122"/>
                <a:cs typeface="Arial" charset="0"/>
              </a:rPr>
              <a:t>Total of 12 pCRs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 dirty="0">
                <a:latin typeface="Calibri" pitchFamily="34" charset="0"/>
                <a:ea typeface="宋体" pitchFamily="2" charset="-122"/>
                <a:cs typeface="Arial" charset="0"/>
              </a:rPr>
              <a:t>WT-1:</a:t>
            </a:r>
          </a:p>
          <a:p>
            <a:pPr lvl="2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 dirty="0">
                <a:latin typeface="Calibri" pitchFamily="34" charset="0"/>
                <a:ea typeface="宋体" pitchFamily="2" charset="-122"/>
                <a:cs typeface="Arial" charset="0"/>
              </a:rPr>
              <a:t>6 pCRs approved in TR 28.891 </a:t>
            </a:r>
          </a:p>
          <a:p>
            <a:pPr lvl="2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 dirty="0">
                <a:latin typeface="Calibri" pitchFamily="34" charset="0"/>
                <a:ea typeface="宋体" pitchFamily="2" charset="-122"/>
                <a:cs typeface="Arial" charset="0"/>
              </a:rPr>
              <a:t>CAPIF Inter-connection Use cases, key issues and solutions to the UCs (1/2), and evaluation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 dirty="0">
                <a:latin typeface="Calibri" pitchFamily="34" charset="0"/>
                <a:ea typeface="宋体" pitchFamily="2" charset="-122"/>
                <a:cs typeface="Arial" charset="0"/>
              </a:rPr>
              <a:t>WT-2:</a:t>
            </a:r>
          </a:p>
          <a:p>
            <a:pPr lvl="2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 dirty="0">
                <a:latin typeface="Calibri" pitchFamily="34" charset="0"/>
                <a:ea typeface="宋体" pitchFamily="2" charset="-122"/>
                <a:cs typeface="Arial" charset="0"/>
              </a:rPr>
              <a:t>6 pCRs approved in TR 28.891 </a:t>
            </a:r>
          </a:p>
          <a:p>
            <a:pPr lvl="2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 dirty="0">
                <a:latin typeface="Calibri" pitchFamily="34" charset="0"/>
                <a:ea typeface="宋体" pitchFamily="2" charset="-122"/>
                <a:cs typeface="Arial" charset="0"/>
              </a:rPr>
              <a:t>Authorization Authentication Use Case (1), key Issues, Charging Requirements , first solutions and evaluation for</a:t>
            </a:r>
          </a:p>
          <a:p>
            <a:pPr marL="914400" lvl="2" indent="0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altLang="zh-CN" sz="12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altLang="zh-CN" sz="1400" dirty="0">
                <a:latin typeface="Calibri" panose="020F0502020204030204" pitchFamily="34" charset="0"/>
                <a:ea typeface="宋体" panose="02010600030101010101" pitchFamily="2" charset="-122"/>
                <a:sym typeface="+mn-ea"/>
              </a:rPr>
              <a:t>Draft TR 28.891-030 (Email Approval </a:t>
            </a:r>
            <a:r>
              <a:rPr lang="en-GB" altLang="de-DE" sz="1400" dirty="0">
                <a:latin typeface="Calibri" pitchFamily="34" charset="0"/>
                <a:ea typeface="宋体" pitchFamily="2" charset="-122"/>
                <a:cs typeface="Arial" charset="0"/>
              </a:rPr>
              <a:t>S5-260515</a:t>
            </a:r>
            <a:r>
              <a:rPr lang="en-US" altLang="zh-CN" sz="1400" dirty="0">
                <a:latin typeface="Calibri" panose="020F0502020204030204" pitchFamily="34" charset="0"/>
                <a:ea typeface="宋体" panose="02010600030101010101" pitchFamily="2" charset="-122"/>
                <a:sym typeface="+mn-ea"/>
              </a:rPr>
              <a:t>)</a:t>
            </a:r>
            <a:endParaRPr lang="en-GB" sz="14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GB" sz="12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kern="0" dirty="0"/>
              <a:t>RAN/SA/CT impacts and dependencies:</a:t>
            </a:r>
            <a:endParaRPr lang="de-DE" sz="1800" kern="0" dirty="0"/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200" kern="0" dirty="0"/>
              <a:t>None Identified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800" kern="0" dirty="0"/>
              <a:t>Updates/Next steps:</a:t>
            </a:r>
          </a:p>
          <a:p>
            <a:pPr lvl="1">
              <a:defRPr/>
            </a:pPr>
            <a:r>
              <a:rPr lang="en-GB" altLang="zh-CN" sz="1200" dirty="0"/>
              <a:t>WT-1, WT-2 Solutions, Evaluations for Topic #1, #2 and #3, and Conclusion to be </a:t>
            </a:r>
            <a:r>
              <a:rPr lang="en-GB" altLang="zh-CN" sz="1200" dirty="0" err="1"/>
              <a:t>disucssed</a:t>
            </a:r>
            <a:endParaRPr lang="en-US" sz="1200" kern="0" dirty="0"/>
          </a:p>
        </p:txBody>
      </p:sp>
    </p:spTree>
    <p:extLst>
      <p:ext uri="{BB962C8B-B14F-4D97-AF65-F5344CB8AC3E}">
        <p14:creationId xmlns:p14="http://schemas.microsoft.com/office/powerpoint/2010/main" val="671251384"/>
      </p:ext>
    </p:extLst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F0486A-6B57-EF28-1246-FA0E58AEE4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B4C2870F-A626-7656-2E48-CDB2E3D04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875" y="189173"/>
            <a:ext cx="9838823" cy="1143000"/>
          </a:xfrm>
        </p:spPr>
        <p:txBody>
          <a:bodyPr/>
          <a:lstStyle/>
          <a:p>
            <a:r>
              <a:rPr lang="en-GB" altLang="en-US" sz="3200" b="1" dirty="0"/>
              <a:t>Rel-20 Study on 5GA roaming charging reliability enhancement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1EA8C89-2229-A1D7-0927-EC7EF186A3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857266"/>
              </p:ext>
            </p:extLst>
          </p:nvPr>
        </p:nvGraphicFramePr>
        <p:xfrm>
          <a:off x="677391" y="1269383"/>
          <a:ext cx="11000316" cy="1272014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62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61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83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14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73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13897">
                  <a:extLst>
                    <a:ext uri="{9D8B030D-6E8A-4147-A177-3AD203B41FA5}">
                      <a16:colId xmlns:a16="http://schemas.microsoft.com/office/drawing/2014/main" val="1044384781"/>
                    </a:ext>
                  </a:extLst>
                </a:gridCol>
                <a:gridCol w="79866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79198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817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New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Change or comment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3763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1090010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5GA roaming charging reliability enhancement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dirty="0" err="1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FS_RoamRe_CH</a:t>
                      </a:r>
                      <a:endParaRPr lang="en-US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12/03/2026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45 %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SP-251203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kern="1200" noProof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Completion is guaranteed for SA#112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3763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r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WT-1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2829475141"/>
                  </a:ext>
                </a:extLst>
              </a:tr>
              <a:tr h="253763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r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WT-2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2184389155"/>
                  </a:ext>
                </a:extLst>
              </a:tr>
            </a:tbl>
          </a:graphicData>
        </a:graphic>
      </p:graphicFrame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4170F7BB-3995-1279-0D8E-B92F0FEBF0F3}"/>
              </a:ext>
            </a:extLst>
          </p:cNvPr>
          <p:cNvSpPr txBox="1">
            <a:spLocks/>
          </p:cNvSpPr>
          <p:nvPr/>
        </p:nvSpPr>
        <p:spPr>
          <a:xfrm>
            <a:off x="821965" y="2478607"/>
            <a:ext cx="11000316" cy="4705631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de-DE" sz="2000" kern="0" dirty="0"/>
              <a:t>Summary of the progress at this meeting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WT-1:</a:t>
            </a:r>
          </a:p>
          <a:p>
            <a:pPr lvl="2">
              <a:spcBef>
                <a:spcPts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en-US" altLang="zh-CN" sz="1200" kern="0" dirty="0"/>
              <a:t>Use Case and key issue for CDR Generation after CHF-SMF Connection Loss </a:t>
            </a:r>
          </a:p>
          <a:p>
            <a:pPr lvl="2">
              <a:spcBef>
                <a:spcPts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en-US" altLang="zh-CN" sz="1200" kern="0" dirty="0"/>
              <a:t>key issue of the trigger conditions in V-CHF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WT-2:</a:t>
            </a:r>
          </a:p>
          <a:p>
            <a:pPr marL="914400" lvl="2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en-US" altLang="zh-CN" sz="1200" dirty="0">
                <a:latin typeface="Calibri" pitchFamily="34" charset="0"/>
                <a:ea typeface="宋体" pitchFamily="2" charset="-122"/>
                <a:cs typeface="Arial" charset="0"/>
              </a:rPr>
              <a:t>-  </a:t>
            </a:r>
            <a:r>
              <a:rPr lang="fr-FR" altLang="zh-CN" sz="1200" dirty="0">
                <a:latin typeface="Calibri" pitchFamily="34" charset="0"/>
                <a:ea typeface="宋体" pitchFamily="2" charset="-122"/>
                <a:cs typeface="Arial" charset="0"/>
              </a:rPr>
              <a:t>Update solution #1.2, </a:t>
            </a:r>
            <a:r>
              <a:rPr lang="en-US" altLang="zh-CN" sz="1200" dirty="0">
                <a:latin typeface="Calibri" pitchFamily="34" charset="0"/>
                <a:ea typeface="宋体" pitchFamily="2" charset="-122"/>
                <a:cs typeface="Arial" charset="0"/>
              </a:rPr>
              <a:t>Handling of charging information stored in V-CHF, Solutions of the trigger conditions in V-CHF</a:t>
            </a:r>
          </a:p>
          <a:p>
            <a:pPr marL="914400" lvl="2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en-US" altLang="zh-CN" sz="1200" dirty="0">
                <a:latin typeface="Calibri" pitchFamily="34" charset="0"/>
                <a:ea typeface="宋体" pitchFamily="2" charset="-122"/>
                <a:cs typeface="Arial" charset="0"/>
              </a:rPr>
              <a:t>-  Handling of V-CTF when V-CTF detected both V-CHF and H-CHF failure at the same time</a:t>
            </a:r>
            <a:endParaRPr lang="en-GB" altLang="zh-CN" sz="12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914400" lvl="2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en-US" altLang="zh-CN" sz="1200" dirty="0">
                <a:latin typeface="Calibri" pitchFamily="34" charset="0"/>
                <a:ea typeface="宋体" pitchFamily="2" charset="-122"/>
                <a:cs typeface="Arial" charset="0"/>
              </a:rPr>
              <a:t>-  Solution topic 1 KI#1/ KI#2, topic 2 KI#1,</a:t>
            </a:r>
            <a:r>
              <a:rPr lang="zh-CN" altLang="en-US" sz="12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en-US" altLang="zh-CN" sz="1200" dirty="0">
                <a:latin typeface="Calibri" pitchFamily="34" charset="0"/>
                <a:ea typeface="宋体" pitchFamily="2" charset="-122"/>
                <a:cs typeface="Arial" charset="0"/>
              </a:rPr>
              <a:t>topic 3 KI#1/ KI#2 using SBA</a:t>
            </a:r>
          </a:p>
          <a:p>
            <a:pPr marL="914400" lvl="2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en-US" altLang="zh-CN" sz="1200" dirty="0">
                <a:latin typeface="Calibri" pitchFamily="34" charset="0"/>
                <a:ea typeface="宋体" pitchFamily="2" charset="-122"/>
                <a:cs typeface="Arial" charset="0"/>
              </a:rPr>
              <a:t>-  Partial solution evaluation for Key issue #1.1/ Key issue #1.2/ Key issue #1.3/ Key issue #2.1/ Key issue #3.1/ Key issue #3.2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GB" altLang="de-DE" sz="1400" dirty="0">
                <a:latin typeface="Calibri" pitchFamily="34" charset="0"/>
                <a:ea typeface="宋体" pitchFamily="2" charset="-122"/>
                <a:cs typeface="Arial" charset="0"/>
              </a:rPr>
              <a:t>Presentation of TR 32.872 for information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GB" altLang="de-DE" sz="1400" dirty="0">
                <a:latin typeface="Calibri" pitchFamily="34" charset="0"/>
                <a:ea typeface="宋体" pitchFamily="2" charset="-122"/>
                <a:cs typeface="Arial" charset="0"/>
              </a:rPr>
              <a:t>Draft TR 32.872 (email approval S5-260516)</a:t>
            </a:r>
            <a:endParaRPr lang="en-GB" altLang="zh-CN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kern="0" dirty="0"/>
              <a:t>RAN/SA/CT impacts and dependencies:</a:t>
            </a:r>
            <a:endParaRPr lang="de-DE" sz="2000" kern="0" dirty="0"/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altLang="zh-CN" sz="1400" kern="0" dirty="0"/>
              <a:t>None identified</a:t>
            </a:r>
            <a:endParaRPr lang="en-US" sz="1400" kern="0" dirty="0"/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kern="0" dirty="0"/>
              <a:t>Updates/Next steps:</a:t>
            </a:r>
          </a:p>
          <a:p>
            <a:pPr lvl="1">
              <a:defRPr/>
            </a:pPr>
            <a:r>
              <a:rPr lang="en-GB" altLang="zh-CN" sz="1400" dirty="0"/>
              <a:t>Continue to complete </a:t>
            </a:r>
            <a:r>
              <a:rPr lang="en-US" altLang="zh-CN" sz="1400" kern="0" dirty="0"/>
              <a:t>solutions,</a:t>
            </a:r>
            <a:r>
              <a:rPr lang="zh-CN" altLang="en-US" sz="1400" kern="0" dirty="0"/>
              <a:t> </a:t>
            </a:r>
            <a:r>
              <a:rPr lang="en-US" altLang="zh-CN" sz="1400" kern="0" dirty="0"/>
              <a:t>evaluations and conclusions</a:t>
            </a:r>
          </a:p>
        </p:txBody>
      </p:sp>
    </p:spTree>
    <p:extLst>
      <p:ext uri="{BB962C8B-B14F-4D97-AF65-F5344CB8AC3E}">
        <p14:creationId xmlns:p14="http://schemas.microsoft.com/office/powerpoint/2010/main" val="80924458"/>
      </p:ext>
    </p:extLst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EE436B-D825-A8AF-BD38-3291AFA250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AF464946-B1EE-8451-D813-6AFC25498D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811" y="165101"/>
            <a:ext cx="9339381" cy="1143000"/>
          </a:xfrm>
        </p:spPr>
        <p:txBody>
          <a:bodyPr/>
          <a:lstStyle/>
          <a:p>
            <a:r>
              <a:rPr lang="en-GB" altLang="en-US" sz="3200" b="1" dirty="0"/>
              <a:t>Rel-20 Study on 5GA Charging aspects of integrated sensing and communications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53BF5A1-B8FF-13FE-2DAF-4F4D9F7C66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7332726"/>
              </p:ext>
            </p:extLst>
          </p:nvPr>
        </p:nvGraphicFramePr>
        <p:xfrm>
          <a:off x="745130" y="1238527"/>
          <a:ext cx="11000316" cy="1332248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62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61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83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14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73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13897">
                  <a:extLst>
                    <a:ext uri="{9D8B030D-6E8A-4147-A177-3AD203B41FA5}">
                      <a16:colId xmlns:a16="http://schemas.microsoft.com/office/drawing/2014/main" val="1044384781"/>
                    </a:ext>
                  </a:extLst>
                </a:gridCol>
                <a:gridCol w="79866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79198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523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New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Change or comment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1100013</a:t>
                      </a: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Study on 5GA Charging aspects of integrated sensing and communications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kern="1200" dirty="0" err="1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FS_Sensing_CH</a:t>
                      </a: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12/06/2026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SP-251665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</a:t>
                      </a: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1828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r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WT-1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</a:t>
                      </a: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642668667"/>
                  </a:ext>
                </a:extLst>
              </a:tr>
              <a:tr h="262114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r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WT-2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</a:t>
                      </a: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2181216308"/>
                  </a:ext>
                </a:extLst>
              </a:tr>
              <a:tr h="262114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r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WT-3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2751873192"/>
                  </a:ext>
                </a:extLst>
              </a:tr>
            </a:tbl>
          </a:graphicData>
        </a:graphic>
      </p:graphicFrame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CEAB1988-0718-5219-3B0F-25397A956028}"/>
              </a:ext>
            </a:extLst>
          </p:cNvPr>
          <p:cNvSpPr txBox="1"/>
          <p:nvPr/>
        </p:nvSpPr>
        <p:spPr>
          <a:xfrm>
            <a:off x="745130" y="2690520"/>
            <a:ext cx="10925672" cy="3690615"/>
          </a:xfrm>
          <a:prstGeom prst="rect">
            <a:avLst/>
          </a:prstGeom>
        </p:spPr>
        <p:txBody>
          <a:bodyPr/>
          <a:lstStyle>
            <a:lvl1pPr marL="341630" indent="-34163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1pPr>
            <a:lvl2pPr marL="741680" indent="-2844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730" indent="-22733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930" indent="-22733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6130" indent="-22733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16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36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56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de-DE" sz="2000" kern="0" dirty="0"/>
              <a:t>Summary of the progress at this meeting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latin typeface="Calibri" pitchFamily="34" charset="0"/>
                <a:ea typeface="宋体" panose="02010600030101010101" pitchFamily="2" charset="-122"/>
                <a:sym typeface="+mn-ea"/>
              </a:rPr>
              <a:t>General of 3 pCRs on</a:t>
            </a:r>
            <a:endParaRPr lang="en-US" altLang="zh-CN" sz="1400" dirty="0">
              <a:latin typeface="Calibri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  <a:p>
            <a:pPr marL="914400" lvl="2" indent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en-US" altLang="zh-CN" sz="1400" dirty="0">
                <a:latin typeface="Calibri" pitchFamily="34" charset="0"/>
                <a:ea typeface="宋体" panose="02010600030101010101" pitchFamily="2" charset="-122"/>
                <a:sym typeface="+mn-ea"/>
              </a:rPr>
              <a:t>- add skeleton, scope and background</a:t>
            </a:r>
            <a:r>
              <a:rPr lang="en-US" altLang="zh-CN" sz="1400" dirty="0">
                <a:latin typeface="Calibri" pitchFamily="34" charset="0"/>
                <a:ea typeface="宋体" panose="02010600030101010101" pitchFamily="2" charset="-122"/>
                <a:cs typeface="Arial" panose="020B0604020202020204" pitchFamily="34" charset="0"/>
              </a:rPr>
              <a:t> 	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latin typeface="Calibri" pitchFamily="34" charset="0"/>
                <a:ea typeface="宋体" panose="02010600030101010101" pitchFamily="2" charset="-122"/>
                <a:cs typeface="Arial" panose="020B0604020202020204" pitchFamily="34" charset="0"/>
              </a:rPr>
              <a:t>WT-1 with 4 pCRs on: 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zh-CN" sz="1400" dirty="0">
                <a:latin typeface="Calibri" pitchFamily="34" charset="0"/>
                <a:ea typeface="宋体" panose="02010600030101010101" pitchFamily="2" charset="-122"/>
                <a:cs typeface="Arial" panose="020B0604020202020204" pitchFamily="34" charset="0"/>
              </a:rPr>
              <a:t>	- business models and use cases for supporting ISAC 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latin typeface="Calibri" pitchFamily="34" charset="0"/>
                <a:ea typeface="宋体" panose="02010600030101010101" pitchFamily="2" charset="-122"/>
                <a:cs typeface="Arial" panose="020B0604020202020204" pitchFamily="34" charset="0"/>
              </a:rPr>
              <a:t>WT-2 with 1 pCR on: 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zh-CN" sz="1400" dirty="0">
                <a:latin typeface="Calibri" pitchFamily="34" charset="0"/>
                <a:ea typeface="宋体" panose="02010600030101010101" pitchFamily="2" charset="-122"/>
                <a:cs typeface="Arial" panose="020B0604020202020204" pitchFamily="34" charset="0"/>
              </a:rPr>
              <a:t>	- charging scenarios and potential charging requirements for supporting ISAC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altLang="zh-CN" sz="1400" dirty="0">
              <a:latin typeface="Calibri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latin typeface="Calibri" pitchFamily="34" charset="0"/>
                <a:ea typeface="宋体" panose="02010600030101010101" pitchFamily="2" charset="-122"/>
                <a:sym typeface="+mn-ea"/>
              </a:rPr>
              <a:t>Initial skeleton of TR 28.893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latin typeface="Calibri" pitchFamily="34" charset="0"/>
                <a:ea typeface="宋体" panose="02010600030101010101" pitchFamily="2" charset="-122"/>
                <a:sym typeface="+mn-ea"/>
              </a:rPr>
              <a:t>Draft TR 28.893-010 (Email Approval </a:t>
            </a:r>
            <a:r>
              <a:rPr lang="en-GB" altLang="de-DE" sz="1400" dirty="0">
                <a:latin typeface="Calibri" pitchFamily="34" charset="0"/>
                <a:ea typeface="宋体" panose="02010600030101010101" pitchFamily="2" charset="-122"/>
                <a:sym typeface="+mn-ea"/>
              </a:rPr>
              <a:t>S5-2</a:t>
            </a:r>
            <a:r>
              <a:rPr lang="en-US" altLang="en-GB" sz="1400" dirty="0">
                <a:latin typeface="Calibri" pitchFamily="34" charset="0"/>
                <a:ea typeface="宋体" panose="02010600030101010101" pitchFamily="2" charset="-122"/>
                <a:sym typeface="+mn-ea"/>
              </a:rPr>
              <a:t>60517)</a:t>
            </a:r>
            <a:r>
              <a:rPr lang="en-US" altLang="zh-CN" sz="1400" dirty="0">
                <a:latin typeface="Calibri" pitchFamily="34" charset="0"/>
                <a:ea typeface="宋体" panose="02010600030101010101" pitchFamily="2" charset="-122"/>
                <a:sym typeface="+mn-ea"/>
              </a:rPr>
              <a:t> </a:t>
            </a:r>
            <a:endParaRPr lang="en-US" altLang="zh-CN" sz="1400" dirty="0">
              <a:latin typeface="Calibri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zh-CN" sz="1400" dirty="0">
                <a:latin typeface="Calibri" pitchFamily="34" charset="0"/>
                <a:ea typeface="宋体" panose="02010600030101010101" pitchFamily="2" charset="-122"/>
                <a:sym typeface="+mn-ea"/>
              </a:rPr>
              <a:t>	</a:t>
            </a:r>
            <a:endParaRPr lang="en-GB" sz="1400" dirty="0">
              <a:latin typeface="Calibri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kern="0" dirty="0"/>
              <a:t>RAN/SA/CT impacts and dependencies:</a:t>
            </a:r>
            <a:endParaRPr lang="de-DE" sz="2000" kern="0" dirty="0"/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altLang="zh-CN" sz="1400" kern="0" dirty="0">
                <a:sym typeface="+mn-ea"/>
              </a:rPr>
              <a:t>None identified</a:t>
            </a:r>
            <a:endParaRPr lang="en-US" sz="1400" kern="0" dirty="0"/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kern="0" dirty="0"/>
              <a:t>Updates/Next steps:</a:t>
            </a:r>
          </a:p>
          <a:p>
            <a:pPr lvl="1">
              <a:defRPr/>
            </a:pPr>
            <a:r>
              <a:rPr lang="en-GB" altLang="zh-CN" sz="1400" dirty="0">
                <a:sym typeface="+mn-ea"/>
              </a:rPr>
              <a:t>Continue to complete </a:t>
            </a:r>
            <a:r>
              <a:rPr lang="en-US" altLang="zh-CN" sz="1400" kern="0" dirty="0">
                <a:sym typeface="+mn-ea"/>
              </a:rPr>
              <a:t>use cases and solutions</a:t>
            </a:r>
            <a:endParaRPr lang="en-US" sz="1400" kern="0" dirty="0"/>
          </a:p>
        </p:txBody>
      </p:sp>
    </p:spTree>
    <p:extLst>
      <p:ext uri="{BB962C8B-B14F-4D97-AF65-F5344CB8AC3E}">
        <p14:creationId xmlns:p14="http://schemas.microsoft.com/office/powerpoint/2010/main" val="2001542922"/>
      </p:ext>
    </p:extLst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6201BA-CE84-DB45-4A97-9A87D76350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210D41EF-0D5B-AE36-7BDC-CA6019B3AD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811" y="165101"/>
            <a:ext cx="9339381" cy="1143000"/>
          </a:xfrm>
        </p:spPr>
        <p:txBody>
          <a:bodyPr/>
          <a:lstStyle/>
          <a:p>
            <a:r>
              <a:rPr lang="en-GB" altLang="en-US" sz="3200" b="1" dirty="0"/>
              <a:t>Rel-20 Study on Charging Aspects of satellite access phase 4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885DC87-11FF-8CB9-F997-B05C9595CF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3237313"/>
              </p:ext>
            </p:extLst>
          </p:nvPr>
        </p:nvGraphicFramePr>
        <p:xfrm>
          <a:off x="782452" y="1308101"/>
          <a:ext cx="11000316" cy="974884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62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207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37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14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73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13897">
                  <a:extLst>
                    <a:ext uri="{9D8B030D-6E8A-4147-A177-3AD203B41FA5}">
                      <a16:colId xmlns:a16="http://schemas.microsoft.com/office/drawing/2014/main" val="1044384781"/>
                    </a:ext>
                  </a:extLst>
                </a:gridCol>
                <a:gridCol w="79866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79198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523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New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Change or comment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1100012</a:t>
                      </a: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 Study on Charging Aspects of satellite access phase 4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FS_5GSAT_Ph4_CH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12/09/2026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SP-251664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1828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r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WT-1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642668667"/>
                  </a:ext>
                </a:extLst>
              </a:tr>
              <a:tr h="262114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r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WT-2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2181216308"/>
                  </a:ext>
                </a:extLst>
              </a:tr>
            </a:tbl>
          </a:graphicData>
        </a:graphic>
      </p:graphicFrame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62053F85-E6ED-7450-3DFE-DE3B6196536F}"/>
              </a:ext>
            </a:extLst>
          </p:cNvPr>
          <p:cNvSpPr txBox="1">
            <a:spLocks/>
          </p:cNvSpPr>
          <p:nvPr/>
        </p:nvSpPr>
        <p:spPr>
          <a:xfrm>
            <a:off x="782452" y="2772698"/>
            <a:ext cx="10925672" cy="3528712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de-DE" sz="2000" kern="0" dirty="0"/>
              <a:t>Summary of the progress at this meeting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General of 4 pCRs on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	- Add skeleton, scope and background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WT-1 with 2 pCRs on: 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	- Use case, charging requirements and KIs for IMS voice call over GEO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WT-2 with 2 pCRs on: : 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	-Use case, charging requirements and KIs for UE-satellite-UE communication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GB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kern="0" dirty="0"/>
              <a:t>RAN/SA/CT impacts and dependencies:</a:t>
            </a:r>
            <a:endParaRPr lang="de-DE" sz="2000" kern="0" dirty="0"/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400" kern="0" dirty="0"/>
              <a:t>None identified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endParaRPr lang="en-US" sz="1400" kern="0" dirty="0"/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kern="0" dirty="0"/>
              <a:t>Updates/Next steps:</a:t>
            </a:r>
          </a:p>
          <a:p>
            <a:pPr lvl="1">
              <a:defRPr/>
            </a:pPr>
            <a:r>
              <a:rPr lang="en-GB" altLang="zh-CN" sz="1400" dirty="0"/>
              <a:t>Use cases and Solutions for topics</a:t>
            </a:r>
            <a:endParaRPr lang="en-US" sz="1400" kern="0" dirty="0"/>
          </a:p>
        </p:txBody>
      </p:sp>
    </p:spTree>
    <p:extLst>
      <p:ext uri="{BB962C8B-B14F-4D97-AF65-F5344CB8AC3E}">
        <p14:creationId xmlns:p14="http://schemas.microsoft.com/office/powerpoint/2010/main" val="831838554"/>
      </p:ext>
    </p:extLst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476811" y="165101"/>
            <a:ext cx="9339381" cy="1143000"/>
          </a:xfrm>
        </p:spPr>
        <p:txBody>
          <a:bodyPr/>
          <a:lstStyle/>
          <a:p>
            <a:r>
              <a:rPr lang="en-GB" altLang="en-US" sz="3200" b="1" dirty="0"/>
              <a:t>Rel-20 Study on Charging Aspects of 6G System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0945818"/>
              </p:ext>
            </p:extLst>
          </p:nvPr>
        </p:nvGraphicFramePr>
        <p:xfrm>
          <a:off x="745130" y="1238527"/>
          <a:ext cx="11000316" cy="1101348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62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61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83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14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73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389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9866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79198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523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New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Change or comment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1219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1090013</a:t>
                      </a: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20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 Charging Aspects of </a:t>
                      </a:r>
                      <a:r>
                        <a:rPr lang="en-GB" sz="1000" b="1" i="0" u="none" strike="noStrike" kern="120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6G System</a:t>
                      </a:r>
                      <a:endParaRPr lang="en-GB" sz="10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FS_6G_CH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12/03/2027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SP-251218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altLang="en-GB" sz="1000" kern="1200" noProof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 </a:t>
                      </a:r>
                      <a:r>
                        <a:rPr lang="en-GB" sz="1000" kern="1200" noProof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3924">
                <a:tc>
                  <a:txBody>
                    <a:bodyPr/>
                    <a:lstStyle/>
                    <a:p>
                      <a:pPr marL="0" marR="0" lvl="0" indent="0" algn="ctr" defTabSz="1219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r" defTabSz="121920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WT-1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9186">
                <a:tc>
                  <a:txBody>
                    <a:bodyPr/>
                    <a:lstStyle/>
                    <a:p>
                      <a:pPr marL="0" marR="0" lvl="0" indent="0" algn="ctr" defTabSz="1219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r" defTabSz="121920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WT-2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7296">
                <a:tc>
                  <a:txBody>
                    <a:bodyPr/>
                    <a:lstStyle/>
                    <a:p>
                      <a:pPr marL="0" marR="0" lvl="0" indent="0" algn="ctr" defTabSz="1219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r" defTabSz="121920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WT-3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D76C5F39-AC7F-70A2-65B0-1270CCC526BE}"/>
              </a:ext>
            </a:extLst>
          </p:cNvPr>
          <p:cNvSpPr txBox="1"/>
          <p:nvPr/>
        </p:nvSpPr>
        <p:spPr>
          <a:xfrm>
            <a:off x="782452" y="2381527"/>
            <a:ext cx="10925672" cy="4029321"/>
          </a:xfrm>
          <a:prstGeom prst="rect">
            <a:avLst/>
          </a:prstGeom>
        </p:spPr>
        <p:txBody>
          <a:bodyPr/>
          <a:lstStyle>
            <a:lvl1pPr marL="341630" indent="-34163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1pPr>
            <a:lvl2pPr marL="741680" indent="-2844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730" indent="-22733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930" indent="-22733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6130" indent="-22733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16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36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56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de-DE" sz="2000" kern="0" dirty="0"/>
              <a:t>Summary of the progress at this meeting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latin typeface="Calibri" panose="020F050202020403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General: </a:t>
            </a:r>
            <a:r>
              <a:rPr lang="en-US" altLang="zh-CN" sz="1400" dirty="0">
                <a:latin typeface="Calibri" panose="020F0502020204030204" pitchFamily="34" charset="0"/>
                <a:ea typeface="宋体" panose="02010600030101010101" pitchFamily="2" charset="-122"/>
                <a:sym typeface="+mn-ea"/>
              </a:rPr>
              <a:t>Update backgoud information and business models in 6G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latin typeface="Calibri" panose="020F050202020403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WT-1</a:t>
            </a:r>
            <a:r>
              <a:rPr lang="en-US" altLang="zh-CN" sz="1400" dirty="0">
                <a:latin typeface="Calibri" panose="020F0502020204030204" pitchFamily="34" charset="0"/>
                <a:ea typeface="宋体" panose="02010600030101010101" pitchFamily="2" charset="-122"/>
              </a:rPr>
              <a:t> with 6 pCRs on</a:t>
            </a:r>
            <a:r>
              <a:rPr lang="en-US" altLang="zh-CN" sz="1400" dirty="0">
                <a:latin typeface="Calibri" panose="020F050202020403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:</a:t>
            </a:r>
          </a:p>
          <a:p>
            <a:pPr marL="457200" lvl="1" indent="4572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en-US" altLang="zh-CN" sz="1400" dirty="0">
                <a:latin typeface="Calibri" panose="020F0502020204030204" pitchFamily="34" charset="0"/>
                <a:ea typeface="宋体" panose="02010600030101010101" pitchFamily="2" charset="-122"/>
                <a:sym typeface="+mn-ea"/>
              </a:rPr>
              <a:t>- Add a new UC/Req/KI of 6G Charging Architecture</a:t>
            </a:r>
            <a:endParaRPr lang="en-US" altLang="zh-CN" sz="1400" dirty="0">
              <a:latin typeface="Calibri" panose="020F050202020403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  <a:p>
            <a:pPr marL="457200" lvl="1" indent="4572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en-US" altLang="zh-CN" sz="1400" dirty="0">
                <a:latin typeface="Calibri" panose="020F0502020204030204" pitchFamily="34" charset="0"/>
                <a:ea typeface="宋体" panose="02010600030101010101" pitchFamily="2" charset="-122"/>
                <a:sym typeface="+mn-ea"/>
              </a:rPr>
              <a:t>- Add a new UC/Req/KI of Refund</a:t>
            </a:r>
          </a:p>
          <a:p>
            <a:pPr marL="457200" lvl="1" indent="4572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en-US" altLang="zh-CN" sz="1400" dirty="0">
                <a:latin typeface="Calibri" panose="020F0502020204030204" pitchFamily="34" charset="0"/>
                <a:ea typeface="宋体" panose="02010600030101010101" pitchFamily="2" charset="-122"/>
                <a:sym typeface="+mn-ea"/>
              </a:rPr>
              <a:t>- Add new solution of Distributed Charging Architecture </a:t>
            </a:r>
            <a:endParaRPr lang="en-US" altLang="zh-CN" sz="1400" dirty="0">
              <a:latin typeface="Calibri" panose="020F050202020403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  <a:p>
            <a:pPr lv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latin typeface="Calibri" panose="020F050202020403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WT-2</a:t>
            </a:r>
            <a:r>
              <a:rPr lang="en-US" altLang="zh-CN" sz="1400" dirty="0">
                <a:latin typeface="Calibri" pitchFamily="34" charset="0"/>
                <a:ea typeface="宋体" panose="02010600030101010101" pitchFamily="2" charset="-122"/>
              </a:rPr>
              <a:t> with 6 pCRs on </a:t>
            </a:r>
            <a:r>
              <a:rPr lang="en-US" altLang="zh-CN" sz="1400" dirty="0">
                <a:latin typeface="Calibri" panose="020F050202020403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:</a:t>
            </a:r>
          </a:p>
          <a:p>
            <a:pPr marL="457200" lvl="1" indent="4572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en-US" altLang="zh-CN" sz="1400" dirty="0">
                <a:latin typeface="Calibri" panose="020F050202020403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- Add a new </a:t>
            </a:r>
            <a:r>
              <a:rPr lang="en-US" altLang="zh-CN" sz="1400" dirty="0">
                <a:latin typeface="Calibri" panose="020F0502020204030204" pitchFamily="34" charset="0"/>
                <a:ea typeface="宋体" panose="02010600030101010101" pitchFamily="2" charset="-122"/>
                <a:sym typeface="+mn-ea"/>
              </a:rPr>
              <a:t>UC/Req/KI</a:t>
            </a:r>
            <a:r>
              <a:rPr lang="en-US" altLang="zh-CN" sz="1400" dirty="0">
                <a:latin typeface="Calibri" panose="020F050202020403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 of Charging for Multi-dimensional Resources </a:t>
            </a:r>
          </a:p>
          <a:p>
            <a:pPr marL="457200" lvl="1" indent="4572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en-US" altLang="zh-CN" sz="1400" dirty="0">
                <a:latin typeface="Calibri" panose="020F0502020204030204" pitchFamily="34" charset="0"/>
                <a:ea typeface="宋体" panose="02010600030101010101" pitchFamily="2" charset="-122"/>
                <a:sym typeface="+mn-ea"/>
              </a:rPr>
              <a:t>- Add a new UC/Req/KI of C</a:t>
            </a:r>
            <a:r>
              <a:rPr lang="en-US" altLang="zh-CN" sz="1400" dirty="0">
                <a:latin typeface="Calibri" panose="020F050202020403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harging Information Collection and Reporting, Optimazation of </a:t>
            </a:r>
            <a:r>
              <a:rPr lang="en-US" altLang="zh-CN" sz="1400" dirty="0">
                <a:latin typeface="Calibri" panose="020F0502020204030204" pitchFamily="34" charset="0"/>
                <a:ea typeface="宋体" panose="02010600030101010101" pitchFamily="2" charset="-122"/>
                <a:sym typeface="+mn-ea"/>
              </a:rPr>
              <a:t>Charging Sessions and Charging Requests</a:t>
            </a:r>
          </a:p>
          <a:p>
            <a:pPr marL="457200" lvl="1" indent="4572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en-US" altLang="zh-CN" sz="1400" dirty="0">
                <a:latin typeface="Calibri" panose="020F0502020204030204" pitchFamily="34" charset="0"/>
                <a:ea typeface="宋体" panose="02010600030101010101" pitchFamily="2" charset="-122"/>
                <a:sym typeface="+mn-ea"/>
              </a:rPr>
              <a:t>- Add a new UC/Req/KI of F</a:t>
            </a:r>
            <a:r>
              <a:rPr lang="en-US" altLang="zh-CN" sz="1400" dirty="0">
                <a:latin typeface="Calibri" panose="020F050202020403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ailure Handling</a:t>
            </a:r>
          </a:p>
          <a:p>
            <a:pPr marL="457200" lvl="1" indent="4572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en-US" altLang="zh-CN" sz="1400" dirty="0">
                <a:latin typeface="Calibri" panose="020F050202020403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- </a:t>
            </a:r>
            <a:r>
              <a:rPr lang="en-US" altLang="zh-CN" sz="1400" dirty="0">
                <a:latin typeface="Calibri" panose="020F0502020204030204" pitchFamily="34" charset="0"/>
                <a:ea typeface="宋体" panose="02010600030101010101" pitchFamily="2" charset="-122"/>
                <a:sym typeface="+mn-ea"/>
              </a:rPr>
              <a:t>Add a new UC/Req/KI of </a:t>
            </a:r>
            <a:r>
              <a:rPr lang="en-US" altLang="zh-CN" sz="1400" dirty="0">
                <a:latin typeface="Calibri" panose="020F050202020403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Charging for Service with Burst Traffic</a:t>
            </a:r>
          </a:p>
          <a:p>
            <a:pPr marL="457200" lvl="2" indent="4572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en-US" altLang="zh-CN" sz="1400" dirty="0">
                <a:latin typeface="Calibri" panose="020F0502020204030204" pitchFamily="34" charset="0"/>
                <a:ea typeface="宋体" panose="02010600030101010101" pitchFamily="2" charset="-122"/>
                <a:sym typeface="+mn-ea"/>
              </a:rPr>
              <a:t>- Add new solutions of Structuring for OpenAPI and ASN.1</a:t>
            </a:r>
            <a:endParaRPr lang="en-US" altLang="zh-CN" sz="1400" dirty="0">
              <a:latin typeface="Calibri" panose="020F050202020403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  <a:p>
            <a:pPr lv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400" dirty="0">
                <a:latin typeface="Calibri" panose="020F050202020403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WT-3: Not yet </a:t>
            </a:r>
            <a:r>
              <a:rPr lang="en-US" sz="1400" dirty="0">
                <a:latin typeface="Calibri" panose="020F0502020204030204" pitchFamily="34" charset="0"/>
                <a:ea typeface="宋体" panose="02010600030101010101" pitchFamily="2" charset="-122"/>
                <a:sym typeface="+mn-ea"/>
              </a:rPr>
              <a:t>started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latin typeface="Calibri" panose="020F0502020204030204" pitchFamily="34" charset="0"/>
                <a:ea typeface="宋体" panose="02010600030101010101" pitchFamily="2" charset="-122"/>
                <a:sym typeface="+mn-ea"/>
              </a:rPr>
              <a:t>Draft TR 32.801-02 v0.3.0 (Email Approval </a:t>
            </a:r>
            <a:r>
              <a:rPr lang="en-GB" altLang="de-DE" sz="1400" dirty="0">
                <a:latin typeface="Calibri" panose="020F050202020403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S5-2</a:t>
            </a:r>
            <a:r>
              <a:rPr lang="en-US" altLang="en-GB" sz="1400" dirty="0">
                <a:latin typeface="Calibri" panose="020F050202020403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60519</a:t>
            </a:r>
            <a:r>
              <a:rPr lang="en-US" altLang="zh-CN" sz="1400" dirty="0">
                <a:latin typeface="Calibri" panose="020F0502020204030204" pitchFamily="34" charset="0"/>
                <a:ea typeface="宋体" panose="02010600030101010101" pitchFamily="2" charset="-122"/>
                <a:sym typeface="+mn-ea"/>
              </a:rPr>
              <a:t>)</a:t>
            </a:r>
            <a:endParaRPr lang="en-GB" sz="1400" dirty="0">
              <a:latin typeface="Calibri" panose="020F050202020403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kern="0" dirty="0"/>
              <a:t>RAN/SA/CT impacts and dependencies:</a:t>
            </a:r>
            <a:endParaRPr lang="de-DE" sz="2000" kern="0" dirty="0"/>
          </a:p>
          <a:p>
            <a:pPr lvl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400" kern="0" dirty="0"/>
              <a:t>WT-3 has a dependency on SA2 6G Study</a:t>
            </a: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kern="0" dirty="0"/>
              <a:t>Updates/Next steps:</a:t>
            </a:r>
          </a:p>
          <a:p>
            <a:pPr lvl="1">
              <a:lnSpc>
                <a:spcPct val="90000"/>
              </a:lnSpc>
              <a:defRPr/>
            </a:pPr>
            <a:r>
              <a:rPr lang="en-US" sz="1400" kern="0" dirty="0"/>
              <a:t>Use cases, Potential charging requirements, Key issues, Solutions</a:t>
            </a:r>
          </a:p>
        </p:txBody>
      </p:sp>
    </p:spTree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A4462-8410-4856-8E91-37BCEC64D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2410" y="309353"/>
            <a:ext cx="6507824" cy="1143000"/>
          </a:xfrm>
        </p:spPr>
        <p:txBody>
          <a:bodyPr/>
          <a:lstStyle/>
          <a:p>
            <a:r>
              <a:rPr lang="en-US" sz="4000" dirty="0">
                <a:ea typeface="+mn-ea"/>
                <a:cs typeface="Arial" panose="020B0604020202020204" pitchFamily="34" charset="0"/>
              </a:rPr>
              <a:t>Charging contributions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6A0F4C-1F3F-4B7E-AB9C-EEE50D4A05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25825" y="1644187"/>
            <a:ext cx="4996209" cy="4599860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/>
              <a:t>Maintenance</a:t>
            </a:r>
          </a:p>
          <a:p>
            <a:pPr marL="0" indent="0">
              <a:buNone/>
            </a:pPr>
            <a:endParaRPr lang="en-US" sz="2800" b="1" dirty="0"/>
          </a:p>
          <a:p>
            <a:r>
              <a:rPr lang="en-US" sz="2800" dirty="0"/>
              <a:t>5GS_Ph1-SBI_CH, TEI18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4DA224E-B1E2-A4CE-6F55-7F4895750B12}"/>
              </a:ext>
            </a:extLst>
          </p:cNvPr>
          <p:cNvSpPr txBox="1">
            <a:spLocks/>
          </p:cNvSpPr>
          <p:nvPr/>
        </p:nvSpPr>
        <p:spPr bwMode="auto">
          <a:xfrm>
            <a:off x="1387448" y="1644187"/>
            <a:ext cx="5396693" cy="2443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2" anchor="t" anchorCtr="0" compatLnSpc="1">
            <a:prstTxWarp prst="textNoShape">
              <a:avLst/>
            </a:prstTxWarp>
          </a:bodyPr>
          <a:lstStyle>
            <a:lvl1pPr marL="609585" indent="-609585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None/>
            </a:pPr>
            <a:r>
              <a:rPr lang="en-US" sz="2800" b="1" kern="0" dirty="0"/>
              <a:t>Rel-20 5GA Work</a:t>
            </a:r>
          </a:p>
          <a:p>
            <a:pPr marL="0" indent="0" algn="ctr">
              <a:buNone/>
            </a:pPr>
            <a:endParaRPr lang="en-US" sz="2800" b="1" kern="0" dirty="0">
              <a:solidFill>
                <a:srgbClr val="FF0000"/>
              </a:solidFill>
            </a:endParaRPr>
          </a:p>
          <a:p>
            <a:r>
              <a:rPr lang="en-GB" sz="2800" kern="0" dirty="0"/>
              <a:t>XRM_PH2-CH</a:t>
            </a:r>
            <a:endParaRPr lang="en-US" sz="2800" kern="0" dirty="0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C64D8F90-7373-A19F-ADA0-50672666D9D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6674497"/>
              </p:ext>
            </p:extLst>
          </p:nvPr>
        </p:nvGraphicFramePr>
        <p:xfrm>
          <a:off x="4533089" y="3404156"/>
          <a:ext cx="2020111" cy="175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showAsIcon="1" r:id="rId5" imgW="914282" imgH="792515" progId="Word.Document.8">
                  <p:embed/>
                </p:oleObj>
              </mc:Choice>
              <mc:Fallback>
                <p:oleObj name="Document" showAsIcon="1" r:id="rId5" imgW="914282" imgH="792515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533089" y="3404156"/>
                        <a:ext cx="2020111" cy="17500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82765894"/>
      </p:ext>
    </p:extLst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815" y="2879729"/>
            <a:ext cx="8221835" cy="519616"/>
          </a:xfrm>
        </p:spPr>
        <p:txBody>
          <a:bodyPr/>
          <a:lstStyle/>
          <a:p>
            <a:r>
              <a:rPr lang="sv-SE" sz="6000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1195480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37078" y="1170618"/>
            <a:ext cx="6951645" cy="1140618"/>
          </a:xfrm>
        </p:spPr>
        <p:txBody>
          <a:bodyPr/>
          <a:lstStyle/>
          <a:p>
            <a:r>
              <a:rPr lang="en-GB" altLang="zh-CN" sz="4400" dirty="0"/>
              <a:t>General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3097569" y="2311236"/>
            <a:ext cx="8870018" cy="4865052"/>
          </a:xfrm>
        </p:spPr>
        <p:txBody>
          <a:bodyPr/>
          <a:lstStyle/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400" b="1" dirty="0"/>
              <a:t>SA5 SWG CH work status:</a:t>
            </a:r>
          </a:p>
          <a:p>
            <a:pPr marL="952485" lvl="1" indent="-342900" algn="l">
              <a:buFont typeface="Wingdings" panose="05000000000000000000" pitchFamily="2" charset="2"/>
              <a:buChar char="v"/>
            </a:pPr>
            <a:r>
              <a:rPr lang="en-GB" sz="1800" dirty="0"/>
              <a:t>Focus at this meeting on progress on Rel-20 5GA and Rel-20 6G charging work</a:t>
            </a:r>
          </a:p>
          <a:p>
            <a:pPr marL="952485" lvl="1" indent="-342900" algn="l">
              <a:buFont typeface="Wingdings" panose="05000000000000000000" pitchFamily="2" charset="2"/>
              <a:buChar char="v"/>
            </a:pPr>
            <a:r>
              <a:rPr lang="en-GB" sz="1800" dirty="0"/>
              <a:t>No CH rapporteur call planned because of upcoming two SA5 meetings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400" b="1" dirty="0"/>
              <a:t>SA5 SWG CH statistics: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93036B2-923D-1ED7-FEDF-00BA1DAD4EDE}"/>
              </a:ext>
            </a:extLst>
          </p:cNvPr>
          <p:cNvSpPr txBox="1"/>
          <p:nvPr/>
        </p:nvSpPr>
        <p:spPr>
          <a:xfrm>
            <a:off x="2962695" y="4005098"/>
            <a:ext cx="470556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52485" lvl="1" indent="-342900" algn="l">
              <a:buFont typeface="Wingdings" panose="05000000000000000000" pitchFamily="2" charset="2"/>
              <a:buChar char="Ø"/>
            </a:pPr>
            <a:r>
              <a:rPr lang="en-GB" sz="1800" dirty="0">
                <a:latin typeface="+mn-lt"/>
              </a:rPr>
              <a:t>Registration at this meeting</a:t>
            </a:r>
          </a:p>
          <a:p>
            <a:pPr marL="952470" lvl="1" indent="-342900">
              <a:buFont typeface="Arial" panose="020B0604020202020204" pitchFamily="34" charset="0"/>
              <a:buChar char="•"/>
            </a:pPr>
            <a:r>
              <a:rPr lang="en-GB" sz="1400" dirty="0"/>
              <a:t>52 delegates face-to-face</a:t>
            </a:r>
          </a:p>
          <a:p>
            <a:pPr marL="952470" lvl="1" indent="-342900">
              <a:buFont typeface="Arial" panose="020B0604020202020204" pitchFamily="34" charset="0"/>
              <a:buChar char="•"/>
            </a:pPr>
            <a:r>
              <a:rPr lang="en-GB" sz="1400" dirty="0"/>
              <a:t>23 delegates online</a:t>
            </a:r>
          </a:p>
          <a:p>
            <a:pPr marL="952470" lvl="1" indent="-342900">
              <a:buFont typeface="Arial" panose="020B0604020202020204" pitchFamily="34" charset="0"/>
              <a:buChar char="•"/>
            </a:pPr>
            <a:endParaRPr lang="en-GB" sz="1400" dirty="0"/>
          </a:p>
          <a:p>
            <a:pPr marL="952485" lvl="1" indent="-342900" algn="l">
              <a:buFont typeface="Wingdings" panose="05000000000000000000" pitchFamily="2" charset="2"/>
              <a:buChar char="Ø"/>
            </a:pPr>
            <a:r>
              <a:rPr lang="en-GB" sz="1600" dirty="0"/>
              <a:t>Participation to this meeting</a:t>
            </a:r>
          </a:p>
          <a:p>
            <a:pPr marL="952470" lvl="1" indent="-342900">
              <a:buFont typeface="Arial" panose="020B0604020202020204" pitchFamily="34" charset="0"/>
              <a:buChar char="•"/>
            </a:pPr>
            <a:r>
              <a:rPr lang="en-GB" sz="1400" dirty="0"/>
              <a:t>21 delegates attended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47D10E5-BDBC-293D-E863-C3E4010AECF5}"/>
              </a:ext>
            </a:extLst>
          </p:cNvPr>
          <p:cNvSpPr txBox="1"/>
          <p:nvPr/>
        </p:nvSpPr>
        <p:spPr>
          <a:xfrm>
            <a:off x="6434396" y="4005098"/>
            <a:ext cx="5194895" cy="20928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52485" lvl="1" indent="-342900" algn="l">
              <a:buFont typeface="Wingdings" panose="05000000000000000000" pitchFamily="2" charset="2"/>
              <a:buChar char="Ø"/>
            </a:pPr>
            <a:r>
              <a:rPr lang="en-GB" sz="1800" dirty="0">
                <a:latin typeface="+mn-lt"/>
              </a:rPr>
              <a:t>Documents</a:t>
            </a:r>
            <a:r>
              <a:rPr lang="en-GB" sz="1600" dirty="0"/>
              <a:t> at this meeting</a:t>
            </a:r>
          </a:p>
          <a:p>
            <a:pPr marL="952470" lvl="1" indent="-342900">
              <a:buFont typeface="Arial" panose="020B0604020202020204" pitchFamily="34" charset="0"/>
              <a:buChar char="•"/>
            </a:pPr>
            <a:r>
              <a:rPr lang="en-GB" sz="1400" dirty="0"/>
              <a:t>97 total input and 77 output contributions</a:t>
            </a:r>
          </a:p>
          <a:p>
            <a:pPr marL="952470" lvl="1" indent="-342900">
              <a:buFont typeface="Arial" panose="020B0604020202020204" pitchFamily="34" charset="0"/>
              <a:buChar char="•"/>
            </a:pPr>
            <a:r>
              <a:rPr lang="en-GB" sz="1400" dirty="0"/>
              <a:t>3 contributions from the CH plenary</a:t>
            </a:r>
          </a:p>
          <a:p>
            <a:pPr marL="952470" lvl="1" indent="-342900">
              <a:buFont typeface="Arial" panose="020B0604020202020204" pitchFamily="34" charset="0"/>
              <a:buChar char="•"/>
            </a:pPr>
            <a:r>
              <a:rPr lang="en-GB" sz="1400" dirty="0"/>
              <a:t>1 </a:t>
            </a:r>
            <a:r>
              <a:rPr lang="en-GB" sz="1400" dirty="0" err="1"/>
              <a:t>LSin</a:t>
            </a:r>
            <a:r>
              <a:rPr lang="en-GB" sz="1400" dirty="0"/>
              <a:t> and 1 </a:t>
            </a:r>
            <a:r>
              <a:rPr lang="en-GB" sz="1400" dirty="0" err="1"/>
              <a:t>LSout</a:t>
            </a:r>
            <a:r>
              <a:rPr lang="en-GB" sz="1400" dirty="0"/>
              <a:t> </a:t>
            </a:r>
          </a:p>
          <a:p>
            <a:pPr marL="952470" lvl="1" indent="-342900">
              <a:buFont typeface="Arial" panose="020B0604020202020204" pitchFamily="34" charset="0"/>
              <a:buChar char="•"/>
            </a:pPr>
            <a:r>
              <a:rPr lang="en-GB" sz="1400" dirty="0"/>
              <a:t>no new Rel-20 WID or SID</a:t>
            </a:r>
          </a:p>
          <a:p>
            <a:pPr marL="952470" lvl="1" indent="-342900">
              <a:buFont typeface="Arial" panose="020B0604020202020204" pitchFamily="34" charset="0"/>
              <a:buChar char="•"/>
            </a:pPr>
            <a:r>
              <a:rPr lang="en-GB" sz="1400" dirty="0"/>
              <a:t>1 CR for Rel-20 WID </a:t>
            </a:r>
          </a:p>
          <a:p>
            <a:pPr marL="952470" lvl="1" indent="-342900">
              <a:buFont typeface="Arial" panose="020B0604020202020204" pitchFamily="34" charset="0"/>
              <a:buChar char="•"/>
            </a:pPr>
            <a:r>
              <a:rPr lang="en-GB" sz="1400" dirty="0"/>
              <a:t>60 </a:t>
            </a:r>
            <a:r>
              <a:rPr lang="en-GB" sz="1400" dirty="0" err="1"/>
              <a:t>pCRs</a:t>
            </a:r>
            <a:r>
              <a:rPr lang="en-GB" sz="1400" dirty="0"/>
              <a:t> for Rel-20 and 1 TR for Information</a:t>
            </a:r>
          </a:p>
          <a:p>
            <a:pPr marL="952470" lvl="1" indent="-342900">
              <a:buFont typeface="Arial" panose="020B0604020202020204" pitchFamily="34" charset="0"/>
              <a:buChar char="•"/>
            </a:pPr>
            <a:r>
              <a:rPr lang="en-GB" sz="1400" dirty="0"/>
              <a:t>5 TR email approvals</a:t>
            </a:r>
          </a:p>
          <a:p>
            <a:pPr marL="952470" lvl="1" indent="-342900">
              <a:buFont typeface="Arial" panose="020B0604020202020204" pitchFamily="34" charset="0"/>
              <a:buChar char="•"/>
            </a:pPr>
            <a:r>
              <a:rPr lang="en-GB" sz="1400" dirty="0"/>
              <a:t>6 agreed CRs for Maintenance</a:t>
            </a:r>
          </a:p>
        </p:txBody>
      </p:sp>
    </p:spTree>
    <p:extLst>
      <p:ext uri="{BB962C8B-B14F-4D97-AF65-F5344CB8AC3E}">
        <p14:creationId xmlns:p14="http://schemas.microsoft.com/office/powerpoint/2010/main" val="352477064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2067" y="410966"/>
            <a:ext cx="8973312" cy="768101"/>
          </a:xfrm>
        </p:spPr>
        <p:txBody>
          <a:bodyPr/>
          <a:lstStyle/>
          <a:p>
            <a:r>
              <a:rPr lang="sv-SE" dirty="0"/>
              <a:t>Incoming LSs</a:t>
            </a:r>
          </a:p>
        </p:txBody>
      </p:sp>
      <p:graphicFrame>
        <p:nvGraphicFramePr>
          <p:cNvPr id="6" name="Table Placeholder 4">
            <a:extLst>
              <a:ext uri="{FF2B5EF4-FFF2-40B4-BE49-F238E27FC236}">
                <a16:creationId xmlns:a16="http://schemas.microsoft.com/office/drawing/2014/main" id="{81E1A320-EF42-4A25-A368-F111EC773BB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5400041"/>
              </p:ext>
            </p:extLst>
          </p:nvPr>
        </p:nvGraphicFramePr>
        <p:xfrm>
          <a:off x="774441" y="1939341"/>
          <a:ext cx="10877628" cy="18322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7595">
                  <a:extLst>
                    <a:ext uri="{9D8B030D-6E8A-4147-A177-3AD203B41FA5}">
                      <a16:colId xmlns:a16="http://schemas.microsoft.com/office/drawing/2014/main" val="570476699"/>
                    </a:ext>
                  </a:extLst>
                </a:gridCol>
                <a:gridCol w="6052411">
                  <a:extLst>
                    <a:ext uri="{9D8B030D-6E8A-4147-A177-3AD203B41FA5}">
                      <a16:colId xmlns:a16="http://schemas.microsoft.com/office/drawing/2014/main" val="2618836924"/>
                    </a:ext>
                  </a:extLst>
                </a:gridCol>
                <a:gridCol w="1351622">
                  <a:extLst>
                    <a:ext uri="{9D8B030D-6E8A-4147-A177-3AD203B41FA5}">
                      <a16:colId xmlns:a16="http://schemas.microsoft.com/office/drawing/2014/main" val="3016348962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3690116950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952368263"/>
                    </a:ext>
                  </a:extLst>
                </a:gridCol>
              </a:tblGrid>
              <a:tr h="1569403">
                <a:tc>
                  <a:txBody>
                    <a:bodyPr/>
                    <a:lstStyle/>
                    <a:p>
                      <a:pPr algn="ctr"/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  <a:endParaRPr lang="sv-SE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Source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Decision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Reply In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36876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kumimoji="0" lang="en-GB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S5-260028</a:t>
                      </a:r>
                      <a:endParaRPr kumimoji="0" lang="en-DE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kumimoji="0" lang="en-GB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LS on Energy Related Information to CHF (S2-2511033; to: SA5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SA2</a:t>
                      </a:r>
                      <a:endParaRPr kumimoji="0" lang="en-DE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replied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kumimoji="0" lang="en-GB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S5-260520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72203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3835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" y="116142"/>
            <a:ext cx="9112251" cy="1143000"/>
          </a:xfrm>
        </p:spPr>
        <p:txBody>
          <a:bodyPr/>
          <a:lstStyle/>
          <a:p>
            <a:r>
              <a:rPr lang="sv-SE" dirty="0"/>
              <a:t>Outgoing LSs</a:t>
            </a:r>
          </a:p>
        </p:txBody>
      </p:sp>
      <p:graphicFrame>
        <p:nvGraphicFramePr>
          <p:cNvPr id="5" name="Table Placeholder 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335944980"/>
              </p:ext>
            </p:extLst>
          </p:nvPr>
        </p:nvGraphicFramePr>
        <p:xfrm>
          <a:off x="731520" y="2155077"/>
          <a:ext cx="10746105" cy="1898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7755">
                  <a:extLst>
                    <a:ext uri="{9D8B030D-6E8A-4147-A177-3AD203B41FA5}">
                      <a16:colId xmlns:a16="http://schemas.microsoft.com/office/drawing/2014/main" val="570476699"/>
                    </a:ext>
                  </a:extLst>
                </a:gridCol>
                <a:gridCol w="5846618">
                  <a:extLst>
                    <a:ext uri="{9D8B030D-6E8A-4147-A177-3AD203B41FA5}">
                      <a16:colId xmlns:a16="http://schemas.microsoft.com/office/drawing/2014/main" val="2618836924"/>
                    </a:ext>
                  </a:extLst>
                </a:gridCol>
                <a:gridCol w="1236518">
                  <a:extLst>
                    <a:ext uri="{9D8B030D-6E8A-4147-A177-3AD203B41FA5}">
                      <a16:colId xmlns:a16="http://schemas.microsoft.com/office/drawing/2014/main" val="3016348962"/>
                    </a:ext>
                  </a:extLst>
                </a:gridCol>
                <a:gridCol w="1194724">
                  <a:extLst>
                    <a:ext uri="{9D8B030D-6E8A-4147-A177-3AD203B41FA5}">
                      <a16:colId xmlns:a16="http://schemas.microsoft.com/office/drawing/2014/main" val="3690116950"/>
                    </a:ext>
                  </a:extLst>
                </a:gridCol>
                <a:gridCol w="1380490">
                  <a:extLst>
                    <a:ext uri="{9D8B030D-6E8A-4147-A177-3AD203B41FA5}">
                      <a16:colId xmlns:a16="http://schemas.microsoft.com/office/drawing/2014/main" val="2952368263"/>
                    </a:ext>
                  </a:extLst>
                </a:gridCol>
              </a:tblGrid>
              <a:tr h="14923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Cc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Reply To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3687663"/>
                  </a:ext>
                </a:extLst>
              </a:tr>
              <a:tr h="406125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kumimoji="0" lang="en-GB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S5-260520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kumimoji="0" lang="en-GB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Reply LS on Energy Related Information to CHF</a:t>
                      </a:r>
                      <a:endParaRPr kumimoji="0" lang="en-DE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121917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kumimoji="0" lang="en-US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SA2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,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S5-260028</a:t>
                      </a:r>
                      <a:endParaRPr kumimoji="0" lang="en-DE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77307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7636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8C1BF-313B-4838-85C8-7573D7717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6001" y="2454388"/>
            <a:ext cx="9102725" cy="1143000"/>
          </a:xfrm>
        </p:spPr>
        <p:txBody>
          <a:bodyPr/>
          <a:lstStyle/>
          <a:p>
            <a:r>
              <a:rPr lang="sv-SE" dirty="0"/>
              <a:t>Charging (CH) WIs/SIs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5062416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457201" y="541565"/>
            <a:ext cx="8753474" cy="88083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New or Revised Charging WIDs/SIDs</a:t>
            </a:r>
          </a:p>
        </p:txBody>
      </p:sp>
      <p:graphicFrame>
        <p:nvGraphicFramePr>
          <p:cNvPr id="8" name="Group 76">
            <a:extLst>
              <a:ext uri="{FF2B5EF4-FFF2-40B4-BE49-F238E27FC236}">
                <a16:creationId xmlns:a16="http://schemas.microsoft.com/office/drawing/2014/main" id="{9969EA0D-50CF-4183-B85E-7E445686F9F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261658"/>
              </p:ext>
            </p:extLst>
          </p:nvPr>
        </p:nvGraphicFramePr>
        <p:xfrm>
          <a:off x="597160" y="1422400"/>
          <a:ext cx="11066106" cy="1791430"/>
        </p:xfrm>
        <a:graphic>
          <a:graphicData uri="http://schemas.openxmlformats.org/drawingml/2006/table">
            <a:tbl>
              <a:tblPr/>
              <a:tblGrid>
                <a:gridCol w="13761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875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2431">
                  <a:extLst>
                    <a:ext uri="{9D8B030D-6E8A-4147-A177-3AD203B41FA5}">
                      <a16:colId xmlns:a16="http://schemas.microsoft.com/office/drawing/2014/main" val="1853449902"/>
                    </a:ext>
                  </a:extLst>
                </a:gridCol>
              </a:tblGrid>
              <a:tr h="8839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Source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3755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endParaRPr kumimoji="0" lang="en-DE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kumimoji="0" lang="en-DE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endParaRPr kumimoji="0" lang="en-DE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4835171"/>
                  </a:ext>
                </a:extLst>
              </a:tr>
              <a:tr h="453755"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DE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kumimoji="0" lang="en-DE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endParaRPr kumimoji="0" lang="en-DE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5476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2750734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636523" y="670114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Charging TSs &amp; TRs </a:t>
            </a:r>
            <a:r>
              <a:rPr lang="en-US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to be sent to SA#111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8146108"/>
              </p:ext>
            </p:extLst>
          </p:nvPr>
        </p:nvGraphicFramePr>
        <p:xfrm>
          <a:off x="690170" y="2084296"/>
          <a:ext cx="10651674" cy="949259"/>
        </p:xfrm>
        <a:graphic>
          <a:graphicData uri="http://schemas.openxmlformats.org/drawingml/2006/table">
            <a:tbl>
              <a:tblPr/>
              <a:tblGrid>
                <a:gridCol w="12815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99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1081">
                  <a:extLst>
                    <a:ext uri="{9D8B030D-6E8A-4147-A177-3AD203B41FA5}">
                      <a16:colId xmlns:a16="http://schemas.microsoft.com/office/drawing/2014/main" val="1307580657"/>
                    </a:ext>
                  </a:extLst>
                </a:gridCol>
              </a:tblGrid>
              <a:tr h="4631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For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137"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S5-260558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Presentation of TR 32.872 for information</a:t>
                      </a:r>
                      <a:endParaRPr kumimoji="0" lang="fr-F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Information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48073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6487926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847849" y="541566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Charging Exception requests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87692101"/>
              </p:ext>
            </p:extLst>
          </p:nvPr>
        </p:nvGraphicFramePr>
        <p:xfrm>
          <a:off x="1115876" y="1478555"/>
          <a:ext cx="10184439" cy="991501"/>
        </p:xfrm>
        <a:graphic>
          <a:graphicData uri="http://schemas.openxmlformats.org/drawingml/2006/table">
            <a:tbl>
              <a:tblPr/>
              <a:tblGrid>
                <a:gridCol w="14838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005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52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229">
                <a:tc>
                  <a:txBody>
                    <a:bodyPr/>
                    <a:lstStyle/>
                    <a:p>
                      <a:pPr marL="0" algn="ctr" defTabSz="1219170" rtl="0" eaLnBrk="1" fontAlgn="t" latinLnBrk="0" hangingPunct="1">
                        <a:spcAft>
                          <a:spcPts val="900"/>
                        </a:spcAft>
                      </a:pPr>
                      <a:endParaRPr lang="fr-FR" sz="2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fr-FR" sz="2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98486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5603900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1227667" y="101600"/>
            <a:ext cx="9103784" cy="1143000"/>
          </a:xfrm>
        </p:spPr>
        <p:txBody>
          <a:bodyPr/>
          <a:lstStyle/>
          <a:p>
            <a:r>
              <a:rPr lang="en-GB" altLang="en-US" dirty="0"/>
              <a:t>SA5 Charging progress – Summary</a:t>
            </a:r>
            <a:endParaRPr lang="en-US" alt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6679988"/>
              </p:ext>
            </p:extLst>
          </p:nvPr>
        </p:nvGraphicFramePr>
        <p:xfrm>
          <a:off x="404027" y="1350985"/>
          <a:ext cx="11602721" cy="4145808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664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216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03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470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4571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3182844481"/>
                    </a:ext>
                  </a:extLst>
                </a:gridCol>
                <a:gridCol w="4876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58258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842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/>
                        <a:t>Target </a:t>
                      </a:r>
                      <a:r>
                        <a:rPr lang="en-GB" sz="800" dirty="0"/>
                        <a:t>(dd/mm/yyyy)</a:t>
                      </a:r>
                      <a:endParaRPr lang="en-GB" sz="1400" dirty="0"/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WID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New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Change or comment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9905">
                <a:tc>
                  <a:txBody>
                    <a:bodyPr/>
                    <a:lstStyle/>
                    <a:p>
                      <a:pPr algn="ctr" fontAlgn="t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00" marR="12700" marT="12704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Rel-20 5GA Work Items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---</a:t>
                      </a:r>
                      <a:r>
                        <a:rPr lang="en-GB" sz="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8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2273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1090012</a:t>
                      </a:r>
                    </a:p>
                  </a:txBody>
                  <a:tcPr marL="12700" marR="12700" marT="12704" marB="0" anchor="ctr"/>
                </a:tc>
                <a:tc>
                  <a:txBody>
                    <a:bodyPr/>
                    <a:lstStyle/>
                    <a:p>
                      <a:pPr marL="0" algn="l" defTabSz="1219170" rtl="0" eaLnBrk="1" fontAlgn="ctr" latinLnBrk="0" hangingPunct="1">
                        <a:spcAft>
                          <a:spcPts val="900"/>
                        </a:spcAft>
                      </a:pPr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Charging Aspects on XRM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XRM_Ph2-CH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12/06/2026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SP-251214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</a:t>
                      </a: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419739168"/>
                  </a:ext>
                </a:extLst>
              </a:tr>
              <a:tr h="308113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1100017</a:t>
                      </a:r>
                    </a:p>
                  </a:txBody>
                  <a:tcPr marL="12700" marR="12700" marT="12704" marB="0" anchor="ctr"/>
                </a:tc>
                <a:tc>
                  <a:txBody>
                    <a:bodyPr/>
                    <a:lstStyle/>
                    <a:p>
                      <a:pPr marL="0" algn="l" defTabSz="1219170" rtl="0" eaLnBrk="1" fontAlgn="ctr" latinLnBrk="0" hangingPunct="1">
                        <a:spcAft>
                          <a:spcPts val="900"/>
                        </a:spcAft>
                      </a:pPr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Charging aspects of next generation real time communication services phase 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Ph2_NG_RTC_Ph2-CH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12/12/2026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SP-251695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noProof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No contribution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783552907"/>
                  </a:ext>
                </a:extLst>
              </a:tr>
              <a:tr h="369376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Rel-20 5GA Studies</a:t>
                      </a:r>
                      <a:endParaRPr lang="en-US" sz="1200" b="1" i="0" u="none" strike="noStrike" kern="120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892005409"/>
                  </a:ext>
                </a:extLst>
              </a:tr>
              <a:tr h="348646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1080014</a:t>
                      </a:r>
                      <a:endParaRPr kumimoji="0" lang="en-GB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Study on Charging Aspects of CAPIF phase 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FS_CAPIF_Ph3_CH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12/06/2026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SP-250869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noProof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50</a:t>
                      </a:r>
                      <a:r>
                        <a:rPr lang="en-GB" sz="12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3987493855"/>
                  </a:ext>
                </a:extLst>
              </a:tr>
              <a:tr h="298174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1090010</a:t>
                      </a:r>
                      <a:endParaRPr kumimoji="0" lang="en-GB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Study on 5GA roaming charging reliability enhancement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err="1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FS_RoamRe_CH</a:t>
                      </a:r>
                      <a:endParaRPr lang="en-US" sz="12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noProof="0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12/03/2026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45 %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SP-251203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noProof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70 </a:t>
                      </a:r>
                      <a:r>
                        <a:rPr lang="en-GB" sz="12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Completion is guaranteed for SA#112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480612945"/>
                  </a:ext>
                </a:extLst>
              </a:tr>
              <a:tr h="286796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1100013</a:t>
                      </a:r>
                      <a:endParaRPr kumimoji="0" lang="en-GB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Study on 5GA Charging aspects of integrated sensing and communications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 err="1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FS_Sensing_CH</a:t>
                      </a:r>
                      <a:endParaRPr lang="en-GB" sz="12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12/09/2026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SP-251665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noProof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</a:t>
                      </a: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3487617964"/>
                  </a:ext>
                </a:extLst>
              </a:tr>
              <a:tr h="286796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1100012</a:t>
                      </a:r>
                      <a:endParaRPr kumimoji="0" lang="en-GB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Study on Charging Aspects of satellite access phase 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FS_5GSAT_Ph4_CH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12/09/2026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SP-251664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noProof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9990333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t"/>
                      <a:endParaRPr kumimoji="0" lang="en-GB" sz="12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4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Rel-20 6G Studies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3848435437"/>
                  </a:ext>
                </a:extLst>
              </a:tr>
              <a:tr h="454591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1090013</a:t>
                      </a:r>
                    </a:p>
                  </a:txBody>
                  <a:tcPr marL="12700" marR="12700" marT="12704" marB="0" anchor="ctr"/>
                </a:tc>
                <a:tc>
                  <a:txBody>
                    <a:bodyPr/>
                    <a:lstStyle/>
                    <a:p>
                      <a:pPr marL="0" algn="l" defTabSz="1219170" rtl="0" eaLnBrk="1" fontAlgn="ctr" latinLnBrk="0" hangingPunct="1">
                        <a:spcAft>
                          <a:spcPts val="900"/>
                        </a:spcAft>
                      </a:pPr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</a:t>
                      </a:r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Charging Aspects of 6G System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FS_6G_CH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12/03/2027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SP-251218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noProof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  <a:r>
                        <a:rPr lang="en-GB" sz="12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372913605"/>
                  </a:ext>
                </a:extLst>
              </a:tr>
              <a:tr h="192080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4" marB="0" anchor="ctr"/>
                </a:tc>
                <a:tc>
                  <a:txBody>
                    <a:bodyPr/>
                    <a:lstStyle/>
                    <a:p>
                      <a:pPr marL="0" algn="l" defTabSz="1219170" rtl="0" eaLnBrk="1" fontAlgn="ctr" latinLnBrk="0" hangingPunct="1">
                        <a:spcAft>
                          <a:spcPts val="900"/>
                        </a:spcAft>
                      </a:pPr>
                      <a:endParaRPr lang="en-GB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endParaRPr lang="en-GB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863207571"/>
                  </a:ext>
                </a:extLst>
              </a:tr>
            </a:tbl>
          </a:graphicData>
        </a:graphic>
      </p:graphicFrame>
      <p:sp>
        <p:nvSpPr>
          <p:cNvPr id="6259" name="TextBox 1"/>
          <p:cNvSpPr txBox="1">
            <a:spLocks noChangeArrowheads="1"/>
          </p:cNvSpPr>
          <p:nvPr/>
        </p:nvSpPr>
        <p:spPr bwMode="auto">
          <a:xfrm>
            <a:off x="404027" y="6159917"/>
            <a:ext cx="1111698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GB" altLang="en-US" sz="1100" dirty="0"/>
              <a:t>For more information, see the full Work Plan at: </a:t>
            </a:r>
            <a:r>
              <a:rPr lang="en-GB" altLang="en-US" sz="1100" dirty="0">
                <a:hlinkClick r:id="rId2"/>
              </a:rPr>
              <a:t>ftp://ftp.3gpp.org/information/WorkPlan</a:t>
            </a:r>
            <a:endParaRPr lang="en-GB" altLang="en-US" sz="1100" dirty="0"/>
          </a:p>
        </p:txBody>
      </p:sp>
    </p:spTree>
    <p:extLst>
      <p:ext uri="{BB962C8B-B14F-4D97-AF65-F5344CB8AC3E}">
        <p14:creationId xmlns:p14="http://schemas.microsoft.com/office/powerpoint/2010/main" val="359334623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/>
</file>

<file path=customXml/item3.xml><?xml version="1.0" encoding="utf-8"?>
<?mso-contentType ?>
<SharedContentType xmlns="Microsoft.SharePoint.Taxonomy.ContentTypeSync" SourceId="34c87397-5fc1-491e-85e7-d6110dbe9cbd" ContentTypeId="0x0101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185B6FD968AC4F8244C98DADFCDDF2" ma:contentTypeVersion="13" ma:contentTypeDescription="Create a new document." ma:contentTypeScope="" ma:versionID="82ad2bae7f0c06f2affd04e202398948">
  <xsd:schema xmlns:xsd="http://www.w3.org/2001/XMLSchema" xmlns:xs="http://www.w3.org/2001/XMLSchema" xmlns:p="http://schemas.microsoft.com/office/2006/metadata/properties" xmlns:ns3="71c5aaf6-e6ce-465b-b873-5148d2a4c105" xmlns:ns4="687e87d0-d0a8-4c48-8f94-14f0c67212c5" xmlns:ns5="b4d06219-a142-4c5f-be55-53f74cb980c7" targetNamespace="http://schemas.microsoft.com/office/2006/metadata/properties" ma:root="true" ma:fieldsID="f9959177c7080051a0232d0818074d39" ns3:_="" ns4:_="" ns5:_="">
    <xsd:import namespace="71c5aaf6-e6ce-465b-b873-5148d2a4c105"/>
    <xsd:import namespace="687e87d0-d0a8-4c48-8f94-14f0c67212c5"/>
    <xsd:import namespace="b4d06219-a142-4c5f-be55-53f74cb980c7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FastMetadata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7e87d0-d0a8-4c48-8f94-14f0c67212c5" elementFormDefault="qualified">
    <xsd:import namespace="http://schemas.microsoft.com/office/2006/documentManagement/types"/>
    <xsd:import namespace="http://schemas.microsoft.com/office/infopath/2007/PartnerControls"/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Metadata" ma:index="16" nillable="true" ma:displayName="MediaServiceMetadata" ma:hidden="true" ma:internalName="MediaServiceMetadata" ma:readOnly="true">
      <xsd:simpleType>
        <xsd:restriction base="dms:Note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internalName="MediaServiceAutoTags" ma:readOnly="true">
      <xsd:simpleType>
        <xsd:restriction base="dms:Text"/>
      </xsd:simpleType>
    </xsd:element>
    <xsd:element name="MediaServiceOCR" ma:index="19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d06219-a142-4c5f-be55-53f74cb980c7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D8EFD60F-3529-4261-B094-766615A3369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533F262-609D-4DE1-971D-E33E47E685D8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DB86EE5A-C607-470A-B2B8-6CB953A47714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362C99FD-0342-4981-9E51-9B4B3D0AAD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687e87d0-d0a8-4c48-8f94-14f0c67212c5"/>
    <ds:schemaRef ds:uri="b4d06219-a142-4c5f-be55-53f74cb980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613C568A-0C46-4592-BB68-CDB41342D77A}">
  <ds:schemaRefs>
    <ds:schemaRef ds:uri="http://purl.org/dc/dcmitype/"/>
    <ds:schemaRef ds:uri="http://www.w3.org/XML/1998/namespace"/>
    <ds:schemaRef ds:uri="b4d06219-a142-4c5f-be55-53f74cb980c7"/>
    <ds:schemaRef ds:uri="http://purl.org/dc/terms/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687e87d0-d0a8-4c48-8f94-14f0c67212c5"/>
    <ds:schemaRef ds:uri="71c5aaf6-e6ce-465b-b873-5148d2a4c10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7656</TotalTime>
  <Words>1611</Words>
  <Application>Microsoft Office PowerPoint</Application>
  <PresentationFormat>Widescreen</PresentationFormat>
  <Paragraphs>415</Paragraphs>
  <Slides>18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Calibri</vt:lpstr>
      <vt:lpstr>Calibri Light</vt:lpstr>
      <vt:lpstr>Times New Roman</vt:lpstr>
      <vt:lpstr>Wingdings</vt:lpstr>
      <vt:lpstr>Office Theme</vt:lpstr>
      <vt:lpstr>自定义设计方案</vt:lpstr>
      <vt:lpstr>Document</vt:lpstr>
      <vt:lpstr>    Executive Report of  SA5#165 SWG Charging  Charging Management (CH)  </vt:lpstr>
      <vt:lpstr>General information</vt:lpstr>
      <vt:lpstr>Incoming LSs</vt:lpstr>
      <vt:lpstr>Outgoing LSs</vt:lpstr>
      <vt:lpstr>Charging (CH) WIs/SIs</vt:lpstr>
      <vt:lpstr>PowerPoint Presentation</vt:lpstr>
      <vt:lpstr>PowerPoint Presentation</vt:lpstr>
      <vt:lpstr>PowerPoint Presentation</vt:lpstr>
      <vt:lpstr>SA5 Charging progress – Summary</vt:lpstr>
      <vt:lpstr>Rel-20 WID on Charging Aspects on XRM</vt:lpstr>
      <vt:lpstr>Rel-20 WID on Charging aspects of next generation real time communication services phase 3</vt:lpstr>
      <vt:lpstr>Rel-20 Study on Charging Aspects of CAPIF phase 3</vt:lpstr>
      <vt:lpstr>Rel-20 Study on 5GA roaming charging reliability enhancement</vt:lpstr>
      <vt:lpstr>Rel-20 Study on 5GA Charging aspects of integrated sensing and communications</vt:lpstr>
      <vt:lpstr>Rel-20 Study on Charging Aspects of satellite access phase 4</vt:lpstr>
      <vt:lpstr>Rel-20 Study on Charging Aspects of 6G System</vt:lpstr>
      <vt:lpstr>Charging contributions  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SA5 Status Report to SA#83  Charging Management (CH) Operation, Administration, Maintenance &amp; Provisioning (OAM&amp;P)</dc:title>
  <dc:creator>Thomas Tovinger</dc:creator>
  <cp:lastModifiedBy>Gerald Goermer</cp:lastModifiedBy>
  <cp:revision>760</cp:revision>
  <dcterms:created xsi:type="dcterms:W3CDTF">2019-03-13T01:38:36Z</dcterms:created>
  <dcterms:modified xsi:type="dcterms:W3CDTF">2026-02-13T05:20:53Z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0x01010083185B6FD968AC4F8244C98DADFCDDF2</vt:lpwstr>
  </property>
  <property fmtid="{D5CDD505-2E9C-101B-9397-08002B2CF9AE}" pid="3" name="_2015_ms_pID_725343">
    <vt:lpwstr>(3)/upS5PqvUDxNtma0YdN1Fox7Xn/nfxuaa+w3rYYzf8kSp2ei/nt/92xNPSIHc1B+PDECOvh7
j8sXXkg7brBlCuV8Xn1grKTW5iBWIvnvHTaR7/lFCp2HPdL9+TIELnuZbakFXhnHokKoAY8R
1COIqWGYFY4Oj+H03ngfhGVT/jbJDFRrh1sN0O4G2zmlg4HqySiseYU/Br4US1MyTe27D/z7
zNhNo2u3i5JRaiFjGw</vt:lpwstr>
  </property>
  <property fmtid="{D5CDD505-2E9C-101B-9397-08002B2CF9AE}" pid="4" name="_2015_ms_pID_7253431">
    <vt:lpwstr>1m/N6mBBIl3e6HWOczWVxhvYeZMHI42Un1iqWxOhoClRqH9WsC3xZL
ypnVtu99CsEepB7quqB6twn6EutnzOSrQkrG4it9oRUwpMeVTgdx0s+/OhG14ghiDuY4WFDH
ZUbByvxp7743cCyYovqWQgcyYcm0Ww3P+jWXG3d/q+jZh+yJ1WY29eglMvAdOJ88AFRww4uw
dPxVZh4QeM/0/EtJSHh3AcogYWAiEApPsQAM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1574815908</vt:lpwstr>
  </property>
  <property fmtid="{D5CDD505-2E9C-101B-9397-08002B2CF9AE}" pid="9" name="_2015_ms_pID_7253432">
    <vt:lpwstr>Yw==</vt:lpwstr>
  </property>
</Properties>
</file>