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9"/>
  </p:notesMasterIdLst>
  <p:handoutMasterIdLst>
    <p:handoutMasterId r:id="rId30"/>
  </p:handoutMasterIdLst>
  <p:sldIdLst>
    <p:sldId id="303" r:id="rId2"/>
    <p:sldId id="937" r:id="rId3"/>
    <p:sldId id="2147481002" r:id="rId4"/>
    <p:sldId id="2147481001" r:id="rId5"/>
    <p:sldId id="1412" r:id="rId6"/>
    <p:sldId id="2147481000" r:id="rId7"/>
    <p:sldId id="2147481006" r:id="rId8"/>
    <p:sldId id="2147480983" r:id="rId9"/>
    <p:sldId id="2147481004" r:id="rId10"/>
    <p:sldId id="2147480976" r:id="rId11"/>
    <p:sldId id="1413" r:id="rId12"/>
    <p:sldId id="2147481009" r:id="rId13"/>
    <p:sldId id="2147480980" r:id="rId14"/>
    <p:sldId id="2147481007" r:id="rId15"/>
    <p:sldId id="2147481005" r:id="rId16"/>
    <p:sldId id="2147480998" r:id="rId17"/>
    <p:sldId id="2147480990" r:id="rId18"/>
    <p:sldId id="2147480988" r:id="rId19"/>
    <p:sldId id="907" r:id="rId20"/>
    <p:sldId id="908" r:id="rId21"/>
    <p:sldId id="924" r:id="rId22"/>
    <p:sldId id="949" r:id="rId23"/>
    <p:sldId id="950" r:id="rId24"/>
    <p:sldId id="988" r:id="rId25"/>
    <p:sldId id="704" r:id="rId26"/>
    <p:sldId id="2147480992" r:id="rId27"/>
    <p:sldId id="2147480999" r:id="rId28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66FFFF"/>
    <a:srgbClr val="6600FF"/>
    <a:srgbClr val="C1E442"/>
    <a:srgbClr val="72AF2F"/>
    <a:srgbClr val="FFFFCC"/>
    <a:srgbClr val="C6D254"/>
    <a:srgbClr val="000000"/>
    <a:srgbClr val="5C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7931" autoAdjust="0"/>
  </p:normalViewPr>
  <p:slideViewPr>
    <p:cSldViewPr snapToGrid="0">
      <p:cViewPr varScale="1">
        <p:scale>
          <a:sx n="96" d="100"/>
          <a:sy n="96" d="100"/>
        </p:scale>
        <p:origin x="96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814" y="-34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11/21/2025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11/21/2025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300037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37354" y="6511925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S5-255020, </a:t>
            </a:r>
            <a:r>
              <a:rPr lang="sv-SE" sz="1100" b="1" spc="300" dirty="0">
                <a:ea typeface="+mn-ea"/>
                <a:cs typeface="Arial" panose="020B0604020202020204" pitchFamily="34" charset="0"/>
              </a:rPr>
              <a:t>SA5#164, </a:t>
            </a:r>
            <a:r>
              <a:rPr lang="en-US" sz="1100" b="1" spc="300" dirty="0">
                <a:ea typeface="+mn-ea"/>
                <a:cs typeface="Arial" panose="020B0604020202020204" pitchFamily="34" charset="0"/>
              </a:rPr>
              <a:t>Dallas, USA, 17 - 21 November 2025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2025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3gpp.org/ftp/tsg_sa/TSG_SA/TSGS_108_Prague_2025-06/Repor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hyperlink" Target="https://nwm-trial.etsi.org/#/documents/9037" TargetMode="External"/><Relationship Id="rId18" Type="http://schemas.openxmlformats.org/officeDocument/2006/relationships/hyperlink" Target="https://portal.etsi.org/webapp/TelDir/ListPersDetails.asp?PersId=91259" TargetMode="External"/><Relationship Id="rId26" Type="http://schemas.openxmlformats.org/officeDocument/2006/relationships/hyperlink" Target="https://portal.etsi.org/webapp/TelDir/ListPersDetails.asp?PersId=81420" TargetMode="External"/><Relationship Id="rId39" Type="http://schemas.openxmlformats.org/officeDocument/2006/relationships/image" Target="../media/image8.jpeg"/><Relationship Id="rId21" Type="http://schemas.openxmlformats.org/officeDocument/2006/relationships/hyperlink" Target="https://nwm-trial.etsi.org/#/documents/9044" TargetMode="External"/><Relationship Id="rId34" Type="http://schemas.openxmlformats.org/officeDocument/2006/relationships/hyperlink" Target="https://nwm-trial.etsi.org/#/documents/9139" TargetMode="External"/><Relationship Id="rId7" Type="http://schemas.openxmlformats.org/officeDocument/2006/relationships/hyperlink" Target="https://nwm-trial.etsi.org/#/documents/9063" TargetMode="External"/><Relationship Id="rId12" Type="http://schemas.openxmlformats.org/officeDocument/2006/relationships/hyperlink" Target="https://portal.etsi.org/webapp/TelDir/ListPersDetails.asp?PersId=37005" TargetMode="External"/><Relationship Id="rId17" Type="http://schemas.openxmlformats.org/officeDocument/2006/relationships/hyperlink" Target="https://nwm-trial.etsi.org/#/documents/9036" TargetMode="External"/><Relationship Id="rId25" Type="http://schemas.openxmlformats.org/officeDocument/2006/relationships/hyperlink" Target="https://nwm-trial.etsi.org/#/documents/9029" TargetMode="External"/><Relationship Id="rId33" Type="http://schemas.openxmlformats.org/officeDocument/2006/relationships/hyperlink" Target="https://nwm-trial.etsi.org/#/documents/9138" TargetMode="External"/><Relationship Id="rId38" Type="http://schemas.openxmlformats.org/officeDocument/2006/relationships/hyperlink" Target="https://nwm-trial.etsi.org/#/documents/9062" TargetMode="External"/><Relationship Id="rId2" Type="http://schemas.openxmlformats.org/officeDocument/2006/relationships/hyperlink" Target="https://portal.etsi.org/webapp/TelDir/ListPersDetails.asp?PersId=47274" TargetMode="External"/><Relationship Id="rId16" Type="http://schemas.openxmlformats.org/officeDocument/2006/relationships/hyperlink" Target="https://portal.etsi.org/webapp/TelDir/ListPersDetails.asp?PersId=43306" TargetMode="External"/><Relationship Id="rId20" Type="http://schemas.openxmlformats.org/officeDocument/2006/relationships/hyperlink" Target="https://portal.etsi.org/webapp/TelDir/ListPersDetails.asp?PersId=97608" TargetMode="External"/><Relationship Id="rId29" Type="http://schemas.openxmlformats.org/officeDocument/2006/relationships/hyperlink" Target="https://nwm-trial.etsi.org/#/documents/90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etsi.org/webapp/TelDir/ListPersDetails.asp?PersId=87586" TargetMode="External"/><Relationship Id="rId11" Type="http://schemas.openxmlformats.org/officeDocument/2006/relationships/hyperlink" Target="https://nwm-trial.etsi.org/#/documents/9040" TargetMode="External"/><Relationship Id="rId24" Type="http://schemas.openxmlformats.org/officeDocument/2006/relationships/hyperlink" Target="https://portal.etsi.org/webapp/TelDir/ListPersDetails.asp?PersId=14104" TargetMode="External"/><Relationship Id="rId32" Type="http://schemas.openxmlformats.org/officeDocument/2006/relationships/hyperlink" Target="https://nwm-trial.etsi.org/#/documents/9053" TargetMode="External"/><Relationship Id="rId37" Type="http://schemas.openxmlformats.org/officeDocument/2006/relationships/hyperlink" Target="https://portal.etsi.org/webapp/TelDir/ListPersDetails.asp?PersId=81291" TargetMode="External"/><Relationship Id="rId5" Type="http://schemas.openxmlformats.org/officeDocument/2006/relationships/hyperlink" Target="https://portal.etsi.org/webapp/TelDir/ListPersDetails.asp?PersId=61969" TargetMode="External"/><Relationship Id="rId15" Type="http://schemas.openxmlformats.org/officeDocument/2006/relationships/hyperlink" Target="https://nwm-trial.etsi.org/#/documents/9051" TargetMode="External"/><Relationship Id="rId23" Type="http://schemas.openxmlformats.org/officeDocument/2006/relationships/hyperlink" Target="https://nwm-trial.etsi.org/#/documents/9046" TargetMode="External"/><Relationship Id="rId28" Type="http://schemas.openxmlformats.org/officeDocument/2006/relationships/hyperlink" Target="https://portal.etsi.org/webapp/TelDir/ListPersDetails.asp?PersId=96106" TargetMode="External"/><Relationship Id="rId36" Type="http://schemas.openxmlformats.org/officeDocument/2006/relationships/hyperlink" Target="https://nwm-trial.etsi.org/#/documents/9057" TargetMode="External"/><Relationship Id="rId10" Type="http://schemas.openxmlformats.org/officeDocument/2006/relationships/hyperlink" Target="https://portal.etsi.org/webapp/TelDir/ListPersDetails.asp?PersId=81664" TargetMode="External"/><Relationship Id="rId19" Type="http://schemas.openxmlformats.org/officeDocument/2006/relationships/hyperlink" Target="https://nwm-trial.etsi.org/#/documents/9034" TargetMode="External"/><Relationship Id="rId31" Type="http://schemas.openxmlformats.org/officeDocument/2006/relationships/hyperlink" Target="https://nwm-trial.etsi.org/#/documents/9049" TargetMode="External"/><Relationship Id="rId4" Type="http://schemas.openxmlformats.org/officeDocument/2006/relationships/hyperlink" Target="https://nwm-trial.etsi.org/#/documents/9027" TargetMode="External"/><Relationship Id="rId9" Type="http://schemas.openxmlformats.org/officeDocument/2006/relationships/hyperlink" Target="https://nwm-trial.etsi.org/#/documents/9052" TargetMode="External"/><Relationship Id="rId14" Type="http://schemas.openxmlformats.org/officeDocument/2006/relationships/hyperlink" Target="https://portal.etsi.org/webapp/TelDir/ListPersDetails.asp?PersId=92523" TargetMode="External"/><Relationship Id="rId22" Type="http://schemas.openxmlformats.org/officeDocument/2006/relationships/hyperlink" Target="https://portal.etsi.org/webapp/TelDir/ListPersDetails.asp?PersId=103772" TargetMode="External"/><Relationship Id="rId27" Type="http://schemas.openxmlformats.org/officeDocument/2006/relationships/hyperlink" Target="https://nwm-trial.etsi.org/#/documents/9059" TargetMode="External"/><Relationship Id="rId30" Type="http://schemas.openxmlformats.org/officeDocument/2006/relationships/hyperlink" Target="https://portal.etsi.org/webapp/TelDir/ListPersDetails.asp?PersId=99129" TargetMode="External"/><Relationship Id="rId35" Type="http://schemas.openxmlformats.org/officeDocument/2006/relationships/hyperlink" Target="https://portal.etsi.org/webapp/TelDir/ListPersDetails.asp?PersId=102879" TargetMode="External"/><Relationship Id="rId8" Type="http://schemas.openxmlformats.org/officeDocument/2006/relationships/hyperlink" Target="https://portal.etsi.org/webapp/TelDir/ListPersDetails.asp?PersId=96973" TargetMode="External"/><Relationship Id="rId3" Type="http://schemas.openxmlformats.org/officeDocument/2006/relationships/hyperlink" Target="https://nwm-trial.etsi.org/#/documents/904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wm-trial.etsi.org/#/documents/920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wm-trial.etsi.org/#/documents/92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50863.zip" TargetMode="External"/><Relationship Id="rId13" Type="http://schemas.openxmlformats.org/officeDocument/2006/relationships/hyperlink" Target="https://www.3gpp.org/ftp/Information/WI_Sheet/SP-250879.zip" TargetMode="External"/><Relationship Id="rId18" Type="http://schemas.openxmlformats.org/officeDocument/2006/relationships/hyperlink" Target="https://www.3gpp.org/ftp/Information/WI_Sheet/SP-241566.zip" TargetMode="External"/><Relationship Id="rId3" Type="http://schemas.openxmlformats.org/officeDocument/2006/relationships/hyperlink" Target="https://www.3gpp.org/ftp/Information/WI_Sheet/SP-251218.zip" TargetMode="External"/><Relationship Id="rId21" Type="http://schemas.openxmlformats.org/officeDocument/2006/relationships/hyperlink" Target="https://www.3gpp.org/ftp/Information/WI_Sheet/SP-250869.zip" TargetMode="External"/><Relationship Id="rId7" Type="http://schemas.openxmlformats.org/officeDocument/2006/relationships/hyperlink" Target="https://www.3gpp.org/ftp/Information/WI_Sheet/SP-250862.zip" TargetMode="External"/><Relationship Id="rId12" Type="http://schemas.openxmlformats.org/officeDocument/2006/relationships/hyperlink" Target="https://www.3gpp.org/ftp/Information/WI_Sheet/SP-250868.zip" TargetMode="External"/><Relationship Id="rId17" Type="http://schemas.openxmlformats.org/officeDocument/2006/relationships/hyperlink" Target="https://www.3gpp.org/ftp/Information/WI_Sheet/SP-251204.zip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s://www.3gpp.org/ftp/Information/WI_Sheet/SP-251203.zip" TargetMode="External"/><Relationship Id="rId20" Type="http://schemas.openxmlformats.org/officeDocument/2006/relationships/hyperlink" Target="https://www.3gpp.org/ftp/Information/WI_Sheet/SP-250880.zi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3gpp.org/ftp/Information/WI_Sheet/SP-250861.zip" TargetMode="External"/><Relationship Id="rId11" Type="http://schemas.openxmlformats.org/officeDocument/2006/relationships/hyperlink" Target="https://www.3gpp.org/ftp/Information/WI_Sheet/SP-250866.zip" TargetMode="External"/><Relationship Id="rId5" Type="http://schemas.openxmlformats.org/officeDocument/2006/relationships/hyperlink" Target="https://www.3gpp.org/ftp/Information/WI_Sheet/SP-251025.zip" TargetMode="External"/><Relationship Id="rId15" Type="http://schemas.openxmlformats.org/officeDocument/2006/relationships/hyperlink" Target="https://www.3gpp.org/ftp/Information/WI_Sheet/SP-251024.zip" TargetMode="External"/><Relationship Id="rId10" Type="http://schemas.openxmlformats.org/officeDocument/2006/relationships/hyperlink" Target="https://www.3gpp.org/ftp/Information/WI_Sheet/SP-250865.zip" TargetMode="External"/><Relationship Id="rId19" Type="http://schemas.openxmlformats.org/officeDocument/2006/relationships/hyperlink" Target="https://www.3gpp.org/ftp/Information/WI_Sheet/SP-251214.zip" TargetMode="External"/><Relationship Id="rId4" Type="http://schemas.openxmlformats.org/officeDocument/2006/relationships/hyperlink" Target="https://www.3gpp.org/ftp/Information/WI_Sheet/SP-250867.zip" TargetMode="External"/><Relationship Id="rId9" Type="http://schemas.openxmlformats.org/officeDocument/2006/relationships/hyperlink" Target="https://www.3gpp.org/ftp/Information/WI_Sheet/SP-250864.zip" TargetMode="External"/><Relationship Id="rId14" Type="http://schemas.openxmlformats.org/officeDocument/2006/relationships/hyperlink" Target="https://www.3gpp.org/ftp/Information/WI_Sheet/SP-251026.zi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gpp.org/ftp/tsg_sa/TSG_SA/TSGS_100_Taipei_2023-06/Docs/SP-230746.zi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000" dirty="0"/>
            </a:br>
            <a:r>
              <a:rPr lang="en-US" altLang="zh-CN" sz="4000" b="1" dirty="0"/>
              <a:t>Rel-20 SA5 W</a:t>
            </a:r>
            <a:r>
              <a:rPr lang="en-US" sz="4000" b="1" dirty="0"/>
              <a:t>ork Planning</a:t>
            </a:r>
            <a:br>
              <a:rPr lang="en-GB" sz="4000" b="1" i="1" dirty="0"/>
            </a:br>
            <a:r>
              <a:rPr lang="en-US" altLang="zh-CN" sz="1800" dirty="0">
                <a:latin typeface="Arial" pitchFamily="34" charset="0"/>
              </a:rPr>
              <a:t>Dallas, USA, 17 - 21 November 2025</a:t>
            </a:r>
            <a:br>
              <a:rPr lang="fr-FR" sz="1800" dirty="0">
                <a:latin typeface="Arial" pitchFamily="34" charset="0"/>
              </a:rPr>
            </a:b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5" y="4339138"/>
            <a:ext cx="9270761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3GPP </a:t>
            </a:r>
            <a:r>
              <a:rPr lang="en-GB" altLang="zh-CN" sz="2400" dirty="0">
                <a:latin typeface="Arial" charset="0"/>
              </a:rPr>
              <a:t>SA5 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D96F6F-A072-45F3-BCD6-43E7A3A2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SA#109 information: Overall 6G Workplan </a:t>
            </a:r>
            <a:endParaRPr lang="zh-CN" alt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EBE75-7B0F-4009-91D6-E26E6099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8" y="1343922"/>
            <a:ext cx="5774354" cy="4727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83A6A-EB21-4970-890F-3C5C669E7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5" y="1343923"/>
            <a:ext cx="6236472" cy="4727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14994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71B159-5AEA-4DA5-A985-5126BBAED272}"/>
              </a:ext>
            </a:extLst>
          </p:cNvPr>
          <p:cNvSpPr txBox="1">
            <a:spLocks/>
          </p:cNvSpPr>
          <p:nvPr/>
        </p:nvSpPr>
        <p:spPr bwMode="auto">
          <a:xfrm>
            <a:off x="1151810" y="218941"/>
            <a:ext cx="7142018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Release 20 6G timeline with SA5</a:t>
            </a:r>
            <a:endParaRPr lang="en-US" sz="3600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5D67941B-40AB-46F5-BBED-FF61ACDBD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" y="258358"/>
            <a:ext cx="1364884" cy="7677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1981B-FC76-4552-9137-C8EBF4B684DA}"/>
              </a:ext>
            </a:extLst>
          </p:cNvPr>
          <p:cNvSpPr/>
          <p:nvPr/>
        </p:nvSpPr>
        <p:spPr>
          <a:xfrm>
            <a:off x="8248244" y="6153596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(updated SA5 based on SP-251191)</a:t>
            </a:r>
            <a:endParaRPr lang="zh-CN" altLang="en-US" sz="1050" b="1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F457555-CF87-4CE6-8F81-259CDCA7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53" y="6074265"/>
            <a:ext cx="869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2" charset="0"/>
              </a:rPr>
              <a:t>Now</a:t>
            </a:r>
          </a:p>
        </p:txBody>
      </p:sp>
      <p:sp>
        <p:nvSpPr>
          <p:cNvPr id="9" name="Chevron 60">
            <a:extLst>
              <a:ext uri="{FF2B5EF4-FFF2-40B4-BE49-F238E27FC236}">
                <a16:creationId xmlns:a16="http://schemas.microsoft.com/office/drawing/2014/main" id="{3F576B14-02C5-4809-BA13-BE95F4599EFA}"/>
              </a:ext>
            </a:extLst>
          </p:cNvPr>
          <p:cNvSpPr/>
          <p:nvPr/>
        </p:nvSpPr>
        <p:spPr bwMode="auto">
          <a:xfrm>
            <a:off x="3940634" y="5538423"/>
            <a:ext cx="651403" cy="18698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altLang="zh-CN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6G SID </a:t>
            </a:r>
            <a:r>
              <a:rPr lang="fr-FR" altLang="zh-CN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altLang="zh-CN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Chevron 60">
            <a:extLst>
              <a:ext uri="{FF2B5EF4-FFF2-40B4-BE49-F238E27FC236}">
                <a16:creationId xmlns:a16="http://schemas.microsoft.com/office/drawing/2014/main" id="{12305906-36D6-4FDE-AE60-F198A9C41FB6}"/>
              </a:ext>
            </a:extLst>
          </p:cNvPr>
          <p:cNvSpPr/>
          <p:nvPr/>
        </p:nvSpPr>
        <p:spPr bwMode="auto">
          <a:xfrm>
            <a:off x="4524304" y="5521212"/>
            <a:ext cx="3681585" cy="222250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fr-FR" sz="900" dirty="0">
                <a:latin typeface="+mn-lt"/>
                <a:ea typeface="ＭＳ Ｐゴシック" charset="-128"/>
              </a:rPr>
              <a:t>SA5 6G </a:t>
            </a:r>
            <a:r>
              <a:rPr lang="fr-FR" sz="900" dirty="0" err="1">
                <a:latin typeface="+mn-lt"/>
                <a:ea typeface="ＭＳ Ｐゴシック" charset="-128"/>
              </a:rPr>
              <a:t>Study</a:t>
            </a:r>
            <a:r>
              <a:rPr lang="fr-FR" sz="900" dirty="0">
                <a:latin typeface="+mn-lt"/>
                <a:ea typeface="ＭＳ Ｐゴシック" charset="-128"/>
              </a:rPr>
              <a:t>(</a:t>
            </a:r>
            <a:r>
              <a:rPr lang="fr-FR" sz="900" dirty="0" err="1">
                <a:latin typeface="+mn-lt"/>
                <a:ea typeface="ＭＳ Ｐゴシック" charset="-128"/>
              </a:rPr>
              <a:t>ies</a:t>
            </a:r>
            <a:r>
              <a:rPr lang="fr-FR" sz="900" dirty="0">
                <a:latin typeface="+mn-lt"/>
                <a:ea typeface="ＭＳ Ｐゴシック" charset="-128"/>
              </a:rPr>
              <a:t>)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99460C8C-C212-435D-BF27-B33ABD08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022" y="5467004"/>
            <a:ext cx="4935495" cy="34292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693D9-2AB8-453D-A340-CA3EE196571E}"/>
              </a:ext>
            </a:extLst>
          </p:cNvPr>
          <p:cNvSpPr txBox="1"/>
          <p:nvPr/>
        </p:nvSpPr>
        <p:spPr>
          <a:xfrm>
            <a:off x="8731480" y="5435043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28B733E-D932-44E3-BC91-905F72A1CD8A}"/>
              </a:ext>
            </a:extLst>
          </p:cNvPr>
          <p:cNvSpPr/>
          <p:nvPr/>
        </p:nvSpPr>
        <p:spPr bwMode="auto">
          <a:xfrm>
            <a:off x="3835539" y="5070641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2671963-4D2B-441A-8EF0-ED59FD12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006" y="5267773"/>
            <a:ext cx="1164115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Workshops 6G SA5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15" name="Chevron 60">
            <a:extLst>
              <a:ext uri="{FF2B5EF4-FFF2-40B4-BE49-F238E27FC236}">
                <a16:creationId xmlns:a16="http://schemas.microsoft.com/office/drawing/2014/main" id="{E2374816-F968-4F06-A36A-F9207169F65A}"/>
              </a:ext>
            </a:extLst>
          </p:cNvPr>
          <p:cNvSpPr/>
          <p:nvPr/>
        </p:nvSpPr>
        <p:spPr bwMode="auto">
          <a:xfrm>
            <a:off x="8129849" y="5517094"/>
            <a:ext cx="630307" cy="222250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or </a:t>
            </a:r>
          </a:p>
        </p:txBody>
      </p:sp>
      <p:sp>
        <p:nvSpPr>
          <p:cNvPr id="16" name="Star: 5 Points 102">
            <a:extLst>
              <a:ext uri="{FF2B5EF4-FFF2-40B4-BE49-F238E27FC236}">
                <a16:creationId xmlns:a16="http://schemas.microsoft.com/office/drawing/2014/main" id="{94E20210-7AC3-4779-8517-F24A05366FB3}"/>
              </a:ext>
            </a:extLst>
          </p:cNvPr>
          <p:cNvSpPr/>
          <p:nvPr/>
        </p:nvSpPr>
        <p:spPr bwMode="auto">
          <a:xfrm>
            <a:off x="5642073" y="5732753"/>
            <a:ext cx="243274" cy="211077"/>
          </a:xfrm>
          <a:prstGeom prst="star5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1F7B8AD-4A83-4FB9-8B1C-E3DEE588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610" y="5920995"/>
            <a:ext cx="1164115" cy="1987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GB" sz="700" b="1" dirty="0">
                <a:latin typeface="Calibri" panose="020F0502020204030204" pitchFamily="34" charset="0"/>
                <a:cs typeface="Calibri" panose="020F0502020204030204" pitchFamily="34" charset="0"/>
              </a:rPr>
              <a:t>Check point</a:t>
            </a:r>
            <a:r>
              <a:rPr lang="en-GB" alt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6G SA5</a:t>
            </a:r>
            <a:endParaRPr lang="en-US" altLang="en-GB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14">
            <a:extLst>
              <a:ext uri="{FF2B5EF4-FFF2-40B4-BE49-F238E27FC236}">
                <a16:creationId xmlns:a16="http://schemas.microsoft.com/office/drawing/2014/main" id="{E0970D17-B0BC-47E1-9CEB-04FA844456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8103" y="190883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19" name="Straight Connector 114">
            <a:extLst>
              <a:ext uri="{FF2B5EF4-FFF2-40B4-BE49-F238E27FC236}">
                <a16:creationId xmlns:a16="http://schemas.microsoft.com/office/drawing/2014/main" id="{191CD7AC-FDDD-4267-BD09-623F1ADD13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7163" y="190883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20" name="Straight Connector 114">
            <a:extLst>
              <a:ext uri="{FF2B5EF4-FFF2-40B4-BE49-F238E27FC236}">
                <a16:creationId xmlns:a16="http://schemas.microsoft.com/office/drawing/2014/main" id="{A78891DC-B442-443B-99A8-7E873B1A91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223" y="190883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9ACE67-E1BE-47FE-B10B-91CBC6AD6C6D}"/>
              </a:ext>
            </a:extLst>
          </p:cNvPr>
          <p:cNvCxnSpPr>
            <a:cxnSpLocks/>
          </p:cNvCxnSpPr>
          <p:nvPr/>
        </p:nvCxnSpPr>
        <p:spPr bwMode="auto">
          <a:xfrm>
            <a:off x="381744" y="1396715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114">
            <a:extLst>
              <a:ext uri="{FF2B5EF4-FFF2-40B4-BE49-F238E27FC236}">
                <a16:creationId xmlns:a16="http://schemas.microsoft.com/office/drawing/2014/main" id="{661DCDD4-2268-4699-BEC6-DBF78EF93A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7831" y="1880298"/>
            <a:ext cx="0" cy="374215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114">
            <a:extLst>
              <a:ext uri="{FF2B5EF4-FFF2-40B4-BE49-F238E27FC236}">
                <a16:creationId xmlns:a16="http://schemas.microsoft.com/office/drawing/2014/main" id="{08F1EAE9-720F-4074-8BC3-709865F575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0639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F8E231-E6D5-4228-A97D-1A93D09984EB}"/>
              </a:ext>
            </a:extLst>
          </p:cNvPr>
          <p:cNvSpPr txBox="1"/>
          <p:nvPr/>
        </p:nvSpPr>
        <p:spPr>
          <a:xfrm>
            <a:off x="1279316" y="1274478"/>
            <a:ext cx="498475" cy="246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E95864-48B3-41DE-880B-59617C8AFBBD}"/>
              </a:ext>
            </a:extLst>
          </p:cNvPr>
          <p:cNvGrpSpPr/>
          <p:nvPr/>
        </p:nvGrpSpPr>
        <p:grpSpPr>
          <a:xfrm>
            <a:off x="721397" y="1539802"/>
            <a:ext cx="400050" cy="354013"/>
            <a:chOff x="996003" y="755453"/>
            <a:chExt cx="400050" cy="354013"/>
          </a:xfrm>
        </p:grpSpPr>
        <p:sp>
          <p:nvSpPr>
            <p:cNvPr id="26" name="TextBox 86">
              <a:extLst>
                <a:ext uri="{FF2B5EF4-FFF2-40B4-BE49-F238E27FC236}">
                  <a16:creationId xmlns:a16="http://schemas.microsoft.com/office/drawing/2014/main" id="{ACDA4568-9B3D-471F-AFBA-C190DBB86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03" y="755453"/>
              <a:ext cx="3889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#103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7" name="TextBox 59">
              <a:extLst>
                <a:ext uri="{FF2B5EF4-FFF2-40B4-BE49-F238E27FC236}">
                  <a16:creationId xmlns:a16="http://schemas.microsoft.com/office/drawing/2014/main" id="{9BC07F31-9751-4572-A8B4-E6D7EA7F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36886B-29E6-4F3B-BB59-38BA13B65190}"/>
              </a:ext>
            </a:extLst>
          </p:cNvPr>
          <p:cNvGrpSpPr/>
          <p:nvPr/>
        </p:nvGrpSpPr>
        <p:grpSpPr>
          <a:xfrm>
            <a:off x="5575834" y="1539802"/>
            <a:ext cx="403225" cy="354013"/>
            <a:chOff x="6320478" y="755453"/>
            <a:chExt cx="403225" cy="354013"/>
          </a:xfrm>
        </p:grpSpPr>
        <p:sp>
          <p:nvSpPr>
            <p:cNvPr id="29" name="TextBox 86">
              <a:extLst>
                <a:ext uri="{FF2B5EF4-FFF2-40B4-BE49-F238E27FC236}">
                  <a16:creationId xmlns:a16="http://schemas.microsoft.com/office/drawing/2014/main" id="{3CB28B6C-FA01-4EC5-B071-2DD670E88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478" y="755453"/>
              <a:ext cx="3429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#111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0" name="TextBox 60">
              <a:extLst>
                <a:ext uri="{FF2B5EF4-FFF2-40B4-BE49-F238E27FC236}">
                  <a16:creationId xmlns:a16="http://schemas.microsoft.com/office/drawing/2014/main" id="{5AC1BD84-1A6B-432D-BA8E-C92A000D3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2714BC-395B-4C97-A29B-6A4E88C164D4}"/>
              </a:ext>
            </a:extLst>
          </p:cNvPr>
          <p:cNvGrpSpPr/>
          <p:nvPr/>
        </p:nvGrpSpPr>
        <p:grpSpPr>
          <a:xfrm>
            <a:off x="3137503" y="1539802"/>
            <a:ext cx="390525" cy="354013"/>
            <a:chOff x="3678878" y="755453"/>
            <a:chExt cx="390525" cy="354013"/>
          </a:xfrm>
        </p:grpSpPr>
        <p:sp>
          <p:nvSpPr>
            <p:cNvPr id="32" name="TextBox 86">
              <a:extLst>
                <a:ext uri="{FF2B5EF4-FFF2-40B4-BE49-F238E27FC236}">
                  <a16:creationId xmlns:a16="http://schemas.microsoft.com/office/drawing/2014/main" id="{0149490A-9019-4287-B3DF-4136DDC7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878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#107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3" name="TextBox 61">
              <a:extLst>
                <a:ext uri="{FF2B5EF4-FFF2-40B4-BE49-F238E27FC236}">
                  <a16:creationId xmlns:a16="http://schemas.microsoft.com/office/drawing/2014/main" id="{AE939828-69BB-4B52-BF64-4118877BF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283128-C1D1-4A8F-9BE8-C2B4D088CA98}"/>
              </a:ext>
            </a:extLst>
          </p:cNvPr>
          <p:cNvGrpSpPr/>
          <p:nvPr/>
        </p:nvGrpSpPr>
        <p:grpSpPr>
          <a:xfrm>
            <a:off x="1327011" y="1539802"/>
            <a:ext cx="396875" cy="354013"/>
            <a:chOff x="1684978" y="755453"/>
            <a:chExt cx="396875" cy="354013"/>
          </a:xfrm>
        </p:grpSpPr>
        <p:sp>
          <p:nvSpPr>
            <p:cNvPr id="35" name="TextBox 86">
              <a:extLst>
                <a:ext uri="{FF2B5EF4-FFF2-40B4-BE49-F238E27FC236}">
                  <a16:creationId xmlns:a16="http://schemas.microsoft.com/office/drawing/2014/main" id="{B1DFB351-6893-4FA6-A0C7-28C2649EB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978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#104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6" name="TextBox 62">
              <a:extLst>
                <a:ext uri="{FF2B5EF4-FFF2-40B4-BE49-F238E27FC236}">
                  <a16:creationId xmlns:a16="http://schemas.microsoft.com/office/drawing/2014/main" id="{AC53EFE4-80CF-48C6-AF36-BD59CCC4C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346CEB-8612-401C-9721-47E7487E1DCE}"/>
              </a:ext>
            </a:extLst>
          </p:cNvPr>
          <p:cNvGrpSpPr/>
          <p:nvPr/>
        </p:nvGrpSpPr>
        <p:grpSpPr>
          <a:xfrm>
            <a:off x="3733592" y="1539802"/>
            <a:ext cx="422275" cy="354013"/>
            <a:chOff x="4367853" y="755453"/>
            <a:chExt cx="422275" cy="354013"/>
          </a:xfrm>
        </p:grpSpPr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74961294-F81E-4911-9E25-C072394AD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53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#108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9" name="TextBox 63">
              <a:extLst>
                <a:ext uri="{FF2B5EF4-FFF2-40B4-BE49-F238E27FC236}">
                  <a16:creationId xmlns:a16="http://schemas.microsoft.com/office/drawing/2014/main" id="{FBE69D3C-A360-4002-BD4C-3F8DA0CBF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C7301C-E387-45E0-9761-58D120CF0CAE}"/>
              </a:ext>
            </a:extLst>
          </p:cNvPr>
          <p:cNvGrpSpPr/>
          <p:nvPr/>
        </p:nvGrpSpPr>
        <p:grpSpPr>
          <a:xfrm>
            <a:off x="6184623" y="1539802"/>
            <a:ext cx="407988" cy="354013"/>
            <a:chOff x="6884040" y="755453"/>
            <a:chExt cx="407988" cy="354013"/>
          </a:xfrm>
        </p:grpSpPr>
        <p:sp>
          <p:nvSpPr>
            <p:cNvPr id="41" name="TextBox 86">
              <a:extLst>
                <a:ext uri="{FF2B5EF4-FFF2-40B4-BE49-F238E27FC236}">
                  <a16:creationId xmlns:a16="http://schemas.microsoft.com/office/drawing/2014/main" id="{05BC1CBF-470D-4F24-B7E7-907C60D3B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4040" y="755453"/>
              <a:ext cx="3635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#112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443E0125-5625-4B27-9BA1-E1FB885F3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9E0B5E-DB65-446A-8CFC-DD6296E3E3FD}"/>
              </a:ext>
            </a:extLst>
          </p:cNvPr>
          <p:cNvGrpSpPr/>
          <p:nvPr/>
        </p:nvGrpSpPr>
        <p:grpSpPr>
          <a:xfrm>
            <a:off x="1929450" y="1539802"/>
            <a:ext cx="390525" cy="354013"/>
            <a:chOff x="2464440" y="755453"/>
            <a:chExt cx="390525" cy="354013"/>
          </a:xfrm>
        </p:grpSpPr>
        <p:sp>
          <p:nvSpPr>
            <p:cNvPr id="44" name="TextBox 86">
              <a:extLst>
                <a:ext uri="{FF2B5EF4-FFF2-40B4-BE49-F238E27FC236}">
                  <a16:creationId xmlns:a16="http://schemas.microsoft.com/office/drawing/2014/main" id="{04CBF53E-CDEC-4D29-BFF5-0A89AEADF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440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#105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5" name="TextBox 65">
              <a:extLst>
                <a:ext uri="{FF2B5EF4-FFF2-40B4-BE49-F238E27FC236}">
                  <a16:creationId xmlns:a16="http://schemas.microsoft.com/office/drawing/2014/main" id="{961ACCF4-DFC7-4973-847B-1A55282DB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4B2A75-84D0-4CFD-9C46-8B6303B42FA8}"/>
              </a:ext>
            </a:extLst>
          </p:cNvPr>
          <p:cNvGrpSpPr/>
          <p:nvPr/>
        </p:nvGrpSpPr>
        <p:grpSpPr>
          <a:xfrm>
            <a:off x="4361431" y="1539802"/>
            <a:ext cx="406400" cy="354013"/>
            <a:chOff x="5098103" y="755453"/>
            <a:chExt cx="406400" cy="354013"/>
          </a:xfrm>
        </p:grpSpPr>
        <p:sp>
          <p:nvSpPr>
            <p:cNvPr id="47" name="TextBox 86">
              <a:extLst>
                <a:ext uri="{FF2B5EF4-FFF2-40B4-BE49-F238E27FC236}">
                  <a16:creationId xmlns:a16="http://schemas.microsoft.com/office/drawing/2014/main" id="{3C4ECA9F-56B5-4577-906C-BAD9227E9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03" y="755453"/>
              <a:ext cx="3937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#109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8" name="TextBox 66">
              <a:extLst>
                <a:ext uri="{FF2B5EF4-FFF2-40B4-BE49-F238E27FC236}">
                  <a16:creationId xmlns:a16="http://schemas.microsoft.com/office/drawing/2014/main" id="{7B421096-16F7-4256-9606-B3DA2A10E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9B8D6B-D95E-4E28-9CAC-45098CFA76AB}"/>
              </a:ext>
            </a:extLst>
          </p:cNvPr>
          <p:cNvGrpSpPr/>
          <p:nvPr/>
        </p:nvGrpSpPr>
        <p:grpSpPr>
          <a:xfrm>
            <a:off x="125308" y="1539802"/>
            <a:ext cx="390525" cy="354013"/>
            <a:chOff x="314965" y="755453"/>
            <a:chExt cx="390525" cy="354013"/>
          </a:xfrm>
        </p:grpSpPr>
        <p:sp>
          <p:nvSpPr>
            <p:cNvPr id="50" name="TextBox 86">
              <a:extLst>
                <a:ext uri="{FF2B5EF4-FFF2-40B4-BE49-F238E27FC236}">
                  <a16:creationId xmlns:a16="http://schemas.microsoft.com/office/drawing/2014/main" id="{D00FFB44-3FF2-44C3-9984-2F53A30CE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5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#102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1" name="TextBox 69">
              <a:extLst>
                <a:ext uri="{FF2B5EF4-FFF2-40B4-BE49-F238E27FC236}">
                  <a16:creationId xmlns:a16="http://schemas.microsoft.com/office/drawing/2014/main" id="{86363818-3F1D-4C30-BFAE-F706D5030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AD79648-41CC-4CE8-8C17-59D69913461D}"/>
              </a:ext>
            </a:extLst>
          </p:cNvPr>
          <p:cNvGrpSpPr/>
          <p:nvPr/>
        </p:nvGrpSpPr>
        <p:grpSpPr>
          <a:xfrm>
            <a:off x="2525539" y="1539802"/>
            <a:ext cx="406400" cy="354013"/>
            <a:chOff x="2991490" y="755453"/>
            <a:chExt cx="406400" cy="354013"/>
          </a:xfrm>
        </p:grpSpPr>
        <p:sp>
          <p:nvSpPr>
            <p:cNvPr id="53" name="TextBox 86">
              <a:extLst>
                <a:ext uri="{FF2B5EF4-FFF2-40B4-BE49-F238E27FC236}">
                  <a16:creationId xmlns:a16="http://schemas.microsoft.com/office/drawing/2014/main" id="{D6F891C1-2900-474E-A4D9-94CD71D03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755453"/>
              <a:ext cx="3921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#106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54" name="TextBox 70">
              <a:extLst>
                <a:ext uri="{FF2B5EF4-FFF2-40B4-BE49-F238E27FC236}">
                  <a16:creationId xmlns:a16="http://schemas.microsoft.com/office/drawing/2014/main" id="{E859D9BC-E265-4DA0-971C-93E165D75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0C96AD-7EE8-47F1-9986-C21D7A4DC4BD}"/>
              </a:ext>
            </a:extLst>
          </p:cNvPr>
          <p:cNvGrpSpPr/>
          <p:nvPr/>
        </p:nvGrpSpPr>
        <p:grpSpPr>
          <a:xfrm>
            <a:off x="4973395" y="1539802"/>
            <a:ext cx="396875" cy="354013"/>
            <a:chOff x="5758503" y="755453"/>
            <a:chExt cx="396875" cy="354013"/>
          </a:xfrm>
        </p:grpSpPr>
        <p:sp>
          <p:nvSpPr>
            <p:cNvPr id="56" name="TextBox 86">
              <a:extLst>
                <a:ext uri="{FF2B5EF4-FFF2-40B4-BE49-F238E27FC236}">
                  <a16:creationId xmlns:a16="http://schemas.microsoft.com/office/drawing/2014/main" id="{83D623C2-F1A0-46BF-81F3-E256C5404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503" y="755453"/>
              <a:ext cx="3698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#110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57" name="TextBox 71">
              <a:extLst>
                <a:ext uri="{FF2B5EF4-FFF2-40B4-BE49-F238E27FC236}">
                  <a16:creationId xmlns:a16="http://schemas.microsoft.com/office/drawing/2014/main" id="{B2E497FD-59D6-44E8-A91D-C8AB06EF9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58" name="TextBox 67">
            <a:extLst>
              <a:ext uri="{FF2B5EF4-FFF2-40B4-BE49-F238E27FC236}">
                <a16:creationId xmlns:a16="http://schemas.microsoft.com/office/drawing/2014/main" id="{9CAC9E6F-ACC4-486F-A7A4-7EB049B3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9" y="1437990"/>
            <a:ext cx="403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TSGs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2A2826D5-FE30-4A70-950D-D85D0D1F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612" y="3249160"/>
            <a:ext cx="1079604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 6G TSGs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60" name="Chevron 60">
            <a:extLst>
              <a:ext uri="{FF2B5EF4-FFF2-40B4-BE49-F238E27FC236}">
                <a16:creationId xmlns:a16="http://schemas.microsoft.com/office/drawing/2014/main" id="{459C6103-FB17-4340-9E06-32E57322C3F9}"/>
              </a:ext>
            </a:extLst>
          </p:cNvPr>
          <p:cNvSpPr/>
          <p:nvPr/>
        </p:nvSpPr>
        <p:spPr bwMode="auto">
          <a:xfrm>
            <a:off x="4684064" y="5216725"/>
            <a:ext cx="1120678" cy="18343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CT &amp; </a:t>
            </a:r>
            <a:r>
              <a:rPr lang="fr-FR" sz="80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 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3 6G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D6AF6D4-CEFE-4B1D-8453-D2B1958805FA}"/>
              </a:ext>
            </a:extLst>
          </p:cNvPr>
          <p:cNvGrpSpPr/>
          <p:nvPr/>
        </p:nvGrpSpPr>
        <p:grpSpPr>
          <a:xfrm>
            <a:off x="6798175" y="1529642"/>
            <a:ext cx="390850" cy="354013"/>
            <a:chOff x="7359013" y="745293"/>
            <a:chExt cx="390850" cy="354013"/>
          </a:xfrm>
        </p:grpSpPr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id="{082D6411-8BD9-4ED2-A55F-AAFA1C5A3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013" y="745293"/>
              <a:ext cx="362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#113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7858FFBE-68D4-4D04-AD46-3F5FE0661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E666995-AB12-4056-B1AE-82AAEF4FE839}"/>
              </a:ext>
            </a:extLst>
          </p:cNvPr>
          <p:cNvGrpSpPr/>
          <p:nvPr/>
        </p:nvGrpSpPr>
        <p:grpSpPr>
          <a:xfrm>
            <a:off x="7394589" y="1529642"/>
            <a:ext cx="384175" cy="354013"/>
            <a:chOff x="8016563" y="745293"/>
            <a:chExt cx="384175" cy="354013"/>
          </a:xfrm>
        </p:grpSpPr>
        <p:sp>
          <p:nvSpPr>
            <p:cNvPr id="65" name="TextBox 86">
              <a:extLst>
                <a:ext uri="{FF2B5EF4-FFF2-40B4-BE49-F238E27FC236}">
                  <a16:creationId xmlns:a16="http://schemas.microsoft.com/office/drawing/2014/main" id="{FADE0858-2FE2-4764-AFE5-4EA4204CA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6" y="745293"/>
              <a:ext cx="3706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#114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66" name="TextBox 71">
              <a:extLst>
                <a:ext uri="{FF2B5EF4-FFF2-40B4-BE49-F238E27FC236}">
                  <a16:creationId xmlns:a16="http://schemas.microsoft.com/office/drawing/2014/main" id="{9F1301B3-4E42-4DA4-A823-2E8A1A87E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67" name="TextBox 86">
            <a:extLst>
              <a:ext uri="{FF2B5EF4-FFF2-40B4-BE49-F238E27FC236}">
                <a16:creationId xmlns:a16="http://schemas.microsoft.com/office/drawing/2014/main" id="{1341D4F3-886C-4017-8CF3-9D077E87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328" y="1543189"/>
            <a:ext cx="362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#115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sp>
        <p:nvSpPr>
          <p:cNvPr id="68" name="TextBox 60">
            <a:extLst>
              <a:ext uri="{FF2B5EF4-FFF2-40B4-BE49-F238E27FC236}">
                <a16:creationId xmlns:a16="http://schemas.microsoft.com/office/drawing/2014/main" id="{61652F14-B3F8-47C9-9B8D-D3135D22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578" y="1697177"/>
            <a:ext cx="37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Mar.</a:t>
            </a:r>
          </a:p>
        </p:txBody>
      </p:sp>
      <p:sp>
        <p:nvSpPr>
          <p:cNvPr id="69" name="TextBox 60">
            <a:extLst>
              <a:ext uri="{FF2B5EF4-FFF2-40B4-BE49-F238E27FC236}">
                <a16:creationId xmlns:a16="http://schemas.microsoft.com/office/drawing/2014/main" id="{91E96060-A8BF-47DC-B5A6-F6EABEAD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739" y="1680243"/>
            <a:ext cx="3513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Jun</a:t>
            </a: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D3A74361-513B-4779-B298-D4348A697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74" y="2475586"/>
            <a:ext cx="1149037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Workshop SA1 on IMT-2030 </a:t>
            </a:r>
            <a:r>
              <a:rPr lang="en-GB" altLang="en-US" sz="700" b="1" dirty="0">
                <a:latin typeface="Montserrat" panose="00000500000000000000" pitchFamily="50" charset="0"/>
              </a:rPr>
              <a:t>use cases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71" name="TextBox 86">
            <a:extLst>
              <a:ext uri="{FF2B5EF4-FFF2-40B4-BE49-F238E27FC236}">
                <a16:creationId xmlns:a16="http://schemas.microsoft.com/office/drawing/2014/main" id="{6869FB59-6863-4F82-9578-ADD7C3FD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845" y="1539802"/>
            <a:ext cx="3658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#116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cxnSp>
        <p:nvCxnSpPr>
          <p:cNvPr id="72" name="Straight Connector 114">
            <a:extLst>
              <a:ext uri="{FF2B5EF4-FFF2-40B4-BE49-F238E27FC236}">
                <a16:creationId xmlns:a16="http://schemas.microsoft.com/office/drawing/2014/main" id="{19D024AB-BB51-48DF-B707-725BBE2F7B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192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3" name="Straight Connector 114">
            <a:extLst>
              <a:ext uri="{FF2B5EF4-FFF2-40B4-BE49-F238E27FC236}">
                <a16:creationId xmlns:a16="http://schemas.microsoft.com/office/drawing/2014/main" id="{2BD561F4-693E-4685-94CC-B8B6561F00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7633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4" name="Straight Connector 114">
            <a:extLst>
              <a:ext uri="{FF2B5EF4-FFF2-40B4-BE49-F238E27FC236}">
                <a16:creationId xmlns:a16="http://schemas.microsoft.com/office/drawing/2014/main" id="{D0190754-76E5-40BC-AECF-119939A40A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5910" y="1904466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5" name="Straight Connector 114">
            <a:extLst>
              <a:ext uri="{FF2B5EF4-FFF2-40B4-BE49-F238E27FC236}">
                <a16:creationId xmlns:a16="http://schemas.microsoft.com/office/drawing/2014/main" id="{1303767E-65B6-4156-B98B-6969FEDD1B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333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6" name="Straight Connector 114">
            <a:extLst>
              <a:ext uri="{FF2B5EF4-FFF2-40B4-BE49-F238E27FC236}">
                <a16:creationId xmlns:a16="http://schemas.microsoft.com/office/drawing/2014/main" id="{D31A499C-895A-4598-A8EE-373511659A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8573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7" name="Straight Connector 114">
            <a:extLst>
              <a:ext uri="{FF2B5EF4-FFF2-40B4-BE49-F238E27FC236}">
                <a16:creationId xmlns:a16="http://schemas.microsoft.com/office/drawing/2014/main" id="{A46A9108-FED9-49A4-B719-65DC3B3513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380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8" name="Straight Connector 114">
            <a:extLst>
              <a:ext uri="{FF2B5EF4-FFF2-40B4-BE49-F238E27FC236}">
                <a16:creationId xmlns:a16="http://schemas.microsoft.com/office/drawing/2014/main" id="{B5266C3E-F58D-4BEB-B5C2-A623F79CC9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8427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9" name="Straight Connector 114">
            <a:extLst>
              <a:ext uri="{FF2B5EF4-FFF2-40B4-BE49-F238E27FC236}">
                <a16:creationId xmlns:a16="http://schemas.microsoft.com/office/drawing/2014/main" id="{AC572698-AF68-485F-86B8-61D370C51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8951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0" name="Straight Connector 114">
            <a:extLst>
              <a:ext uri="{FF2B5EF4-FFF2-40B4-BE49-F238E27FC236}">
                <a16:creationId xmlns:a16="http://schemas.microsoft.com/office/drawing/2014/main" id="{117150E2-4941-4C31-8C85-5E715E364B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79043" y="1908833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81" name="Chevron 60">
            <a:extLst>
              <a:ext uri="{FF2B5EF4-FFF2-40B4-BE49-F238E27FC236}">
                <a16:creationId xmlns:a16="http://schemas.microsoft.com/office/drawing/2014/main" id="{C7594509-804E-42EF-99A8-ED680A49A651}"/>
              </a:ext>
            </a:extLst>
          </p:cNvPr>
          <p:cNvSpPr/>
          <p:nvPr/>
        </p:nvSpPr>
        <p:spPr bwMode="auto">
          <a:xfrm>
            <a:off x="1981201" y="2208295"/>
            <a:ext cx="3803221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82" name="Chevron 60">
            <a:extLst>
              <a:ext uri="{FF2B5EF4-FFF2-40B4-BE49-F238E27FC236}">
                <a16:creationId xmlns:a16="http://schemas.microsoft.com/office/drawing/2014/main" id="{EB53944E-9016-4E4C-BEB8-55527844C23A}"/>
              </a:ext>
            </a:extLst>
          </p:cNvPr>
          <p:cNvSpPr/>
          <p:nvPr/>
        </p:nvSpPr>
        <p:spPr bwMode="auto">
          <a:xfrm>
            <a:off x="1320796" y="2214959"/>
            <a:ext cx="833121" cy="21928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2394"/>
              <a:gd name="connsiteY0" fmla="*/ 0 h 222250"/>
              <a:gd name="connsiteX1" fmla="*/ 1467062 w 1592394"/>
              <a:gd name="connsiteY1" fmla="*/ 0 h 222250"/>
              <a:gd name="connsiteX2" fmla="*/ 1592394 w 1592394"/>
              <a:gd name="connsiteY2" fmla="*/ 124393 h 222250"/>
              <a:gd name="connsiteX3" fmla="*/ 1467062 w 1592394"/>
              <a:gd name="connsiteY3" fmla="*/ 222250 h 222250"/>
              <a:gd name="connsiteX4" fmla="*/ 0 w 1592394"/>
              <a:gd name="connsiteY4" fmla="*/ 222250 h 222250"/>
              <a:gd name="connsiteX5" fmla="*/ 26818 w 1592394"/>
              <a:gd name="connsiteY5" fmla="*/ 98155 h 222250"/>
              <a:gd name="connsiteX6" fmla="*/ 0 w 1592394"/>
              <a:gd name="connsiteY6" fmla="*/ 0 h 222250"/>
              <a:gd name="connsiteX0" fmla="*/ 0 w 1770114"/>
              <a:gd name="connsiteY0" fmla="*/ 0 h 222250"/>
              <a:gd name="connsiteX1" fmla="*/ 1467062 w 1770114"/>
              <a:gd name="connsiteY1" fmla="*/ 0 h 222250"/>
              <a:gd name="connsiteX2" fmla="*/ 1770114 w 1770114"/>
              <a:gd name="connsiteY2" fmla="*/ 124393 h 222250"/>
              <a:gd name="connsiteX3" fmla="*/ 1467062 w 1770114"/>
              <a:gd name="connsiteY3" fmla="*/ 222250 h 222250"/>
              <a:gd name="connsiteX4" fmla="*/ 0 w 1770114"/>
              <a:gd name="connsiteY4" fmla="*/ 222250 h 222250"/>
              <a:gd name="connsiteX5" fmla="*/ 26818 w 1770114"/>
              <a:gd name="connsiteY5" fmla="*/ 98155 h 222250"/>
              <a:gd name="connsiteX6" fmla="*/ 0 w 177011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114" h="222250">
                <a:moveTo>
                  <a:pt x="0" y="0"/>
                </a:moveTo>
                <a:lnTo>
                  <a:pt x="1467062" y="0"/>
                </a:lnTo>
                <a:lnTo>
                  <a:pt x="1770114" y="12439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83" name="Chevron 60">
            <a:extLst>
              <a:ext uri="{FF2B5EF4-FFF2-40B4-BE49-F238E27FC236}">
                <a16:creationId xmlns:a16="http://schemas.microsoft.com/office/drawing/2014/main" id="{75DFB299-80E8-4AAF-946F-D1A3173C5491}"/>
              </a:ext>
            </a:extLst>
          </p:cNvPr>
          <p:cNvSpPr/>
          <p:nvPr/>
        </p:nvSpPr>
        <p:spPr bwMode="auto">
          <a:xfrm>
            <a:off x="2079409" y="2609112"/>
            <a:ext cx="690880" cy="29125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82192"/>
              <a:gd name="connsiteY0" fmla="*/ 0 h 222250"/>
              <a:gd name="connsiteX1" fmla="*/ 1467062 w 1582192"/>
              <a:gd name="connsiteY1" fmla="*/ 0 h 222250"/>
              <a:gd name="connsiteX2" fmla="*/ 1582192 w 1582192"/>
              <a:gd name="connsiteY2" fmla="*/ 104333 h 222250"/>
              <a:gd name="connsiteX3" fmla="*/ 1467062 w 1582192"/>
              <a:gd name="connsiteY3" fmla="*/ 222250 h 222250"/>
              <a:gd name="connsiteX4" fmla="*/ 0 w 1582192"/>
              <a:gd name="connsiteY4" fmla="*/ 222250 h 222250"/>
              <a:gd name="connsiteX5" fmla="*/ 26818 w 1582192"/>
              <a:gd name="connsiteY5" fmla="*/ 98155 h 222250"/>
              <a:gd name="connsiteX6" fmla="*/ 0 w 1582192"/>
              <a:gd name="connsiteY6" fmla="*/ 0 h 222250"/>
              <a:gd name="connsiteX0" fmla="*/ 0 w 1944424"/>
              <a:gd name="connsiteY0" fmla="*/ 0 h 222250"/>
              <a:gd name="connsiteX1" fmla="*/ 1467062 w 1944424"/>
              <a:gd name="connsiteY1" fmla="*/ 0 h 222250"/>
              <a:gd name="connsiteX2" fmla="*/ 1944424 w 1944424"/>
              <a:gd name="connsiteY2" fmla="*/ 109889 h 222250"/>
              <a:gd name="connsiteX3" fmla="*/ 1467062 w 1944424"/>
              <a:gd name="connsiteY3" fmla="*/ 222250 h 222250"/>
              <a:gd name="connsiteX4" fmla="*/ 0 w 1944424"/>
              <a:gd name="connsiteY4" fmla="*/ 222250 h 222250"/>
              <a:gd name="connsiteX5" fmla="*/ 26818 w 1944424"/>
              <a:gd name="connsiteY5" fmla="*/ 98155 h 222250"/>
              <a:gd name="connsiteX6" fmla="*/ 0 w 194442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424" h="222250">
                <a:moveTo>
                  <a:pt x="0" y="0"/>
                </a:moveTo>
                <a:lnTo>
                  <a:pt x="1467062" y="0"/>
                </a:lnTo>
                <a:lnTo>
                  <a:pt x="1944424" y="109889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IMT-2030 disc.</a:t>
            </a:r>
          </a:p>
        </p:txBody>
      </p:sp>
      <p:sp>
        <p:nvSpPr>
          <p:cNvPr id="84" name="Chevron 60">
            <a:extLst>
              <a:ext uri="{FF2B5EF4-FFF2-40B4-BE49-F238E27FC236}">
                <a16:creationId xmlns:a16="http://schemas.microsoft.com/office/drawing/2014/main" id="{A602BB19-B850-4A57-B5EF-123B20158E10}"/>
              </a:ext>
            </a:extLst>
          </p:cNvPr>
          <p:cNvSpPr/>
          <p:nvPr/>
        </p:nvSpPr>
        <p:spPr bwMode="auto">
          <a:xfrm>
            <a:off x="2682236" y="2643138"/>
            <a:ext cx="1273387" cy="243257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ITU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endParaRPr lang="fr-FR" sz="9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5" name="Chevron 60">
            <a:extLst>
              <a:ext uri="{FF2B5EF4-FFF2-40B4-BE49-F238E27FC236}">
                <a16:creationId xmlns:a16="http://schemas.microsoft.com/office/drawing/2014/main" id="{9AD565B3-04B2-4999-BFC4-9675BED7AA46}"/>
              </a:ext>
            </a:extLst>
          </p:cNvPr>
          <p:cNvSpPr/>
          <p:nvPr/>
        </p:nvSpPr>
        <p:spPr bwMode="auto">
          <a:xfrm>
            <a:off x="3420530" y="3040623"/>
            <a:ext cx="2993813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86" name="Chevron 60">
            <a:extLst>
              <a:ext uri="{FF2B5EF4-FFF2-40B4-BE49-F238E27FC236}">
                <a16:creationId xmlns:a16="http://schemas.microsoft.com/office/drawing/2014/main" id="{FCA6F3CF-7CBD-4199-83BD-942D057483F6}"/>
              </a:ext>
            </a:extLst>
          </p:cNvPr>
          <p:cNvSpPr/>
          <p:nvPr/>
        </p:nvSpPr>
        <p:spPr bwMode="auto">
          <a:xfrm>
            <a:off x="3980599" y="3934904"/>
            <a:ext cx="4225294" cy="232628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87" name="Chevron 60">
            <a:extLst>
              <a:ext uri="{FF2B5EF4-FFF2-40B4-BE49-F238E27FC236}">
                <a16:creationId xmlns:a16="http://schemas.microsoft.com/office/drawing/2014/main" id="{E90EAB4E-400D-4AF0-9DB3-8B380C441760}"/>
              </a:ext>
            </a:extLst>
          </p:cNvPr>
          <p:cNvSpPr/>
          <p:nvPr/>
        </p:nvSpPr>
        <p:spPr bwMode="auto">
          <a:xfrm>
            <a:off x="3854023" y="3551941"/>
            <a:ext cx="3786293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88" name="Chevron 60">
            <a:extLst>
              <a:ext uri="{FF2B5EF4-FFF2-40B4-BE49-F238E27FC236}">
                <a16:creationId xmlns:a16="http://schemas.microsoft.com/office/drawing/2014/main" id="{A9505944-C6DA-4F46-9B66-DD749A89F049}"/>
              </a:ext>
            </a:extLst>
          </p:cNvPr>
          <p:cNvSpPr/>
          <p:nvPr/>
        </p:nvSpPr>
        <p:spPr bwMode="auto">
          <a:xfrm>
            <a:off x="5737009" y="5193418"/>
            <a:ext cx="2709334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2BFF6A5-D2E8-4E83-96D3-D8C9BA848D01}"/>
              </a:ext>
            </a:extLst>
          </p:cNvPr>
          <p:cNvCxnSpPr>
            <a:cxnSpLocks/>
          </p:cNvCxnSpPr>
          <p:nvPr/>
        </p:nvCxnSpPr>
        <p:spPr bwMode="auto">
          <a:xfrm>
            <a:off x="2749017" y="1393330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A6BB228-E272-4395-BBB6-41E078337009}"/>
              </a:ext>
            </a:extLst>
          </p:cNvPr>
          <p:cNvSpPr txBox="1"/>
          <p:nvPr/>
        </p:nvSpPr>
        <p:spPr>
          <a:xfrm>
            <a:off x="3646589" y="1271093"/>
            <a:ext cx="486030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34E9C24-2B6E-4168-B83B-8EBC313B6C89}"/>
              </a:ext>
            </a:extLst>
          </p:cNvPr>
          <p:cNvCxnSpPr>
            <a:cxnSpLocks/>
          </p:cNvCxnSpPr>
          <p:nvPr/>
        </p:nvCxnSpPr>
        <p:spPr bwMode="auto">
          <a:xfrm>
            <a:off x="5150160" y="1396722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CF0E89D-33DB-4AB2-A0B7-E033612CC306}"/>
              </a:ext>
            </a:extLst>
          </p:cNvPr>
          <p:cNvSpPr txBox="1"/>
          <p:nvPr/>
        </p:nvSpPr>
        <p:spPr>
          <a:xfrm>
            <a:off x="6047732" y="1274485"/>
            <a:ext cx="492443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55CB168-1584-434F-BD27-A07C594839B7}"/>
              </a:ext>
            </a:extLst>
          </p:cNvPr>
          <p:cNvCxnSpPr>
            <a:cxnSpLocks/>
          </p:cNvCxnSpPr>
          <p:nvPr/>
        </p:nvCxnSpPr>
        <p:spPr bwMode="auto">
          <a:xfrm>
            <a:off x="7544529" y="1386566"/>
            <a:ext cx="149109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3C1513C-B1B9-44F3-8DD2-244870B10412}"/>
              </a:ext>
            </a:extLst>
          </p:cNvPr>
          <p:cNvSpPr txBox="1"/>
          <p:nvPr/>
        </p:nvSpPr>
        <p:spPr>
          <a:xfrm>
            <a:off x="8110208" y="1277876"/>
            <a:ext cx="489236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2027</a:t>
            </a:r>
          </a:p>
        </p:txBody>
      </p:sp>
      <p:sp>
        <p:nvSpPr>
          <p:cNvPr id="95" name="Thought Bubble: Cloud 94">
            <a:extLst>
              <a:ext uri="{FF2B5EF4-FFF2-40B4-BE49-F238E27FC236}">
                <a16:creationId xmlns:a16="http://schemas.microsoft.com/office/drawing/2014/main" id="{1ADF464F-E8E6-46EE-AAC5-3871E3DA8D4D}"/>
              </a:ext>
            </a:extLst>
          </p:cNvPr>
          <p:cNvSpPr/>
          <p:nvPr/>
        </p:nvSpPr>
        <p:spPr bwMode="auto">
          <a:xfrm>
            <a:off x="4031699" y="4683764"/>
            <a:ext cx="1608028" cy="438946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6" name="Chevron 60">
            <a:extLst>
              <a:ext uri="{FF2B5EF4-FFF2-40B4-BE49-F238E27FC236}">
                <a16:creationId xmlns:a16="http://schemas.microsoft.com/office/drawing/2014/main" id="{A728EB23-BCFE-43E2-8ADE-528509AFB799}"/>
              </a:ext>
            </a:extLst>
          </p:cNvPr>
          <p:cNvSpPr/>
          <p:nvPr/>
        </p:nvSpPr>
        <p:spPr bwMode="auto">
          <a:xfrm>
            <a:off x="3381735" y="3539838"/>
            <a:ext cx="623455" cy="281698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9167"/>
              <a:gd name="connsiteY0" fmla="*/ 0 h 222250"/>
              <a:gd name="connsiteX1" fmla="*/ 1467062 w 1609167"/>
              <a:gd name="connsiteY1" fmla="*/ 0 h 222250"/>
              <a:gd name="connsiteX2" fmla="*/ 1609167 w 1609167"/>
              <a:gd name="connsiteY2" fmla="*/ 118533 h 222250"/>
              <a:gd name="connsiteX3" fmla="*/ 1467062 w 1609167"/>
              <a:gd name="connsiteY3" fmla="*/ 222250 h 222250"/>
              <a:gd name="connsiteX4" fmla="*/ 0 w 1609167"/>
              <a:gd name="connsiteY4" fmla="*/ 222250 h 222250"/>
              <a:gd name="connsiteX5" fmla="*/ 26818 w 1609167"/>
              <a:gd name="connsiteY5" fmla="*/ 98155 h 222250"/>
              <a:gd name="connsiteX6" fmla="*/ 0 w 160916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67" h="222250">
                <a:moveTo>
                  <a:pt x="0" y="0"/>
                </a:moveTo>
                <a:lnTo>
                  <a:pt x="1467062" y="0"/>
                </a:lnTo>
                <a:lnTo>
                  <a:pt x="1609167" y="11853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&amp; RAN </a:t>
            </a:r>
            <a:r>
              <a:rPr lang="fr-FR" sz="7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WGs</a:t>
            </a: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6G SID </a:t>
            </a:r>
            <a:r>
              <a:rPr lang="fr-FR" sz="7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8A297C-96C9-4B7E-96F4-E5CE3B275AF6}"/>
              </a:ext>
            </a:extLst>
          </p:cNvPr>
          <p:cNvSpPr txBox="1"/>
          <p:nvPr/>
        </p:nvSpPr>
        <p:spPr>
          <a:xfrm>
            <a:off x="3940635" y="4783358"/>
            <a:ext cx="16796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SA3/4/5/6 6G SID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 TBD</a:t>
            </a:r>
          </a:p>
        </p:txBody>
      </p:sp>
      <p:sp>
        <p:nvSpPr>
          <p:cNvPr id="98" name="Chevron 60">
            <a:extLst>
              <a:ext uri="{FF2B5EF4-FFF2-40B4-BE49-F238E27FC236}">
                <a16:creationId xmlns:a16="http://schemas.microsoft.com/office/drawing/2014/main" id="{97A9F545-3BC2-466E-9A37-415F4F234856}"/>
              </a:ext>
            </a:extLst>
          </p:cNvPr>
          <p:cNvSpPr/>
          <p:nvPr/>
        </p:nvSpPr>
        <p:spPr bwMode="auto">
          <a:xfrm>
            <a:off x="4555910" y="4392986"/>
            <a:ext cx="4262970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RAN2/3/4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19F0E78-5A60-4DAE-9C47-090E5D9B6A40}"/>
              </a:ext>
            </a:extLst>
          </p:cNvPr>
          <p:cNvSpPr txBox="1">
            <a:spLocks/>
          </p:cNvSpPr>
          <p:nvPr/>
        </p:nvSpPr>
        <p:spPr bwMode="auto">
          <a:xfrm>
            <a:off x="801405" y="831762"/>
            <a:ext cx="7142018" cy="38868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20 (FS) 6G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Chevron 60">
            <a:extLst>
              <a:ext uri="{FF2B5EF4-FFF2-40B4-BE49-F238E27FC236}">
                <a16:creationId xmlns:a16="http://schemas.microsoft.com/office/drawing/2014/main" id="{B19E28F1-4438-4575-A831-6AB48F21AC19}"/>
              </a:ext>
            </a:extLst>
          </p:cNvPr>
          <p:cNvSpPr/>
          <p:nvPr/>
        </p:nvSpPr>
        <p:spPr bwMode="auto">
          <a:xfrm>
            <a:off x="7570113" y="3538428"/>
            <a:ext cx="550705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or </a:t>
            </a:r>
          </a:p>
        </p:txBody>
      </p:sp>
      <p:sp>
        <p:nvSpPr>
          <p:cNvPr id="101" name="Thought Bubble: Cloud 100">
            <a:extLst>
              <a:ext uri="{FF2B5EF4-FFF2-40B4-BE49-F238E27FC236}">
                <a16:creationId xmlns:a16="http://schemas.microsoft.com/office/drawing/2014/main" id="{885749CB-CD12-4E35-9628-623402D6A7EF}"/>
              </a:ext>
            </a:extLst>
          </p:cNvPr>
          <p:cNvSpPr/>
          <p:nvPr/>
        </p:nvSpPr>
        <p:spPr bwMode="auto">
          <a:xfrm>
            <a:off x="7977668" y="5188776"/>
            <a:ext cx="903248" cy="250613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88C5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C8C710B-FBF9-4B3A-99C9-13223261DF68}"/>
              </a:ext>
            </a:extLst>
          </p:cNvPr>
          <p:cNvSpPr txBox="1"/>
          <p:nvPr/>
        </p:nvSpPr>
        <p:spPr>
          <a:xfrm>
            <a:off x="7889767" y="5214932"/>
            <a:ext cx="1060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TBD</a:t>
            </a:r>
          </a:p>
        </p:txBody>
      </p:sp>
      <p:sp>
        <p:nvSpPr>
          <p:cNvPr id="103" name="TextBox 1">
            <a:extLst>
              <a:ext uri="{FF2B5EF4-FFF2-40B4-BE49-F238E27FC236}">
                <a16:creationId xmlns:a16="http://schemas.microsoft.com/office/drawing/2014/main" id="{DCB91766-BC49-4D81-BBFA-FFF7FC79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57" y="892840"/>
            <a:ext cx="1363663" cy="16986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500" b="1" dirty="0">
                <a:latin typeface="Montserrat" panose="00000500000000000000" pitchFamily="50" charset="0"/>
              </a:rPr>
              <a:t>Note</a:t>
            </a:r>
            <a:r>
              <a:rPr lang="en-GB" altLang="en-US" sz="500" dirty="0">
                <a:latin typeface="Montserrat" panose="00000500000000000000" pitchFamily="50" charset="0"/>
              </a:rPr>
              <a:t>: All starting dates are indicative</a:t>
            </a:r>
          </a:p>
        </p:txBody>
      </p:sp>
      <p:cxnSp>
        <p:nvCxnSpPr>
          <p:cNvPr id="104" name="Straight Connector 114">
            <a:extLst>
              <a:ext uri="{FF2B5EF4-FFF2-40B4-BE49-F238E27FC236}">
                <a16:creationId xmlns:a16="http://schemas.microsoft.com/office/drawing/2014/main" id="{452E74E4-92E3-46BA-AA35-A33517859C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8301" y="177675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5" name="Thought Bubble: Cloud 104">
            <a:extLst>
              <a:ext uri="{FF2B5EF4-FFF2-40B4-BE49-F238E27FC236}">
                <a16:creationId xmlns:a16="http://schemas.microsoft.com/office/drawing/2014/main" id="{2CC234DC-AB7D-4643-8D36-F9692EC89BDC}"/>
              </a:ext>
            </a:extLst>
          </p:cNvPr>
          <p:cNvSpPr/>
          <p:nvPr/>
        </p:nvSpPr>
        <p:spPr bwMode="auto">
          <a:xfrm>
            <a:off x="5727554" y="4661066"/>
            <a:ext cx="3063940" cy="379530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ED4BA34-8E73-43D5-A4B6-2F4C73F3CEFD}"/>
              </a:ext>
            </a:extLst>
          </p:cNvPr>
          <p:cNvSpPr txBox="1"/>
          <p:nvPr/>
        </p:nvSpPr>
        <p:spPr>
          <a:xfrm>
            <a:off x="5856677" y="4728235"/>
            <a:ext cx="2623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SA3/4/5/6 6G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)TBD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7F7268A4-EE1D-4FD5-83D3-2BECE502017A}"/>
              </a:ext>
            </a:extLst>
          </p:cNvPr>
          <p:cNvSpPr/>
          <p:nvPr/>
        </p:nvSpPr>
        <p:spPr bwMode="auto">
          <a:xfrm>
            <a:off x="1034777" y="2120235"/>
            <a:ext cx="315882" cy="36576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8" name="Straight Connector 114">
            <a:extLst>
              <a:ext uri="{FF2B5EF4-FFF2-40B4-BE49-F238E27FC236}">
                <a16:creationId xmlns:a16="http://schemas.microsoft.com/office/drawing/2014/main" id="{EE8548F0-1705-4578-A94B-1A308C249E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2398" y="1908833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9" name="Diamond 108">
            <a:extLst>
              <a:ext uri="{FF2B5EF4-FFF2-40B4-BE49-F238E27FC236}">
                <a16:creationId xmlns:a16="http://schemas.microsoft.com/office/drawing/2014/main" id="{075DD92C-EAA9-4EC1-BB58-51CF99C6CA57}"/>
              </a:ext>
            </a:extLst>
          </p:cNvPr>
          <p:cNvSpPr/>
          <p:nvPr/>
        </p:nvSpPr>
        <p:spPr bwMode="auto">
          <a:xfrm>
            <a:off x="3151492" y="2934636"/>
            <a:ext cx="315882" cy="36576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7FC65F78-F1A8-4D70-8B67-8A67C9DC5FF5}"/>
              </a:ext>
            </a:extLst>
          </p:cNvPr>
          <p:cNvSpPr/>
          <p:nvPr/>
        </p:nvSpPr>
        <p:spPr bwMode="auto">
          <a:xfrm>
            <a:off x="3835539" y="3548531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1" name="Star: 5 Points 110">
            <a:extLst>
              <a:ext uri="{FF2B5EF4-FFF2-40B4-BE49-F238E27FC236}">
                <a16:creationId xmlns:a16="http://schemas.microsoft.com/office/drawing/2014/main" id="{563818C7-DFBA-4494-A716-6E4A5F2A307A}"/>
              </a:ext>
            </a:extLst>
          </p:cNvPr>
          <p:cNvSpPr/>
          <p:nvPr/>
        </p:nvSpPr>
        <p:spPr bwMode="auto">
          <a:xfrm>
            <a:off x="3777983" y="2604292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35D9BE6-55C1-4334-8F2A-008C680DBF93}"/>
              </a:ext>
            </a:extLst>
          </p:cNvPr>
          <p:cNvSpPr/>
          <p:nvPr/>
        </p:nvSpPr>
        <p:spPr>
          <a:xfrm>
            <a:off x="9350632" y="1746123"/>
            <a:ext cx="25909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400" b="1" dirty="0">
                <a:solidFill>
                  <a:prstClr val="black"/>
                </a:solidFill>
                <a:latin typeface="Calibri"/>
              </a:rPr>
              <a:t>SA5 6G SI Rel-20: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Start of Rel-20 study: Sep.2025 (SA#109/SA5#163)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Calibri"/>
              </a:rPr>
              <a:t>End of Rel-20 study: 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Mar.2027 (SA#115/SA5#171) or Jun.2027 (SA#116/SA5#172) 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Note: Check point on Mar. 2026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  <a:sym typeface="+mn-ea"/>
              </a:rPr>
              <a:t>(SA#111/SA5#165)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 for 6G end time and future 6G workplan</a:t>
            </a:r>
          </a:p>
        </p:txBody>
      </p:sp>
      <p:sp>
        <p:nvSpPr>
          <p:cNvPr id="113" name="Chevron 60">
            <a:extLst>
              <a:ext uri="{FF2B5EF4-FFF2-40B4-BE49-F238E27FC236}">
                <a16:creationId xmlns:a16="http://schemas.microsoft.com/office/drawing/2014/main" id="{47463F5C-FCEE-4089-9469-6DF0A8BA2A6C}"/>
              </a:ext>
            </a:extLst>
          </p:cNvPr>
          <p:cNvSpPr/>
          <p:nvPr/>
        </p:nvSpPr>
        <p:spPr bwMode="auto">
          <a:xfrm>
            <a:off x="4440784" y="5750967"/>
            <a:ext cx="741423" cy="258193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en-US" altLang="zh-CN" sz="6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SA5 OAM 6G SID def</a:t>
            </a:r>
            <a:endParaRPr lang="fr-FR" sz="6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blue and black logo&#10;&#10;Description automatically generated">
            <a:extLst>
              <a:ext uri="{FF2B5EF4-FFF2-40B4-BE49-F238E27FC236}">
                <a16:creationId xmlns:a16="http://schemas.microsoft.com/office/drawing/2014/main" id="{CFE523CC-1891-4621-A6B3-02CA570A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" y="258358"/>
            <a:ext cx="1364884" cy="767747"/>
          </a:xfrm>
          <a:prstGeom prst="rect">
            <a:avLst/>
          </a:prstGeom>
        </p:spPr>
      </p:pic>
      <p:sp>
        <p:nvSpPr>
          <p:cNvPr id="162" name="Title 1">
            <a:extLst>
              <a:ext uri="{FF2B5EF4-FFF2-40B4-BE49-F238E27FC236}">
                <a16:creationId xmlns:a16="http://schemas.microsoft.com/office/drawing/2014/main" id="{2ECF9FB7-B19F-49D9-99A2-9ED5768D0638}"/>
              </a:ext>
            </a:extLst>
          </p:cNvPr>
          <p:cNvSpPr txBox="1">
            <a:spLocks/>
          </p:cNvSpPr>
          <p:nvPr/>
        </p:nvSpPr>
        <p:spPr bwMode="auto">
          <a:xfrm>
            <a:off x="1151810" y="218941"/>
            <a:ext cx="7142018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Release 20 6G SA5 </a:t>
            </a:r>
            <a:r>
              <a:rPr lang="en-US" altLang="zh-CN" sz="3600" dirty="0"/>
              <a:t>Checkpoint Plan</a:t>
            </a:r>
            <a:endParaRPr lang="en-US" sz="3600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37CB918-7A18-41A1-B947-E57E02B18FA3}"/>
              </a:ext>
            </a:extLst>
          </p:cNvPr>
          <p:cNvGrpSpPr/>
          <p:nvPr/>
        </p:nvGrpSpPr>
        <p:grpSpPr>
          <a:xfrm>
            <a:off x="1209511" y="791080"/>
            <a:ext cx="9366494" cy="5569056"/>
            <a:chOff x="1209511" y="791080"/>
            <a:chExt cx="9366494" cy="5569056"/>
          </a:xfrm>
        </p:grpSpPr>
        <p:cxnSp>
          <p:nvCxnSpPr>
            <p:cNvPr id="246" name="Straight Connector 114">
              <a:extLst>
                <a:ext uri="{FF2B5EF4-FFF2-40B4-BE49-F238E27FC236}">
                  <a16:creationId xmlns:a16="http://schemas.microsoft.com/office/drawing/2014/main" id="{C085B13F-660F-467A-AF60-BE95032BEA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14148" y="1546046"/>
              <a:ext cx="0" cy="3904514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114">
              <a:extLst>
                <a:ext uri="{FF2B5EF4-FFF2-40B4-BE49-F238E27FC236}">
                  <a16:creationId xmlns:a16="http://schemas.microsoft.com/office/drawing/2014/main" id="{01D09ADB-8051-4169-B7AF-D0820A474B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81721" y="1527739"/>
              <a:ext cx="0" cy="4239348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14">
              <a:extLst>
                <a:ext uri="{FF2B5EF4-FFF2-40B4-BE49-F238E27FC236}">
                  <a16:creationId xmlns:a16="http://schemas.microsoft.com/office/drawing/2014/main" id="{8893CAAB-106F-42C5-893E-F0F0A3F066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40441" y="1509667"/>
              <a:ext cx="10360" cy="4434108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B881468-20B5-4D4E-ACF8-13FAAC0227EB}"/>
                </a:ext>
              </a:extLst>
            </p:cNvPr>
            <p:cNvGrpSpPr/>
            <p:nvPr/>
          </p:nvGrpSpPr>
          <p:grpSpPr>
            <a:xfrm>
              <a:off x="5972178" y="1121181"/>
              <a:ext cx="395664" cy="386368"/>
              <a:chOff x="6333712" y="755453"/>
              <a:chExt cx="340621" cy="330912"/>
            </a:xfrm>
          </p:grpSpPr>
          <p:sp>
            <p:nvSpPr>
              <p:cNvPr id="239" name="TextBox 86">
                <a:extLst>
                  <a:ext uri="{FF2B5EF4-FFF2-40B4-BE49-F238E27FC236}">
                    <a16:creationId xmlns:a16="http://schemas.microsoft.com/office/drawing/2014/main" id="{E15A7509-133B-4766-8F96-D9A5BD7F1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3712" y="755453"/>
                <a:ext cx="316433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#113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TextBox 60">
                <a:extLst>
                  <a:ext uri="{FF2B5EF4-FFF2-40B4-BE49-F238E27FC236}">
                    <a16:creationId xmlns:a16="http://schemas.microsoft.com/office/drawing/2014/main" id="{DE6552EB-7018-4D05-B2E0-9D645A931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5878" y="909441"/>
                <a:ext cx="328455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Sep.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6AD349D-EB8E-478D-BB81-AD3D5F58915B}"/>
                </a:ext>
              </a:extLst>
            </p:cNvPr>
            <p:cNvGrpSpPr/>
            <p:nvPr/>
          </p:nvGrpSpPr>
          <p:grpSpPr>
            <a:xfrm>
              <a:off x="2294607" y="1123871"/>
              <a:ext cx="422523" cy="386368"/>
              <a:chOff x="3683640" y="755453"/>
              <a:chExt cx="363744" cy="330912"/>
            </a:xfrm>
          </p:grpSpPr>
          <p:sp>
            <p:nvSpPr>
              <p:cNvPr id="237" name="TextBox 86">
                <a:extLst>
                  <a:ext uri="{FF2B5EF4-FFF2-40B4-BE49-F238E27FC236}">
                    <a16:creationId xmlns:a16="http://schemas.microsoft.com/office/drawing/2014/main" id="{9AD2AB92-49AB-4ECB-B7CA-16E26127E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0895" y="755453"/>
                <a:ext cx="346489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#109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TextBox 61">
                <a:extLst>
                  <a:ext uri="{FF2B5EF4-FFF2-40B4-BE49-F238E27FC236}">
                    <a16:creationId xmlns:a16="http://schemas.microsoft.com/office/drawing/2014/main" id="{DBF9B2B6-3470-4C05-A40D-5296B7FA9B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3640" y="909441"/>
                <a:ext cx="328455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Sep.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31126D7-109A-45C0-9A3D-7B44EDD34928}"/>
                </a:ext>
              </a:extLst>
            </p:cNvPr>
            <p:cNvGrpSpPr/>
            <p:nvPr/>
          </p:nvGrpSpPr>
          <p:grpSpPr>
            <a:xfrm>
              <a:off x="3311295" y="1123871"/>
              <a:ext cx="408483" cy="386368"/>
              <a:chOff x="4403867" y="755453"/>
              <a:chExt cx="351657" cy="330912"/>
            </a:xfrm>
          </p:grpSpPr>
          <p:sp>
            <p:nvSpPr>
              <p:cNvPr id="235" name="TextBox 86">
                <a:extLst>
                  <a:ext uri="{FF2B5EF4-FFF2-40B4-BE49-F238E27FC236}">
                    <a16:creationId xmlns:a16="http://schemas.microsoft.com/office/drawing/2014/main" id="{574DCE4A-9BC0-4566-B7A8-52BB887D1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3867" y="755453"/>
                <a:ext cx="324849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#110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TextBox 63">
                <a:extLst>
                  <a:ext uri="{FF2B5EF4-FFF2-40B4-BE49-F238E27FC236}">
                    <a16:creationId xmlns:a16="http://schemas.microsoft.com/office/drawing/2014/main" id="{D9125108-3A58-42EE-A75C-53F614534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8653" y="909441"/>
                <a:ext cx="336871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Dec.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04DE365-EAA3-453F-84F9-10CB0C88E8B1}"/>
                </a:ext>
              </a:extLst>
            </p:cNvPr>
            <p:cNvGrpSpPr/>
            <p:nvPr/>
          </p:nvGrpSpPr>
          <p:grpSpPr>
            <a:xfrm>
              <a:off x="4197309" y="1141371"/>
              <a:ext cx="385722" cy="386368"/>
              <a:chOff x="5129853" y="755453"/>
              <a:chExt cx="332063" cy="330912"/>
            </a:xfrm>
          </p:grpSpPr>
          <p:sp>
            <p:nvSpPr>
              <p:cNvPr id="233" name="TextBox 86">
                <a:extLst>
                  <a:ext uri="{FF2B5EF4-FFF2-40B4-BE49-F238E27FC236}">
                    <a16:creationId xmlns:a16="http://schemas.microsoft.com/office/drawing/2014/main" id="{E28A749F-2A4C-454A-8193-F0C9BF090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5753" y="755453"/>
                <a:ext cx="298400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#111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TextBox 66">
                <a:extLst>
                  <a:ext uri="{FF2B5EF4-FFF2-40B4-BE49-F238E27FC236}">
                    <a16:creationId xmlns:a16="http://schemas.microsoft.com/office/drawing/2014/main" id="{EE17C6C8-AACC-4C2E-B993-180E5636C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9853" y="909441"/>
                <a:ext cx="332063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Mar.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0B4E8E2-639F-4564-98E0-10CDB4E63D7A}"/>
                </a:ext>
              </a:extLst>
            </p:cNvPr>
            <p:cNvGrpSpPr/>
            <p:nvPr/>
          </p:nvGrpSpPr>
          <p:grpSpPr>
            <a:xfrm>
              <a:off x="5096939" y="1113767"/>
              <a:ext cx="383861" cy="386368"/>
              <a:chOff x="5771203" y="755453"/>
              <a:chExt cx="330461" cy="330912"/>
            </a:xfrm>
          </p:grpSpPr>
          <p:sp>
            <p:nvSpPr>
              <p:cNvPr id="229" name="TextBox 86">
                <a:extLst>
                  <a:ext uri="{FF2B5EF4-FFF2-40B4-BE49-F238E27FC236}">
                    <a16:creationId xmlns:a16="http://schemas.microsoft.com/office/drawing/2014/main" id="{D3CCDA0C-978F-4BF7-B455-7A6FB177D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5231" y="755453"/>
                <a:ext cx="316433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#112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TextBox 71">
                <a:extLst>
                  <a:ext uri="{FF2B5EF4-FFF2-40B4-BE49-F238E27FC236}">
                    <a16:creationId xmlns:a16="http://schemas.microsoft.com/office/drawing/2014/main" id="{94078563-7F50-4E61-9CBA-1510555BA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1203" y="909441"/>
                <a:ext cx="323646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Jun.</a:t>
                </a:r>
              </a:p>
            </p:txBody>
          </p:sp>
        </p:grpSp>
        <p:sp>
          <p:nvSpPr>
            <p:cNvPr id="171" name="TextBox 67">
              <a:extLst>
                <a:ext uri="{FF2B5EF4-FFF2-40B4-BE49-F238E27FC236}">
                  <a16:creationId xmlns:a16="http://schemas.microsoft.com/office/drawing/2014/main" id="{E6D0E4FF-54E9-4D2A-9E82-02E0E1D1B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511" y="1124762"/>
              <a:ext cx="416445" cy="20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TSGs</a:t>
              </a:r>
            </a:p>
          </p:txBody>
        </p:sp>
        <p:cxnSp>
          <p:nvCxnSpPr>
            <p:cNvPr id="172" name="Straight Connector 114">
              <a:extLst>
                <a:ext uri="{FF2B5EF4-FFF2-40B4-BE49-F238E27FC236}">
                  <a16:creationId xmlns:a16="http://schemas.microsoft.com/office/drawing/2014/main" id="{1B69BEA8-9E9F-4B5E-B48C-C231AD2B39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9472" y="1554747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73" name="Straight Connector 114">
              <a:extLst>
                <a:ext uri="{FF2B5EF4-FFF2-40B4-BE49-F238E27FC236}">
                  <a16:creationId xmlns:a16="http://schemas.microsoft.com/office/drawing/2014/main" id="{90A69BAC-B75F-4B82-BD6E-7F3CFBC181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3428" y="1534557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74" name="Straight Connector 114">
              <a:extLst>
                <a:ext uri="{FF2B5EF4-FFF2-40B4-BE49-F238E27FC236}">
                  <a16:creationId xmlns:a16="http://schemas.microsoft.com/office/drawing/2014/main" id="{4108BCF2-6C66-44C1-972B-327B0C6F07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27537" y="1554747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75" name="Straight Connector 114">
              <a:extLst>
                <a:ext uri="{FF2B5EF4-FFF2-40B4-BE49-F238E27FC236}">
                  <a16:creationId xmlns:a16="http://schemas.microsoft.com/office/drawing/2014/main" id="{8BB3D0B0-5C6C-43BE-9B71-B93E947C20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15601" y="1554747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76" name="Straight Connector 114">
              <a:extLst>
                <a:ext uri="{FF2B5EF4-FFF2-40B4-BE49-F238E27FC236}">
                  <a16:creationId xmlns:a16="http://schemas.microsoft.com/office/drawing/2014/main" id="{AC1D36FF-F0D2-44F9-AB89-5D16B02FB8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6922" y="1546046"/>
              <a:ext cx="0" cy="4551188"/>
            </a:xfrm>
            <a:prstGeom prst="line">
              <a:avLst/>
            </a:prstGeom>
            <a:noFill/>
            <a:ln w="28575" algn="ctr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95EAC3-ECDA-494B-AD2F-8DF7A9B3B8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70511" y="933803"/>
              <a:ext cx="2232128" cy="1019"/>
            </a:xfrm>
            <a:prstGeom prst="line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B85F3EC-6010-45A0-85C6-4F1EFF267EAD}"/>
                </a:ext>
              </a:extLst>
            </p:cNvPr>
            <p:cNvSpPr txBox="1"/>
            <p:nvPr/>
          </p:nvSpPr>
          <p:spPr>
            <a:xfrm>
              <a:off x="2575161" y="791080"/>
              <a:ext cx="637096" cy="3234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Montserrat" panose="00000500000000000000" pitchFamily="50" charset="0"/>
                </a:rPr>
                <a:t>2025</a:t>
              </a:r>
            </a:p>
          </p:txBody>
        </p:sp>
        <p:sp>
          <p:nvSpPr>
            <p:cNvPr id="179" name="Rectangle 12">
              <a:extLst>
                <a:ext uri="{FF2B5EF4-FFF2-40B4-BE49-F238E27FC236}">
                  <a16:creationId xmlns:a16="http://schemas.microsoft.com/office/drawing/2014/main" id="{8CD2FBDD-F6C8-43EF-804F-924C1158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002" y="5869523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Nov</a:t>
              </a:r>
              <a:r>
                <a:rPr lang="en-US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.</a:t>
              </a:r>
              <a:endParaRPr lang="en-GB" altLang="en-US" sz="1200" dirty="0">
                <a:solidFill>
                  <a:srgbClr val="C00000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180" name="Straight Connector 114">
              <a:extLst>
                <a:ext uri="{FF2B5EF4-FFF2-40B4-BE49-F238E27FC236}">
                  <a16:creationId xmlns:a16="http://schemas.microsoft.com/office/drawing/2014/main" id="{4B939569-2258-407E-9DD2-E57C724262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46400" y="1509667"/>
              <a:ext cx="0" cy="3931470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Rectangle 12">
              <a:extLst>
                <a:ext uri="{FF2B5EF4-FFF2-40B4-BE49-F238E27FC236}">
                  <a16:creationId xmlns:a16="http://schemas.microsoft.com/office/drawing/2014/main" id="{1621A359-8CA0-43E1-BE91-A5F7C0371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899" y="5533402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Feb.</a:t>
              </a:r>
            </a:p>
          </p:txBody>
        </p:sp>
        <p:cxnSp>
          <p:nvCxnSpPr>
            <p:cNvPr id="182" name="Straight Connector 114">
              <a:extLst>
                <a:ext uri="{FF2B5EF4-FFF2-40B4-BE49-F238E27FC236}">
                  <a16:creationId xmlns:a16="http://schemas.microsoft.com/office/drawing/2014/main" id="{AC2F0F41-1F27-40EA-AA85-2ADFFE90CE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25366" y="1509667"/>
              <a:ext cx="0" cy="4053843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Rectangle 12">
              <a:extLst>
                <a:ext uri="{FF2B5EF4-FFF2-40B4-BE49-F238E27FC236}">
                  <a16:creationId xmlns:a16="http://schemas.microsoft.com/office/drawing/2014/main" id="{5409C0C7-2CA2-4C71-8EA4-E5A2CEB3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352" y="5533402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SA5#167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May</a:t>
              </a:r>
            </a:p>
          </p:txBody>
        </p:sp>
        <p:cxnSp>
          <p:nvCxnSpPr>
            <p:cNvPr id="184" name="Straight Connector 114">
              <a:extLst>
                <a:ext uri="{FF2B5EF4-FFF2-40B4-BE49-F238E27FC236}">
                  <a16:creationId xmlns:a16="http://schemas.microsoft.com/office/drawing/2014/main" id="{8A4EA6A2-941B-4262-B8E3-703AB1358E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1355" y="1509667"/>
              <a:ext cx="0" cy="4317175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Rectangle 12">
              <a:extLst>
                <a:ext uri="{FF2B5EF4-FFF2-40B4-BE49-F238E27FC236}">
                  <a16:creationId xmlns:a16="http://schemas.microsoft.com/office/drawing/2014/main" id="{13066DF5-C94E-45F8-ADB8-C30810BC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575" y="5869523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Aug.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7C3E38A-3581-4593-BF91-4A3CACB1BC7A}"/>
                </a:ext>
              </a:extLst>
            </p:cNvPr>
            <p:cNvGrpSpPr/>
            <p:nvPr/>
          </p:nvGrpSpPr>
          <p:grpSpPr>
            <a:xfrm>
              <a:off x="6838313" y="1101054"/>
              <a:ext cx="408483" cy="386368"/>
              <a:chOff x="4403867" y="755453"/>
              <a:chExt cx="351657" cy="330912"/>
            </a:xfrm>
          </p:grpSpPr>
          <p:sp>
            <p:nvSpPr>
              <p:cNvPr id="227" name="TextBox 86">
                <a:extLst>
                  <a:ext uri="{FF2B5EF4-FFF2-40B4-BE49-F238E27FC236}">
                    <a16:creationId xmlns:a16="http://schemas.microsoft.com/office/drawing/2014/main" id="{B3F6053A-E659-4484-B5AD-0517FB47E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3867" y="755453"/>
                <a:ext cx="324849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#114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TextBox 63">
                <a:extLst>
                  <a:ext uri="{FF2B5EF4-FFF2-40B4-BE49-F238E27FC236}">
                    <a16:creationId xmlns:a16="http://schemas.microsoft.com/office/drawing/2014/main" id="{27D02C2C-AA55-411A-A8E8-D3243E3D7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8653" y="909441"/>
                <a:ext cx="336871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Dec.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B39098A-B291-49E2-B4EA-9CDAB15B7FD0}"/>
                </a:ext>
              </a:extLst>
            </p:cNvPr>
            <p:cNvGrpSpPr/>
            <p:nvPr/>
          </p:nvGrpSpPr>
          <p:grpSpPr>
            <a:xfrm>
              <a:off x="7749982" y="1125197"/>
              <a:ext cx="385722" cy="386368"/>
              <a:chOff x="5129853" y="755453"/>
              <a:chExt cx="332063" cy="330912"/>
            </a:xfrm>
          </p:grpSpPr>
          <p:sp>
            <p:nvSpPr>
              <p:cNvPr id="225" name="TextBox 86">
                <a:extLst>
                  <a:ext uri="{FF2B5EF4-FFF2-40B4-BE49-F238E27FC236}">
                    <a16:creationId xmlns:a16="http://schemas.microsoft.com/office/drawing/2014/main" id="{A77238BE-8D76-4583-8A9D-479DCC58D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6737" y="755453"/>
                <a:ext cx="316433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#115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TextBox 66">
                <a:extLst>
                  <a:ext uri="{FF2B5EF4-FFF2-40B4-BE49-F238E27FC236}">
                    <a16:creationId xmlns:a16="http://schemas.microsoft.com/office/drawing/2014/main" id="{D5F56389-F2B4-40EF-83B3-BAD17EC5F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9853" y="909441"/>
                <a:ext cx="332063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Mar.</a:t>
                </a: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0130C30-ADF7-48C0-A9E0-52DE10B25E1E}"/>
                </a:ext>
              </a:extLst>
            </p:cNvPr>
            <p:cNvGrpSpPr/>
            <p:nvPr/>
          </p:nvGrpSpPr>
          <p:grpSpPr>
            <a:xfrm>
              <a:off x="8701546" y="1141371"/>
              <a:ext cx="385956" cy="386368"/>
              <a:chOff x="5771203" y="755453"/>
              <a:chExt cx="332264" cy="330912"/>
            </a:xfrm>
          </p:grpSpPr>
          <p:sp>
            <p:nvSpPr>
              <p:cNvPr id="223" name="TextBox 86">
                <a:extLst>
                  <a:ext uri="{FF2B5EF4-FFF2-40B4-BE49-F238E27FC236}">
                    <a16:creationId xmlns:a16="http://schemas.microsoft.com/office/drawing/2014/main" id="{4D28E100-2F03-4E2E-B594-ACCE0D036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3427" y="755453"/>
                <a:ext cx="320040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933" dirty="0">
                    <a:latin typeface="Montserrat" panose="00000500000000000000" pitchFamily="2" charset="0"/>
                  </a:rPr>
                  <a:t>#116</a:t>
                </a:r>
                <a:endParaRPr lang="en-GB" altLang="en-US" sz="53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TextBox 71">
                <a:extLst>
                  <a:ext uri="{FF2B5EF4-FFF2-40B4-BE49-F238E27FC236}">
                    <a16:creationId xmlns:a16="http://schemas.microsoft.com/office/drawing/2014/main" id="{114D07E3-E6AC-401C-878F-F94A040F3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1203" y="909441"/>
                <a:ext cx="323646" cy="1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933" dirty="0">
                    <a:latin typeface="Montserrat" panose="00000500000000000000" pitchFamily="2" charset="0"/>
                  </a:rPr>
                  <a:t>Jun.</a:t>
                </a:r>
              </a:p>
            </p:txBody>
          </p:sp>
        </p:grpSp>
        <p:cxnSp>
          <p:nvCxnSpPr>
            <p:cNvPr id="189" name="Straight Connector 114">
              <a:extLst>
                <a:ext uri="{FF2B5EF4-FFF2-40B4-BE49-F238E27FC236}">
                  <a16:creationId xmlns:a16="http://schemas.microsoft.com/office/drawing/2014/main" id="{F08CC5F1-4AEE-4414-A5D1-3367EF47B4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01619" y="1531935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90" name="Straight Connector 114">
              <a:extLst>
                <a:ext uri="{FF2B5EF4-FFF2-40B4-BE49-F238E27FC236}">
                  <a16:creationId xmlns:a16="http://schemas.microsoft.com/office/drawing/2014/main" id="{E7E22D3E-590B-4400-B753-C49D72AD04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03666" y="1538573"/>
              <a:ext cx="0" cy="4590731"/>
            </a:xfrm>
            <a:prstGeom prst="line">
              <a:avLst/>
            </a:prstGeom>
            <a:noFill/>
            <a:ln w="9525" algn="ctr">
              <a:solidFill>
                <a:schemeClr val="accent4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</p:spPr>
        </p:cxnSp>
        <p:cxnSp>
          <p:nvCxnSpPr>
            <p:cNvPr id="191" name="Straight Connector 114">
              <a:extLst>
                <a:ext uri="{FF2B5EF4-FFF2-40B4-BE49-F238E27FC236}">
                  <a16:creationId xmlns:a16="http://schemas.microsoft.com/office/drawing/2014/main" id="{3D319DF7-970B-4554-95E5-DA31EEC5C0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05299" y="1517312"/>
              <a:ext cx="0" cy="4551188"/>
            </a:xfrm>
            <a:prstGeom prst="line">
              <a:avLst/>
            </a:prstGeom>
            <a:noFill/>
            <a:ln w="28575" algn="ctr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958B622A-AE01-4025-8C39-4481D8FBB9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7115" y="936358"/>
              <a:ext cx="3153292" cy="5029"/>
            </a:xfrm>
            <a:prstGeom prst="line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44E668E-F511-4B0A-8B12-ABF836D65D6E}"/>
                </a:ext>
              </a:extLst>
            </p:cNvPr>
            <p:cNvSpPr txBox="1"/>
            <p:nvPr/>
          </p:nvSpPr>
          <p:spPr>
            <a:xfrm>
              <a:off x="5201510" y="793956"/>
              <a:ext cx="645476" cy="3234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Montserrat" panose="00000500000000000000" pitchFamily="50" charset="0"/>
                </a:rPr>
                <a:t>2026</a:t>
              </a:r>
            </a:p>
          </p:txBody>
        </p:sp>
        <p:sp>
          <p:nvSpPr>
            <p:cNvPr id="194" name="TextBox 1">
              <a:extLst>
                <a:ext uri="{FF2B5EF4-FFF2-40B4-BE49-F238E27FC236}">
                  <a16:creationId xmlns:a16="http://schemas.microsoft.com/office/drawing/2014/main" id="{A6FFA345-99C0-4EE4-9B8E-B9447734F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211" y="2748996"/>
              <a:ext cx="764142" cy="13844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CP#2: Stability check of WTs and target to finalize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majority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new use case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s.</a:t>
              </a:r>
              <a:endParaRPr lang="en-GB" altLang="en-US" sz="933" dirty="0">
                <a:latin typeface="Montserrat" panose="00000500000000000000" pitchFamily="50" charset="0"/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A0876FB-2E4B-48BD-8683-C291C973F9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98058" y="936357"/>
              <a:ext cx="1783194" cy="0"/>
            </a:xfrm>
            <a:prstGeom prst="line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B91823B-9106-476B-85CE-54F1B52E655E}"/>
                </a:ext>
              </a:extLst>
            </p:cNvPr>
            <p:cNvSpPr txBox="1"/>
            <p:nvPr/>
          </p:nvSpPr>
          <p:spPr>
            <a:xfrm>
              <a:off x="8127790" y="793750"/>
              <a:ext cx="641286" cy="3234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Montserrat" panose="00000500000000000000" pitchFamily="50" charset="0"/>
                </a:rPr>
                <a:t>2027</a:t>
              </a:r>
            </a:p>
          </p:txBody>
        </p:sp>
        <p:sp>
          <p:nvSpPr>
            <p:cNvPr id="198" name="TextBox 1">
              <a:extLst>
                <a:ext uri="{FF2B5EF4-FFF2-40B4-BE49-F238E27FC236}">
                  <a16:creationId xmlns:a16="http://schemas.microsoft.com/office/drawing/2014/main" id="{1A26DFB1-0940-4CF7-B545-A27014578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059" y="2517910"/>
              <a:ext cx="849959" cy="1097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CP#1:  Stability check per WT, coord.  with other WGs (</a:t>
              </a:r>
              <a:r>
                <a:rPr lang="en-US" altLang="en-US" sz="933" b="1" dirty="0">
                  <a:latin typeface="Montserrat" panose="00000500000000000000" pitchFamily="50" charset="0"/>
                </a:rPr>
                <a:t>if</a:t>
              </a:r>
              <a:r>
                <a:rPr lang="zh-CN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needed)</a:t>
              </a:r>
              <a:endParaRPr lang="en-GB" altLang="en-US" sz="933" dirty="0">
                <a:latin typeface="Montserrat" panose="00000500000000000000" pitchFamily="50" charset="0"/>
              </a:endParaRPr>
            </a:p>
          </p:txBody>
        </p:sp>
        <p:cxnSp>
          <p:nvCxnSpPr>
            <p:cNvPr id="200" name="Straight Connector 114">
              <a:extLst>
                <a:ext uri="{FF2B5EF4-FFF2-40B4-BE49-F238E27FC236}">
                  <a16:creationId xmlns:a16="http://schemas.microsoft.com/office/drawing/2014/main" id="{AA3F90CB-58EB-4EBB-A9BA-FB97289554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8633" y="1509667"/>
              <a:ext cx="0" cy="4239348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Rectangle 12">
              <a:extLst>
                <a:ext uri="{FF2B5EF4-FFF2-40B4-BE49-F238E27FC236}">
                  <a16:creationId xmlns:a16="http://schemas.microsoft.com/office/drawing/2014/main" id="{CAF050B9-7416-4C4C-9B4E-E5E6ED845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828" y="5869523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SA5#170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Nov.</a:t>
              </a:r>
            </a:p>
          </p:txBody>
        </p:sp>
        <p:cxnSp>
          <p:nvCxnSpPr>
            <p:cNvPr id="202" name="Straight Connector 114">
              <a:extLst>
                <a:ext uri="{FF2B5EF4-FFF2-40B4-BE49-F238E27FC236}">
                  <a16:creationId xmlns:a16="http://schemas.microsoft.com/office/drawing/2014/main" id="{F3BC6BA1-B2EC-4DE3-98EA-542B498988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42862" y="1509667"/>
              <a:ext cx="0" cy="4076547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Rectangle 12">
              <a:extLst>
                <a:ext uri="{FF2B5EF4-FFF2-40B4-BE49-F238E27FC236}">
                  <a16:creationId xmlns:a16="http://schemas.microsoft.com/office/drawing/2014/main" id="{D6D173E0-448A-4753-BDAC-1EE3AE01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756" y="5533402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SA5#171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Feb.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D89FD84E-0908-42AD-B50D-5A4285A77AEA}"/>
                </a:ext>
              </a:extLst>
            </p:cNvPr>
            <p:cNvSpPr/>
            <p:nvPr/>
          </p:nvSpPr>
          <p:spPr bwMode="auto">
            <a:xfrm>
              <a:off x="7336077" y="5148524"/>
              <a:ext cx="53108" cy="2783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089C52C-FB4A-4E6E-BCA6-8C83224AAA64}"/>
                </a:ext>
              </a:extLst>
            </p:cNvPr>
            <p:cNvSpPr/>
            <p:nvPr/>
          </p:nvSpPr>
          <p:spPr bwMode="auto">
            <a:xfrm>
              <a:off x="7426197" y="5148524"/>
              <a:ext cx="53108" cy="2783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7BEE396-EDF4-434A-B763-2A129C77BAAD}"/>
                </a:ext>
              </a:extLst>
            </p:cNvPr>
            <p:cNvSpPr/>
            <p:nvPr/>
          </p:nvSpPr>
          <p:spPr bwMode="auto">
            <a:xfrm>
              <a:off x="7525136" y="5148524"/>
              <a:ext cx="53108" cy="2783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11" name="Rectangle 12">
              <a:extLst>
                <a:ext uri="{FF2B5EF4-FFF2-40B4-BE49-F238E27FC236}">
                  <a16:creationId xmlns:a16="http://schemas.microsoft.com/office/drawing/2014/main" id="{917B17DD-0E7A-48DC-B972-F7D517356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605" y="5869523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SA5#166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Apr.</a:t>
              </a:r>
            </a:p>
          </p:txBody>
        </p:sp>
        <p:cxnSp>
          <p:nvCxnSpPr>
            <p:cNvPr id="212" name="Straight Connector 114">
              <a:extLst>
                <a:ext uri="{FF2B5EF4-FFF2-40B4-BE49-F238E27FC236}">
                  <a16:creationId xmlns:a16="http://schemas.microsoft.com/office/drawing/2014/main" id="{25A21EEF-F0E5-4D2D-87E0-BB1504BC6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88522" y="1509667"/>
              <a:ext cx="15890" cy="4239348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Rectangle 12">
              <a:extLst>
                <a:ext uri="{FF2B5EF4-FFF2-40B4-BE49-F238E27FC236}">
                  <a16:creationId xmlns:a16="http://schemas.microsoft.com/office/drawing/2014/main" id="{3B9E32F1-522D-4224-BBA4-A2B3C6A67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8649" y="5533401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SA5#169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Oct.</a:t>
              </a:r>
            </a:p>
          </p:txBody>
        </p:sp>
        <p:cxnSp>
          <p:nvCxnSpPr>
            <p:cNvPr id="214" name="Straight Connector 114">
              <a:extLst>
                <a:ext uri="{FF2B5EF4-FFF2-40B4-BE49-F238E27FC236}">
                  <a16:creationId xmlns:a16="http://schemas.microsoft.com/office/drawing/2014/main" id="{9577FF07-A265-4744-9ED6-4EA0DA1A56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5835" y="1509667"/>
              <a:ext cx="0" cy="3904514"/>
            </a:xfrm>
            <a:prstGeom prst="line">
              <a:avLst/>
            </a:prstGeom>
            <a:ln w="952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Chevron 60">
              <a:extLst>
                <a:ext uri="{FF2B5EF4-FFF2-40B4-BE49-F238E27FC236}">
                  <a16:creationId xmlns:a16="http://schemas.microsoft.com/office/drawing/2014/main" id="{3FC47252-6817-421F-AEDF-646ACA0DCFA4}"/>
                </a:ext>
              </a:extLst>
            </p:cNvPr>
            <p:cNvSpPr/>
            <p:nvPr/>
          </p:nvSpPr>
          <p:spPr bwMode="auto">
            <a:xfrm>
              <a:off x="2655362" y="1691264"/>
              <a:ext cx="5652461" cy="418913"/>
            </a:xfrm>
            <a:prstGeom prst="chevron">
              <a:avLst/>
            </a:prstGeom>
            <a:gradFill>
              <a:gsLst>
                <a:gs pos="1770">
                  <a:schemeClr val="bg1"/>
                </a:gs>
                <a:gs pos="22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FF0000"/>
                  </a:solidFill>
                  <a:latin typeface="Montserrat" panose="00000500000000000000" pitchFamily="50" charset="0"/>
                  <a:ea typeface="ＭＳ Ｐゴシック" charset="-128"/>
                </a:rPr>
                <a:t> </a:t>
              </a:r>
              <a:r>
                <a:rPr lang="fr-FR" sz="1200" b="1" dirty="0">
                  <a:solidFill>
                    <a:srgbClr val="5BA4B8"/>
                  </a:solidFill>
                  <a:latin typeface="Montserrat" panose="00000500000000000000" pitchFamily="50" charset="0"/>
                  <a:ea typeface="ＭＳ Ｐゴシック" charset="-128"/>
                </a:rPr>
                <a:t>_____  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8759A5B-4056-42A4-BA43-9BECF5E4C1F5}"/>
                </a:ext>
              </a:extLst>
            </p:cNvPr>
            <p:cNvSpPr txBox="1"/>
            <p:nvPr/>
          </p:nvSpPr>
          <p:spPr>
            <a:xfrm>
              <a:off x="3429844" y="1715474"/>
              <a:ext cx="3362460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67" dirty="0">
                  <a:solidFill>
                    <a:srgbClr val="FF0000"/>
                  </a:solidFill>
                </a:rPr>
                <a:t>FS_6G_</a:t>
              </a:r>
              <a:r>
                <a:rPr lang="en-US" altLang="zh-CN" sz="1867" dirty="0">
                  <a:solidFill>
                    <a:srgbClr val="FF0000"/>
                  </a:solidFill>
                </a:rPr>
                <a:t>OAM/FS_6G_CH</a:t>
              </a:r>
              <a:endParaRPr lang="en-GB" sz="533" dirty="0"/>
            </a:p>
          </p:txBody>
        </p:sp>
        <p:sp>
          <p:nvSpPr>
            <p:cNvPr id="217" name="Chevron 60">
              <a:extLst>
                <a:ext uri="{FF2B5EF4-FFF2-40B4-BE49-F238E27FC236}">
                  <a16:creationId xmlns:a16="http://schemas.microsoft.com/office/drawing/2014/main" id="{6B1079D2-9375-4E3E-AF7C-2AD99B511DA2}"/>
                </a:ext>
              </a:extLst>
            </p:cNvPr>
            <p:cNvSpPr/>
            <p:nvPr/>
          </p:nvSpPr>
          <p:spPr bwMode="auto">
            <a:xfrm>
              <a:off x="8095204" y="1691264"/>
              <a:ext cx="747092" cy="418913"/>
            </a:xfrm>
            <a:prstGeom prst="chevron">
              <a:avLst/>
            </a:prstGeom>
            <a:gradFill>
              <a:gsLst>
                <a:gs pos="1770">
                  <a:schemeClr val="bg1"/>
                </a:gs>
                <a:gs pos="22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/>
            <a:lstStyle/>
            <a:p>
              <a:pPr algn="ctr">
                <a:defRPr/>
              </a:pPr>
              <a:endParaRPr lang="fr-FR" sz="1200" b="1" dirty="0">
                <a:solidFill>
                  <a:srgbClr val="5BA4B8"/>
                </a:solidFill>
                <a:latin typeface="Montserrat" panose="00000500000000000000" pitchFamily="50" charset="0"/>
                <a:ea typeface="ＭＳ Ｐゴシック" charset="-128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CF36DCD-88AC-433C-A9C2-37017CE5FBBE}"/>
                </a:ext>
              </a:extLst>
            </p:cNvPr>
            <p:cNvSpPr/>
            <p:nvPr/>
          </p:nvSpPr>
          <p:spPr bwMode="auto">
            <a:xfrm>
              <a:off x="8316422" y="1691264"/>
              <a:ext cx="53108" cy="418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260F3BB-2D23-4E16-8945-1074F6E7720A}"/>
                </a:ext>
              </a:extLst>
            </p:cNvPr>
            <p:cNvSpPr/>
            <p:nvPr/>
          </p:nvSpPr>
          <p:spPr bwMode="auto">
            <a:xfrm>
              <a:off x="8404956" y="1691264"/>
              <a:ext cx="53108" cy="418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270C62C-E18F-4C88-B767-8CD65D6B454E}"/>
                </a:ext>
              </a:extLst>
            </p:cNvPr>
            <p:cNvSpPr/>
            <p:nvPr/>
          </p:nvSpPr>
          <p:spPr bwMode="auto">
            <a:xfrm>
              <a:off x="8485906" y="1691264"/>
              <a:ext cx="53108" cy="4189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1333">
                <a:latin typeface="Arial" charset="0"/>
              </a:endParaRPr>
            </a:p>
          </p:txBody>
        </p:sp>
        <p:sp>
          <p:nvSpPr>
            <p:cNvPr id="222" name="TextBox 1">
              <a:extLst>
                <a:ext uri="{FF2B5EF4-FFF2-40B4-BE49-F238E27FC236}">
                  <a16:creationId xmlns:a16="http://schemas.microsoft.com/office/drawing/2014/main" id="{1359A627-D11A-4AF2-8EF2-B004BFD07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968" y="2212867"/>
              <a:ext cx="840554" cy="3794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SA5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CH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 SID approved</a:t>
              </a:r>
              <a:endParaRPr lang="en-GB" altLang="en-US" sz="933" dirty="0">
                <a:latin typeface="Montserrat" panose="00000500000000000000" pitchFamily="50" charset="0"/>
              </a:endParaRPr>
            </a:p>
          </p:txBody>
        </p:sp>
        <p:sp>
          <p:nvSpPr>
            <p:cNvPr id="199" name="TextBox 1">
              <a:extLst>
                <a:ext uri="{FF2B5EF4-FFF2-40B4-BE49-F238E27FC236}">
                  <a16:creationId xmlns:a16="http://schemas.microsoft.com/office/drawing/2014/main" id="{8E162A4A-661E-4D70-9B6E-D551AF67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1370" y="3001325"/>
              <a:ext cx="852066" cy="15279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Last meeting for new solution proposals</a:t>
              </a:r>
            </a:p>
            <a:p>
              <a:pPr algn="ctr">
                <a:defRPr/>
              </a:pPr>
              <a:endParaRPr lang="en-GB" altLang="en-US" sz="933" b="1" dirty="0">
                <a:latin typeface="Montserrat" panose="00000500000000000000" pitchFamily="50" charset="0"/>
              </a:endParaRPr>
            </a:p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CP#3: Check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per WT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GB" altLang="en-US" sz="933" b="1" dirty="0" err="1">
                  <a:latin typeface="Montserrat" panose="00000500000000000000" pitchFamily="50" charset="0"/>
                </a:rPr>
                <a:t>coord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.  with other WGs (</a:t>
              </a:r>
              <a:r>
                <a:rPr lang="en-GB" altLang="en-US" sz="933" b="1">
                  <a:latin typeface="Montserrat" panose="00000500000000000000" pitchFamily="50" charset="0"/>
                </a:rPr>
                <a:t>if needed)</a:t>
              </a:r>
              <a:endParaRPr lang="en-GB" altLang="en-US" sz="933" dirty="0">
                <a:latin typeface="Montserrat" panose="00000500000000000000" pitchFamily="50" charset="0"/>
              </a:endParaRPr>
            </a:p>
          </p:txBody>
        </p:sp>
        <p:sp>
          <p:nvSpPr>
            <p:cNvPr id="241" name="TextBox 1">
              <a:extLst>
                <a:ext uri="{FF2B5EF4-FFF2-40B4-BE49-F238E27FC236}">
                  <a16:creationId xmlns:a16="http://schemas.microsoft.com/office/drawing/2014/main" id="{90DD3037-386F-40F4-81E8-0BBB75ABF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2360" y="2376023"/>
              <a:ext cx="840554" cy="52302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933" b="1" dirty="0">
                  <a:latin typeface="Montserrat" panose="00000500000000000000" pitchFamily="50" charset="0"/>
                </a:rPr>
                <a:t>Target 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SA5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OAM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 SID approval</a:t>
              </a:r>
              <a:endParaRPr lang="en-GB" altLang="en-US" sz="933" dirty="0">
                <a:latin typeface="Montserrat" panose="00000500000000000000" pitchFamily="50" charset="0"/>
              </a:endParaRPr>
            </a:p>
          </p:txBody>
        </p:sp>
        <p:sp>
          <p:nvSpPr>
            <p:cNvPr id="243" name="Rectangle 12">
              <a:extLst>
                <a:ext uri="{FF2B5EF4-FFF2-40B4-BE49-F238E27FC236}">
                  <a16:creationId xmlns:a16="http://schemas.microsoft.com/office/drawing/2014/main" id="{551734AF-9BD9-4BF5-AAEB-31271E6FC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058" y="5898471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SA5#172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Apr.</a:t>
              </a:r>
            </a:p>
          </p:txBody>
        </p:sp>
        <p:sp>
          <p:nvSpPr>
            <p:cNvPr id="245" name="Rectangle 12">
              <a:extLst>
                <a:ext uri="{FF2B5EF4-FFF2-40B4-BE49-F238E27FC236}">
                  <a16:creationId xmlns:a16="http://schemas.microsoft.com/office/drawing/2014/main" id="{D933AA1A-E0B6-481B-9495-BD47BF2F6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28" y="5528722"/>
              <a:ext cx="1481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SA5#173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C00000"/>
                  </a:solidFill>
                  <a:latin typeface="Montserrat" panose="00000500000000000000" pitchFamily="2" charset="0"/>
                </a:rPr>
                <a:t>May</a:t>
              </a:r>
            </a:p>
          </p:txBody>
        </p:sp>
        <p:sp>
          <p:nvSpPr>
            <p:cNvPr id="204" name="TextBox 1">
              <a:extLst>
                <a:ext uri="{FF2B5EF4-FFF2-40B4-BE49-F238E27FC236}">
                  <a16:creationId xmlns:a16="http://schemas.microsoft.com/office/drawing/2014/main" id="{4BE996DD-EA58-40D8-B6E2-6AD4FDD0E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9501" y="3792906"/>
              <a:ext cx="1408448" cy="8101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TBD whether </a:t>
              </a:r>
              <a:r>
                <a:rPr lang="en-US" altLang="en-US" sz="933" b="1" dirty="0">
                  <a:latin typeface="Montserrat" panose="00000500000000000000" pitchFamily="50" charset="0"/>
                </a:rPr>
                <a:t>to</a:t>
              </a:r>
              <a:r>
                <a:rPr lang="zh-CN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complete</a:t>
              </a:r>
              <a:r>
                <a:rPr lang="zh-CN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6G</a:t>
              </a:r>
              <a:r>
                <a:rPr lang="zh-CN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US" altLang="zh-CN" sz="933" b="1" dirty="0">
                  <a:latin typeface="Montserrat" panose="00000500000000000000" pitchFamily="50" charset="0"/>
                </a:rPr>
                <a:t>study</a:t>
              </a:r>
              <a:r>
                <a:rPr lang="zh-CN" altLang="en-US" sz="933" b="1" dirty="0">
                  <a:latin typeface="Montserrat" panose="00000500000000000000" pitchFamily="50" charset="0"/>
                </a:rPr>
                <a:t> </a:t>
              </a:r>
              <a:r>
                <a:rPr lang="en-GB" altLang="en-US" sz="933" b="1" dirty="0">
                  <a:latin typeface="Montserrat" panose="00000500000000000000" pitchFamily="50" charset="0"/>
                </a:rPr>
                <a:t>at SA5#171 or SA5#173:</a:t>
              </a:r>
              <a:endParaRPr lang="en-GB" altLang="en-US" sz="933" dirty="0">
                <a:latin typeface="Montserrat" panose="00000500000000000000" pitchFamily="50" charset="0"/>
              </a:endParaRPr>
            </a:p>
            <a:p>
              <a:pPr algn="ctr">
                <a:defRPr/>
              </a:pPr>
              <a:r>
                <a:rPr lang="en-GB" altLang="en-US" sz="933" b="1" dirty="0">
                  <a:latin typeface="Montserrat" panose="00000500000000000000" pitchFamily="50" charset="0"/>
                </a:rPr>
                <a:t>CP#4: conclusion and WID approval.</a:t>
              </a:r>
            </a:p>
          </p:txBody>
        </p:sp>
        <p:sp>
          <p:nvSpPr>
            <p:cNvPr id="205" name="Chevron 60">
              <a:extLst>
                <a:ext uri="{FF2B5EF4-FFF2-40B4-BE49-F238E27FC236}">
                  <a16:creationId xmlns:a16="http://schemas.microsoft.com/office/drawing/2014/main" id="{7311D05D-4495-4CDC-93C1-895D32850681}"/>
                </a:ext>
              </a:extLst>
            </p:cNvPr>
            <p:cNvSpPr/>
            <p:nvPr/>
          </p:nvSpPr>
          <p:spPr bwMode="auto">
            <a:xfrm>
              <a:off x="8052557" y="5158768"/>
              <a:ext cx="1845807" cy="251288"/>
            </a:xfrm>
            <a:prstGeom prst="chevron">
              <a:avLst/>
            </a:prstGeom>
            <a:gradFill>
              <a:gsLst>
                <a:gs pos="1770">
                  <a:schemeClr val="bg1"/>
                </a:gs>
                <a:gs pos="22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/>
            <a:lstStyle/>
            <a:p>
              <a:pPr algn="ctr">
                <a:defRPr/>
              </a:pPr>
              <a:r>
                <a:rPr lang="fr-FR" sz="1200" dirty="0">
                  <a:latin typeface="Montserrat" panose="00000500000000000000" pitchFamily="50" charset="0"/>
                  <a:ea typeface="ＭＳ Ｐゴシック" charset="-128"/>
                </a:rPr>
                <a:t>     SA5 6G </a:t>
              </a:r>
              <a:r>
                <a:rPr lang="fr-FR" sz="1200" dirty="0" err="1">
                  <a:latin typeface="Montserrat" panose="00000500000000000000" pitchFamily="50" charset="0"/>
                  <a:ea typeface="ＭＳ Ｐゴシック" charset="-128"/>
                </a:rPr>
                <a:t>Norm</a:t>
              </a:r>
              <a:r>
                <a:rPr lang="fr-FR" sz="1200" dirty="0">
                  <a:latin typeface="Montserrat" panose="00000500000000000000" pitchFamily="50" charset="0"/>
                  <a:ea typeface="ＭＳ Ｐゴシック" charset="-128"/>
                </a:rPr>
                <a:t>.</a:t>
              </a:r>
              <a:endParaRPr lang="fr-FR" sz="1200" b="1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286D6E32-DE58-4441-B6C4-41723D5E3407}"/>
                </a:ext>
              </a:extLst>
            </p:cNvPr>
            <p:cNvSpPr/>
            <p:nvPr/>
          </p:nvSpPr>
          <p:spPr bwMode="auto">
            <a:xfrm>
              <a:off x="8309061" y="5126855"/>
              <a:ext cx="58448" cy="30298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A12478EA-C889-4FB4-B6CC-FC5AA5BC3272}"/>
                </a:ext>
              </a:extLst>
            </p:cNvPr>
            <p:cNvSpPr/>
            <p:nvPr/>
          </p:nvSpPr>
          <p:spPr bwMode="auto">
            <a:xfrm>
              <a:off x="8408242" y="5126855"/>
              <a:ext cx="58448" cy="30298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4DF1DA2-7782-4AC6-AF42-1DB53BC629EE}"/>
                </a:ext>
              </a:extLst>
            </p:cNvPr>
            <p:cNvSpPr/>
            <p:nvPr/>
          </p:nvSpPr>
          <p:spPr bwMode="auto">
            <a:xfrm>
              <a:off x="8517130" y="5126855"/>
              <a:ext cx="58448" cy="30298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6" name="Thought Bubble: Cloud 205">
              <a:extLst>
                <a:ext uri="{FF2B5EF4-FFF2-40B4-BE49-F238E27FC236}">
                  <a16:creationId xmlns:a16="http://schemas.microsoft.com/office/drawing/2014/main" id="{8130B310-155F-4426-BD5B-AC3301C831BB}"/>
                </a:ext>
              </a:extLst>
            </p:cNvPr>
            <p:cNvSpPr/>
            <p:nvPr/>
          </p:nvSpPr>
          <p:spPr bwMode="auto">
            <a:xfrm>
              <a:off x="9481918" y="5134307"/>
              <a:ext cx="1049208" cy="292613"/>
            </a:xfrm>
            <a:prstGeom prst="cloudCallout">
              <a:avLst>
                <a:gd name="adj1" fmla="val -1577"/>
                <a:gd name="adj2" fmla="val 30526"/>
              </a:avLst>
            </a:prstGeom>
            <a:solidFill>
              <a:srgbClr val="88C5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FR" sz="1067" dirty="0">
                <a:latin typeface="Montserrat" panose="00000500000000000000" pitchFamily="50" charset="0"/>
                <a:ea typeface="ＭＳ Ｐゴシック" charset="-128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AA05106-47F4-4C33-8477-F8D474945DDD}"/>
                </a:ext>
              </a:extLst>
            </p:cNvPr>
            <p:cNvSpPr txBox="1"/>
            <p:nvPr/>
          </p:nvSpPr>
          <p:spPr>
            <a:xfrm>
              <a:off x="9396594" y="5141904"/>
              <a:ext cx="1179411" cy="224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067" dirty="0">
                  <a:solidFill>
                    <a:schemeClr val="dk1"/>
                  </a:solidFill>
                  <a:latin typeface="Montserrat" panose="00000500000000000000" pitchFamily="50" charset="0"/>
                  <a:ea typeface="ＭＳ Ｐゴシック" charset="-128"/>
                </a:rPr>
                <a:t>TBD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60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DC7CB24D-03BB-4587-9855-0F39982EF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630159-43FD-483D-AD51-D4A57E6E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08722"/>
            <a:ext cx="91027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800" b="1" kern="1200" dirty="0"/>
              <a:t>Rel-20 Potential Source of 6G Requirements for SA5</a:t>
            </a:r>
            <a:endParaRPr lang="zh-CN" altLang="en-US" sz="2800" b="1" kern="1200" dirty="0"/>
          </a:p>
        </p:txBody>
      </p:sp>
      <p:sp>
        <p:nvSpPr>
          <p:cNvPr id="9" name="Rounded Rectangle 49">
            <a:extLst>
              <a:ext uri="{FF2B5EF4-FFF2-40B4-BE49-F238E27FC236}">
                <a16:creationId xmlns:a16="http://schemas.microsoft.com/office/drawing/2014/main" id="{27265CAF-443F-4415-A23F-239F66D3A5DC}"/>
              </a:ext>
            </a:extLst>
          </p:cNvPr>
          <p:cNvSpPr/>
          <p:nvPr/>
        </p:nvSpPr>
        <p:spPr>
          <a:xfrm>
            <a:off x="3337198" y="4564736"/>
            <a:ext cx="3942002" cy="100266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SA5 – Management, Orchestration and Charging</a:t>
            </a:r>
            <a:endParaRPr lang="en-US" dirty="0"/>
          </a:p>
        </p:txBody>
      </p:sp>
      <p:sp>
        <p:nvSpPr>
          <p:cNvPr id="10" name="Rounded Rectangle 43">
            <a:extLst>
              <a:ext uri="{FF2B5EF4-FFF2-40B4-BE49-F238E27FC236}">
                <a16:creationId xmlns:a16="http://schemas.microsoft.com/office/drawing/2014/main" id="{B1CE8D52-91D9-4EC6-AF8A-623B0B06A856}"/>
              </a:ext>
            </a:extLst>
          </p:cNvPr>
          <p:cNvSpPr/>
          <p:nvPr/>
        </p:nvSpPr>
        <p:spPr>
          <a:xfrm>
            <a:off x="4730930" y="1853772"/>
            <a:ext cx="1131636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3GPP SA1</a:t>
            </a:r>
          </a:p>
        </p:txBody>
      </p:sp>
      <p:cxnSp>
        <p:nvCxnSpPr>
          <p:cNvPr id="11" name="Curved Connector 56">
            <a:extLst>
              <a:ext uri="{FF2B5EF4-FFF2-40B4-BE49-F238E27FC236}">
                <a16:creationId xmlns:a16="http://schemas.microsoft.com/office/drawing/2014/main" id="{13FD37CC-395E-4E9F-BEF9-CDDE9A2EEBA2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rot="16200000" flipH="1">
            <a:off x="4302198" y="3558734"/>
            <a:ext cx="2000551" cy="114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56">
            <a:extLst>
              <a:ext uri="{FF2B5EF4-FFF2-40B4-BE49-F238E27FC236}">
                <a16:creationId xmlns:a16="http://schemas.microsoft.com/office/drawing/2014/main" id="{25A72674-FD30-4A67-9283-C28C597C56AE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rot="16200000" flipH="1">
            <a:off x="2768646" y="2025182"/>
            <a:ext cx="2010017" cy="3069090"/>
          </a:xfrm>
          <a:prstGeom prst="curvedConnector3">
            <a:avLst>
              <a:gd name="adj1" fmla="val 50000"/>
            </a:avLst>
          </a:prstGeom>
          <a:ln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43">
            <a:extLst>
              <a:ext uri="{FF2B5EF4-FFF2-40B4-BE49-F238E27FC236}">
                <a16:creationId xmlns:a16="http://schemas.microsoft.com/office/drawing/2014/main" id="{908DEC3C-DDDB-4387-B0E8-41DC626DAD73}"/>
              </a:ext>
            </a:extLst>
          </p:cNvPr>
          <p:cNvSpPr/>
          <p:nvPr/>
        </p:nvSpPr>
        <p:spPr>
          <a:xfrm>
            <a:off x="1364884" y="1844306"/>
            <a:ext cx="1748450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NGMN/</a:t>
            </a:r>
            <a:br>
              <a:rPr lang="en-US" dirty="0"/>
            </a:br>
            <a:r>
              <a:rPr lang="en-US" dirty="0"/>
              <a:t>GSMA OPG&amp;WSOLU/</a:t>
            </a:r>
            <a:br>
              <a:rPr lang="en-US" dirty="0"/>
            </a:br>
            <a:r>
              <a:rPr lang="en-US" dirty="0"/>
              <a:t>TMF</a:t>
            </a:r>
          </a:p>
        </p:txBody>
      </p:sp>
      <p:sp>
        <p:nvSpPr>
          <p:cNvPr id="14" name="Rounded Rectangle 43">
            <a:extLst>
              <a:ext uri="{FF2B5EF4-FFF2-40B4-BE49-F238E27FC236}">
                <a16:creationId xmlns:a16="http://schemas.microsoft.com/office/drawing/2014/main" id="{2F252156-4AFD-4B0E-B6F2-2B16400ACCF0}"/>
              </a:ext>
            </a:extLst>
          </p:cNvPr>
          <p:cNvSpPr/>
          <p:nvPr/>
        </p:nvSpPr>
        <p:spPr>
          <a:xfrm>
            <a:off x="3261631" y="1853772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Verticals (5G-ACIA, AECC…)</a:t>
            </a:r>
          </a:p>
        </p:txBody>
      </p:sp>
      <p:cxnSp>
        <p:nvCxnSpPr>
          <p:cNvPr id="15" name="Curved Connector 56">
            <a:extLst>
              <a:ext uri="{FF2B5EF4-FFF2-40B4-BE49-F238E27FC236}">
                <a16:creationId xmlns:a16="http://schemas.microsoft.com/office/drawing/2014/main" id="{6F083BBF-F739-4797-A2BE-1E03B8ADF750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rot="16200000" flipH="1">
            <a:off x="3589510" y="2846046"/>
            <a:ext cx="2000551" cy="14368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152ECE22-6A16-4776-9123-94105C34CE6F}"/>
              </a:ext>
            </a:extLst>
          </p:cNvPr>
          <p:cNvSpPr/>
          <p:nvPr/>
        </p:nvSpPr>
        <p:spPr>
          <a:xfrm>
            <a:off x="6121977" y="1853772"/>
            <a:ext cx="154980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SA2/RAN2/RAN3</a:t>
            </a:r>
          </a:p>
        </p:txBody>
      </p:sp>
      <p:cxnSp>
        <p:nvCxnSpPr>
          <p:cNvPr id="17" name="Curved Connector 56">
            <a:extLst>
              <a:ext uri="{FF2B5EF4-FFF2-40B4-BE49-F238E27FC236}">
                <a16:creationId xmlns:a16="http://schemas.microsoft.com/office/drawing/2014/main" id="{17E9710A-4576-47B8-BDC0-0EB18DE79396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 rot="5400000">
            <a:off x="5102266" y="2770119"/>
            <a:ext cx="2000551" cy="15886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43">
            <a:extLst>
              <a:ext uri="{FF2B5EF4-FFF2-40B4-BE49-F238E27FC236}">
                <a16:creationId xmlns:a16="http://schemas.microsoft.com/office/drawing/2014/main" id="{03093C49-BBD0-4972-B8D4-00798E446652}"/>
              </a:ext>
            </a:extLst>
          </p:cNvPr>
          <p:cNvSpPr/>
          <p:nvPr/>
        </p:nvSpPr>
        <p:spPr>
          <a:xfrm>
            <a:off x="7915977" y="1853772"/>
            <a:ext cx="1549809" cy="710413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SA5 contributions</a:t>
            </a:r>
          </a:p>
        </p:txBody>
      </p:sp>
      <p:cxnSp>
        <p:nvCxnSpPr>
          <p:cNvPr id="19" name="Curved Connector 56">
            <a:extLst>
              <a:ext uri="{FF2B5EF4-FFF2-40B4-BE49-F238E27FC236}">
                <a16:creationId xmlns:a16="http://schemas.microsoft.com/office/drawing/2014/main" id="{805C1C9E-59FD-4190-B348-9B856EB594E6}"/>
              </a:ext>
            </a:extLst>
          </p:cNvPr>
          <p:cNvCxnSpPr>
            <a:cxnSpLocks/>
            <a:stCxn id="18" idx="2"/>
            <a:endCxn id="9" idx="0"/>
          </p:cNvCxnSpPr>
          <p:nvPr/>
        </p:nvCxnSpPr>
        <p:spPr>
          <a:xfrm rot="5400000">
            <a:off x="5999266" y="1873119"/>
            <a:ext cx="2000551" cy="33826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CBEFAC-1116-4A3C-8261-121D7AD26F1F}"/>
              </a:ext>
            </a:extLst>
          </p:cNvPr>
          <p:cNvSpPr txBox="1"/>
          <p:nvPr/>
        </p:nvSpPr>
        <p:spPr>
          <a:xfrm>
            <a:off x="6132330" y="2764780"/>
            <a:ext cx="15291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Management</a:t>
            </a:r>
          </a:p>
          <a:p>
            <a:r>
              <a:rPr lang="en-US" altLang="zh-CN" sz="1100" dirty="0"/>
              <a:t>/Charging support requirements</a:t>
            </a:r>
            <a:endParaRPr lang="zh-CN" alt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DF538-D1F9-4F62-818D-21DF324DD9E0}"/>
              </a:ext>
            </a:extLst>
          </p:cNvPr>
          <p:cNvSpPr txBox="1"/>
          <p:nvPr/>
        </p:nvSpPr>
        <p:spPr>
          <a:xfrm>
            <a:off x="4669279" y="2746303"/>
            <a:ext cx="1361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3GPP Service management/ Charging requirements</a:t>
            </a:r>
            <a:endParaRPr lang="zh-CN" alt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52109-2085-430A-AC66-276928055BE8}"/>
              </a:ext>
            </a:extLst>
          </p:cNvPr>
          <p:cNvSpPr txBox="1"/>
          <p:nvPr/>
        </p:nvSpPr>
        <p:spPr>
          <a:xfrm>
            <a:off x="7898873" y="2764780"/>
            <a:ext cx="1727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Management/Charging </a:t>
            </a:r>
          </a:p>
          <a:p>
            <a:r>
              <a:rPr lang="en-US" altLang="zh-CN" sz="1100" dirty="0"/>
              <a:t>Prime &amp; support requirements</a:t>
            </a:r>
            <a:endParaRPr lang="zh-CN" alt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913BE7-A442-4139-A86D-39C6743434A8}"/>
              </a:ext>
            </a:extLst>
          </p:cNvPr>
          <p:cNvSpPr txBox="1"/>
          <p:nvPr/>
        </p:nvSpPr>
        <p:spPr>
          <a:xfrm>
            <a:off x="1944783" y="2726329"/>
            <a:ext cx="1117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Operational/</a:t>
            </a:r>
          </a:p>
          <a:p>
            <a:r>
              <a:rPr lang="en-US" altLang="zh-CN" sz="1100" dirty="0"/>
              <a:t>Charging requirements</a:t>
            </a:r>
            <a:endParaRPr lang="zh-CN" alt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D0449-75F4-4D59-BD8C-46298E9854F5}"/>
              </a:ext>
            </a:extLst>
          </p:cNvPr>
          <p:cNvSpPr txBox="1"/>
          <p:nvPr/>
        </p:nvSpPr>
        <p:spPr>
          <a:xfrm>
            <a:off x="3400165" y="2728391"/>
            <a:ext cx="1117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Management exposure requirements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54616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7ABF3CF-A1DF-4543-A8D3-765716E1B8E5}"/>
              </a:ext>
            </a:extLst>
          </p:cNvPr>
          <p:cNvSpPr txBox="1">
            <a:spLocks/>
          </p:cNvSpPr>
          <p:nvPr/>
        </p:nvSpPr>
        <p:spPr bwMode="auto">
          <a:xfrm>
            <a:off x="437322" y="267764"/>
            <a:ext cx="9061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sz="3600" kern="0" dirty="0"/>
              <a:t>SA5 Rel-20 6G topics (TU Budget)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956D1-23EA-4208-9C5F-7323ABCD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0931"/>
              </p:ext>
            </p:extLst>
          </p:nvPr>
        </p:nvGraphicFramePr>
        <p:xfrm>
          <a:off x="1119218" y="2009962"/>
          <a:ext cx="7420484" cy="639281"/>
        </p:xfrm>
        <a:graphic>
          <a:graphicData uri="http://schemas.openxmlformats.org/drawingml/2006/table">
            <a:tbl>
              <a:tblPr/>
              <a:tblGrid>
                <a:gridCol w="1022190">
                  <a:extLst>
                    <a:ext uri="{9D8B030D-6E8A-4147-A177-3AD203B41FA5}">
                      <a16:colId xmlns:a16="http://schemas.microsoft.com/office/drawing/2014/main" val="2211997796"/>
                    </a:ext>
                  </a:extLst>
                </a:gridCol>
                <a:gridCol w="4567541">
                  <a:extLst>
                    <a:ext uri="{9D8B030D-6E8A-4147-A177-3AD203B41FA5}">
                      <a16:colId xmlns:a16="http://schemas.microsoft.com/office/drawing/2014/main" val="4029534581"/>
                    </a:ext>
                  </a:extLst>
                </a:gridCol>
                <a:gridCol w="1830753">
                  <a:extLst>
                    <a:ext uri="{9D8B030D-6E8A-4147-A177-3AD203B41FA5}">
                      <a16:colId xmlns:a16="http://schemas.microsoft.com/office/drawing/2014/main" val="2982707284"/>
                    </a:ext>
                  </a:extLst>
                </a:gridCol>
              </a:tblGrid>
              <a:tr h="1920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OAM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Rel-20 6G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 topics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Planned TU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91923"/>
                  </a:ext>
                </a:extLst>
              </a:tr>
              <a:tr h="231781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Study on 6G Management and Orchestration (wait for SA approval) 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62-&gt;</a:t>
                      </a: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87053"/>
                  </a:ext>
                </a:extLst>
              </a:tr>
              <a:tr h="183174">
                <a:tc gridSpan="2"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Total TU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6809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E72F1B-F582-4AF6-B8BF-71A458E55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79566"/>
              </p:ext>
            </p:extLst>
          </p:nvPr>
        </p:nvGraphicFramePr>
        <p:xfrm>
          <a:off x="1119217" y="3214878"/>
          <a:ext cx="7420485" cy="740832"/>
        </p:xfrm>
        <a:graphic>
          <a:graphicData uri="http://schemas.openxmlformats.org/drawingml/2006/table">
            <a:tbl>
              <a:tblPr/>
              <a:tblGrid>
                <a:gridCol w="1022191">
                  <a:extLst>
                    <a:ext uri="{9D8B030D-6E8A-4147-A177-3AD203B41FA5}">
                      <a16:colId xmlns:a16="http://schemas.microsoft.com/office/drawing/2014/main" val="741829743"/>
                    </a:ext>
                  </a:extLst>
                </a:gridCol>
                <a:gridCol w="4727386">
                  <a:extLst>
                    <a:ext uri="{9D8B030D-6E8A-4147-A177-3AD203B41FA5}">
                      <a16:colId xmlns:a16="http://schemas.microsoft.com/office/drawing/2014/main" val="2458045276"/>
                    </a:ext>
                  </a:extLst>
                </a:gridCol>
                <a:gridCol w="1670908">
                  <a:extLst>
                    <a:ext uri="{9D8B030D-6E8A-4147-A177-3AD203B41FA5}">
                      <a16:colId xmlns:a16="http://schemas.microsoft.com/office/drawing/2014/main" val="1273598805"/>
                    </a:ext>
                  </a:extLst>
                </a:gridCol>
              </a:tblGrid>
              <a:tr h="438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CH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Rel-20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5GA topics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Planned TU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15779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Study on Charging Aspects of 6G System</a:t>
                      </a: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65609"/>
                  </a:ext>
                </a:extLst>
              </a:tr>
              <a:tr h="26191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TU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363458"/>
                  </a:ext>
                </a:extLst>
              </a:tr>
            </a:tbl>
          </a:graphicData>
        </a:graphic>
      </p:graphicFrame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907C910-D082-4D24-93F1-5B6D3603D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820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02FD-AC55-4E33-8486-DDFB4E3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A72E-7889-4E30-879E-9C4CCD3F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Release selection &amp; rapporteur expectation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109054670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CC86BC-963B-4FE9-8BE5-32D6FA84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71" y="117281"/>
            <a:ext cx="9102725" cy="1143000"/>
          </a:xfrm>
        </p:spPr>
        <p:txBody>
          <a:bodyPr/>
          <a:lstStyle/>
          <a:p>
            <a:r>
              <a:rPr lang="en-US" altLang="zh-CN" sz="2800" dirty="0"/>
              <a:t>Selecting release for Charging/OAM aspects proposals endorsed in SA#108 </a:t>
            </a:r>
            <a:endParaRPr lang="zh-CN" alt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A34F8D-531B-4436-91E0-F846AB6D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180466"/>
            <a:ext cx="11183938" cy="559434"/>
          </a:xfrm>
        </p:spPr>
        <p:txBody>
          <a:bodyPr/>
          <a:lstStyle/>
          <a:p>
            <a:pPr lvl="0"/>
            <a:r>
              <a:rPr lang="en-US" altLang="zh-CN" sz="1400" dirty="0"/>
              <a:t>Selecting the Release for Charging/OAM aspects </a:t>
            </a:r>
            <a:r>
              <a:rPr lang="en-US" altLang="zh-CN" sz="1400" dirty="0">
                <a:solidFill>
                  <a:srgbClr val="0000FF"/>
                </a:solidFill>
              </a:rPr>
              <a:t>(SP-250888)</a:t>
            </a:r>
            <a:r>
              <a:rPr lang="en-US" altLang="zh-CN" sz="1400" dirty="0"/>
              <a:t>: 4 proposals are endorsed. (details in SA report section 5.1) </a:t>
            </a:r>
            <a:r>
              <a:rPr lang="en-US" altLang="zh-CN" sz="1400" dirty="0">
                <a:highlight>
                  <a:srgbClr val="00FFFF"/>
                </a:highlight>
              </a:rPr>
              <a:t>Action1: Request SA5 companies to follow the endorsed guidelines for future SA5 work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74371-D7EA-4ED6-8AF3-6DC3B370A343}"/>
              </a:ext>
            </a:extLst>
          </p:cNvPr>
          <p:cNvSpPr/>
          <p:nvPr/>
        </p:nvSpPr>
        <p:spPr>
          <a:xfrm>
            <a:off x="595471" y="5989956"/>
            <a:ext cx="77114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b="1" dirty="0"/>
              <a:t>SA#108 report in: </a:t>
            </a:r>
            <a:r>
              <a:rPr lang="en-US" b="1" u="sng" dirty="0">
                <a:hlinkClick r:id="rId2"/>
              </a:rPr>
              <a:t>https://www.3gpp.org/ftp/tsg_sa/TSG_SA/TSGS_108_Prague_2025-06/Report</a:t>
            </a:r>
            <a:r>
              <a:rPr lang="en-US" b="1" dirty="0"/>
              <a:t> </a:t>
            </a:r>
            <a:endParaRPr lang="zh-CN" altLang="en-US" b="1" dirty="0"/>
          </a:p>
        </p:txBody>
      </p:sp>
      <p:pic>
        <p:nvPicPr>
          <p:cNvPr id="7" name="Picture 2" descr="C:\Users\z00864783\AppData\Roaming\eSpace_Desktop\UserData\z00340018\imagefiles\originalImgfiles\41FC3B47-9DFE-4058-86AC-C7AB4DF88A89.png">
            <a:extLst>
              <a:ext uri="{FF2B5EF4-FFF2-40B4-BE49-F238E27FC236}">
                <a16:creationId xmlns:a16="http://schemas.microsoft.com/office/drawing/2014/main" id="{4119772D-B62B-4E6C-B834-8D85C6FC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82750"/>
            <a:ext cx="550545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576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09641-50EC-4974-8B4E-A75D8665D226}"/>
              </a:ext>
            </a:extLst>
          </p:cNvPr>
          <p:cNvSpPr txBox="1">
            <a:spLocks/>
          </p:cNvSpPr>
          <p:nvPr/>
        </p:nvSpPr>
        <p:spPr bwMode="auto">
          <a:xfrm>
            <a:off x="295601" y="1248005"/>
            <a:ext cx="11600797" cy="467121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585" indent="-60958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Expectation of SA5 rapporteur role</a:t>
            </a:r>
            <a:r>
              <a:rPr lang="en-US" altLang="zh-CN" sz="1600" b="1" kern="0" dirty="0">
                <a:solidFill>
                  <a:sysClr val="windowText" lastClr="000000"/>
                </a:solidFill>
              </a:rPr>
              <a:t>: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Actively contribute and facilitate the progress of the WI/SI, coordinate the discussion within SA5 and with external groups if necessary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Prepare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tdoc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sequence list and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tdoc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grouping suggestion before the meeting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Provide inputs to TU planning/TU consumption for each meeting.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Provide timely progress report in NWM before closing plenary with clear highlights for external readers with references to the WID/SID objectives.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Implement any necessary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draftCR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/draft TR/draft TS and facilitate the email approval of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draftCR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/draft TR/draft TS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Moderate the breakout sessions/offline calls and provide summary report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Refer to TR 21.900 clause 6.3.2 for Role of the work item rapporteur and 4.1.2 Role of the specification rapporteur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Be familiar with 3GPP drafting rules as specified in TR 21.801.</a:t>
            </a:r>
            <a:endParaRPr lang="en-US" altLang="zh-CN" sz="1400" kern="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If you agree with the expectation above, please provide the nomination for the new WIDs/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rPr>
              <a:t>SIDs (one company one email please send the nominee’s name for Rel-20 SID/WID directly to SA5 chair and SA Chair, rather than sharing it on the SA reflector)</a:t>
            </a:r>
            <a:r>
              <a:rPr lang="en-US" altLang="zh-CN" sz="1600" kern="0" dirty="0">
                <a:solidFill>
                  <a:sysClr val="windowText" lastClr="000000"/>
                </a:solidFill>
              </a:rPr>
              <a:t>: 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Please consider the guidance (bullet 2/3/4/5) provided in Rel-19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Rapporteurship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document SP-230746 from SA.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Indicate if the nomination is for the role of Primary Rapporteur.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Indicate if the nomination is for the role of Secondary Rapporteur. </a:t>
            </a:r>
          </a:p>
          <a:p>
            <a:pPr marL="989013" marR="0" lvl="1" indent="-3794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work responsibility of Primary/Secondary Rapporteurs shall be clearly described if there are proposals for co-rapporteurs.</a:t>
            </a:r>
          </a:p>
          <a:p>
            <a:pPr marL="609600" lvl="1" indent="0">
              <a:buNone/>
              <a:defRPr/>
            </a:pPr>
            <a:r>
              <a:rPr lang="en-US" altLang="zh-CN" sz="1400" kern="0" dirty="0">
                <a:solidFill>
                  <a:srgbClr val="0000FF"/>
                </a:solidFill>
                <a:latin typeface="Calibri"/>
              </a:rPr>
              <a:t>Note</a:t>
            </a:r>
            <a:r>
              <a:rPr lang="zh-CN" altLang="en-US" sz="1400" kern="0" dirty="0">
                <a:solidFill>
                  <a:srgbClr val="0000FF"/>
                </a:solidFill>
                <a:latin typeface="Calibri"/>
              </a:rPr>
              <a:t>： </a:t>
            </a:r>
            <a:r>
              <a:rPr lang="en-US" altLang="zh-CN" sz="1400" kern="0" dirty="0">
                <a:solidFill>
                  <a:srgbClr val="0000FF"/>
                </a:solidFill>
                <a:latin typeface="Calibri"/>
              </a:rPr>
              <a:t>While operating in Rapporteurs roles, delegates are expected to carry out their assigned duties with impartiality and in the interests of 3GPP, and regular participation to SA5 f2f meeting is a must for commitment to the rapporteur role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F1708F-4C77-4810-AD5C-5890A19E4861}"/>
              </a:ext>
            </a:extLst>
          </p:cNvPr>
          <p:cNvSpPr txBox="1">
            <a:spLocks/>
          </p:cNvSpPr>
          <p:nvPr/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4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Expectation of SA5 rapporteur role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929319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8DE720-22CA-40DB-A2FF-36F8333D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02725" cy="1143000"/>
          </a:xfrm>
        </p:spPr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FC802-BE8F-4EF9-9692-AEFC26AF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4150"/>
            <a:ext cx="11183938" cy="4830763"/>
          </a:xfrm>
        </p:spPr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3GPP SA background information</a:t>
            </a:r>
          </a:p>
          <a:p>
            <a:pPr lvl="1"/>
            <a:r>
              <a:rPr lang="en-GB" altLang="zh-CN" dirty="0"/>
              <a:t>3GPP SA5 general information</a:t>
            </a:r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>
                <a:solidFill>
                  <a:srgbClr val="0000FF"/>
                </a:solidFill>
              </a:rPr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39415589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6" y="0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23852"/>
              </p:ext>
            </p:extLst>
          </p:nvPr>
        </p:nvGraphicFramePr>
        <p:xfrm>
          <a:off x="1419456" y="1476938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(8:00~8:55)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NA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48329" y="998080"/>
            <a:ext cx="7898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n-lt"/>
              </a:rPr>
              <a:t>Assumption: </a:t>
            </a:r>
          </a:p>
          <a:p>
            <a:r>
              <a:rPr lang="en-US" altLang="zh-CN" sz="1000" dirty="0">
                <a:latin typeface="+mn-lt"/>
              </a:rPr>
              <a:t>Every day = 5 sessions (TUs),  total TU in 1 ordinary meeting (exclude closing plenary TUs) = 18.5 TUs</a:t>
            </a:r>
            <a:endParaRPr lang="zh-CN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8745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02FD-AC55-4E33-8486-DDFB4E3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A72E-7889-4E30-879E-9C4CCD3F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>
                <a:solidFill>
                  <a:srgbClr val="0000FF"/>
                </a:solidFill>
              </a:rPr>
              <a:t>5GA</a:t>
            </a:r>
          </a:p>
          <a:p>
            <a:pPr lvl="2"/>
            <a:r>
              <a:rPr lang="en-GB" altLang="zh-CN" dirty="0"/>
              <a:t>6G</a:t>
            </a:r>
          </a:p>
          <a:p>
            <a:pPr lvl="1"/>
            <a:r>
              <a:rPr lang="en-GB" altLang="zh-CN" dirty="0"/>
              <a:t>Release selection &amp; rapporteur expectation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380586335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6827838" cy="866775"/>
          </a:xfrm>
        </p:spPr>
        <p:txBody>
          <a:bodyPr/>
          <a:lstStyle/>
          <a:p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0"/>
            <a:ext cx="9322112" cy="5085165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Rel-20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Statistics: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With 15 SI/WI =&gt; Average 8 TU per SI/WI (0.8/meeting).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83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0" y="0"/>
            <a:ext cx="9712409" cy="1143000"/>
          </a:xfrm>
        </p:spPr>
        <p:txBody>
          <a:bodyPr/>
          <a:lstStyle/>
          <a:p>
            <a:r>
              <a:rPr lang="en-US" altLang="zh-CN" sz="3600" dirty="0"/>
              <a:t>SA5 Rel-20 OAM TU planning (Jan.2025~Mar.2027)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63970"/>
              </p:ext>
            </p:extLst>
          </p:nvPr>
        </p:nvGraphicFramePr>
        <p:xfrm>
          <a:off x="181410" y="2718483"/>
          <a:ext cx="11638718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120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179584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val="899980716"/>
                    </a:ext>
                  </a:extLst>
                </a:gridCol>
                <a:gridCol w="1358074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Maintenance+R18/R19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R19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R20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R21 preparation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(revision session)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Jan.2025~Jun.2025: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SA5#159~#161 (3 meetings) 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Prime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TU*3 meetings=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4.5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TU*3 meetings= 39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TU*3 meetings = 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TU*3=6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548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Jun.2025~Sep.2025: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SA5#162 (1 meeting)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(Rel-19 stage-3 freeze, first meeting for Rel-20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6G OAM/CH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4376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Oct.2025~Dec.2026: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SA5#163~#169 (7 meetings)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(OAM/CH Prime stage-3 freeze)</a:t>
                      </a:r>
                      <a:endParaRPr lang="en-US" altLang="zh-CN" sz="900" b="1" dirty="0"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SA5#165~#167 (3 meetings)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2.5 TU*7 meetings=</a:t>
                      </a:r>
                    </a:p>
                    <a:p>
                      <a:r>
                        <a:rPr lang="en-US" altLang="zh-CN" sz="1100" dirty="0">
                          <a:latin typeface="+mn-lt"/>
                        </a:rPr>
                        <a:t>17.5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14 TU*7 meetings = 98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TU*7=14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61855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 2027~Mar.2027: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SA5#170~#171 (2 meetings)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stage-3 freeze)</a:t>
                      </a:r>
                    </a:p>
                    <a:p>
                      <a:r>
                        <a:rPr lang="en-US" altLang="zh-CN" sz="1000" b="1">
                          <a:solidFill>
                            <a:srgbClr val="FF0000"/>
                          </a:solidFill>
                          <a:latin typeface="+mn-lt"/>
                        </a:rPr>
                        <a:t>(6G study completion)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1.5 TU*2 meetings = 3 TU (CRs)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NA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12 TU*2 meetings = 24 TU</a:t>
                      </a:r>
                      <a:endParaRPr lang="zh-CN" altLang="en-US" sz="1100" dirty="0">
                        <a:latin typeface="+mn-lt"/>
                      </a:endParaRPr>
                    </a:p>
                    <a:p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3 TU*2 meetings = 6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 TU*2=4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6993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Total=185 TU</a:t>
                      </a:r>
                      <a:endParaRPr lang="zh-CN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 22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13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124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6TU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latin typeface="+mn-lt"/>
                        </a:rPr>
                        <a:t>20 TU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38873" y="964157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Rel-19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el-21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Rel-20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Rel-20 SIDs / WIDs = 124 TUs</a:t>
            </a:r>
          </a:p>
        </p:txBody>
      </p:sp>
    </p:spTree>
    <p:extLst>
      <p:ext uri="{BB962C8B-B14F-4D97-AF65-F5344CB8AC3E}">
        <p14:creationId xmlns:p14="http://schemas.microsoft.com/office/powerpoint/2010/main" val="306057228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0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SA5 calendar with </a:t>
            </a:r>
            <a:r>
              <a:rPr lang="en-US" altLang="zh-CN" dirty="0"/>
              <a:t>CH</a:t>
            </a:r>
            <a:r>
              <a:rPr lang="de-DE" altLang="de-DE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08085"/>
              </p:ext>
            </p:extLst>
          </p:nvPr>
        </p:nvGraphicFramePr>
        <p:xfrm>
          <a:off x="1442122" y="1447370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(8:00~8:55)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Offline session 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526021" y="983296"/>
            <a:ext cx="947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+mn-lt"/>
              </a:rPr>
              <a:t>Assumption: </a:t>
            </a:r>
          </a:p>
          <a:p>
            <a:r>
              <a:rPr lang="en-US" altLang="zh-CN" sz="1000" dirty="0">
                <a:latin typeface="+mn-lt"/>
              </a:rPr>
              <a:t>Every day = 5 sessions (TUs),  total TU in 1 ordinary meeting (exclude closing plenary and offline TUs) = 12 TUs</a:t>
            </a:r>
          </a:p>
        </p:txBody>
      </p:sp>
    </p:spTree>
    <p:extLst>
      <p:ext uri="{BB962C8B-B14F-4D97-AF65-F5344CB8AC3E}">
        <p14:creationId xmlns:p14="http://schemas.microsoft.com/office/powerpoint/2010/main" val="110825392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6" y="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42" y="943674"/>
            <a:ext cx="11152107" cy="5030406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Rel-20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Detail statistics: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1 (CH) stream per session =&gt; 12 TUs per meeting (incl. 2 TUs as buffer) = 120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Assume Maintenance + Buffer = 33% as in SA2  =&gt; ~ 40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Resulting total TUs avail. f. SI/WI: 10 meetings x 10 sessions = 120 TU minus 40 =&gt; 80 TU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With 10 SI/WI =&gt; Average 8 TU per SI/WI (0.8/meeting). </a:t>
            </a:r>
          </a:p>
          <a:p>
            <a:pPr marL="609600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Note: TU capacity for CH could be extended if more topics are proposed.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0154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0"/>
            <a:ext cx="9561952" cy="1143000"/>
          </a:xfrm>
        </p:spPr>
        <p:txBody>
          <a:bodyPr/>
          <a:lstStyle/>
          <a:p>
            <a:r>
              <a:rPr lang="en-US" altLang="zh-CN" dirty="0"/>
              <a:t>SA5 Rel-20 CH TU planning (Jan.2025~Mar.2027)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964157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10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Rel-19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el-21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Rel-20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Rel-20 SIDs / WIDs = 80 TUs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3D18BB-B74E-44EF-B187-98A11EB8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45650"/>
              </p:ext>
            </p:extLst>
          </p:nvPr>
        </p:nvGraphicFramePr>
        <p:xfrm>
          <a:off x="181410" y="2718483"/>
          <a:ext cx="1163871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120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179584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val="899980716"/>
                    </a:ext>
                  </a:extLst>
                </a:gridCol>
                <a:gridCol w="1358074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Maintenance+R18/R19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R21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Jan.2025~Jun.2025: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SA5#159~#161 (3 meetings) 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Prime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TU*3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4.5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7.5 TU*3 meetings= 22.5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TU*3 meetings = 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2 TU*3=6 TU</a:t>
                      </a:r>
                      <a:endParaRPr lang="zh-CN" altLang="en-US" sz="1200" dirty="0">
                        <a:latin typeface="+mn-lt"/>
                      </a:endParaRP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548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Jun.2025~Sep.2025: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SA5#162 (1 meeting)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(Rel-19 stage-3 freeze, first meeting for Rel-20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6G OAM/CH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6.5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43768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Oct.2025~Dec.2026: 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SA5#163~#169 (7 meetings)</a:t>
                      </a: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(OAM/CH Prime stage-3 freeze)</a:t>
                      </a:r>
                      <a:endParaRPr lang="en-US" altLang="zh-CN" sz="900" b="1" dirty="0">
                        <a:latin typeface="+mn-lt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SA5#165~#167 (3 meetings)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SID def.)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TU*2 meetings+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1 TU*5 meetings 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8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8.5 TU*2 meetings +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9 TU *5 meetings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= 62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TU*2=4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61855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n-lt"/>
                        </a:rPr>
                        <a:t>Jan. 2027~Mar.2027:</a:t>
                      </a:r>
                    </a:p>
                    <a:p>
                      <a:r>
                        <a:rPr lang="en-US" altLang="zh-CN" sz="1100" b="1" dirty="0">
                          <a:latin typeface="+mn-lt"/>
                        </a:rPr>
                        <a:t>SA5#170~#171 (2 meetings)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(5GA OAM/CH Supporting stage-3 freeze)</a:t>
                      </a: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n-lt"/>
                        </a:rPr>
                        <a:t>(6G study completion)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TU*2 meetings = 2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 8 TU*2 meetings = 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1 TU*2 meetings = 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TU*2=4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80624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Total=120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 11.5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6.5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9851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B75F603-A190-4122-9099-DF5F25DB4BB8}"/>
              </a:ext>
            </a:extLst>
          </p:cNvPr>
          <p:cNvSpPr txBox="1">
            <a:spLocks/>
          </p:cNvSpPr>
          <p:nvPr/>
        </p:nvSpPr>
        <p:spPr bwMode="auto">
          <a:xfrm>
            <a:off x="1595992" y="305040"/>
            <a:ext cx="8216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kern="0" dirty="0"/>
              <a:t>SA5 Rel-20 5GA candidate topics (NWM Links)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980B0-1C33-4548-A432-B5C5A3CA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55745"/>
              </p:ext>
            </p:extLst>
          </p:nvPr>
        </p:nvGraphicFramePr>
        <p:xfrm>
          <a:off x="536444" y="1601899"/>
          <a:ext cx="5431541" cy="4266218"/>
        </p:xfrm>
        <a:graphic>
          <a:graphicData uri="http://schemas.openxmlformats.org/drawingml/2006/table">
            <a:tbl>
              <a:tblPr/>
              <a:tblGrid>
                <a:gridCol w="534129">
                  <a:extLst>
                    <a:ext uri="{9D8B030D-6E8A-4147-A177-3AD203B41FA5}">
                      <a16:colId xmlns:a16="http://schemas.microsoft.com/office/drawing/2014/main" val="4242555472"/>
                    </a:ext>
                  </a:extLst>
                </a:gridCol>
                <a:gridCol w="2349283">
                  <a:extLst>
                    <a:ext uri="{9D8B030D-6E8A-4147-A177-3AD203B41FA5}">
                      <a16:colId xmlns:a16="http://schemas.microsoft.com/office/drawing/2014/main" val="2985469233"/>
                    </a:ext>
                  </a:extLst>
                </a:gridCol>
                <a:gridCol w="1703587">
                  <a:extLst>
                    <a:ext uri="{9D8B030D-6E8A-4147-A177-3AD203B41FA5}">
                      <a16:colId xmlns:a16="http://schemas.microsoft.com/office/drawing/2014/main" val="2898797505"/>
                    </a:ext>
                  </a:extLst>
                </a:gridCol>
                <a:gridCol w="844542">
                  <a:extLst>
                    <a:ext uri="{9D8B030D-6E8A-4147-A177-3AD203B41FA5}">
                      <a16:colId xmlns:a16="http://schemas.microsoft.com/office/drawing/2014/main" val="3007586190"/>
                    </a:ext>
                  </a:extLst>
                </a:gridCol>
              </a:tblGrid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64198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AIML management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2"/>
                        </a:rPr>
                        <a:t>Hassan Al-kanani</a:t>
                      </a:r>
                      <a:r>
                        <a:rPr lang="en-US" sz="900" dirty="0"/>
                        <a:t> (NEC)</a:t>
                      </a:r>
                    </a:p>
                    <a:p>
                      <a:r>
                        <a:rPr lang="en-US" sz="900" dirty="0" err="1"/>
                        <a:t>yizhi</a:t>
                      </a:r>
                      <a:r>
                        <a:rPr lang="en-US" sz="900" dirty="0"/>
                        <a:t>(Intel)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"/>
                        </a:rPr>
                        <a:t>9047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97273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2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Energy efficiency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Srilakshmi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4"/>
                        </a:rPr>
                        <a:t>9027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163964"/>
                  </a:ext>
                </a:extLst>
              </a:tr>
              <a:tr h="433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3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Intent driven management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5"/>
                        </a:rPr>
                        <a:t>Xu </a:t>
                      </a:r>
                      <a:r>
                        <a:rPr lang="en-US" sz="900" dirty="0" err="1">
                          <a:hlinkClick r:id="rId5"/>
                        </a:rPr>
                        <a:t>Ruiyue</a:t>
                      </a:r>
                      <a:r>
                        <a:rPr lang="en-US" sz="900" dirty="0"/>
                        <a:t> (Huawei),</a:t>
                      </a:r>
                      <a:br>
                        <a:rPr lang="en-US" sz="900" dirty="0"/>
                      </a:br>
                      <a:r>
                        <a:rPr lang="en-US" sz="900" dirty="0">
                          <a:hlinkClick r:id="rId6"/>
                        </a:rPr>
                        <a:t>Mark Scott</a:t>
                      </a:r>
                      <a:r>
                        <a:rPr lang="en-US" sz="900" dirty="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7"/>
                        </a:rPr>
                        <a:t>9063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333726"/>
                  </a:ext>
                </a:extLst>
              </a:tr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4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NDT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8"/>
                        </a:rPr>
                        <a:t>Yushuang Hu</a:t>
                      </a:r>
                      <a:r>
                        <a:rPr lang="en-US" sz="900"/>
                        <a:t> (CMCC)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9"/>
                        </a:rPr>
                        <a:t>9052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37794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5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CCL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0"/>
                        </a:rPr>
                        <a:t>Deepanshu Gautam</a:t>
                      </a:r>
                      <a:r>
                        <a:rPr lang="en-US" sz="900" dirty="0"/>
                        <a:t> (Samsung)</a:t>
                      </a:r>
                    </a:p>
                    <a:p>
                      <a:r>
                        <a:rPr lang="en-US" sz="900" dirty="0"/>
                        <a:t>/Stephen(Nokia)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1"/>
                        </a:rPr>
                        <a:t>9040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202431"/>
                  </a:ext>
                </a:extLst>
              </a:tr>
              <a:tr h="1665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6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SBMA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2"/>
                        </a:rPr>
                        <a:t>Kai Zhang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3"/>
                        </a:rPr>
                        <a:t>9037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591554"/>
                  </a:ext>
                </a:extLst>
              </a:tr>
              <a:tr h="433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7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Cloud-native management and orchestration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14"/>
                        </a:rPr>
                        <a:t>Guangjing Cao</a:t>
                      </a:r>
                      <a:r>
                        <a:rPr lang="en-US" sz="900"/>
                        <a:t> (CMCC)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5"/>
                        </a:rPr>
                        <a:t>9051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73909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8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MDA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16"/>
                        </a:rPr>
                        <a:t>Brendan Hassett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17"/>
                        </a:rPr>
                        <a:t>9036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3415"/>
                  </a:ext>
                </a:extLst>
              </a:tr>
              <a:tr h="46075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9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Knowledge-assisted management /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Semantics – Based Network Management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18"/>
                        </a:rPr>
                        <a:t>Zhaoning</a:t>
                      </a:r>
                      <a:r>
                        <a:rPr lang="en-US" sz="900" dirty="0">
                          <a:hlinkClick r:id="rId18"/>
                        </a:rPr>
                        <a:t> Wang</a:t>
                      </a:r>
                      <a:r>
                        <a:rPr lang="en-US" sz="900" dirty="0"/>
                        <a:t> (China Unicom)</a:t>
                      </a:r>
                    </a:p>
                    <a:p>
                      <a:r>
                        <a:rPr lang="en-US" sz="900" dirty="0"/>
                        <a:t>/Deepanshu(Samsung)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19"/>
                        </a:rPr>
                        <a:t>9034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01742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10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Mexpo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0"/>
                        </a:rPr>
                        <a:t>Winnie Nakimuli</a:t>
                      </a:r>
                      <a:r>
                        <a:rPr lang="en-US" sz="900"/>
                        <a:t>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21"/>
                        </a:rPr>
                        <a:t>9044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70421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11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MADCOL/Data Management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2"/>
                        </a:rPr>
                        <a:t>Sreekumar Pothera Kalloor</a:t>
                      </a:r>
                      <a:r>
                        <a:rPr lang="en-US" sz="900"/>
                        <a:t> (Nokia)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3"/>
                        </a:rPr>
                        <a:t>9046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8913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12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/>
                        <a:t>Trace/MDT/QoE/SON enhancement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4"/>
                        </a:rPr>
                        <a:t>Robert Petersen</a:t>
                      </a:r>
                      <a:r>
                        <a:rPr lang="en-US" sz="90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5"/>
                        </a:rPr>
                        <a:t>9029</a:t>
                      </a:r>
                      <a:endParaRPr lang="zh-CN" altLang="en-US" sz="90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958606"/>
                  </a:ext>
                </a:extLst>
              </a:tr>
              <a:tr h="2998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13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Security Monitoring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26"/>
                        </a:rPr>
                        <a:t>Balazs Lengyel</a:t>
                      </a:r>
                      <a:r>
                        <a:rPr lang="en-US" sz="900"/>
                        <a:t> (Ericsson)</a:t>
                      </a:r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27"/>
                        </a:rPr>
                        <a:t>9059</a:t>
                      </a:r>
                      <a:endParaRPr lang="zh-CN" altLang="en-US" sz="900" dirty="0"/>
                    </a:p>
                  </a:txBody>
                  <a:tcPr marL="36050" marR="36050" marT="18025" marB="180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74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D39ADE-9A4C-47E5-AAF3-CF6E4C81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09977"/>
              </p:ext>
            </p:extLst>
          </p:nvPr>
        </p:nvGraphicFramePr>
        <p:xfrm>
          <a:off x="6948417" y="1351963"/>
          <a:ext cx="4707139" cy="2002143"/>
        </p:xfrm>
        <a:graphic>
          <a:graphicData uri="http://schemas.openxmlformats.org/drawingml/2006/table">
            <a:tbl>
              <a:tblPr/>
              <a:tblGrid>
                <a:gridCol w="429337">
                  <a:extLst>
                    <a:ext uri="{9D8B030D-6E8A-4147-A177-3AD203B41FA5}">
                      <a16:colId xmlns:a16="http://schemas.microsoft.com/office/drawing/2014/main" val="3784409484"/>
                    </a:ext>
                  </a:extLst>
                </a:gridCol>
                <a:gridCol w="1238548">
                  <a:extLst>
                    <a:ext uri="{9D8B030D-6E8A-4147-A177-3AD203B41FA5}">
                      <a16:colId xmlns:a16="http://schemas.microsoft.com/office/drawing/2014/main" val="1743289760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1138865815"/>
                    </a:ext>
                  </a:extLst>
                </a:gridCol>
                <a:gridCol w="942230">
                  <a:extLst>
                    <a:ext uri="{9D8B030D-6E8A-4147-A177-3AD203B41FA5}">
                      <a16:colId xmlns:a16="http://schemas.microsoft.com/office/drawing/2014/main" val="1355562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78497"/>
                  </a:ext>
                </a:extLst>
              </a:tr>
              <a:tr h="3667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ISAC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28"/>
                        </a:rPr>
                        <a:t>Bangqiu</a:t>
                      </a:r>
                      <a:r>
                        <a:rPr lang="en-US" sz="900" dirty="0">
                          <a:hlinkClick r:id="rId28"/>
                        </a:rPr>
                        <a:t> </a:t>
                      </a:r>
                      <a:r>
                        <a:rPr lang="en-US" sz="900" dirty="0" err="1">
                          <a:hlinkClick r:id="rId28"/>
                        </a:rPr>
                        <a:t>Ruan</a:t>
                      </a:r>
                      <a:r>
                        <a:rPr lang="en-US" sz="900" dirty="0"/>
                        <a:t> (ZTE)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>
                          <a:hlinkClick r:id="rId29"/>
                        </a:rPr>
                        <a:t>9054</a:t>
                      </a:r>
                      <a:endParaRPr lang="zh-CN" alt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33666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NWDAFM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30"/>
                        </a:rPr>
                        <a:t>Zhen Li</a:t>
                      </a:r>
                      <a:r>
                        <a:rPr lang="en-US" sz="900" dirty="0"/>
                        <a:t> (China Telecommunications)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1"/>
                        </a:rPr>
                        <a:t>9049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61865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AdNRM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Sean(Nokia)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2"/>
                        </a:rPr>
                        <a:t>9053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59700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XR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Xiepengxiang</a:t>
                      </a:r>
                      <a:r>
                        <a:rPr lang="en-US" sz="900" dirty="0"/>
                        <a:t> (ZTE)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3"/>
                        </a:rPr>
                        <a:t>9138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86158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PM/KPI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Chenxiumin</a:t>
                      </a:r>
                      <a:r>
                        <a:rPr lang="en-US" sz="900" dirty="0"/>
                        <a:t> (China Telecom)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4"/>
                        </a:rPr>
                        <a:t>9139</a:t>
                      </a:r>
                      <a:r>
                        <a:rPr lang="en-US" altLang="zh-CN" sz="900" dirty="0"/>
                        <a:t> 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887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3D19B4-51D1-4B30-AE0A-D7CC836A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20276"/>
              </p:ext>
            </p:extLst>
          </p:nvPr>
        </p:nvGraphicFramePr>
        <p:xfrm>
          <a:off x="6948416" y="3920063"/>
          <a:ext cx="4707139" cy="819207"/>
        </p:xfrm>
        <a:graphic>
          <a:graphicData uri="http://schemas.openxmlformats.org/drawingml/2006/table">
            <a:tbl>
              <a:tblPr/>
              <a:tblGrid>
                <a:gridCol w="539475">
                  <a:extLst>
                    <a:ext uri="{9D8B030D-6E8A-4147-A177-3AD203B41FA5}">
                      <a16:colId xmlns:a16="http://schemas.microsoft.com/office/drawing/2014/main" val="2388018958"/>
                    </a:ext>
                  </a:extLst>
                </a:gridCol>
                <a:gridCol w="1154120">
                  <a:extLst>
                    <a:ext uri="{9D8B030D-6E8A-4147-A177-3AD203B41FA5}">
                      <a16:colId xmlns:a16="http://schemas.microsoft.com/office/drawing/2014/main" val="1060528564"/>
                    </a:ext>
                  </a:extLst>
                </a:gridCol>
                <a:gridCol w="2113457">
                  <a:extLst>
                    <a:ext uri="{9D8B030D-6E8A-4147-A177-3AD203B41FA5}">
                      <a16:colId xmlns:a16="http://schemas.microsoft.com/office/drawing/2014/main" val="167477722"/>
                    </a:ext>
                  </a:extLst>
                </a:gridCol>
                <a:gridCol w="900087">
                  <a:extLst>
                    <a:ext uri="{9D8B030D-6E8A-4147-A177-3AD203B41FA5}">
                      <a16:colId xmlns:a16="http://schemas.microsoft.com/office/drawing/2014/main" val="547628174"/>
                    </a:ext>
                  </a:extLst>
                </a:gridCol>
              </a:tblGrid>
              <a:tr h="227156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27489"/>
                  </a:ext>
                </a:extLst>
              </a:tr>
              <a:tr h="5906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Charging reliability enhancement (failure handling)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hlinkClick r:id="rId35"/>
                        </a:rPr>
                        <a:t>Yimeng</a:t>
                      </a:r>
                      <a:r>
                        <a:rPr lang="en-US" sz="900" dirty="0">
                          <a:hlinkClick r:id="rId35"/>
                        </a:rPr>
                        <a:t> Deng</a:t>
                      </a:r>
                      <a:r>
                        <a:rPr lang="en-US" sz="900" dirty="0"/>
                        <a:t> (Huawei)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6"/>
                        </a:rPr>
                        <a:t>9057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342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289916-73AD-4793-9B37-E01A83A0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78998"/>
              </p:ext>
            </p:extLst>
          </p:nvPr>
        </p:nvGraphicFramePr>
        <p:xfrm>
          <a:off x="6972271" y="5359782"/>
          <a:ext cx="4667382" cy="642834"/>
        </p:xfrm>
        <a:graphic>
          <a:graphicData uri="http://schemas.openxmlformats.org/drawingml/2006/table">
            <a:tbl>
              <a:tblPr/>
              <a:tblGrid>
                <a:gridCol w="466572">
                  <a:extLst>
                    <a:ext uri="{9D8B030D-6E8A-4147-A177-3AD203B41FA5}">
                      <a16:colId xmlns:a16="http://schemas.microsoft.com/office/drawing/2014/main" val="1513463614"/>
                    </a:ext>
                  </a:extLst>
                </a:gridCol>
                <a:gridCol w="1187266">
                  <a:extLst>
                    <a:ext uri="{9D8B030D-6E8A-4147-A177-3AD203B41FA5}">
                      <a16:colId xmlns:a16="http://schemas.microsoft.com/office/drawing/2014/main" val="2457959778"/>
                    </a:ext>
                  </a:extLst>
                </a:gridCol>
                <a:gridCol w="2123263">
                  <a:extLst>
                    <a:ext uri="{9D8B030D-6E8A-4147-A177-3AD203B41FA5}">
                      <a16:colId xmlns:a16="http://schemas.microsoft.com/office/drawing/2014/main" val="1313078816"/>
                    </a:ext>
                  </a:extLst>
                </a:gridCol>
                <a:gridCol w="890281">
                  <a:extLst>
                    <a:ext uri="{9D8B030D-6E8A-4147-A177-3AD203B41FA5}">
                      <a16:colId xmlns:a16="http://schemas.microsoft.com/office/drawing/2014/main" val="408371917"/>
                    </a:ext>
                  </a:extLst>
                </a:gridCol>
              </a:tblGrid>
              <a:tr h="24415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Topic Moderator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NWM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86487"/>
                  </a:ext>
                </a:extLst>
              </a:tr>
              <a:tr h="3986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/>
                        <a:t>CAPCH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37"/>
                        </a:rPr>
                        <a:t>João Rodrigues</a:t>
                      </a:r>
                      <a:r>
                        <a:rPr lang="en-US" sz="900"/>
                        <a:t> (Nokia)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hlinkClick r:id="rId38"/>
                        </a:rPr>
                        <a:t>9062</a:t>
                      </a:r>
                      <a:endParaRPr lang="zh-CN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4089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2CB5EFB-D4FA-4147-8C64-F1FD6EC6AFD6}"/>
              </a:ext>
            </a:extLst>
          </p:cNvPr>
          <p:cNvSpPr/>
          <p:nvPr/>
        </p:nvSpPr>
        <p:spPr>
          <a:xfrm>
            <a:off x="481077" y="1164031"/>
            <a:ext cx="243893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Rel-20 5GA OAM Prime topics</a:t>
            </a:r>
            <a:endParaRPr lang="zh-CN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7D4DD-DA5E-4861-8ED1-B36B3752AECE}"/>
              </a:ext>
            </a:extLst>
          </p:cNvPr>
          <p:cNvSpPr/>
          <p:nvPr/>
        </p:nvSpPr>
        <p:spPr>
          <a:xfrm>
            <a:off x="6855523" y="986835"/>
            <a:ext cx="258801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Rel-20 5GA OAM Support topics</a:t>
            </a:r>
            <a:endParaRPr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EC61BD-0ACF-4027-9E29-8B8D26837230}"/>
              </a:ext>
            </a:extLst>
          </p:cNvPr>
          <p:cNvSpPr/>
          <p:nvPr/>
        </p:nvSpPr>
        <p:spPr>
          <a:xfrm>
            <a:off x="6855523" y="3503895"/>
            <a:ext cx="229947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/>
              <a:t>Rel-20 5GA CH Prime topics</a:t>
            </a:r>
            <a:endParaRPr lang="zh-CN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3D607-5F36-441A-8126-4E0C677AC20B}"/>
              </a:ext>
            </a:extLst>
          </p:cNvPr>
          <p:cNvSpPr/>
          <p:nvPr/>
        </p:nvSpPr>
        <p:spPr>
          <a:xfrm>
            <a:off x="6879377" y="5031930"/>
            <a:ext cx="24485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Rel-20 5GA CH Support topics</a:t>
            </a:r>
            <a:endParaRPr lang="zh-CN" altLang="en-US" dirty="0"/>
          </a:p>
        </p:txBody>
      </p:sp>
      <p:pic>
        <p:nvPicPr>
          <p:cNvPr id="14" name="Picture 13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5A10948B-0ED1-4693-B15A-39B4CF7759D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572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DC7CB24D-03BB-4587-9855-0F39982EF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26"/>
            <a:ext cx="1364884" cy="767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630159-43FD-483D-AD51-D4A57E6E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08722"/>
            <a:ext cx="9102725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/>
              <a:t>SA5 Rel-20 6G NWM Links</a:t>
            </a:r>
            <a:endParaRPr lang="zh-CN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2DDA9-E018-41C8-ABC9-5F85346485A7}"/>
              </a:ext>
            </a:extLst>
          </p:cNvPr>
          <p:cNvSpPr txBox="1"/>
          <p:nvPr/>
        </p:nvSpPr>
        <p:spPr>
          <a:xfrm>
            <a:off x="858741" y="1653871"/>
            <a:ext cx="613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800" dirty="0"/>
              <a:t>6G OAM</a:t>
            </a:r>
            <a:r>
              <a:rPr lang="zh-CN" altLang="en-US" sz="1800" dirty="0"/>
              <a:t>：</a:t>
            </a:r>
            <a:r>
              <a:rPr lang="en-US" altLang="zh-CN" sz="1800" dirty="0">
                <a:hlinkClick r:id="rId3"/>
              </a:rPr>
              <a:t>https://nwm-trial.etsi.org/#/documents/9204</a:t>
            </a:r>
            <a:r>
              <a:rPr lang="en-US" altLang="zh-CN" sz="1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800" dirty="0"/>
              <a:t>6G CH</a:t>
            </a:r>
            <a:r>
              <a:rPr lang="zh-CN" altLang="en-US" sz="1800" dirty="0"/>
              <a:t>：</a:t>
            </a:r>
            <a:r>
              <a:rPr lang="en-US" altLang="zh-CN" sz="1800" dirty="0">
                <a:hlinkClick r:id="rId4"/>
              </a:rPr>
              <a:t>https://nwm-trial.etsi.org/#/documents/9209</a:t>
            </a:r>
            <a:r>
              <a:rPr lang="en-US" altLang="zh-CN" sz="1800" dirty="0"/>
              <a:t> 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3859341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D96F6F-A072-45F3-BCD6-43E7A3A2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28600"/>
            <a:ext cx="9183300" cy="1143000"/>
          </a:xfrm>
        </p:spPr>
        <p:txBody>
          <a:bodyPr/>
          <a:lstStyle/>
          <a:p>
            <a:r>
              <a:rPr lang="en-US" altLang="zh-CN" sz="4000" dirty="0"/>
              <a:t>SA#109 information: Overall 5GA Workplan </a:t>
            </a:r>
            <a:endParaRPr lang="zh-CN" alt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E10C3-B1B0-473F-9D26-CEDFCE2A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5" y="1374160"/>
            <a:ext cx="5756744" cy="4509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614B7-7D0B-497B-9B04-5E3A8A94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5" y="1372747"/>
            <a:ext cx="6057285" cy="4509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1432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B64B270-A35C-4130-A9C4-34FB1974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8" y="0"/>
            <a:ext cx="9112251" cy="1143000"/>
          </a:xfrm>
        </p:spPr>
        <p:txBody>
          <a:bodyPr/>
          <a:lstStyle/>
          <a:p>
            <a:r>
              <a:rPr lang="en-GB" altLang="en-US" dirty="0"/>
              <a:t>SA5 Rel-20 Capacity Summary </a:t>
            </a:r>
            <a:endParaRPr lang="zh-CN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340DFF-0803-47A5-B681-995794B32B6C}"/>
              </a:ext>
            </a:extLst>
          </p:cNvPr>
          <p:cNvSpPr txBox="1">
            <a:spLocks/>
          </p:cNvSpPr>
          <p:nvPr/>
        </p:nvSpPr>
        <p:spPr bwMode="auto">
          <a:xfrm>
            <a:off x="1215922" y="983444"/>
            <a:ext cx="9582630" cy="4332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srgbClr val="0000FF"/>
                </a:solidFill>
              </a:rPr>
              <a:t>SA5 capacity :</a:t>
            </a:r>
          </a:p>
          <a:p>
            <a:pPr lvl="1"/>
            <a:r>
              <a:rPr lang="en-US" sz="1600" kern="0" dirty="0"/>
              <a:t>Max </a:t>
            </a:r>
            <a:r>
              <a:rPr lang="en-US" altLang="en-US" sz="1600" kern="0" dirty="0"/>
              <a:t>TUs : 124 (OAM) / 80 (Charging)</a:t>
            </a:r>
          </a:p>
          <a:p>
            <a:pPr lvl="2"/>
            <a:r>
              <a:rPr lang="en-US" altLang="en-US" sz="1200" kern="0" dirty="0"/>
              <a:t>Additional buffer TUs: 61(OAM)/40(CH)</a:t>
            </a:r>
          </a:p>
          <a:p>
            <a:pPr lvl="1"/>
            <a:r>
              <a:rPr lang="en-US" altLang="en-US" sz="1600" kern="0" dirty="0">
                <a:solidFill>
                  <a:srgbClr val="0000FF"/>
                </a:solidFill>
              </a:rPr>
              <a:t>Max number of SIs/WIs: 10~15 (OAM) / 6~10 (Charging)</a:t>
            </a:r>
          </a:p>
          <a:p>
            <a:pPr lvl="2"/>
            <a:r>
              <a:rPr lang="en-US" altLang="en-US" sz="1200" kern="0" dirty="0"/>
              <a:t>Note: one feature made up of SI+WI is counted as one item</a:t>
            </a:r>
          </a:p>
          <a:p>
            <a:pPr lvl="1"/>
            <a:r>
              <a:rPr lang="en-US" altLang="en-US" sz="1600" kern="0" dirty="0"/>
              <a:t>Max TUs per Feature: 12~8 TU</a:t>
            </a:r>
          </a:p>
          <a:p>
            <a:pPr lvl="1"/>
            <a:r>
              <a:rPr lang="en-US" altLang="zh-CN" sz="1600" kern="0" dirty="0"/>
              <a:t>Adopt </a:t>
            </a:r>
            <a:r>
              <a:rPr lang="en-US" altLang="zh-CN" sz="1600" kern="0" dirty="0">
                <a:solidFill>
                  <a:srgbClr val="0000FF"/>
                </a:solidFill>
              </a:rPr>
              <a:t>1:1</a:t>
            </a:r>
            <a:r>
              <a:rPr lang="en-US" altLang="zh-CN" sz="1600" kern="0" dirty="0"/>
              <a:t> on TU allocation portion of 5GA part/6G part in Rel-20</a:t>
            </a:r>
            <a:endParaRPr lang="en-US" altLang="en-US" sz="1600" kern="0" dirty="0"/>
          </a:p>
          <a:p>
            <a:r>
              <a:rPr lang="en-US" altLang="en-US" sz="1800" kern="0" dirty="0"/>
              <a:t>Assumptions</a:t>
            </a:r>
          </a:p>
          <a:p>
            <a:pPr lvl="1"/>
            <a:r>
              <a:rPr lang="en-US" altLang="en-US" sz="1600" kern="0" dirty="0"/>
              <a:t>Start: Jun 2025, End: Mar 2027 (21 months)</a:t>
            </a:r>
          </a:p>
          <a:p>
            <a:pPr lvl="1"/>
            <a:r>
              <a:rPr lang="en-US" altLang="en-US" sz="1600" kern="0" dirty="0"/>
              <a:t>One track for OAM and One track for Charging</a:t>
            </a:r>
          </a:p>
          <a:p>
            <a:pPr lvl="1"/>
            <a:r>
              <a:rPr lang="en-US" altLang="en-US" sz="1600" kern="0" dirty="0"/>
              <a:t>Number of meetings: 10</a:t>
            </a:r>
          </a:p>
          <a:p>
            <a:pPr lvl="1"/>
            <a:r>
              <a:rPr lang="en-US" altLang="en-US" sz="1600" kern="0" dirty="0"/>
              <a:t>Expected total TUs per meeting (for all releases)(with Q5 included): 18.5 (OAM) / 12 (Charging)</a:t>
            </a:r>
          </a:p>
          <a:p>
            <a:pPr lvl="1"/>
            <a:r>
              <a:rPr lang="en-US" altLang="en-US" sz="1600" kern="0" dirty="0"/>
              <a:t>Total TUs (for all releases): 185 (OAM) / 120 (Charging)</a:t>
            </a:r>
          </a:p>
          <a:p>
            <a:pPr lvl="1"/>
            <a:r>
              <a:rPr lang="en-US" altLang="en-US" sz="1600" kern="0" dirty="0"/>
              <a:t>TUs for maintenance of past releases: 35 (OAM) / 20 (Charging)</a:t>
            </a:r>
          </a:p>
        </p:txBody>
      </p:sp>
    </p:spTree>
    <p:extLst>
      <p:ext uri="{BB962C8B-B14F-4D97-AF65-F5344CB8AC3E}">
        <p14:creationId xmlns:p14="http://schemas.microsoft.com/office/powerpoint/2010/main" val="160189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221C6A-B745-4BFB-9EEA-39339F6DA0E9}"/>
              </a:ext>
            </a:extLst>
          </p:cNvPr>
          <p:cNvSpPr txBox="1">
            <a:spLocks/>
          </p:cNvSpPr>
          <p:nvPr/>
        </p:nvSpPr>
        <p:spPr bwMode="auto">
          <a:xfrm>
            <a:off x="1151810" y="218941"/>
            <a:ext cx="7142018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3600" dirty="0"/>
              <a:t>Release 20 5GA timeline with SA5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8408F-364A-4B06-BD8E-FF9F2A057F8F}"/>
              </a:ext>
            </a:extLst>
          </p:cNvPr>
          <p:cNvSpPr/>
          <p:nvPr/>
        </p:nvSpPr>
        <p:spPr>
          <a:xfrm>
            <a:off x="8248244" y="6153596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/>
              <a:t>(updated SA5 based on SP-251191)</a:t>
            </a:r>
            <a:endParaRPr lang="zh-CN" altLang="en-US" sz="1050" b="1" dirty="0"/>
          </a:p>
        </p:txBody>
      </p:sp>
      <p:pic>
        <p:nvPicPr>
          <p:cNvPr id="7" name="Picture 6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D4B72190-5F99-4D3A-8F4B-B6B978948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" y="178739"/>
            <a:ext cx="1366170" cy="850994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AC53198-4700-4C4B-863B-1D61ECC8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905" y="5961323"/>
            <a:ext cx="869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2" charset="0"/>
              </a:rPr>
              <a:t>Now</a:t>
            </a:r>
          </a:p>
        </p:txBody>
      </p:sp>
      <p:sp>
        <p:nvSpPr>
          <p:cNvPr id="9" name="Chevron 60">
            <a:extLst>
              <a:ext uri="{FF2B5EF4-FFF2-40B4-BE49-F238E27FC236}">
                <a16:creationId xmlns:a16="http://schemas.microsoft.com/office/drawing/2014/main" id="{69EF8E2D-35E1-478A-AF57-63FC6092E0A6}"/>
              </a:ext>
            </a:extLst>
          </p:cNvPr>
          <p:cNvSpPr/>
          <p:nvPr/>
        </p:nvSpPr>
        <p:spPr bwMode="auto">
          <a:xfrm>
            <a:off x="4129643" y="5073086"/>
            <a:ext cx="3663006" cy="3433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fr-FR" sz="900" dirty="0">
                <a:latin typeface="+mn-lt"/>
                <a:ea typeface="ＭＳ Ｐゴシック" charset="-128"/>
              </a:rPr>
              <a:t>SA5 (5GA OAM/CH Prime) management St.+</a:t>
            </a:r>
            <a:r>
              <a:rPr lang="fr-FR" sz="900" dirty="0" err="1">
                <a:latin typeface="+mn-lt"/>
                <a:ea typeface="ＭＳ Ｐゴシック" charset="-128"/>
              </a:rPr>
              <a:t>Norm</a:t>
            </a:r>
            <a:r>
              <a:rPr lang="fr-FR" sz="900" dirty="0">
                <a:latin typeface="+mn-lt"/>
                <a:ea typeface="ＭＳ Ｐゴシック" charset="-128"/>
              </a:rPr>
              <a:t> Stage1/2/3</a:t>
            </a:r>
          </a:p>
        </p:txBody>
      </p:sp>
      <p:sp>
        <p:nvSpPr>
          <p:cNvPr id="10" name="Chevron 60">
            <a:extLst>
              <a:ext uri="{FF2B5EF4-FFF2-40B4-BE49-F238E27FC236}">
                <a16:creationId xmlns:a16="http://schemas.microsoft.com/office/drawing/2014/main" id="{E81C4195-49CE-4A3B-84D8-C8A1B305C781}"/>
              </a:ext>
            </a:extLst>
          </p:cNvPr>
          <p:cNvSpPr/>
          <p:nvPr/>
        </p:nvSpPr>
        <p:spPr bwMode="auto">
          <a:xfrm>
            <a:off x="3347759" y="5096140"/>
            <a:ext cx="809818" cy="30709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OAM/CH Prime </a:t>
            </a:r>
          </a:p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19AB9-DC6F-47D3-8E41-C58736C11CD8}"/>
              </a:ext>
            </a:extLst>
          </p:cNvPr>
          <p:cNvSpPr txBox="1"/>
          <p:nvPr/>
        </p:nvSpPr>
        <p:spPr>
          <a:xfrm>
            <a:off x="4035741" y="5366991"/>
            <a:ext cx="32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</a:t>
            </a:r>
            <a:endParaRPr lang="zh-CN" altLang="en-US" sz="1200" b="1" dirty="0">
              <a:solidFill>
                <a:srgbClr val="FF33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B74A3-F8F9-457D-940C-9DE20B8CE6AF}"/>
              </a:ext>
            </a:extLst>
          </p:cNvPr>
          <p:cNvSpPr/>
          <p:nvPr/>
        </p:nvSpPr>
        <p:spPr>
          <a:xfrm>
            <a:off x="6424774" y="570387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②</a:t>
            </a:r>
            <a:endParaRPr lang="zh-CN" altLang="en-US" sz="900" b="1" dirty="0">
              <a:solidFill>
                <a:srgbClr val="FF3300"/>
              </a:solidFill>
            </a:endParaRPr>
          </a:p>
        </p:txBody>
      </p:sp>
      <p:sp>
        <p:nvSpPr>
          <p:cNvPr id="13" name="Chevron 60">
            <a:extLst>
              <a:ext uri="{FF2B5EF4-FFF2-40B4-BE49-F238E27FC236}">
                <a16:creationId xmlns:a16="http://schemas.microsoft.com/office/drawing/2014/main" id="{D3A5DED8-AFCA-4B1B-9BC8-546FA501B793}"/>
              </a:ext>
            </a:extLst>
          </p:cNvPr>
          <p:cNvSpPr/>
          <p:nvPr/>
        </p:nvSpPr>
        <p:spPr bwMode="auto">
          <a:xfrm>
            <a:off x="6529419" y="5436487"/>
            <a:ext cx="1837670" cy="30065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r>
              <a:rPr lang="en-US" altLang="zh-CN" sz="900" dirty="0">
                <a:latin typeface="+mn-lt"/>
                <a:ea typeface="ＭＳ Ｐゴシック" charset="-128"/>
              </a:rPr>
              <a:t>SA5 </a:t>
            </a:r>
            <a:r>
              <a:rPr lang="en-US" altLang="zh-CN" sz="900">
                <a:latin typeface="+mn-lt"/>
                <a:ea typeface="ＭＳ Ｐゴシック" charset="-128"/>
              </a:rPr>
              <a:t>(OAM/CH</a:t>
            </a:r>
            <a:r>
              <a:rPr lang="fr-FR" sz="900" dirty="0">
                <a:latin typeface="+mn-lt"/>
                <a:ea typeface="ＭＳ Ｐゴシック" charset="-128"/>
              </a:rPr>
              <a:t> Stage </a:t>
            </a:r>
            <a:r>
              <a:rPr lang="fr-FR" sz="900">
                <a:latin typeface="+mn-lt"/>
                <a:ea typeface="ＭＳ Ｐゴシック" charset="-128"/>
              </a:rPr>
              <a:t>2/Stage3 supporting</a:t>
            </a:r>
            <a:r>
              <a:rPr lang="fr-FR" sz="900" dirty="0">
                <a:latin typeface="+mn-lt"/>
                <a:ea typeface="ＭＳ Ｐゴシック" charset="-128"/>
              </a:rPr>
              <a:t>) </a:t>
            </a:r>
            <a:r>
              <a:rPr lang="fr-FR" sz="900">
                <a:latin typeface="+mn-lt"/>
                <a:ea typeface="ＭＳ Ｐゴシック" charset="-128"/>
              </a:rPr>
              <a:t>SA&amp;RAN </a:t>
            </a:r>
            <a:r>
              <a:rPr lang="fr-FR" altLang="zh-CN" sz="900">
                <a:latin typeface="+mn-lt"/>
                <a:ea typeface="ＭＳ Ｐゴシック" charset="-128"/>
              </a:rPr>
              <a:t>(SA5) </a:t>
            </a:r>
            <a:endParaRPr lang="fr-FR" sz="900" dirty="0">
              <a:latin typeface="+mn-lt"/>
              <a:ea typeface="ＭＳ Ｐゴシック" charset="-128"/>
            </a:endParaRPr>
          </a:p>
        </p:txBody>
      </p:sp>
      <p:sp>
        <p:nvSpPr>
          <p:cNvPr id="14" name="Chevron 60">
            <a:extLst>
              <a:ext uri="{FF2B5EF4-FFF2-40B4-BE49-F238E27FC236}">
                <a16:creationId xmlns:a16="http://schemas.microsoft.com/office/drawing/2014/main" id="{AE9C8C99-F1BC-4C2B-BD5D-C6B4BCAF1621}"/>
              </a:ext>
            </a:extLst>
          </p:cNvPr>
          <p:cNvSpPr/>
          <p:nvPr/>
        </p:nvSpPr>
        <p:spPr bwMode="auto">
          <a:xfrm>
            <a:off x="5403595" y="5441923"/>
            <a:ext cx="1231248" cy="32029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OAM/CH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.(if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needed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EECCA3A-DB65-41B2-BE24-8479FEB12722}"/>
              </a:ext>
            </a:extLst>
          </p:cNvPr>
          <p:cNvSpPr/>
          <p:nvPr/>
        </p:nvSpPr>
        <p:spPr bwMode="auto">
          <a:xfrm>
            <a:off x="2930384" y="5032575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DB5E9C6-0C3F-4F32-AB98-8779CCC9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58" y="5424301"/>
            <a:ext cx="1164115" cy="20005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700" b="1" dirty="0">
                <a:latin typeface="Montserrat" panose="00000500000000000000" pitchFamily="50" charset="0"/>
              </a:rPr>
              <a:t>Workshops 5GA SA5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53328C9-81FA-432F-ABC9-C67C358D3EE1}"/>
              </a:ext>
            </a:extLst>
          </p:cNvPr>
          <p:cNvSpPr/>
          <p:nvPr/>
        </p:nvSpPr>
        <p:spPr bwMode="auto">
          <a:xfrm>
            <a:off x="3082784" y="5244935"/>
            <a:ext cx="243274" cy="211077"/>
          </a:xfrm>
          <a:prstGeom prst="star5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id="{A6533E43-72C4-40CD-BC39-A8DC4AD4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192" y="5030288"/>
            <a:ext cx="5856556" cy="899563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84D669-E79D-43F2-9294-E7A211011738}"/>
              </a:ext>
            </a:extLst>
          </p:cNvPr>
          <p:cNvSpPr txBox="1"/>
          <p:nvPr/>
        </p:nvSpPr>
        <p:spPr>
          <a:xfrm>
            <a:off x="8418986" y="5075427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14">
            <a:extLst>
              <a:ext uri="{FF2B5EF4-FFF2-40B4-BE49-F238E27FC236}">
                <a16:creationId xmlns:a16="http://schemas.microsoft.com/office/drawing/2014/main" id="{45EAE8AC-6D8F-4426-8497-3FE61A6496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6821" y="2005220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21" name="Straight Connector 114">
            <a:extLst>
              <a:ext uri="{FF2B5EF4-FFF2-40B4-BE49-F238E27FC236}">
                <a16:creationId xmlns:a16="http://schemas.microsoft.com/office/drawing/2014/main" id="{CBF06083-F9F3-4868-B92F-7560B1DF95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881" y="2005220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3FD03D-DB2D-4C1F-B961-4890ECD84AB0}"/>
              </a:ext>
            </a:extLst>
          </p:cNvPr>
          <p:cNvCxnSpPr>
            <a:cxnSpLocks/>
          </p:cNvCxnSpPr>
          <p:nvPr/>
        </p:nvCxnSpPr>
        <p:spPr bwMode="auto">
          <a:xfrm>
            <a:off x="601402" y="1493102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114">
            <a:extLst>
              <a:ext uri="{FF2B5EF4-FFF2-40B4-BE49-F238E27FC236}">
                <a16:creationId xmlns:a16="http://schemas.microsoft.com/office/drawing/2014/main" id="{B176D994-5BD1-4F5B-8838-937DD9D733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11880" y="1976685"/>
            <a:ext cx="0" cy="374215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114">
            <a:extLst>
              <a:ext uri="{FF2B5EF4-FFF2-40B4-BE49-F238E27FC236}">
                <a16:creationId xmlns:a16="http://schemas.microsoft.com/office/drawing/2014/main" id="{587A020A-0B48-4B48-BA37-3B199FAD1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0297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38B96B-DBD1-430E-8AB0-0EDE502DF011}"/>
              </a:ext>
            </a:extLst>
          </p:cNvPr>
          <p:cNvSpPr txBox="1"/>
          <p:nvPr/>
        </p:nvSpPr>
        <p:spPr>
          <a:xfrm>
            <a:off x="1498974" y="1370865"/>
            <a:ext cx="498475" cy="246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569D68-D3E0-481D-8AC7-86D27A6D1269}"/>
              </a:ext>
            </a:extLst>
          </p:cNvPr>
          <p:cNvGrpSpPr/>
          <p:nvPr/>
        </p:nvGrpSpPr>
        <p:grpSpPr>
          <a:xfrm>
            <a:off x="941055" y="1636189"/>
            <a:ext cx="400050" cy="354013"/>
            <a:chOff x="996003" y="755453"/>
            <a:chExt cx="400050" cy="354013"/>
          </a:xfrm>
        </p:grpSpPr>
        <p:sp>
          <p:nvSpPr>
            <p:cNvPr id="27" name="TextBox 86">
              <a:extLst>
                <a:ext uri="{FF2B5EF4-FFF2-40B4-BE49-F238E27FC236}">
                  <a16:creationId xmlns:a16="http://schemas.microsoft.com/office/drawing/2014/main" id="{EBA6E602-8E06-4A64-8E5D-AC7FF9D3F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03" y="755453"/>
              <a:ext cx="3889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#103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28" name="TextBox 59">
              <a:extLst>
                <a:ext uri="{FF2B5EF4-FFF2-40B4-BE49-F238E27FC236}">
                  <a16:creationId xmlns:a16="http://schemas.microsoft.com/office/drawing/2014/main" id="{F01AFFD0-E26C-4AD6-8A60-78E419049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3E0E4F-A165-4B96-A8DF-6D533E927A52}"/>
              </a:ext>
            </a:extLst>
          </p:cNvPr>
          <p:cNvGrpSpPr/>
          <p:nvPr/>
        </p:nvGrpSpPr>
        <p:grpSpPr>
          <a:xfrm>
            <a:off x="5795492" y="1636189"/>
            <a:ext cx="403225" cy="354013"/>
            <a:chOff x="6320478" y="755453"/>
            <a:chExt cx="403225" cy="354013"/>
          </a:xfrm>
        </p:grpSpPr>
        <p:sp>
          <p:nvSpPr>
            <p:cNvPr id="30" name="TextBox 86">
              <a:extLst>
                <a:ext uri="{FF2B5EF4-FFF2-40B4-BE49-F238E27FC236}">
                  <a16:creationId xmlns:a16="http://schemas.microsoft.com/office/drawing/2014/main" id="{E067C4AF-DAA7-487E-A112-AAC45A6C2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478" y="755453"/>
              <a:ext cx="3429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#111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1" name="TextBox 60">
              <a:extLst>
                <a:ext uri="{FF2B5EF4-FFF2-40B4-BE49-F238E27FC236}">
                  <a16:creationId xmlns:a16="http://schemas.microsoft.com/office/drawing/2014/main" id="{115EDFE5-5CA0-4516-8609-1D19C089A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5BBB89-3E5B-4AEE-AA25-2FCAD48FAA95}"/>
              </a:ext>
            </a:extLst>
          </p:cNvPr>
          <p:cNvGrpSpPr/>
          <p:nvPr/>
        </p:nvGrpSpPr>
        <p:grpSpPr>
          <a:xfrm>
            <a:off x="3357161" y="1636189"/>
            <a:ext cx="390525" cy="354013"/>
            <a:chOff x="3678878" y="755453"/>
            <a:chExt cx="390525" cy="354013"/>
          </a:xfrm>
        </p:grpSpPr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287DA5CC-5564-462C-B906-C06042474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878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#107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4" name="TextBox 61">
              <a:extLst>
                <a:ext uri="{FF2B5EF4-FFF2-40B4-BE49-F238E27FC236}">
                  <a16:creationId xmlns:a16="http://schemas.microsoft.com/office/drawing/2014/main" id="{FAB5EA75-7BD0-406A-A382-E41DC61F9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778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CFA357-2E50-4320-8AB1-F969266B29CB}"/>
              </a:ext>
            </a:extLst>
          </p:cNvPr>
          <p:cNvGrpSpPr/>
          <p:nvPr/>
        </p:nvGrpSpPr>
        <p:grpSpPr>
          <a:xfrm>
            <a:off x="1546669" y="1636189"/>
            <a:ext cx="396875" cy="354013"/>
            <a:chOff x="1684978" y="755453"/>
            <a:chExt cx="396875" cy="354013"/>
          </a:xfrm>
        </p:grpSpPr>
        <p:sp>
          <p:nvSpPr>
            <p:cNvPr id="36" name="TextBox 86">
              <a:extLst>
                <a:ext uri="{FF2B5EF4-FFF2-40B4-BE49-F238E27FC236}">
                  <a16:creationId xmlns:a16="http://schemas.microsoft.com/office/drawing/2014/main" id="{FA5D47C9-EC78-457E-91F9-10BD610D7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978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#104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37" name="TextBox 62">
              <a:extLst>
                <a:ext uri="{FF2B5EF4-FFF2-40B4-BE49-F238E27FC236}">
                  <a16:creationId xmlns:a16="http://schemas.microsoft.com/office/drawing/2014/main" id="{676AB65E-8B9B-4028-85C0-4577B6C6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7AA7DB-0CE4-4D3F-8968-C90A8633A357}"/>
              </a:ext>
            </a:extLst>
          </p:cNvPr>
          <p:cNvGrpSpPr/>
          <p:nvPr/>
        </p:nvGrpSpPr>
        <p:grpSpPr>
          <a:xfrm>
            <a:off x="3953250" y="1636189"/>
            <a:ext cx="422275" cy="354013"/>
            <a:chOff x="4367853" y="755453"/>
            <a:chExt cx="422275" cy="354013"/>
          </a:xfrm>
        </p:grpSpPr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E18409CC-17DD-44E0-927A-42867806C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53" y="755453"/>
              <a:ext cx="3968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#108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0" name="TextBox 63">
              <a:extLst>
                <a:ext uri="{FF2B5EF4-FFF2-40B4-BE49-F238E27FC236}">
                  <a16:creationId xmlns:a16="http://schemas.microsoft.com/office/drawing/2014/main" id="{79F2C4E5-2378-4853-BA7F-857D3B99F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209C3C-18E3-4F2D-9152-29919F27F423}"/>
              </a:ext>
            </a:extLst>
          </p:cNvPr>
          <p:cNvGrpSpPr/>
          <p:nvPr/>
        </p:nvGrpSpPr>
        <p:grpSpPr>
          <a:xfrm>
            <a:off x="6404281" y="1636189"/>
            <a:ext cx="407988" cy="354013"/>
            <a:chOff x="6884040" y="755453"/>
            <a:chExt cx="407988" cy="354013"/>
          </a:xfrm>
        </p:grpSpPr>
        <p:sp>
          <p:nvSpPr>
            <p:cNvPr id="42" name="TextBox 86">
              <a:extLst>
                <a:ext uri="{FF2B5EF4-FFF2-40B4-BE49-F238E27FC236}">
                  <a16:creationId xmlns:a16="http://schemas.microsoft.com/office/drawing/2014/main" id="{E0AFEF21-FE67-4C8F-8C3A-1E4F125A1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4040" y="755453"/>
              <a:ext cx="3635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#112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676C2327-AEA0-4C8C-8831-59A33E9BA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57F36FE-EDE3-4AA1-B4F9-090971CE53C9}"/>
              </a:ext>
            </a:extLst>
          </p:cNvPr>
          <p:cNvGrpSpPr/>
          <p:nvPr/>
        </p:nvGrpSpPr>
        <p:grpSpPr>
          <a:xfrm>
            <a:off x="2149108" y="1636189"/>
            <a:ext cx="390525" cy="354013"/>
            <a:chOff x="2464440" y="755453"/>
            <a:chExt cx="390525" cy="354013"/>
          </a:xfrm>
        </p:grpSpPr>
        <p:sp>
          <p:nvSpPr>
            <p:cNvPr id="45" name="TextBox 86">
              <a:extLst>
                <a:ext uri="{FF2B5EF4-FFF2-40B4-BE49-F238E27FC236}">
                  <a16:creationId xmlns:a16="http://schemas.microsoft.com/office/drawing/2014/main" id="{FC2E4A04-C435-414D-AB53-FBCFE180D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440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#105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6" name="TextBox 65">
              <a:extLst>
                <a:ext uri="{FF2B5EF4-FFF2-40B4-BE49-F238E27FC236}">
                  <a16:creationId xmlns:a16="http://schemas.microsoft.com/office/drawing/2014/main" id="{89720D5E-78B4-4CA3-8871-FEE7A55FB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59EE32-27A7-494D-9DE4-C9E6268DD32C}"/>
              </a:ext>
            </a:extLst>
          </p:cNvPr>
          <p:cNvGrpSpPr/>
          <p:nvPr/>
        </p:nvGrpSpPr>
        <p:grpSpPr>
          <a:xfrm>
            <a:off x="4581089" y="1636189"/>
            <a:ext cx="406400" cy="354013"/>
            <a:chOff x="5098103" y="755453"/>
            <a:chExt cx="406400" cy="354013"/>
          </a:xfrm>
        </p:grpSpPr>
        <p:sp>
          <p:nvSpPr>
            <p:cNvPr id="48" name="TextBox 86">
              <a:extLst>
                <a:ext uri="{FF2B5EF4-FFF2-40B4-BE49-F238E27FC236}">
                  <a16:creationId xmlns:a16="http://schemas.microsoft.com/office/drawing/2014/main" id="{80A73EC7-8B3F-4764-8722-C26360F1D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103" y="755453"/>
              <a:ext cx="3937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#109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49" name="TextBox 66">
              <a:extLst>
                <a:ext uri="{FF2B5EF4-FFF2-40B4-BE49-F238E27FC236}">
                  <a16:creationId xmlns:a16="http://schemas.microsoft.com/office/drawing/2014/main" id="{661657AE-BDC9-463C-B1D4-20E794240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B30834-EBDF-4D63-919A-7F9A52E9646D}"/>
              </a:ext>
            </a:extLst>
          </p:cNvPr>
          <p:cNvGrpSpPr/>
          <p:nvPr/>
        </p:nvGrpSpPr>
        <p:grpSpPr>
          <a:xfrm>
            <a:off x="344966" y="1636189"/>
            <a:ext cx="390525" cy="354013"/>
            <a:chOff x="314965" y="755453"/>
            <a:chExt cx="390525" cy="354013"/>
          </a:xfrm>
        </p:grpSpPr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id="{637B7B88-5050-4C77-8112-A0DA80119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5" y="755453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#102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52" name="TextBox 69">
              <a:extLst>
                <a:ext uri="{FF2B5EF4-FFF2-40B4-BE49-F238E27FC236}">
                  <a16:creationId xmlns:a16="http://schemas.microsoft.com/office/drawing/2014/main" id="{72AC4B80-7F31-45B7-8C3C-75DA640E8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E4FB01-3F86-4707-B89F-0FB47C844685}"/>
              </a:ext>
            </a:extLst>
          </p:cNvPr>
          <p:cNvGrpSpPr/>
          <p:nvPr/>
        </p:nvGrpSpPr>
        <p:grpSpPr>
          <a:xfrm>
            <a:off x="2745197" y="1636189"/>
            <a:ext cx="406400" cy="354013"/>
            <a:chOff x="2991490" y="755453"/>
            <a:chExt cx="406400" cy="354013"/>
          </a:xfrm>
        </p:grpSpPr>
        <p:sp>
          <p:nvSpPr>
            <p:cNvPr id="54" name="TextBox 86">
              <a:extLst>
                <a:ext uri="{FF2B5EF4-FFF2-40B4-BE49-F238E27FC236}">
                  <a16:creationId xmlns:a16="http://schemas.microsoft.com/office/drawing/2014/main" id="{131FB330-BA6C-4235-850A-A689235F1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755453"/>
              <a:ext cx="3921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#106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55" name="TextBox 70">
              <a:extLst>
                <a:ext uri="{FF2B5EF4-FFF2-40B4-BE49-F238E27FC236}">
                  <a16:creationId xmlns:a16="http://schemas.microsoft.com/office/drawing/2014/main" id="{EC8AB231-0A9E-4FF3-AEB6-73C6D70BB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0E9162D-F072-47D2-8C58-FDF401F0CD34}"/>
              </a:ext>
            </a:extLst>
          </p:cNvPr>
          <p:cNvGrpSpPr/>
          <p:nvPr/>
        </p:nvGrpSpPr>
        <p:grpSpPr>
          <a:xfrm>
            <a:off x="5193053" y="1636189"/>
            <a:ext cx="396875" cy="354013"/>
            <a:chOff x="5758503" y="755453"/>
            <a:chExt cx="396875" cy="354013"/>
          </a:xfrm>
        </p:grpSpPr>
        <p:sp>
          <p:nvSpPr>
            <p:cNvPr id="57" name="TextBox 86">
              <a:extLst>
                <a:ext uri="{FF2B5EF4-FFF2-40B4-BE49-F238E27FC236}">
                  <a16:creationId xmlns:a16="http://schemas.microsoft.com/office/drawing/2014/main" id="{4121E120-4E60-427C-9107-1433688F0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503" y="755453"/>
              <a:ext cx="36988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latin typeface="Montserrat" panose="00000500000000000000" pitchFamily="2" charset="0"/>
                </a:rPr>
                <a:t>#110</a:t>
              </a:r>
              <a:endParaRPr lang="en-GB" altLang="en-US" sz="400">
                <a:latin typeface="Montserrat" panose="00000500000000000000" pitchFamily="2" charset="0"/>
              </a:endParaRP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F50AAD5F-78F2-474E-8755-926E08A44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59" name="TextBox 67">
            <a:extLst>
              <a:ext uri="{FF2B5EF4-FFF2-40B4-BE49-F238E27FC236}">
                <a16:creationId xmlns:a16="http://schemas.microsoft.com/office/drawing/2014/main" id="{7D1DB9C9-7AF1-45B5-9599-37E81A2B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87" y="1534377"/>
            <a:ext cx="403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TSGs</a:t>
            </a:r>
          </a:p>
        </p:txBody>
      </p:sp>
      <p:sp>
        <p:nvSpPr>
          <p:cNvPr id="60" name="Chevron 60">
            <a:extLst>
              <a:ext uri="{FF2B5EF4-FFF2-40B4-BE49-F238E27FC236}">
                <a16:creationId xmlns:a16="http://schemas.microsoft.com/office/drawing/2014/main" id="{E631A5BB-4CCE-428B-B965-736E92D58518}"/>
              </a:ext>
            </a:extLst>
          </p:cNvPr>
          <p:cNvSpPr/>
          <p:nvPr/>
        </p:nvSpPr>
        <p:spPr bwMode="auto">
          <a:xfrm>
            <a:off x="239979" y="2560238"/>
            <a:ext cx="1557862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5GA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definition</a:t>
            </a: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0B14951B-FBDB-4F9B-AEA7-0470E9344F2F}"/>
              </a:ext>
            </a:extLst>
          </p:cNvPr>
          <p:cNvSpPr/>
          <p:nvPr/>
        </p:nvSpPr>
        <p:spPr bwMode="auto">
          <a:xfrm>
            <a:off x="3436993" y="2555839"/>
            <a:ext cx="731838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62" name="Chevron 60">
            <a:extLst>
              <a:ext uri="{FF2B5EF4-FFF2-40B4-BE49-F238E27FC236}">
                <a16:creationId xmlns:a16="http://schemas.microsoft.com/office/drawing/2014/main" id="{171CD952-5000-4F5D-B4CB-BE8C0F057C87}"/>
              </a:ext>
            </a:extLst>
          </p:cNvPr>
          <p:cNvSpPr/>
          <p:nvPr/>
        </p:nvSpPr>
        <p:spPr bwMode="auto">
          <a:xfrm>
            <a:off x="1709794" y="2559437"/>
            <a:ext cx="1869433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5GA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Studies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+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80%</a:t>
            </a:r>
          </a:p>
        </p:txBody>
      </p:sp>
      <p:sp>
        <p:nvSpPr>
          <p:cNvPr id="63" name="Chevron 60">
            <a:extLst>
              <a:ext uri="{FF2B5EF4-FFF2-40B4-BE49-F238E27FC236}">
                <a16:creationId xmlns:a16="http://schemas.microsoft.com/office/drawing/2014/main" id="{AB31FAB5-5412-42CA-A9D7-4F9679C4E99C}"/>
              </a:ext>
            </a:extLst>
          </p:cNvPr>
          <p:cNvSpPr/>
          <p:nvPr/>
        </p:nvSpPr>
        <p:spPr bwMode="auto">
          <a:xfrm>
            <a:off x="6459013" y="3029973"/>
            <a:ext cx="731838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64" name="Chevron 60">
            <a:extLst>
              <a:ext uri="{FF2B5EF4-FFF2-40B4-BE49-F238E27FC236}">
                <a16:creationId xmlns:a16="http://schemas.microsoft.com/office/drawing/2014/main" id="{FDE53690-D833-4FED-B790-AD91C29ED488}"/>
              </a:ext>
            </a:extLst>
          </p:cNvPr>
          <p:cNvSpPr/>
          <p:nvPr/>
        </p:nvSpPr>
        <p:spPr bwMode="auto">
          <a:xfrm>
            <a:off x="4127869" y="3031740"/>
            <a:ext cx="2438397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 2 (SA2, SA6, …) 5GA St.+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80%</a:t>
            </a:r>
          </a:p>
        </p:txBody>
      </p:sp>
      <p:sp>
        <p:nvSpPr>
          <p:cNvPr id="65" name="Chevron 60">
            <a:extLst>
              <a:ext uri="{FF2B5EF4-FFF2-40B4-BE49-F238E27FC236}">
                <a16:creationId xmlns:a16="http://schemas.microsoft.com/office/drawing/2014/main" id="{FD8D8851-3C72-4C81-AF55-E10070A06953}"/>
              </a:ext>
            </a:extLst>
          </p:cNvPr>
          <p:cNvSpPr/>
          <p:nvPr/>
        </p:nvSpPr>
        <p:spPr bwMode="auto">
          <a:xfrm>
            <a:off x="6015033" y="4702049"/>
            <a:ext cx="2393581" cy="222250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5GA St +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Norm</a:t>
            </a:r>
            <a:endParaRPr lang="fr-FR" sz="9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193841-C07D-4EB8-8804-8262926E3F63}"/>
              </a:ext>
            </a:extLst>
          </p:cNvPr>
          <p:cNvGrpSpPr/>
          <p:nvPr/>
        </p:nvGrpSpPr>
        <p:grpSpPr>
          <a:xfrm>
            <a:off x="7017833" y="1626029"/>
            <a:ext cx="390850" cy="354013"/>
            <a:chOff x="7359013" y="745293"/>
            <a:chExt cx="390850" cy="354013"/>
          </a:xfrm>
        </p:grpSpPr>
        <p:sp>
          <p:nvSpPr>
            <p:cNvPr id="67" name="TextBox 86">
              <a:extLst>
                <a:ext uri="{FF2B5EF4-FFF2-40B4-BE49-F238E27FC236}">
                  <a16:creationId xmlns:a16="http://schemas.microsoft.com/office/drawing/2014/main" id="{B7E0D8BA-0049-4FC6-ABD6-C2BFE90B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013" y="745293"/>
              <a:ext cx="3626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#113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68" name="TextBox 66">
              <a:extLst>
                <a:ext uri="{FF2B5EF4-FFF2-40B4-BE49-F238E27FC236}">
                  <a16:creationId xmlns:a16="http://schemas.microsoft.com/office/drawing/2014/main" id="{E5A0DA72-3AEC-4899-A01F-8EB337312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746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84BEE82-1820-4C4C-A3ED-C71BA2620B8F}"/>
              </a:ext>
            </a:extLst>
          </p:cNvPr>
          <p:cNvGrpSpPr/>
          <p:nvPr/>
        </p:nvGrpSpPr>
        <p:grpSpPr>
          <a:xfrm>
            <a:off x="7614247" y="1626029"/>
            <a:ext cx="384175" cy="354013"/>
            <a:chOff x="8016563" y="745293"/>
            <a:chExt cx="384175" cy="354013"/>
          </a:xfrm>
        </p:grpSpPr>
        <p:sp>
          <p:nvSpPr>
            <p:cNvPr id="70" name="TextBox 86">
              <a:extLst>
                <a:ext uri="{FF2B5EF4-FFF2-40B4-BE49-F238E27FC236}">
                  <a16:creationId xmlns:a16="http://schemas.microsoft.com/office/drawing/2014/main" id="{2A390B37-315A-46B3-9B37-2449FAFAA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6" y="745293"/>
              <a:ext cx="3706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dirty="0">
                  <a:latin typeface="Montserrat" panose="00000500000000000000" pitchFamily="2" charset="0"/>
                </a:rPr>
                <a:t>#114</a:t>
              </a:r>
              <a:endParaRPr lang="en-GB" altLang="en-US" sz="400" dirty="0">
                <a:latin typeface="Montserrat" panose="00000500000000000000" pitchFamily="2" charset="0"/>
              </a:endParaRPr>
            </a:p>
          </p:txBody>
        </p:sp>
        <p:sp>
          <p:nvSpPr>
            <p:cNvPr id="71" name="TextBox 71">
              <a:extLst>
                <a:ext uri="{FF2B5EF4-FFF2-40B4-BE49-F238E27FC236}">
                  <a16:creationId xmlns:a16="http://schemas.microsoft.com/office/drawing/2014/main" id="{C2477A85-90E8-498C-B091-48E11518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841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700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72" name="TextBox 86">
            <a:extLst>
              <a:ext uri="{FF2B5EF4-FFF2-40B4-BE49-F238E27FC236}">
                <a16:creationId xmlns:a16="http://schemas.microsoft.com/office/drawing/2014/main" id="{F06A6672-529A-45C4-A8AD-19281694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986" y="1639576"/>
            <a:ext cx="3626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#115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sp>
        <p:nvSpPr>
          <p:cNvPr id="73" name="TextBox 60">
            <a:extLst>
              <a:ext uri="{FF2B5EF4-FFF2-40B4-BE49-F238E27FC236}">
                <a16:creationId xmlns:a16="http://schemas.microsoft.com/office/drawing/2014/main" id="{ED3B7FF7-EDD6-41DF-8434-A0AD0601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236" y="1793564"/>
            <a:ext cx="37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Mar.</a:t>
            </a:r>
          </a:p>
        </p:txBody>
      </p:sp>
      <p:sp>
        <p:nvSpPr>
          <p:cNvPr id="74" name="TextBox 60">
            <a:extLst>
              <a:ext uri="{FF2B5EF4-FFF2-40B4-BE49-F238E27FC236}">
                <a16:creationId xmlns:a16="http://schemas.microsoft.com/office/drawing/2014/main" id="{92CA9BB1-5673-4BA6-B599-9D13EC32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397" y="1776630"/>
            <a:ext cx="3513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latin typeface="Montserrat" panose="00000500000000000000" pitchFamily="2" charset="0"/>
              </a:rPr>
              <a:t>Jun</a:t>
            </a:r>
          </a:p>
        </p:txBody>
      </p:sp>
      <p:sp>
        <p:nvSpPr>
          <p:cNvPr id="75" name="Chevron 60">
            <a:extLst>
              <a:ext uri="{FF2B5EF4-FFF2-40B4-BE49-F238E27FC236}">
                <a16:creationId xmlns:a16="http://schemas.microsoft.com/office/drawing/2014/main" id="{69FD0000-00D8-47EB-BB03-AD673EA6620B}"/>
              </a:ext>
            </a:extLst>
          </p:cNvPr>
          <p:cNvSpPr/>
          <p:nvPr/>
        </p:nvSpPr>
        <p:spPr bwMode="auto">
          <a:xfrm>
            <a:off x="4216259" y="3897970"/>
            <a:ext cx="3562434" cy="21954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76" name="Chevron 60">
            <a:extLst>
              <a:ext uri="{FF2B5EF4-FFF2-40B4-BE49-F238E27FC236}">
                <a16:creationId xmlns:a16="http://schemas.microsoft.com/office/drawing/2014/main" id="{0482C8BB-46CA-4D33-8BD4-B4DA11227172}"/>
              </a:ext>
            </a:extLst>
          </p:cNvPr>
          <p:cNvSpPr/>
          <p:nvPr/>
        </p:nvSpPr>
        <p:spPr bwMode="auto">
          <a:xfrm>
            <a:off x="4774043" y="4308125"/>
            <a:ext cx="3634571" cy="20997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</a:t>
            </a:r>
            <a:r>
              <a:rPr lang="fr-FR" sz="9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Completion</a:t>
            </a: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(RAN2/3/4core)</a:t>
            </a:r>
          </a:p>
        </p:txBody>
      </p:sp>
      <p:sp>
        <p:nvSpPr>
          <p:cNvPr id="77" name="TextBox 86">
            <a:extLst>
              <a:ext uri="{FF2B5EF4-FFF2-40B4-BE49-F238E27FC236}">
                <a16:creationId xmlns:a16="http://schemas.microsoft.com/office/drawing/2014/main" id="{E1AD7B94-D27C-4C2B-817C-5B97219E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503" y="1636189"/>
            <a:ext cx="3658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dirty="0">
                <a:latin typeface="Montserrat" panose="00000500000000000000" pitchFamily="2" charset="0"/>
              </a:rPr>
              <a:t>#116</a:t>
            </a:r>
            <a:endParaRPr lang="en-GB" altLang="en-US" sz="400" dirty="0">
              <a:latin typeface="Montserrat" panose="00000500000000000000" pitchFamily="2" charset="0"/>
            </a:endParaRPr>
          </a:p>
        </p:txBody>
      </p:sp>
      <p:cxnSp>
        <p:nvCxnSpPr>
          <p:cNvPr id="78" name="Straight Connector 114">
            <a:extLst>
              <a:ext uri="{FF2B5EF4-FFF2-40B4-BE49-F238E27FC236}">
                <a16:creationId xmlns:a16="http://schemas.microsoft.com/office/drawing/2014/main" id="{EF347FB0-ED3E-485E-8A3B-4A55052540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158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79" name="Straight Connector 114">
            <a:extLst>
              <a:ext uri="{FF2B5EF4-FFF2-40B4-BE49-F238E27FC236}">
                <a16:creationId xmlns:a16="http://schemas.microsoft.com/office/drawing/2014/main" id="{544D6688-DE6B-4FCC-A17E-5874180996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7291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0" name="Straight Connector 114">
            <a:extLst>
              <a:ext uri="{FF2B5EF4-FFF2-40B4-BE49-F238E27FC236}">
                <a16:creationId xmlns:a16="http://schemas.microsoft.com/office/drawing/2014/main" id="{5E913595-A23E-4ADA-A32C-988F25576D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252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1" name="Straight Connector 114">
            <a:extLst>
              <a:ext uri="{FF2B5EF4-FFF2-40B4-BE49-F238E27FC236}">
                <a16:creationId xmlns:a16="http://schemas.microsoft.com/office/drawing/2014/main" id="{8FB063B0-B7C8-4357-831C-83950F4AFD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299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2" name="Straight Connector 114">
            <a:extLst>
              <a:ext uri="{FF2B5EF4-FFF2-40B4-BE49-F238E27FC236}">
                <a16:creationId xmlns:a16="http://schemas.microsoft.com/office/drawing/2014/main" id="{7C156853-4317-4B79-9316-9FE1376D4C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8231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3" name="Straight Connector 114">
            <a:extLst>
              <a:ext uri="{FF2B5EF4-FFF2-40B4-BE49-F238E27FC236}">
                <a16:creationId xmlns:a16="http://schemas.microsoft.com/office/drawing/2014/main" id="{AA96A012-60E8-423B-A3A3-F4B3B378E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346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4" name="Straight Connector 114">
            <a:extLst>
              <a:ext uri="{FF2B5EF4-FFF2-40B4-BE49-F238E27FC236}">
                <a16:creationId xmlns:a16="http://schemas.microsoft.com/office/drawing/2014/main" id="{87827D12-8013-430E-ACE2-42C09EC52A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0393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5" name="Straight Connector 114">
            <a:extLst>
              <a:ext uri="{FF2B5EF4-FFF2-40B4-BE49-F238E27FC236}">
                <a16:creationId xmlns:a16="http://schemas.microsoft.com/office/drawing/2014/main" id="{8B176958-9598-4FF4-995B-1CCB11A3BF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917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86" name="Straight Connector 114">
            <a:extLst>
              <a:ext uri="{FF2B5EF4-FFF2-40B4-BE49-F238E27FC236}">
                <a16:creationId xmlns:a16="http://schemas.microsoft.com/office/drawing/2014/main" id="{96A11F6D-F970-4403-87F0-509E05FF65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7761" y="2005220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87" name="Straight Connector 114">
            <a:extLst>
              <a:ext uri="{FF2B5EF4-FFF2-40B4-BE49-F238E27FC236}">
                <a16:creationId xmlns:a16="http://schemas.microsoft.com/office/drawing/2014/main" id="{35600894-21EF-4463-AAE6-E9C3789293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98701" y="2005220"/>
            <a:ext cx="0" cy="389793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88" name="Chevron 60">
            <a:extLst>
              <a:ext uri="{FF2B5EF4-FFF2-40B4-BE49-F238E27FC236}">
                <a16:creationId xmlns:a16="http://schemas.microsoft.com/office/drawing/2014/main" id="{E9767CCB-D7C0-4416-968F-64D1998F5365}"/>
              </a:ext>
            </a:extLst>
          </p:cNvPr>
          <p:cNvSpPr/>
          <p:nvPr/>
        </p:nvSpPr>
        <p:spPr bwMode="auto">
          <a:xfrm>
            <a:off x="5272565" y="3555382"/>
            <a:ext cx="75183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89500"/>
              <a:gd name="connsiteY0" fmla="*/ 0 h 222250"/>
              <a:gd name="connsiteX1" fmla="*/ 1467062 w 1689500"/>
              <a:gd name="connsiteY1" fmla="*/ 0 h 222250"/>
              <a:gd name="connsiteX2" fmla="*/ 1689500 w 1689500"/>
              <a:gd name="connsiteY2" fmla="*/ 111126 h 222250"/>
              <a:gd name="connsiteX3" fmla="*/ 1467062 w 1689500"/>
              <a:gd name="connsiteY3" fmla="*/ 222250 h 222250"/>
              <a:gd name="connsiteX4" fmla="*/ 0 w 1689500"/>
              <a:gd name="connsiteY4" fmla="*/ 222250 h 222250"/>
              <a:gd name="connsiteX5" fmla="*/ 26818 w 1689500"/>
              <a:gd name="connsiteY5" fmla="*/ 98155 h 222250"/>
              <a:gd name="connsiteX6" fmla="*/ 0 w 1689500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00" h="222250">
                <a:moveTo>
                  <a:pt x="0" y="0"/>
                </a:moveTo>
                <a:lnTo>
                  <a:pt x="1467062" y="0"/>
                </a:lnTo>
                <a:lnTo>
                  <a:pt x="1689500" y="111126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RAN4 C.def.</a:t>
            </a:r>
          </a:p>
        </p:txBody>
      </p:sp>
      <p:sp>
        <p:nvSpPr>
          <p:cNvPr id="89" name="Chevron 60">
            <a:extLst>
              <a:ext uri="{FF2B5EF4-FFF2-40B4-BE49-F238E27FC236}">
                <a16:creationId xmlns:a16="http://schemas.microsoft.com/office/drawing/2014/main" id="{DD045679-C6E4-407D-95AE-4FA41D10379A}"/>
              </a:ext>
            </a:extLst>
          </p:cNvPr>
          <p:cNvSpPr/>
          <p:nvPr/>
        </p:nvSpPr>
        <p:spPr bwMode="auto">
          <a:xfrm>
            <a:off x="8320560" y="4294922"/>
            <a:ext cx="708871" cy="209970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RAN4 Perf</a:t>
            </a:r>
          </a:p>
        </p:txBody>
      </p:sp>
      <p:sp>
        <p:nvSpPr>
          <p:cNvPr id="90" name="Chevron 60">
            <a:extLst>
              <a:ext uri="{FF2B5EF4-FFF2-40B4-BE49-F238E27FC236}">
                <a16:creationId xmlns:a16="http://schemas.microsoft.com/office/drawing/2014/main" id="{2795A2A9-45C6-4A15-9E4B-22DBA0036F6F}"/>
              </a:ext>
            </a:extLst>
          </p:cNvPr>
          <p:cNvSpPr/>
          <p:nvPr/>
        </p:nvSpPr>
        <p:spPr bwMode="auto">
          <a:xfrm>
            <a:off x="4185445" y="3555261"/>
            <a:ext cx="120903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1837"/>
              <a:gd name="connsiteY0" fmla="*/ 0 h 222250"/>
              <a:gd name="connsiteX1" fmla="*/ 1467062 w 1601837"/>
              <a:gd name="connsiteY1" fmla="*/ 0 h 222250"/>
              <a:gd name="connsiteX2" fmla="*/ 1601837 w 1601837"/>
              <a:gd name="connsiteY2" fmla="*/ 111126 h 222250"/>
              <a:gd name="connsiteX3" fmla="*/ 1467062 w 1601837"/>
              <a:gd name="connsiteY3" fmla="*/ 222250 h 222250"/>
              <a:gd name="connsiteX4" fmla="*/ 0 w 1601837"/>
              <a:gd name="connsiteY4" fmla="*/ 222250 h 222250"/>
              <a:gd name="connsiteX5" fmla="*/ 26818 w 1601837"/>
              <a:gd name="connsiteY5" fmla="*/ 98155 h 222250"/>
              <a:gd name="connsiteX6" fmla="*/ 0 w 160183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837" h="222250">
                <a:moveTo>
                  <a:pt x="0" y="0"/>
                </a:moveTo>
                <a:lnTo>
                  <a:pt x="1467062" y="0"/>
                </a:lnTo>
                <a:lnTo>
                  <a:pt x="1601837" y="111126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Content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9FD5E72-84E1-4E35-9701-740302E00D1D}"/>
              </a:ext>
            </a:extLst>
          </p:cNvPr>
          <p:cNvCxnSpPr>
            <a:cxnSpLocks/>
          </p:cNvCxnSpPr>
          <p:nvPr/>
        </p:nvCxnSpPr>
        <p:spPr bwMode="auto">
          <a:xfrm>
            <a:off x="2968675" y="1489717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0897E47-2EAF-4E3B-8DFC-E88DEBBDD5DE}"/>
              </a:ext>
            </a:extLst>
          </p:cNvPr>
          <p:cNvSpPr txBox="1"/>
          <p:nvPr/>
        </p:nvSpPr>
        <p:spPr>
          <a:xfrm>
            <a:off x="3866247" y="1367480"/>
            <a:ext cx="486030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30D9492-5C8E-4B2A-BD1A-291ECD6F75E8}"/>
              </a:ext>
            </a:extLst>
          </p:cNvPr>
          <p:cNvCxnSpPr>
            <a:cxnSpLocks/>
          </p:cNvCxnSpPr>
          <p:nvPr/>
        </p:nvCxnSpPr>
        <p:spPr bwMode="auto">
          <a:xfrm>
            <a:off x="5369818" y="1493109"/>
            <a:ext cx="233435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F71FA5A-34E7-4D15-9AE2-B0586E73ED81}"/>
              </a:ext>
            </a:extLst>
          </p:cNvPr>
          <p:cNvSpPr txBox="1"/>
          <p:nvPr/>
        </p:nvSpPr>
        <p:spPr>
          <a:xfrm>
            <a:off x="6267390" y="1370872"/>
            <a:ext cx="492443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EFD0B6-C64F-494C-9854-2EE023B6C83D}"/>
              </a:ext>
            </a:extLst>
          </p:cNvPr>
          <p:cNvCxnSpPr>
            <a:cxnSpLocks/>
          </p:cNvCxnSpPr>
          <p:nvPr/>
        </p:nvCxnSpPr>
        <p:spPr bwMode="auto">
          <a:xfrm>
            <a:off x="7764187" y="1482953"/>
            <a:ext cx="1491093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4319589-2D2E-43AE-A1B5-6F80E532AAB2}"/>
              </a:ext>
            </a:extLst>
          </p:cNvPr>
          <p:cNvSpPr txBox="1"/>
          <p:nvPr/>
        </p:nvSpPr>
        <p:spPr>
          <a:xfrm>
            <a:off x="8329866" y="1374263"/>
            <a:ext cx="489236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2027</a:t>
            </a:r>
          </a:p>
        </p:txBody>
      </p:sp>
      <p:sp>
        <p:nvSpPr>
          <p:cNvPr id="97" name="Chevron 58">
            <a:extLst>
              <a:ext uri="{FF2B5EF4-FFF2-40B4-BE49-F238E27FC236}">
                <a16:creationId xmlns:a16="http://schemas.microsoft.com/office/drawing/2014/main" id="{FAE60730-DD93-4660-932B-10D6386F8EBC}"/>
              </a:ext>
            </a:extLst>
          </p:cNvPr>
          <p:cNvSpPr/>
          <p:nvPr/>
        </p:nvSpPr>
        <p:spPr bwMode="auto">
          <a:xfrm>
            <a:off x="8191868" y="4689067"/>
            <a:ext cx="853440" cy="24384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7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5GA ASN.1 &amp; Open APIs </a:t>
            </a:r>
          </a:p>
        </p:txBody>
      </p:sp>
      <p:sp>
        <p:nvSpPr>
          <p:cNvPr id="98" name="Thought Bubble: Cloud 97">
            <a:extLst>
              <a:ext uri="{FF2B5EF4-FFF2-40B4-BE49-F238E27FC236}">
                <a16:creationId xmlns:a16="http://schemas.microsoft.com/office/drawing/2014/main" id="{A10CAEB3-A569-4835-8F99-50101B59C182}"/>
              </a:ext>
            </a:extLst>
          </p:cNvPr>
          <p:cNvSpPr/>
          <p:nvPr/>
        </p:nvSpPr>
        <p:spPr bwMode="auto">
          <a:xfrm>
            <a:off x="5025190" y="4717816"/>
            <a:ext cx="903248" cy="250613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80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C4A5940-0A20-49FD-B6FA-2903F4ADDF6E}"/>
              </a:ext>
            </a:extLst>
          </p:cNvPr>
          <p:cNvSpPr txBox="1"/>
          <p:nvPr/>
        </p:nvSpPr>
        <p:spPr>
          <a:xfrm>
            <a:off x="4916817" y="4709853"/>
            <a:ext cx="1060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St.3 SID </a:t>
            </a:r>
            <a:r>
              <a:rPr lang="fr-FR" sz="800" dirty="0" err="1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 TBD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895903AF-AD05-4741-B18C-9CBC2044D6ED}"/>
              </a:ext>
            </a:extLst>
          </p:cNvPr>
          <p:cNvSpPr txBox="1">
            <a:spLocks/>
          </p:cNvSpPr>
          <p:nvPr/>
        </p:nvSpPr>
        <p:spPr bwMode="auto">
          <a:xfrm>
            <a:off x="1021063" y="928149"/>
            <a:ext cx="7142018" cy="388686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20 5GA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TextBox 1">
            <a:extLst>
              <a:ext uri="{FF2B5EF4-FFF2-40B4-BE49-F238E27FC236}">
                <a16:creationId xmlns:a16="http://schemas.microsoft.com/office/drawing/2014/main" id="{E65D4406-8642-48A3-BDD7-C922EA3F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619" y="1015167"/>
            <a:ext cx="1363663" cy="169862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500" b="1" dirty="0">
                <a:latin typeface="Montserrat" panose="00000500000000000000" pitchFamily="50" charset="0"/>
              </a:rPr>
              <a:t>Note</a:t>
            </a:r>
            <a:r>
              <a:rPr lang="en-GB" altLang="en-US" sz="500" dirty="0">
                <a:latin typeface="Montserrat" panose="00000500000000000000" pitchFamily="50" charset="0"/>
              </a:rPr>
              <a:t>: All starting dates are indicative</a:t>
            </a:r>
          </a:p>
        </p:txBody>
      </p:sp>
      <p:sp>
        <p:nvSpPr>
          <p:cNvPr id="102" name="TextBox 1">
            <a:extLst>
              <a:ext uri="{FF2B5EF4-FFF2-40B4-BE49-F238E27FC236}">
                <a16:creationId xmlns:a16="http://schemas.microsoft.com/office/drawing/2014/main" id="{4F385821-E05F-4A97-9E0D-83E7241D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524" y="3716772"/>
            <a:ext cx="1164115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Workshops </a:t>
            </a:r>
          </a:p>
          <a:p>
            <a:pPr algn="ctr">
              <a:defRPr/>
            </a:pPr>
            <a:r>
              <a:rPr lang="en-GB" altLang="en-US" sz="700" b="1">
                <a:latin typeface="Montserrat" panose="00000500000000000000" pitchFamily="50" charset="0"/>
              </a:rPr>
              <a:t>5GA RAN &amp; SA</a:t>
            </a:r>
            <a:endParaRPr lang="en-GB" altLang="en-US" sz="700" dirty="0">
              <a:latin typeface="Montserrat" panose="00000500000000000000" pitchFamily="50" charset="0"/>
            </a:endParaRPr>
          </a:p>
        </p:txBody>
      </p:sp>
      <p:cxnSp>
        <p:nvCxnSpPr>
          <p:cNvPr id="103" name="Straight Connector 114">
            <a:extLst>
              <a:ext uri="{FF2B5EF4-FFF2-40B4-BE49-F238E27FC236}">
                <a16:creationId xmlns:a16="http://schemas.microsoft.com/office/drawing/2014/main" id="{AF7093C2-FEAE-4C71-8EEE-2E943C8C62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7959" y="187314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4" name="Chevron 60">
            <a:extLst>
              <a:ext uri="{FF2B5EF4-FFF2-40B4-BE49-F238E27FC236}">
                <a16:creationId xmlns:a16="http://schemas.microsoft.com/office/drawing/2014/main" id="{19F4BD3B-78A9-4F71-AE8F-3DA6C78E1B97}"/>
              </a:ext>
            </a:extLst>
          </p:cNvPr>
          <p:cNvSpPr/>
          <p:nvPr/>
        </p:nvSpPr>
        <p:spPr bwMode="auto">
          <a:xfrm>
            <a:off x="3275369" y="3552310"/>
            <a:ext cx="92225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WG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105" name="Chevron 60">
            <a:extLst>
              <a:ext uri="{FF2B5EF4-FFF2-40B4-BE49-F238E27FC236}">
                <a16:creationId xmlns:a16="http://schemas.microsoft.com/office/drawing/2014/main" id="{81AB46AB-E557-434B-AA34-85D8DF619A08}"/>
              </a:ext>
            </a:extLst>
          </p:cNvPr>
          <p:cNvSpPr/>
          <p:nvPr/>
        </p:nvSpPr>
        <p:spPr bwMode="auto">
          <a:xfrm>
            <a:off x="3296151" y="3046619"/>
            <a:ext cx="922255" cy="22165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St.2 SID </a:t>
            </a:r>
            <a:r>
              <a:rPr lang="fr-FR" sz="800" dirty="0" err="1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def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.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7983093B-5BE2-4AD6-BCD3-C3FDB92A1B4B}"/>
              </a:ext>
            </a:extLst>
          </p:cNvPr>
          <p:cNvSpPr/>
          <p:nvPr/>
        </p:nvSpPr>
        <p:spPr bwMode="auto">
          <a:xfrm>
            <a:off x="2734100" y="3239087"/>
            <a:ext cx="407324" cy="440574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14">
            <a:extLst>
              <a:ext uri="{FF2B5EF4-FFF2-40B4-BE49-F238E27FC236}">
                <a16:creationId xmlns:a16="http://schemas.microsoft.com/office/drawing/2014/main" id="{9E9E2978-21B0-4F32-8C1E-DE00D6E038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2056" y="2005220"/>
            <a:ext cx="0" cy="3931806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8" name="Star: 5 Points 107">
            <a:extLst>
              <a:ext uri="{FF2B5EF4-FFF2-40B4-BE49-F238E27FC236}">
                <a16:creationId xmlns:a16="http://schemas.microsoft.com/office/drawing/2014/main" id="{E5EFF92A-0CA8-41DD-9FEC-335B5EBECF11}"/>
              </a:ext>
            </a:extLst>
          </p:cNvPr>
          <p:cNvSpPr/>
          <p:nvPr/>
        </p:nvSpPr>
        <p:spPr bwMode="auto">
          <a:xfrm>
            <a:off x="3996101" y="2468018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9" name="Star: 5 Points 108">
            <a:extLst>
              <a:ext uri="{FF2B5EF4-FFF2-40B4-BE49-F238E27FC236}">
                <a16:creationId xmlns:a16="http://schemas.microsoft.com/office/drawing/2014/main" id="{F4CE845B-D626-419A-9490-EEB11103157B}"/>
              </a:ext>
            </a:extLst>
          </p:cNvPr>
          <p:cNvSpPr/>
          <p:nvPr/>
        </p:nvSpPr>
        <p:spPr bwMode="auto">
          <a:xfrm>
            <a:off x="4033148" y="2976481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8EC420A2-4ED5-4AB8-991D-2DD08854EAD6}"/>
              </a:ext>
            </a:extLst>
          </p:cNvPr>
          <p:cNvSpPr/>
          <p:nvPr/>
        </p:nvSpPr>
        <p:spPr bwMode="auto">
          <a:xfrm>
            <a:off x="3980922" y="3459374"/>
            <a:ext cx="339301" cy="32183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0ECF557-3145-4A93-84F3-3835EC1EE8CE}"/>
              </a:ext>
            </a:extLst>
          </p:cNvPr>
          <p:cNvSpPr/>
          <p:nvPr/>
        </p:nvSpPr>
        <p:spPr>
          <a:xfrm>
            <a:off x="9466687" y="1396403"/>
            <a:ext cx="259924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200" b="1" dirty="0">
                <a:solidFill>
                  <a:prstClr val="black"/>
                </a:solidFill>
                <a:latin typeface="+mn-lt"/>
              </a:rPr>
              <a:t>OAM/CH prime feature:</a:t>
            </a:r>
            <a:endParaRPr lang="zh-CN" altLang="zh-CN" sz="1200" dirty="0">
              <a:solidFill>
                <a:prstClr val="black"/>
              </a:solidFill>
              <a:latin typeface="+mn-lt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It’s recommended to take max 6~9 months for study phase if normative work is planned for Rel-20. </a:t>
            </a:r>
            <a:endParaRPr lang="en-GB" altLang="zh-CN" sz="1200" dirty="0">
              <a:solidFill>
                <a:srgbClr val="0000FF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Start of Rel-20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prime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study: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 right after 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Jun.2025 (SA#108/SA5#161)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End of Rel-20 </a:t>
            </a:r>
            <a:r>
              <a:rPr lang="en-US" altLang="zh-CN" sz="1100" dirty="0">
                <a:solidFill>
                  <a:srgbClr val="FF0000"/>
                </a:solidFill>
                <a:latin typeface="+mn-lt"/>
              </a:rPr>
              <a:t>prime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normative:</a:t>
            </a:r>
          </a:p>
          <a:p>
            <a:pPr lvl="0"/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      Dec.2026 (SA#114/SA5#170)</a:t>
            </a:r>
          </a:p>
          <a:p>
            <a:pPr lvl="0"/>
            <a:endParaRPr lang="en-GB" altLang="zh-CN" sz="1100" dirty="0">
              <a:solidFill>
                <a:prstClr val="black"/>
              </a:solidFill>
              <a:latin typeface="+mn-lt"/>
            </a:endParaRPr>
          </a:p>
          <a:p>
            <a:r>
              <a:rPr lang="en-GB" altLang="zh-CN" sz="1200" b="1" dirty="0">
                <a:solidFill>
                  <a:prstClr val="black"/>
                </a:solidFill>
                <a:latin typeface="+mn-lt"/>
              </a:rPr>
              <a:t>OAM/CH supporting to network feature</a:t>
            </a:r>
            <a:r>
              <a:rPr lang="en-US" altLang="zh-CN" sz="1200" dirty="0">
                <a:solidFill>
                  <a:prstClr val="black"/>
                </a:solidFill>
                <a:latin typeface="+mn-lt"/>
              </a:rPr>
              <a:t>(SA5 is ready to support network features pending the availability of inputs from other WGs)</a:t>
            </a:r>
            <a:endParaRPr lang="en-GB" altLang="zh-CN" sz="1200" b="1" dirty="0">
              <a:solidFill>
                <a:prstClr val="black"/>
              </a:solidFill>
              <a:latin typeface="+mn-lt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All supporting studies/normative WIDs to be agreed no later than May.2026 (SA5#167) and target for approval in Jun.2026 (SA#112). </a:t>
            </a:r>
            <a:endParaRPr lang="zh-CN" altLang="zh-CN" sz="1200" dirty="0">
              <a:solidFill>
                <a:srgbClr val="0000FF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Start of Rel-20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supporting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study (if needed): </a:t>
            </a:r>
            <a:r>
              <a:rPr lang="en-GB" altLang="zh-CN" sz="1100" dirty="0">
                <a:solidFill>
                  <a:srgbClr val="FF0000"/>
                </a:solidFill>
                <a:latin typeface="+mn-lt"/>
              </a:rPr>
              <a:t>right after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Jun</a:t>
            </a:r>
            <a:r>
              <a:rPr lang="en-GB" altLang="zh-CN" sz="1100" dirty="0">
                <a:solidFill>
                  <a:prstClr val="black"/>
                </a:solidFill>
                <a:latin typeface="+mn-lt"/>
              </a:rPr>
              <a:t>.2026 (SA#112/SA5#167)</a:t>
            </a:r>
            <a:endParaRPr lang="en-US" altLang="zh-CN" sz="1100" dirty="0">
              <a:solidFill>
                <a:prstClr val="black"/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End of Rel-20 </a:t>
            </a:r>
            <a:r>
              <a:rPr lang="en-US" altLang="zh-CN" sz="1100" dirty="0">
                <a:solidFill>
                  <a:srgbClr val="FF0000"/>
                </a:solidFill>
                <a:latin typeface="+mn-lt"/>
              </a:rPr>
              <a:t>supporting</a:t>
            </a:r>
            <a:r>
              <a:rPr lang="en-US" altLang="zh-CN" sz="1100" dirty="0">
                <a:solidFill>
                  <a:prstClr val="black"/>
                </a:solidFill>
                <a:latin typeface="+mn-lt"/>
              </a:rPr>
              <a:t> normative: Mar.2027 (SA#115/SA5#171)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7EC9A63-66C2-4DA5-95C4-B02C0C25B084}"/>
              </a:ext>
            </a:extLst>
          </p:cNvPr>
          <p:cNvSpPr txBox="1"/>
          <p:nvPr/>
        </p:nvSpPr>
        <p:spPr>
          <a:xfrm>
            <a:off x="9258523" y="1399814"/>
            <a:ext cx="32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</a:t>
            </a:r>
            <a:endParaRPr lang="zh-CN" altLang="en-US" sz="1200" b="1" dirty="0">
              <a:solidFill>
                <a:srgbClr val="FF330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874B951-2FED-4322-9A3D-C65287041FF2}"/>
              </a:ext>
            </a:extLst>
          </p:cNvPr>
          <p:cNvSpPr/>
          <p:nvPr/>
        </p:nvSpPr>
        <p:spPr>
          <a:xfrm>
            <a:off x="9258523" y="29606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33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②</a:t>
            </a:r>
            <a:endParaRPr lang="zh-CN" altLang="en-US" sz="9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6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7ABF3CF-A1DF-4543-A8D3-765716E1B8E5}"/>
              </a:ext>
            </a:extLst>
          </p:cNvPr>
          <p:cNvSpPr txBox="1">
            <a:spLocks/>
          </p:cNvSpPr>
          <p:nvPr/>
        </p:nvSpPr>
        <p:spPr bwMode="auto">
          <a:xfrm>
            <a:off x="437322" y="267764"/>
            <a:ext cx="9061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189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377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sz="3600" kern="0" dirty="0"/>
              <a:t>SA5 Rel-20 5GA topics (TU Budget)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956D1-23EA-4208-9C5F-7323ABCD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93589"/>
              </p:ext>
            </p:extLst>
          </p:nvPr>
        </p:nvGraphicFramePr>
        <p:xfrm>
          <a:off x="341907" y="959778"/>
          <a:ext cx="5160397" cy="4651121"/>
        </p:xfrm>
        <a:graphic>
          <a:graphicData uri="http://schemas.openxmlformats.org/drawingml/2006/table">
            <a:tbl>
              <a:tblPr/>
              <a:tblGrid>
                <a:gridCol w="710857">
                  <a:extLst>
                    <a:ext uri="{9D8B030D-6E8A-4147-A177-3AD203B41FA5}">
                      <a16:colId xmlns:a16="http://schemas.microsoft.com/office/drawing/2014/main" val="2211997796"/>
                    </a:ext>
                  </a:extLst>
                </a:gridCol>
                <a:gridCol w="3176387">
                  <a:extLst>
                    <a:ext uri="{9D8B030D-6E8A-4147-A177-3AD203B41FA5}">
                      <a16:colId xmlns:a16="http://schemas.microsoft.com/office/drawing/2014/main" val="4029534581"/>
                    </a:ext>
                  </a:extLst>
                </a:gridCol>
                <a:gridCol w="1273153">
                  <a:extLst>
                    <a:ext uri="{9D8B030D-6E8A-4147-A177-3AD203B41FA5}">
                      <a16:colId xmlns:a16="http://schemas.microsoft.com/office/drawing/2014/main" val="2982707284"/>
                    </a:ext>
                  </a:extLst>
                </a:gridCol>
              </a:tblGrid>
              <a:tr h="1920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OAM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Rel-20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5GA topics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Planned TU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91923"/>
                  </a:ext>
                </a:extLst>
              </a:tr>
              <a:tr h="231781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Intent driven management enhancement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87053"/>
                  </a:ext>
                </a:extLst>
              </a:tr>
              <a:tr h="231781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AIML management enhancement 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94788"/>
                  </a:ext>
                </a:extLst>
              </a:tr>
              <a:tr h="221706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NDT enhancement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55679"/>
                  </a:ext>
                </a:extLst>
              </a:tr>
              <a:tr h="231781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SBMA enhancement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60837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Energy efficiency enhancement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522682"/>
                  </a:ext>
                </a:extLst>
              </a:tr>
              <a:tr h="193487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MDA enhancement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637562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Data Management enhancement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19892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8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MExpo</a:t>
                      </a: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 enhancement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24529"/>
                  </a:ext>
                </a:extLst>
              </a:tr>
              <a:tr h="231781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CCL enhancement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741194"/>
                  </a:ext>
                </a:extLst>
              </a:tr>
              <a:tr h="268059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AdNRM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27058"/>
                  </a:ext>
                </a:extLst>
              </a:tr>
              <a:tr h="330420"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 PM/KPI/Trace/MDT/QoE/SON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enhancement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26369"/>
                  </a:ext>
                </a:extLst>
              </a:tr>
              <a:tr h="168582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 NWDAFM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07021"/>
                  </a:ext>
                </a:extLst>
              </a:tr>
              <a:tr h="183174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13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 XR management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45550"/>
                  </a:ext>
                </a:extLst>
              </a:tr>
              <a:tr h="183174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Unified Management interface for Multi-RAT support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53793"/>
                  </a:ext>
                </a:extLst>
              </a:tr>
              <a:tr h="183174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SA5#163</a:t>
                      </a:r>
                      <a:endParaRPr lang="en-US" sz="1200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Life Cycle Management (LCM) of NF Deployment </a:t>
                      </a:r>
                      <a:r>
                        <a:rPr lang="en-US" altLang="zh-CN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(wait for SA approval)</a:t>
                      </a:r>
                      <a:endParaRPr lang="en-US" sz="1200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70597"/>
                  </a:ext>
                </a:extLst>
              </a:tr>
              <a:tr h="183174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SA5#164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Management for SECHAND (wait for SA approval)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89432"/>
                  </a:ext>
                </a:extLst>
              </a:tr>
              <a:tr h="183174"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SA5#164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Study on Management aspects of Integrated Sensing and Communication (wait for SA approval)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32614"/>
                  </a:ext>
                </a:extLst>
              </a:tr>
              <a:tr h="183174">
                <a:tc gridSpan="2"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Total TU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l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67-&gt;</a:t>
                      </a: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71-&gt;</a:t>
                      </a: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6809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E72F1B-F582-4AF6-B8BF-71A458E55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77014"/>
              </p:ext>
            </p:extLst>
          </p:nvPr>
        </p:nvGraphicFramePr>
        <p:xfrm>
          <a:off x="5912789" y="959778"/>
          <a:ext cx="4690867" cy="3550664"/>
        </p:xfrm>
        <a:graphic>
          <a:graphicData uri="http://schemas.openxmlformats.org/drawingml/2006/table">
            <a:tbl>
              <a:tblPr/>
              <a:tblGrid>
                <a:gridCol w="646179">
                  <a:extLst>
                    <a:ext uri="{9D8B030D-6E8A-4147-A177-3AD203B41FA5}">
                      <a16:colId xmlns:a16="http://schemas.microsoft.com/office/drawing/2014/main" val="741829743"/>
                    </a:ext>
                  </a:extLst>
                </a:gridCol>
                <a:gridCol w="2988422">
                  <a:extLst>
                    <a:ext uri="{9D8B030D-6E8A-4147-A177-3AD203B41FA5}">
                      <a16:colId xmlns:a16="http://schemas.microsoft.com/office/drawing/2014/main" val="2458045276"/>
                    </a:ext>
                  </a:extLst>
                </a:gridCol>
                <a:gridCol w="1056266">
                  <a:extLst>
                    <a:ext uri="{9D8B030D-6E8A-4147-A177-3AD203B41FA5}">
                      <a16:colId xmlns:a16="http://schemas.microsoft.com/office/drawing/2014/main" val="1273598805"/>
                    </a:ext>
                  </a:extLst>
                </a:gridCol>
              </a:tblGrid>
              <a:tr h="438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CH</a:t>
                      </a: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Rel-20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5GA topics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3640" marR="3640" marT="36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Planned TU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15779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zh-CN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Charging Aspects of CAPIF 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65609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5GA roaming charging reliability enhancement</a:t>
                      </a: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01370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Charging aspects for XRM</a:t>
                      </a: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45856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SID on 5GA Charging aspects of ISAC (endorsed)</a:t>
                      </a:r>
                      <a:endParaRPr lang="en-GB" altLang="zh-CN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76386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Charging aspects of next generation real time communication services phase 3 (endorsed)</a:t>
                      </a:r>
                      <a:endParaRPr lang="en-GB" altLang="zh-CN" sz="1200" noProof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88681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SA5#164</a:t>
                      </a:r>
                      <a:endParaRPr lang="en-GB" altLang="zh-CN" sz="1200" b="1" noProof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Charging enhancements of next generation real time communication services phase 2 (wait for SA approval)</a:t>
                      </a:r>
                      <a:endParaRPr lang="en-GB" altLang="zh-CN" sz="120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74880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SA5#164</a:t>
                      </a:r>
                      <a:endParaRPr lang="en-GB" sz="1200" b="1" noProof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Study on 5GA Charging aspects of integrated sensing and communications (wait for SA approval)</a:t>
                      </a:r>
                      <a:endParaRPr lang="en-GB" altLang="zh-CN" sz="120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79055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SA5#164</a:t>
                      </a:r>
                      <a:endParaRPr lang="en-GB" sz="1200" b="1" noProof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Study on Charging Aspects of satellite access phase 4 (wait for SA approval)</a:t>
                      </a:r>
                      <a:endParaRPr lang="en-GB" altLang="zh-CN" sz="120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80708"/>
                  </a:ext>
                </a:extLst>
              </a:tr>
              <a:tr h="26191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TU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altLang="zh-CN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9613" marR="59613" marT="9144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12-&gt;</a:t>
                      </a:r>
                      <a:r>
                        <a:rPr lang="en-US" altLang="zh-CN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24-&gt;32</a:t>
                      </a:r>
                    </a:p>
                  </a:txBody>
                  <a:tcPr marL="3640" marR="3640" marT="3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3634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260CC3-7233-4F14-891D-B470012EED7E}"/>
              </a:ext>
            </a:extLst>
          </p:cNvPr>
          <p:cNvSpPr txBox="1"/>
          <p:nvPr/>
        </p:nvSpPr>
        <p:spPr>
          <a:xfrm>
            <a:off x="554675" y="5784173"/>
            <a:ext cx="10282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Reminder: </a:t>
            </a:r>
            <a:r>
              <a:rPr lang="en-US" altLang="zh-CN" dirty="0"/>
              <a:t>TU planning for 5GA OAM has exceeded the original TU planning budget (62TUs), either we will take some TU from 6G or some prioritization needs to be done for 5GA.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9630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4D853-C313-4361-AB2F-6AFF43B3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152" y="0"/>
            <a:ext cx="8240036" cy="1143000"/>
          </a:xfrm>
        </p:spPr>
        <p:txBody>
          <a:bodyPr/>
          <a:lstStyle/>
          <a:p>
            <a:pPr algn="l"/>
            <a:r>
              <a:rPr lang="en-GB" altLang="en-US" sz="2800" dirty="0"/>
              <a:t>Update of SA5 5GA </a:t>
            </a:r>
            <a:r>
              <a:rPr lang="en-US" altLang="zh-CN" sz="2800" dirty="0"/>
              <a:t>Rel-20 ongoing WI/SI </a:t>
            </a:r>
            <a:r>
              <a:rPr lang="en-GB" altLang="en-US" sz="2800" dirty="0"/>
              <a:t>progress</a:t>
            </a:r>
            <a:endParaRPr lang="en-US" altLang="en-US" sz="2800" dirty="0"/>
          </a:p>
        </p:txBody>
      </p:sp>
      <p:pic>
        <p:nvPicPr>
          <p:cNvPr id="6" name="Picture 5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AD04212E-776E-4C84-A6FE-920D28BE6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" y="178739"/>
            <a:ext cx="1366170" cy="8509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128220-0E6A-4B4D-95CD-52E998B4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07808"/>
              </p:ext>
            </p:extLst>
          </p:nvPr>
        </p:nvGraphicFramePr>
        <p:xfrm>
          <a:off x="148982" y="1208472"/>
          <a:ext cx="11817732" cy="4998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626">
                  <a:extLst>
                    <a:ext uri="{9D8B030D-6E8A-4147-A177-3AD203B41FA5}">
                      <a16:colId xmlns:a16="http://schemas.microsoft.com/office/drawing/2014/main" val="3853200155"/>
                    </a:ext>
                  </a:extLst>
                </a:gridCol>
                <a:gridCol w="3478732">
                  <a:extLst>
                    <a:ext uri="{9D8B030D-6E8A-4147-A177-3AD203B41FA5}">
                      <a16:colId xmlns:a16="http://schemas.microsoft.com/office/drawing/2014/main" val="1048842791"/>
                    </a:ext>
                  </a:extLst>
                </a:gridCol>
                <a:gridCol w="1160805">
                  <a:extLst>
                    <a:ext uri="{9D8B030D-6E8A-4147-A177-3AD203B41FA5}">
                      <a16:colId xmlns:a16="http://schemas.microsoft.com/office/drawing/2014/main" val="2024606219"/>
                    </a:ext>
                  </a:extLst>
                </a:gridCol>
                <a:gridCol w="745207">
                  <a:extLst>
                    <a:ext uri="{9D8B030D-6E8A-4147-A177-3AD203B41FA5}">
                      <a16:colId xmlns:a16="http://schemas.microsoft.com/office/drawing/2014/main" val="3301868160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val="2760687533"/>
                    </a:ext>
                  </a:extLst>
                </a:gridCol>
                <a:gridCol w="594734">
                  <a:extLst>
                    <a:ext uri="{9D8B030D-6E8A-4147-A177-3AD203B41FA5}">
                      <a16:colId xmlns:a16="http://schemas.microsoft.com/office/drawing/2014/main" val="3366719249"/>
                    </a:ext>
                  </a:extLst>
                </a:gridCol>
                <a:gridCol w="401266">
                  <a:extLst>
                    <a:ext uri="{9D8B030D-6E8A-4147-A177-3AD203B41FA5}">
                      <a16:colId xmlns:a16="http://schemas.microsoft.com/office/drawing/2014/main" val="2463705280"/>
                    </a:ext>
                  </a:extLst>
                </a:gridCol>
                <a:gridCol w="875472">
                  <a:extLst>
                    <a:ext uri="{9D8B030D-6E8A-4147-A177-3AD203B41FA5}">
                      <a16:colId xmlns:a16="http://schemas.microsoft.com/office/drawing/2014/main" val="2130972491"/>
                    </a:ext>
                  </a:extLst>
                </a:gridCol>
                <a:gridCol w="1728135">
                  <a:extLst>
                    <a:ext uri="{9D8B030D-6E8A-4147-A177-3AD203B41FA5}">
                      <a16:colId xmlns:a16="http://schemas.microsoft.com/office/drawing/2014/main" val="1174614100"/>
                    </a:ext>
                  </a:extLst>
                </a:gridCol>
                <a:gridCol w="1495036">
                  <a:extLst>
                    <a:ext uri="{9D8B030D-6E8A-4147-A177-3AD203B41FA5}">
                      <a16:colId xmlns:a16="http://schemas.microsoft.com/office/drawing/2014/main" val="2335366401"/>
                    </a:ext>
                  </a:extLst>
                </a:gridCol>
              </a:tblGrid>
              <a:tr h="13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Unique_ID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Name</a:t>
                      </a:r>
                      <a:endParaRPr lang="en-US" sz="1000" b="1" i="1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Acronym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Start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Finish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Completion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New</a:t>
                      </a: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Hyperlink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Impacted_TSs_and_TRs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b="1" dirty="0">
                          <a:solidFill>
                            <a:srgbClr val="FF0000"/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Change or comment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326501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1090013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Study on Charging Aspects of 6G System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FS_6G_CH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2025/9/9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2027/3/3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SP-251218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34220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AIML management phase 3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FS_AIML_MGT_Ph3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4"/>
                        </a:rPr>
                        <a:t>SP-250867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1430491536"/>
                  </a:ext>
                </a:extLst>
              </a:tr>
              <a:tr h="1365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1080005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energy efficiency and energy saving aspects of 5G Advanced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FS_Energy_Ph4_OAM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5"/>
                        </a:rPr>
                        <a:t>SP-251025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2431508143"/>
                  </a:ext>
                </a:extLst>
              </a:tr>
              <a:tr h="1365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1080006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intent driven management services for mobile network phase 4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FS_IDMS_MN_Ph4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6"/>
                        </a:rPr>
                        <a:t>SP-250861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1053083478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1080007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Management Data Analytics (MDA) phase 4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FS_eMDAS_Ph4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7"/>
                        </a:rPr>
                        <a:t>SP-250862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2297191824"/>
                  </a:ext>
                </a:extLst>
              </a:tr>
              <a:tr h="1365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1080008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Service Based Management Architecture enhancement phase 4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FS_SBMA_Ph4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8"/>
                        </a:rPr>
                        <a:t>SP-250863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971607383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1080009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Enhanced exposure of management services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FS_EnExpo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9"/>
                        </a:rPr>
                        <a:t>SP-250864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2971190946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for Data management phase 3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FS_MADCOL_Ph3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0"/>
                        </a:rPr>
                        <a:t>SP-250865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1718806443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management aspects of Network Digital Twins phase 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FS_NDT_Ph2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1"/>
                        </a:rPr>
                        <a:t>SP-250866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1880384187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Closed Control Loop Management phase 2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FS_CCLM_Ph2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2"/>
                        </a:rPr>
                        <a:t>SP-250868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>
                          <a:effectLst/>
                        </a:rPr>
                        <a:t>28.889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392826644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5G performance measurements/KPIs and Trace/MDT/QoE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PM_KPI_Trace_MDT_QoE-OAM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2026/9/9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3"/>
                        </a:rPr>
                        <a:t>SP-250879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 dirty="0">
                          <a:effectLst/>
                        </a:rPr>
                        <a:t>28.552; 28.554; 28.532; 28.558; 32.404; 32.421; 32.422; 32.423; 28.404; 28.405; 28.406; 28.622; 28.623; 28.541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4047153301"/>
                  </a:ext>
                </a:extLst>
              </a:tr>
              <a:tr h="8909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Management Aspects related to NWDAF phase 3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NWDAF_Ph3-OAM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2026/6/6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30%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4"/>
                        </a:rPr>
                        <a:t>SP-251026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>
                          <a:effectLst/>
                        </a:rPr>
                        <a:t>28.541; 28.552; 28.554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4231022287"/>
                  </a:ext>
                </a:extLst>
              </a:tr>
              <a:tr h="8909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5G Advanced NRM features phase 4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AdNRM_Ph4-OAM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2026/12/12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5"/>
                        </a:rPr>
                        <a:t>SP-251024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 dirty="0">
                          <a:effectLst/>
                        </a:rPr>
                        <a:t>28.540; 28.541; 28.622; 28.623; 32.160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2707014441"/>
                  </a:ext>
                </a:extLst>
              </a:tr>
              <a:tr h="20358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1090010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5GA roaming charging reliability enhancement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FS_RoamRE_CH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2025/9/10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6"/>
                        </a:rPr>
                        <a:t>SP-251203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64260"/>
                  </a:ext>
                </a:extLst>
              </a:tr>
              <a:tr h="20358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1090011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Unified Management interface for Multi-RAT support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FS_UMMR_OAM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2025/9/10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2026/9/9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7"/>
                        </a:rPr>
                        <a:t>SP-251204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43073"/>
                  </a:ext>
                </a:extLst>
              </a:tr>
              <a:tr h="17644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1020010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Cloud Aspects of Management and Orchestration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FS_Cloud_OAM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2024/1/3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2025/9/9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8"/>
                        </a:rPr>
                        <a:t>SP-241566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>
                          <a:solidFill>
                            <a:srgbClr val="FF33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Completion date to be updated.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53845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1090012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Charging Aspects for XRM phase 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XRM_PH2-CH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2025/9/10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2027/6/6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9"/>
                        </a:rPr>
                        <a:t>SP-251214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 dirty="0">
                          <a:effectLst/>
                        </a:rPr>
                        <a:t>32.255; 32.291; 32.298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874934380"/>
                  </a:ext>
                </a:extLst>
              </a:tr>
              <a:tr h="1365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OAM support for Extended Reality and Media service (XRM) phase 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XRM_Ph2-OAM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2025/6/5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2026/6/6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0"/>
                        </a:rPr>
                        <a:t>SP-250880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u="none" strike="noStrike" dirty="0">
                          <a:effectLst/>
                        </a:rPr>
                        <a:t>28.540; 28.541; 28.552; 28.554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634337374"/>
                  </a:ext>
                </a:extLst>
              </a:tr>
              <a:tr h="6871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1080014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 on Charging Aspects of CAPIF phase 3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FS_CAPIF_Ph3_CH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effectLst/>
                        </a:rPr>
                        <a:t>2025/6/5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2026/3/3</a:t>
                      </a:r>
                      <a:endParaRPr lang="en-US" altLang="zh-CN" sz="1000" b="0" i="0" u="none" strike="noStrike" dirty="0">
                        <a:solidFill>
                          <a:srgbClr val="FF33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1"/>
                        </a:rPr>
                        <a:t>SP-250869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u="none" strike="noStrike" dirty="0">
                          <a:effectLst/>
                        </a:rPr>
                        <a:t>28.891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911" marR="1911" marT="1911" marB="0" anchor="b"/>
                </a:tc>
                <a:extLst>
                  <a:ext uri="{0D108BD9-81ED-4DB2-BD59-A6C34878D82A}">
                    <a16:rowId xmlns:a16="http://schemas.microsoft.com/office/drawing/2014/main" val="86296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5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a green and black design&#10;&#10;Description automatically generated">
            <a:extLst>
              <a:ext uri="{FF2B5EF4-FFF2-40B4-BE49-F238E27FC236}">
                <a16:creationId xmlns:a16="http://schemas.microsoft.com/office/drawing/2014/main" id="{787419D8-AC59-4941-A82E-20F57A0E7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1" y="270252"/>
            <a:ext cx="1366170" cy="8509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7523165-B88E-4E4C-B5FD-CD408F41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69" y="381000"/>
            <a:ext cx="7737447" cy="883508"/>
          </a:xfrm>
        </p:spPr>
        <p:txBody>
          <a:bodyPr/>
          <a:lstStyle/>
          <a:p>
            <a:pPr eaLnBrk="1" hangingPunct="1"/>
            <a:r>
              <a:rPr lang="de-DE" altLang="de-DE" sz="3200" b="1" dirty="0"/>
              <a:t>SA5 Rel-20 5GA Content Definition steps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B1552E-780E-44BA-9EE9-46EAF6A6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34" y="1117786"/>
            <a:ext cx="11388436" cy="5151963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Söhne"/>
              </a:rPr>
              <a:t>Following SA content definition steps guidance in SP-241738 : </a:t>
            </a:r>
          </a:p>
          <a:p>
            <a:pPr algn="l">
              <a:buFont typeface="+mj-lt"/>
              <a:buAutoNum type="arabicPeriod"/>
            </a:pPr>
            <a:r>
              <a:rPr lang="en-US" sz="1100" b="1" dirty="0">
                <a:latin typeface="Söhne"/>
              </a:rPr>
              <a:t>Discussion and Guidance for Rel-20 5GA Scope</a:t>
            </a:r>
            <a:r>
              <a:rPr lang="en-US" sz="1100" dirty="0">
                <a:latin typeface="Söhne"/>
              </a:rPr>
              <a:t>: The content proposals for SA5 Rel-20 5GA being discussed during the SA5 Rel-20 5GA Workshop in January and February. </a:t>
            </a:r>
          </a:p>
          <a:p>
            <a:pPr lvl="1"/>
            <a:r>
              <a:rPr lang="en-US" sz="1100" dirty="0">
                <a:latin typeface="Söhne"/>
              </a:rPr>
              <a:t>The potential topics include a list of </a:t>
            </a:r>
            <a:r>
              <a:rPr lang="en-US" sz="1100" b="1" dirty="0">
                <a:latin typeface="Söhne"/>
              </a:rPr>
              <a:t>prime</a:t>
            </a:r>
            <a:r>
              <a:rPr lang="en-US" sz="1100" dirty="0">
                <a:latin typeface="Söhne"/>
              </a:rPr>
              <a:t> and </a:t>
            </a:r>
            <a:r>
              <a:rPr lang="en-US" sz="1100" b="1" dirty="0">
                <a:latin typeface="Söhne"/>
              </a:rPr>
              <a:t>supporting </a:t>
            </a:r>
            <a:r>
              <a:rPr lang="en-US" sz="1100" dirty="0">
                <a:latin typeface="Söhne"/>
              </a:rPr>
              <a:t>topics for SA5 Rel-20 5GA. </a:t>
            </a:r>
          </a:p>
          <a:p>
            <a:pPr lvl="1"/>
            <a:r>
              <a:rPr lang="en-US" altLang="zh-CN" sz="1100" dirty="0"/>
              <a:t>Maximum total number</a:t>
            </a:r>
            <a:r>
              <a:rPr lang="en-US" sz="1100" dirty="0">
                <a:latin typeface="Söhne"/>
              </a:rPr>
              <a:t> of SID/WID for OAM/CH Rel-20 is 15/10 and 1:1 TU allocation portion of 5GA part/6G part in Rel-20 estimates will be taken into account.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Number of 5GA topics for</a:t>
            </a:r>
            <a:r>
              <a:rPr lang="zh-CN" altLang="en-US" sz="900" dirty="0">
                <a:highlight>
                  <a:srgbClr val="00FFFF"/>
                </a:highlight>
              </a:rPr>
              <a:t> </a:t>
            </a:r>
            <a:r>
              <a:rPr lang="en-US" altLang="zh-CN" sz="900" dirty="0">
                <a:highlight>
                  <a:srgbClr val="00FFFF"/>
                </a:highlight>
              </a:rPr>
              <a:t>OAM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Maximum 62 TUs available (e.g. roughly max 8 with TU allocation per topic 8 TUs) 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46 TUs for OAM Prime, 16 TUs for network supporting based on Rel-19 TU usage experience (consumed TU ratio of prime and supporting are around 3:1)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Number of 5GA topics for</a:t>
            </a:r>
            <a:r>
              <a:rPr lang="zh-CN" altLang="en-US" sz="900" dirty="0">
                <a:highlight>
                  <a:srgbClr val="00FFFF"/>
                </a:highlight>
              </a:rPr>
              <a:t> </a:t>
            </a:r>
            <a:r>
              <a:rPr lang="en-US" altLang="zh-CN" sz="900" dirty="0">
                <a:highlight>
                  <a:srgbClr val="00FFFF"/>
                </a:highlight>
              </a:rPr>
              <a:t>CH</a:t>
            </a:r>
          </a:p>
          <a:p>
            <a:pPr lvl="3"/>
            <a:r>
              <a:rPr lang="en-US" altLang="zh-CN" sz="900" dirty="0">
                <a:highlight>
                  <a:srgbClr val="00FFFF"/>
                </a:highlight>
              </a:rPr>
              <a:t>Maximum 40 TUs available (e.g. max 5 with TU allocation per topic 8 TUs) 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All the topics shall be technically ready before Tuesday 20 May, 2025 (SA5#161) to be in the list for prioritization.</a:t>
            </a:r>
          </a:p>
          <a:p>
            <a:pPr lvl="2"/>
            <a:r>
              <a:rPr lang="en-US" altLang="zh-CN" sz="900" dirty="0">
                <a:highlight>
                  <a:srgbClr val="00FFFF"/>
                </a:highlight>
              </a:rPr>
              <a:t>Prioritization is targeted to be done in SA5#161 if needed. </a:t>
            </a:r>
          </a:p>
          <a:p>
            <a:pPr marL="457188" lvl="1" indent="0">
              <a:buNone/>
            </a:pPr>
            <a:r>
              <a:rPr lang="en-US" altLang="en-US" sz="1100" dirty="0"/>
              <a:t>Note1: One feature made up of SI+WI is counted as one item</a:t>
            </a:r>
          </a:p>
          <a:p>
            <a:pPr marL="457188" lvl="1" indent="0">
              <a:buNone/>
            </a:pPr>
            <a:r>
              <a:rPr lang="en-US" sz="1100" dirty="0">
                <a:latin typeface="Söhne"/>
              </a:rPr>
              <a:t>Note2: Small network support features (mini WIDs) are not counted in the maximum number. </a:t>
            </a:r>
            <a:r>
              <a:rPr lang="en-US" sz="1100" dirty="0">
                <a:highlight>
                  <a:srgbClr val="00FFFF"/>
                </a:highlight>
                <a:latin typeface="Söhne"/>
              </a:rPr>
              <a:t>One Mini WID will allocate maximum 2 TUs.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highlight>
                  <a:srgbClr val="C0C0C0"/>
                </a:highlight>
                <a:latin typeface="Söhne"/>
              </a:rPr>
              <a:t>Moderated Email Discussions</a:t>
            </a:r>
            <a:r>
              <a:rPr lang="en-US" altLang="zh-CN" sz="1100" dirty="0">
                <a:highlight>
                  <a:srgbClr val="C0C0C0"/>
                </a:highlight>
                <a:latin typeface="Söhne"/>
              </a:rPr>
              <a:t>: Moderated Email Discussions to develop SID/WID details corresponding to the Rel-20 5GA topics identified in the prime/supporting feature list. The focus will be on defining technical objectives, work tasks, and estimated budgets for each task. These discussions are planned to start after SA5#159. Further prioritization, if necessary, will be handled in SA5#160/SA5#161 (for the first package) and SA5#166/ SA5#167(for the second package) . 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highlight>
                  <a:srgbClr val="C0C0C0"/>
                </a:highlight>
                <a:latin typeface="Söhne"/>
              </a:rPr>
              <a:t>Approval of Selected Rel-20 5GA SID/WID (first package)</a:t>
            </a:r>
            <a:r>
              <a:rPr lang="en-US" altLang="zh-CN" sz="1100" dirty="0">
                <a:highlight>
                  <a:srgbClr val="C0C0C0"/>
                </a:highlight>
                <a:latin typeface="Söhne"/>
              </a:rPr>
              <a:t>: Companies may submit the SID/WID to SA5#160/#161 for WG agreement. SA5 targets to submit WID/SIs to SA#108 for approval. Ideally, the Rel-20 5GA SID/WID for approval at this step should have no dependencies on Rel-20 work in RAN and SA. SID/WID for approval should follow the guidance on </a:t>
            </a:r>
            <a:r>
              <a:rPr lang="en-US" altLang="zh-CN" sz="1100" dirty="0" err="1">
                <a:highlight>
                  <a:srgbClr val="C0C0C0"/>
                </a:highlight>
                <a:latin typeface="Söhne"/>
              </a:rPr>
              <a:t>Rapporteurship</a:t>
            </a:r>
            <a:r>
              <a:rPr lang="en-US" altLang="zh-CN" sz="1100" dirty="0">
                <a:highlight>
                  <a:srgbClr val="C0C0C0"/>
                </a:highlight>
                <a:latin typeface="Söhne"/>
              </a:rPr>
              <a:t> (see </a:t>
            </a:r>
            <a:r>
              <a:rPr lang="en-US" altLang="zh-CN" sz="1100" dirty="0">
                <a:highlight>
                  <a:srgbClr val="C0C0C0"/>
                </a:highlight>
                <a:latin typeface="Söh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SP-230746</a:t>
            </a:r>
            <a:r>
              <a:rPr lang="en-US" altLang="zh-CN" sz="1100" dirty="0">
                <a:highlight>
                  <a:srgbClr val="C0C0C0"/>
                </a:highlight>
                <a:latin typeface="Söhne"/>
              </a:rPr>
              <a:t>). Part of WG capacity will be allocated during the first step approval process.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highlight>
                  <a:srgbClr val="C0C0C0"/>
                </a:highlight>
                <a:latin typeface="Söhne"/>
              </a:rPr>
              <a:t>WG commences Rel-20 5GA SI/WI Work</a:t>
            </a:r>
            <a:r>
              <a:rPr lang="en-US" altLang="zh-CN" sz="1100" dirty="0">
                <a:highlight>
                  <a:srgbClr val="C0C0C0"/>
                </a:highlight>
                <a:latin typeface="Söhne"/>
              </a:rPr>
              <a:t>: After the approval of the SID/WID at SA#108, SA5 will start working on the approved SID/WID during Q3 meetings.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Check point for prioritization: </a:t>
            </a:r>
            <a:r>
              <a:rPr lang="en-US" altLang="zh-CN" sz="1100" dirty="0">
                <a:solidFill>
                  <a:srgbClr val="FF3300"/>
                </a:solidFill>
                <a:latin typeface="Söhne"/>
              </a:rPr>
              <a:t>prioritization discussion in SA5#165 </a:t>
            </a:r>
            <a:r>
              <a:rPr lang="en-US" altLang="zh-CN" sz="1100" dirty="0">
                <a:latin typeface="Söhne"/>
              </a:rPr>
              <a:t>may be needed depends on the TU usage status.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altLang="zh-CN" sz="1100" b="1" dirty="0">
                <a:latin typeface="Söhne"/>
              </a:rPr>
              <a:t>Final Approval of Rel-20 5GA SID/WID (second package)</a:t>
            </a:r>
            <a:r>
              <a:rPr lang="en-US" altLang="zh-CN" sz="1100" dirty="0">
                <a:latin typeface="Söhne"/>
              </a:rPr>
              <a:t>: This represents the second and final step in the approval process for the Rel-20 5GA content definition. </a:t>
            </a:r>
            <a:r>
              <a:rPr lang="en-US" altLang="zh-CN" sz="1100" dirty="0">
                <a:solidFill>
                  <a:srgbClr val="FF0000"/>
                </a:solidFill>
                <a:latin typeface="Söhne"/>
              </a:rPr>
              <a:t>Companies may submit additional SID/WID to SA5#166/#167 for WG agreement. SA5 targets to submit the second package of WID/SIs to SA#112 for approval. </a:t>
            </a:r>
            <a:r>
              <a:rPr lang="en-US" altLang="zh-CN" sz="1100" dirty="0">
                <a:latin typeface="Söhne"/>
              </a:rPr>
              <a:t>The Rel-20 5GA SID/WID for approval at this step should be mainly the network support features to Rel-20 work in RAN and SA. SID/WID for approval should follow the guidance on </a:t>
            </a:r>
            <a:r>
              <a:rPr lang="en-US" altLang="zh-CN" sz="1100" dirty="0" err="1">
                <a:latin typeface="Söhne"/>
              </a:rPr>
              <a:t>Rapporteurship</a:t>
            </a:r>
            <a:r>
              <a:rPr lang="en-US" altLang="zh-CN" sz="1100" dirty="0">
                <a:latin typeface="Söhne"/>
              </a:rPr>
              <a:t> (see </a:t>
            </a:r>
            <a:r>
              <a:rPr lang="en-US" altLang="zh-CN" sz="1100" dirty="0">
                <a:latin typeface="Söh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SP-230746</a:t>
            </a:r>
            <a:r>
              <a:rPr lang="en-US" altLang="zh-CN" sz="1100" dirty="0">
                <a:latin typeface="Söhne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072000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02FD-AC55-4E33-8486-DDFB4E3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A72E-7889-4E30-879E-9C4CCD3F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Release 20</a:t>
            </a:r>
            <a:endParaRPr lang="en-GB" altLang="zh-CN" dirty="0"/>
          </a:p>
          <a:p>
            <a:pPr lvl="1"/>
            <a:r>
              <a:rPr lang="en-GB" altLang="zh-CN" dirty="0"/>
              <a:t>SA5 time </a:t>
            </a:r>
            <a:r>
              <a:rPr lang="en-US" altLang="zh-CN" dirty="0"/>
              <a:t>plan</a:t>
            </a:r>
          </a:p>
          <a:p>
            <a:pPr lvl="2"/>
            <a:r>
              <a:rPr lang="en-GB" altLang="zh-CN" dirty="0"/>
              <a:t>5GA</a:t>
            </a:r>
          </a:p>
          <a:p>
            <a:pPr lvl="2"/>
            <a:r>
              <a:rPr lang="en-GB" altLang="zh-CN" dirty="0">
                <a:solidFill>
                  <a:srgbClr val="0000FF"/>
                </a:solidFill>
              </a:rPr>
              <a:t>6G</a:t>
            </a:r>
          </a:p>
          <a:p>
            <a:pPr lvl="1"/>
            <a:r>
              <a:rPr lang="en-GB" altLang="zh-CN" dirty="0"/>
              <a:t>Release selection &amp; rapporteur expectation</a:t>
            </a:r>
          </a:p>
          <a:p>
            <a:pPr lvl="1"/>
            <a:r>
              <a:rPr lang="en-GB" altLang="zh-CN" dirty="0"/>
              <a:t>TU planning</a:t>
            </a:r>
          </a:p>
        </p:txBody>
      </p:sp>
    </p:spTree>
    <p:extLst>
      <p:ext uri="{BB962C8B-B14F-4D97-AF65-F5344CB8AC3E}">
        <p14:creationId xmlns:p14="http://schemas.microsoft.com/office/powerpoint/2010/main" val="2439853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204954</TotalTime>
  <Words>4952</Words>
  <Application>Microsoft Office PowerPoint</Application>
  <PresentationFormat>Widescreen</PresentationFormat>
  <Paragraphs>989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Batang</vt:lpstr>
      <vt:lpstr>Microsoft YaHei UI</vt:lpstr>
      <vt:lpstr>Montserrat</vt:lpstr>
      <vt:lpstr>MS PGothic</vt:lpstr>
      <vt:lpstr>MS PGothic</vt:lpstr>
      <vt:lpstr>Söhne</vt:lpstr>
      <vt:lpstr>等线</vt:lpstr>
      <vt:lpstr>宋体</vt:lpstr>
      <vt:lpstr>微软雅黑</vt:lpstr>
      <vt:lpstr>Arial</vt:lpstr>
      <vt:lpstr>Calibri</vt:lpstr>
      <vt:lpstr>Times New Roman</vt:lpstr>
      <vt:lpstr>Wingdings</vt:lpstr>
      <vt:lpstr>Wingdings 3</vt:lpstr>
      <vt:lpstr>Office Theme</vt:lpstr>
      <vt:lpstr>   Rel-20 SA5 Work Planning Dallas, USA, 17 - 21 November 2025 </vt:lpstr>
      <vt:lpstr>Content</vt:lpstr>
      <vt:lpstr>SA#109 information: Overall 5GA Workplan </vt:lpstr>
      <vt:lpstr>SA5 Rel-20 Capacity Summary </vt:lpstr>
      <vt:lpstr>PowerPoint Presentation</vt:lpstr>
      <vt:lpstr>PowerPoint Presentation</vt:lpstr>
      <vt:lpstr>Update of SA5 5GA Rel-20 ongoing WI/SI progress</vt:lpstr>
      <vt:lpstr>SA5 Rel-20 5GA Content Definition steps</vt:lpstr>
      <vt:lpstr>Content</vt:lpstr>
      <vt:lpstr>SA#109 information: Overall 6G Workplan </vt:lpstr>
      <vt:lpstr>PowerPoint Presentation</vt:lpstr>
      <vt:lpstr>PowerPoint Presentation</vt:lpstr>
      <vt:lpstr>Rel-20 Potential Source of 6G Requirements for SA5</vt:lpstr>
      <vt:lpstr>PowerPoint Presentation</vt:lpstr>
      <vt:lpstr>Content</vt:lpstr>
      <vt:lpstr>Selecting release for Charging/OAM aspects proposals endorsed in SA#108 </vt:lpstr>
      <vt:lpstr>PowerPoint Presentation</vt:lpstr>
      <vt:lpstr>Content</vt:lpstr>
      <vt:lpstr>SA5 calendar with OAM TU (one track) </vt:lpstr>
      <vt:lpstr>TU Budget for SA5 OAM</vt:lpstr>
      <vt:lpstr>SA5 Rel-20 OAM TU planning (Jan.2025~Mar.2027)</vt:lpstr>
      <vt:lpstr>SA5 calendar with CH TU (one track) </vt:lpstr>
      <vt:lpstr>TU Budget for SA5 CH</vt:lpstr>
      <vt:lpstr>SA5 Rel-20 CH TU planning (Jan.2025~Mar.2027)</vt:lpstr>
      <vt:lpstr>Thank you!</vt:lpstr>
      <vt:lpstr>PowerPoint Presentation</vt:lpstr>
      <vt:lpstr>SA5 Rel-20 6G NWM Links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ZL</cp:lastModifiedBy>
  <cp:revision>4265</cp:revision>
  <dcterms:created xsi:type="dcterms:W3CDTF">2008-08-30T09:32:10Z</dcterms:created>
  <dcterms:modified xsi:type="dcterms:W3CDTF">2025-11-21T10:47:11Z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(3)HSaI//Rve5D69a2rR01qikLMg8fBi7fbuLeQwCi0aiGGsPyU3Mgg8aLGmQIgGGW6lZ1wBxjJ
EhWORLgYHfONLBrwUqoTgYi53+5skbuNzu1RbWWBoDJb80e/CnqkV80Uhi/gQkluzhJjn68j
wp0cAUzLXar7qmepWlAomGpL/JeoUsQpMTHbemuMvAvVmQbtX+7lO39quxCFl0FTg80GHKUN
ECpYBx/EaLUBOaBg1M</vt:lpwstr>
  </property>
  <property fmtid="{D5CDD505-2E9C-101B-9397-08002B2CF9AE}" pid="3" name="_2015_ms_pID_7253431">
    <vt:lpwstr>reXBAGrBtLORN2aPD1U8fk7kkNE5T5qooM8FCi8nqk2oGuV41nGhlk
SzzKy6PpoM0kaS9w8fznEWNEMGHe0aQbHReC+YkFx70WbT8RPRHIxNaePHGUI1f8SZCIqlOT
Kmy6rfQ+Lr3avZQ1c23Is0xYuR/9XyrYEBWMSLQTZ7CW+f4zoXn8xYkg4xbZOH4gYJBCmCtw
/mlakcnBnbBodogAFs+je1m2ue97hWcmPTq8</vt:lpwstr>
  </property>
  <property fmtid="{D5CDD505-2E9C-101B-9397-08002B2CF9AE}" pid="4" name="_2015_ms_pID_7253432">
    <vt:lpwstr>++FiV3WCZF+LOrc+o4XJwX8=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1698067796</vt:lpwstr>
  </property>
</Properties>
</file>