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6"/>
  </p:notesMasterIdLst>
  <p:handoutMasterIdLst>
    <p:handoutMasterId r:id="rId27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63" r:id="rId14"/>
    <p:sldId id="931" r:id="rId15"/>
    <p:sldId id="953" r:id="rId16"/>
    <p:sldId id="1004" r:id="rId17"/>
    <p:sldId id="1002" r:id="rId18"/>
    <p:sldId id="1008" r:id="rId19"/>
    <p:sldId id="1010" r:id="rId20"/>
    <p:sldId id="1001" r:id="rId21"/>
    <p:sldId id="1007" r:id="rId22"/>
    <p:sldId id="1009" r:id="rId23"/>
    <p:sldId id="936" r:id="rId24"/>
    <p:sldId id="704" r:id="rId2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20" autoAdjust="0"/>
    <p:restoredTop sz="92197" autoAdjust="0"/>
  </p:normalViewPr>
  <p:slideViewPr>
    <p:cSldViewPr snapToGrid="0">
      <p:cViewPr varScale="1">
        <p:scale>
          <a:sx n="73" d="100"/>
          <a:sy n="73" d="100"/>
        </p:scale>
        <p:origin x="1411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24" y="-119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11/21/2025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11/21/2025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848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71266" y="6423758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S5-255016 CH exec report from SA5#164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2025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2025/11/21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0960" y="2308081"/>
            <a:ext cx="10363200" cy="22418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Executive Report of </a:t>
            </a:r>
            <a:br>
              <a:rPr lang="en-GB" altLang="zh-CN" sz="4800" b="1" dirty="0"/>
            </a:br>
            <a:r>
              <a:rPr lang="en-GB" altLang="zh-CN" sz="4800" b="1" dirty="0"/>
              <a:t>SA5#164 SWG Charging</a:t>
            </a:r>
            <a:br>
              <a:rPr lang="en-GB" altLang="zh-CN" sz="4800" b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425700" y="4999067"/>
            <a:ext cx="89535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rmer,</a:t>
            </a:r>
            <a:r>
              <a:rPr lang="de-DE" altLang="de-DE" sz="2400" dirty="0">
                <a:latin typeface="Arial" charset="0"/>
              </a:rPr>
              <a:t> SA5 Charging SWG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54058-D101-E3E4-ECEC-0CFA03A33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5A288E8-7E91-72C7-907E-8B2047C91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on XRM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AFBED44-BD2F-D298-D8FA-F28BA6861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971091"/>
              </p:ext>
            </p:extLst>
          </p:nvPr>
        </p:nvGraphicFramePr>
        <p:xfrm>
          <a:off x="745130" y="1238527"/>
          <a:ext cx="11000316" cy="149284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on XRM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54227875"/>
                  </a:ext>
                </a:extLst>
              </a:tr>
              <a:tr h="29066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WT-4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82579077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86E4D22B-5860-E098-3B15-2CC6B1280EDC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progress, addition on enhanced QoS handling was </a:t>
            </a:r>
            <a:r>
              <a:rPr lang="en-US" altLang="zh-CN" sz="1400">
                <a:latin typeface="Calibri" pitchFamily="34" charset="0"/>
                <a:ea typeface="宋体" pitchFamily="2" charset="-122"/>
                <a:cs typeface="Arial" charset="0"/>
              </a:rPr>
              <a:t>discussed but not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No progress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WT-3:</a:t>
            </a:r>
          </a:p>
          <a:p>
            <a:pPr marL="457200" indent="0" algn="l" rtl="0" eaLnBrk="0" fontAlgn="base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1400" dirty="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	</a:t>
            </a:r>
            <a:r>
              <a:rPr lang="en-US" altLang="zh-CN" sz="14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No progress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WT-4: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	- N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o progress</a:t>
            </a: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</a:t>
            </a:r>
            <a:r>
              <a:rPr lang="en-US" altLang="zh-CN" sz="1400" kern="0" dirty="0"/>
              <a:t>o dependencies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US" sz="1400" kern="0" dirty="0"/>
              <a:t>S</a:t>
            </a:r>
            <a:r>
              <a:rPr lang="en-US" altLang="zh-CN" sz="1400" kern="0" dirty="0"/>
              <a:t>tage 3 of multi-modal service identifier</a:t>
            </a:r>
          </a:p>
          <a:p>
            <a:pPr lvl="1">
              <a:defRPr/>
            </a:pPr>
            <a:r>
              <a:rPr lang="en-US" altLang="zh-CN" sz="1400" kern="0" dirty="0"/>
              <a:t>Charging aspects of Multiplexed-media service,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QoS monitoring enhancements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68144900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F82A3-B570-C365-1EC6-B6A4A29FE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D2741F3D-2FB8-29F5-57D2-5C8E59A5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WID on Charging aspects of next generation real time communication services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84EE90-8325-C030-6058-08A09A883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307902"/>
              </p:ext>
            </p:extLst>
          </p:nvPr>
        </p:nvGraphicFramePr>
        <p:xfrm>
          <a:off x="745130" y="1238527"/>
          <a:ext cx="11000316" cy="10701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1100xxx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next generation real time communication services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NG_RTC_Ph3-CH_Ph2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DA47353-6745-CF57-30C4-08E33A3004EF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…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880430705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9ECF3-F2B9-B27C-BB15-32C5C2C32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5648D478-FE1E-4D25-9E1D-F1725F115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CAPIF phase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2BFF3D-9F48-A219-4095-BB3EC859479C}"/>
              </a:ext>
            </a:extLst>
          </p:cNvPr>
          <p:cNvGraphicFramePr>
            <a:graphicFrameLocks noGrp="1"/>
          </p:cNvGraphicFramePr>
          <p:nvPr/>
        </p:nvGraphicFramePr>
        <p:xfrm>
          <a:off x="595842" y="1332173"/>
          <a:ext cx="11000316" cy="130550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59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 on Charging Aspects of CAPIF phase 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FS_CAPIF_Ph3-CH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89842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CE3EAD38-5229-069A-5569-A81522474680}"/>
              </a:ext>
            </a:extLst>
          </p:cNvPr>
          <p:cNvSpPr txBox="1">
            <a:spLocks/>
          </p:cNvSpPr>
          <p:nvPr/>
        </p:nvSpPr>
        <p:spPr>
          <a:xfrm>
            <a:off x="595843" y="2637679"/>
            <a:ext cx="11000316" cy="3700059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1800" kern="0" dirty="0"/>
              <a:t>Summary </a:t>
            </a:r>
            <a:r>
              <a:rPr lang="de-DE" altLang="de-DE" sz="1800" kern="0" dirty="0" err="1"/>
              <a:t>of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the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progress</a:t>
            </a:r>
            <a:r>
              <a:rPr lang="de-DE" altLang="de-DE" sz="1800" kern="0" dirty="0"/>
              <a:t> at </a:t>
            </a:r>
            <a:r>
              <a:rPr lang="de-DE" altLang="de-DE" sz="1800" kern="0" dirty="0" err="1"/>
              <a:t>this</a:t>
            </a:r>
            <a:r>
              <a:rPr lang="de-DE" altLang="de-DE" sz="1800" kern="0" dirty="0"/>
              <a:t> </a:t>
            </a:r>
            <a:r>
              <a:rPr lang="de-DE" altLang="de-DE" sz="1800" kern="0" dirty="0" err="1"/>
              <a:t>meeting</a:t>
            </a:r>
            <a:endParaRPr lang="de-DE" altLang="de-DE" sz="1800" kern="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General of 2 </a:t>
            </a:r>
            <a:r>
              <a:rPr lang="en-US" altLang="zh-CN" sz="16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 on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Study scope correction and background update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WT-1 with 6 </a:t>
            </a:r>
            <a:r>
              <a:rPr lang="en-US" altLang="zh-CN" sz="16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 on  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CAPIF Inter-connection Use cases, key issues and charging requirements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WT-2 with 6 </a:t>
            </a:r>
            <a:r>
              <a:rPr lang="en-US" altLang="zh-CN" sz="16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 on 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600" dirty="0">
                <a:latin typeface="Calibri" pitchFamily="34" charset="0"/>
                <a:ea typeface="宋体" pitchFamily="2" charset="-122"/>
                <a:cs typeface="Arial" charset="0"/>
              </a:rPr>
              <a:t>Authorization, Authentication Use Cases (2), key Issues and charging requirements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6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Draft TR 28.891-020 (</a:t>
            </a:r>
            <a:r>
              <a:rPr lang="en-US" altLang="zh-CN" sz="1600" b="1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Email Approval </a:t>
            </a:r>
            <a:r>
              <a:rPr lang="en-GB" altLang="de-DE" sz="1600" dirty="0">
                <a:latin typeface="Calibri" pitchFamily="34" charset="0"/>
                <a:ea typeface="宋体" pitchFamily="2" charset="-122"/>
                <a:cs typeface="Arial" charset="0"/>
              </a:rPr>
              <a:t>S5-255415</a:t>
            </a:r>
            <a:r>
              <a:rPr lang="en-US" altLang="zh-CN" sz="16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)</a:t>
            </a:r>
            <a:endParaRPr lang="en-GB" sz="1600" dirty="0">
              <a:latin typeface="Calibri" panose="020F0502020204030204" pitchFamily="34" charset="0"/>
              <a:ea typeface="宋体" panose="02010600030101010101" pitchFamily="2" charset="-122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12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kern="0" dirty="0"/>
              <a:t>RAN/SA/CT impacts and dependencies:</a:t>
            </a:r>
            <a:endParaRPr lang="de-DE" sz="18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6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kern="0" dirty="0"/>
              <a:t>Updates/Next steps:</a:t>
            </a:r>
          </a:p>
          <a:p>
            <a:pPr lvl="1">
              <a:defRPr/>
            </a:pPr>
            <a:r>
              <a:rPr lang="en-GB" altLang="zh-CN" sz="1600" dirty="0"/>
              <a:t>WT-1, WT-2 Use cases, Key issues, first solutions contributions </a:t>
            </a:r>
            <a:endParaRPr lang="en-US" sz="1600" kern="0" dirty="0"/>
          </a:p>
        </p:txBody>
      </p:sp>
    </p:spTree>
    <p:extLst>
      <p:ext uri="{BB962C8B-B14F-4D97-AF65-F5344CB8AC3E}">
        <p14:creationId xmlns:p14="http://schemas.microsoft.com/office/powerpoint/2010/main" val="67125138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0486A-6B57-EF28-1246-FA0E58AEE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4C2870F-A626-7656-2E48-CDB2E3D0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875" y="189173"/>
            <a:ext cx="9838823" cy="1143000"/>
          </a:xfrm>
        </p:spPr>
        <p:txBody>
          <a:bodyPr/>
          <a:lstStyle/>
          <a:p>
            <a:r>
              <a:rPr lang="en-GB" altLang="en-US" sz="3200" b="1" dirty="0"/>
              <a:t>Rel-20 Study on 5GA roaming charging reliability enhancement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EA8C89-2229-A1D7-0927-EC7EF186A3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15228"/>
              </p:ext>
            </p:extLst>
          </p:nvPr>
        </p:nvGraphicFramePr>
        <p:xfrm>
          <a:off x="667559" y="1142727"/>
          <a:ext cx="11000316" cy="106181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46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5GA roaming charging reliability enhancement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5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829475141"/>
                  </a:ext>
                </a:extLst>
              </a:tr>
              <a:tr h="25376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4389155"/>
                  </a:ext>
                </a:extLst>
              </a:tr>
            </a:tbl>
          </a:graphicData>
        </a:graphic>
      </p:graphicFrame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B91B605A-0F13-258F-43A8-032DB1A45A06}"/>
              </a:ext>
            </a:extLst>
          </p:cNvPr>
          <p:cNvSpPr txBox="1">
            <a:spLocks/>
          </p:cNvSpPr>
          <p:nvPr/>
        </p:nvSpPr>
        <p:spPr>
          <a:xfrm>
            <a:off x="667559" y="2109952"/>
            <a:ext cx="11138959" cy="431923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 of 4 </a:t>
            </a:r>
            <a:r>
              <a:rPr lang="en-US" altLang="zh-CN" sz="14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: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US" altLang="zh-CN" sz="1200" kern="0" dirty="0"/>
              <a:t>Introduce the Key Issue for the use case in HR scenario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GB" altLang="zh-CN" sz="1200" kern="0" dirty="0"/>
              <a:t>Use case LBO VSMF to HCHF N40/N47 failure scenario</a:t>
            </a:r>
            <a:endParaRPr lang="en-US" altLang="zh-CN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 of 5 </a:t>
            </a:r>
            <a:r>
              <a:rPr lang="en-US" altLang="zh-CN" sz="14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 :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GB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Introduce t</a:t>
            </a: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wo </a:t>
            </a:r>
            <a:r>
              <a:rPr lang="en-GB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solutions for</a:t>
            </a: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 HR scenario Key issue #1</a:t>
            </a:r>
          </a:p>
          <a:p>
            <a:pPr lvl="2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GB" altLang="zh-CN" sz="1200" kern="0" dirty="0"/>
              <a:t>Solutions on Failure handling of :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CTF when failures detected between the CTF and the V-CHF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GB" altLang="zh-CN" sz="1200" kern="0" dirty="0"/>
              <a:t>V-CHF when failures detected between the CTF and the V-CHF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V-CHF when V-CHF detected failure of charging session with H-CHF</a:t>
            </a:r>
          </a:p>
          <a:p>
            <a:pPr lvl="3"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H-CHF when H-CHF detected failure of charging session with V-CHF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altLang="zh-CN" sz="1200" dirty="0">
                <a:latin typeface="Calibri" pitchFamily="34" charset="0"/>
                <a:ea typeface="宋体" pitchFamily="2" charset="-122"/>
                <a:cs typeface="Arial" charset="0"/>
              </a:rPr>
              <a:t>-  </a:t>
            </a: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Draft TR 32.872 (</a:t>
            </a:r>
            <a:r>
              <a:rPr lang="en-GB" altLang="de-DE" sz="1400" b="1" dirty="0"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GB" altLang="de-DE" sz="1400" dirty="0">
                <a:latin typeface="Calibri" pitchFamily="34" charset="0"/>
                <a:ea typeface="宋体" pitchFamily="2" charset="-122"/>
                <a:cs typeface="Arial" charset="0"/>
              </a:rPr>
              <a:t>S5-255416)</a:t>
            </a:r>
            <a:endParaRPr lang="en-GB" altLang="zh-CN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CN" sz="1400" kern="0" dirty="0"/>
              <a:t>None identified</a:t>
            </a: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Continue to complete </a:t>
            </a:r>
            <a:r>
              <a:rPr lang="en-US" altLang="zh-CN" sz="1400" kern="0" dirty="0"/>
              <a:t>use cases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1841415602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E436B-D825-A8AF-BD38-3291AFA2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F464946-B1EE-8451-D813-6AFC25498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5GA Charging aspects of ISAC</a:t>
            </a:r>
            <a:br>
              <a:rPr lang="en-GB" altLang="en-US" sz="3200" b="1" dirty="0"/>
            </a:br>
            <a:endParaRPr lang="en-GB" altLang="en-US" sz="3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3BF5A1-B8FF-13FE-2DAF-4F4D9F7C6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862391"/>
              </p:ext>
            </p:extLst>
          </p:nvPr>
        </p:nvGraphicFramePr>
        <p:xfrm>
          <a:off x="745130" y="1238527"/>
          <a:ext cx="11000316" cy="12369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1100xxx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5GA Charging aspects of ISAC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FS_ISAC_CH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S5-2554194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751873192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1DD59661-558E-E529-7EAC-7D4211C5EF62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WT-3: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…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001542922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201BA-CE84-DB45-4A97-9A87D7635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10D41EF-0D5B-AE36-7BDC-CA6019B3A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Study on Charging Aspects of satellite access phase 4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85DC87-11FF-8CB9-F997-B05C9595C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861532"/>
              </p:ext>
            </p:extLst>
          </p:nvPr>
        </p:nvGraphicFramePr>
        <p:xfrm>
          <a:off x="782452" y="1308101"/>
          <a:ext cx="11000316" cy="10701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1044384781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1100xxx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5GA Charging </a:t>
                      </a:r>
                      <a:r>
                        <a:rPr lang="en-GB" sz="10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aStudy</a:t>
                      </a: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on Charging Aspects of satellite access phase 4spects of ISAC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FS_5GSAT_Ph4_CH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S5-255420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828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642668667"/>
                  </a:ext>
                </a:extLst>
              </a:tr>
              <a:tr h="26211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2181216308"/>
                  </a:ext>
                </a:extLst>
              </a:tr>
            </a:tbl>
          </a:graphicData>
        </a:graphic>
      </p:graphicFrame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2152B491-7517-D70A-DD8A-5BC2D17DD15E}"/>
              </a:ext>
            </a:extLst>
          </p:cNvPr>
          <p:cNvSpPr txBox="1">
            <a:spLocks/>
          </p:cNvSpPr>
          <p:nvPr/>
        </p:nvSpPr>
        <p:spPr>
          <a:xfrm>
            <a:off x="782452" y="2791004"/>
            <a:ext cx="10925672" cy="3510405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WT-1: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WT-2: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	- …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…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GB" altLang="zh-CN" sz="1400" dirty="0"/>
              <a:t>…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831838554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76811" y="165101"/>
            <a:ext cx="9339381" cy="1143000"/>
          </a:xfrm>
        </p:spPr>
        <p:txBody>
          <a:bodyPr/>
          <a:lstStyle/>
          <a:p>
            <a:r>
              <a:rPr lang="en-GB" altLang="en-US" sz="3200" b="1" dirty="0"/>
              <a:t>Rel-20 Study on Charging Aspects of 6G System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184626"/>
              </p:ext>
            </p:extLst>
          </p:nvPr>
        </p:nvGraphicFramePr>
        <p:xfrm>
          <a:off x="745130" y="1238527"/>
          <a:ext cx="11000316" cy="11013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2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6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8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7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38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86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919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23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 Charging Aspects of </a:t>
                      </a:r>
                      <a:r>
                        <a:rPr lang="en-GB" sz="10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6G System</a:t>
                      </a:r>
                      <a:endParaRPr lang="en-GB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GB" sz="10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24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WT-1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86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296"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r" defTabSz="121920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GB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WT-3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ontent Placeholder 7"/>
          <p:cNvSpPr txBox="1"/>
          <p:nvPr/>
        </p:nvSpPr>
        <p:spPr>
          <a:xfrm>
            <a:off x="782452" y="2254977"/>
            <a:ext cx="10925672" cy="4114292"/>
          </a:xfrm>
          <a:prstGeom prst="rect">
            <a:avLst/>
          </a:prstGeom>
        </p:spPr>
        <p:txBody>
          <a:bodyPr/>
          <a:lstStyle>
            <a:lvl1pPr marL="341630" indent="-34163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741680" indent="-2844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7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9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6130" indent="-22733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1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3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56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Summary of the progress at this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General of 3 </a:t>
            </a:r>
            <a:r>
              <a:rPr lang="en-US" altLang="zh-CN" sz="1400" dirty="0" err="1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pCRs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Add potential SA1 charging requirements</a:t>
            </a:r>
          </a:p>
          <a:p>
            <a:pPr marL="457200" lvl="2" indent="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backgoud information for new services with charging concern  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descrptions and examples for buisness roles and business models in 6G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WT-1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</a:rPr>
              <a:t> of 3 </a:t>
            </a:r>
            <a:r>
              <a:rPr lang="en-US" altLang="zh-CN" sz="1400" dirty="0" err="1">
                <a:latin typeface="Calibri" panose="020F0502020204030204" pitchFamily="34" charset="0"/>
                <a:ea typeface="宋体" panose="02010600030101010101" pitchFamily="2" charset="-122"/>
              </a:rPr>
              <a:t>pCR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</a:rPr>
              <a:t>:</a:t>
            </a:r>
          </a:p>
          <a:p>
            <a:pPr marL="914400" lvl="2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</a:rPr>
              <a:t>-  Add a new UC/Req/KI of charging for edge applications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WT-2 of 3 </a:t>
            </a:r>
            <a:r>
              <a:rPr lang="en-US" altLang="zh-CN" sz="1400" dirty="0" err="1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pCRs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: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 Add a new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UC/Req/KI/Sol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of unified charging data</a:t>
            </a:r>
          </a:p>
          <a:p>
            <a:pPr marL="457200" lvl="1" indent="4572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- Add a new UC/Req/KI of s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tructuring of </a:t>
            </a:r>
            <a:r>
              <a:rPr lang="en-US" altLang="zh-CN" sz="1400" dirty="0" err="1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OpenAPI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and 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ASN.1</a:t>
            </a:r>
            <a:endParaRPr lang="en-US" altLang="zh-CN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WT-3: Not yet </a:t>
            </a:r>
            <a:r>
              <a:rPr lang="en-US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Draft TR 32.801-02 v0.2.0 (</a:t>
            </a:r>
            <a:r>
              <a:rPr lang="en-US" altLang="zh-CN" sz="1400" b="1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Email Approval </a:t>
            </a:r>
            <a:r>
              <a:rPr lang="en-GB" altLang="de-DE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S5-25</a:t>
            </a:r>
            <a:r>
              <a:rPr lang="en-US" altLang="en-GB" sz="1400" dirty="0">
                <a:latin typeface="Calibri" panose="020F050202020403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5417</a:t>
            </a:r>
            <a:r>
              <a:rPr lang="en-US" altLang="zh-CN" sz="1400" dirty="0">
                <a:latin typeface="Calibri" panose="020F0502020204030204" pitchFamily="34" charset="0"/>
                <a:ea typeface="宋体" panose="02010600030101010101" pitchFamily="2" charset="-122"/>
                <a:sym typeface="+mn-ea"/>
              </a:rPr>
              <a:t>)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1400" dirty="0"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RAN/SA/CT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WT-3 has a dependency on SA2 6G Study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Updates/Next steps:</a:t>
            </a:r>
          </a:p>
          <a:p>
            <a:pPr lvl="1">
              <a:defRPr/>
            </a:pPr>
            <a:r>
              <a:rPr lang="en-US" sz="1400" kern="0" dirty="0"/>
              <a:t>Use cases, Potential charging requirements, Key issues, Solutions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2410" y="309353"/>
            <a:ext cx="6507824" cy="1143000"/>
          </a:xfrm>
        </p:spPr>
        <p:txBody>
          <a:bodyPr/>
          <a:lstStyle/>
          <a:p>
            <a:r>
              <a:rPr lang="en-US" sz="4000" dirty="0">
                <a:ea typeface="+mn-ea"/>
                <a:cs typeface="Arial" panose="020B0604020202020204" pitchFamily="34" charset="0"/>
              </a:rPr>
              <a:t>Charging contributions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5825" y="1644187"/>
            <a:ext cx="4996209" cy="459986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Maintenance</a:t>
            </a:r>
          </a:p>
          <a:p>
            <a:r>
              <a:rPr lang="en-US" sz="2800" dirty="0"/>
              <a:t>5GS_Ph1-SBI_CH, TEI19</a:t>
            </a:r>
          </a:p>
          <a:p>
            <a:r>
              <a:rPr lang="en-GB" sz="2800" dirty="0"/>
              <a:t>5GS_Ph1-DCH, TEI19</a:t>
            </a:r>
          </a:p>
          <a:p>
            <a:r>
              <a:rPr lang="en-GB" sz="2800" dirty="0"/>
              <a:t>5GSATB_CH</a:t>
            </a:r>
          </a:p>
          <a:p>
            <a:r>
              <a:rPr lang="en-GB" sz="2800" dirty="0"/>
              <a:t>CHFSeg</a:t>
            </a:r>
          </a:p>
          <a:p>
            <a:r>
              <a:rPr lang="en-GB" sz="2800" dirty="0"/>
              <a:t>TEI19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4DA224E-B1E2-A4CE-6F55-7F4895750B12}"/>
              </a:ext>
            </a:extLst>
          </p:cNvPr>
          <p:cNvSpPr txBox="1">
            <a:spLocks/>
          </p:cNvSpPr>
          <p:nvPr/>
        </p:nvSpPr>
        <p:spPr bwMode="auto">
          <a:xfrm>
            <a:off x="1337206" y="1644186"/>
            <a:ext cx="5396693" cy="244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800" b="1" kern="0" dirty="0"/>
              <a:t>Rel-20 5GA Work</a:t>
            </a:r>
          </a:p>
          <a:p>
            <a:pPr marL="0" indent="0" algn="ctr">
              <a:buNone/>
            </a:pPr>
            <a:endParaRPr lang="en-US" sz="2800" b="1" kern="0" dirty="0">
              <a:solidFill>
                <a:srgbClr val="FF0000"/>
              </a:solidFill>
            </a:endParaRPr>
          </a:p>
          <a:p>
            <a:r>
              <a:rPr lang="en-GB" sz="2800" kern="0" dirty="0"/>
              <a:t>…</a:t>
            </a:r>
            <a:endParaRPr lang="en-US" sz="2800" kern="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1C12B34-3BB4-2F6E-B2D1-7B8C075483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019225"/>
              </p:ext>
            </p:extLst>
          </p:nvPr>
        </p:nvGraphicFramePr>
        <p:xfrm>
          <a:off x="3936124" y="3342670"/>
          <a:ext cx="2159876" cy="1871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5" imgW="914282" imgH="792515" progId="Word.Document.8">
                  <p:embed/>
                </p:oleObj>
              </mc:Choice>
              <mc:Fallback>
                <p:oleObj name="Document" showAsIcon="1" r:id="rId5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36124" y="3342670"/>
                        <a:ext cx="2159876" cy="18711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078" y="1170618"/>
            <a:ext cx="6951645" cy="1140618"/>
          </a:xfrm>
        </p:spPr>
        <p:txBody>
          <a:bodyPr/>
          <a:lstStyle/>
          <a:p>
            <a:r>
              <a:rPr lang="en-GB" altLang="zh-CN" sz="4400" dirty="0"/>
              <a:t>General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700470" y="2311236"/>
            <a:ext cx="8262213" cy="486505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work status: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Drafting principles for 6G study work endorsed (S5-255449)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r>
              <a:rPr lang="en-GB" sz="1800" dirty="0"/>
              <a:t>CH rapporteur call on 14</a:t>
            </a:r>
            <a:r>
              <a:rPr lang="en-GB" sz="1800" baseline="30000" dirty="0"/>
              <a:t>th</a:t>
            </a:r>
            <a:r>
              <a:rPr lang="en-GB" sz="1800" dirty="0"/>
              <a:t> January to support 5GA/6D study phase </a:t>
            </a:r>
          </a:p>
          <a:p>
            <a:pPr marL="952485" lvl="1" indent="-342900" algn="l">
              <a:buFont typeface="Wingdings" panose="05000000000000000000" pitchFamily="2" charset="2"/>
              <a:buChar char="v"/>
            </a:pPr>
            <a:endParaRPr lang="en-GB" sz="18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GB" sz="2400" b="1" dirty="0"/>
              <a:t>SA5 SWG CH statistics: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3036B2-923D-1ED7-FEDF-00BA1DAD4EDE}"/>
              </a:ext>
            </a:extLst>
          </p:cNvPr>
          <p:cNvSpPr txBox="1"/>
          <p:nvPr/>
        </p:nvSpPr>
        <p:spPr>
          <a:xfrm>
            <a:off x="3597279" y="4381183"/>
            <a:ext cx="47055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Registration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32 delegates face-to-face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12 delegates online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600" dirty="0"/>
              <a:t>Participation to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24 delegates attended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7D10E5-BDBC-293D-E863-C3E4010AECF5}"/>
              </a:ext>
            </a:extLst>
          </p:cNvPr>
          <p:cNvSpPr txBox="1"/>
          <p:nvPr/>
        </p:nvSpPr>
        <p:spPr>
          <a:xfrm>
            <a:off x="6997105" y="4381183"/>
            <a:ext cx="5194895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485" lvl="1" indent="-342900" algn="l">
              <a:buFont typeface="Wingdings" panose="05000000000000000000" pitchFamily="2" charset="2"/>
              <a:buChar char="Ø"/>
            </a:pPr>
            <a:r>
              <a:rPr lang="en-GB" sz="1800" dirty="0">
                <a:latin typeface="+mn-lt"/>
              </a:rPr>
              <a:t>Documents</a:t>
            </a:r>
            <a:r>
              <a:rPr lang="en-GB" sz="1600" dirty="0"/>
              <a:t> at this meeting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70 total input and 54 output contributions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 contributions from the CH plenary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no </a:t>
            </a:r>
            <a:r>
              <a:rPr lang="en-GB" sz="1400" dirty="0" err="1"/>
              <a:t>LSin</a:t>
            </a:r>
            <a:r>
              <a:rPr lang="en-GB" sz="1400" dirty="0"/>
              <a:t> and no </a:t>
            </a:r>
            <a:r>
              <a:rPr lang="en-GB" sz="1400" dirty="0" err="1"/>
              <a:t>LSout</a:t>
            </a:r>
            <a:r>
              <a:rPr lang="en-GB" sz="1400" dirty="0"/>
              <a:t>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 new Rel-20 WID and 2 new Rel-20 SID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 DP for new Rel-20 SID on ISAC 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32 </a:t>
            </a:r>
            <a:r>
              <a:rPr lang="en-GB" sz="1400" dirty="0" err="1"/>
              <a:t>pCRs</a:t>
            </a:r>
            <a:r>
              <a:rPr lang="en-GB" sz="1400" dirty="0"/>
              <a:t> for Rel-20 and 3 TR email approvals</a:t>
            </a:r>
          </a:p>
          <a:p>
            <a:pPr marL="952470" lvl="1" indent="-342900">
              <a:buFont typeface="Arial" panose="020B0604020202020204" pitchFamily="34" charset="0"/>
              <a:buChar char="•"/>
            </a:pPr>
            <a:r>
              <a:rPr lang="en-GB" sz="1400" dirty="0"/>
              <a:t>10 agreed CRs for Maintenance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7869548"/>
              </p:ext>
            </p:extLst>
          </p:nvPr>
        </p:nvGraphicFramePr>
        <p:xfrm>
          <a:off x="774441" y="1939341"/>
          <a:ext cx="10877628" cy="1832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59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52411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1622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569403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220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70518900"/>
              </p:ext>
            </p:extLst>
          </p:nvPr>
        </p:nvGraphicFramePr>
        <p:xfrm>
          <a:off x="731520" y="2155077"/>
          <a:ext cx="10746105" cy="1898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7755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84661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36518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9472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38049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4923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0612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457201" y="541565"/>
            <a:ext cx="8753474" cy="88083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WIDs/SIDs</a:t>
            </a: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872688"/>
              </p:ext>
            </p:extLst>
          </p:nvPr>
        </p:nvGraphicFramePr>
        <p:xfrm>
          <a:off x="597160" y="1422400"/>
          <a:ext cx="11066106" cy="2245185"/>
        </p:xfrm>
        <a:graphic>
          <a:graphicData uri="http://schemas.openxmlformats.org/drawingml/2006/table">
            <a:tbl>
              <a:tblPr/>
              <a:tblGrid>
                <a:gridCol w="13761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87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2431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883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S5-255418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WID on Charging aspects of next generation real time communication services phase 3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835171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S5-255419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SID on 5GA Charging aspects of ISAC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Unicom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547681"/>
                  </a:ext>
                </a:extLst>
              </a:tr>
              <a:tr h="453755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S5-255420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kumimoji="0" lang="en-GB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SID on Charging Aspects of satellite access phase 4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kumimoji="0" lang="en-DE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79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SA#110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323605"/>
              </p:ext>
            </p:extLst>
          </p:nvPr>
        </p:nvGraphicFramePr>
        <p:xfrm>
          <a:off x="690170" y="2084296"/>
          <a:ext cx="10651674" cy="949259"/>
        </p:xfrm>
        <a:graphic>
          <a:graphicData uri="http://schemas.openxmlformats.org/drawingml/2006/table">
            <a:tbl>
              <a:tblPr/>
              <a:tblGrid>
                <a:gridCol w="1281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4807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6487926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Charging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222874"/>
              </p:ext>
            </p:extLst>
          </p:nvPr>
        </p:nvGraphicFramePr>
        <p:xfrm>
          <a:off x="404027" y="1350985"/>
          <a:ext cx="11602721" cy="406120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6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1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7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7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182844481"/>
                    </a:ext>
                  </a:extLst>
                </a:gridCol>
                <a:gridCol w="487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825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4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 </a:t>
                      </a:r>
                      <a:r>
                        <a:rPr lang="en-GB" sz="800" dirty="0"/>
                        <a:t>(dd/mm/yyyy)</a:t>
                      </a:r>
                      <a:endParaRPr lang="en-GB" sz="14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905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5GA Work Items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---</a:t>
                      </a:r>
                      <a:r>
                        <a:rPr lang="en-GB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7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1090012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on XRM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XRM_Ph2-CH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SP-251214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19739168"/>
                  </a:ext>
                </a:extLst>
              </a:tr>
              <a:tr h="308113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110XXX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aspects of next generation real time communication services phase 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NG_RTC_Ph3-CH_Ph2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12/12/2026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S5-255418</a:t>
                      </a:r>
                      <a:endParaRPr lang="en-DE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783552907"/>
                  </a:ext>
                </a:extLst>
              </a:tr>
              <a:tr h="36937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Rel-20 5GA Studies</a:t>
                      </a:r>
                      <a:endParaRPr lang="en-US" sz="1200" b="1" i="0" u="none" strike="noStrike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892005409"/>
                  </a:ext>
                </a:extLst>
              </a:tr>
              <a:tr h="34864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1080014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Aspects of CAPIF phase 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FS_CAPIF_Ph3_CH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12/06/2026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SP-250869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987493855"/>
                  </a:ext>
                </a:extLst>
              </a:tr>
              <a:tr h="298174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1090010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5GA roaming charging reliability enhancement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FS_RoamRe_CH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SP-251203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45 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480612945"/>
                  </a:ext>
                </a:extLst>
              </a:tr>
              <a:tr h="2867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110XXX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5GA Charging aspects of ISAC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FS_ISAC_CH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S5-255419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487617964"/>
                  </a:ext>
                </a:extLst>
              </a:tr>
              <a:tr h="286796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110XXX</a:t>
                      </a:r>
                      <a:endParaRPr kumimoji="0" lang="en-GB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Study on Charging Aspects of satellite access phase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FS_5GSAT_Ph4_CH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12/09/2026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S5-255420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SA approval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9990333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t"/>
                      <a:endParaRPr kumimoji="0" lang="en-GB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Rel-20 6G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848435437"/>
                  </a:ext>
                </a:extLst>
              </a:tr>
              <a:tr h="454591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1090013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6G System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FS_6G_CH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12/03/2027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SP-251218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noProof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72913605"/>
                  </a:ext>
                </a:extLst>
              </a:tr>
              <a:tr h="192080"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ctr" latinLnBrk="0" hangingPunct="1">
                        <a:spcAft>
                          <a:spcPts val="900"/>
                        </a:spcAft>
                      </a:pP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863207571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404027" y="6159917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6481</TotalTime>
  <Words>1404</Words>
  <Application>Microsoft Office PowerPoint</Application>
  <PresentationFormat>Widescreen</PresentationFormat>
  <Paragraphs>412</Paragraphs>
  <Slides>18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Document</vt:lpstr>
      <vt:lpstr>    Executive Report of  SA5#164 SWG Charging  Charging Management (CH)  </vt:lpstr>
      <vt:lpstr>General information</vt:lpstr>
      <vt:lpstr>Incoming LSs</vt:lpstr>
      <vt:lpstr>Outgoing LSs</vt:lpstr>
      <vt:lpstr>Charging (CH) WIs/SIs</vt:lpstr>
      <vt:lpstr>PowerPoint Presentation</vt:lpstr>
      <vt:lpstr>PowerPoint Presentation</vt:lpstr>
      <vt:lpstr>PowerPoint Presentation</vt:lpstr>
      <vt:lpstr>SA5 Charging progress – Summary</vt:lpstr>
      <vt:lpstr>Rel-20 WID on Charging Aspects on XRM</vt:lpstr>
      <vt:lpstr>Rel-20 WID on Charging aspects of next generation real time communication services phase 3</vt:lpstr>
      <vt:lpstr>Rel-20 Study on Charging Aspects of CAPIF phase 3</vt:lpstr>
      <vt:lpstr>Rel-20 Study on 5GA roaming charging reliability enhancement</vt:lpstr>
      <vt:lpstr>Rel-20 Study on 5GA Charging aspects of ISAC </vt:lpstr>
      <vt:lpstr>Rel-20 Study on Study on Charging Aspects of satellite access phase 4</vt:lpstr>
      <vt:lpstr>Rel-20 Study on Charging Aspects of 6G System</vt:lpstr>
      <vt:lpstr>Charging contributions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Gerald Goermer</cp:lastModifiedBy>
  <cp:revision>744</cp:revision>
  <dcterms:created xsi:type="dcterms:W3CDTF">2019-03-13T01:38:36Z</dcterms:created>
  <dcterms:modified xsi:type="dcterms:W3CDTF">2025-11-21T16:21:44Z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