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8" r:id="rId1"/>
    <p:sldMasterId id="2147483900" r:id="rId2"/>
    <p:sldMasterId id="2147483898" r:id="rId3"/>
    <p:sldMasterId id="2147483797" r:id="rId4"/>
    <p:sldMasterId id="2147483816" r:id="rId5"/>
    <p:sldMasterId id="2147483683" r:id="rId6"/>
    <p:sldMasterId id="2147483896" r:id="rId7"/>
  </p:sldMasterIdLst>
  <p:notesMasterIdLst>
    <p:notesMasterId r:id="rId13"/>
  </p:notesMasterIdLst>
  <p:handoutMasterIdLst>
    <p:handoutMasterId r:id="rId14"/>
  </p:handoutMasterIdLst>
  <p:sldIdLst>
    <p:sldId id="379" r:id="rId8"/>
    <p:sldId id="406" r:id="rId9"/>
    <p:sldId id="407" r:id="rId10"/>
    <p:sldId id="409" r:id="rId11"/>
    <p:sldId id="410" r:id="rId12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4" initials="MS" lastIdx="9" clrIdx="0">
    <p:extLst>
      <p:ext uri="{19B8F6BF-5375-455C-9EA6-DF929625EA0E}">
        <p15:presenceInfo xmlns:p15="http://schemas.microsoft.com/office/powerpoint/2012/main" userId="Huawei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0"/>
    <a:srgbClr val="C7000B"/>
    <a:srgbClr val="98A2AE"/>
    <a:srgbClr val="DD4654"/>
    <a:srgbClr val="3A414D"/>
    <a:srgbClr val="6699FF"/>
    <a:srgbClr val="575756"/>
    <a:srgbClr val="4B4C4B"/>
    <a:srgbClr val="4D4D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63" autoAdjust="0"/>
  </p:normalViewPr>
  <p:slideViewPr>
    <p:cSldViewPr snapToGrid="0" snapToObjects="1">
      <p:cViewPr varScale="1">
        <p:scale>
          <a:sx n="98" d="100"/>
          <a:sy n="98" d="100"/>
        </p:scale>
        <p:origin x="110" y="96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31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788" y="1825625"/>
            <a:ext cx="51847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96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05" y="189001"/>
            <a:ext cx="11125179" cy="9819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8984" y="1359000"/>
            <a:ext cx="11030100" cy="480440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2687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solidFill>
                  <a:schemeClr val="tx1"/>
                </a:solidFill>
              </a:rPr>
              <a:t>Vielen</a:t>
            </a:r>
            <a:r>
              <a:rPr lang="en-US" sz="4800" dirty="0">
                <a:solidFill>
                  <a:schemeClr val="tx1"/>
                </a:solidFill>
              </a:rPr>
              <a:t> Dank!</a:t>
            </a:r>
          </a:p>
          <a:p>
            <a:pPr algn="l"/>
            <a:endParaRPr lang="en-US" sz="4800" dirty="0">
              <a:solidFill>
                <a:schemeClr val="tx1"/>
              </a:solidFill>
            </a:endParaRPr>
          </a:p>
          <a:p>
            <a:pPr algn="l"/>
            <a:r>
              <a:rPr lang="zh-CN" altLang="en-US" sz="4800" dirty="0">
                <a:solidFill>
                  <a:schemeClr val="tx1"/>
                </a:solidFill>
              </a:rPr>
              <a:t>谢谢！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llig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18" name="L 形 17"/>
          <p:cNvSpPr/>
          <p:nvPr userDrawn="1"/>
        </p:nvSpPr>
        <p:spPr>
          <a:xfrm rot="5400000">
            <a:off x="5824025" y="256863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05" y="189001"/>
            <a:ext cx="11125179" cy="9819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8984" y="1359000"/>
            <a:ext cx="11030100" cy="480440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6584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C6D010F9-02DE-1949-B177-A4E0D2774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14078"/>
          <a:stretch/>
        </p:blipFill>
        <p:spPr>
          <a:xfrm>
            <a:off x="0" y="0"/>
            <a:ext cx="12196996" cy="5602265"/>
          </a:xfrm>
          <a:prstGeom prst="rect">
            <a:avLst/>
          </a:prstGeom>
        </p:spPr>
      </p:pic>
      <p:sp>
        <p:nvSpPr>
          <p:cNvPr id="10" name="L 形 10">
            <a:extLst>
              <a:ext uri="{FF2B5EF4-FFF2-40B4-BE49-F238E27FC236}">
                <a16:creationId xmlns:a16="http://schemas.microsoft.com/office/drawing/2014/main" id="{0C595D57-06EA-3B46-AF21-C0EACD8F1C4E}"/>
              </a:ext>
            </a:extLst>
          </p:cNvPr>
          <p:cNvSpPr/>
          <p:nvPr userDrawn="1"/>
        </p:nvSpPr>
        <p:spPr>
          <a:xfrm rot="5400000">
            <a:off x="7881371" y="1995748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9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" y="0"/>
            <a:ext cx="12201065" cy="5602262"/>
          </a:xfrm>
          <a:prstGeom prst="rect">
            <a:avLst/>
          </a:prstGeom>
        </p:spPr>
      </p:pic>
      <p:sp>
        <p:nvSpPr>
          <p:cNvPr id="8" name="L 形 7"/>
          <p:cNvSpPr/>
          <p:nvPr userDrawn="1"/>
        </p:nvSpPr>
        <p:spPr>
          <a:xfrm rot="10800000">
            <a:off x="10502896" y="1522948"/>
            <a:ext cx="717936" cy="70103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1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r="2034" b="5607"/>
          <a:stretch/>
        </p:blipFill>
        <p:spPr>
          <a:xfrm>
            <a:off x="1" y="-36206"/>
            <a:ext cx="12196763" cy="5638471"/>
          </a:xfrm>
          <a:prstGeom prst="rect">
            <a:avLst/>
          </a:prstGeom>
        </p:spPr>
      </p:pic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005" y="1940429"/>
            <a:ext cx="6522800" cy="114845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09" y="6270651"/>
            <a:ext cx="1982316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4" y="5976124"/>
            <a:ext cx="2258389" cy="4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2" r:id="rId3"/>
    <p:sldLayoutId id="2147483821" r:id="rId4"/>
    <p:sldLayoutId id="2147483823" r:id="rId5"/>
    <p:sldLayoutId id="2147483824" r:id="rId6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0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F888-9CF8-4590-A67B-8DD98A5633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D332-1D98-4423-897B-497447DA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35" name="文本框 19"/>
          <p:cNvSpPr txBox="1">
            <a:spLocks noChangeArrowheads="1"/>
          </p:cNvSpPr>
          <p:nvPr/>
        </p:nvSpPr>
        <p:spPr bwMode="auto">
          <a:xfrm>
            <a:off x="870063" y="6467476"/>
            <a:ext cx="2343897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360" tIns="39180" rIns="78360" bIns="39180">
            <a:spAutoFit/>
          </a:bodyPr>
          <a:lstStyle>
            <a:lvl1pPr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92113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784225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174750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1566863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0240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4812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29384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3956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FrutigerNext LT Bold" pitchFamily="20" charset="0"/>
                <a:ea typeface="MS PGothic" pitchFamily="34" charset="-128"/>
              </a:rPr>
              <a:t>HISILICON SEMICONDUCTOR</a:t>
            </a:r>
          </a:p>
        </p:txBody>
      </p:sp>
      <p:grpSp>
        <p:nvGrpSpPr>
          <p:cNvPr id="1084437" name="组合 21"/>
          <p:cNvGrpSpPr>
            <a:grpSpLocks/>
          </p:cNvGrpSpPr>
          <p:nvPr/>
        </p:nvGrpSpPr>
        <p:grpSpPr bwMode="auto">
          <a:xfrm>
            <a:off x="1" y="6216650"/>
            <a:ext cx="12196763" cy="635000"/>
            <a:chOff x="0" y="3920"/>
            <a:chExt cx="7682" cy="400"/>
          </a:xfrm>
        </p:grpSpPr>
        <p:pic>
          <p:nvPicPr>
            <p:cNvPr id="1084438" name="图片 22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439" name="图片 23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440" name="图片 24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4442" name="矩形 26"/>
          <p:cNvSpPr>
            <a:spLocks noChangeArrowheads="1"/>
          </p:cNvSpPr>
          <p:nvPr/>
        </p:nvSpPr>
        <p:spPr bwMode="auto">
          <a:xfrm>
            <a:off x="7911543" y="6396039"/>
            <a:ext cx="1409884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8422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prstClr val="black"/>
              </a:solidFill>
              <a:ea typeface="MS PGothic" pitchFamily="34" charset="-128"/>
            </a:endParaRPr>
          </a:p>
          <a:p>
            <a:pPr defTabSz="78422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prstClr val="black"/>
                </a:solidFill>
                <a:ea typeface="MS PGothic" pitchFamily="34" charset="-128"/>
              </a:rPr>
              <a:t>Page </a:t>
            </a:r>
            <a:fld id="{5463DFCB-84A2-4560-B35F-1EF11B20E7DD}" type="slidenum">
              <a:rPr lang="de-DE" sz="1000" smtClean="0">
                <a:solidFill>
                  <a:prstClr val="black"/>
                </a:solidFill>
                <a:ea typeface="MS PGothic" pitchFamily="34" charset="-128"/>
              </a:rPr>
              <a:pPr defTabSz="784225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矩形​​ 1"/>
          <p:cNvSpPr/>
          <p:nvPr/>
        </p:nvSpPr>
        <p:spPr bwMode="auto">
          <a:xfrm>
            <a:off x="10660679" y="6217920"/>
            <a:ext cx="731615" cy="64008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b="1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84443" name="图片 27" descr="图片3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423" y="6386514"/>
            <a:ext cx="1295569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73905" y="189001"/>
            <a:ext cx="10286774" cy="98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4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0" baseline="0">
          <a:solidFill>
            <a:srgbClr val="990000"/>
          </a:solidFill>
          <a:latin typeface="微软雅黑" panose="020B0503020204020204" pitchFamily="34" charset="-122"/>
          <a:ea typeface="微软雅黑" panose="020B0503020204020204" pitchFamily="34" charset="-122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baseline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</a:t>
            </a:r>
            <a:endParaRPr lang="en-US" sz="1000" b="0" baseline="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80" y="6324675"/>
            <a:ext cx="1285919" cy="2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1436908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13" y="5251969"/>
            <a:ext cx="1869596" cy="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35" name="文本框 19"/>
          <p:cNvSpPr txBox="1">
            <a:spLocks noChangeArrowheads="1"/>
          </p:cNvSpPr>
          <p:nvPr/>
        </p:nvSpPr>
        <p:spPr bwMode="auto">
          <a:xfrm>
            <a:off x="870063" y="6467476"/>
            <a:ext cx="2343897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360" tIns="39180" rIns="78360" bIns="39180">
            <a:spAutoFit/>
          </a:bodyPr>
          <a:lstStyle>
            <a:lvl1pPr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92113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784225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174750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1566863" defTabSz="784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0240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4812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29384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395663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FrutigerNext LT Bold" pitchFamily="20" charset="0"/>
                <a:ea typeface="MS PGothic" pitchFamily="34" charset="-128"/>
              </a:rPr>
              <a:t>HISILICON SEMICONDUCTOR</a:t>
            </a:r>
          </a:p>
        </p:txBody>
      </p:sp>
      <p:grpSp>
        <p:nvGrpSpPr>
          <p:cNvPr id="1084437" name="组合 21"/>
          <p:cNvGrpSpPr>
            <a:grpSpLocks/>
          </p:cNvGrpSpPr>
          <p:nvPr/>
        </p:nvGrpSpPr>
        <p:grpSpPr bwMode="auto">
          <a:xfrm>
            <a:off x="1" y="6216650"/>
            <a:ext cx="12196763" cy="635000"/>
            <a:chOff x="0" y="3920"/>
            <a:chExt cx="7682" cy="400"/>
          </a:xfrm>
        </p:grpSpPr>
        <p:pic>
          <p:nvPicPr>
            <p:cNvPr id="1084438" name="图片 22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439" name="图片 23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440" name="图片 24" descr="图片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4442" name="矩形 26"/>
          <p:cNvSpPr>
            <a:spLocks noChangeArrowheads="1"/>
          </p:cNvSpPr>
          <p:nvPr/>
        </p:nvSpPr>
        <p:spPr bwMode="auto">
          <a:xfrm>
            <a:off x="7911543" y="6396039"/>
            <a:ext cx="1409884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8422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prstClr val="black"/>
              </a:solidFill>
              <a:ea typeface="MS PGothic" pitchFamily="34" charset="-128"/>
            </a:endParaRPr>
          </a:p>
          <a:p>
            <a:pPr defTabSz="78422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prstClr val="black"/>
                </a:solidFill>
                <a:ea typeface="MS PGothic" pitchFamily="34" charset="-128"/>
              </a:rPr>
              <a:t>Page </a:t>
            </a:r>
            <a:fld id="{5463DFCB-84A2-4560-B35F-1EF11B20E7DD}" type="slidenum">
              <a:rPr lang="de-DE" sz="1000" smtClean="0">
                <a:solidFill>
                  <a:prstClr val="black"/>
                </a:solidFill>
                <a:ea typeface="MS PGothic" pitchFamily="34" charset="-128"/>
              </a:rPr>
              <a:pPr defTabSz="784225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矩形​​ 1"/>
          <p:cNvSpPr/>
          <p:nvPr/>
        </p:nvSpPr>
        <p:spPr bwMode="auto">
          <a:xfrm>
            <a:off x="10660679" y="6217920"/>
            <a:ext cx="731615" cy="64008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b="1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84443" name="图片 27" descr="图片3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423" y="6386514"/>
            <a:ext cx="1295569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73905" y="189001"/>
            <a:ext cx="10286774" cy="98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07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0" baseline="0">
          <a:solidFill>
            <a:srgbClr val="990000"/>
          </a:solidFill>
          <a:latin typeface="微软雅黑" panose="020B0503020204020204" pitchFamily="34" charset="-122"/>
          <a:ea typeface="微软雅黑" panose="020B0503020204020204" pitchFamily="34" charset="-122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8807712" cy="690255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strategy proposal for </a:t>
            </a:r>
            <a:r>
              <a:rPr lang="en-US" dirty="0" err="1"/>
              <a:t>FS_DCTC_eQoS_MED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Rufael Mekuria 00863149</a:t>
            </a:r>
          </a:p>
          <a:p>
            <a:r>
              <a:rPr lang="en-US" sz="1600" dirty="0"/>
              <a:t>Pan Qi              00514309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94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Strategy (in the wild)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No Need to overemphasize the methodology </a:t>
            </a:r>
          </a:p>
          <a:p>
            <a:pPr>
              <a:buFontTx/>
              <a:buChar char="-"/>
            </a:pPr>
            <a:r>
              <a:rPr lang="en-US" sz="1800" dirty="0"/>
              <a:t>Wireshark captures on real deployments in 5G networks</a:t>
            </a:r>
          </a:p>
          <a:p>
            <a:pPr>
              <a:buFontTx/>
              <a:buChar char="-"/>
            </a:pPr>
            <a:r>
              <a:rPr lang="en-US" sz="1800" dirty="0"/>
              <a:t>Wireshark captures on testbed setups (mostly a server deployment mimicking a service)</a:t>
            </a:r>
          </a:p>
          <a:p>
            <a:pPr>
              <a:buFontTx/>
              <a:buChar char="-"/>
            </a:pPr>
            <a:r>
              <a:rPr lang="en-US" sz="1800" b="1" dirty="0" err="1"/>
              <a:t>PCAPAndroid</a:t>
            </a:r>
            <a:r>
              <a:rPr lang="en-US" sz="1800" b="1" dirty="0"/>
              <a:t> can be used on android devices</a:t>
            </a:r>
          </a:p>
          <a:p>
            <a:pPr>
              <a:buFontTx/>
              <a:buChar char="-"/>
            </a:pPr>
            <a:r>
              <a:rPr lang="en-US" sz="1800" dirty="0"/>
              <a:t>Analyze using </a:t>
            </a:r>
            <a:r>
              <a:rPr lang="en-US" sz="1800" dirty="0" err="1"/>
              <a:t>wireshark</a:t>
            </a:r>
            <a:r>
              <a:rPr lang="en-US" sz="1800" dirty="0"/>
              <a:t> (e.g. on a PC)</a:t>
            </a:r>
          </a:p>
          <a:p>
            <a:pPr>
              <a:buFontTx/>
              <a:buChar char="-"/>
            </a:pPr>
            <a:r>
              <a:rPr lang="en-US" sz="1800" dirty="0"/>
              <a:t>3-5 minutes of capture is it sufficient</a:t>
            </a:r>
          </a:p>
        </p:txBody>
      </p:sp>
    </p:spTree>
    <p:extLst>
      <p:ext uri="{BB962C8B-B14F-4D97-AF65-F5344CB8AC3E}">
        <p14:creationId xmlns:p14="http://schemas.microsoft.com/office/powerpoint/2010/main" val="31355649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Testing Strategy (specific testbed setup)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1444" y="1052468"/>
            <a:ext cx="11030100" cy="4804408"/>
          </a:xfrm>
        </p:spPr>
        <p:txBody>
          <a:bodyPr/>
          <a:lstStyle/>
          <a:p>
            <a:r>
              <a:rPr lang="en-US" sz="1600" dirty="0"/>
              <a:t>RTC </a:t>
            </a:r>
          </a:p>
          <a:p>
            <a:pPr lvl="1"/>
            <a:r>
              <a:rPr lang="en-US" sz="1600" dirty="0"/>
              <a:t>Re-use tests from release 20  (</a:t>
            </a:r>
            <a:r>
              <a:rPr lang="en-US" sz="1600" dirty="0" err="1"/>
              <a:t>gstreamer</a:t>
            </a:r>
            <a:r>
              <a:rPr lang="en-US" sz="1600" dirty="0"/>
              <a:t>, hangout, other servers)</a:t>
            </a:r>
          </a:p>
          <a:p>
            <a:r>
              <a:rPr lang="en-US" sz="1600" dirty="0"/>
              <a:t>Streaming (live and </a:t>
            </a:r>
            <a:r>
              <a:rPr lang="en-US" sz="1600" dirty="0" err="1"/>
              <a:t>VoD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Simple streaming testbeds using open source implementation (</a:t>
            </a:r>
            <a:r>
              <a:rPr lang="en-US" sz="1600" dirty="0" err="1"/>
              <a:t>shaka</a:t>
            </a:r>
            <a:r>
              <a:rPr lang="en-US" sz="1600" dirty="0"/>
              <a:t>, dash.js)</a:t>
            </a:r>
          </a:p>
          <a:p>
            <a:r>
              <a:rPr lang="en-US" sz="1600" dirty="0"/>
              <a:t>Short video</a:t>
            </a:r>
          </a:p>
          <a:p>
            <a:pPr lvl="1"/>
            <a:r>
              <a:rPr lang="en-US" sz="1600" dirty="0"/>
              <a:t>Simple tests using progressive download</a:t>
            </a:r>
          </a:p>
          <a:p>
            <a:r>
              <a:rPr lang="en-US" sz="1600" dirty="0"/>
              <a:t>AI inferencing with uplink A/V traffic</a:t>
            </a:r>
          </a:p>
          <a:p>
            <a:pPr lvl="1"/>
            <a:r>
              <a:rPr lang="en-US" sz="1600" dirty="0"/>
              <a:t>Align with 26.847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167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8984" y="1085461"/>
            <a:ext cx="11030100" cy="4804408"/>
          </a:xfrm>
        </p:spPr>
        <p:txBody>
          <a:bodyPr/>
          <a:lstStyle/>
          <a:p>
            <a:r>
              <a:rPr lang="en-US" dirty="0"/>
              <a:t>Agree on doing both controlled testbed tests </a:t>
            </a:r>
            <a:r>
              <a:rPr lang="en-US" dirty="0" err="1"/>
              <a:t>and“in</a:t>
            </a:r>
            <a:r>
              <a:rPr lang="en-US" dirty="0"/>
              <a:t> the wild tests”</a:t>
            </a:r>
          </a:p>
          <a:p>
            <a:r>
              <a:rPr lang="en-US" dirty="0"/>
              <a:t>In the wild tests</a:t>
            </a:r>
          </a:p>
          <a:p>
            <a:pPr lvl="1"/>
            <a:r>
              <a:rPr lang="en-US" dirty="0"/>
              <a:t>In the wild tests would use different proprietary apps results can be anonymized, i.e. the specific app need not be mentioned in the technical report</a:t>
            </a:r>
          </a:p>
          <a:p>
            <a:pPr lvl="1"/>
            <a:r>
              <a:rPr lang="en-US" dirty="0"/>
              <a:t>Discuss the PCAP using android implementation if it is sufficient</a:t>
            </a:r>
          </a:p>
          <a:p>
            <a:r>
              <a:rPr lang="en-US" dirty="0"/>
              <a:t>Discuss the testbed bases and the earlier work</a:t>
            </a:r>
          </a:p>
          <a:p>
            <a:pPr lvl="1"/>
            <a:r>
              <a:rPr lang="en-US" dirty="0"/>
              <a:t>R19 testbeds for RTC </a:t>
            </a:r>
          </a:p>
          <a:p>
            <a:pPr lvl="1"/>
            <a:r>
              <a:rPr lang="en-US" dirty="0"/>
              <a:t>DASH based testbeds </a:t>
            </a:r>
          </a:p>
          <a:p>
            <a:pPr lvl="1"/>
            <a:r>
              <a:rPr lang="en-US" dirty="0"/>
              <a:t>New testbeds or AI testbed from 26.847</a:t>
            </a:r>
          </a:p>
        </p:txBody>
      </p:sp>
    </p:spTree>
    <p:extLst>
      <p:ext uri="{BB962C8B-B14F-4D97-AF65-F5344CB8AC3E}">
        <p14:creationId xmlns:p14="http://schemas.microsoft.com/office/powerpoint/2010/main" val="4109105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84490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Slide">
  <a:themeElements>
    <a:clrScheme name="updated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C8102E"/>
      </a:accent2>
      <a:accent3>
        <a:srgbClr val="EA594F"/>
      </a:accent3>
      <a:accent4>
        <a:srgbClr val="F8B53C"/>
      </a:accent4>
      <a:accent5>
        <a:srgbClr val="231815"/>
      </a:accent5>
      <a:accent6>
        <a:srgbClr val="595757"/>
      </a:accent6>
      <a:hlink>
        <a:srgbClr val="898989"/>
      </a:hlink>
      <a:folHlink>
        <a:srgbClr val="B5B5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7000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err="1" smtClean="0">
            <a:solidFill>
              <a:srgbClr val="575756"/>
            </a:solidFill>
            <a:latin typeface="+mj-lt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" id="{7D75EA97-C428-4460-8762-D7701BD02FF1}" vid="{3DDF5642-434A-41A0-9D1B-17FDB55EBA7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rgbClr val="E0F6F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rtlCol="0" anchor="t" anchorCtr="0" compatLnSpc="1">
        <a:prstTxWarp prst="textNoShape">
          <a:avLst/>
        </a:prstTxWarp>
        <a:spAutoFit/>
      </a:bodyPr>
      <a:lstStyle>
        <a:defPPr defTabSz="801688">
          <a:buClrTx/>
          <a:buFontTx/>
          <a:buNone/>
          <a:defRPr sz="1400" b="0" smtClean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spcBef>
            <a:spcPts val="600"/>
          </a:spcBef>
          <a:buClr>
            <a:schemeClr val="bg1">
              <a:lumMod val="50000"/>
            </a:schemeClr>
          </a:buClr>
          <a:buSzPct val="80000"/>
          <a:buNone/>
          <a:defRPr sz="1400" b="0" dirty="0" smtClean="0">
            <a:latin typeface="Arial" pitchFamily="34" charset="0"/>
            <a:ea typeface="华文细黑" pitchFamily="2" charset="-122"/>
            <a:cs typeface="Arial" pitchFamily="34" charset="0"/>
          </a:defRPr>
        </a:defPPr>
      </a:lstStyle>
    </a:tx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>
            <a:solidFill>
              <a:schemeClr val="accent2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" id="{7D75EA97-C428-4460-8762-D7701BD02FF1}" vid="{253019C5-F611-4F95-83D1-8AE3E59A7F9C}"/>
    </a:ext>
  </a:extLst>
</a:theme>
</file>

<file path=ppt/theme/theme5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" id="{7D75EA97-C428-4460-8762-D7701BD02FF1}" vid="{EB304020-5246-4653-99D9-8C2E72843980}"/>
    </a:ext>
  </a:extLst>
</a:theme>
</file>

<file path=ppt/theme/theme6.xml><?xml version="1.0" encoding="utf-8"?>
<a:theme xmlns:a="http://schemas.openxmlformats.org/drawingml/2006/main" name="End page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" id="{7D75EA97-C428-4460-8762-D7701BD02FF1}" vid="{BECF9CB1-ADF2-4573-B804-CB377963DE35}"/>
    </a:ext>
  </a:extLst>
</a:theme>
</file>

<file path=ppt/theme/theme7.xml><?xml version="1.0" encoding="utf-8"?>
<a:theme xmlns:a="http://schemas.openxmlformats.org/drawingml/2006/main" name="2_默认设计模板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rgbClr val="E0F6F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rtlCol="0" anchor="t" anchorCtr="0" compatLnSpc="1">
        <a:prstTxWarp prst="textNoShape">
          <a:avLst/>
        </a:prstTxWarp>
        <a:spAutoFit/>
      </a:bodyPr>
      <a:lstStyle>
        <a:defPPr defTabSz="801688">
          <a:buClrTx/>
          <a:buFontTx/>
          <a:buNone/>
          <a:defRPr sz="1400" b="0" smtClean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spcBef>
            <a:spcPts val="600"/>
          </a:spcBef>
          <a:buClr>
            <a:schemeClr val="bg1">
              <a:lumMod val="50000"/>
            </a:schemeClr>
          </a:buClr>
          <a:buSzPct val="80000"/>
          <a:buNone/>
          <a:defRPr sz="1400" b="0" dirty="0" smtClean="0">
            <a:latin typeface="Arial" pitchFamily="34" charset="0"/>
            <a:ea typeface="华文细黑" pitchFamily="2" charset="-122"/>
            <a:cs typeface="Arial" pitchFamily="34" charset="0"/>
          </a:defRPr>
        </a:defPPr>
      </a:lstStyle>
    </a:tx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74760</TotalTime>
  <Words>222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Microsoft YaHei</vt:lpstr>
      <vt:lpstr>Microsoft YaHei</vt:lpstr>
      <vt:lpstr>Arial</vt:lpstr>
      <vt:lpstr>Calibri</vt:lpstr>
      <vt:lpstr>Calibri Light</vt:lpstr>
      <vt:lpstr>FrutigerNext LT Bold</vt:lpstr>
      <vt:lpstr>Wingdings</vt:lpstr>
      <vt:lpstr>1_Title Slide</vt:lpstr>
      <vt:lpstr>Custom Design</vt:lpstr>
      <vt:lpstr>3_默认设计模板</vt:lpstr>
      <vt:lpstr>Chart page</vt:lpstr>
      <vt:lpstr>4_Chart page</vt:lpstr>
      <vt:lpstr>End page</vt:lpstr>
      <vt:lpstr>2_默认设计模板</vt:lpstr>
      <vt:lpstr>Testing strategy proposal for FS_DCTC_eQoS_MED </vt:lpstr>
      <vt:lpstr>Testing Strategy (in the wild)</vt:lpstr>
      <vt:lpstr>Controlled Testing Strategy (specific testbed setup)</vt:lpstr>
      <vt:lpstr>Proposal </vt:lpstr>
      <vt:lpstr>Thank You!</vt:lpstr>
    </vt:vector>
  </TitlesOfParts>
  <Company>Huawei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SA status</dc:title>
  <dc:creator>Patrice Hédé</dc:creator>
  <cp:lastModifiedBy>Rufael Mekuria</cp:lastModifiedBy>
  <cp:revision>404</cp:revision>
  <dcterms:created xsi:type="dcterms:W3CDTF">2018-11-29T10:12:31Z</dcterms:created>
  <dcterms:modified xsi:type="dcterms:W3CDTF">2025-11-19T14:21:13Z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(3)KrJBv/NXCUnDQ+04FlF7hzENNHwdANZq2gJAXoWCGmIFW6yuIw+JiLIjiAicnkpX8diIHhh+
NO5cegmGkAdcA/IMCLnLf/h+LE1iYy3mpm3Kdo4Zz9Oo0YxfcQTRQzN5vTXNlWKKMTpLIZxx
/EI5nVeKy14At3regAakszkYttKge6O3aJh1BZdZdYh8DuMbuET3PlioWdMfgoim5ufkmyIR
WNYI6Hw37crJJUsJKW</vt:lpwstr>
  </property>
  <property fmtid="{D5CDD505-2E9C-101B-9397-08002B2CF9AE}" pid="3" name="_2015_ms_pID_7253431">
    <vt:lpwstr>vjF4AmDt/7xoKa0RvVExIayhhyQ10tQh3Wsvfk17fFvV3E6Dlbj1KW
Mpa7Y7hPV6sFGM6+e7blmDxUpXIp7oyMsReij9ZDLWmSNyWHeao4IMqtQhmUNx3V4mC0SOsG
VuQxL3GUASLZsre3MabZ2mq8ELQk1Il32VdlqH1xIzWVioozbOWGfvXREg65Nzk9XFwPZE5E
IdNOBDFDma2p1JFy7xGG4DUzrXKxWvztxo4m</vt:lpwstr>
  </property>
  <property fmtid="{D5CDD505-2E9C-101B-9397-08002B2CF9AE}" pid="4" name="_2015_ms_pID_7253432">
    <vt:lpwstr>ug==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1748262438</vt:lpwstr>
  </property>
</Properties>
</file>