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86" d="100"/>
          <a:sy n="86" d="100"/>
        </p:scale>
        <p:origin x="28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2EB8E-CF4E-4D7A-9EE6-2336F8D62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9C3ED-45DB-4B4E-84BB-2046DCF74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B049F-AC65-4E04-A7C3-334FD480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6BAFF-BCAC-4137-979A-E0888970D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52C1B-B907-433A-890B-88BB06AA8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931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918EA-A8B3-4991-81D2-1EB329A95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FEBE8-53C0-44BA-9B67-A621E9E34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A3C39-4934-4AFE-9B64-74646203D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2625B-6B83-4452-892B-5868F079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F5AE6-1E1E-47A4-A592-EFFD1B01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1168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20A56D-2C4C-47D2-907F-13E6E3DCD9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F2F42-E87C-44F6-88D8-2CD07E525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1FE31-F4ED-432A-9A14-A50309CF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814C9-2480-4DD7-90A4-D34B27F1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2DD59-CCF6-437A-98EE-48AFB0C6A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4110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FCC4B-B5C4-477D-BD9C-581AA0C2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8D7D-DE19-4612-AD2E-F862D3398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DF21B-BF9E-4887-B9E9-6FDF4ED27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E1E43-630E-43CE-82C8-9FCBAE19C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3AEA0-1141-42EB-A827-17E03C1EF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4800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E87A4-B442-4A3F-BCF4-F7E0BF854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5C2E9-5B90-44DB-8F8B-9DE806875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6D298-4882-44ED-9DEF-063C82474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1E181-58F6-4AB3-8FA8-A0E8C831B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1BCA3-B9D8-47A5-8BCE-970E4A955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2426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9972-3914-471A-B7C4-A345FF538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03ECD-3C08-4A32-9316-A31B3C9C3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E2611-F298-4E3C-8E67-610FC436C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AFC5A-AD48-4930-A1ED-CF6B945E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E250C-F225-4065-9A18-EFE20AC2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20B6C-8C26-400E-B1F7-D3B003A6B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1748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1D4E0-00A6-4DFE-9E07-CC2C034C4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09E29-383F-45F8-B720-EF7E4A6D5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98023-7845-4817-8CF0-0DD3865C1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B5500-9F50-4137-B7C3-CC23DE7FD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9EF6FD-BFED-41F2-917C-586396384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628B69-B5A2-40FD-A485-5A04642D8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18FDD7-5240-4466-AF61-8FDB4193E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9F1E00-5175-4A81-810D-A7FEFCC1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9154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DCF3-C3B0-4DF6-9AE2-E6E2BFAB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1D994-C697-4489-B251-3D6D8034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9EC2AE-C782-4774-9020-07A5E42B4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1FE9F-8B84-48A3-A2BB-D6AE0518E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5413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EE530-7912-42A6-BFFF-8EC8D6145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5CDB46-3819-4849-946E-0CD02071A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6C3ABE-BC3D-439E-8BA5-15007982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75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018B3-7681-442C-BC83-18E905FAA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62F3A-B4F5-4B36-95D8-ED475D9FD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1507F-F40F-4F8E-994B-609EE190A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BC798-B232-4D58-84D6-0D427E8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E02AA-5E2F-41F0-8D3A-48B9BB9BE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7CA74-1190-4099-BD97-901910B59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2196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D6B9-61B5-4E36-B63E-A84FA94A6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612475-ECE3-4665-BA78-91E0A5ADA0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C984A-66C6-4FA4-8ED4-70620B60A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A5675-AED7-4F5B-BB77-85F83CB65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EDAE4E-67E6-4416-84BB-FB6883CE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466F8-7026-473C-BF22-BF5C5537F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3555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D0FEAC-93D1-4C28-8500-E78976825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0837C-16AF-413B-A601-49CB2FE71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BD676-0009-4232-8ADF-3B16EC5EA8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995DC-B18A-49D4-9789-202DEBBC2C42}" type="datetimeFigureOut">
              <a:rPr lang="LID4096" smtClean="0"/>
              <a:t>11/19/2025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1702-9039-4112-94FC-280E82459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A7AC0-0393-45B7-AC66-4FF6537E8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FC996-DD58-4F37-A510-D6C5E054C23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3638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93989E-5C93-42BD-94EE-BEBA43AF4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Proposed way forward</a:t>
            </a:r>
            <a:endParaRPr lang="LID4096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E9FB41-AA71-40D2-8BC5-0F5C59448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5402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i="1" dirty="0"/>
              <a:t>Two</a:t>
            </a:r>
            <a:r>
              <a:rPr lang="en-GB" dirty="0"/>
              <a:t> studies: </a:t>
            </a:r>
            <a:r>
              <a:rPr lang="en-GB" dirty="0" err="1"/>
              <a:t>FS_QStream</a:t>
            </a:r>
            <a:r>
              <a:rPr lang="en-GB" dirty="0"/>
              <a:t> (</a:t>
            </a:r>
            <a:r>
              <a:rPr lang="en-GB" sz="2000" dirty="0"/>
              <a:t>SID</a:t>
            </a:r>
            <a:r>
              <a:rPr lang="en-GB" sz="2000" dirty="0">
                <a:sym typeface="Wingdings" panose="05000000000000000000" pitchFamily="2" charset="2"/>
              </a:rPr>
              <a:t>: S4-251870</a:t>
            </a:r>
            <a:r>
              <a:rPr lang="en-GB" dirty="0">
                <a:sym typeface="Wingdings" panose="05000000000000000000" pitchFamily="2" charset="2"/>
              </a:rPr>
              <a:t>)</a:t>
            </a:r>
            <a:r>
              <a:rPr lang="en-GB" dirty="0"/>
              <a:t> and FS_Q4RTC (</a:t>
            </a:r>
            <a:r>
              <a:rPr lang="en-GB" sz="2000" dirty="0"/>
              <a:t>SID: S4-251633</a:t>
            </a:r>
            <a:r>
              <a:rPr lang="en-GB" dirty="0"/>
              <a:t>)</a:t>
            </a:r>
          </a:p>
          <a:p>
            <a:r>
              <a:rPr lang="en-GB" i="1" dirty="0"/>
              <a:t>Three</a:t>
            </a:r>
            <a:r>
              <a:rPr lang="en-GB" dirty="0"/>
              <a:t> TRs</a:t>
            </a:r>
            <a:endParaRPr lang="en-GB" dirty="0">
              <a:ea typeface="Calibri"/>
              <a:cs typeface="Calibri"/>
            </a:endParaRPr>
          </a:p>
          <a:p>
            <a:pPr lvl="1"/>
            <a:r>
              <a:rPr lang="en-GB" dirty="0"/>
              <a:t>TR 1</a:t>
            </a:r>
            <a:r>
              <a:rPr lang="en-GB"/>
              <a:t> [</a:t>
            </a:r>
            <a:r>
              <a:rPr lang="en-GB" err="1"/>
              <a:t>FS_Qstream</a:t>
            </a:r>
            <a:r>
              <a:rPr lang="en-GB"/>
              <a:t>]: </a:t>
            </a:r>
            <a:r>
              <a:rPr lang="en-GB" dirty="0"/>
              <a:t>Setup, evaluation and analysis for segmented media delivery </a:t>
            </a:r>
            <a:endParaRPr lang="en-GB" dirty="0">
              <a:ea typeface="Calibri"/>
              <a:cs typeface="Calibri"/>
            </a:endParaRPr>
          </a:p>
          <a:p>
            <a:pPr lvl="1"/>
            <a:r>
              <a:rPr lang="en-GB" dirty="0"/>
              <a:t>TR 2</a:t>
            </a:r>
            <a:r>
              <a:rPr lang="en-GB"/>
              <a:t> [FS_Q4RTC]: </a:t>
            </a:r>
            <a:r>
              <a:rPr lang="en-GB" dirty="0"/>
              <a:t>Setup, evaluation and analysis for RTC media delivery </a:t>
            </a:r>
            <a:endParaRPr lang="en-GB" dirty="0">
              <a:ea typeface="Calibri"/>
              <a:cs typeface="Calibri"/>
            </a:endParaRPr>
          </a:p>
          <a:p>
            <a:pPr lvl="1"/>
            <a:r>
              <a:rPr lang="en-GB" dirty="0"/>
              <a:t>TR 3 </a:t>
            </a:r>
            <a:r>
              <a:rPr lang="en-GB"/>
              <a:t>[</a:t>
            </a:r>
            <a:r>
              <a:rPr lang="en-GB" dirty="0"/>
              <a:t>common</a:t>
            </a:r>
            <a:r>
              <a:rPr lang="en-GB"/>
              <a:t>]: </a:t>
            </a:r>
            <a:r>
              <a:rPr lang="en-GB" dirty="0"/>
              <a:t>Simulation platform and testbed for QUIC-based media delivery (hosted by </a:t>
            </a:r>
            <a:r>
              <a:rPr lang="en-GB" dirty="0" err="1"/>
              <a:t>FS_Qstream</a:t>
            </a:r>
            <a:r>
              <a:rPr lang="en-GB" dirty="0"/>
              <a:t>)</a:t>
            </a:r>
            <a:endParaRPr lang="en-GB" dirty="0">
              <a:ea typeface="Calibri"/>
              <a:cs typeface="Calibri"/>
            </a:endParaRPr>
          </a:p>
          <a:p>
            <a:r>
              <a:rPr lang="en-GB" dirty="0"/>
              <a:t>Timeline</a:t>
            </a:r>
            <a:endParaRPr lang="en-GB" dirty="0">
              <a:ea typeface="Calibri"/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AF76D7-8347-44B8-9233-656527C26876}"/>
              </a:ext>
            </a:extLst>
          </p:cNvPr>
          <p:cNvSpPr/>
          <p:nvPr/>
        </p:nvSpPr>
        <p:spPr>
          <a:xfrm>
            <a:off x="1991890" y="5453859"/>
            <a:ext cx="3684739" cy="1461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6EDBAD-ED6B-489E-8929-006F3464494B}"/>
              </a:ext>
            </a:extLst>
          </p:cNvPr>
          <p:cNvSpPr/>
          <p:nvPr/>
        </p:nvSpPr>
        <p:spPr>
          <a:xfrm>
            <a:off x="1991890" y="5034759"/>
            <a:ext cx="7809064" cy="1461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FD25B3-B2D0-4A77-9FC4-364A3C843B5F}"/>
              </a:ext>
            </a:extLst>
          </p:cNvPr>
          <p:cNvSpPr/>
          <p:nvPr/>
        </p:nvSpPr>
        <p:spPr>
          <a:xfrm>
            <a:off x="1991890" y="5911059"/>
            <a:ext cx="7809064" cy="1461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96C09-1CF7-4C81-90C7-D900C9A0F6C8}"/>
              </a:ext>
            </a:extLst>
          </p:cNvPr>
          <p:cNvSpPr txBox="1"/>
          <p:nvPr/>
        </p:nvSpPr>
        <p:spPr>
          <a:xfrm>
            <a:off x="1362718" y="4927635"/>
            <a:ext cx="62865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Calibri"/>
                <a:cs typeface="Calibri"/>
              </a:rPr>
              <a:t>TR 1</a:t>
            </a:r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EA8319-7A3D-4070-A603-92A6E0B41BED}"/>
              </a:ext>
            </a:extLst>
          </p:cNvPr>
          <p:cNvSpPr txBox="1"/>
          <p:nvPr/>
        </p:nvSpPr>
        <p:spPr>
          <a:xfrm>
            <a:off x="1362717" y="5346734"/>
            <a:ext cx="6286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Calibri"/>
                <a:cs typeface="Calibri"/>
              </a:rPr>
              <a:t>TR 3</a:t>
            </a:r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9609F8-C6C0-4B09-A207-C60592DA4213}"/>
              </a:ext>
            </a:extLst>
          </p:cNvPr>
          <p:cNvSpPr txBox="1"/>
          <p:nvPr/>
        </p:nvSpPr>
        <p:spPr>
          <a:xfrm>
            <a:off x="1362717" y="5727734"/>
            <a:ext cx="6286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Calibri"/>
                <a:cs typeface="Calibri"/>
              </a:rPr>
              <a:t>TR 2</a:t>
            </a:r>
            <a:endParaRPr lang="en-GB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9E4F76-2ECA-4493-9BB0-A476059BB19D}"/>
              </a:ext>
            </a:extLst>
          </p:cNvPr>
          <p:cNvCxnSpPr/>
          <p:nvPr/>
        </p:nvCxnSpPr>
        <p:spPr>
          <a:xfrm>
            <a:off x="5677543" y="4920198"/>
            <a:ext cx="10438" cy="1179534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68A4ABB-FFE5-41FE-A92B-C99D73ADD94F}"/>
              </a:ext>
            </a:extLst>
          </p:cNvPr>
          <p:cNvCxnSpPr>
            <a:cxnSpLocks/>
          </p:cNvCxnSpPr>
          <p:nvPr/>
        </p:nvCxnSpPr>
        <p:spPr>
          <a:xfrm>
            <a:off x="9801867" y="4920198"/>
            <a:ext cx="10438" cy="1179534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D28CDA9-6CF1-4150-BCE4-D5F3EB2E9F29}"/>
              </a:ext>
            </a:extLst>
          </p:cNvPr>
          <p:cNvSpPr txBox="1"/>
          <p:nvPr/>
        </p:nvSpPr>
        <p:spPr>
          <a:xfrm>
            <a:off x="4969965" y="4561574"/>
            <a:ext cx="12954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000" dirty="0">
                <a:ea typeface="Calibri"/>
                <a:cs typeface="Calibri"/>
              </a:rPr>
              <a:t>06/2026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489411F-F500-4AA0-A9D6-5C8E86C81434}"/>
              </a:ext>
            </a:extLst>
          </p:cNvPr>
          <p:cNvSpPr txBox="1"/>
          <p:nvPr/>
        </p:nvSpPr>
        <p:spPr>
          <a:xfrm>
            <a:off x="9094289" y="4561574"/>
            <a:ext cx="12954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000" dirty="0">
                <a:ea typeface="Calibri"/>
                <a:cs typeface="Calibri"/>
              </a:rPr>
              <a:t>03/2027</a:t>
            </a:r>
            <a:endParaRPr lang="en-US" sz="1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A1CF90-7BEA-48EB-A00E-26609FBE702B}"/>
              </a:ext>
            </a:extLst>
          </p:cNvPr>
          <p:cNvCxnSpPr>
            <a:cxnSpLocks/>
          </p:cNvCxnSpPr>
          <p:nvPr/>
        </p:nvCxnSpPr>
        <p:spPr>
          <a:xfrm>
            <a:off x="1984562" y="4872573"/>
            <a:ext cx="10438" cy="1179534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2B61239-1F84-4A4C-BB7E-E9952CAF9547}"/>
              </a:ext>
            </a:extLst>
          </p:cNvPr>
          <p:cNvSpPr txBox="1"/>
          <p:nvPr/>
        </p:nvSpPr>
        <p:spPr>
          <a:xfrm>
            <a:off x="1115043" y="6163051"/>
            <a:ext cx="2134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SA#110</a:t>
            </a:r>
            <a:br>
              <a:rPr lang="en-GB" sz="18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</a:br>
            <a:r>
              <a:rPr lang="en-GB" sz="18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Approve Study Items</a:t>
            </a:r>
            <a:r>
              <a:rPr lang="en-GB" sz="1800" b="0" i="0" dirty="0">
                <a:latin typeface="Calibri"/>
                <a:ea typeface="Arial"/>
                <a:cs typeface="Arial"/>
              </a:rPr>
              <a:t>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6771BF-97F5-4849-9457-FE54D4D94D0C}"/>
              </a:ext>
            </a:extLst>
          </p:cNvPr>
          <p:cNvSpPr txBox="1"/>
          <p:nvPr/>
        </p:nvSpPr>
        <p:spPr>
          <a:xfrm>
            <a:off x="1470965" y="4564323"/>
            <a:ext cx="12954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000" dirty="0">
                <a:ea typeface="Calibri"/>
                <a:cs typeface="Calibri"/>
              </a:rPr>
              <a:t>12/2025</a:t>
            </a:r>
            <a:endParaRPr lang="en-US"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527588-2F9A-4B4C-829D-E6AC41E3D7CD}"/>
              </a:ext>
            </a:extLst>
          </p:cNvPr>
          <p:cNvSpPr txBox="1"/>
          <p:nvPr/>
        </p:nvSpPr>
        <p:spPr>
          <a:xfrm>
            <a:off x="4969965" y="6132053"/>
            <a:ext cx="1436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SA#112</a:t>
            </a:r>
            <a:br>
              <a:rPr lang="en-GB" sz="18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</a:br>
            <a:r>
              <a:rPr lang="en-GB" sz="18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Approve TR 3</a:t>
            </a:r>
            <a:r>
              <a:rPr lang="en-GB" sz="1800" b="0" i="0" dirty="0">
                <a:latin typeface="Calibri"/>
                <a:ea typeface="Arial"/>
                <a:cs typeface="Arial"/>
              </a:rPr>
              <a:t>​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F87704-F101-4555-BD60-2C7AEA5A0F1E}"/>
              </a:ext>
            </a:extLst>
          </p:cNvPr>
          <p:cNvSpPr txBox="1"/>
          <p:nvPr/>
        </p:nvSpPr>
        <p:spPr>
          <a:xfrm>
            <a:off x="8904332" y="6132052"/>
            <a:ext cx="1815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SA#115</a:t>
            </a:r>
            <a:br>
              <a:rPr lang="en-GB" sz="18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</a:br>
            <a:r>
              <a:rPr lang="en-GB" sz="18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Approve TR 1 &amp; 3</a:t>
            </a:r>
            <a:r>
              <a:rPr lang="en-GB" sz="1800" b="0" i="0" dirty="0">
                <a:latin typeface="Calibri"/>
                <a:ea typeface="Arial"/>
                <a:cs typeface="Arial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77705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F5034E-F92C-4329-AC5E-E983BDBC8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Proposed TRs</a:t>
            </a:r>
            <a:endParaRPr lang="LID4096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B2656B4-4C56-4DDA-9789-4C646A6FC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953314"/>
              </p:ext>
            </p:extLst>
          </p:nvPr>
        </p:nvGraphicFramePr>
        <p:xfrm>
          <a:off x="317500" y="2297006"/>
          <a:ext cx="11713787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260">
                  <a:extLst>
                    <a:ext uri="{9D8B030D-6E8A-4147-A177-3AD203B41FA5}">
                      <a16:colId xmlns:a16="http://schemas.microsoft.com/office/drawing/2014/main" val="1018425291"/>
                    </a:ext>
                  </a:extLst>
                </a:gridCol>
                <a:gridCol w="2798618">
                  <a:extLst>
                    <a:ext uri="{9D8B030D-6E8A-4147-A177-3AD203B41FA5}">
                      <a16:colId xmlns:a16="http://schemas.microsoft.com/office/drawing/2014/main" val="661923611"/>
                    </a:ext>
                  </a:extLst>
                </a:gridCol>
                <a:gridCol w="3956858">
                  <a:extLst>
                    <a:ext uri="{9D8B030D-6E8A-4147-A177-3AD203B41FA5}">
                      <a16:colId xmlns:a16="http://schemas.microsoft.com/office/drawing/2014/main" val="142668051"/>
                    </a:ext>
                  </a:extLst>
                </a:gridCol>
                <a:gridCol w="1862051">
                  <a:extLst>
                    <a:ext uri="{9D8B030D-6E8A-4147-A177-3AD203B41FA5}">
                      <a16:colId xmlns:a16="http://schemas.microsoft.com/office/drawing/2014/main" val="9727708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Title</a:t>
                      </a:r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Editor</a:t>
                      </a:r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Content</a:t>
                      </a:r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Completion Time</a:t>
                      </a:r>
                      <a:endParaRPr lang="LID4096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41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Test framework for media delivery technologies on top of QUIC</a:t>
                      </a:r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Emmanouil Potetsianakis, Xiaomi, emmanouil@xiaomi.com</a:t>
                      </a:r>
                      <a:endParaRPr lang="LID4096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Documents testbed and simulation tools for QUIC setups (part of Objective 2 of FS_Q4RTC and Objective 3 of </a:t>
                      </a:r>
                      <a:r>
                        <a:rPr lang="en-GB" dirty="0" err="1"/>
                        <a:t>FS_QStream</a:t>
                      </a:r>
                      <a:r>
                        <a:rPr lang="en-GB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SA4#137-e (May’26)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545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Evaluation of QUIC-based streaming protocols for on-demand and live video services</a:t>
                      </a:r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Emmanouil Potetsianakis, Xiaomi, emmanouil@xiaomi.com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Document services, applications, experiments and results for segmented media delivery and integration into 5GMS </a:t>
                      </a:r>
                      <a:endParaRPr lang="LID4096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SA4#139</a:t>
                      </a:r>
                    </a:p>
                    <a:p>
                      <a:r>
                        <a:rPr lang="en-GB"/>
                        <a:t>(February’27)</a:t>
                      </a:r>
                      <a:endParaRPr lang="LID4096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338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Study of QUIC-based media delivery solutions for real-time communication</a:t>
                      </a:r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/>
                        <a:t>Yoshihiro Inoue, NTT, yoshihiro.inoue@ntt-at.co.jp</a:t>
                      </a:r>
                    </a:p>
                    <a:p>
                      <a:endParaRPr lang="en-GB"/>
                    </a:p>
                    <a:p>
                      <a:r>
                        <a:rPr lang="en-GB" sz="1600"/>
                        <a:t>(rapporteur: </a:t>
                      </a:r>
                      <a:r>
                        <a:rPr lang="en-GB" sz="1600" err="1"/>
                        <a:t>Serhan</a:t>
                      </a:r>
                      <a:r>
                        <a:rPr lang="en-GB" sz="1600"/>
                        <a:t> Gül, Nokia, serhan.guel@nokia.com</a:t>
                      </a:r>
                      <a:r>
                        <a:rPr lang="pt-BR" sz="1600"/>
                        <a:t>)</a:t>
                      </a:r>
                      <a:endParaRPr lang="LID4096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Document services, applications, experiments and results for real-time communication and integration into the RTC System</a:t>
                      </a:r>
                      <a:endParaRPr lang="LID4096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SA4#139</a:t>
                      </a:r>
                    </a:p>
                    <a:p>
                      <a:r>
                        <a:rPr lang="en-GB" dirty="0"/>
                        <a:t>(February’27)</a:t>
                      </a:r>
                      <a:endParaRPr lang="LID4096" dirty="0"/>
                    </a:p>
                    <a:p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05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472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9e1863-6419-4ae9-b137-ab59de5e18c9" xsi:nil="true"/>
    <lcf76f155ced4ddcb4097134ff3c332f xmlns="1e0b0434-7d06-457a-aa66-515fa084393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3DE52A8ADBE409B80032F7A622632" ma:contentTypeVersion="14" ma:contentTypeDescription="Create a new document." ma:contentTypeScope="" ma:versionID="a5800068259d4ddfe35ac2744939da98">
  <xsd:schema xmlns:xsd="http://www.w3.org/2001/XMLSchema" xmlns:xs="http://www.w3.org/2001/XMLSchema" xmlns:p="http://schemas.microsoft.com/office/2006/metadata/properties" xmlns:ns2="1e0b0434-7d06-457a-aa66-515fa0843930" xmlns:ns3="459e1863-6419-4ae9-b137-ab59de5e18c9" targetNamespace="http://schemas.microsoft.com/office/2006/metadata/properties" ma:root="true" ma:fieldsID="b5bedea034dc4c9a1ad7d82bbe0e6310" ns2:_="" ns3:_="">
    <xsd:import namespace="1e0b0434-7d06-457a-aa66-515fa0843930"/>
    <xsd:import namespace="459e1863-6419-4ae9-b137-ab59de5e18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0b0434-7d06-457a-aa66-515fa08439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10a4360-04d9-4667-be95-b97e4a7e4a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e1863-6419-4ae9-b137-ab59de5e18c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16b5ecf-c530-49d4-85e6-a0ce8ec5c856}" ma:internalName="TaxCatchAll" ma:showField="CatchAllData" ma:web="459e1863-6419-4ae9-b137-ab59de5e18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6E1367-B451-4DDB-86BF-E3ABDBB6BD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A5EBCB-E905-487F-AB8F-0CFDE5A2A84C}">
  <ds:schemaRefs>
    <ds:schemaRef ds:uri="229579ab-57a9-4bef-bc1b-2624410c5e1c"/>
    <ds:schemaRef ds:uri="c872df49-ebad-488d-a324-025e4f6ab39d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003BD6A-72D5-415D-A27E-1E12FEEE94C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270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Proposed way forward</vt:lpstr>
      <vt:lpstr>Proposed TRs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way forward</dc:title>
  <dc:creator>Emmanouil Potetsianakis</dc:creator>
  <cp:lastModifiedBy>Emmanouil Potetsianakis</cp:lastModifiedBy>
  <cp:revision>6</cp:revision>
  <dcterms:created xsi:type="dcterms:W3CDTF">2025-11-18T17:56:23Z</dcterms:created>
  <dcterms:modified xsi:type="dcterms:W3CDTF">2025-11-19T00:23:26Z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0x0101005A93DE52A8ADBE409B80032F7A622632</vt:lpwstr>
  </property>
  <property fmtid="{D5CDD505-2E9C-101B-9397-08002B2CF9AE}" pid="3" name="MediaServiceImageTags">
    <vt:lpwstr/>
  </property>
</Properties>
</file>