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.jpg"/>
  <Default Extension="png" ContentType="image/png"/>
  <Default Extension="rels" ContentType="application/vnd.openxmlformats-package.relationship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12"/>
  </p:handoutMasterIdLst>
  <p:sldIdLst>
    <p:sldId id="341" r:id="rId3"/>
    <p:sldId id="1147" r:id="rId4"/>
    <p:sldId id="1150" r:id="rId6"/>
    <p:sldId id="1140" r:id="rId7"/>
    <p:sldId id="1153" r:id="rId8"/>
    <p:sldId id="1152" r:id="rId9"/>
    <p:sldId id="1156" r:id="rId10"/>
    <p:sldId id="1143" r:id="rId11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88348" autoAdjust="0"/>
  </p:normalViewPr>
  <p:slideViewPr>
    <p:cSldViewPr snapToGrid="0" showGuides="1">
      <p:cViewPr varScale="1">
        <p:scale>
          <a:sx n="81" d="100"/>
          <a:sy n="81" d="100"/>
        </p:scale>
        <p:origin x="370" y="53"/>
      </p:cViewPr>
      <p:guideLst>
        <p:guide orient="horz" pos="2160"/>
        <p:guide pos="385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5"/>
        <p:guide pos="218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customXml" Target="../customXml/item3.xml"/><Relationship Id="rId17" Type="http://schemas.openxmlformats.org/officeDocument/2006/relationships/customXml" Target="../customXml/item2.xml"/><Relationship Id="rId16" Type="http://schemas.openxmlformats.org/officeDocument/2006/relationships/customXml" Target="../customXml/item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/>
          <a:p>
            <a:pPr lvl="0"/>
            <a:r>
              <a:rPr lang="en-GB" noProof="0"/>
              <a:t>Click to edit Master text styles</a:t>
            </a:r>
            <a:endParaRPr lang="en-GB" noProof="0"/>
          </a:p>
          <a:p>
            <a:pPr lvl="1"/>
            <a:r>
              <a:rPr lang="en-GB" noProof="0"/>
              <a:t>Second level</a:t>
            </a:r>
            <a:endParaRPr lang="en-GB" noProof="0"/>
          </a:p>
          <a:p>
            <a:pPr lvl="2"/>
            <a:r>
              <a:rPr lang="en-GB" noProof="0"/>
              <a:t>Third level</a:t>
            </a:r>
            <a:endParaRPr lang="en-GB" noProof="0"/>
          </a:p>
          <a:p>
            <a:pPr lvl="3"/>
            <a:r>
              <a:rPr lang="en-GB" noProof="0"/>
              <a:t>Fourth level</a:t>
            </a:r>
            <a:endParaRPr lang="en-GB" noProof="0"/>
          </a:p>
          <a:p>
            <a:pPr lvl="4"/>
            <a:r>
              <a:rPr lang="en-GB" noProof="0"/>
              <a:t>Fifth level</a:t>
            </a:r>
            <a:endParaRPr lang="en-GB" noProof="0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对运营商、设备商的好处 终端厂家的好处</a:t>
            </a:r>
            <a:endParaRPr lang="en-US" altLang="zh-CN" dirty="0"/>
          </a:p>
          <a:p>
            <a:r>
              <a:rPr lang="zh-CN" altLang="en-US" dirty="0"/>
              <a:t>不够显著，</a:t>
            </a:r>
            <a:r>
              <a:rPr lang="en-US" altLang="zh-CN" dirty="0"/>
              <a:t>benefit</a:t>
            </a:r>
            <a:r>
              <a:rPr lang="zh-CN" altLang="en-US" dirty="0"/>
              <a:t>，</a:t>
            </a:r>
            <a:endParaRPr lang="en-US" altLang="zh-CN" dirty="0"/>
          </a:p>
          <a:p>
            <a:r>
              <a:rPr lang="en-US" altLang="zh-CN" dirty="0"/>
              <a:t>6G data </a:t>
            </a:r>
            <a:r>
              <a:rPr lang="zh-CN" altLang="en-US" dirty="0"/>
              <a:t>可能是</a:t>
            </a:r>
            <a:r>
              <a:rPr lang="en-US" altLang="zh-CN" dirty="0"/>
              <a:t>6G</a:t>
            </a:r>
            <a:r>
              <a:rPr lang="zh-CN" altLang="en-US" dirty="0"/>
              <a:t>的一个</a:t>
            </a:r>
            <a:r>
              <a:rPr lang="en-US" altLang="zh-CN" dirty="0"/>
              <a:t>main drive opportunity for all the parties or industry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</a:fld>
            <a:endParaRPr lang="en-GB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用 </a:t>
            </a:r>
            <a:r>
              <a:rPr lang="en-US" altLang="zh-CN" dirty="0"/>
              <a:t>gap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</a:fld>
            <a:endParaRPr lang="en-GB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SA2 have related work in R18 and R19, but lack of unified architecture design,,</a:t>
            </a:r>
            <a:r>
              <a:rPr lang="zh-CN" altLang="en-US" dirty="0"/>
              <a:t>需求从</a:t>
            </a:r>
            <a:r>
              <a:rPr lang="en-US" altLang="zh-CN" dirty="0"/>
              <a:t>RAN</a:t>
            </a:r>
            <a:r>
              <a:rPr lang="zh-CN" altLang="en-US" dirty="0"/>
              <a:t>时不时按场景来，但是缺统一架构设计。</a:t>
            </a:r>
            <a:endParaRPr lang="en-US" altLang="zh-CN" dirty="0"/>
          </a:p>
          <a:p>
            <a:r>
              <a:rPr lang="en-US" altLang="zh-CN" dirty="0"/>
              <a:t>RAN</a:t>
            </a:r>
            <a:r>
              <a:rPr lang="zh-CN" altLang="en-US" dirty="0"/>
              <a:t>最新的</a:t>
            </a:r>
            <a:r>
              <a:rPr lang="en-US" altLang="zh-CN" dirty="0"/>
              <a:t>LS</a:t>
            </a:r>
            <a:r>
              <a:rPr lang="zh-CN" altLang="en-US" dirty="0"/>
              <a:t>关于模型传输的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</a:fld>
            <a:endParaRPr lang="en-GB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NF</a:t>
            </a:r>
            <a:r>
              <a:rPr lang="zh-CN" altLang="en-US" dirty="0"/>
              <a:t>变</a:t>
            </a:r>
            <a:r>
              <a:rPr lang="en-US" altLang="zh-CN" dirty="0"/>
              <a:t>CN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</a:fld>
            <a:endParaRPr lang="en-GB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US" dirty="0"/>
          </a:p>
        </p:txBody>
      </p:sp>
      <p:sp>
        <p:nvSpPr>
          <p:cNvPr id="4" name="Title Placeholder 1"/>
          <p:cNvSpPr txBox="1"/>
          <p:nvPr userDrawn="1"/>
        </p:nvSpPr>
        <p:spPr bwMode="auto">
          <a:xfrm>
            <a:off x="78325" y="65880"/>
            <a:ext cx="11899901" cy="5159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>
              <a:tabLst>
                <a:tab pos="6120130" algn="r"/>
              </a:tabLst>
            </a:pPr>
            <a:r>
              <a:rPr lang="en-US" altLang="zh-CN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3GPP TSG SA Meeting #109						SP-25xxxx</a:t>
            </a:r>
            <a:endParaRPr lang="zh-CN" altLang="zh-CN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Beijing, China, Sep 16 – 19, 2025</a:t>
            </a:r>
            <a:endParaRPr lang="en-US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78325" y="544572"/>
            <a:ext cx="10515600" cy="646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 dirty="0"/>
              <a:t>Click to edit Master title style</a:t>
            </a:r>
            <a:endParaRPr lang="en-US" altLang="en-US" dirty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93298" y="1523206"/>
            <a:ext cx="11060502" cy="46537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US" altLang="en-US" dirty="0"/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11112" y="1191419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  <a:endParaRPr lang="en-GB" altLang="en-US" sz="800" dirty="0">
              <a:ln w="0"/>
              <a:latin typeface="Calibri" panose="020F0502020204030204" pitchFamily="34" charset="0"/>
            </a:endParaRP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7081" y="395415"/>
            <a:ext cx="1408113" cy="646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</a:fld>
            <a:endParaRPr lang="en-GB" altLang="en-US" sz="140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5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jpeg"/><Relationship Id="rId2" Type="http://schemas.openxmlformats.org/officeDocument/2006/relationships/image" Target="../media/image7.png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image" Target="../media/image10.jpe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tags" Target="../tags/tag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 eaLnBrk="1" hangingPunct="1"/>
            <a:r>
              <a:rPr lang="en-US" altLang="zh-CN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Discussion on a 6G Use Case: </a:t>
            </a:r>
            <a:br>
              <a:rPr lang="en-US" altLang="zh-CN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Embodied Video Internet (EVI)</a:t>
            </a:r>
            <a:endParaRPr lang="en-US" altLang="zh-CN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itle 1"/>
          <p:cNvSpPr txBox="1"/>
          <p:nvPr/>
        </p:nvSpPr>
        <p:spPr bwMode="auto">
          <a:xfrm>
            <a:off x="665519" y="3893543"/>
            <a:ext cx="10177272" cy="1435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 eaLnBrk="1" hangingPunct="1"/>
            <a:r>
              <a:rPr lang="en-GB" sz="2400" b="1" dirty="0"/>
              <a:t>China Mobile</a:t>
            </a:r>
            <a:endParaRPr lang="en-GB" altLang="en-US" sz="2400" b="1" dirty="0"/>
          </a:p>
        </p:txBody>
      </p:sp>
      <p:sp>
        <p:nvSpPr>
          <p:cNvPr id="10" name="矩形 9"/>
          <p:cNvSpPr/>
          <p:nvPr/>
        </p:nvSpPr>
        <p:spPr>
          <a:xfrm>
            <a:off x="74295" y="92710"/>
            <a:ext cx="3610610" cy="646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4295" y="76200"/>
            <a:ext cx="6096000" cy="607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lvl="1" algn="l">
              <a:lnSpc>
                <a:spcPct val="120000"/>
              </a:lnSpc>
              <a:defRPr sz="1800">
                <a:solidFill>
                  <a:schemeClr val="tx1">
                    <a:alpha val="100000"/>
                  </a:schemeClr>
                </a:solidFill>
                <a:latin typeface="Calibri" panose="020F0502020204030204"/>
                <a:ea typeface="Segoe Print" panose="02000600000000000000"/>
                <a:cs typeface="+mn-cs"/>
              </a:defRPr>
            </a:pPr>
            <a:r>
              <a:rPr lang="en-US" sz="1400" b="1" spc="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alibri" panose="020F0502020204030204"/>
              </a:rPr>
              <a:t>3GPP SA WG4 Meeting #134</a:t>
            </a:r>
            <a:endParaRPr lang="en-US" sz="1400" b="1" spc="1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Calibri" panose="020F0502020204030204"/>
            </a:endParaRPr>
          </a:p>
          <a:p>
            <a:pPr marL="0" lvl="1" algn="l">
              <a:lnSpc>
                <a:spcPct val="120000"/>
              </a:lnSpc>
              <a:defRPr sz="1800">
                <a:solidFill>
                  <a:schemeClr val="tx1">
                    <a:alpha val="100000"/>
                  </a:schemeClr>
                </a:solidFill>
                <a:latin typeface="Calibri" panose="020F0502020204030204"/>
                <a:ea typeface="Segoe Print" panose="02000600000000000000"/>
                <a:cs typeface="+mn-cs"/>
              </a:defRPr>
            </a:pPr>
            <a:r>
              <a:rPr lang="en-US" sz="1400" b="1" spc="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Dallas, US, 13–17 Nov, 2025</a:t>
            </a:r>
            <a:endParaRPr lang="en-US" altLang="en-US" sz="1400" b="1" spc="1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123805" y="26035"/>
            <a:ext cx="1383030" cy="2965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标题 1"/>
          <p:cNvSpPr txBox="1"/>
          <p:nvPr/>
        </p:nvSpPr>
        <p:spPr bwMode="auto">
          <a:xfrm>
            <a:off x="7414260" y="26035"/>
            <a:ext cx="4013200" cy="103568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52" tIns="34276" rIns="68552" bIns="34276" numCol="1" anchor="t" anchorCtr="0" compatLnSpc="1"/>
          <a:p>
            <a:pPr marL="0" lvl="1" algn="r">
              <a:lnSpc>
                <a:spcPct val="120000"/>
              </a:lnSpc>
              <a:defRPr sz="1800">
                <a:solidFill>
                  <a:schemeClr val="tx1">
                    <a:alpha val="100000"/>
                  </a:schemeClr>
                </a:solidFill>
                <a:latin typeface="Calibri" panose="020F0502020204030204"/>
                <a:ea typeface="Segoe Print" panose="02000600000000000000"/>
                <a:cs typeface="+mn-cs"/>
              </a:defRPr>
            </a:pPr>
            <a:r>
              <a:rPr lang="en-US" sz="1400" b="1" spc="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alibri" panose="020F0502020204030204"/>
              </a:rPr>
              <a:t>S4-251826</a:t>
            </a:r>
            <a:endParaRPr lang="en-US" sz="1400" b="1" spc="1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Calibri" panose="020F0502020204030204"/>
            </a:endParaRP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5715" y="623570"/>
            <a:ext cx="10920730" cy="647065"/>
          </a:xfrm>
        </p:spPr>
        <p:txBody>
          <a:bodyPr/>
          <a:lstStyle/>
          <a:p>
            <a:r>
              <a:rPr lang="en-US" sz="2600" b="1"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Motivation-</a:t>
            </a:r>
            <a:r>
              <a:rPr lang="en-US" sz="2600" b="1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 The Shift to Mobile and Embodied Sensing</a:t>
            </a:r>
            <a:endParaRPr lang="en-US" altLang="en-GB" sz="2600" b="1" dirty="0">
              <a:latin typeface="Times New Roman" panose="02020603050405020304" pitchFamily="18" charset="0"/>
              <a:ea typeface="微软雅黑 Light" panose="020B0502040204020203" charset="-122"/>
              <a:cs typeface="Times New Roman" panose="02020603050405020304" pitchFamily="18" charset="0"/>
            </a:endParaRPr>
          </a:p>
        </p:txBody>
      </p:sp>
      <p:sp>
        <p:nvSpPr>
          <p:cNvPr id="4" name="Content Placeholder 2"/>
          <p:cNvSpPr txBox="1"/>
          <p:nvPr/>
        </p:nvSpPr>
        <p:spPr bwMode="auto">
          <a:xfrm>
            <a:off x="171450" y="1556385"/>
            <a:ext cx="11882120" cy="1645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en-GB"/>
            </a:defPPr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1"/>
              </a:buBlip>
              <a:defRPr sz="2000">
                <a:latin typeface="+mn-lt"/>
                <a:cs typeface="+mn-cs"/>
              </a:defRPr>
            </a:lvl1pPr>
            <a:lvl2pPr marL="685800" lvl="1" indent="-228600">
              <a:lnSpc>
                <a:spcPct val="90000"/>
              </a:lnSpc>
              <a:spcBef>
                <a:spcPts val="500"/>
              </a:spcBef>
              <a:buClr>
                <a:schemeClr val="accent6"/>
              </a:buClr>
              <a:buFont typeface="Arial" panose="020B0604020202020204" pitchFamily="34" charset="0"/>
              <a:buChar char="•"/>
              <a:defRPr sz="2000">
                <a:latin typeface="+mn-lt"/>
                <a:cs typeface="+mn-cs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+mn-lt"/>
                <a:cs typeface="+mn-cs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+mn-lt"/>
                <a:cs typeface="+mn-cs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+mn-lt"/>
                <a:cs typeface="+mn-cs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  <a:cs typeface="+mn-cs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  <a:cs typeface="+mn-cs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  <a:cs typeface="+mn-cs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  <a:cs typeface="+mn-cs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b="1" dirty="0">
                <a:latin typeface="Times New Roman" panose="02020603050405020304" pitchFamily="18" charset="0"/>
                <a:ea typeface="微软雅黑 Light" panose="020B0502040204020203" charset="-122"/>
                <a:cs typeface="Times New Roman" panose="02020603050405020304" pitchFamily="18" charset="0"/>
              </a:rPr>
              <a:t>We are transitioning from a world of static, limited perception to one of dynamic, mobile, and embodied sensing </a:t>
            </a:r>
            <a:endParaRPr lang="en-US" altLang="zh-CN" b="1" dirty="0">
              <a:latin typeface="Times New Roman" panose="02020603050405020304" pitchFamily="18" charset="0"/>
              <a:ea typeface="微软雅黑 Light" panose="020B0502040204020203" charset="-122"/>
              <a:cs typeface="Times New Roman" panose="02020603050405020304" pitchFamily="18" charset="0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600" dirty="0">
                <a:latin typeface="Times New Roman" panose="02020603050405020304" pitchFamily="18" charset="0"/>
                <a:ea typeface="微软雅黑 Light" panose="020B0502040204020203" charset="-122"/>
                <a:cs typeface="Times New Roman" panose="02020603050405020304" pitchFamily="18" charset="0"/>
              </a:rPr>
              <a:t>The Old Paradigm (Static &amp; Constrained): Relies on fixed cameras and sensors with limited fields of view, struggling to achieve comprehensive and flexible coverage of complex environments.</a:t>
            </a:r>
            <a:endParaRPr lang="en-US" altLang="zh-CN" sz="1600" dirty="0">
              <a:latin typeface="Times New Roman" panose="02020603050405020304" pitchFamily="18" charset="0"/>
              <a:ea typeface="微软雅黑 Light" panose="020B0502040204020203" charset="-122"/>
              <a:cs typeface="Times New Roman" panose="02020603050405020304" pitchFamily="18" charset="0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600" dirty="0">
                <a:latin typeface="Times New Roman" panose="02020603050405020304" pitchFamily="18" charset="0"/>
                <a:ea typeface="微软雅黑 Light" panose="020B0502040204020203" charset="-122"/>
                <a:cs typeface="Times New Roman" panose="02020603050405020304" pitchFamily="18" charset="0"/>
              </a:rPr>
              <a:t>The New Paradigm (Mobile &amp; Embodied): Robots, UAVs, and other mobile devices are becoming our "mobile eyes and limbs."  They can actively enter, explore, and interact deeply with the physical world.</a:t>
            </a:r>
            <a:endParaRPr lang="en-US" altLang="zh-CN" sz="1600" dirty="0">
              <a:latin typeface="Times New Roman" panose="02020603050405020304" pitchFamily="18" charset="0"/>
              <a:ea typeface="微软雅黑 Light" panose="020B0502040204020203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0" y="4197350"/>
            <a:ext cx="11979275" cy="1553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57200" lvl="1" indent="0">
              <a:spcBef>
                <a:spcPts val="0"/>
              </a:spcBef>
              <a:spcAft>
                <a:spcPts val="600"/>
              </a:spcAft>
              <a:buNone/>
            </a:pPr>
            <a:endParaRPr lang="en-US" altLang="zh-CN" dirty="0">
              <a:latin typeface="Times New Roman" panose="02020603050405020304" pitchFamily="18" charset="0"/>
              <a:ea typeface="微软雅黑 Light" panose="020B0502040204020203" charset="-122"/>
              <a:cs typeface="Times New Roman" panose="02020603050405020304" pitchFamily="18" charset="0"/>
            </a:endParaRPr>
          </a:p>
          <a:p>
            <a:pPr marL="228600" lvl="1">
              <a:spcBef>
                <a:spcPts val="0"/>
              </a:spcBef>
              <a:spcAft>
                <a:spcPts val="600"/>
              </a:spcAft>
              <a:buBlip>
                <a:blip r:embed="rId1"/>
              </a:buBlip>
            </a:pPr>
            <a:r>
              <a:rPr lang="en-US" altLang="zh-CN" b="1" dirty="0">
                <a:latin typeface="Times New Roman" panose="02020603050405020304" pitchFamily="18" charset="0"/>
                <a:ea typeface="微软雅黑 Light" panose="020B0502040204020203" charset="-122"/>
                <a:cs typeface="Times New Roman" panose="02020603050405020304" pitchFamily="18" charset="0"/>
                <a:sym typeface="+mn-ea"/>
              </a:rPr>
              <a:t>The multiple cameras and LiDAR sensors on these devices generate concurrent streams of beyond 2D video and other large-scale heterogeneous data. A vast gap exists between the limited on-device computational power and the immense processing requirements for advanced embodied tasks like real-time 3D scene understanding and autonomous decision-making</a:t>
            </a:r>
            <a:r>
              <a:rPr lang="en-US" altLang="zh-CN" dirty="0">
                <a:latin typeface="Times New Roman" panose="02020603050405020304" pitchFamily="18" charset="0"/>
                <a:ea typeface="微软雅黑 Light" panose="020B0502040204020203" charset="-122"/>
                <a:cs typeface="Times New Roman" panose="02020603050405020304" pitchFamily="18" charset="0"/>
                <a:sym typeface="+mn-ea"/>
              </a:rPr>
              <a:t>.</a:t>
            </a:r>
            <a:endParaRPr lang="en-US" altLang="zh-CN" dirty="0">
              <a:latin typeface="Times New Roman" panose="02020603050405020304" pitchFamily="18" charset="0"/>
              <a:ea typeface="微软雅黑 Light" panose="020B0502040204020203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9900" y="3201670"/>
            <a:ext cx="8435975" cy="13525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6030" y="5444490"/>
            <a:ext cx="6851650" cy="1009650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/>
          <p:nvPr/>
        </p:nvSpPr>
        <p:spPr bwMode="auto">
          <a:xfrm>
            <a:off x="171450" y="1556385"/>
            <a:ext cx="11948795" cy="474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en-GB"/>
            </a:defPPr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1"/>
              </a:buBlip>
              <a:defRPr sz="2000">
                <a:latin typeface="+mn-lt"/>
                <a:cs typeface="+mn-cs"/>
              </a:defRPr>
            </a:lvl1pPr>
            <a:lvl2pPr marL="685800" lvl="1" indent="-228600">
              <a:lnSpc>
                <a:spcPct val="90000"/>
              </a:lnSpc>
              <a:spcBef>
                <a:spcPts val="500"/>
              </a:spcBef>
              <a:buClr>
                <a:schemeClr val="accent6"/>
              </a:buClr>
              <a:buFont typeface="Arial" panose="020B0604020202020204" pitchFamily="34" charset="0"/>
              <a:buChar char="•"/>
              <a:defRPr sz="2000">
                <a:latin typeface="+mn-lt"/>
                <a:cs typeface="+mn-cs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+mn-lt"/>
                <a:cs typeface="+mn-cs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+mn-lt"/>
                <a:cs typeface="+mn-cs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+mn-lt"/>
                <a:cs typeface="+mn-cs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  <a:cs typeface="+mn-cs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  <a:cs typeface="+mn-cs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  <a:cs typeface="+mn-cs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 Case Description:</a:t>
            </a:r>
            <a:endParaRPr lang="en-US" altLang="zh-CN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lnSpc>
                <a:spcPct val="100000"/>
              </a:lnSpc>
              <a:spcBef>
                <a:spcPts val="600"/>
              </a:spcBef>
            </a:pP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>
              <a:spcBef>
                <a:spcPts val="0"/>
              </a:spcBef>
            </a:pPr>
            <a:endParaRPr lang="en-US" altLang="zh-CN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-5715" y="623570"/>
            <a:ext cx="10920730" cy="647065"/>
          </a:xfrm>
        </p:spPr>
        <p:txBody>
          <a:bodyPr/>
          <a:p>
            <a:r>
              <a:rPr lang="en-US" sz="2600" b="1"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Reference Use Case: </a:t>
            </a:r>
            <a:r>
              <a:rPr lang="en-US" sz="2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Network-Assisted Embodied AI</a:t>
            </a:r>
            <a:endParaRPr lang="en-US" sz="2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+mj-cs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1960" y="1920875"/>
            <a:ext cx="11057255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en-US" sz="16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Devices such as robots and UAVs equipped with multiple cameras are required to capture and upload multi-modal concurrent data streams (e.g., video, point clouds) for network-based AI inference. These streams are transmitted via a unified bearer network to a network-based platform or third party platforms for distributed AI inference tasks, including multi-modal perception, 3D digital twin modeling, trajectory planning, and task orchestration.  This supports various embodied tasks in educational, home, industrial, and special environments, such as automatic inspection and troubleshooting, human-computer interaction and remote operation. </a:t>
            </a:r>
            <a:endParaRPr lang="en-US" altLang="en-US" sz="160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9" name="Content Placeholder 2"/>
          <p:cNvSpPr txBox="1"/>
          <p:nvPr/>
        </p:nvSpPr>
        <p:spPr bwMode="auto">
          <a:xfrm>
            <a:off x="121285" y="4239260"/>
            <a:ext cx="11948795" cy="474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en-GB"/>
            </a:defPPr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1"/>
              </a:buBlip>
              <a:defRPr sz="2000">
                <a:latin typeface="+mn-lt"/>
                <a:cs typeface="+mn-cs"/>
              </a:defRPr>
            </a:lvl1pPr>
            <a:lvl2pPr marL="685800" lvl="1" indent="-228600">
              <a:lnSpc>
                <a:spcPct val="90000"/>
              </a:lnSpc>
              <a:spcBef>
                <a:spcPts val="500"/>
              </a:spcBef>
              <a:buClr>
                <a:schemeClr val="accent6"/>
              </a:buClr>
              <a:buFont typeface="Arial" panose="020B0604020202020204" pitchFamily="34" charset="0"/>
              <a:buChar char="•"/>
              <a:defRPr sz="2000">
                <a:latin typeface="+mn-lt"/>
                <a:cs typeface="+mn-cs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+mn-lt"/>
                <a:cs typeface="+mn-cs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+mn-lt"/>
                <a:cs typeface="+mn-cs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+mn-lt"/>
                <a:cs typeface="+mn-cs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  <a:cs typeface="+mn-cs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  <a:cs typeface="+mn-cs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  <a:cs typeface="+mn-cs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Potential Requirements:</a:t>
            </a:r>
            <a:endParaRPr lang="en-US" altLang="zh-CN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en-US" altLang="zh-CN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lnSpc>
                <a:spcPct val="100000"/>
              </a:lnSpc>
              <a:spcBef>
                <a:spcPts val="600"/>
              </a:spcBef>
            </a:pP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>
              <a:spcBef>
                <a:spcPts val="0"/>
              </a:spcBef>
            </a:pPr>
            <a:endParaRPr lang="en-US" altLang="zh-CN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85140" y="4591050"/>
            <a:ext cx="1037971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lang="en-US" sz="16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Compression and transmission of concurrent, heterogeneous data streams (2D video, beyond 2D media, etc.)</a:t>
            </a:r>
            <a:endParaRPr lang="en-US" sz="160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lang="en-US" sz="16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Core AI tasks such as perception, 3D construction, and planning are completed on the network or third party platforms.</a:t>
            </a:r>
            <a:endParaRPr lang="en-US" sz="160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lang="en-US" sz="16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The core demand for the network: It poses a severe challenge to the high data rate,  and low latency of the uplink.</a:t>
            </a:r>
            <a:endParaRPr lang="en-US" sz="160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n"/>
            </a:pPr>
            <a:r>
              <a:rPr lang="en-US" sz="16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Support diverse scenarios</a:t>
            </a:r>
            <a:r>
              <a:rPr lang="zh-CN" sz="16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（</a:t>
            </a:r>
            <a:r>
              <a:rPr lang="en-US" sz="16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Educational</a:t>
            </a:r>
            <a:r>
              <a:rPr lang="zh-CN" sz="16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lang="en-US" sz="16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Home</a:t>
            </a:r>
            <a:r>
              <a:rPr lang="zh-CN" sz="16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lang="en-US" sz="16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Industrial</a:t>
            </a:r>
            <a:r>
              <a:rPr lang="zh-CN" sz="16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lang="en-US" sz="16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Dangerous environment</a:t>
            </a:r>
            <a:r>
              <a:rPr lang="zh-CN" sz="16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）</a:t>
            </a:r>
            <a:endParaRPr lang="zh-CN" altLang="en-US" sz="160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-5715" y="623570"/>
            <a:ext cx="10920730" cy="647065"/>
          </a:xfrm>
        </p:spPr>
        <p:txBody>
          <a:bodyPr/>
          <a:p>
            <a:r>
              <a:rPr lang="en-US" sz="2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Example:</a:t>
            </a:r>
            <a:endParaRPr lang="en-US" sz="2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+mj-cs"/>
              <a:sym typeface="+mn-ea"/>
            </a:endParaRPr>
          </a:p>
        </p:txBody>
      </p:sp>
      <p:pic>
        <p:nvPicPr>
          <p:cNvPr id="119" name="图片 1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49940" y="1488440"/>
            <a:ext cx="4838700" cy="49911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27660" y="6612890"/>
            <a:ext cx="6096000" cy="245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1000" i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* An robot example from UBTECH.</a:t>
            </a:r>
            <a:endParaRPr lang="en-US" altLang="en-US" sz="1000" i="1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57200" y="1574165"/>
            <a:ext cx="4565650" cy="4762500"/>
            <a:chOff x="900" y="1605"/>
            <a:chExt cx="7190" cy="7500"/>
          </a:xfrm>
        </p:grpSpPr>
        <p:pic>
          <p:nvPicPr>
            <p:cNvPr id="118" name="图片 11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60" y="1695"/>
              <a:ext cx="6130" cy="7410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2611" y="1605"/>
              <a:ext cx="1253" cy="39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 anchor="t">
              <a:noAutofit/>
            </a:bodyPr>
            <a:p>
              <a:r>
                <a:rPr lang="en-US" sz="10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6+0 MIC</a:t>
              </a:r>
              <a:endParaRPr lang="en-US" altLang="en-US" sz="10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275" y="2368"/>
              <a:ext cx="3402" cy="38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 anchor="t">
              <a:spAutoFit/>
            </a:bodyPr>
            <a:p>
              <a:pPr algn="l">
                <a:buClrTx/>
                <a:buSzTx/>
                <a:buFontTx/>
              </a:pPr>
              <a:r>
                <a:rPr lang="en-US" sz="10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Curved surface display screen *2</a:t>
              </a:r>
              <a:endParaRPr lang="en-US" sz="10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900" y="3378"/>
              <a:ext cx="3329" cy="37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 anchor="t">
              <a:noAutofit/>
            </a:bodyPr>
            <a:p>
              <a:pPr lvl="0" algn="l">
                <a:buClrTx/>
                <a:buSzTx/>
                <a:buFontTx/>
              </a:pPr>
              <a:r>
                <a:rPr lang="en-US" sz="10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F</a:t>
              </a:r>
              <a:r>
                <a:rPr lang="en-US" sz="10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our-ocular stereoscopic vision</a:t>
              </a:r>
              <a:endParaRPr lang="en-US" sz="10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870" y="4328"/>
              <a:ext cx="2211" cy="38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 anchor="t">
              <a:noAutofit/>
            </a:bodyPr>
            <a:p>
              <a:pPr lvl="0" algn="l">
                <a:buClrTx/>
                <a:buSzTx/>
                <a:buFontTx/>
              </a:pPr>
              <a:r>
                <a:rPr lang="en-US" sz="10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Ultrasonic sensor</a:t>
              </a:r>
              <a:r>
                <a:rPr lang="en-US" sz="10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 </a:t>
              </a:r>
              <a:r>
                <a:rPr lang="en-US" sz="10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*4</a:t>
              </a:r>
              <a:endParaRPr lang="en-US" sz="10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071" y="5203"/>
              <a:ext cx="2986" cy="41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 anchor="t">
              <a:noAutofit/>
            </a:bodyPr>
            <a:p>
              <a:pPr lvl="0" algn="l">
                <a:buClrTx/>
                <a:buSzTx/>
                <a:buFontTx/>
              </a:pPr>
              <a:r>
                <a:rPr lang="en-US" sz="10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6-Axis Force/Torque Sensor</a:t>
              </a:r>
              <a:endParaRPr lang="en-US" sz="10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071" y="8613"/>
              <a:ext cx="2986" cy="41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 anchor="t">
              <a:noAutofit/>
            </a:bodyPr>
            <a:p>
              <a:pPr lvl="0" algn="l">
                <a:buClrTx/>
                <a:buSzTx/>
                <a:buFontTx/>
              </a:pPr>
              <a:r>
                <a:rPr lang="en-US" sz="10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6-Axis Force/Torque Sensor</a:t>
              </a:r>
              <a:endParaRPr lang="en-US" sz="10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1" name="表格 120"/>
          <p:cNvGraphicFramePr/>
          <p:nvPr>
            <p:custDataLst>
              <p:tags r:id="rId1"/>
            </p:custDataLst>
          </p:nvPr>
        </p:nvGraphicFramePr>
        <p:xfrm>
          <a:off x="225425" y="2543175"/>
          <a:ext cx="6813550" cy="4084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5930"/>
                <a:gridCol w="1720215"/>
                <a:gridCol w="1683385"/>
                <a:gridCol w="1684020"/>
              </a:tblGrid>
              <a:tr h="304800">
                <a:tc>
                  <a:txBody>
                    <a:bodyPr/>
                    <a:p>
                      <a:r>
                        <a:rPr sz="1400">
                          <a:latin typeface="微软雅黑" panose="020B0503020204020204" charset="-122"/>
                          <a:ea typeface="微软雅黑" panose="020B0503020204020204" charset="-122"/>
                        </a:rPr>
                        <a:t>Scenario</a:t>
                      </a:r>
                      <a:endParaRPr sz="14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r>
                        <a:rPr sz="1400">
                          <a:latin typeface="微软雅黑" panose="020B0503020204020204" charset="-122"/>
                          <a:ea typeface="微软雅黑" panose="020B0503020204020204" charset="-122"/>
                        </a:rPr>
                        <a:t>I</a:t>
                      </a:r>
                      <a:endParaRPr sz="14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r>
                        <a:rPr sz="1400">
                          <a:latin typeface="微软雅黑" panose="020B0503020204020204" charset="-122"/>
                          <a:ea typeface="微软雅黑" panose="020B0503020204020204" charset="-122"/>
                        </a:rPr>
                        <a:t>II</a:t>
                      </a:r>
                      <a:endParaRPr sz="14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r>
                        <a:rPr sz="1400">
                          <a:latin typeface="微软雅黑" panose="020B0503020204020204" charset="-122"/>
                          <a:ea typeface="微软雅黑" panose="020B0503020204020204" charset="-122"/>
                        </a:rPr>
                        <a:t>III</a:t>
                      </a:r>
                      <a:endParaRPr sz="14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18160">
                <a:tc>
                  <a:txBody>
                    <a:bodyPr/>
                    <a:p>
                      <a:r>
                        <a:rPr sz="1400">
                          <a:latin typeface="微软雅黑" panose="020B0503020204020204" charset="-122"/>
                          <a:ea typeface="微软雅黑" panose="020B0503020204020204" charset="-122"/>
                        </a:rPr>
                        <a:t>6 &amp; 8 Cameras</a:t>
                      </a:r>
                      <a:endParaRPr sz="14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r>
                        <a:rPr sz="1400">
                          <a:latin typeface="微软雅黑" panose="020B0503020204020204" charset="-122"/>
                          <a:ea typeface="微软雅黑" panose="020B0503020204020204" charset="-122"/>
                        </a:rPr>
                        <a:t>(note 1)</a:t>
                      </a:r>
                      <a:endParaRPr sz="14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r>
                        <a:rPr sz="1400">
                          <a:latin typeface="微软雅黑" panose="020B0503020204020204" charset="-122"/>
                          <a:ea typeface="微软雅黑" panose="020B0503020204020204" charset="-122"/>
                        </a:rPr>
                        <a:t>1080p * </a:t>
                      </a:r>
                      <a:r>
                        <a:rPr sz="1400">
                          <a:latin typeface="微软雅黑" panose="020B0503020204020204" charset="-122"/>
                          <a:ea typeface="微软雅黑" panose="020B0503020204020204" charset="-122"/>
                        </a:rPr>
                        <a:t>6</a:t>
                      </a:r>
                      <a:endParaRPr sz="14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r>
                        <a:rPr sz="1400">
                          <a:latin typeface="微软雅黑" panose="020B0503020204020204" charset="-122"/>
                          <a:ea typeface="微软雅黑" panose="020B0503020204020204" charset="-122"/>
                        </a:rPr>
                        <a:t>1080p * </a:t>
                      </a:r>
                      <a:r>
                        <a:rPr sz="1400">
                          <a:latin typeface="微软雅黑" panose="020B0503020204020204" charset="-122"/>
                          <a:ea typeface="微软雅黑" panose="020B0503020204020204" charset="-122"/>
                        </a:rPr>
                        <a:t>4 + 4K * 2</a:t>
                      </a:r>
                      <a:endParaRPr sz="14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r>
                        <a:rPr sz="1400">
                          <a:latin typeface="微软雅黑" panose="020B0503020204020204" charset="-122"/>
                          <a:ea typeface="微软雅黑" panose="020B0503020204020204" charset="-122"/>
                        </a:rPr>
                        <a:t>1080p * </a:t>
                      </a:r>
                      <a:r>
                        <a:rPr sz="1400">
                          <a:latin typeface="微软雅黑" panose="020B0503020204020204" charset="-122"/>
                          <a:ea typeface="微软雅黑" panose="020B0503020204020204" charset="-122"/>
                        </a:rPr>
                        <a:t>2 + 4K * 4</a:t>
                      </a:r>
                      <a:endParaRPr sz="14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18160">
                <a:tc>
                  <a:txBody>
                    <a:bodyPr/>
                    <a:p>
                      <a:r>
                        <a:rPr sz="1400">
                          <a:latin typeface="微软雅黑" panose="020B0503020204020204" charset="-122"/>
                          <a:ea typeface="微软雅黑" panose="020B0503020204020204" charset="-122"/>
                        </a:rPr>
                        <a:t>Data rate (Mbps)</a:t>
                      </a:r>
                      <a:endParaRPr sz="14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r>
                        <a:rPr sz="1400"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  <a:r>
                        <a:rPr sz="1400">
                          <a:latin typeface="微软雅黑" panose="020B0503020204020204" charset="-122"/>
                          <a:ea typeface="微软雅黑" panose="020B0503020204020204" charset="-122"/>
                        </a:rPr>
                        <a:t>(note 2)</a:t>
                      </a:r>
                      <a:endParaRPr sz="14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r>
                        <a:rPr sz="1400">
                          <a:latin typeface="微软雅黑" panose="020B0503020204020204" charset="-122"/>
                          <a:ea typeface="微软雅黑" panose="020B0503020204020204" charset="-122"/>
                        </a:rPr>
                        <a:t>20</a:t>
                      </a:r>
                      <a:endParaRPr sz="14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r>
                        <a:rPr sz="1400">
                          <a:latin typeface="微软雅黑" panose="020B0503020204020204" charset="-122"/>
                          <a:ea typeface="微软雅黑" panose="020B0503020204020204" charset="-122"/>
                        </a:rPr>
                        <a:t>60</a:t>
                      </a:r>
                      <a:endParaRPr sz="14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r>
                        <a:rPr sz="1400">
                          <a:latin typeface="微软雅黑" panose="020B0503020204020204" charset="-122"/>
                          <a:ea typeface="微软雅黑" panose="020B0503020204020204" charset="-122"/>
                        </a:rPr>
                        <a:t>100</a:t>
                      </a:r>
                      <a:endParaRPr sz="14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18160">
                <a:tc>
                  <a:txBody>
                    <a:bodyPr/>
                    <a:p>
                      <a:r>
                        <a:rPr sz="1400">
                          <a:latin typeface="微软雅黑" panose="020B0503020204020204" charset="-122"/>
                          <a:ea typeface="微软雅黑" panose="020B0503020204020204" charset="-122"/>
                        </a:rPr>
                        <a:t>E</a:t>
                      </a:r>
                      <a:r>
                        <a:rPr sz="1400">
                          <a:latin typeface="微软雅黑" panose="020B0503020204020204" charset="-122"/>
                          <a:ea typeface="微软雅黑" panose="020B0503020204020204" charset="-122"/>
                        </a:rPr>
                        <a:t>2E RTT</a:t>
                      </a:r>
                      <a:endParaRPr sz="14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r>
                        <a:rPr sz="1400">
                          <a:latin typeface="微软雅黑" panose="020B0503020204020204" charset="-122"/>
                          <a:ea typeface="微软雅黑" panose="020B0503020204020204" charset="-122"/>
                        </a:rPr>
                        <a:t>(note 3)</a:t>
                      </a:r>
                      <a:endParaRPr sz="14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3">
                  <a:txBody>
                    <a:bodyPr/>
                    <a:p>
                      <a:r>
                        <a:rPr sz="1400">
                          <a:latin typeface="微软雅黑" panose="020B0503020204020204" charset="-122"/>
                          <a:ea typeface="微软雅黑" panose="020B0503020204020204" charset="-122"/>
                        </a:rPr>
                        <a:t>100~</a:t>
                      </a:r>
                      <a:r>
                        <a:rPr sz="1400">
                          <a:latin typeface="微软雅黑" panose="020B0503020204020204" charset="-122"/>
                          <a:ea typeface="微软雅黑" panose="020B0503020204020204" charset="-122"/>
                        </a:rPr>
                        <a:t>3</a:t>
                      </a:r>
                      <a:r>
                        <a:rPr sz="1400">
                          <a:latin typeface="微软雅黑" panose="020B0503020204020204" charset="-122"/>
                          <a:ea typeface="微软雅黑" panose="020B0503020204020204" charset="-122"/>
                        </a:rPr>
                        <a:t>00ms</a:t>
                      </a:r>
                      <a:endParaRPr sz="14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cPr/>
                </a:tc>
                <a:tc hMerge="1">
                  <a:tcPr/>
                </a:tc>
              </a:tr>
              <a:tr h="2225040">
                <a:tc gridSpan="4">
                  <a:txBody>
                    <a:bodyPr/>
                    <a:p>
                      <a:r>
                        <a:rPr sz="1400">
                          <a:latin typeface="微软雅黑" panose="020B0503020204020204" charset="-122"/>
                          <a:ea typeface="微软雅黑" panose="020B0503020204020204" charset="-122"/>
                        </a:rPr>
                        <a:t>NOTE 1: </a:t>
                      </a:r>
                      <a:r>
                        <a:rPr sz="1400">
                          <a:latin typeface="微软雅黑" panose="020B0503020204020204" charset="-122"/>
                          <a:ea typeface="微软雅黑" panose="020B0503020204020204" charset="-122"/>
                        </a:rPr>
                        <a:t>6 RGB cameras are equipped for robot </a:t>
                      </a:r>
                      <a:r>
                        <a:rPr sz="1400">
                          <a:latin typeface="微软雅黑" panose="020B0503020204020204" charset="-122"/>
                          <a:ea typeface="微软雅黑" panose="020B0503020204020204" charset="-122"/>
                        </a:rPr>
                        <a:t>“</a:t>
                      </a:r>
                      <a:r>
                        <a:rPr sz="1400">
                          <a:latin typeface="微软雅黑" panose="020B0503020204020204" charset="-122"/>
                          <a:ea typeface="微软雅黑" panose="020B0503020204020204" charset="-122"/>
                        </a:rPr>
                        <a:t>Figure 02</a:t>
                      </a:r>
                      <a:r>
                        <a:rPr sz="1400">
                          <a:latin typeface="微软雅黑" panose="020B0503020204020204" charset="-122"/>
                          <a:ea typeface="微软雅黑" panose="020B0503020204020204" charset="-122"/>
                        </a:rPr>
                        <a:t>” [180], 8 RGB cameras are equipped for robot of Tesla Optimus [183] .</a:t>
                      </a:r>
                      <a:endParaRPr sz="14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r>
                        <a:rPr sz="1400">
                          <a:latin typeface="微软雅黑" panose="020B0503020204020204" charset="-122"/>
                          <a:ea typeface="微软雅黑" panose="020B0503020204020204" charset="-122"/>
                        </a:rPr>
                        <a:t>NOTE 2: Data Rate = Video resolution*(Bits per colour*3) *Refresh rate/Compression ratio. Compression ratio of 240 and 8 bits per colour is assumed, thus data rate is around 3 Mbps for 1080p 15Hz, and around 24Mbps for 4K 30Hz.</a:t>
                      </a:r>
                      <a:r>
                        <a:rPr sz="1400"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  <a:r>
                        <a:rPr sz="1400">
                          <a:latin typeface="微软雅黑" panose="020B0503020204020204" charset="-122"/>
                          <a:ea typeface="微软雅黑" panose="020B0503020204020204" charset="-122"/>
                        </a:rPr>
                        <a:t>Compression ratio, bits per colour and refresh rate for 1080p refers to the similar cases for real-time video uploading of a vehicle as per YD/T 4778-2024 [182].</a:t>
                      </a:r>
                      <a:endParaRPr sz="14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r>
                        <a:rPr sz="1400">
                          <a:latin typeface="微软雅黑" panose="020B0503020204020204" charset="-122"/>
                          <a:ea typeface="微软雅黑" panose="020B0503020204020204" charset="-122"/>
                        </a:rPr>
                        <a:t>NOTE 3: </a:t>
                      </a:r>
                      <a:r>
                        <a:rPr sz="1400">
                          <a:latin typeface="微软雅黑" panose="020B0503020204020204" charset="-122"/>
                          <a:ea typeface="微软雅黑" panose="020B0503020204020204" charset="-122"/>
                        </a:rPr>
                        <a:t>See analysis for Reaction Time Statistics [181].</a:t>
                      </a:r>
                      <a:endParaRPr sz="14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r>
                        <a:rPr sz="1400">
                          <a:latin typeface="微软雅黑" panose="020B0503020204020204" charset="-122"/>
                          <a:ea typeface="微软雅黑" panose="020B0503020204020204" charset="-122"/>
                        </a:rPr>
                        <a:t>E2E Round Trip Time (</a:t>
                      </a:r>
                      <a:r>
                        <a:rPr sz="1400">
                          <a:latin typeface="微软雅黑" panose="020B0503020204020204" charset="-122"/>
                          <a:ea typeface="微软雅黑" panose="020B0503020204020204" charset="-122"/>
                        </a:rPr>
                        <a:t>RTT</a:t>
                      </a:r>
                      <a:r>
                        <a:rPr sz="1400">
                          <a:latin typeface="微软雅黑" panose="020B0503020204020204" charset="-122"/>
                          <a:ea typeface="微软雅黑" panose="020B0503020204020204" charset="-122"/>
                        </a:rPr>
                        <a:t>) </a:t>
                      </a:r>
                      <a:r>
                        <a:rPr sz="1400">
                          <a:latin typeface="微软雅黑" panose="020B0503020204020204" charset="-122"/>
                          <a:ea typeface="微软雅黑" panose="020B0503020204020204" charset="-122"/>
                        </a:rPr>
                        <a:t>including</a:t>
                      </a:r>
                      <a:r>
                        <a:rPr sz="1400"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  <a:r>
                        <a:rPr sz="1400">
                          <a:latin typeface="微软雅黑" panose="020B0503020204020204" charset="-122"/>
                          <a:ea typeface="微软雅黑" panose="020B0503020204020204" charset="-122"/>
                        </a:rPr>
                        <a:t>UL</a:t>
                      </a:r>
                      <a:r>
                        <a:rPr sz="1400"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  <a:r>
                        <a:rPr sz="1400">
                          <a:latin typeface="微软雅黑" panose="020B0503020204020204" charset="-122"/>
                          <a:ea typeface="微软雅黑" panose="020B0503020204020204" charset="-122"/>
                        </a:rPr>
                        <a:t>and</a:t>
                      </a:r>
                      <a:r>
                        <a:rPr sz="1400"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  <a:r>
                        <a:rPr sz="1400">
                          <a:latin typeface="微软雅黑" panose="020B0503020204020204" charset="-122"/>
                          <a:ea typeface="微软雅黑" panose="020B0503020204020204" charset="-122"/>
                        </a:rPr>
                        <a:t>DL</a:t>
                      </a:r>
                      <a:endParaRPr sz="14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</a:tbl>
          </a:graphicData>
        </a:graphic>
      </p:graphicFrame>
      <p:pic>
        <p:nvPicPr>
          <p:cNvPr id="124" name="图片 1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5814" y="5062221"/>
            <a:ext cx="5026186" cy="1473769"/>
          </a:xfrm>
          <a:prstGeom prst="rect">
            <a:avLst/>
          </a:prstGeom>
        </p:spPr>
      </p:pic>
      <p:sp>
        <p:nvSpPr>
          <p:cNvPr id="125" name="文本框 124"/>
          <p:cNvSpPr txBox="1"/>
          <p:nvPr/>
        </p:nvSpPr>
        <p:spPr>
          <a:xfrm>
            <a:off x="225264" y="2085974"/>
            <a:ext cx="6813550" cy="457200"/>
          </a:xfrm>
          <a:prstGeom prst="rect">
            <a:avLst/>
          </a:prstGeom>
        </p:spPr>
        <p:txBody>
          <a:bodyPr>
            <a:spAutoFit/>
          </a:bodyPr>
          <a:p>
            <a:pPr algn="ctr"/>
            <a:r>
              <a:rPr sz="1200" b="1">
                <a:latin typeface="微软雅黑" panose="020B0503020204020204" charset="-122"/>
                <a:ea typeface="微软雅黑" panose="020B0503020204020204" charset="-122"/>
                <a:cs typeface="+mn-cs"/>
              </a:rPr>
              <a:t>Table </a:t>
            </a:r>
            <a:r>
              <a:rPr sz="1200" b="1">
                <a:latin typeface="微软雅黑" panose="020B0503020204020204" charset="-122"/>
                <a:ea typeface="微软雅黑" panose="020B0503020204020204" charset="-122"/>
                <a:cs typeface="+mn-cs"/>
              </a:rPr>
              <a:t>6.27.1-</a:t>
            </a:r>
            <a:r>
              <a:rPr sz="1200" b="1">
                <a:latin typeface="微软雅黑" panose="020B0503020204020204" charset="-122"/>
                <a:ea typeface="微软雅黑" panose="020B0503020204020204" charset="-122"/>
                <a:cs typeface="+mn-cs"/>
              </a:rPr>
              <a:t>1</a:t>
            </a:r>
            <a:r>
              <a:rPr sz="1200" b="1">
                <a:latin typeface="微软雅黑" panose="020B0503020204020204" charset="-122"/>
                <a:ea typeface="微软雅黑" panose="020B0503020204020204" charset="-122"/>
                <a:cs typeface="+mn-cs"/>
              </a:rPr>
              <a:t>: real time video uploading for network-assisted AI inference offloading services for mobile embodied AI devices</a:t>
            </a:r>
            <a:endParaRPr sz="1200" b="1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26" name="文本框 125"/>
          <p:cNvSpPr txBox="1"/>
          <p:nvPr/>
        </p:nvSpPr>
        <p:spPr>
          <a:xfrm>
            <a:off x="7165975" y="2543175"/>
            <a:ext cx="4914900" cy="2235200"/>
          </a:xfrm>
          <a:prstGeom prst="rect">
            <a:avLst/>
          </a:prstGeom>
          <a:ln w="12700">
            <a:solidFill>
              <a:srgbClr val="5C5C5C">
                <a:alpha val="100000"/>
              </a:srgbClr>
            </a:solidFill>
            <a:prstDash val="solid"/>
          </a:ln>
        </p:spPr>
        <p:txBody>
          <a:bodyPr>
            <a:noAutofit/>
          </a:bodyPr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sz="1400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The mobile AI embodied device has two cameras (same type) that operate at a resolution of 1080p and a frame rate of 15 Hz (6 Mbps data rate, 66,67ms data interval). </a:t>
            </a:r>
            <a:endParaRPr sz="1400">
              <a:solidFill>
                <a:schemeClr val="tx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sz="1400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Four cameras (of another type) that function at a higher resolution of 4K and a frame rate of 30 Hz (96 Mbps data rate, 33,33 ms data interval).  </a:t>
            </a:r>
            <a:endParaRPr sz="1400">
              <a:solidFill>
                <a:schemeClr val="tx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sz="1400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The peak data rate of UL that needs to be processed can be estimated to be around</a:t>
            </a:r>
            <a:endParaRPr sz="1400">
              <a:solidFill>
                <a:schemeClr val="tx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indent="0" algn="ctr">
              <a:lnSpc>
                <a:spcPct val="100000"/>
              </a:lnSpc>
              <a:buNone/>
            </a:pPr>
            <a:r>
              <a:rPr sz="1400" b="1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100 Mbps (3 * 2 Mbps + 24 * 4 Mbps)</a:t>
            </a:r>
            <a:endParaRPr sz="1400" b="1">
              <a:solidFill>
                <a:schemeClr val="tx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7" name="Content Placeholder 2"/>
          <p:cNvSpPr txBox="1"/>
          <p:nvPr/>
        </p:nvSpPr>
        <p:spPr bwMode="auto">
          <a:xfrm>
            <a:off x="171450" y="1556385"/>
            <a:ext cx="11948795" cy="474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en-GB"/>
            </a:defPPr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000">
                <a:latin typeface="+mn-lt"/>
                <a:cs typeface="+mn-cs"/>
              </a:defRPr>
            </a:lvl1pPr>
            <a:lvl2pPr marL="685800" lvl="1" indent="-228600">
              <a:lnSpc>
                <a:spcPct val="90000"/>
              </a:lnSpc>
              <a:spcBef>
                <a:spcPts val="500"/>
              </a:spcBef>
              <a:buClr>
                <a:schemeClr val="accent6"/>
              </a:buClr>
              <a:buFont typeface="Arial" panose="020B0604020202020204" pitchFamily="34" charset="0"/>
              <a:buChar char="•"/>
              <a:defRPr sz="2000">
                <a:latin typeface="+mn-lt"/>
                <a:cs typeface="+mn-cs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+mn-lt"/>
                <a:cs typeface="+mn-cs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+mn-lt"/>
                <a:cs typeface="+mn-cs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+mn-lt"/>
                <a:cs typeface="+mn-cs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  <a:cs typeface="+mn-cs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  <a:cs typeface="+mn-cs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  <a:cs typeface="+mn-cs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US" altLang="zh-CN" b="1" dirty="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The network-assisted AI inference task offloading operation is usually more demanding for the uplink in terms of data rate and communication latency.</a:t>
            </a:r>
            <a:endParaRPr lang="en-US" altLang="zh-CN" b="1" dirty="0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endParaRPr lang="en-US" altLang="zh-CN" b="1" dirty="0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endParaRPr lang="en-US" altLang="zh-CN" b="1" dirty="0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en-US" altLang="zh-CN" b="1" dirty="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altLang="zh-CN" b="1" dirty="0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lnSpc>
                <a:spcPct val="100000"/>
              </a:lnSpc>
              <a:spcBef>
                <a:spcPts val="600"/>
              </a:spcBef>
            </a:pPr>
            <a:endParaRPr lang="en-US" altLang="zh-CN" dirty="0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>
              <a:spcBef>
                <a:spcPts val="0"/>
              </a:spcBef>
            </a:pPr>
            <a:endParaRPr lang="en-US" altLang="zh-CN" b="1" dirty="0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-5715" y="623570"/>
            <a:ext cx="10920730" cy="647065"/>
          </a:xfrm>
        </p:spPr>
        <p:txBody>
          <a:bodyPr/>
          <a:p>
            <a:r>
              <a:rPr lang="en-US" sz="2600" b="1"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Required Performances from SA1 6G study</a:t>
            </a:r>
            <a:endParaRPr lang="en-US" sz="2600" b="1">
              <a:latin typeface="微软雅黑" panose="020B0503020204020204" charset="-122"/>
              <a:ea typeface="微软雅黑" panose="020B0503020204020204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表格 6"/>
          <p:cNvGraphicFramePr/>
          <p:nvPr>
            <p:custDataLst>
              <p:tags r:id="rId1"/>
            </p:custDataLst>
          </p:nvPr>
        </p:nvGraphicFramePr>
        <p:xfrm>
          <a:off x="233680" y="2404745"/>
          <a:ext cx="11413490" cy="18789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72335"/>
                <a:gridCol w="3020060"/>
                <a:gridCol w="6221095"/>
              </a:tblGrid>
              <a:tr h="324485">
                <a:tc>
                  <a:txBody>
                    <a:bodyPr/>
                    <a:p>
                      <a:r>
                        <a:rPr lang="en-US" sz="1400"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Data types</a:t>
                      </a:r>
                      <a:endParaRPr lang="en-US" sz="1400"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r>
                        <a:rPr lang="en-US" sz="1400"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Devices</a:t>
                      </a:r>
                      <a:endParaRPr lang="en-US" sz="1400"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r>
                        <a:rPr lang="en-US" sz="1400"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Example/Usage</a:t>
                      </a:r>
                      <a:endParaRPr lang="en-US" sz="1400"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18160">
                <a:tc>
                  <a:txBody>
                    <a:bodyPr/>
                    <a:p>
                      <a:pPr marL="0" indent="0" algn="l" defTabSz="685800">
                        <a:lnSpc>
                          <a:spcPct val="100000"/>
                        </a:lnSpc>
                      </a:pPr>
                      <a:r>
                        <a:rPr lang="en-US" sz="1400" b="0" i="0" u="none" strike="noStrike">
                          <a:solidFill>
                            <a:schemeClr val="dk1">
                              <a:alpha val="10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Video Streams</a:t>
                      </a:r>
                      <a:endParaRPr lang="en-US" sz="1400" b="0" i="0" u="none" strike="noStrike">
                        <a:solidFill>
                          <a:schemeClr val="dk1">
                            <a:alpha val="100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marL="0" indent="0" algn="l" defTabSz="685800">
                        <a:lnSpc>
                          <a:spcPct val="100000"/>
                        </a:lnSpc>
                      </a:pPr>
                      <a:r>
                        <a:rPr lang="en-US" sz="1400" b="0" i="0" u="none" strike="noStrike">
                          <a:solidFill>
                            <a:schemeClr val="dk1">
                              <a:alpha val="10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high-resolution cameras</a:t>
                      </a:r>
                      <a:endParaRPr lang="en-US" sz="1400" b="0" i="0" u="none" strike="noStrike">
                        <a:solidFill>
                          <a:schemeClr val="dk1">
                            <a:alpha val="100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marL="0" indent="0" algn="l" defTabSz="685800">
                        <a:lnSpc>
                          <a:spcPct val="100000"/>
                        </a:lnSpc>
                      </a:pPr>
                      <a:r>
                        <a:rPr lang="en-US" sz="1400" b="0" i="0" u="none" strike="noStrike">
                          <a:solidFill>
                            <a:schemeClr val="dk1">
                              <a:alpha val="10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providing overlapping fields of view for comprehensive scene understanding</a:t>
                      </a:r>
                      <a:endParaRPr lang="en-US" sz="1400" b="0" i="0" u="none" strike="noStrike">
                        <a:solidFill>
                          <a:schemeClr val="dk1">
                            <a:alpha val="100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18160">
                <a:tc>
                  <a:txBody>
                    <a:bodyPr/>
                    <a:p>
                      <a:pPr marL="0" indent="0" algn="l" defTabSz="685800">
                        <a:lnSpc>
                          <a:spcPct val="100000"/>
                        </a:lnSpc>
                      </a:pPr>
                      <a:r>
                        <a:rPr lang="en-US" sz="1400" b="0" i="0" u="none" strike="noStrike">
                          <a:solidFill>
                            <a:schemeClr val="dk1">
                              <a:alpha val="10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Point Cloud Data</a:t>
                      </a:r>
                      <a:endParaRPr lang="en-US" sz="1400" b="0" i="0" u="none" strike="noStrike">
                        <a:solidFill>
                          <a:schemeClr val="dk1">
                            <a:alpha val="100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marL="0" indent="0" algn="l" defTabSz="685800">
                        <a:lnSpc>
                          <a:spcPct val="100000"/>
                        </a:lnSpc>
                      </a:pPr>
                      <a:r>
                        <a:rPr lang="en-US" sz="1400" b="0" i="0" u="none" strike="noStrike">
                          <a:solidFill>
                            <a:schemeClr val="dk1">
                              <a:alpha val="10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LiDAR/Depth sensors</a:t>
                      </a:r>
                      <a:endParaRPr lang="en-US" sz="1400" b="0" i="0" u="none" strike="noStrike">
                        <a:solidFill>
                          <a:schemeClr val="dk1">
                            <a:alpha val="100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marL="0" indent="0" algn="l" defTabSz="685800">
                        <a:lnSpc>
                          <a:spcPct val="100000"/>
                        </a:lnSpc>
                      </a:pPr>
                      <a:r>
                        <a:rPr lang="en-US" sz="1400" b="0" i="0" u="none" strike="noStrike">
                          <a:solidFill>
                            <a:schemeClr val="dk1">
                              <a:alpha val="10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Real-time 3D spatial data from LiDAR or depth sensors, crucial for navigation and 3D modeling.</a:t>
                      </a:r>
                      <a:endParaRPr lang="en-US" sz="1400" b="0" i="0" u="none" strike="noStrike">
                        <a:solidFill>
                          <a:schemeClr val="dk1">
                            <a:alpha val="100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</a:tr>
              <a:tr h="518160">
                <a:tc>
                  <a:txBody>
                    <a:bodyPr/>
                    <a:p>
                      <a:pPr marL="0" indent="0" algn="l" defTabSz="685800">
                        <a:lnSpc>
                          <a:spcPct val="100000"/>
                        </a:lnSpc>
                      </a:pPr>
                      <a:r>
                        <a:rPr lang="en-US" sz="1400" b="0" i="0" u="none" strike="noStrike">
                          <a:solidFill>
                            <a:schemeClr val="dk1">
                              <a:alpha val="10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Pose &amp; Inertial Data</a:t>
                      </a:r>
                      <a:endParaRPr lang="en-US" sz="1400" b="0" i="0" u="none" strike="noStrike">
                        <a:solidFill>
                          <a:schemeClr val="dk1">
                            <a:alpha val="100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marL="0" indent="0" algn="l" defTabSz="685800">
                        <a:lnSpc>
                          <a:spcPct val="100000"/>
                        </a:lnSpc>
                      </a:pPr>
                      <a:r>
                        <a:rPr lang="en-US" sz="1400" b="0" i="0" u="none" strike="noStrike">
                          <a:solidFill>
                            <a:schemeClr val="dk1">
                              <a:alpha val="10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IMU</a:t>
                      </a:r>
                      <a:r>
                        <a:rPr lang="en-US" sz="1400" b="0" i="0" u="none" strike="noStrike">
                          <a:solidFill>
                            <a:schemeClr val="dk1">
                              <a:alpha val="10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、</a:t>
                      </a:r>
                      <a:r>
                        <a:rPr lang="en-US" sz="1400" b="0" i="0" u="none" strike="noStrike">
                          <a:solidFill>
                            <a:schemeClr val="dk1">
                              <a:alpha val="10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GPS</a:t>
                      </a:r>
                      <a:r>
                        <a:rPr lang="en-US" sz="1400" b="0" i="0" u="none" strike="noStrike">
                          <a:solidFill>
                            <a:schemeClr val="dk1">
                              <a:alpha val="10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、W</a:t>
                      </a:r>
                      <a:r>
                        <a:rPr lang="en-US" sz="1400" b="0" i="0" u="none" strike="noStrike">
                          <a:solidFill>
                            <a:schemeClr val="dk1">
                              <a:alpha val="10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heel odometry</a:t>
                      </a:r>
                      <a:endParaRPr lang="en-US" sz="1400" b="0" i="0" u="none" strike="noStrike">
                        <a:solidFill>
                          <a:schemeClr val="dk1">
                            <a:alpha val="100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>
                    <a:lnR w="12700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marL="0" indent="0" algn="l" defTabSz="685800">
                        <a:lnSpc>
                          <a:spcPct val="100000"/>
                        </a:lnSpc>
                      </a:pPr>
                      <a:r>
                        <a:rPr lang="en-US" sz="1400" b="0" i="0" u="none" strike="noStrike">
                          <a:solidFill>
                            <a:schemeClr val="dk1">
                              <a:alpha val="10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Continuous acquisition of the device's own six-degree-of-freedom pose (position and orientation), velocity, and angular velocity.</a:t>
                      </a:r>
                      <a:endParaRPr lang="en-US" sz="1400" b="0" i="0" u="none" strike="noStrike">
                        <a:solidFill>
                          <a:schemeClr val="dk1">
                            <a:alpha val="100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rgbClr val="000000">
                          <a:alpha val="100000"/>
                        </a:srgbClr>
                      </a:solidFill>
                    </a:lnL>
                    <a:lnR w="12700" cmpd="sng">
                      <a:solidFill>
                        <a:srgbClr val="000000">
                          <a:alpha val="100000"/>
                        </a:srgbClr>
                      </a:solidFill>
                    </a:lnR>
                    <a:lnT w="12700" cmpd="sng">
                      <a:solidFill>
                        <a:srgbClr val="000000">
                          <a:alpha val="100000"/>
                        </a:srgbClr>
                      </a:solidFill>
                    </a:lnT>
                    <a:lnB w="12700" cmpd="sng">
                      <a:solidFill>
                        <a:srgbClr val="000000">
                          <a:alpha val="100000"/>
                        </a:srgbClr>
                      </a:solidFill>
                    </a:lnB>
                  </a:tcPr>
                </a:tc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2563817" y="2107075"/>
            <a:ext cx="6565535" cy="273050"/>
          </a:xfrm>
          <a:prstGeom prst="rect">
            <a:avLst/>
          </a:prstGeom>
        </p:spPr>
        <p:txBody>
          <a:bodyPr>
            <a:spAutoFit/>
          </a:bodyPr>
          <a:p>
            <a:pPr marL="0" lvl="0" algn="ctr" defTabSz="914400">
              <a:lnSpc>
                <a:spcPct val="100000"/>
              </a:lnSpc>
              <a:defRPr sz="1800">
                <a:solidFill>
                  <a:schemeClr val="tx1">
                    <a:alpha val="100000"/>
                  </a:schemeClr>
                </a:solidFill>
                <a:latin typeface="Calibri" panose="020F0502020204030204"/>
                <a:ea typeface="Segoe Print" panose="02000600000000000000"/>
                <a:cs typeface="+mn-cs"/>
              </a:defRPr>
            </a:pPr>
            <a:r>
              <a:rPr sz="1200" b="1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Table </a:t>
            </a:r>
            <a:r>
              <a:rPr sz="1200" b="1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6.27.1-2</a:t>
            </a:r>
            <a:r>
              <a:rPr sz="1200" b="1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: </a:t>
            </a:r>
            <a:r>
              <a:rPr lang="zh-CN" sz="1200" b="1" i="0" u="none" strike="noStrike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Key data acquisition methods</a:t>
            </a:r>
            <a:r>
              <a:rPr lang="en-US" sz="1200" b="1" i="0" u="none" strike="noStrike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lang="zh-CN" sz="1200" b="1" i="0" u="none" strike="noStrike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for </a:t>
            </a:r>
            <a:r>
              <a:rPr sz="1200" b="1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mobile embodied AI devices</a:t>
            </a:r>
            <a:endParaRPr sz="1200" b="1">
              <a:solidFill>
                <a:schemeClr val="tx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33454" y="4308277"/>
            <a:ext cx="6096000" cy="368300"/>
          </a:xfrm>
          <a:prstGeom prst="rect">
            <a:avLst/>
          </a:prstGeom>
        </p:spPr>
        <p:txBody>
          <a:bodyPr>
            <a:spAutoFit/>
          </a:bodyPr>
          <a:p>
            <a:pPr marL="285750" indent="-285750">
              <a:buFont typeface="Wingdings" panose="05000000000000000000" pitchFamily="2" charset="2"/>
              <a:buChar char="n"/>
            </a:pPr>
            <a:r>
              <a:rPr sz="1800" b="1">
                <a:solidFill>
                  <a:srgbClr val="0F1115">
                    <a:alpha val="100000"/>
                  </a:srgbClr>
                </a:solidFill>
                <a:highlight>
                  <a:srgbClr val="FFFFFF">
                    <a:alpha val="100000"/>
                  </a:srgbClr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Task-Driven Adaptive Capture</a:t>
            </a:r>
            <a:r>
              <a:rPr lang="zh-CN" sz="1800" b="1">
                <a:solidFill>
                  <a:srgbClr val="0F1115">
                    <a:alpha val="100000"/>
                  </a:srgbClr>
                </a:solidFill>
                <a:highlight>
                  <a:srgbClr val="FFFFFF">
                    <a:alpha val="100000"/>
                  </a:srgbClr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endParaRPr lang="zh-CN" sz="1800" b="1">
              <a:solidFill>
                <a:srgbClr val="0F1115">
                  <a:alpha val="100000"/>
                </a:srgbClr>
              </a:solidFill>
              <a:highlight>
                <a:srgbClr val="FFFFFF">
                  <a:alpha val="100000"/>
                </a:srgbClr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80774" y="4701711"/>
            <a:ext cx="4011339" cy="1155700"/>
          </a:xfrm>
          <a:prstGeom prst="rect">
            <a:avLst/>
          </a:prstGeom>
          <a:ln w="0"/>
        </p:spPr>
        <p:txBody>
          <a:bodyPr>
            <a:spAutoFit/>
          </a:bodyPr>
          <a:p>
            <a:pPr marL="0" lvl="0" algn="l" defTabSz="914400">
              <a:lnSpc>
                <a:spcPct val="100000"/>
              </a:lnSpc>
              <a:defRPr sz="1800">
                <a:solidFill>
                  <a:schemeClr val="tx1">
                    <a:alpha val="100000"/>
                  </a:schemeClr>
                </a:solidFill>
                <a:latin typeface="Calibri" panose="020F0502020204030204"/>
                <a:ea typeface="Segoe Print" panose="02000600000000000000"/>
                <a:cs typeface="+mn-cs"/>
              </a:defRPr>
            </a:pPr>
            <a:r>
              <a:rPr lang="en-US" sz="1400" b="1" i="0" u="none" strike="noStrike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Dynamic Resolution/Frame Rate:</a:t>
            </a:r>
            <a:r>
              <a:rPr lang="en-US" sz="1400" b="0" i="0" u="none" strike="noStrike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endParaRPr lang="en-US" sz="1400" b="0" i="0" u="none" strike="noStrike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lvl="0" algn="l" defTabSz="914400">
              <a:lnSpc>
                <a:spcPct val="100000"/>
              </a:lnSpc>
              <a:defRPr sz="1800">
                <a:solidFill>
                  <a:schemeClr val="tx1">
                    <a:alpha val="100000"/>
                  </a:schemeClr>
                </a:solidFill>
                <a:latin typeface="Calibri" panose="020F0502020204030204"/>
                <a:ea typeface="Segoe Print" panose="02000600000000000000"/>
                <a:cs typeface="+mn-cs"/>
              </a:defRPr>
            </a:pPr>
            <a:r>
              <a:rPr lang="en-US" sz="1400" b="0" i="0" u="none" strike="noStrike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Adjusts video parameters based on task criticality and network conditions (e.g., high frame rate for rapid movement, lower resolution for static observation).</a:t>
            </a:r>
            <a:endParaRPr lang="en-US" sz="1400" b="0" i="0" u="none" strike="noStrike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9335" y="5882005"/>
            <a:ext cx="2061210" cy="81788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4612002" y="4755686"/>
            <a:ext cx="3327400" cy="946150"/>
          </a:xfrm>
          <a:prstGeom prst="rect">
            <a:avLst/>
          </a:prstGeom>
          <a:ln w="0"/>
        </p:spPr>
        <p:txBody>
          <a:bodyPr>
            <a:spAutoFit/>
          </a:bodyPr>
          <a:p>
            <a:pPr marL="0" lvl="0" algn="l" defTabSz="914400">
              <a:lnSpc>
                <a:spcPct val="100000"/>
              </a:lnSpc>
              <a:defRPr sz="1800">
                <a:solidFill>
                  <a:schemeClr val="tx1">
                    <a:alpha val="100000"/>
                  </a:schemeClr>
                </a:solidFill>
                <a:latin typeface="Calibri" panose="020F0502020204030204"/>
                <a:ea typeface="Segoe Print" panose="02000600000000000000"/>
                <a:cs typeface="+mn-cs"/>
              </a:defRPr>
            </a:pPr>
            <a:r>
              <a:rPr lang="en-US" sz="1400" b="1" i="0" u="none" strike="noStrike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R</a:t>
            </a:r>
            <a:r>
              <a:rPr lang="en-US" sz="1400" b="1" i="0" u="none" strike="noStrike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eg</a:t>
            </a:r>
            <a:r>
              <a:rPr lang="en-US" sz="1400" b="1" i="0" u="none" strike="noStrike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ion-of-Interest (RoI) Focusing:</a:t>
            </a:r>
            <a:r>
              <a:rPr lang="en-US" sz="1400" b="0" i="0" u="none" strike="noStrike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endParaRPr lang="en-US" sz="1400" b="0" i="0" u="none" strike="noStrike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lvl="0" algn="l" defTabSz="914400">
              <a:lnSpc>
                <a:spcPct val="100000"/>
              </a:lnSpc>
              <a:defRPr sz="1800">
                <a:solidFill>
                  <a:schemeClr val="tx1">
                    <a:alpha val="100000"/>
                  </a:schemeClr>
                </a:solidFill>
                <a:latin typeface="Calibri" panose="020F0502020204030204"/>
                <a:ea typeface="Segoe Print" panose="02000600000000000000"/>
                <a:cs typeface="+mn-cs"/>
              </a:defRPr>
            </a:pPr>
            <a:r>
              <a:rPr lang="en-US" sz="1400" b="0" i="0" u="none" strike="noStrike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On-device AI identifies critical areas, prioritizing their upload with higher quality.</a:t>
            </a:r>
            <a:endParaRPr lang="en-US" sz="1400" b="0" i="0" u="none" strike="noStrike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360462" y="4699806"/>
            <a:ext cx="3327400" cy="1155700"/>
          </a:xfrm>
          <a:prstGeom prst="rect">
            <a:avLst/>
          </a:prstGeom>
          <a:ln w="0"/>
        </p:spPr>
        <p:txBody>
          <a:bodyPr>
            <a:spAutoFit/>
          </a:bodyPr>
          <a:p>
            <a:pPr marL="0" lvl="0" algn="l" defTabSz="914400">
              <a:lnSpc>
                <a:spcPct val="100000"/>
              </a:lnSpc>
              <a:defRPr sz="1800">
                <a:solidFill>
                  <a:schemeClr val="tx1">
                    <a:alpha val="100000"/>
                  </a:schemeClr>
                </a:solidFill>
                <a:latin typeface="Calibri" panose="020F0502020204030204"/>
                <a:ea typeface="Segoe Print" panose="02000600000000000000"/>
                <a:cs typeface="+mn-cs"/>
              </a:defRPr>
            </a:pPr>
            <a:r>
              <a:rPr lang="en-US" sz="1400" b="1" i="0" u="none" strike="noStrike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E</a:t>
            </a:r>
            <a:r>
              <a:rPr lang="en-US" sz="1400" b="1" i="0" u="none" strike="noStrike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v</a:t>
            </a:r>
            <a:r>
              <a:rPr lang="en-US" sz="1400" b="1" i="0" u="none" strike="noStrike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ent-Triggered Bursts: </a:t>
            </a:r>
            <a:endParaRPr lang="en-US" sz="1400" b="1" i="0" u="none" strike="noStrike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lvl="0" algn="l" defTabSz="914400">
              <a:lnSpc>
                <a:spcPct val="100000"/>
              </a:lnSpc>
              <a:defRPr sz="1800">
                <a:solidFill>
                  <a:schemeClr val="tx1">
                    <a:alpha val="100000"/>
                  </a:schemeClr>
                </a:solidFill>
                <a:latin typeface="Calibri" panose="020F0502020204030204"/>
                <a:ea typeface="Segoe Print" panose="02000600000000000000"/>
                <a:cs typeface="+mn-cs"/>
              </a:defRPr>
            </a:pPr>
            <a:r>
              <a:rPr lang="en-US" sz="1400" b="0" i="0" u="none" strike="noStrike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Initiates high-frequency data capture and transmission upon detecting predefined events (e.g., an anomaly, a specific sound).</a:t>
            </a:r>
            <a:endParaRPr lang="en-US" sz="1400" b="0" i="0" u="none" strike="noStrike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81940" y="4701540"/>
            <a:ext cx="4011295" cy="2011680"/>
          </a:xfrm>
          <a:prstGeom prst="rect">
            <a:avLst/>
          </a:prstGeom>
          <a:noFill/>
          <a:ln w="12700">
            <a:solidFill>
              <a:schemeClr val="accent1">
                <a:alpha val="100000"/>
              </a:schemeClr>
            </a:solidFill>
            <a:prstDash val="solid"/>
            <a:miter lim="800000"/>
          </a:ln>
        </p:spPr>
        <p:txBody>
          <a:bodyPr anchor="ctr"/>
          <a:p>
            <a:pPr algn="ctr"/>
          </a:p>
        </p:txBody>
      </p:sp>
      <p:sp>
        <p:nvSpPr>
          <p:cNvPr id="16" name="矩形 15"/>
          <p:cNvSpPr/>
          <p:nvPr/>
        </p:nvSpPr>
        <p:spPr>
          <a:xfrm>
            <a:off x="4521835" y="4701540"/>
            <a:ext cx="3469005" cy="2011045"/>
          </a:xfrm>
          <a:prstGeom prst="rect">
            <a:avLst/>
          </a:prstGeom>
          <a:noFill/>
          <a:ln w="12700">
            <a:solidFill>
              <a:schemeClr val="accent1">
                <a:alpha val="100000"/>
              </a:schemeClr>
            </a:solidFill>
            <a:prstDash val="solid"/>
            <a:miter lim="800000"/>
          </a:ln>
        </p:spPr>
        <p:txBody>
          <a:bodyPr anchor="ctr"/>
          <a:p>
            <a:pPr algn="ctr"/>
          </a:p>
        </p:txBody>
      </p:sp>
      <p:sp>
        <p:nvSpPr>
          <p:cNvPr id="17" name="矩形 16"/>
          <p:cNvSpPr/>
          <p:nvPr/>
        </p:nvSpPr>
        <p:spPr>
          <a:xfrm>
            <a:off x="8243570" y="4699635"/>
            <a:ext cx="3469005" cy="2035810"/>
          </a:xfrm>
          <a:prstGeom prst="rect">
            <a:avLst/>
          </a:prstGeom>
          <a:noFill/>
          <a:ln w="12700">
            <a:solidFill>
              <a:schemeClr val="accent1">
                <a:alpha val="100000"/>
              </a:schemeClr>
            </a:solidFill>
            <a:prstDash val="solid"/>
            <a:miter lim="800000"/>
          </a:ln>
        </p:spPr>
        <p:txBody>
          <a:bodyPr anchor="ctr"/>
          <a:p>
            <a:pPr algn="ctr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9395" y="5815330"/>
            <a:ext cx="1457325" cy="81470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/>
          <a:srcRect l="35162" t="35461" r="43097" b="32644"/>
          <a:stretch>
            <a:fillRect/>
          </a:stretch>
        </p:blipFill>
        <p:spPr>
          <a:xfrm>
            <a:off x="5424805" y="5701665"/>
            <a:ext cx="1786255" cy="873125"/>
          </a:xfrm>
          <a:prstGeom prst="rect">
            <a:avLst/>
          </a:prstGeom>
        </p:spPr>
      </p:pic>
      <p:sp>
        <p:nvSpPr>
          <p:cNvPr id="20" name="Content Placeholder 2"/>
          <p:cNvSpPr txBox="1"/>
          <p:nvPr/>
        </p:nvSpPr>
        <p:spPr bwMode="auto">
          <a:xfrm>
            <a:off x="171450" y="1556385"/>
            <a:ext cx="11948795" cy="474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en-GB"/>
            </a:defPPr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5"/>
              </a:buBlip>
              <a:defRPr sz="2000">
                <a:latin typeface="+mn-lt"/>
                <a:cs typeface="+mn-cs"/>
              </a:defRPr>
            </a:lvl1pPr>
            <a:lvl2pPr marL="685800" lvl="1" indent="-228600">
              <a:lnSpc>
                <a:spcPct val="90000"/>
              </a:lnSpc>
              <a:spcBef>
                <a:spcPts val="500"/>
              </a:spcBef>
              <a:buClr>
                <a:schemeClr val="accent6"/>
              </a:buClr>
              <a:buFont typeface="Arial" panose="020B0604020202020204" pitchFamily="34" charset="0"/>
              <a:buChar char="•"/>
              <a:defRPr sz="2000">
                <a:latin typeface="+mn-lt"/>
                <a:cs typeface="+mn-cs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+mn-lt"/>
                <a:cs typeface="+mn-cs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+mn-lt"/>
                <a:cs typeface="+mn-cs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+mn-lt"/>
                <a:cs typeface="+mn-cs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  <a:cs typeface="+mn-cs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  <a:cs typeface="+mn-cs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  <a:cs typeface="+mn-cs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US" altLang="zh-CN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Unlike passive recording, embodied agents actively interact with the environment, requiring a rich set of synchronized data streams.</a:t>
            </a:r>
            <a:endParaRPr lang="en-US" altLang="zh-CN" b="1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endParaRPr lang="en-US" altLang="zh-CN" b="1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endParaRPr lang="en-US" altLang="zh-CN" b="1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en-US" altLang="zh-CN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altLang="zh-CN" b="1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lnSpc>
                <a:spcPct val="100000"/>
              </a:lnSpc>
              <a:spcBef>
                <a:spcPts val="600"/>
              </a:spcBef>
            </a:pPr>
            <a:endParaRPr lang="en-US" altLang="zh-CN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>
              <a:spcBef>
                <a:spcPts val="0"/>
              </a:spcBef>
            </a:pPr>
            <a:endParaRPr lang="en-US" altLang="zh-CN" b="1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itle 1"/>
          <p:cNvSpPr>
            <a:spLocks noGrp="1"/>
          </p:cNvSpPr>
          <p:nvPr>
            <p:ph type="title"/>
          </p:nvPr>
        </p:nvSpPr>
        <p:spPr>
          <a:xfrm>
            <a:off x="-5715" y="623570"/>
            <a:ext cx="10920730" cy="647065"/>
          </a:xfrm>
        </p:spPr>
        <p:txBody>
          <a:bodyPr/>
          <a:p>
            <a:r>
              <a:rPr lang="en-US" sz="2600" b="1"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Data Acquisition &amp; Collection：Active perception</a:t>
            </a:r>
            <a:endParaRPr lang="en-US" sz="2600" b="1">
              <a:latin typeface="微软雅黑" panose="020B0503020204020204" charset="-122"/>
              <a:ea typeface="微软雅黑" panose="020B0503020204020204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49" name="表格 148"/>
          <p:cNvGraphicFramePr/>
          <p:nvPr/>
        </p:nvGraphicFramePr>
        <p:xfrm>
          <a:off x="537525" y="1633093"/>
          <a:ext cx="11347450" cy="4693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14550"/>
                <a:gridCol w="3346450"/>
                <a:gridCol w="5886450"/>
              </a:tblGrid>
              <a:tr h="384810">
                <a:tc>
                  <a:txBody>
                    <a:bodyPr/>
                    <a:p>
                      <a:pPr algn="ctr"/>
                      <a:r>
                        <a:rPr lang="en-US" sz="1400"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Feature</a:t>
                      </a:r>
                      <a:endParaRPr lang="en-US" sz="1400"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anchor="ctr" anchorCtr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/>
                      <a:r>
                        <a:rPr lang="en-US" sz="1400" b="1" i="0" u="none" strike="noStrike">
                          <a:solidFill>
                            <a:schemeClr val="lt1">
                              <a:alpha val="10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Traditional Fixed-Viewpoint Media</a:t>
                      </a:r>
                      <a:endParaRPr lang="en-US" sz="1400" b="1" i="0" u="none" strike="noStrike">
                        <a:solidFill>
                          <a:schemeClr val="lt1">
                            <a:alpha val="100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anchor="ctr" anchorCtr="0"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/>
                      <a:r>
                        <a:rPr lang="en-US" sz="1400" b="1" i="0" u="none" strike="noStrike">
                          <a:solidFill>
                            <a:schemeClr val="lt1">
                              <a:alpha val="10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Embodied Vision-Interaction Streams</a:t>
                      </a:r>
                      <a:r>
                        <a:rPr lang="en-US" sz="1400" b="1" i="0" u="none" strike="noStrike">
                          <a:solidFill>
                            <a:schemeClr val="lt1">
                              <a:alpha val="10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 </a:t>
                      </a:r>
                      <a:r>
                        <a:rPr lang="en-US" sz="1400" b="1" i="0" u="none" strike="noStrike">
                          <a:solidFill>
                            <a:schemeClr val="lt1">
                              <a:alpha val="10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(This Use Case)</a:t>
                      </a:r>
                      <a:endParaRPr lang="en-US" sz="1400" b="1" i="0" u="none" strike="noStrike">
                        <a:solidFill>
                          <a:schemeClr val="lt1">
                            <a:alpha val="100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anchor="ctr" anchorCtr="0"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81660">
                <a:tc>
                  <a:txBody>
                    <a:bodyPr/>
                    <a:p>
                      <a:pPr algn="ctr"/>
                      <a:r>
                        <a:rPr lang="en-US" sz="1400" b="0" i="0" u="none" strike="noStrike">
                          <a:solidFill>
                            <a:schemeClr val="dk1">
                              <a:alpha val="10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Viewpoint &amp; Perspective</a:t>
                      </a:r>
                      <a:endParaRPr lang="en-US" sz="1400" b="0" i="0" u="none" strike="noStrike">
                        <a:solidFill>
                          <a:schemeClr val="dk1">
                            <a:alpha val="100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anchor="ctr" anchorCtr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r>
                        <a:rPr lang="en-US" sz="1400" b="0" i="0" u="none" strike="noStrike">
                          <a:solidFill>
                            <a:schemeClr val="dk1">
                              <a:alpha val="10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Static, passive, third-person. </a:t>
                      </a:r>
                      <a:endParaRPr lang="en-US" sz="1400" b="0" i="0" u="none" strike="noStrike">
                        <a:solidFill>
                          <a:schemeClr val="dk1">
                            <a:alpha val="100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  <a:p>
                      <a:r>
                        <a:rPr lang="en-US" sz="1400" b="0" i="0" u="none" strike="noStrike">
                          <a:solidFill>
                            <a:schemeClr val="dk1">
                              <a:alpha val="10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Fixed Field of View (FoV).	</a:t>
                      </a:r>
                      <a:endParaRPr lang="en-US" sz="1400" b="0" i="0" u="none" strike="noStrike">
                        <a:solidFill>
                          <a:schemeClr val="dk1">
                            <a:alpha val="100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anchor="ctr" anchorCtr="0"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r>
                        <a:rPr lang="en-US" sz="1400" b="0" i="0" u="none" strike="noStrike">
                          <a:solidFill>
                            <a:schemeClr val="dk1">
                              <a:alpha val="10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Dynamic, active, first-person. Continuously changing viewpoint and FoV as the agent moves.</a:t>
                      </a:r>
                      <a:endParaRPr lang="en-US" sz="1400" b="0" i="0" u="none" strike="noStrike">
                        <a:solidFill>
                          <a:schemeClr val="dk1">
                            <a:alpha val="100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anchor="ctr" anchorCtr="0"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45820">
                <a:tc>
                  <a:txBody>
                    <a:bodyPr/>
                    <a:p>
                      <a:pPr algn="ctr"/>
                      <a:r>
                        <a:rPr lang="en-US" sz="1400" b="0" i="0" u="none" strike="noStrike">
                          <a:solidFill>
                            <a:schemeClr val="dk1">
                              <a:alpha val="10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Data Content</a:t>
                      </a:r>
                      <a:endParaRPr lang="en-US" sz="1400" b="0" i="0" u="none" strike="noStrike">
                        <a:solidFill>
                          <a:schemeClr val="dk1">
                            <a:alpha val="100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anchor="ctr" anchorCtr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r>
                        <a:rPr lang="en-US" sz="1400" b="0" i="0" u="none" strike="noStrike">
                          <a:solidFill>
                            <a:schemeClr val="dk1">
                              <a:alpha val="10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Primarily 2D/3D video encoded for human vision.</a:t>
                      </a:r>
                      <a:endParaRPr lang="en-US" sz="1400" b="0" i="0" u="none" strike="noStrike">
                        <a:solidFill>
                          <a:schemeClr val="dk1">
                            <a:alpha val="100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anchor="ctr" anchorCtr="0"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r>
                        <a:rPr lang="en-US" sz="1400" b="0" i="0" u="none" strike="noStrike">
                          <a:solidFill>
                            <a:schemeClr val="dk1">
                              <a:alpha val="10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Multi-modal Fusion Streams: Video + Point Clouds + other sensor data( e.g. Pose Data). It establishes the connection between data and the physical space</a:t>
                      </a:r>
                      <a:endParaRPr lang="en-US" sz="1400" b="0" i="0" u="none" strike="noStrike">
                        <a:solidFill>
                          <a:schemeClr val="dk1">
                            <a:alpha val="100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anchor="ctr" anchorCtr="0"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chemeClr val="tx1">
                          <a:alpha val="100000"/>
                        </a:schemeClr>
                      </a:solidFill>
                      <a:prstDash val="solid"/>
                    </a:lnB>
                  </a:tcPr>
                </a:tc>
              </a:tr>
              <a:tr h="619760">
                <a:tc>
                  <a:txBody>
                    <a:bodyPr/>
                    <a:p>
                      <a:pPr algn="ctr"/>
                      <a:r>
                        <a:rPr lang="en-US" sz="1400" b="0" i="0" u="none" strike="noStrike">
                          <a:solidFill>
                            <a:schemeClr val="dk1">
                              <a:alpha val="10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Primary Consumer &amp; Purpose</a:t>
                      </a:r>
                      <a:endParaRPr lang="en-US" sz="1400" b="0" i="0" u="none" strike="noStrike">
                        <a:solidFill>
                          <a:schemeClr val="dk1">
                            <a:alpha val="100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anchor="ctr" anchorCtr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r>
                        <a:rPr lang="en-US" sz="1400" b="0" i="0" u="none" strike="noStrike">
                          <a:solidFill>
                            <a:schemeClr val="dk1">
                              <a:alpha val="10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Human visual perception (viewing, archiving).</a:t>
                      </a:r>
                      <a:endParaRPr lang="en-US" sz="1400" b="0" i="0" u="none" strike="noStrike">
                        <a:solidFill>
                          <a:schemeClr val="dk1">
                            <a:alpha val="100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anchor="ctr" anchorCtr="0">
                    <a:lnR w="12700">
                      <a:solidFill>
                        <a:schemeClr val="tx1">
                          <a:alpha val="100000"/>
                        </a:schemeClr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r>
                        <a:rPr lang="en-US" sz="1400" b="0" i="0" u="none" strike="noStrike">
                          <a:solidFill>
                            <a:schemeClr val="dk1">
                              <a:alpha val="10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Machine/AI perception and inference (3D reconstruction, path planning, manipulation).</a:t>
                      </a:r>
                      <a:endParaRPr lang="en-US" sz="1400" b="0" i="0" u="none" strike="noStrike">
                        <a:solidFill>
                          <a:schemeClr val="dk1">
                            <a:alpha val="100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>
                          <a:alpha val="100000"/>
                        </a:schemeClr>
                      </a:solidFill>
                    </a:lnL>
                    <a:lnR w="12700" cmpd="sng">
                      <a:solidFill>
                        <a:schemeClr val="tx1">
                          <a:alpha val="100000"/>
                        </a:schemeClr>
                      </a:solidFill>
                    </a:lnR>
                    <a:lnT w="12700" cmpd="sng">
                      <a:solidFill>
                        <a:schemeClr val="tx1">
                          <a:alpha val="100000"/>
                        </a:schemeClr>
                      </a:solidFill>
                    </a:lnT>
                    <a:lnB w="12700" cmpd="sng">
                      <a:solidFill>
                        <a:schemeClr val="tx1">
                          <a:alpha val="100000"/>
                        </a:schemeClr>
                      </a:solidFill>
                    </a:lnB>
                  </a:tcPr>
                </a:tc>
              </a:tr>
              <a:tr h="556260">
                <a:tc>
                  <a:txBody>
                    <a:bodyPr/>
                    <a:p>
                      <a:pPr algn="ctr"/>
                      <a:r>
                        <a:rPr lang="en-US" sz="1400" b="0" i="0" u="none" strike="noStrike">
                          <a:solidFill>
                            <a:schemeClr val="dk1">
                              <a:alpha val="10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Latency Sensitivity</a:t>
                      </a:r>
                      <a:endParaRPr lang="en-US" sz="1400" b="0" i="0" u="none" strike="noStrike">
                        <a:solidFill>
                          <a:schemeClr val="dk1">
                            <a:alpha val="100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anchor="ctr" anchorCtr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r>
                        <a:rPr lang="en-US" sz="1400" b="0" i="0" u="none" strike="noStrike">
                          <a:solidFill>
                            <a:schemeClr val="dk1">
                              <a:alpha val="10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Moderate (100s of ms to seconds). Focus on smooth playout.</a:t>
                      </a:r>
                      <a:endParaRPr lang="en-US" sz="1400" b="0" i="0" u="none" strike="noStrike">
                        <a:solidFill>
                          <a:schemeClr val="dk1">
                            <a:alpha val="100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anchor="ctr" anchorCtr="0">
                    <a:lnR w="12700">
                      <a:solidFill>
                        <a:schemeClr val="tx1">
                          <a:alpha val="100000"/>
                        </a:schemeClr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r>
                        <a:rPr lang="en-US" sz="1400" b="0" i="0" u="none" strike="noStrike">
                          <a:solidFill>
                            <a:schemeClr val="dk1">
                              <a:alpha val="10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Ultra-low latency (ms). Integral part of a real-time control loop.</a:t>
                      </a:r>
                      <a:endParaRPr lang="en-US" sz="1400" b="0" i="0" u="none" strike="noStrike">
                        <a:solidFill>
                          <a:schemeClr val="dk1">
                            <a:alpha val="100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>
                          <a:alpha val="100000"/>
                        </a:schemeClr>
                      </a:solidFill>
                    </a:lnL>
                    <a:lnR w="12700" cmpd="sng">
                      <a:solidFill>
                        <a:schemeClr val="tx1">
                          <a:alpha val="100000"/>
                        </a:schemeClr>
                      </a:solidFill>
                    </a:lnR>
                    <a:lnT w="12700" cmpd="sng">
                      <a:solidFill>
                        <a:schemeClr val="tx1">
                          <a:alpha val="100000"/>
                        </a:schemeClr>
                      </a:solidFill>
                    </a:lnT>
                    <a:lnB w="12700" cmpd="sng">
                      <a:solidFill>
                        <a:schemeClr val="tx1">
                          <a:alpha val="100000"/>
                        </a:schemeClr>
                      </a:solidFill>
                    </a:lnB>
                  </a:tcPr>
                </a:tc>
              </a:tr>
              <a:tr h="533400">
                <a:tc>
                  <a:txBody>
                    <a:bodyPr/>
                    <a:p>
                      <a:pPr algn="ctr"/>
                      <a:r>
                        <a:rPr lang="en-US" sz="1400" b="0" i="0" u="none" strike="noStrike">
                          <a:solidFill>
                            <a:schemeClr val="dk1">
                              <a:alpha val="10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Bandwidth Profile</a:t>
                      </a:r>
                      <a:endParaRPr lang="en-US" sz="1400" b="0" i="0" u="none" strike="noStrike">
                        <a:solidFill>
                          <a:schemeClr val="dk1">
                            <a:alpha val="100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anchor="ctr" anchorCtr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r>
                        <a:rPr lang="en-US" sz="1400" b="0" i="0" u="none" strike="noStrike">
                          <a:solidFill>
                            <a:schemeClr val="dk1">
                              <a:alpha val="10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Relatively stable and predictable.</a:t>
                      </a:r>
                      <a:endParaRPr lang="en-US" sz="1400" b="0" i="0" u="none" strike="noStrike">
                        <a:solidFill>
                          <a:schemeClr val="dk1">
                            <a:alpha val="100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anchor="ctr" anchorCtr="0">
                    <a:lnR w="12700">
                      <a:solidFill>
                        <a:schemeClr val="tx1">
                          <a:alpha val="100000"/>
                        </a:schemeClr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r>
                        <a:rPr lang="en-US" sz="1400" b="0" i="0" u="none" strike="noStrike">
                          <a:solidFill>
                            <a:schemeClr val="dk1">
                              <a:alpha val="10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Uplink-heavy, highly bursty, and unpredictable.</a:t>
                      </a:r>
                      <a:endParaRPr lang="en-US" sz="1400" b="0" i="0" u="none" strike="noStrike">
                        <a:solidFill>
                          <a:schemeClr val="dk1">
                            <a:alpha val="100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>
                          <a:alpha val="100000"/>
                        </a:schemeClr>
                      </a:solidFill>
                    </a:lnL>
                    <a:lnR w="12700" cmpd="sng">
                      <a:solidFill>
                        <a:schemeClr val="tx1">
                          <a:alpha val="100000"/>
                        </a:schemeClr>
                      </a:solidFill>
                    </a:lnR>
                    <a:lnT w="12700" cmpd="sng">
                      <a:solidFill>
                        <a:schemeClr val="tx1">
                          <a:alpha val="100000"/>
                        </a:schemeClr>
                      </a:solidFill>
                    </a:lnT>
                    <a:lnB w="12700" cmpd="sng">
                      <a:solidFill>
                        <a:schemeClr val="tx1">
                          <a:alpha val="100000"/>
                        </a:schemeClr>
                      </a:solidFill>
                    </a:lnB>
                  </a:tcPr>
                </a:tc>
              </a:tr>
              <a:tr h="299085">
                <a:tc>
                  <a:txBody>
                    <a:bodyPr/>
                    <a:p>
                      <a:pPr algn="ctr"/>
                      <a:r>
                        <a:rPr lang="en-US" sz="1400" b="0" i="0" u="none" strike="noStrike">
                          <a:solidFill>
                            <a:schemeClr val="dk1">
                              <a:alpha val="10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Interaction</a:t>
                      </a:r>
                      <a:endParaRPr lang="en-US" sz="1400" b="0" i="0" u="none" strike="noStrike">
                        <a:solidFill>
                          <a:schemeClr val="dk1">
                            <a:alpha val="100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anchor="ctr" anchorCtr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r>
                        <a:rPr lang="en-US" sz="1400" b="0" i="0" u="none" strike="noStrike">
                          <a:solidFill>
                            <a:schemeClr val="dk1">
                              <a:alpha val="10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Weak interaction (primarily communication).</a:t>
                      </a:r>
                      <a:endParaRPr lang="en-US" sz="1400" b="0" i="0" u="none" strike="noStrike">
                        <a:solidFill>
                          <a:schemeClr val="dk1">
                            <a:alpha val="100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anchor="ctr" anchorCtr="0">
                    <a:lnR w="12700">
                      <a:solidFill>
                        <a:schemeClr val="tx1">
                          <a:alpha val="100000"/>
                        </a:schemeClr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r>
                        <a:rPr lang="en-US" sz="1400" b="0" i="0" u="none" strike="noStrike">
                          <a:solidFill>
                            <a:schemeClr val="dk1">
                              <a:alpha val="10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Strong interaction. Data streaming enables real-time decision-making and physical action ("Perceive-Stream-Compute-Act").</a:t>
                      </a:r>
                      <a:endParaRPr lang="en-US" sz="1400" b="0" i="0" u="none" strike="noStrike">
                        <a:solidFill>
                          <a:schemeClr val="dk1">
                            <a:alpha val="100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>
                          <a:alpha val="100000"/>
                        </a:schemeClr>
                      </a:solidFill>
                    </a:lnL>
                    <a:lnR w="12700" cmpd="sng">
                      <a:solidFill>
                        <a:schemeClr val="tx1">
                          <a:alpha val="100000"/>
                        </a:schemeClr>
                      </a:solidFill>
                    </a:lnR>
                    <a:lnT w="12700" cmpd="sng">
                      <a:solidFill>
                        <a:schemeClr val="tx1">
                          <a:alpha val="100000"/>
                        </a:schemeClr>
                      </a:solidFill>
                    </a:lnT>
                    <a:lnB w="12700" cmpd="sng">
                      <a:solidFill>
                        <a:schemeClr val="tx1">
                          <a:alpha val="100000"/>
                        </a:schemeClr>
                      </a:solidFill>
                    </a:lnB>
                  </a:tcPr>
                </a:tc>
              </a:tr>
              <a:tr h="654050">
                <a:tc>
                  <a:txBody>
                    <a:bodyPr/>
                    <a:p>
                      <a:pPr algn="ctr"/>
                      <a:r>
                        <a:rPr lang="en-US" sz="1400" b="0" i="0" u="none" strike="noStrike">
                          <a:solidFill>
                            <a:schemeClr val="dk1">
                              <a:alpha val="10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Encoding &amp; Transport</a:t>
                      </a:r>
                      <a:endParaRPr lang="en-US" sz="1400" b="0" i="0" u="none" strike="noStrike">
                        <a:solidFill>
                          <a:schemeClr val="dk1">
                            <a:alpha val="100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anchor="ctr" anchorCtr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r>
                        <a:rPr lang="en-US" sz="1400" b="0" i="0" u="none" strike="noStrike">
                          <a:solidFill>
                            <a:schemeClr val="dk1">
                              <a:alpha val="10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Optimized for human visual system (H.26x).</a:t>
                      </a:r>
                      <a:endParaRPr lang="en-US" sz="1400" b="0" i="0" u="none" strike="noStrike">
                        <a:solidFill>
                          <a:schemeClr val="dk1">
                            <a:alpha val="100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anchor="ctr" anchorCtr="0">
                    <a:lnR w="12700">
                      <a:solidFill>
                        <a:schemeClr val="tx1">
                          <a:alpha val="100000"/>
                        </a:schemeClr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r>
                        <a:rPr lang="en-US" sz="1400" b="0" i="0" u="none" strike="noStrike">
                          <a:solidFill>
                            <a:schemeClr val="dk1">
                              <a:alpha val="10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May require optimization for machine vision (e.g., feature map transmission, scalable coding for different AI tasks).</a:t>
                      </a:r>
                      <a:endParaRPr lang="en-US" sz="1400" b="0" i="0" u="none" strike="noStrike">
                        <a:solidFill>
                          <a:schemeClr val="dk1">
                            <a:alpha val="100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>
                          <a:alpha val="100000"/>
                        </a:schemeClr>
                      </a:solidFill>
                    </a:lnL>
                    <a:lnR w="12700" cmpd="sng">
                      <a:solidFill>
                        <a:schemeClr val="tx1">
                          <a:alpha val="100000"/>
                        </a:schemeClr>
                      </a:solidFill>
                    </a:lnR>
                    <a:lnT w="12700" cmpd="sng">
                      <a:solidFill>
                        <a:schemeClr val="tx1">
                          <a:alpha val="100000"/>
                        </a:schemeClr>
                      </a:solidFill>
                    </a:lnT>
                    <a:lnB w="12700" cmpd="sng">
                      <a:solidFill>
                        <a:schemeClr val="tx1">
                          <a:alpha val="100000"/>
                        </a:schemeClr>
                      </a:solidFill>
                    </a:lnB>
                  </a:tcPr>
                </a:tc>
              </a:tr>
            </a:tbl>
          </a:graphicData>
        </a:graphic>
      </p:graphicFrame>
      <p:sp>
        <p:nvSpPr>
          <p:cNvPr id="21" name="Title 1"/>
          <p:cNvSpPr>
            <a:spLocks noGrp="1"/>
          </p:cNvSpPr>
          <p:nvPr>
            <p:ph type="title"/>
          </p:nvPr>
        </p:nvSpPr>
        <p:spPr>
          <a:xfrm>
            <a:off x="-5715" y="623570"/>
            <a:ext cx="10920730" cy="647065"/>
          </a:xfrm>
        </p:spPr>
        <p:txBody>
          <a:bodyPr/>
          <a:p>
            <a:r>
              <a:rPr lang="en-US" sz="2600" b="1"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Key Differentiators vs. Traditional Fixed-Viewpoint Media</a:t>
            </a:r>
            <a:endParaRPr lang="en-US" sz="2600" b="1">
              <a:latin typeface="微软雅黑" panose="020B0503020204020204" charset="-122"/>
              <a:ea typeface="微软雅黑" panose="020B0503020204020204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13385" y="2142490"/>
            <a:ext cx="10300970" cy="41541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ü"/>
            </a:pPr>
            <a:r>
              <a:rPr lang="en-US" altLang="zh-CN" sz="16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Identify and document the Network-Assisted Embodied Video Internet（EVI） related use cases and requirements.</a:t>
            </a:r>
            <a:endParaRPr lang="en-US" altLang="zh-CN" sz="160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ü"/>
            </a:pPr>
            <a:r>
              <a:rPr lang="en-US" altLang="zh-CN" sz="16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Study potential enhancement to current 3GPP media services to more effectively meet the EVI requirements, such as reducing latency and optimizing bandwidth efficiency.</a:t>
            </a:r>
            <a:endParaRPr lang="en-US" altLang="zh-CN" sz="160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ü"/>
            </a:pPr>
            <a:r>
              <a:rPr lang="en-US" altLang="zh-CN" sz="16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Document potential EVI's data acquisition, content format, codecs, protocols and transmission solutions.</a:t>
            </a:r>
            <a:endParaRPr lang="en-US" altLang="zh-CN" sz="160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ü"/>
            </a:pPr>
            <a:r>
              <a:rPr lang="en-US" altLang="zh-CN" sz="16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Explore potential optimization solutions to further reduce the uplink bandwidth consumption of EVI.</a:t>
            </a:r>
            <a:endParaRPr lang="en-US" altLang="zh-CN" sz="160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ü"/>
            </a:pPr>
            <a:r>
              <a:rPr lang="en-US" altLang="zh-CN" sz="16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Explore how the 5G-A/6G network can be utilized to support EVI-related technologies.</a:t>
            </a:r>
            <a:endParaRPr lang="en-US" altLang="zh-CN" sz="160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ü"/>
            </a:pPr>
            <a:r>
              <a:rPr lang="en-US" altLang="zh-CN" sz="16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Define QoE model for measuring EVI performance. </a:t>
            </a:r>
            <a:endParaRPr lang="en-US" altLang="zh-CN" sz="160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6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User-centric parameters: multi-stream data types, the quality of data, the accuracy and reliability of the feedback results and etc.</a:t>
            </a:r>
            <a:endParaRPr lang="en-US" altLang="zh-CN" sz="160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6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Network-centric parameters: network delivery speed, latency, end-to-end packet loss, network usage and etc.</a:t>
            </a:r>
            <a:endParaRPr lang="en-US" altLang="zh-CN" sz="160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ü"/>
            </a:pPr>
            <a:r>
              <a:rPr lang="en-US" altLang="zh-CN" sz="16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Provide guidelines on what features should be recommended for support by the network. </a:t>
            </a:r>
            <a:endParaRPr lang="en-US" altLang="zh-CN" sz="160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Content Placeholder 2"/>
          <p:cNvSpPr txBox="1"/>
          <p:nvPr/>
        </p:nvSpPr>
        <p:spPr bwMode="auto">
          <a:xfrm>
            <a:off x="171450" y="1556385"/>
            <a:ext cx="11948795" cy="474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en-GB"/>
            </a:defPPr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1"/>
              </a:buBlip>
              <a:defRPr sz="2000">
                <a:latin typeface="+mn-lt"/>
                <a:cs typeface="+mn-cs"/>
              </a:defRPr>
            </a:lvl1pPr>
            <a:lvl2pPr marL="685800" lvl="1" indent="-228600">
              <a:lnSpc>
                <a:spcPct val="90000"/>
              </a:lnSpc>
              <a:spcBef>
                <a:spcPts val="500"/>
              </a:spcBef>
              <a:buClr>
                <a:schemeClr val="accent6"/>
              </a:buClr>
              <a:buFont typeface="Arial" panose="020B0604020202020204" pitchFamily="34" charset="0"/>
              <a:buChar char="•"/>
              <a:defRPr sz="2000">
                <a:latin typeface="+mn-lt"/>
                <a:cs typeface="+mn-cs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+mn-lt"/>
                <a:cs typeface="+mn-cs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+mn-lt"/>
                <a:cs typeface="+mn-cs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+mn-lt"/>
                <a:cs typeface="+mn-cs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  <a:cs typeface="+mn-cs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  <a:cs typeface="+mn-cs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  <a:cs typeface="+mn-cs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US" altLang="zh-CN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We propose to include Embodied Video Internet (EVI) scenarios into SA4 6G study.</a:t>
            </a:r>
            <a:endParaRPr lang="en-US" altLang="zh-CN" b="1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endParaRPr lang="en-US" altLang="zh-CN" b="1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lvl="2" indent="0">
              <a:spcBef>
                <a:spcPts val="0"/>
              </a:spcBef>
              <a:buNone/>
            </a:pPr>
            <a:endParaRPr lang="en-US" altLang="zh-CN" b="1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itle 1"/>
          <p:cNvSpPr>
            <a:spLocks noGrp="1"/>
          </p:cNvSpPr>
          <p:nvPr>
            <p:ph type="title"/>
          </p:nvPr>
        </p:nvSpPr>
        <p:spPr>
          <a:xfrm>
            <a:off x="-5715" y="623570"/>
            <a:ext cx="10920730" cy="647065"/>
          </a:xfrm>
        </p:spPr>
        <p:txBody>
          <a:bodyPr/>
          <a:p>
            <a:r>
              <a:rPr lang="en-US" sz="2600" b="1"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Proposed way forward</a:t>
            </a:r>
            <a:endParaRPr lang="en-US" sz="2600" b="1">
              <a:latin typeface="微软雅黑" panose="020B0503020204020204" charset="-122"/>
              <a:ea typeface="微软雅黑" panose="020B0503020204020204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wipe dir="r"/>
  </p:transition>
</p:sld>
</file>

<file path=ppt/tags/tag1.xml><?xml version="1.0" encoding="utf-8"?>
<p:tagLst xmlns:p="http://schemas.openxmlformats.org/presentationml/2006/main">
  <p:tag name="TABLE_ENDDRAG_ORIGIN_RECT" val="536*273"/>
  <p:tag name="TABLE_ENDDRAG_RECT" val="17*200*536*273"/>
</p:tagLst>
</file>

<file path=ppt/tags/tag2.xml><?xml version="1.0" encoding="utf-8"?>
<p:tagLst xmlns:p="http://schemas.openxmlformats.org/presentationml/2006/main">
  <p:tag name="TABLE_ENDDRAG_ORIGIN_RECT" val="898*124"/>
  <p:tag name="TABLE_ENDDRAG_RECT" val="18*212*898*124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8762117-8292-4133-b1c7-eab5c6487cfd" xsi:nil="true"/>
    <lcf76f155ced4ddcb4097134ff3c332f xmlns="a666cf78-39a2-4718-9e3a-c97e0f2e2430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6D558C5159B8B4F9B176D7942557666" ma:contentTypeVersion="18" ma:contentTypeDescription="Create a new document." ma:contentTypeScope="" ma:versionID="5fcf8b0f609ffc618433019ad4b04ca0">
  <xsd:schema xmlns:xsd="http://www.w3.org/2001/XMLSchema" xmlns:xs="http://www.w3.org/2001/XMLSchema" xmlns:p="http://schemas.microsoft.com/office/2006/metadata/properties" xmlns:ns2="a666cf78-39a2-4718-9e3a-c97e0f2e2430" xmlns:ns3="5febc012-5c62-464f-8fa7-270037d49f7f" xmlns:ns4="d8762117-8292-4133-b1c7-eab5c6487cfd" targetNamespace="http://schemas.microsoft.com/office/2006/metadata/properties" ma:root="true" ma:fieldsID="682e07ded1439f7fa7cf50a4656ea6e6" ns2:_="" ns3:_="" ns4:_="">
    <xsd:import namespace="a666cf78-39a2-4718-9e3a-c97e0f2e2430"/>
    <xsd:import namespace="5febc012-5c62-464f-8fa7-270037d49f7f"/>
    <xsd:import namespace="d8762117-8292-4133-b1c7-eab5c6487cf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ServiceSearchProperties" minOccurs="0"/>
                <xsd:element ref="ns2:MediaServiceOCR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666cf78-39a2-4718-9e3a-c97e0f2e243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c3d31b72-c4b9-4223-ac69-1d9539891dc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CR" ma:index="2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BillingMetadata" ma:index="24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febc012-5c62-464f-8fa7-270037d49f7f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762117-8292-4133-b1c7-eab5c6487cfd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a6199f50-84ea-4c92-8370-5fe843a5677b}" ma:internalName="TaxCatchAll" ma:showField="CatchAllData" ma:web="5bc3bbca-6b18-421e-9b6d-b21b951c0ca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3.xml><?xml version="1.0" encoding="utf-8"?>
<ds:datastoreItem xmlns:ds="http://schemas.openxmlformats.org/officeDocument/2006/customXml" ds:itemID="{35CA3727-A4EB-4398-9783-D0148B061093}">
  <ds:schemaRefs/>
</ds:datastoreItem>
</file>

<file path=customXml/itemProps4.xml><?xml version="1.0" encoding="utf-8"?>
<ds:datastoreItem xmlns:ds="http://schemas.openxmlformats.org/officeDocument/2006/customXml" ds:itemID="{7D3A830A-0AC8-45A7-9E99-DF047C23D0D0}">
  <ds:schemaRefs/>
</ds:datastoreItem>
</file>

<file path=customXml/itemProps5.xml><?xml version="1.0" encoding="utf-8"?>
<ds:datastoreItem xmlns:ds="http://schemas.openxmlformats.org/officeDocument/2006/customXml" ds:itemID="{A5F95C9B-1E14-4FAC-ADDA-20A74A398E0F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9216</Words>
  <Application>WPS 演示</Application>
  <PresentationFormat>宽屏</PresentationFormat>
  <Paragraphs>235</Paragraphs>
  <Slides>8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3" baseType="lpstr">
      <vt:lpstr>Arial</vt:lpstr>
      <vt:lpstr>宋体</vt:lpstr>
      <vt:lpstr>Wingdings</vt:lpstr>
      <vt:lpstr>Calibri</vt:lpstr>
      <vt:lpstr>Calibri Light</vt:lpstr>
      <vt:lpstr>Times New Roman</vt:lpstr>
      <vt:lpstr>微软雅黑 Light</vt:lpstr>
      <vt:lpstr>Malgun Gothic</vt:lpstr>
      <vt:lpstr>微软雅黑</vt:lpstr>
      <vt:lpstr>Arial Unicode MS</vt:lpstr>
      <vt:lpstr>Wingdings</vt:lpstr>
      <vt:lpstr>Segoe Print</vt:lpstr>
      <vt:lpstr>Calibri</vt:lpstr>
      <vt:lpstr>Arial</vt:lpstr>
      <vt:lpstr>Office Theme</vt:lpstr>
      <vt:lpstr>6G Data framework —motivation and work split</vt:lpstr>
      <vt:lpstr>Observation 1: Big New Value Opportunity for the Industry</vt:lpstr>
      <vt:lpstr>Motivation- The Shift to Mobile and Embodied Sensing</vt:lpstr>
      <vt:lpstr>Reference Use Case: Network-Assisted Embodied AI</vt:lpstr>
      <vt:lpstr>Reference Use Case: Network-Assisted Embodied AI</vt:lpstr>
      <vt:lpstr>Required Performances from SA1 6G study</vt:lpstr>
      <vt:lpstr>Data Acquisition &amp; Collection：Active perception</vt:lpstr>
      <vt:lpstr>Key Differentiators vs. Traditional Fixed-Viewpoint Media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xujiayi-1012</cp:lastModifiedBy>
  <cp:revision>771</cp:revision>
  <dcterms:created xsi:type="dcterms:W3CDTF">2010-02-05T13:52:00Z</dcterms:created>
  <dcterms:modified xsi:type="dcterms:W3CDTF">2025-11-11T12:47:44Z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0x01010016D558C5159B8B4F9B176D7942557666</vt:lpwstr>
  </property>
  <property fmtid="{D5CDD505-2E9C-101B-9397-08002B2CF9AE}" pid="3" name="MediaServiceImageTags">
    <vt:lpwstr/>
  </property>
  <property fmtid="{D5CDD505-2E9C-101B-9397-08002B2CF9AE}" pid="4" name="ICV">
    <vt:lpwstr>FA89289A2FF24008937E1ED64AAC2D49_13</vt:lpwstr>
  </property>
  <property fmtid="{D5CDD505-2E9C-101B-9397-08002B2CF9AE}" pid="5" name="KSOProductBuildVer">
    <vt:lpwstr>2052-12.8.2.18205</vt:lpwstr>
  </property>
</Properties>
</file>