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16"/>
  </p:notesMasterIdLst>
  <p:handoutMasterIdLst>
    <p:handoutMasterId r:id="rId17"/>
  </p:handoutMasterIdLst>
  <p:sldIdLst>
    <p:sldId id="341" r:id="rId6"/>
    <p:sldId id="347" r:id="rId7"/>
    <p:sldId id="375" r:id="rId8"/>
    <p:sldId id="376" r:id="rId9"/>
    <p:sldId id="377" r:id="rId10"/>
    <p:sldId id="378" r:id="rId11"/>
    <p:sldId id="379" r:id="rId12"/>
    <p:sldId id="380" r:id="rId13"/>
    <p:sldId id="382" r:id="rId14"/>
    <p:sldId id="383" r:id="rId1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0121" autoAdjust="0"/>
  </p:normalViewPr>
  <p:slideViewPr>
    <p:cSldViewPr snapToGrid="0">
      <p:cViewPr varScale="1">
        <p:scale>
          <a:sx n="79" d="100"/>
          <a:sy n="79" d="100"/>
        </p:scale>
        <p:origin x="88" y="5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-964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371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966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6993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0201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7650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8159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336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7809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69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#173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US" altLang="zh-CN" sz="1200" b="1" dirty="0">
                <a:latin typeface="Arial "/>
              </a:rPr>
              <a:t>Goa, India</a:t>
            </a:r>
            <a:r>
              <a:rPr lang="sv-SE" altLang="en-US" sz="1200" b="1" dirty="0">
                <a:latin typeface="Arial "/>
              </a:rPr>
              <a:t>, Feb 09 - Feb 13,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S2-260xxxx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R20 </a:t>
            </a:r>
            <a:r>
              <a:rPr lang="en-US" altLang="en-US" sz="4400" b="1" dirty="0" err="1"/>
              <a:t>AIoT</a:t>
            </a:r>
            <a:r>
              <a:rPr lang="en-US" altLang="en-US" sz="4400" b="1" dirty="0"/>
              <a:t> conclusions way forward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8188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to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SA3 </a:t>
            </a:r>
            <a:r>
              <a:rPr lang="fr-FR" altLang="zh-CN" sz="2800" b="1" dirty="0">
                <a:latin typeface="+mj-lt"/>
              </a:rPr>
              <a:t>Device Context Expiry</a:t>
            </a:r>
            <a:r>
              <a:rPr lang="en-US" altLang="zh-CN" sz="2800" b="1" dirty="0">
                <a:latin typeface="+mj-lt"/>
              </a:rPr>
              <a:t> 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S2-2601310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6EEF2F2-4496-C006-5D52-C688B7DC6892}"/>
              </a:ext>
            </a:extLst>
          </p:cNvPr>
          <p:cNvSpPr txBox="1"/>
          <p:nvPr/>
        </p:nvSpPr>
        <p:spPr>
          <a:xfrm>
            <a:off x="524638" y="2466621"/>
            <a:ext cx="10658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Focus on issues of Integrity protection</a:t>
            </a:r>
          </a:p>
        </p:txBody>
      </p:sp>
    </p:spTree>
    <p:extLst>
      <p:ext uri="{BB962C8B-B14F-4D97-AF65-F5344CB8AC3E}">
        <p14:creationId xmlns:p14="http://schemas.microsoft.com/office/powerpoint/2010/main" val="290462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capable Device registration 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AF716A8-D54B-E392-0026-34324B761B1C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S2-2601302</a:t>
            </a:r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7B4A9D1-CE97-A8D2-1A09-ACE678D335B9}"/>
              </a:ext>
            </a:extLst>
          </p:cNvPr>
          <p:cNvSpPr txBox="1"/>
          <p:nvPr/>
        </p:nvSpPr>
        <p:spPr>
          <a:xfrm>
            <a:off x="524638" y="2383178"/>
            <a:ext cx="106585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Generalize three registration scenarios into a single one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n-lt"/>
              </a:rPr>
              <a:t>OK with the structure?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List triggers of device registration: power on, moves out of registration area, periodic registration timer expires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+mn-lt"/>
              </a:rPr>
              <a:t>OK with the text?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Add IE “follow-on message indication”, sent by </a:t>
            </a:r>
            <a:r>
              <a:rPr lang="en-US" altLang="zh-CN" dirty="0" err="1">
                <a:latin typeface="+mn-lt"/>
              </a:rPr>
              <a:t>AIoT</a:t>
            </a:r>
            <a:r>
              <a:rPr lang="en-US" altLang="zh-CN" dirty="0">
                <a:latin typeface="+mn-lt"/>
              </a:rPr>
              <a:t> device,  proposed by multiple companies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Support?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Issues to check with RAN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+mn-lt"/>
              </a:rPr>
              <a:t>RAN supports broadcast area?</a:t>
            </a:r>
          </a:p>
        </p:txBody>
      </p:sp>
    </p:spTree>
    <p:extLst>
      <p:ext uri="{BB962C8B-B14F-4D97-AF65-F5344CB8AC3E}">
        <p14:creationId xmlns:p14="http://schemas.microsoft.com/office/powerpoint/2010/main" val="98924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data transfer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B4C0956-CF26-B788-810E-D88B151EF289}"/>
              </a:ext>
            </a:extLst>
          </p:cNvPr>
          <p:cNvSpPr txBox="1"/>
          <p:nvPr/>
        </p:nvSpPr>
        <p:spPr>
          <a:xfrm>
            <a:off x="524638" y="1773607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S2-2601303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1451FFD-E077-7074-83D3-67F393B5DF62}"/>
              </a:ext>
            </a:extLst>
          </p:cNvPr>
          <p:cNvSpPr txBox="1"/>
          <p:nvPr/>
        </p:nvSpPr>
        <p:spPr>
          <a:xfrm>
            <a:off x="524638" y="2142939"/>
            <a:ext cx="1065855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Periodic device reporting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not support?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Support NAS ack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leave to normative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Other parameter provided by AIOT device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Follow-on </a:t>
            </a:r>
            <a:r>
              <a:rPr lang="en-US" altLang="zh-CN" sz="1600">
                <a:latin typeface="+mn-lt"/>
              </a:rPr>
              <a:t>msg indication?</a:t>
            </a:r>
            <a:endParaRPr lang="en-US" altLang="zh-CN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AF subscription, parameters provided by AF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AF providing the information about target </a:t>
            </a:r>
            <a:r>
              <a:rPr lang="en-US" altLang="zh-CN" sz="1600" dirty="0" err="1">
                <a:latin typeface="+mn-lt"/>
              </a:rPr>
              <a:t>AIoT</a:t>
            </a:r>
            <a:r>
              <a:rPr lang="en-US" altLang="zh-CN" sz="1600" dirty="0">
                <a:latin typeface="+mn-lt"/>
              </a:rPr>
              <a:t> Device(s) for subscription to DO-A data and target address for receiving the DO-A data from the </a:t>
            </a:r>
            <a:r>
              <a:rPr lang="en-US" altLang="zh-CN" sz="1600" dirty="0" err="1">
                <a:latin typeface="+mn-lt"/>
              </a:rPr>
              <a:t>AIoT</a:t>
            </a:r>
            <a:r>
              <a:rPr lang="en-US" altLang="zh-CN" sz="1600" dirty="0">
                <a:latin typeface="+mn-lt"/>
              </a:rPr>
              <a:t> Device(s), optionally, the External Target Area information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AIOTF performs AF authorization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directly or via the NEF?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How many AF address stored in </a:t>
            </a:r>
            <a:r>
              <a:rPr lang="en-US" altLang="zh-CN" sz="1600" dirty="0" err="1">
                <a:latin typeface="+mn-lt"/>
              </a:rPr>
              <a:t>AIoT</a:t>
            </a:r>
            <a:r>
              <a:rPr lang="en-US" altLang="zh-CN" sz="1600" dirty="0">
                <a:latin typeface="+mn-lt"/>
              </a:rPr>
              <a:t> Device profile?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The </a:t>
            </a:r>
            <a:r>
              <a:rPr lang="en-US" altLang="zh-CN" sz="1600" dirty="0" err="1">
                <a:latin typeface="+mn-lt"/>
              </a:rPr>
              <a:t>AIoT</a:t>
            </a:r>
            <a:r>
              <a:rPr lang="en-US" altLang="zh-CN" sz="1600" dirty="0">
                <a:latin typeface="+mn-lt"/>
              </a:rPr>
              <a:t> Device Profile Data may include multiple target addresses . Only one target address is used for DO-A Data Delivery at a time?</a:t>
            </a:r>
          </a:p>
        </p:txBody>
      </p:sp>
    </p:spTree>
    <p:extLst>
      <p:ext uri="{BB962C8B-B14F-4D97-AF65-F5344CB8AC3E}">
        <p14:creationId xmlns:p14="http://schemas.microsoft.com/office/powerpoint/2010/main" val="343238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85000" lnSpcReduction="1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support of inventory and command for DO-A capable Device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8EC45FC-1064-E1D2-186C-B4B2632ED793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S2-2601304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36319BD-ECF4-770E-092B-BFD2DB877E7A}"/>
              </a:ext>
            </a:extLst>
          </p:cNvPr>
          <p:cNvSpPr txBox="1"/>
          <p:nvPr/>
        </p:nvSpPr>
        <p:spPr>
          <a:xfrm>
            <a:off x="524638" y="2142939"/>
            <a:ext cx="106585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Derive Filtering information to</a:t>
            </a:r>
            <a:r>
              <a:rPr lang="zh-CN" altLang="en-US" sz="1600" dirty="0">
                <a:latin typeface="+mn-lt"/>
              </a:rPr>
              <a:t> </a:t>
            </a:r>
            <a:r>
              <a:rPr lang="en-US" altLang="zh-CN" sz="1600" dirty="0">
                <a:latin typeface="+mn-lt"/>
              </a:rPr>
              <a:t>individual</a:t>
            </a:r>
            <a:r>
              <a:rPr lang="zh-CN" altLang="en-US" sz="1600" dirty="0">
                <a:latin typeface="+mn-lt"/>
              </a:rPr>
              <a:t> </a:t>
            </a:r>
            <a:r>
              <a:rPr lang="en-US" altLang="zh-CN" sz="1600" dirty="0">
                <a:latin typeface="+mn-lt"/>
              </a:rPr>
              <a:t>device</a:t>
            </a:r>
            <a:r>
              <a:rPr lang="zh-CN" altLang="en-US" sz="1600" dirty="0">
                <a:latin typeface="+mn-lt"/>
              </a:rPr>
              <a:t> </a:t>
            </a:r>
            <a:r>
              <a:rPr lang="en-US" altLang="zh-CN" sz="1600" dirty="0">
                <a:latin typeface="+mn-lt"/>
              </a:rPr>
              <a:t>ID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support or not support?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047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capable Device power saving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E4659C-B178-9597-4019-A11584D8A69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S2-2601305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832A1A5-EC45-C77F-6760-F5307DB45A84}"/>
              </a:ext>
            </a:extLst>
          </p:cNvPr>
          <p:cNvSpPr txBox="1"/>
          <p:nvPr/>
        </p:nvSpPr>
        <p:spPr>
          <a:xfrm>
            <a:off x="524638" y="2142939"/>
            <a:ext cx="106585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PSM mode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support?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Active timer?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AIOTF store the DL data?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 err="1">
                <a:latin typeface="+mn-lt"/>
              </a:rPr>
              <a:t>eDRX</a:t>
            </a:r>
            <a:r>
              <a:rPr lang="en-US" altLang="zh-CN" sz="1600" dirty="0">
                <a:latin typeface="+mn-lt"/>
              </a:rPr>
              <a:t> mode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Support?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Issue to check with RAN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 err="1">
                <a:latin typeface="+mn-lt"/>
              </a:rPr>
              <a:t>eDRX</a:t>
            </a:r>
            <a:r>
              <a:rPr lang="en-US" altLang="zh-CN" sz="1600" dirty="0">
                <a:latin typeface="+mn-lt"/>
              </a:rPr>
              <a:t> mode</a:t>
            </a:r>
          </a:p>
        </p:txBody>
      </p:sp>
    </p:spTree>
    <p:extLst>
      <p:ext uri="{BB962C8B-B14F-4D97-AF65-F5344CB8AC3E}">
        <p14:creationId xmlns:p14="http://schemas.microsoft.com/office/powerpoint/2010/main" val="38884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Support of DO-A capable Device under topology 2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0CDE4CD-3DA7-C141-9DCD-63D100B56E9D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S2-2601306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B68A226-070E-053F-CE54-82068E312DC2}"/>
              </a:ext>
            </a:extLst>
          </p:cNvPr>
          <p:cNvSpPr txBox="1"/>
          <p:nvPr/>
        </p:nvSpPr>
        <p:spPr>
          <a:xfrm>
            <a:off x="524638" y="2142939"/>
            <a:ext cx="10658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Specify solutions in the normative work phase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36624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1" y="925366"/>
            <a:ext cx="9362485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000" b="1" dirty="0">
                <a:latin typeface="+mj-lt"/>
              </a:rPr>
              <a:t>Key issue 1: support </a:t>
            </a:r>
            <a:r>
              <a:rPr lang="en-US" altLang="zh-CN" sz="2000" b="1" dirty="0" err="1">
                <a:latin typeface="+mj-lt"/>
              </a:rPr>
              <a:t>AIoT</a:t>
            </a:r>
            <a:r>
              <a:rPr lang="en-US" altLang="zh-CN" sz="2000" b="1" dirty="0">
                <a:latin typeface="+mj-lt"/>
              </a:rPr>
              <a:t> services under the RRC-based option for UE Reader connectivity </a:t>
            </a:r>
            <a:endParaRPr lang="zh-CN" altLang="en-US" sz="20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S2-2601307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0ACC226-166A-B298-8EE3-3205F169877E}"/>
              </a:ext>
            </a:extLst>
          </p:cNvPr>
          <p:cNvSpPr txBox="1"/>
          <p:nvPr/>
        </p:nvSpPr>
        <p:spPr>
          <a:xfrm>
            <a:off x="524638" y="2434253"/>
            <a:ext cx="106585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RAN3 coordination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UE reader identity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Issue to check with RAN3 in the LS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Configuration based solution defined by SA2?</a:t>
            </a:r>
          </a:p>
        </p:txBody>
      </p:sp>
    </p:spTree>
    <p:extLst>
      <p:ext uri="{BB962C8B-B14F-4D97-AF65-F5344CB8AC3E}">
        <p14:creationId xmlns:p14="http://schemas.microsoft.com/office/powerpoint/2010/main" val="731378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reply to SA3 on scope alignment for R20 </a:t>
            </a:r>
            <a:r>
              <a:rPr lang="en-US" altLang="zh-CN" sz="2800" b="1" dirty="0" err="1">
                <a:latin typeface="+mj-lt"/>
              </a:rPr>
              <a:t>AIoT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S2-2601308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0FDBC5A-7AC9-C0D2-2CC1-906F52AE45D2}"/>
              </a:ext>
            </a:extLst>
          </p:cNvPr>
          <p:cNvSpPr txBox="1"/>
          <p:nvPr/>
        </p:nvSpPr>
        <p:spPr>
          <a:xfrm>
            <a:off x="524638" y="2466621"/>
            <a:ext cx="106585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Q1 answer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Support inventory and command,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Q2 answer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Yes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Q3 answer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Device behavior xxx</a:t>
            </a:r>
          </a:p>
        </p:txBody>
      </p:sp>
    </p:spTree>
    <p:extLst>
      <p:ext uri="{BB962C8B-B14F-4D97-AF65-F5344CB8AC3E}">
        <p14:creationId xmlns:p14="http://schemas.microsoft.com/office/powerpoint/2010/main" val="353563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to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RAN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on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 err="1">
                <a:latin typeface="+mj-lt"/>
              </a:rPr>
              <a:t>AIoT</a:t>
            </a:r>
            <a:r>
              <a:rPr lang="en-US" altLang="zh-CN" sz="2800" b="1" dirty="0">
                <a:latin typeface="+mj-lt"/>
              </a:rPr>
              <a:t> progress and coordination issues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S2-2601309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3461EB3-C455-4517-403F-CE7742FA5AD1}"/>
              </a:ext>
            </a:extLst>
          </p:cNvPr>
          <p:cNvSpPr txBox="1"/>
          <p:nvPr/>
        </p:nvSpPr>
        <p:spPr>
          <a:xfrm>
            <a:off x="524638" y="2466621"/>
            <a:ext cx="106585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+mn-lt"/>
              </a:rPr>
              <a:t>Way forward: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Questions to RAN2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Registration related: RAN broadcast area information?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Power saving related: </a:t>
            </a:r>
            <a:r>
              <a:rPr lang="en-US" altLang="zh-CN" sz="1600" dirty="0" err="1">
                <a:latin typeface="+mn-lt"/>
              </a:rPr>
              <a:t>eDRX</a:t>
            </a:r>
            <a:r>
              <a:rPr lang="en-US" altLang="zh-CN" sz="1600" dirty="0">
                <a:latin typeface="+mn-lt"/>
              </a:rPr>
              <a:t>? Active timer?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+mn-lt"/>
              </a:rPr>
              <a:t>Questions to RAN3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n-lt"/>
              </a:rPr>
              <a:t>UE reader selection related: UE reader identity</a:t>
            </a:r>
          </a:p>
        </p:txBody>
      </p:sp>
    </p:spTree>
    <p:extLst>
      <p:ext uri="{BB962C8B-B14F-4D97-AF65-F5344CB8AC3E}">
        <p14:creationId xmlns:p14="http://schemas.microsoft.com/office/powerpoint/2010/main" val="2643133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18498</TotalTime>
  <Words>471</Words>
  <Application>Microsoft Office PowerPoint</Application>
  <PresentationFormat>宽屏</PresentationFormat>
  <Paragraphs>87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 </vt:lpstr>
      <vt:lpstr>Microsoft YaHei</vt:lpstr>
      <vt:lpstr>Arial</vt:lpstr>
      <vt:lpstr>Calibri</vt:lpstr>
      <vt:lpstr>Calibri Light</vt:lpstr>
      <vt:lpstr>Times New Roman</vt:lpstr>
      <vt:lpstr>Wingdings</vt:lpstr>
      <vt:lpstr>Office Theme</vt:lpstr>
      <vt:lpstr>章节页</vt:lpstr>
      <vt:lpstr>R20 AIoT conclusions way forward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786</cp:revision>
  <dcterms:created xsi:type="dcterms:W3CDTF">2010-02-05T13:52:04Z</dcterms:created>
  <dcterms:modified xsi:type="dcterms:W3CDTF">2026-02-11T02:18:40Z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