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  <p:sldMasterId id="2147485164" r:id="rId5"/>
  </p:sldMasterIdLst>
  <p:notesMasterIdLst>
    <p:notesMasterId r:id="rId17"/>
  </p:notesMasterIdLst>
  <p:handoutMasterIdLst>
    <p:handoutMasterId r:id="rId18"/>
  </p:handoutMasterIdLst>
  <p:sldIdLst>
    <p:sldId id="341" r:id="rId6"/>
    <p:sldId id="347" r:id="rId7"/>
    <p:sldId id="375" r:id="rId8"/>
    <p:sldId id="376" r:id="rId9"/>
    <p:sldId id="377" r:id="rId10"/>
    <p:sldId id="378" r:id="rId11"/>
    <p:sldId id="379" r:id="rId12"/>
    <p:sldId id="380" r:id="rId13"/>
    <p:sldId id="381" r:id="rId14"/>
    <p:sldId id="382" r:id="rId15"/>
    <p:sldId id="383" r:id="rId1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FFFFFF"/>
    <a:srgbClr val="FF6600"/>
    <a:srgbClr val="1A4669"/>
    <a:srgbClr val="C6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07" autoAdjust="0"/>
    <p:restoredTop sz="90121" autoAdjust="0"/>
  </p:normalViewPr>
  <p:slideViewPr>
    <p:cSldViewPr snapToGrid="0">
      <p:cViewPr varScale="1">
        <p:scale>
          <a:sx n="79" d="100"/>
          <a:sy n="79" d="100"/>
        </p:scale>
        <p:origin x="88" y="56"/>
      </p:cViewPr>
      <p:guideLst>
        <p:guide orient="horz" pos="2160"/>
        <p:guide pos="3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1064" y="-964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1120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46982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371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49663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86993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0201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7650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8159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336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78093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591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8484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US" altLang="zh-CN" sz="1200" b="1" dirty="0">
                <a:latin typeface="Arial "/>
              </a:rPr>
              <a:t>TSG-WG SA2 Meeting #173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US" altLang="zh-CN" sz="1200" b="1" dirty="0">
                <a:latin typeface="Arial "/>
              </a:rPr>
              <a:t>Goa, India</a:t>
            </a:r>
            <a:r>
              <a:rPr lang="sv-SE" altLang="en-US" sz="1200" b="1" dirty="0">
                <a:latin typeface="Arial "/>
              </a:rPr>
              <a:t>, Feb 09 - Feb 13, 2026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S2-260xxxx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85A3D6-1271-D247-9E96-1B376F4BE7BE}"/>
              </a:ext>
            </a:extLst>
          </p:cNvPr>
          <p:cNvSpPr txBox="1"/>
          <p:nvPr userDrawn="1"/>
        </p:nvSpPr>
        <p:spPr>
          <a:xfrm>
            <a:off x="1095040" y="6356939"/>
            <a:ext cx="35025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00" b="0" kern="1200" baseline="0" dirty="0">
                <a:solidFill>
                  <a:srgbClr val="1D1D1B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Huawei Proprietary - Restricted Distribution</a:t>
            </a:r>
            <a:endParaRPr lang="en-US" sz="900" b="0" kern="1200" baseline="0" dirty="0">
              <a:solidFill>
                <a:srgbClr val="1D1D1B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EE2EE-BF4D-7A4A-B3C6-9E47668CCD98}"/>
              </a:ext>
            </a:extLst>
          </p:cNvPr>
          <p:cNvSpPr txBox="1"/>
          <p:nvPr userDrawn="1"/>
        </p:nvSpPr>
        <p:spPr>
          <a:xfrm>
            <a:off x="733845" y="6402807"/>
            <a:ext cx="499534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4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0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89049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00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37333705-F8D6-2847-B3CB-F2FAB51E2A3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85671" y="2625390"/>
            <a:ext cx="1967204" cy="4233515"/>
            <a:chOff x="5343885" y="-48857"/>
            <a:chExt cx="3271316" cy="7037279"/>
          </a:xfrm>
        </p:grpSpPr>
        <p:sp>
          <p:nvSpPr>
            <p:cNvPr id="89" name="矩形 13">
              <a:extLst>
                <a:ext uri="{FF2B5EF4-FFF2-40B4-BE49-F238E27FC236}">
                  <a16:creationId xmlns:a16="http://schemas.microsoft.com/office/drawing/2014/main" id="{B14DFA89-D483-CF47-82CC-DD86D7CAB09E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90" name="文本框 15">
              <a:extLst>
                <a:ext uri="{FF2B5EF4-FFF2-40B4-BE49-F238E27FC236}">
                  <a16:creationId xmlns:a16="http://schemas.microsoft.com/office/drawing/2014/main" id="{8223ADA0-340A-794B-93B7-24AFF612A719}"/>
                </a:ext>
              </a:extLst>
            </p:cNvPr>
            <p:cNvSpPr txBox="1"/>
            <p:nvPr userDrawn="1"/>
          </p:nvSpPr>
          <p:spPr>
            <a:xfrm>
              <a:off x="5352723" y="1694497"/>
              <a:ext cx="1052647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公司辅助色</a:t>
              </a:r>
            </a:p>
          </p:txBody>
        </p:sp>
        <p:sp>
          <p:nvSpPr>
            <p:cNvPr id="91" name="矩形 13">
              <a:extLst>
                <a:ext uri="{FF2B5EF4-FFF2-40B4-BE49-F238E27FC236}">
                  <a16:creationId xmlns:a16="http://schemas.microsoft.com/office/drawing/2014/main" id="{5F63E0E3-4F22-7948-AB1A-40A84ECA92EC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92" name="矩形 13">
              <a:extLst>
                <a:ext uri="{FF2B5EF4-FFF2-40B4-BE49-F238E27FC236}">
                  <a16:creationId xmlns:a16="http://schemas.microsoft.com/office/drawing/2014/main" id="{29C4A3C6-7C7B-7140-8F73-591E9F49143F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93" name="矩形 13">
              <a:extLst>
                <a:ext uri="{FF2B5EF4-FFF2-40B4-BE49-F238E27FC236}">
                  <a16:creationId xmlns:a16="http://schemas.microsoft.com/office/drawing/2014/main" id="{BE4C9A8D-46B0-5B40-BC47-DB6C4899227F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94" name="矩形 13">
              <a:extLst>
                <a:ext uri="{FF2B5EF4-FFF2-40B4-BE49-F238E27FC236}">
                  <a16:creationId xmlns:a16="http://schemas.microsoft.com/office/drawing/2014/main" id="{612F2ED4-F7A4-9E48-95E1-8D07B3BBE962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95" name="矩形 13">
              <a:extLst>
                <a:ext uri="{FF2B5EF4-FFF2-40B4-BE49-F238E27FC236}">
                  <a16:creationId xmlns:a16="http://schemas.microsoft.com/office/drawing/2014/main" id="{A9E1D476-C288-8945-A68A-1F20C557294B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6" name="矩形 13">
              <a:extLst>
                <a:ext uri="{FF2B5EF4-FFF2-40B4-BE49-F238E27FC236}">
                  <a16:creationId xmlns:a16="http://schemas.microsoft.com/office/drawing/2014/main" id="{42823EBB-E62E-F149-AC9A-09950051F283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97" name="文本框 15">
              <a:extLst>
                <a:ext uri="{FF2B5EF4-FFF2-40B4-BE49-F238E27FC236}">
                  <a16:creationId xmlns:a16="http://schemas.microsoft.com/office/drawing/2014/main" id="{EA01C299-6FF2-3642-AAEC-A1DF62D9C654}"/>
                </a:ext>
              </a:extLst>
            </p:cNvPr>
            <p:cNvSpPr txBox="1"/>
            <p:nvPr userDrawn="1"/>
          </p:nvSpPr>
          <p:spPr>
            <a:xfrm>
              <a:off x="5343885" y="-48857"/>
              <a:ext cx="726488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zh-CN" altLang="en-US" sz="800" b="0" i="0" dirty="0">
                  <a:solidFill>
                    <a:schemeClr val="tx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公司色</a:t>
              </a:r>
            </a:p>
          </p:txBody>
        </p:sp>
        <p:sp>
          <p:nvSpPr>
            <p:cNvPr id="98" name="矩形 13">
              <a:extLst>
                <a:ext uri="{FF2B5EF4-FFF2-40B4-BE49-F238E27FC236}">
                  <a16:creationId xmlns:a16="http://schemas.microsoft.com/office/drawing/2014/main" id="{B84AB502-165F-764A-9621-65CA8CBBEAEA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99" name="矩形 13">
              <a:extLst>
                <a:ext uri="{FF2B5EF4-FFF2-40B4-BE49-F238E27FC236}">
                  <a16:creationId xmlns:a16="http://schemas.microsoft.com/office/drawing/2014/main" id="{CB8870E8-3E95-764C-B621-A168E194CC7A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100" name="矩形 13">
              <a:extLst>
                <a:ext uri="{FF2B5EF4-FFF2-40B4-BE49-F238E27FC236}">
                  <a16:creationId xmlns:a16="http://schemas.microsoft.com/office/drawing/2014/main" id="{356EF69A-1936-544F-A95F-0664F4E186D5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101" name="矩形 13">
              <a:extLst>
                <a:ext uri="{FF2B5EF4-FFF2-40B4-BE49-F238E27FC236}">
                  <a16:creationId xmlns:a16="http://schemas.microsoft.com/office/drawing/2014/main" id="{03EBAB43-95A5-1C4A-8458-B86EB3D51FCA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102" name="矩形 13">
              <a:extLst>
                <a:ext uri="{FF2B5EF4-FFF2-40B4-BE49-F238E27FC236}">
                  <a16:creationId xmlns:a16="http://schemas.microsoft.com/office/drawing/2014/main" id="{371A8520-F934-304C-B57F-B49F768694E2}"/>
                </a:ext>
              </a:extLst>
            </p:cNvPr>
            <p:cNvSpPr/>
            <p:nvPr userDrawn="1"/>
          </p:nvSpPr>
          <p:spPr>
            <a:xfrm>
              <a:off x="6184543" y="4866463"/>
              <a:ext cx="791510" cy="664398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103" name="矩形 13">
              <a:extLst>
                <a:ext uri="{FF2B5EF4-FFF2-40B4-BE49-F238E27FC236}">
                  <a16:creationId xmlns:a16="http://schemas.microsoft.com/office/drawing/2014/main" id="{B83004D7-279B-C14E-9FCF-870FA1B74FDF}"/>
                </a:ext>
              </a:extLst>
            </p:cNvPr>
            <p:cNvSpPr/>
            <p:nvPr userDrawn="1"/>
          </p:nvSpPr>
          <p:spPr>
            <a:xfrm>
              <a:off x="6182308" y="4134866"/>
              <a:ext cx="791510" cy="664398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104" name="矩形 13">
              <a:extLst>
                <a:ext uri="{FF2B5EF4-FFF2-40B4-BE49-F238E27FC236}">
                  <a16:creationId xmlns:a16="http://schemas.microsoft.com/office/drawing/2014/main" id="{99635968-4E69-CC41-9D78-6DF253FE3035}"/>
                </a:ext>
              </a:extLst>
            </p:cNvPr>
            <p:cNvSpPr/>
            <p:nvPr userDrawn="1"/>
          </p:nvSpPr>
          <p:spPr>
            <a:xfrm>
              <a:off x="6177324" y="5596166"/>
              <a:ext cx="791510" cy="664398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105" name="矩形 13">
              <a:extLst>
                <a:ext uri="{FF2B5EF4-FFF2-40B4-BE49-F238E27FC236}">
                  <a16:creationId xmlns:a16="http://schemas.microsoft.com/office/drawing/2014/main" id="{BDBE4949-07B7-F046-AD95-68E4B0C11CCD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106" name="矩形 13">
              <a:extLst>
                <a:ext uri="{FF2B5EF4-FFF2-40B4-BE49-F238E27FC236}">
                  <a16:creationId xmlns:a16="http://schemas.microsoft.com/office/drawing/2014/main" id="{AA9F9E00-6A31-F14B-A2E4-79908835FD14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107" name="矩形 13">
              <a:extLst>
                <a:ext uri="{FF2B5EF4-FFF2-40B4-BE49-F238E27FC236}">
                  <a16:creationId xmlns:a16="http://schemas.microsoft.com/office/drawing/2014/main" id="{38715A31-485E-B744-B409-43F9F04B48F7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108" name="矩形 13">
              <a:extLst>
                <a:ext uri="{FF2B5EF4-FFF2-40B4-BE49-F238E27FC236}">
                  <a16:creationId xmlns:a16="http://schemas.microsoft.com/office/drawing/2014/main" id="{4AE1609B-25DD-2C4A-B05B-D18ADBC39C71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109" name="矩形 13">
              <a:extLst>
                <a:ext uri="{FF2B5EF4-FFF2-40B4-BE49-F238E27FC236}">
                  <a16:creationId xmlns:a16="http://schemas.microsoft.com/office/drawing/2014/main" id="{ECE90F9F-DBBC-0B49-A42C-8B62397E473E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0" name="矩形 13">
              <a:extLst>
                <a:ext uri="{FF2B5EF4-FFF2-40B4-BE49-F238E27FC236}">
                  <a16:creationId xmlns:a16="http://schemas.microsoft.com/office/drawing/2014/main" id="{D5B387BA-F8B8-B54E-966E-F24E271747C4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111" name="矩形 13">
              <a:extLst>
                <a:ext uri="{FF2B5EF4-FFF2-40B4-BE49-F238E27FC236}">
                  <a16:creationId xmlns:a16="http://schemas.microsoft.com/office/drawing/2014/main" id="{E6C9B99E-8C1C-2B49-B82E-3C754B8E5C02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112" name="矩形 13">
              <a:extLst>
                <a:ext uri="{FF2B5EF4-FFF2-40B4-BE49-F238E27FC236}">
                  <a16:creationId xmlns:a16="http://schemas.microsoft.com/office/drawing/2014/main" id="{0106BFA2-9DE1-3A42-A6C6-69BCE0FA34F4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113" name="矩形 13">
              <a:extLst>
                <a:ext uri="{FF2B5EF4-FFF2-40B4-BE49-F238E27FC236}">
                  <a16:creationId xmlns:a16="http://schemas.microsoft.com/office/drawing/2014/main" id="{F760C1C5-4342-C346-A7D2-D101978EDF66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114" name="矩形 13">
              <a:extLst>
                <a:ext uri="{FF2B5EF4-FFF2-40B4-BE49-F238E27FC236}">
                  <a16:creationId xmlns:a16="http://schemas.microsoft.com/office/drawing/2014/main" id="{5BB50A4A-0B64-7E4C-824C-1EBCA1A992CF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115" name="矩形 13">
              <a:extLst>
                <a:ext uri="{FF2B5EF4-FFF2-40B4-BE49-F238E27FC236}">
                  <a16:creationId xmlns:a16="http://schemas.microsoft.com/office/drawing/2014/main" id="{756A7E25-6C44-8A44-A8C5-61D19BC9EDAF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116" name="矩形 13">
              <a:extLst>
                <a:ext uri="{FF2B5EF4-FFF2-40B4-BE49-F238E27FC236}">
                  <a16:creationId xmlns:a16="http://schemas.microsoft.com/office/drawing/2014/main" id="{96588389-39CD-DF4E-B9AC-92091E25724E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112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117" name="矩形 13">
              <a:extLst>
                <a:ext uri="{FF2B5EF4-FFF2-40B4-BE49-F238E27FC236}">
                  <a16:creationId xmlns:a16="http://schemas.microsoft.com/office/drawing/2014/main" id="{20725C9F-31AE-DB44-B70A-B4ECDEC0BC00}"/>
                </a:ext>
              </a:extLst>
            </p:cNvPr>
            <p:cNvSpPr/>
            <p:nvPr/>
          </p:nvSpPr>
          <p:spPr>
            <a:xfrm>
              <a:off x="7811114" y="3415851"/>
              <a:ext cx="791510" cy="664398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18" name="矩形 13">
              <a:extLst>
                <a:ext uri="{FF2B5EF4-FFF2-40B4-BE49-F238E27FC236}">
                  <a16:creationId xmlns:a16="http://schemas.microsoft.com/office/drawing/2014/main" id="{AC5BCC27-B68D-0743-8E0B-E25F8D01C3A4}"/>
                </a:ext>
              </a:extLst>
            </p:cNvPr>
            <p:cNvSpPr/>
            <p:nvPr/>
          </p:nvSpPr>
          <p:spPr>
            <a:xfrm>
              <a:off x="7820945" y="4866463"/>
              <a:ext cx="791510" cy="664398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119" name="矩形 13">
              <a:extLst>
                <a:ext uri="{FF2B5EF4-FFF2-40B4-BE49-F238E27FC236}">
                  <a16:creationId xmlns:a16="http://schemas.microsoft.com/office/drawing/2014/main" id="{51C2E83A-C975-6945-B2FD-5B22BBB53DB7}"/>
                </a:ext>
              </a:extLst>
            </p:cNvPr>
            <p:cNvSpPr/>
            <p:nvPr/>
          </p:nvSpPr>
          <p:spPr>
            <a:xfrm>
              <a:off x="7818707" y="4134866"/>
              <a:ext cx="791510" cy="664398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120" name="矩形 13">
              <a:extLst>
                <a:ext uri="{FF2B5EF4-FFF2-40B4-BE49-F238E27FC236}">
                  <a16:creationId xmlns:a16="http://schemas.microsoft.com/office/drawing/2014/main" id="{BEE9A95F-6965-354F-A2C7-2E8C81DDA52F}"/>
                </a:ext>
              </a:extLst>
            </p:cNvPr>
            <p:cNvSpPr/>
            <p:nvPr/>
          </p:nvSpPr>
          <p:spPr>
            <a:xfrm>
              <a:off x="7823691" y="5596166"/>
              <a:ext cx="791510" cy="664398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190/233/238</a:t>
              </a:r>
            </a:p>
          </p:txBody>
        </p:sp>
        <p:sp>
          <p:nvSpPr>
            <p:cNvPr id="121" name="矩形 13">
              <a:extLst>
                <a:ext uri="{FF2B5EF4-FFF2-40B4-BE49-F238E27FC236}">
                  <a16:creationId xmlns:a16="http://schemas.microsoft.com/office/drawing/2014/main" id="{509164EB-3DC4-7A4F-9E7C-06EBC981CD0A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122" name="矩形 13">
              <a:extLst>
                <a:ext uri="{FF2B5EF4-FFF2-40B4-BE49-F238E27FC236}">
                  <a16:creationId xmlns:a16="http://schemas.microsoft.com/office/drawing/2014/main" id="{667867DD-D3E6-3040-A7B5-39345C0CE2E3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123" name="矩形 13">
              <a:extLst>
                <a:ext uri="{FF2B5EF4-FFF2-40B4-BE49-F238E27FC236}">
                  <a16:creationId xmlns:a16="http://schemas.microsoft.com/office/drawing/2014/main" id="{9EE10597-3782-AB46-8453-89FA049C6C46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0/0/0</a:t>
              </a:r>
            </a:p>
          </p:txBody>
        </p:sp>
        <p:sp>
          <p:nvSpPr>
            <p:cNvPr id="124" name="矩形 13">
              <a:extLst>
                <a:ext uri="{FF2B5EF4-FFF2-40B4-BE49-F238E27FC236}">
                  <a16:creationId xmlns:a16="http://schemas.microsoft.com/office/drawing/2014/main" id="{966B3529-B594-884C-BED0-5887B34BBBB8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125" name="矩形 13">
              <a:extLst>
                <a:ext uri="{FF2B5EF4-FFF2-40B4-BE49-F238E27FC236}">
                  <a16:creationId xmlns:a16="http://schemas.microsoft.com/office/drawing/2014/main" id="{0B0545C9-147F-584F-80D2-EF13876D7D33}"/>
                </a:ext>
              </a:extLst>
            </p:cNvPr>
            <p:cNvSpPr/>
            <p:nvPr userDrawn="1"/>
          </p:nvSpPr>
          <p:spPr>
            <a:xfrm>
              <a:off x="6445335" y="6324024"/>
              <a:ext cx="513579" cy="664398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126" name="矩形 13">
              <a:extLst>
                <a:ext uri="{FF2B5EF4-FFF2-40B4-BE49-F238E27FC236}">
                  <a16:creationId xmlns:a16="http://schemas.microsoft.com/office/drawing/2014/main" id="{44FD0A0B-0D45-3340-A523-465AC24134BF}"/>
                </a:ext>
              </a:extLst>
            </p:cNvPr>
            <p:cNvSpPr/>
            <p:nvPr userDrawn="1"/>
          </p:nvSpPr>
          <p:spPr>
            <a:xfrm>
              <a:off x="7003279" y="6324024"/>
              <a:ext cx="513579" cy="664398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127" name="矩形 13">
              <a:extLst>
                <a:ext uri="{FF2B5EF4-FFF2-40B4-BE49-F238E27FC236}">
                  <a16:creationId xmlns:a16="http://schemas.microsoft.com/office/drawing/2014/main" id="{2C404A07-276B-3648-BB25-4EDB5905448C}"/>
                </a:ext>
              </a:extLst>
            </p:cNvPr>
            <p:cNvSpPr/>
            <p:nvPr userDrawn="1"/>
          </p:nvSpPr>
          <p:spPr>
            <a:xfrm>
              <a:off x="7551547" y="6324024"/>
              <a:ext cx="513579" cy="664398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128" name="矩形 13">
              <a:extLst>
                <a:ext uri="{FF2B5EF4-FFF2-40B4-BE49-F238E27FC236}">
                  <a16:creationId xmlns:a16="http://schemas.microsoft.com/office/drawing/2014/main" id="{72B0F29C-A346-8946-9B8E-8F1B9DFF7AD0}"/>
                </a:ext>
              </a:extLst>
            </p:cNvPr>
            <p:cNvSpPr/>
            <p:nvPr userDrawn="1"/>
          </p:nvSpPr>
          <p:spPr>
            <a:xfrm>
              <a:off x="8098559" y="6324024"/>
              <a:ext cx="513579" cy="664398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pic>
        <p:nvPicPr>
          <p:cNvPr id="47" name="Picture 46">
            <a:extLst>
              <a:ext uri="{FF2B5EF4-FFF2-40B4-BE49-F238E27FC236}">
                <a16:creationId xmlns:a16="http://schemas.microsoft.com/office/drawing/2014/main" id="{92D9040A-3082-2F49-987E-B51574332E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194" y="6323416"/>
            <a:ext cx="1270304" cy="27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4450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1187323" rtl="0" eaLnBrk="1" latinLnBrk="0" hangingPunct="1">
        <a:lnSpc>
          <a:spcPct val="90000"/>
        </a:lnSpc>
        <a:spcBef>
          <a:spcPct val="0"/>
        </a:spcBef>
        <a:buNone/>
        <a:defRPr sz="57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831" indent="-296831" algn="l" defTabSz="1187323" rtl="0" eaLnBrk="1" latinLnBrk="0" hangingPunct="1">
        <a:lnSpc>
          <a:spcPct val="90000"/>
        </a:lnSpc>
        <a:spcBef>
          <a:spcPts val="1298"/>
        </a:spcBef>
        <a:buFont typeface="Arial" panose="020B0604020202020204" pitchFamily="34" charset="0"/>
        <a:buChar char="•"/>
        <a:defRPr sz="3635" kern="1200">
          <a:solidFill>
            <a:schemeClr val="tx1"/>
          </a:solidFill>
          <a:latin typeface="+mn-lt"/>
          <a:ea typeface="+mn-ea"/>
          <a:cs typeface="+mn-cs"/>
        </a:defRPr>
      </a:lvl1pPr>
      <a:lvl2pPr marL="89049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7" kern="1200">
          <a:solidFill>
            <a:schemeClr val="tx1"/>
          </a:solidFill>
          <a:latin typeface="+mn-lt"/>
          <a:ea typeface="+mn-ea"/>
          <a:cs typeface="+mn-cs"/>
        </a:defRPr>
      </a:lvl2pPr>
      <a:lvl3pPr marL="1484154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7" kern="1200">
          <a:solidFill>
            <a:schemeClr val="tx1"/>
          </a:solidFill>
          <a:latin typeface="+mn-lt"/>
          <a:ea typeface="+mn-ea"/>
          <a:cs typeface="+mn-cs"/>
        </a:defRPr>
      </a:lvl3pPr>
      <a:lvl4pPr marL="2077817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671478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3265140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858802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452463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5046125" indent="-296831" algn="l" defTabSz="1187323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1pPr>
      <a:lvl2pPr marL="593662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2pPr>
      <a:lvl3pPr marL="1187323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3pPr>
      <a:lvl4pPr marL="1780986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4pPr>
      <a:lvl5pPr marL="2374648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5pPr>
      <a:lvl6pPr marL="2968309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6pPr>
      <a:lvl7pPr marL="3561971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7pPr>
      <a:lvl8pPr marL="4155634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8pPr>
      <a:lvl9pPr marL="4749295" algn="l" defTabSz="1187323" rtl="0" eaLnBrk="1" latinLnBrk="0" hangingPunct="1">
        <a:defRPr sz="23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295" y="2219660"/>
            <a:ext cx="11205410" cy="1458578"/>
          </a:xfrm>
        </p:spPr>
        <p:txBody>
          <a:bodyPr/>
          <a:lstStyle/>
          <a:p>
            <a:pPr algn="ctr" eaLnBrk="1" hangingPunct="1"/>
            <a:r>
              <a:rPr lang="en-US" altLang="en-US" sz="4400" b="1" dirty="0"/>
              <a:t>R20 </a:t>
            </a:r>
            <a:r>
              <a:rPr lang="en-US" altLang="en-US" sz="4400" b="1" dirty="0" err="1"/>
              <a:t>AIoT</a:t>
            </a:r>
            <a:r>
              <a:rPr lang="en-US" altLang="en-US" sz="4400" b="1" dirty="0"/>
              <a:t> conclusions way forward</a:t>
            </a:r>
            <a:endParaRPr lang="en-GB" altLang="en-US" sz="4400" b="1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52650" y="4192421"/>
            <a:ext cx="7886700" cy="58188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Huawei, OPPO (rapporteurs)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242762" y="925366"/>
            <a:ext cx="6926782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LS to</a:t>
            </a:r>
            <a:r>
              <a:rPr lang="zh-CN" altLang="en-US" sz="2800" b="1" dirty="0">
                <a:latin typeface="+mj-lt"/>
              </a:rPr>
              <a:t> </a:t>
            </a:r>
            <a:r>
              <a:rPr lang="en-US" altLang="zh-CN" sz="2800" b="1" dirty="0">
                <a:latin typeface="+mj-lt"/>
              </a:rPr>
              <a:t>RAN</a:t>
            </a:r>
            <a:r>
              <a:rPr lang="zh-CN" altLang="en-US" sz="2800" b="1" dirty="0">
                <a:latin typeface="+mj-lt"/>
              </a:rPr>
              <a:t> </a:t>
            </a:r>
            <a:r>
              <a:rPr lang="en-US" altLang="zh-CN" sz="2800" b="1" dirty="0">
                <a:latin typeface="+mj-lt"/>
              </a:rPr>
              <a:t>on</a:t>
            </a:r>
            <a:r>
              <a:rPr lang="zh-CN" altLang="en-US" sz="2800" b="1" dirty="0">
                <a:latin typeface="+mj-lt"/>
              </a:rPr>
              <a:t> </a:t>
            </a:r>
            <a:r>
              <a:rPr lang="en-US" altLang="zh-CN" sz="2800" b="1" dirty="0" err="1">
                <a:latin typeface="+mj-lt"/>
              </a:rPr>
              <a:t>AIoT</a:t>
            </a:r>
            <a:r>
              <a:rPr lang="en-US" altLang="zh-CN" sz="2800" b="1" dirty="0">
                <a:latin typeface="+mj-lt"/>
              </a:rPr>
              <a:t> progress and coordination issues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F9B4FC3-C21D-55E6-D874-2E4BCE2A438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S2-2601309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43133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242762" y="925366"/>
            <a:ext cx="6926782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LS to</a:t>
            </a:r>
            <a:r>
              <a:rPr lang="zh-CN" altLang="en-US" sz="2800" b="1" dirty="0">
                <a:latin typeface="+mj-lt"/>
              </a:rPr>
              <a:t> </a:t>
            </a:r>
            <a:r>
              <a:rPr lang="en-US" altLang="zh-CN" sz="2800" b="1" dirty="0">
                <a:latin typeface="+mj-lt"/>
              </a:rPr>
              <a:t>SA3 </a:t>
            </a:r>
            <a:r>
              <a:rPr lang="fr-FR" altLang="zh-CN" sz="2800" b="1" dirty="0">
                <a:latin typeface="+mj-lt"/>
              </a:rPr>
              <a:t>Device Context Expiry</a:t>
            </a:r>
            <a:r>
              <a:rPr lang="en-US" altLang="zh-CN" sz="2800" b="1" dirty="0">
                <a:latin typeface="+mj-lt"/>
              </a:rPr>
              <a:t> 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F9B4FC3-C21D-55E6-D874-2E4BCE2A438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S2-2601310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04620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DO-A capable Device registration 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AF716A8-D54B-E392-0026-34324B761B1C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8924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DO-A data transfer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B4C0956-CF26-B788-810E-D88B151EF289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32388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85000" lnSpcReduction="1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support of inventory and command for DO-A capable Device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8EC45FC-1064-E1D2-186C-B4B2632ED793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0473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DO-A capable Device power saving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A4E4659C-B178-9597-4019-A11584D8A69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8841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524638" y="925366"/>
            <a:ext cx="8968278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Key issue 2: Support of DO-A capable Device under topology 2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0CDE4CD-3DA7-C141-9DCD-63D100B56E9D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S2-2601306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66249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242761" y="925366"/>
            <a:ext cx="9362485" cy="475628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000" b="1" dirty="0">
                <a:latin typeface="+mj-lt"/>
              </a:rPr>
              <a:t>Key issue 1: support </a:t>
            </a:r>
            <a:r>
              <a:rPr lang="en-US" altLang="zh-CN" sz="2000" b="1" dirty="0" err="1">
                <a:latin typeface="+mj-lt"/>
              </a:rPr>
              <a:t>AIoT</a:t>
            </a:r>
            <a:r>
              <a:rPr lang="en-US" altLang="zh-CN" sz="2000" b="1" dirty="0">
                <a:latin typeface="+mj-lt"/>
              </a:rPr>
              <a:t> services under the RRC-based option for UE Reader connectivity </a:t>
            </a:r>
            <a:endParaRPr lang="zh-CN" altLang="en-US" sz="20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F9B4FC3-C21D-55E6-D874-2E4BCE2A438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31378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242762" y="925366"/>
            <a:ext cx="6926782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LS reply to SA3 on scope alignment for R20 </a:t>
            </a:r>
            <a:r>
              <a:rPr lang="en-US" altLang="zh-CN" sz="2800" b="1" dirty="0" err="1">
                <a:latin typeface="+mj-lt"/>
              </a:rPr>
              <a:t>AIoT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F9B4FC3-C21D-55E6-D874-2E4BCE2A438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S2-2601308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563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1">
            <a:extLst>
              <a:ext uri="{FF2B5EF4-FFF2-40B4-BE49-F238E27FC236}">
                <a16:creationId xmlns:a16="http://schemas.microsoft.com/office/drawing/2014/main" id="{440CEA78-CE02-4527-B55F-6208E30C5C72}"/>
              </a:ext>
            </a:extLst>
          </p:cNvPr>
          <p:cNvSpPr txBox="1">
            <a:spLocks/>
          </p:cNvSpPr>
          <p:nvPr/>
        </p:nvSpPr>
        <p:spPr>
          <a:xfrm>
            <a:off x="242762" y="925366"/>
            <a:ext cx="6926782" cy="475628"/>
          </a:xfrm>
          <a:prstGeom prst="rect">
            <a:avLst/>
          </a:prstGeom>
        </p:spPr>
        <p:txBody>
          <a:bodyPr lIns="0" tIns="0" rIns="0" bIns="0" anchor="t">
            <a:normAutofit fontScale="92500" lnSpcReduction="20000"/>
          </a:bodyPr>
          <a:lstStyle>
            <a:lvl1pPr marL="0" indent="0" algn="l" defTabSz="1187798" rtl="0" eaLnBrk="1" latinLnBrk="0" hangingPunct="1">
              <a:lnSpc>
                <a:spcPts val="3430"/>
              </a:lnSpc>
              <a:spcBef>
                <a:spcPts val="0"/>
              </a:spcBef>
              <a:buFont typeface="Arial" panose="020B0604020202020204" pitchFamily="34" charset="0"/>
              <a:buNone/>
              <a:defRPr sz="3200" kern="1200" baseline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defRPr>
            </a:lvl1pPr>
            <a:lvl2pPr marL="593900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5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877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33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1699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75598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694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3396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57297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751195" indent="0" algn="ctr" defTabSz="1187798" rtl="0" eaLnBrk="1" latinLnBrk="0" hangingPunct="1">
              <a:lnSpc>
                <a:spcPct val="90000"/>
              </a:lnSpc>
              <a:spcBef>
                <a:spcPts val="650"/>
              </a:spcBef>
              <a:buFont typeface="Arial" panose="020B0604020202020204" pitchFamily="34" charset="0"/>
              <a:buNone/>
              <a:defRPr sz="20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+mj-lt"/>
              </a:rPr>
              <a:t>LS reply to SA3 on scope alignment for R20 </a:t>
            </a:r>
            <a:r>
              <a:rPr lang="en-US" altLang="zh-CN" sz="2800" b="1" dirty="0" err="1">
                <a:latin typeface="+mj-lt"/>
              </a:rPr>
              <a:t>AIoT</a:t>
            </a:r>
            <a:endParaRPr lang="zh-CN" altLang="en-US" sz="2800" b="1" dirty="0">
              <a:latin typeface="+mj-lt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DF9B4FC3-C21D-55E6-D874-2E4BCE2A4387}"/>
              </a:ext>
            </a:extLst>
          </p:cNvPr>
          <p:cNvSpPr txBox="1"/>
          <p:nvPr/>
        </p:nvSpPr>
        <p:spPr>
          <a:xfrm>
            <a:off x="524638" y="1838343"/>
            <a:ext cx="38450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latin typeface="+mj-lt"/>
              </a:rPr>
              <a:t>Open draft of S2-2601308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141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章节页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kumimoji="1" dirty="0" smtClean="0">
            <a:solidFill>
              <a:srgbClr val="000000"/>
            </a:solidFill>
            <a:latin typeface="Microsoft YaHei" panose="020B0503020204020204" pitchFamily="34" charset="-122"/>
            <a:ea typeface="Microsoft YaHei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模板" id="{9BBB633E-5E45-41C7-B61B-A7FDDADD335C}" vid="{FC34AD67-7538-4717-9A73-50191031DBF3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679a257e-872f-4c98-9e8a-0a9c104f72cd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280d8efa-eff2-4910-88d2-79ca146720c4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18445</TotalTime>
  <Words>161</Words>
  <Application>Microsoft Office PowerPoint</Application>
  <PresentationFormat>宽屏</PresentationFormat>
  <Paragraphs>33</Paragraphs>
  <Slides>11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 </vt:lpstr>
      <vt:lpstr>Microsoft YaHei</vt:lpstr>
      <vt:lpstr>Arial</vt:lpstr>
      <vt:lpstr>Calibri</vt:lpstr>
      <vt:lpstr>Calibri Light</vt:lpstr>
      <vt:lpstr>Times New Roman</vt:lpstr>
      <vt:lpstr>Office Theme</vt:lpstr>
      <vt:lpstr>章节页</vt:lpstr>
      <vt:lpstr>R20 AIoT conclusions way forward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</cp:lastModifiedBy>
  <cp:revision>783</cp:revision>
  <dcterms:created xsi:type="dcterms:W3CDTF">2010-02-05T13:52:04Z</dcterms:created>
  <dcterms:modified xsi:type="dcterms:W3CDTF">2026-02-10T14:03:47Z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(3)GNWKD3TnupE6J6ep/Fgkbnh4RzTecmWI+mkyKlRGz4mWONpWWzH51Z926uLcIPI1Ivou0kwk
OduERbJeZALT3HVE2uogHcu5VoLaDThhxmNSVMa1sDID8zIAbcP4Ze3Imik374KdnHunsB1+
qRWh/ur8G5SVWOaSLakkw8/qOXiatgZz1LCpbVnjqijT2bZ0zezjDMuNyqaPImBRbo8U2rG5
U71GzfBsp6dKQEO46x</vt:lpwstr>
  </property>
  <property fmtid="{D5CDD505-2E9C-101B-9397-08002B2CF9AE}" pid="4" name="_2015_ms_pID_7253431">
    <vt:lpwstr>cT9ZxNncH+tUjMN2cWXojGPJTO/OdTTHDAUAUGFN3ii2OeBUAaaMhY
kF65tMjb147tEh04jFm7+Ah+5WMY+7WVktLUaFk01oIuL/ezShv3Afaz7WtCw/VEqcUUWKCB
63dvoHy0oh2dM0+U02wmzfvAkw5qq+cBWnvJmqV0TXk8ei/VW9m0M1YFgHkLeuO8wwTMyhXl
8N9aP2eHyMEkCNJmpeSAwAM84psOh59S40ll</vt:lpwstr>
  </property>
  <property fmtid="{D5CDD505-2E9C-101B-9397-08002B2CF9AE}" pid="5" name="_2015_ms_pID_7253432">
    <vt:lpwstr>Nz9FJdUSDmFMYACWqWmX9ks=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1723789042</vt:lpwstr>
  </property>
</Properties>
</file>