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0">
  <p:sldMasterIdLst>
    <p:sldMasterId id="2147485146" r:id="rId4"/>
  </p:sldMasterIdLst>
  <p:notesMasterIdLst>
    <p:notesMasterId r:id="rId11"/>
  </p:notesMasterIdLst>
  <p:handoutMasterIdLst>
    <p:handoutMasterId r:id="rId12"/>
  </p:handoutMasterIdLst>
  <p:sldIdLst>
    <p:sldId id="1163" r:id="rId5"/>
    <p:sldId id="1174" r:id="rId6"/>
    <p:sldId id="1179" r:id="rId7"/>
    <p:sldId id="1172" r:id="rId8"/>
    <p:sldId id="1178" r:id="rId9"/>
    <p:sldId id="1173" r:id="rId10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FF2AD35-DB42-6793-AAE7-5DB4075709E3}" name="Stefan" initials="EU" userId="Stefan" providerId="None"/>
  <p188:author id="{3C3CFB37-A076-92BB-C840-8E250E782D6C}" name="Ericsson User" initials="EU" userId="Ericsson User" providerId="None"/>
  <p188:author id="{E7BB4C46-2BEF-78F9-3C13-565BFF9BFECE}" name="rapporteur" initials="EU" userId="rapporteur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06" autoAdjust="0"/>
    <p:restoredTop sz="92457" autoAdjust="0"/>
  </p:normalViewPr>
  <p:slideViewPr>
    <p:cSldViewPr snapToGrid="0">
      <p:cViewPr varScale="1">
        <p:scale>
          <a:sx n="68" d="100"/>
          <a:sy n="68" d="100"/>
        </p:scale>
        <p:origin x="784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fan Rommer" userId="d9622aef-7581-480e-b820-78a62142d3df" providerId="ADAL" clId="{58DF9D44-E6ED-4275-B184-D42D599D36A8}"/>
    <pc:docChg chg="custSel modSld">
      <pc:chgData name="Stefan Rommer" userId="d9622aef-7581-480e-b820-78a62142d3df" providerId="ADAL" clId="{58DF9D44-E6ED-4275-B184-D42D599D36A8}" dt="2026-02-13T08:16:58.054" v="106" actId="20577"/>
      <pc:docMkLst>
        <pc:docMk/>
      </pc:docMkLst>
      <pc:sldChg chg="modSp mod">
        <pc:chgData name="Stefan Rommer" userId="d9622aef-7581-480e-b820-78a62142d3df" providerId="ADAL" clId="{58DF9D44-E6ED-4275-B184-D42D599D36A8}" dt="2026-02-13T08:16:58.054" v="106" actId="20577"/>
        <pc:sldMkLst>
          <pc:docMk/>
          <pc:sldMk cId="4160356496" sldId="1172"/>
        </pc:sldMkLst>
        <pc:spChg chg="mod">
          <ac:chgData name="Stefan Rommer" userId="d9622aef-7581-480e-b820-78a62142d3df" providerId="ADAL" clId="{58DF9D44-E6ED-4275-B184-D42D599D36A8}" dt="2026-02-13T08:16:58.054" v="106" actId="20577"/>
          <ac:spMkLst>
            <pc:docMk/>
            <pc:sldMk cId="4160356496" sldId="1172"/>
            <ac:spMk id="3" creationId="{5333ED79-DF1D-6DB5-9FCC-21990435C8A3}"/>
          </ac:spMkLst>
        </pc:spChg>
      </pc:sldChg>
      <pc:sldChg chg="modSp mod">
        <pc:chgData name="Stefan Rommer" userId="d9622aef-7581-480e-b820-78a62142d3df" providerId="ADAL" clId="{58DF9D44-E6ED-4275-B184-D42D599D36A8}" dt="2026-02-13T08:14:08.289" v="0" actId="403"/>
        <pc:sldMkLst>
          <pc:docMk/>
          <pc:sldMk cId="1589551748" sldId="1179"/>
        </pc:sldMkLst>
        <pc:spChg chg="mod">
          <ac:chgData name="Stefan Rommer" userId="d9622aef-7581-480e-b820-78a62142d3df" providerId="ADAL" clId="{58DF9D44-E6ED-4275-B184-D42D599D36A8}" dt="2026-02-13T08:14:08.289" v="0" actId="403"/>
          <ac:spMkLst>
            <pc:docMk/>
            <pc:sldMk cId="1589551748" sldId="1179"/>
            <ac:spMk id="3" creationId="{76CF1CF0-571C-81DB-C757-06246019474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A828FC1E-4BBF-D4D6-0BF3-81092DE93E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A4C2D9B-7C67-492C-B5BC-9B6BCAE8B1A9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31B43EFA-384B-FE3B-DC23-3FEED81488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014CB07E-141C-AAF0-E481-8606D60942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405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90233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>
            <a:extLst>
              <a:ext uri="{FF2B5EF4-FFF2-40B4-BE49-F238E27FC236}">
                <a16:creationId xmlns:a16="http://schemas.microsoft.com/office/drawing/2014/main" id="{C49E5425-BEE1-A046-85E0-1CC1B8576C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2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7136" y="3812215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499" indent="0" algn="ctr">
              <a:buNone/>
              <a:defRPr/>
            </a:lvl2pPr>
            <a:lvl3pPr marL="1219000" indent="0" algn="ctr">
              <a:buNone/>
              <a:defRPr/>
            </a:lvl3pPr>
            <a:lvl4pPr marL="1828501" indent="0" algn="ctr">
              <a:buNone/>
              <a:defRPr/>
            </a:lvl4pPr>
            <a:lvl5pPr marL="2438002" indent="0" algn="ctr">
              <a:buNone/>
              <a:defRPr/>
            </a:lvl5pPr>
            <a:lvl6pPr marL="3047501" indent="0" algn="ctr">
              <a:buNone/>
              <a:defRPr/>
            </a:lvl6pPr>
            <a:lvl7pPr marL="3657002" indent="0" algn="ctr">
              <a:buNone/>
              <a:defRPr/>
            </a:lvl7pPr>
            <a:lvl8pPr marL="4266501" indent="0" algn="ctr">
              <a:buNone/>
              <a:defRPr/>
            </a:lvl8pPr>
            <a:lvl9pPr marL="4876001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6BE1BB-1A08-C828-4A8D-23206CAFFDE2}"/>
              </a:ext>
            </a:extLst>
          </p:cNvPr>
          <p:cNvSpPr txBox="1"/>
          <p:nvPr userDrawn="1"/>
        </p:nvSpPr>
        <p:spPr>
          <a:xfrm>
            <a:off x="100264" y="97940"/>
            <a:ext cx="61681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 SA WG2#173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Goa, India, February, 9 – 13, 2026</a:t>
            </a:r>
          </a:p>
        </p:txBody>
      </p:sp>
    </p:spTree>
    <p:extLst>
      <p:ext uri="{BB962C8B-B14F-4D97-AF65-F5344CB8AC3E}">
        <p14:creationId xmlns:p14="http://schemas.microsoft.com/office/powerpoint/2010/main" val="31784967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5528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 SA WG2#173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Goa, India, February 9 – 13, 2026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S2-26xxxxx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  <p:sldLayoutId id="2147485164" r:id="rId4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D66E9357-C26F-E53F-8F25-15AA78429A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937844"/>
            <a:ext cx="10363200" cy="1727200"/>
          </a:xfrm>
          <a:prstGeom prst="rect">
            <a:avLst/>
          </a:prstGeom>
          <a:noFill/>
          <a:ln>
            <a:noFill/>
          </a:ln>
        </p:spPr>
        <p:txBody>
          <a:bodyPr lIns="121907" tIns="60953" rIns="121907" bIns="60953" anchor="ctr">
            <a:normAutofit lnSpcReduction="10000"/>
          </a:bodyPr>
          <a:lstStyle/>
          <a:p>
            <a:pPr algn="ctr">
              <a:defRPr/>
            </a:pPr>
            <a:r>
              <a:rPr lang="en-US" sz="5333" b="1" i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Ｐゴシック" charset="0"/>
                <a:cs typeface="ＭＳ Ｐゴシック" charset="0"/>
              </a:rPr>
              <a:t>FS_6G_ARC </a:t>
            </a:r>
          </a:p>
          <a:p>
            <a:pPr algn="ctr">
              <a:defRPr/>
            </a:pPr>
            <a:r>
              <a:rPr lang="en-US" sz="5333" b="1" i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ＭＳ Ｐゴシック" charset="0"/>
                <a:cs typeface="ＭＳ Ｐゴシック" charset="0"/>
              </a:rPr>
              <a:t>Guidance and SA2#174 Planning</a:t>
            </a:r>
          </a:p>
        </p:txBody>
      </p:sp>
      <p:sp>
        <p:nvSpPr>
          <p:cNvPr id="7171" name="Subtitle 6">
            <a:extLst>
              <a:ext uri="{FF2B5EF4-FFF2-40B4-BE49-F238E27FC236}">
                <a16:creationId xmlns:a16="http://schemas.microsoft.com/office/drawing/2014/main" id="{E48F4C2E-F028-D0DB-99E2-8E3F980705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4248875"/>
            <a:ext cx="8534400" cy="120999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v-SE" altLang="en-US" sz="2667" b="1" dirty="0">
                <a:latin typeface="Calibri" panose="020F0502020204030204" pitchFamily="34" charset="0"/>
                <a:cs typeface="Calibri" panose="020F0502020204030204" pitchFamily="34" charset="0"/>
              </a:rPr>
              <a:t>Rapporteurs</a:t>
            </a:r>
            <a:r>
              <a:rPr lang="sv-SE" altLang="en-US" sz="2667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>
              <a:lnSpc>
                <a:spcPct val="80000"/>
              </a:lnSpc>
            </a:pPr>
            <a:r>
              <a:rPr lang="sv-SE" altLang="en-US" sz="2667" dirty="0">
                <a:latin typeface="Calibri" panose="020F0502020204030204" pitchFamily="34" charset="0"/>
                <a:cs typeface="Calibri" panose="020F0502020204030204" pitchFamily="34" charset="0"/>
              </a:rPr>
              <a:t>Malla Reddy Sama (NTT DOCOMO)</a:t>
            </a:r>
          </a:p>
          <a:p>
            <a:pPr>
              <a:lnSpc>
                <a:spcPct val="80000"/>
              </a:lnSpc>
            </a:pPr>
            <a:r>
              <a:rPr lang="sv-SE" altLang="en-US" sz="2667" dirty="0">
                <a:latin typeface="Calibri" panose="020F0502020204030204" pitchFamily="34" charset="0"/>
                <a:cs typeface="Calibri" panose="020F0502020204030204" pitchFamily="34" charset="0"/>
              </a:rPr>
              <a:t>Stefan Rommer (Ericsson)</a:t>
            </a:r>
          </a:p>
        </p:txBody>
      </p:sp>
      <p:sp>
        <p:nvSpPr>
          <p:cNvPr id="7172" name="AutoShape 14">
            <a:extLst>
              <a:ext uri="{FF2B5EF4-FFF2-40B4-BE49-F238E27FC236}">
                <a16:creationId xmlns:a16="http://schemas.microsoft.com/office/drawing/2014/main" id="{D90E2CD6-455B-190F-D55F-55A64BDE6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86" y="6373286"/>
            <a:ext cx="8225367" cy="323849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907" tIns="60953" rIns="121907" bIns="60953" anchor="ctr"/>
          <a:lstStyle>
            <a:lvl1pPr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333">
              <a:latin typeface="Arial" panose="020B0604020202020204" pitchFamily="34" charset="0"/>
            </a:endParaRPr>
          </a:p>
        </p:txBody>
      </p:sp>
      <p:sp>
        <p:nvSpPr>
          <p:cNvPr id="7173" name="TextBox 5">
            <a:extLst>
              <a:ext uri="{FF2B5EF4-FFF2-40B4-BE49-F238E27FC236}">
                <a16:creationId xmlns:a16="http://schemas.microsoft.com/office/drawing/2014/main" id="{B1137736-AD02-A3E6-721C-B1A3A3F41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86" y="6364197"/>
            <a:ext cx="9446245" cy="385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7" tIns="60953" rIns="121907" bIns="60953" anchor="ctr"/>
          <a:lstStyle>
            <a:lvl1pPr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333" dirty="0">
                <a:latin typeface="Arial" panose="020B0604020202020204" pitchFamily="34" charset="0"/>
              </a:rPr>
              <a:t>S2-260xxxx- SA WG2#173, Goa, India, February 9 – 13, 2026</a:t>
            </a:r>
          </a:p>
        </p:txBody>
      </p:sp>
      <p:sp>
        <p:nvSpPr>
          <p:cNvPr id="7174" name="Rectangle 16">
            <a:extLst>
              <a:ext uri="{FF2B5EF4-FFF2-40B4-BE49-F238E27FC236}">
                <a16:creationId xmlns:a16="http://schemas.microsoft.com/office/drawing/2014/main" id="{532D3FB1-F52B-A6B8-3AAE-C7C068195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18702" y="6462186"/>
            <a:ext cx="1089375" cy="287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907" tIns="60953" rIns="121907" bIns="60953">
            <a:spAutoFit/>
          </a:bodyPr>
          <a:lstStyle>
            <a:lvl1pPr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067" dirty="0">
                <a:latin typeface="Arial" panose="020B0604020202020204" pitchFamily="34" charset="0"/>
              </a:rPr>
              <a:t>© 3GPP 2025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1C43FF5E-8302-375E-0E1E-46D73C7DC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76" y="593559"/>
            <a:ext cx="1520599" cy="1182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40429-424B-1FF4-03F8-ECA9BF857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SA2#174 guidance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EAE23-8852-ABED-7BA1-4E86173BB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Following slides contain initial guidance</a:t>
            </a:r>
          </a:p>
          <a:p>
            <a:r>
              <a:rPr lang="en-US" dirty="0"/>
              <a:t>Further guidance to be provided by rapporteurs after the meeting, taking penholder feedback into account</a:t>
            </a:r>
          </a:p>
        </p:txBody>
      </p:sp>
    </p:spTree>
    <p:extLst>
      <p:ext uri="{BB962C8B-B14F-4D97-AF65-F5344CB8AC3E}">
        <p14:creationId xmlns:p14="http://schemas.microsoft.com/office/powerpoint/2010/main" val="4136947741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ADCF0-8422-B76A-CF60-95C53A984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SA2#174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CF1CF0-571C-81DB-C757-062460194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February is the first meeting to discuss solutions for FS_6G_ARC</a:t>
            </a:r>
          </a:p>
          <a:p>
            <a:pPr lvl="1"/>
            <a:r>
              <a:rPr lang="en-US" dirty="0"/>
              <a:t>We are using a new process for SA2, so we need to learn and adapt based on learnings, progress and feedback.</a:t>
            </a:r>
          </a:p>
          <a:p>
            <a:pPr lvl="1"/>
            <a:r>
              <a:rPr lang="en-US" dirty="0"/>
              <a:t>Pen-holders have a tough challenge and are doing hard work to progress the KIs. </a:t>
            </a:r>
          </a:p>
          <a:p>
            <a:endParaRPr lang="en-US" dirty="0"/>
          </a:p>
          <a:p>
            <a:r>
              <a:rPr lang="en-US" dirty="0"/>
              <a:t>We will need pen-holders also in future meetings, both to handle new solutions as well as to handle solution updates. </a:t>
            </a:r>
          </a:p>
          <a:p>
            <a:pPr lvl="1"/>
            <a:r>
              <a:rPr lang="en-US" dirty="0"/>
              <a:t>We may need to do adjustments for the pen-holder assignments after SA2#173, e.g. to add more pen-holders for certain KIs to balance the workload.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551748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69C16-C077-43F4-D316-6A5C85A12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SA2#174 guidance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3ED79-DF1D-6DB5-9FCC-21990435C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Company submissions</a:t>
            </a:r>
          </a:p>
          <a:p>
            <a:pPr lvl="1"/>
            <a:r>
              <a:rPr lang="en-US" dirty="0"/>
              <a:t>New solutions to any KI on the agenda</a:t>
            </a:r>
          </a:p>
          <a:p>
            <a:pPr lvl="2"/>
            <a:r>
              <a:rPr lang="en-US" dirty="0"/>
              <a:t>New solutions may match an existing variant or become a new variant</a:t>
            </a:r>
          </a:p>
          <a:p>
            <a:pPr lvl="1"/>
            <a:r>
              <a:rPr lang="en-US" dirty="0"/>
              <a:t>Updates to solutions variants in the TR</a:t>
            </a:r>
          </a:p>
          <a:p>
            <a:pPr lvl="1"/>
            <a:r>
              <a:rPr lang="en-US" dirty="0"/>
              <a:t>Updates on top of ENDORSED (baseline) papers</a:t>
            </a:r>
          </a:p>
          <a:p>
            <a:pPr lvl="1"/>
            <a:r>
              <a:rPr lang="en-US" dirty="0"/>
              <a:t>For NOTED papers, take SA2#173 meeting discussion into account for solution submission</a:t>
            </a:r>
          </a:p>
          <a:p>
            <a:pPr lvl="1"/>
            <a:r>
              <a:rPr lang="en-US" dirty="0"/>
              <a:t>Re-submit their proposals, e.g. for QoS and Policy KI bullets not handled in SA2#173.</a:t>
            </a:r>
          </a:p>
          <a:p>
            <a:pPr lvl="2"/>
            <a:r>
              <a:rPr lang="en-US" dirty="0"/>
              <a:t>To help the penholder, companies should clearly mark any updates compared to the SA2#173 paper, e.g. by using change marks.</a:t>
            </a:r>
          </a:p>
        </p:txBody>
      </p:sp>
    </p:spTree>
    <p:extLst>
      <p:ext uri="{BB962C8B-B14F-4D97-AF65-F5344CB8AC3E}">
        <p14:creationId xmlns:p14="http://schemas.microsoft.com/office/powerpoint/2010/main" val="4160356496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DDF2B9-A447-4E0E-44DC-5E2A293E9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7A6CD-0DFD-E2C0-09D2-322191AE6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Pen-holder tasks at SA2#174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3F770-A485-34CD-DEC7-CEB77AD5FA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/>
            <a:r>
              <a:rPr lang="en-US" dirty="0"/>
              <a:t>Same tasks as at SA2#173. </a:t>
            </a:r>
          </a:p>
          <a:p>
            <a:pPr lvl="1" fontAlgn="ctr"/>
            <a:r>
              <a:rPr lang="en-US" dirty="0"/>
              <a:t>In addition, analyze whether a new solution proposal fits within an already existing solution variant.</a:t>
            </a:r>
          </a:p>
          <a:p>
            <a:pPr fontAlgn="ctr"/>
            <a:r>
              <a:rPr lang="en-US" dirty="0"/>
              <a:t>Pen-holders can divide the work to avoid double work and balance the load</a:t>
            </a:r>
          </a:p>
          <a:p>
            <a:pPr fontAlgn="ctr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350006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64EF4-B7A0-57EA-6B62-86D475122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 Call on KI#18 solution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4886D-21A3-378F-6F6A-FC6B96806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Date: Monday March 2, 14-16 UTC</a:t>
            </a:r>
          </a:p>
          <a:p>
            <a:r>
              <a:rPr lang="en-US" dirty="0"/>
              <a:t>Submission deadline: Friday Feb. 27</a:t>
            </a:r>
          </a:p>
          <a:p>
            <a:r>
              <a:rPr lang="en-US" dirty="0"/>
              <a:t>Companies can provide proposals for how to structure solutions variants in KI#18</a:t>
            </a:r>
          </a:p>
        </p:txBody>
      </p:sp>
    </p:spTree>
    <p:extLst>
      <p:ext uri="{BB962C8B-B14F-4D97-AF65-F5344CB8AC3E}">
        <p14:creationId xmlns:p14="http://schemas.microsoft.com/office/powerpoint/2010/main" val="3574377847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docMetadata/LabelInfo.xml><?xml version="1.0" encoding="utf-8"?>
<clbl:labelList xmlns:clbl="http://schemas.microsoft.com/office/2020/mipLabelMetadata">
  <clbl:label id="{92e84ceb-fbfd-47ab-be52-080c6b87953f}" enabled="0" method="" siteId="{92e84ceb-fbfd-47ab-be52-080c6b87953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7343</TotalTime>
  <Words>347</Words>
  <Application>Microsoft Office PowerPoint</Application>
  <PresentationFormat>Widescreen</PresentationFormat>
  <Paragraphs>37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</vt:lpstr>
      <vt:lpstr>Calibri</vt:lpstr>
      <vt:lpstr>Calibri Light</vt:lpstr>
      <vt:lpstr>Times New Roman</vt:lpstr>
      <vt:lpstr>Office Theme</vt:lpstr>
      <vt:lpstr>PowerPoint Presentation</vt:lpstr>
      <vt:lpstr>SA2#174 guidance</vt:lpstr>
      <vt:lpstr>SA2#174 Planning</vt:lpstr>
      <vt:lpstr>SA2#174 guidance</vt:lpstr>
      <vt:lpstr>Pen-holder tasks at SA2#174</vt:lpstr>
      <vt:lpstr>Conf Call on KI#18 solution structure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Rapporteurs2</cp:lastModifiedBy>
  <cp:revision>605</cp:revision>
  <dcterms:created xsi:type="dcterms:W3CDTF">2010-02-05T13:52:04Z</dcterms:created>
  <dcterms:modified xsi:type="dcterms:W3CDTF">2026-02-13T08:24:53Z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