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5146" r:id="rId4"/>
  </p:sldMasterIdLst>
  <p:notesMasterIdLst>
    <p:notesMasterId r:id="rId10"/>
  </p:notesMasterIdLst>
  <p:handoutMasterIdLst>
    <p:handoutMasterId r:id="rId11"/>
  </p:handoutMasterIdLst>
  <p:sldIdLst>
    <p:sldId id="341" r:id="rId5"/>
    <p:sldId id="1144" r:id="rId6"/>
    <p:sldId id="1146" r:id="rId7"/>
    <p:sldId id="1147" r:id="rId8"/>
    <p:sldId id="1148" r:id="rId9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2872E6-D398-49EE-BD77-E0F703F7AD7D}" v="7" dt="2025-08-07T09:43:04.73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A488322-F2BA-4B5B-9748-0D474271808F}" styleName="中度样式 3 - 强调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中度样式 3 - 强调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中度样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中度样式 3 - 强调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80" autoAdjust="0"/>
    <p:restoredTop sz="94802" autoAdjust="0"/>
  </p:normalViewPr>
  <p:slideViewPr>
    <p:cSldViewPr snapToGrid="0">
      <p:cViewPr varScale="1">
        <p:scale>
          <a:sx n="167" d="100"/>
          <a:sy n="167" d="100"/>
        </p:scale>
        <p:origin x="468" y="9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42" d="100"/>
          <a:sy n="42" d="100"/>
        </p:scale>
        <p:origin x="-2850" y="-96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xmlns="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xmlns="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xmlns="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xmlns="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xmlns="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xmlns="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xmlns="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xmlns="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xmlns="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337023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2003672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661538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9774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xmlns="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xmlns="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560387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xmlns="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xmlns="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xmlns="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2023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xmlns="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xmlns="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xmlns="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01" y="2946536"/>
            <a:ext cx="11153017" cy="1210014"/>
          </a:xfrm>
        </p:spPr>
        <p:txBody>
          <a:bodyPr/>
          <a:lstStyle/>
          <a:p>
            <a:pPr algn="ctr" eaLnBrk="1" hangingPunct="1"/>
            <a:r>
              <a:rPr lang="en-US" dirty="0" smtClean="0"/>
              <a:t>A</a:t>
            </a:r>
            <a:r>
              <a:rPr lang="en-US" altLang="zh-CN" dirty="0" smtClean="0"/>
              <a:t>nalysis on Pre-establishing </a:t>
            </a:r>
            <a:r>
              <a:rPr lang="en-US" altLang="zh-CN" dirty="0"/>
              <a:t>D</a:t>
            </a:r>
            <a:r>
              <a:rPr lang="en-US" altLang="zh-CN" dirty="0" smtClean="0"/>
              <a:t>edicated Bearer Options</a:t>
            </a:r>
            <a:endParaRPr lang="en-GB" alt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A7EBB1-4FAE-A85E-B59E-ACB9970CAA2F}"/>
              </a:ext>
            </a:extLst>
          </p:cNvPr>
          <p:cNvSpPr txBox="1">
            <a:spLocks/>
          </p:cNvSpPr>
          <p:nvPr/>
        </p:nvSpPr>
        <p:spPr bwMode="auto">
          <a:xfrm>
            <a:off x="858874" y="5059019"/>
            <a:ext cx="10177272" cy="850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 algn="ctr" eaLnBrk="1" hangingPunct="1"/>
            <a:r>
              <a:rPr lang="en-GB" altLang="en-US" sz="2400" b="1" dirty="0" smtClean="0"/>
              <a:t>ZTE</a:t>
            </a:r>
            <a:endParaRPr lang="en-GB" altLang="en-US" sz="2400" b="1" dirty="0"/>
          </a:p>
        </p:txBody>
      </p:sp>
      <p:sp>
        <p:nvSpPr>
          <p:cNvPr id="5" name="TextBox 3"/>
          <p:cNvSpPr txBox="1"/>
          <p:nvPr/>
        </p:nvSpPr>
        <p:spPr>
          <a:xfrm>
            <a:off x="110458" y="119746"/>
            <a:ext cx="66149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hangingPunct="0"/>
            <a:r>
              <a:rPr lang="en-GB" altLang="ko-KR" b="1" dirty="0">
                <a:solidFill>
                  <a:srgbClr val="0000FF"/>
                </a:solidFill>
                <a:cs typeface="Arial" panose="020B0604020202020204" pitchFamily="34" charset="0"/>
              </a:rPr>
              <a:t>3GPP TSG SA </a:t>
            </a:r>
            <a:r>
              <a:rPr lang="en-GB" altLang="ko-KR" b="1" dirty="0" smtClean="0">
                <a:solidFill>
                  <a:srgbClr val="0000FF"/>
                </a:solidFill>
                <a:cs typeface="Arial" panose="020B0604020202020204" pitchFamily="34" charset="0"/>
              </a:rPr>
              <a:t>WG2#173</a:t>
            </a:r>
            <a:endParaRPr lang="en-GB" altLang="ko-KR" b="1" dirty="0">
              <a:solidFill>
                <a:srgbClr val="0000FF"/>
              </a:solidFill>
              <a:cs typeface="Arial" panose="020B0604020202020204" pitchFamily="34" charset="0"/>
            </a:endParaRPr>
          </a:p>
          <a:p>
            <a:pPr hangingPunct="0"/>
            <a:r>
              <a:rPr lang="en-US" altLang="ko-KR" b="1" dirty="0" smtClean="0">
                <a:solidFill>
                  <a:srgbClr val="0000FF"/>
                </a:solidFill>
                <a:cs typeface="Arial" panose="020B0604020202020204" pitchFamily="34" charset="0"/>
              </a:rPr>
              <a:t>Goa</a:t>
            </a:r>
            <a:r>
              <a:rPr lang="en-US" altLang="ko-KR" b="1" dirty="0">
                <a:solidFill>
                  <a:srgbClr val="0000FF"/>
                </a:solidFill>
                <a:cs typeface="Arial" panose="020B0604020202020204" pitchFamily="34" charset="0"/>
              </a:rPr>
              <a:t>, India, February 9 - 13, 2026</a:t>
            </a:r>
            <a:endParaRPr lang="ko-KR" altLang="en-US" b="1" dirty="0">
              <a:solidFill>
                <a:srgbClr val="0000FF"/>
              </a:solidFill>
              <a:cs typeface="Arial" panose="020B0604020202020204" pitchFamily="34" charset="0"/>
            </a:endParaRPr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10045059" y="119746"/>
            <a:ext cx="1438472" cy="271177"/>
          </a:xfrm>
          <a:prstGeom prst="rect">
            <a:avLst/>
          </a:prstGeom>
          <a:solidFill>
            <a:srgbClr val="FFFF00"/>
          </a:solidFill>
        </p:spPr>
        <p:txBody>
          <a:bodyPr vert="horz" lIns="91440" tIns="45720" rIns="91440" bIns="45720" rtlCol="0" anchor="t"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ko-KR" sz="1600" b="1" dirty="0" smtClean="0">
                <a:solidFill>
                  <a:srgbClr val="0000FF"/>
                </a:solidFill>
              </a:rPr>
              <a:t>S2-25</a:t>
            </a:r>
            <a:r>
              <a:rPr lang="en-US" altLang="zh-CN" sz="1600" b="1" dirty="0" smtClean="0">
                <a:solidFill>
                  <a:srgbClr val="0000FF"/>
                </a:solidFill>
              </a:rPr>
              <a:t>xxxxx</a:t>
            </a:r>
            <a:endParaRPr lang="ko-KR" altLang="en-US" sz="16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5477935" y="4647342"/>
            <a:ext cx="2131463" cy="202954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矩形 8"/>
          <p:cNvSpPr/>
          <p:nvPr/>
        </p:nvSpPr>
        <p:spPr>
          <a:xfrm>
            <a:off x="10100293" y="4448560"/>
            <a:ext cx="1182608" cy="17303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矩形 6"/>
          <p:cNvSpPr/>
          <p:nvPr/>
        </p:nvSpPr>
        <p:spPr>
          <a:xfrm>
            <a:off x="2574185" y="4655293"/>
            <a:ext cx="2665725" cy="195003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矩形 1"/>
          <p:cNvSpPr/>
          <p:nvPr/>
        </p:nvSpPr>
        <p:spPr>
          <a:xfrm>
            <a:off x="7180028" y="4422816"/>
            <a:ext cx="2456953" cy="19878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xmlns="" id="{4683612E-7EB5-5090-5A30-2D93C81390B2}"/>
              </a:ext>
            </a:extLst>
          </p:cNvPr>
          <p:cNvSpPr txBox="1">
            <a:spLocks/>
          </p:cNvSpPr>
          <p:nvPr/>
        </p:nvSpPr>
        <p:spPr bwMode="auto">
          <a:xfrm>
            <a:off x="220135" y="-32159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3600" dirty="0"/>
              <a:t>Pre-Established Dedicated </a:t>
            </a:r>
            <a:r>
              <a:rPr lang="en-US" sz="3600" dirty="0" smtClean="0"/>
              <a:t>Bearer</a:t>
            </a:r>
            <a:endParaRPr lang="en-US" sz="3600" dirty="0"/>
          </a:p>
        </p:txBody>
      </p:sp>
      <p:sp>
        <p:nvSpPr>
          <p:cNvPr id="17" name="文本框 16"/>
          <p:cNvSpPr txBox="1"/>
          <p:nvPr/>
        </p:nvSpPr>
        <p:spPr>
          <a:xfrm>
            <a:off x="234464" y="834561"/>
            <a:ext cx="9593348" cy="423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800"/>
              </a:lnSpc>
            </a:pP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rPr>
              <a:t>Pros and Cons Analysis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8" name="表格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8010797"/>
              </p:ext>
            </p:extLst>
          </p:nvPr>
        </p:nvGraphicFramePr>
        <p:xfrm>
          <a:off x="0" y="1449965"/>
          <a:ext cx="12192000" cy="2209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6320"/>
                <a:gridCol w="2112132"/>
                <a:gridCol w="2302092"/>
                <a:gridCol w="6741456"/>
              </a:tblGrid>
              <a:tr h="395796">
                <a:tc>
                  <a:txBody>
                    <a:bodyPr/>
                    <a:lstStyle/>
                    <a:p>
                      <a:r>
                        <a:rPr lang="en-US" sz="1100" baseline="0" dirty="0" smtClean="0"/>
                        <a:t>Categories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/>
                        <a:t>S</a:t>
                      </a:r>
                      <a:r>
                        <a:rPr lang="en-US" altLang="zh-CN" sz="1100" baseline="0" dirty="0" smtClean="0"/>
                        <a:t>ub C</a:t>
                      </a:r>
                      <a:r>
                        <a:rPr lang="en-US" sz="1100" baseline="0" dirty="0" smtClean="0"/>
                        <a:t>ategories</a:t>
                      </a:r>
                      <a:endParaRPr lang="en-US" sz="1100" dirty="0" smtClean="0"/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Benefits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strike="noStrike" dirty="0" smtClean="0"/>
                        <a:t>Concerns</a:t>
                      </a:r>
                      <a:endParaRPr lang="en-US" sz="1100" strike="noStrike" dirty="0"/>
                    </a:p>
                  </a:txBody>
                  <a:tcPr/>
                </a:tc>
              </a:tr>
              <a:tr h="551287">
                <a:tc rowSpan="2">
                  <a:txBody>
                    <a:bodyPr/>
                    <a:lstStyle/>
                    <a:p>
                      <a:r>
                        <a:rPr lang="en-US" sz="1100" dirty="0" smtClean="0"/>
                        <a:t>Before MO or MT call setup is initiated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Category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="1" dirty="0" smtClean="0"/>
                        <a:t>1. </a:t>
                      </a:r>
                      <a:endParaRPr lang="en-US" sz="1100" b="1" dirty="0" smtClean="0"/>
                    </a:p>
                    <a:p>
                      <a:r>
                        <a:rPr lang="en-US" sz="1100" dirty="0" smtClean="0"/>
                        <a:t>During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baseline="0" dirty="0" smtClean="0"/>
                        <a:t>attach/IMS PDN Connection Establishment</a:t>
                      </a:r>
                      <a:endParaRPr lang="en-US" sz="1100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strike="noStrike" dirty="0" smtClean="0">
                          <a:solidFill>
                            <a:schemeClr val="tx1"/>
                          </a:solidFill>
                        </a:rPr>
                        <a:t>Reduce</a:t>
                      </a:r>
                      <a:r>
                        <a:rPr lang="en-US" sz="1100" b="0" strike="noStrike" baseline="0" dirty="0" smtClean="0">
                          <a:solidFill>
                            <a:schemeClr val="tx1"/>
                          </a:solidFill>
                        </a:rPr>
                        <a:t> CST by 2.5 seconds (17%~27% overall CST reduction) </a:t>
                      </a:r>
                      <a:r>
                        <a:rPr lang="en-US" sz="1100" b="1" strike="noStrike" baseline="0" dirty="0" smtClean="0">
                          <a:solidFill>
                            <a:srgbClr val="0000FF"/>
                          </a:solidFill>
                        </a:rPr>
                        <a:t>[1] </a:t>
                      </a:r>
                      <a:endParaRPr lang="en-US" sz="1100" b="1" strike="noStrike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dirty="0" smtClean="0"/>
                        <a:t>1. Resource occupation </a:t>
                      </a:r>
                      <a:r>
                        <a:rPr lang="en-US" sz="1100" b="1" strike="noStrike" dirty="0" smtClean="0">
                          <a:solidFill>
                            <a:srgbClr val="0000FF"/>
                          </a:solidFill>
                        </a:rPr>
                        <a:t>[2] </a:t>
                      </a:r>
                      <a:r>
                        <a:rPr lang="en-US" sz="1100" strike="noStrike" dirty="0" smtClean="0"/>
                        <a:t>or</a:t>
                      </a:r>
                      <a:r>
                        <a:rPr lang="en-US" sz="1100" strike="noStrike" baseline="0" dirty="0" smtClean="0"/>
                        <a:t> resource reservation </a:t>
                      </a:r>
                      <a:r>
                        <a:rPr lang="en-US" sz="1100" b="1" strike="noStrike" baseline="0" dirty="0" smtClean="0">
                          <a:solidFill>
                            <a:srgbClr val="0000FF"/>
                          </a:solidFill>
                        </a:rPr>
                        <a:t>[3] </a:t>
                      </a:r>
                      <a:r>
                        <a:rPr lang="en-US" sz="1100" strike="noStrike" dirty="0" smtClean="0"/>
                        <a:t>before</a:t>
                      </a:r>
                      <a:r>
                        <a:rPr lang="en-US" sz="1100" strike="noStrike" baseline="0" dirty="0" smtClean="0"/>
                        <a:t> Call Initiation.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dirty="0" smtClean="0"/>
                        <a:t>2. </a:t>
                      </a:r>
                      <a:r>
                        <a:rPr lang="en-US" sz="1100" strike="noStrike" dirty="0" smtClean="0"/>
                        <a:t>Regarding pre-</a:t>
                      </a:r>
                      <a:r>
                        <a:rPr lang="en-US" sz="1100" strike="noStrike" baseline="0" dirty="0" smtClean="0"/>
                        <a:t>configure AGW address when reuse attach with dedicated bearer activation procedure, w</a:t>
                      </a:r>
                      <a:r>
                        <a:rPr lang="en-US" sz="1100" strike="noStrike" dirty="0" smtClean="0"/>
                        <a:t>hether </a:t>
                      </a:r>
                      <a:r>
                        <a:rPr lang="en-US" sz="1100" strike="noStrike" dirty="0" smtClean="0"/>
                        <a:t>PGW </a:t>
                      </a:r>
                      <a:r>
                        <a:rPr lang="en-US" sz="1100" strike="noStrike" dirty="0" smtClean="0"/>
                        <a:t>has related information </a:t>
                      </a:r>
                      <a:r>
                        <a:rPr lang="en-US" sz="1100" strike="noStrike" baseline="0" dirty="0" smtClean="0"/>
                        <a:t>[4].</a:t>
                      </a:r>
                      <a:endParaRPr lang="en-US" sz="1100" strike="noStrike" baseline="0" dirty="0" smtClean="0"/>
                    </a:p>
                  </a:txBody>
                  <a:tcPr/>
                </a:tc>
              </a:tr>
              <a:tr h="551287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Category</a:t>
                      </a:r>
                      <a:r>
                        <a:rPr lang="en-US" sz="1100" b="1" baseline="0" dirty="0" smtClean="0"/>
                        <a:t> 2</a:t>
                      </a:r>
                      <a:r>
                        <a:rPr lang="en-US" sz="1100" b="1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During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IMS Registration</a:t>
                      </a:r>
                    </a:p>
                    <a:p>
                      <a:endParaRPr lang="en-US" sz="11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dirty="0" smtClean="0"/>
                        <a:t>1. Resource occupation </a:t>
                      </a:r>
                      <a:r>
                        <a:rPr lang="en-US" sz="1100" b="1" strike="noStrike" dirty="0" smtClean="0">
                          <a:solidFill>
                            <a:srgbClr val="0000FF"/>
                          </a:solidFill>
                        </a:rPr>
                        <a:t>[2] </a:t>
                      </a:r>
                      <a:r>
                        <a:rPr lang="en-US" sz="1100" strike="noStrike" dirty="0" smtClean="0"/>
                        <a:t>or</a:t>
                      </a:r>
                      <a:r>
                        <a:rPr lang="en-US" sz="1100" strike="noStrike" baseline="0" dirty="0" smtClean="0"/>
                        <a:t> resource reservation </a:t>
                      </a:r>
                      <a:r>
                        <a:rPr lang="en-US" sz="1100" b="1" strike="noStrike" baseline="0" dirty="0" smtClean="0">
                          <a:solidFill>
                            <a:srgbClr val="0000FF"/>
                          </a:solidFill>
                        </a:rPr>
                        <a:t>[3] </a:t>
                      </a:r>
                      <a:r>
                        <a:rPr lang="en-US" sz="1100" strike="noStrike" dirty="0" smtClean="0"/>
                        <a:t>before</a:t>
                      </a:r>
                      <a:r>
                        <a:rPr lang="en-US" sz="1100" strike="noStrike" baseline="0" dirty="0" smtClean="0"/>
                        <a:t> Call Initiation.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baseline="0" dirty="0" smtClean="0"/>
                        <a:t>2. Affect the existing IMS registration procedure, </a:t>
                      </a:r>
                      <a:r>
                        <a:rPr lang="en-US" sz="1100" b="0" dirty="0" smtClean="0"/>
                        <a:t>resulting in increased registration latency.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baseline="0" dirty="0" smtClean="0"/>
                        <a:t>3. </a:t>
                      </a:r>
                      <a:r>
                        <a:rPr lang="en-US" altLang="zh-CN" sz="1100" strike="noStrike" baseline="0" dirty="0" smtClean="0">
                          <a:solidFill>
                            <a:schemeClr val="tx1"/>
                          </a:solidFill>
                        </a:rPr>
                        <a:t>P-CSCF needs to be enhanced.</a:t>
                      </a:r>
                      <a:endParaRPr lang="en-US" sz="1100" strike="noStrik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8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When MO or MT call setup is initiated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Category 3. </a:t>
                      </a:r>
                      <a:endParaRPr lang="en-US" sz="1100" b="1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When </a:t>
                      </a:r>
                      <a:r>
                        <a:rPr lang="en-US" sz="1100" dirty="0" smtClean="0"/>
                        <a:t>MO call setup is initiated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strike="noStrike" baseline="0" dirty="0" smtClean="0"/>
                        <a:t>Resource occupation upon Call Initiation</a:t>
                      </a:r>
                      <a:endParaRPr lang="en-US" sz="110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 smtClean="0"/>
                        <a:t>1.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Optimization not applicable to MT[5].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2. Increased</a:t>
                      </a:r>
                      <a:r>
                        <a:rPr lang="en-US" sz="1100" baseline="0" dirty="0" smtClean="0"/>
                        <a:t> s</a:t>
                      </a:r>
                      <a:r>
                        <a:rPr lang="en-US" sz="1100" dirty="0" smtClean="0"/>
                        <a:t>ignaling &amp; latency for MO UE </a:t>
                      </a:r>
                      <a:r>
                        <a:rPr lang="en-US" sz="1100" dirty="0" smtClean="0"/>
                        <a:t>in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CONNECTED mode[6</a:t>
                      </a:r>
                      <a:r>
                        <a:rPr lang="en-US" sz="1100" dirty="0" smtClean="0"/>
                        <a:t>].</a:t>
                      </a:r>
                      <a:endParaRPr lang="en-US" sz="1100" dirty="0" smtClean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3. UE IMS and NAS Cross-Layer Complexity[7</a:t>
                      </a:r>
                      <a:r>
                        <a:rPr lang="en-US" sz="1100" dirty="0" smtClean="0"/>
                        <a:t>].</a:t>
                      </a:r>
                      <a:endParaRPr lang="en-US" sz="11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F84DAC9F-072E-08FE-572C-805AC4BAD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047" y="3659765"/>
            <a:ext cx="11855831" cy="1693081"/>
          </a:xfrm>
          <a:noFill/>
        </p:spPr>
        <p:txBody>
          <a:bodyPr/>
          <a:lstStyle/>
          <a:p>
            <a:pPr marL="0" indent="0" algn="just">
              <a:buNone/>
            </a:pPr>
            <a:r>
              <a:rPr lang="en-US" sz="1100" b="1" dirty="0">
                <a:solidFill>
                  <a:srgbClr val="0000FF"/>
                </a:solidFill>
              </a:rPr>
              <a:t>[1] </a:t>
            </a:r>
            <a:r>
              <a:rPr lang="en-US" sz="1200" dirty="0"/>
              <a:t>Based on evaluation in S2-2508341, the measured Call Setup Time (CST) ranges from 9.3s to 15s for on-demand </a:t>
            </a:r>
            <a:r>
              <a:rPr lang="en-US" sz="1200" dirty="0" smtClean="0"/>
              <a:t>scenarios. By </a:t>
            </a:r>
            <a:r>
              <a:rPr lang="en-US" sz="1200" dirty="0"/>
              <a:t>pre-establishing the dedicated bearer during the Attach/PDN connection procedure, the </a:t>
            </a:r>
            <a:r>
              <a:rPr lang="en-US" sz="1200" b="1" dirty="0">
                <a:solidFill>
                  <a:srgbClr val="C00000"/>
                </a:solidFill>
              </a:rPr>
              <a:t>2.5s</a:t>
            </a:r>
            <a:r>
              <a:rPr lang="en-US" sz="1200" dirty="0"/>
              <a:t> delay associated with the </a:t>
            </a:r>
            <a:r>
              <a:rPr lang="en-US" sz="1200" dirty="0" smtClean="0"/>
              <a:t>3 AIR message </a:t>
            </a:r>
            <a:r>
              <a:rPr lang="en-US" sz="1200" dirty="0"/>
              <a:t>exchange </a:t>
            </a:r>
            <a:r>
              <a:rPr lang="en-US" sz="1200" b="1" dirty="0">
                <a:solidFill>
                  <a:srgbClr val="C00000"/>
                </a:solidFill>
              </a:rPr>
              <a:t>is eliminated</a:t>
            </a:r>
            <a:r>
              <a:rPr lang="en-US" sz="1200" dirty="0"/>
              <a:t>, resulting in a </a:t>
            </a:r>
            <a:r>
              <a:rPr lang="en-US" sz="1200" b="1" dirty="0">
                <a:solidFill>
                  <a:srgbClr val="C00000"/>
                </a:solidFill>
              </a:rPr>
              <a:t>17% to 27% reduction in total Call Setup </a:t>
            </a:r>
            <a:r>
              <a:rPr lang="en-US" sz="1200" b="1" dirty="0" smtClean="0">
                <a:solidFill>
                  <a:srgbClr val="C00000"/>
                </a:solidFill>
              </a:rPr>
              <a:t>Time</a:t>
            </a:r>
            <a:r>
              <a:rPr lang="en-US" sz="1200" dirty="0" smtClean="0">
                <a:solidFill>
                  <a:srgbClr val="C00000"/>
                </a:solidFill>
              </a:rPr>
              <a:t>.</a:t>
            </a:r>
          </a:p>
          <a:p>
            <a:pPr marL="0" indent="0" algn="just">
              <a:buNone/>
            </a:pPr>
            <a:r>
              <a:rPr lang="en-US" sz="1200" b="1" dirty="0">
                <a:solidFill>
                  <a:srgbClr val="0000FF"/>
                </a:solidFill>
              </a:rPr>
              <a:t>[2] </a:t>
            </a:r>
            <a:r>
              <a:rPr lang="en-US" sz="1200" dirty="0"/>
              <a:t>P</a:t>
            </a:r>
            <a:r>
              <a:rPr lang="en-US" sz="1200" dirty="0" smtClean="0"/>
              <a:t>hysical </a:t>
            </a:r>
            <a:r>
              <a:rPr lang="en-US" sz="1200" dirty="0"/>
              <a:t>resources like PRBs are only consumed during active data transmission, ensuring that </a:t>
            </a:r>
            <a:r>
              <a:rPr lang="en-US" sz="1200" b="1" dirty="0">
                <a:solidFill>
                  <a:srgbClr val="C00000"/>
                </a:solidFill>
              </a:rPr>
              <a:t>no </a:t>
            </a:r>
            <a:r>
              <a:rPr lang="en-US" sz="1200" b="1" dirty="0" err="1">
                <a:solidFill>
                  <a:srgbClr val="C00000"/>
                </a:solidFill>
              </a:rPr>
              <a:t>Uu</a:t>
            </a:r>
            <a:r>
              <a:rPr lang="en-US" sz="1200" b="1" dirty="0">
                <a:solidFill>
                  <a:srgbClr val="C00000"/>
                </a:solidFill>
              </a:rPr>
              <a:t> interface resources are </a:t>
            </a:r>
            <a:r>
              <a:rPr lang="en-US" sz="1200" b="1" dirty="0" smtClean="0">
                <a:solidFill>
                  <a:srgbClr val="C00000"/>
                </a:solidFill>
              </a:rPr>
              <a:t>occupied </a:t>
            </a:r>
            <a:r>
              <a:rPr lang="en-US" sz="1200" b="1" dirty="0">
                <a:solidFill>
                  <a:srgbClr val="C00000"/>
                </a:solidFill>
              </a:rPr>
              <a:t>when no IMS voice traffic occurs. </a:t>
            </a:r>
          </a:p>
          <a:p>
            <a:pPr marL="0" indent="0" algn="just">
              <a:buNone/>
            </a:pPr>
            <a:r>
              <a:rPr lang="en-US" sz="1200" b="1" dirty="0" smtClean="0">
                <a:solidFill>
                  <a:srgbClr val="0000FF"/>
                </a:solidFill>
              </a:rPr>
              <a:t>[</a:t>
            </a:r>
            <a:r>
              <a:rPr lang="en-US" sz="1200" b="1" dirty="0">
                <a:solidFill>
                  <a:srgbClr val="0000FF"/>
                </a:solidFill>
              </a:rPr>
              <a:t>3] </a:t>
            </a:r>
            <a:r>
              <a:rPr lang="en-US" sz="1200" dirty="0"/>
              <a:t>Resource reservation is managed through Admission Control (AC), which is implemented </a:t>
            </a:r>
            <a:r>
              <a:rPr lang="en-US" sz="1200" dirty="0" smtClean="0"/>
              <a:t>having </a:t>
            </a:r>
            <a:r>
              <a:rPr lang="en-US" sz="1200" b="1" dirty="0" smtClean="0"/>
              <a:t>2-step </a:t>
            </a:r>
            <a:r>
              <a:rPr lang="en-US" altLang="zh-TW" sz="1200" dirty="0"/>
              <a:t>(Step1: check UE_COUNT and BEARER_COUNT, Step2: check Air Resource)</a:t>
            </a:r>
            <a:r>
              <a:rPr lang="en-US" sz="1200" dirty="0"/>
              <a:t> </a:t>
            </a:r>
          </a:p>
          <a:p>
            <a:pPr marL="457200" lvl="1" indent="0" algn="just">
              <a:buNone/>
            </a:pPr>
            <a:r>
              <a:rPr lang="en-US" sz="1200" b="1" dirty="0" smtClean="0"/>
              <a:t>Admission Control Decision == ((UE_COUNT&lt;X) &amp;&amp; (BEARER_COUNT&lt;Y)) &amp;&amp; (</a:t>
            </a:r>
            <a:r>
              <a:rPr lang="en-US" sz="1200" b="1" dirty="0" err="1" smtClean="0"/>
              <a:t>Available_Physical_Resource</a:t>
            </a:r>
            <a:r>
              <a:rPr lang="en-US" sz="1200" b="1" dirty="0" smtClean="0"/>
              <a:t>&gt;Z)</a:t>
            </a:r>
          </a:p>
          <a:p>
            <a:pPr marL="457200" lvl="2" indent="0" algn="just">
              <a:spcBef>
                <a:spcPts val="1000"/>
              </a:spcBef>
              <a:buNone/>
            </a:pPr>
            <a:r>
              <a:rPr lang="en-US" sz="1200" dirty="0" smtClean="0"/>
              <a:t>NOTE1:</a:t>
            </a:r>
            <a:r>
              <a:rPr lang="en-US" sz="1200" dirty="0" smtClean="0">
                <a:solidFill>
                  <a:srgbClr val="C00000"/>
                </a:solidFill>
              </a:rPr>
              <a:t> </a:t>
            </a:r>
            <a:r>
              <a:rPr lang="en-US" sz="1200" b="1" dirty="0" smtClean="0">
                <a:solidFill>
                  <a:srgbClr val="C00000"/>
                </a:solidFill>
              </a:rPr>
              <a:t>UE </a:t>
            </a:r>
            <a:r>
              <a:rPr lang="en-US" sz="1200" b="1" dirty="0">
                <a:solidFill>
                  <a:srgbClr val="C00000"/>
                </a:solidFill>
              </a:rPr>
              <a:t>Count as the Primary Bottleneck: </a:t>
            </a:r>
            <a:r>
              <a:rPr lang="en-US" sz="1200" dirty="0"/>
              <a:t>In practical implementations, the bearer limit </a:t>
            </a:r>
            <a:r>
              <a:rPr lang="en-US" sz="1200" dirty="0" smtClean="0"/>
              <a:t>is </a:t>
            </a:r>
            <a:r>
              <a:rPr lang="en-US" sz="1200" dirty="0"/>
              <a:t>typically multiple times higher than the UE limit </a:t>
            </a:r>
            <a:r>
              <a:rPr lang="en-US" sz="1200" dirty="0" smtClean="0"/>
              <a:t>(</a:t>
            </a:r>
            <a:r>
              <a:rPr lang="en-US" sz="1200" dirty="0"/>
              <a:t>e.g., </a:t>
            </a:r>
            <a:r>
              <a:rPr lang="en-US" sz="1200" dirty="0" smtClean="0"/>
              <a:t>Y=4000 </a:t>
            </a:r>
            <a:r>
              <a:rPr lang="en-US" sz="1200" dirty="0" err="1" smtClean="0"/>
              <a:t>vs.X</a:t>
            </a:r>
            <a:r>
              <a:rPr lang="en-US" sz="1200" dirty="0" smtClean="0"/>
              <a:t>=1000). Thus, </a:t>
            </a:r>
            <a:r>
              <a:rPr lang="en-US" sz="1200" dirty="0"/>
              <a:t>the UE </a:t>
            </a:r>
            <a:r>
              <a:rPr lang="en-US" sz="1200" dirty="0" smtClean="0"/>
              <a:t>count serves </a:t>
            </a:r>
            <a:r>
              <a:rPr lang="en-US" sz="1200" dirty="0"/>
              <a:t>as the primary system </a:t>
            </a:r>
            <a:r>
              <a:rPr lang="en-US" sz="1200" dirty="0" smtClean="0"/>
              <a:t>bottleneck</a:t>
            </a:r>
            <a:r>
              <a:rPr lang="en-US" sz="1200" dirty="0"/>
              <a:t> </a:t>
            </a:r>
            <a:r>
              <a:rPr lang="en-US" sz="1200" dirty="0" smtClean="0"/>
              <a:t>in NB-</a:t>
            </a:r>
            <a:r>
              <a:rPr lang="en-US" sz="1200" dirty="0" err="1" smtClean="0"/>
              <a:t>IoT</a:t>
            </a:r>
            <a:r>
              <a:rPr lang="en-US" sz="1200" dirty="0" smtClean="0"/>
              <a:t> </a:t>
            </a:r>
            <a:r>
              <a:rPr lang="en-US" sz="1200" dirty="0"/>
              <a:t>scenarios</a:t>
            </a:r>
            <a:r>
              <a:rPr lang="en-US" sz="1200" dirty="0" smtClean="0"/>
              <a:t>.</a:t>
            </a:r>
          </a:p>
          <a:p>
            <a:pPr marL="457200" lvl="2" indent="0" algn="just">
              <a:spcBef>
                <a:spcPts val="1000"/>
              </a:spcBef>
              <a:buNone/>
            </a:pPr>
            <a:r>
              <a:rPr lang="en-US" sz="1200" dirty="0"/>
              <a:t>NOTE2</a:t>
            </a:r>
            <a:r>
              <a:rPr lang="en-US" sz="1200" dirty="0" smtClean="0"/>
              <a:t>: </a:t>
            </a:r>
            <a:r>
              <a:rPr lang="en-US" sz="1200" b="1" dirty="0">
                <a:solidFill>
                  <a:srgbClr val="C00000"/>
                </a:solidFill>
              </a:rPr>
              <a:t>Admission Based on Actual Resource Usage: </a:t>
            </a:r>
            <a:r>
              <a:rPr lang="en-US" sz="1200" dirty="0"/>
              <a:t>Radio resource AC evaluates the actual physical resources (e.g., PRBs) currently consumed by active GBR traffic.</a:t>
            </a:r>
          </a:p>
          <a:p>
            <a:pPr marL="0" lvl="1" indent="0" algn="just">
              <a:spcBef>
                <a:spcPts val="1000"/>
              </a:spcBef>
              <a:buNone/>
            </a:pPr>
            <a:r>
              <a:rPr lang="en-US" sz="1200" dirty="0" smtClean="0"/>
              <a:t>Since </a:t>
            </a:r>
            <a:r>
              <a:rPr lang="en-US" sz="1200" dirty="0"/>
              <a:t>pre-establishing a bearer neither affects the UE count quota nor consumes physical resource quotas while call is not ongoing, and the BEARER_COUNT in practical implementation is almost </a:t>
            </a:r>
            <a:r>
              <a:rPr lang="en-US" sz="1200" dirty="0" smtClean="0"/>
              <a:t>impo</a:t>
            </a:r>
            <a:r>
              <a:rPr lang="en-US" altLang="zh-CN" sz="1200" dirty="0" smtClean="0"/>
              <a:t>s</a:t>
            </a:r>
            <a:r>
              <a:rPr lang="en-US" sz="1200" dirty="0" smtClean="0"/>
              <a:t>sible </a:t>
            </a:r>
            <a:r>
              <a:rPr lang="en-US" sz="1200" dirty="0"/>
              <a:t>to reach its upper bound, it </a:t>
            </a:r>
            <a:r>
              <a:rPr lang="en-US" sz="1200" b="1" dirty="0"/>
              <a:t>(pre-establish Solution </a:t>
            </a:r>
            <a:r>
              <a:rPr lang="en-US" sz="1200" b="1" dirty="0" smtClean="0"/>
              <a:t>Category 1 </a:t>
            </a:r>
            <a:r>
              <a:rPr lang="en-US" sz="1200" b="1" dirty="0"/>
              <a:t>or 2) does not impede the admission of new service requests.</a:t>
            </a:r>
          </a:p>
          <a:p>
            <a:pPr algn="just"/>
            <a:r>
              <a:rPr lang="en-US" sz="1200" b="1" dirty="0" smtClean="0">
                <a:solidFill>
                  <a:prstClr val="black"/>
                </a:solidFill>
              </a:rPr>
              <a:t>Conclusion1: </a:t>
            </a:r>
            <a:r>
              <a:rPr lang="en-US" sz="1200" b="1" dirty="0">
                <a:solidFill>
                  <a:prstClr val="black"/>
                </a:solidFill>
              </a:rPr>
              <a:t>The </a:t>
            </a:r>
            <a:r>
              <a:rPr lang="en-US" sz="1200" b="1" dirty="0" smtClean="0">
                <a:solidFill>
                  <a:prstClr val="black"/>
                </a:solidFill>
              </a:rPr>
              <a:t>benefit(shorter CST) </a:t>
            </a:r>
            <a:r>
              <a:rPr lang="en-US" sz="1200" b="1" dirty="0">
                <a:solidFill>
                  <a:prstClr val="black"/>
                </a:solidFill>
              </a:rPr>
              <a:t>of category </a:t>
            </a:r>
            <a:r>
              <a:rPr lang="en-US" sz="1200" b="1" dirty="0"/>
              <a:t>1 and 2 </a:t>
            </a:r>
            <a:r>
              <a:rPr lang="en-US" sz="1200" b="1" dirty="0" smtClean="0"/>
              <a:t>exists. </a:t>
            </a:r>
            <a:r>
              <a:rPr lang="en-US" sz="1200" b="1" dirty="0" smtClean="0">
                <a:solidFill>
                  <a:prstClr val="black"/>
                </a:solidFill>
              </a:rPr>
              <a:t>The concern 1(resource issue) </a:t>
            </a:r>
            <a:r>
              <a:rPr lang="en-US" sz="1200" b="1" dirty="0">
                <a:solidFill>
                  <a:prstClr val="black"/>
                </a:solidFill>
              </a:rPr>
              <a:t>of category </a:t>
            </a:r>
            <a:r>
              <a:rPr lang="en-US" sz="1200" b="1" dirty="0"/>
              <a:t>1 and 2 </a:t>
            </a:r>
            <a:r>
              <a:rPr lang="en-US" sz="1200" b="1" dirty="0" smtClean="0"/>
              <a:t>doe</a:t>
            </a:r>
            <a:r>
              <a:rPr lang="en-US" altLang="zh-CN" sz="1200" b="1" dirty="0" smtClean="0"/>
              <a:t>s</a:t>
            </a:r>
            <a:r>
              <a:rPr lang="en-US" sz="1200" b="1" dirty="0" smtClean="0"/>
              <a:t> </a:t>
            </a:r>
            <a:r>
              <a:rPr lang="en-US" sz="1200" b="1" dirty="0"/>
              <a:t>not </a:t>
            </a:r>
            <a:r>
              <a:rPr lang="en-US" sz="1200" b="1" dirty="0" smtClean="0"/>
              <a:t>exist.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146303551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xmlns="" id="{F84DAC9F-072E-08FE-572C-805AC4BAD6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644597"/>
            <a:ext cx="12110499" cy="2582682"/>
          </a:xfrm>
          <a:solidFill>
            <a:schemeClr val="bg1"/>
          </a:solidFill>
        </p:spPr>
        <p:txBody>
          <a:bodyPr/>
          <a:lstStyle/>
          <a:p>
            <a:pPr marL="0" indent="0" algn="just">
              <a:buNone/>
            </a:pPr>
            <a:r>
              <a:rPr lang="en-US" sz="1200" b="1" dirty="0" smtClean="0">
                <a:solidFill>
                  <a:srgbClr val="0000FF"/>
                </a:solidFill>
              </a:rPr>
              <a:t>[4</a:t>
            </a:r>
            <a:r>
              <a:rPr lang="en-US" sz="1200" b="1" dirty="0">
                <a:solidFill>
                  <a:srgbClr val="0000FF"/>
                </a:solidFill>
              </a:rPr>
              <a:t>] </a:t>
            </a:r>
            <a:r>
              <a:rPr lang="en-US" sz="1200" dirty="0"/>
              <a:t>In current implementations, since the PGW, P-CSCF, and AGW </a:t>
            </a:r>
            <a:r>
              <a:rPr lang="en-US" sz="1200" dirty="0" smtClean="0"/>
              <a:t>all </a:t>
            </a:r>
            <a:r>
              <a:rPr lang="en-US" sz="1200" dirty="0"/>
              <a:t>belong to the same operator and the PGW already configures IMS-capable P-CSCF addresses, it is highly feasible for the PGW to pre-configure the </a:t>
            </a:r>
            <a:r>
              <a:rPr lang="en-US" sz="1200" dirty="0" smtClean="0"/>
              <a:t>List of AGW </a:t>
            </a:r>
            <a:r>
              <a:rPr lang="en-US" sz="1200" dirty="0"/>
              <a:t>IP </a:t>
            </a:r>
            <a:r>
              <a:rPr lang="en-US" sz="1200" dirty="0" smtClean="0"/>
              <a:t>addresses </a:t>
            </a:r>
            <a:r>
              <a:rPr lang="en-US" sz="1200" dirty="0"/>
              <a:t>for Voice over </a:t>
            </a:r>
            <a:r>
              <a:rPr lang="en-US" sz="1200" dirty="0" smtClean="0"/>
              <a:t>GEO, i.e., </a:t>
            </a:r>
            <a:r>
              <a:rPr lang="en-US" sz="1200" b="1" dirty="0" smtClean="0">
                <a:solidFill>
                  <a:srgbClr val="C00000"/>
                </a:solidFill>
              </a:rPr>
              <a:t>the PGW </a:t>
            </a:r>
            <a:r>
              <a:rPr lang="en-US" sz="1200" b="1" dirty="0">
                <a:solidFill>
                  <a:srgbClr val="C00000"/>
                </a:solidFill>
              </a:rPr>
              <a:t>is fully capable of pre-configuring the AGW address information</a:t>
            </a:r>
            <a:r>
              <a:rPr lang="en-US" sz="1200" b="1" dirty="0" smtClean="0">
                <a:solidFill>
                  <a:srgbClr val="C00000"/>
                </a:solidFill>
              </a:rPr>
              <a:t>.</a:t>
            </a:r>
            <a:endParaRPr lang="en-US" sz="1200" b="1" dirty="0">
              <a:solidFill>
                <a:srgbClr val="C00000"/>
              </a:solidFill>
            </a:endParaRPr>
          </a:p>
          <a:p>
            <a:pPr marL="0" indent="0" algn="just">
              <a:buNone/>
            </a:pPr>
            <a:r>
              <a:rPr lang="en-US" sz="1200" b="1" dirty="0" smtClean="0">
                <a:solidFill>
                  <a:srgbClr val="C00000"/>
                </a:solidFill>
              </a:rPr>
              <a:t>. </a:t>
            </a:r>
          </a:p>
          <a:p>
            <a:pPr marL="0" indent="0" algn="just">
              <a:buNone/>
            </a:pPr>
            <a:endParaRPr lang="en-US" sz="1200" dirty="0" smtClean="0"/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endParaRPr lang="en-US" sz="1200" dirty="0" smtClean="0"/>
          </a:p>
          <a:p>
            <a:pPr marL="0" indent="0" algn="just">
              <a:buNone/>
            </a:pPr>
            <a:endParaRPr lang="en-US" sz="1200" dirty="0"/>
          </a:p>
          <a:p>
            <a:pPr marL="0" indent="0" algn="just">
              <a:buNone/>
            </a:pPr>
            <a:endParaRPr lang="en-US" sz="1200" dirty="0" smtClean="0"/>
          </a:p>
          <a:p>
            <a:pPr marL="0" indent="0" algn="just">
              <a:buNone/>
            </a:pPr>
            <a:r>
              <a:rPr lang="en-US" sz="1200" b="1" dirty="0" smtClean="0">
                <a:solidFill>
                  <a:srgbClr val="0000FF"/>
                </a:solidFill>
              </a:rPr>
              <a:t>[7]</a:t>
            </a:r>
            <a:r>
              <a:rPr lang="en-US" sz="1200" b="1" dirty="0">
                <a:solidFill>
                  <a:srgbClr val="0000FF"/>
                </a:solidFill>
              </a:rPr>
              <a:t> </a:t>
            </a:r>
            <a:r>
              <a:rPr lang="en-US" sz="1200" dirty="0" smtClean="0"/>
              <a:t>Triggering establish dedicated bearer before sending SIP INVITE requires </a:t>
            </a:r>
            <a:r>
              <a:rPr lang="en-US" sz="1200" dirty="0"/>
              <a:t>complex </a:t>
            </a:r>
            <a:r>
              <a:rPr lang="en-US" sz="1200" dirty="0" smtClean="0"/>
              <a:t>dependency/coordination </a:t>
            </a:r>
            <a:r>
              <a:rPr lang="en-US" sz="1200" dirty="0"/>
              <a:t>between the </a:t>
            </a:r>
            <a:r>
              <a:rPr lang="en-US" sz="1200" dirty="0" smtClean="0"/>
              <a:t>IMS Application </a:t>
            </a:r>
            <a:r>
              <a:rPr lang="en-US" sz="1200" dirty="0"/>
              <a:t>Layer and the NAS </a:t>
            </a:r>
            <a:r>
              <a:rPr lang="en-US" sz="1200" dirty="0" smtClean="0"/>
              <a:t>Layer.</a:t>
            </a:r>
          </a:p>
          <a:p>
            <a:pPr algn="just"/>
            <a:r>
              <a:rPr lang="en-US" sz="1200" b="1" dirty="0" smtClean="0">
                <a:solidFill>
                  <a:prstClr val="black"/>
                </a:solidFill>
              </a:rPr>
              <a:t>Conclusion2: </a:t>
            </a:r>
            <a:r>
              <a:rPr lang="en-US" sz="1200" b="1" dirty="0">
                <a:solidFill>
                  <a:prstClr val="black"/>
                </a:solidFill>
              </a:rPr>
              <a:t>The concern </a:t>
            </a:r>
            <a:r>
              <a:rPr lang="en-US" sz="1200" b="1" dirty="0" smtClean="0">
                <a:solidFill>
                  <a:prstClr val="black"/>
                </a:solidFill>
              </a:rPr>
              <a:t>2(AGW address awareness) </a:t>
            </a:r>
            <a:r>
              <a:rPr lang="en-US" sz="1200" b="1" dirty="0">
                <a:solidFill>
                  <a:prstClr val="black"/>
                </a:solidFill>
              </a:rPr>
              <a:t>of category 1 </a:t>
            </a:r>
            <a:r>
              <a:rPr lang="en-US" sz="1200" b="1" dirty="0" smtClean="0">
                <a:solidFill>
                  <a:prstClr val="black"/>
                </a:solidFill>
              </a:rPr>
              <a:t>does </a:t>
            </a:r>
            <a:r>
              <a:rPr lang="en-US" sz="1200" b="1" dirty="0">
                <a:solidFill>
                  <a:prstClr val="black"/>
                </a:solidFill>
              </a:rPr>
              <a:t>not </a:t>
            </a:r>
            <a:r>
              <a:rPr lang="en-US" sz="1200" b="1" dirty="0" smtClean="0">
                <a:solidFill>
                  <a:prstClr val="black"/>
                </a:solidFill>
              </a:rPr>
              <a:t>exist. Remaining</a:t>
            </a:r>
            <a:r>
              <a:rPr lang="en-US" altLang="zh-CN" sz="1200" b="1" dirty="0" smtClean="0">
                <a:solidFill>
                  <a:prstClr val="black"/>
                </a:solidFill>
              </a:rPr>
              <a:t> concerns for the category 2 and 3 exists.</a:t>
            </a:r>
            <a:endParaRPr lang="en-US" sz="1200" b="1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n-US" sz="1200" dirty="0"/>
          </a:p>
        </p:txBody>
      </p:sp>
      <p:sp>
        <p:nvSpPr>
          <p:cNvPr id="2" name="矩形 1"/>
          <p:cNvSpPr/>
          <p:nvPr/>
        </p:nvSpPr>
        <p:spPr>
          <a:xfrm>
            <a:off x="0" y="4041688"/>
            <a:ext cx="12192000" cy="179368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4683612E-7EB5-5090-5A30-2D93C81390B2}"/>
              </a:ext>
            </a:extLst>
          </p:cNvPr>
          <p:cNvSpPr txBox="1">
            <a:spLocks/>
          </p:cNvSpPr>
          <p:nvPr/>
        </p:nvSpPr>
        <p:spPr bwMode="auto">
          <a:xfrm>
            <a:off x="220135" y="-32159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3600" dirty="0"/>
              <a:t>Pre-Established Dedicated </a:t>
            </a:r>
            <a:r>
              <a:rPr lang="en-US" sz="3600" dirty="0" smtClean="0"/>
              <a:t>Bearer</a:t>
            </a:r>
            <a:endParaRPr lang="en-US" sz="3600" dirty="0"/>
          </a:p>
        </p:txBody>
      </p:sp>
      <p:sp>
        <p:nvSpPr>
          <p:cNvPr id="9" name="文本框 8"/>
          <p:cNvSpPr txBox="1"/>
          <p:nvPr/>
        </p:nvSpPr>
        <p:spPr>
          <a:xfrm>
            <a:off x="234464" y="834561"/>
            <a:ext cx="9593348" cy="423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800"/>
              </a:lnSpc>
            </a:pP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rPr>
              <a:t>Pros and Cons Analysis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2" name="表格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7373169"/>
              </p:ext>
            </p:extLst>
          </p:nvPr>
        </p:nvGraphicFramePr>
        <p:xfrm>
          <a:off x="9170196" y="4303343"/>
          <a:ext cx="2940303" cy="1142417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007474"/>
                <a:gridCol w="991128"/>
                <a:gridCol w="941701"/>
              </a:tblGrid>
              <a:tr h="376339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State\UE type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MO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MT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2613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IDLE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b="1" dirty="0" smtClean="0">
                          <a:solidFill>
                            <a:srgbClr val="C00000"/>
                          </a:solidFill>
                        </a:rPr>
                        <a:t>NO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</a:rPr>
                        <a:t> BENEFIT</a:t>
                      </a:r>
                      <a:endParaRPr lang="en-US" sz="1100" b="1" dirty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</a:rPr>
                        <a:t>NO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</a:rPr>
                        <a:t> BENEFIT</a:t>
                      </a:r>
                      <a:endParaRPr lang="en-US" sz="11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46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CONNECTED</a:t>
                      </a:r>
                      <a:endParaRPr 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HAS</a:t>
                      </a:r>
                      <a:r>
                        <a:rPr lang="en-US" sz="1100" baseline="0" dirty="0" smtClean="0"/>
                        <a:t> BENEFIT</a:t>
                      </a:r>
                      <a:endParaRPr lang="en-US" sz="1100" dirty="0" smtClean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>
                          <a:solidFill>
                            <a:srgbClr val="C00000"/>
                          </a:solidFill>
                        </a:rPr>
                        <a:t>NO</a:t>
                      </a:r>
                      <a:r>
                        <a:rPr lang="en-US" sz="1100" b="1" baseline="0" dirty="0" smtClean="0">
                          <a:solidFill>
                            <a:srgbClr val="C00000"/>
                          </a:solidFill>
                        </a:rPr>
                        <a:t> BENEFIT</a:t>
                      </a:r>
                      <a:endParaRPr lang="en-US" sz="1100" b="1" dirty="0" smtClean="0">
                        <a:solidFill>
                          <a:srgbClr val="C0000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3" name="Content Placeholder 2">
            <a:extLst>
              <a:ext uri="{FF2B5EF4-FFF2-40B4-BE49-F238E27FC236}">
                <a16:creationId xmlns:a16="http://schemas.microsoft.com/office/drawing/2014/main" xmlns="" id="{F84DAC9F-072E-08FE-572C-805AC4BAD6A7}"/>
              </a:ext>
            </a:extLst>
          </p:cNvPr>
          <p:cNvSpPr txBox="1">
            <a:spLocks/>
          </p:cNvSpPr>
          <p:nvPr/>
        </p:nvSpPr>
        <p:spPr bwMode="auto">
          <a:xfrm>
            <a:off x="0" y="4041688"/>
            <a:ext cx="9144000" cy="1693081"/>
          </a:xfrm>
          <a:prstGeom prst="rect">
            <a:avLst/>
          </a:prstGeom>
          <a:noFill/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en-US" sz="1200" b="1" dirty="0" smtClean="0">
                <a:solidFill>
                  <a:srgbClr val="0000FF"/>
                </a:solidFill>
              </a:rPr>
              <a:t>[5] </a:t>
            </a:r>
            <a:r>
              <a:rPr lang="en-US" sz="1200" dirty="0"/>
              <a:t>T</a:t>
            </a:r>
            <a:r>
              <a:rPr lang="en-US" altLang="zh-CN" sz="1200" dirty="0" smtClean="0"/>
              <a:t>he solution of category 3</a:t>
            </a:r>
            <a:r>
              <a:rPr lang="en-US" sz="1200" dirty="0" smtClean="0"/>
              <a:t> are as follows: When </a:t>
            </a:r>
            <a:r>
              <a:rPr lang="en-US" sz="1200" b="1" dirty="0" smtClean="0"/>
              <a:t>MO UE</a:t>
            </a:r>
            <a:r>
              <a:rPr lang="en-US" sz="1200" dirty="0" smtClean="0"/>
              <a:t> is in RRC_IDLE mode, the MO UE triggers the MME to establish the dedicated EPS bearer via the RRC Establishment procedure. When </a:t>
            </a:r>
            <a:r>
              <a:rPr lang="en-US" sz="1200" b="1" dirty="0" smtClean="0"/>
              <a:t>MO UE </a:t>
            </a:r>
            <a:r>
              <a:rPr lang="en-US" sz="1200" dirty="0" smtClean="0"/>
              <a:t>is in RRC_CONNECTED mode, the MO UE triggers the Bearer Resource Allocation procedure. </a:t>
            </a:r>
            <a:r>
              <a:rPr lang="en-US" sz="1200" b="1" dirty="0" smtClean="0">
                <a:solidFill>
                  <a:srgbClr val="C00000"/>
                </a:solidFill>
              </a:rPr>
              <a:t>Providing no optimization for the Mobile Terminated (MT) UE,</a:t>
            </a:r>
            <a:r>
              <a:rPr lang="en-US" sz="1200" dirty="0" smtClean="0"/>
              <a:t> leaving terminating call performance not enhanced.</a:t>
            </a:r>
          </a:p>
          <a:p>
            <a:pPr marL="0" indent="0" algn="just">
              <a:buFontTx/>
              <a:buNone/>
            </a:pPr>
            <a:r>
              <a:rPr lang="en-US" sz="1200" b="1" dirty="0" smtClean="0">
                <a:solidFill>
                  <a:srgbClr val="0000FF"/>
                </a:solidFill>
              </a:rPr>
              <a:t>[6] </a:t>
            </a:r>
            <a:r>
              <a:rPr lang="en-US" sz="1200" dirty="0" smtClean="0"/>
              <a:t>When UE is in RRC_CONNECTED mode, the MO UE triggers the Bearer Resource Allocation procedure. 4 extra AIR messages are introduced before sending SIP invite. (Details in Annex). </a:t>
            </a:r>
            <a:r>
              <a:rPr lang="en-US" sz="1200" b="1" dirty="0">
                <a:solidFill>
                  <a:srgbClr val="C00000"/>
                </a:solidFill>
              </a:rPr>
              <a:t>Providing no </a:t>
            </a:r>
            <a:r>
              <a:rPr lang="en-US" sz="1200" b="1" dirty="0" smtClean="0">
                <a:solidFill>
                  <a:srgbClr val="C00000"/>
                </a:solidFill>
              </a:rPr>
              <a:t>optimization and </a:t>
            </a:r>
            <a:r>
              <a:rPr lang="en-US" sz="1200" b="1" dirty="0">
                <a:solidFill>
                  <a:srgbClr val="C00000"/>
                </a:solidFill>
              </a:rPr>
              <a:t>introduces higher </a:t>
            </a:r>
            <a:r>
              <a:rPr lang="en-US" sz="1200" b="1" dirty="0" smtClean="0">
                <a:solidFill>
                  <a:srgbClr val="C00000"/>
                </a:solidFill>
              </a:rPr>
              <a:t>latency for </a:t>
            </a:r>
            <a:r>
              <a:rPr lang="en-US" sz="1200" b="1" dirty="0">
                <a:solidFill>
                  <a:srgbClr val="C00000"/>
                </a:solidFill>
              </a:rPr>
              <a:t>the </a:t>
            </a:r>
            <a:r>
              <a:rPr lang="en-US" sz="1200" b="1" dirty="0" smtClean="0">
                <a:solidFill>
                  <a:srgbClr val="C00000"/>
                </a:solidFill>
              </a:rPr>
              <a:t>connected MO UE.</a:t>
            </a:r>
            <a:endParaRPr lang="en-US" sz="1200" dirty="0" smtClean="0"/>
          </a:p>
          <a:p>
            <a:pPr lvl="1" algn="just"/>
            <a:r>
              <a:rPr lang="en-US" sz="1200" dirty="0" smtClean="0"/>
              <a:t>Compared to </a:t>
            </a:r>
            <a:r>
              <a:rPr lang="en-US" sz="1200" b="1" dirty="0" smtClean="0"/>
              <a:t>On-demand Establishment</a:t>
            </a:r>
            <a:r>
              <a:rPr lang="en-US" sz="1200" dirty="0" smtClean="0"/>
              <a:t>, this introduces 1 extra uplink signaling message (Bearer Resource Allocation), resulting in an additional delay of 0.285s*3 = </a:t>
            </a:r>
            <a:r>
              <a:rPr lang="en-US" sz="1200" b="1" dirty="0" smtClean="0">
                <a:solidFill>
                  <a:srgbClr val="C00000"/>
                </a:solidFill>
              </a:rPr>
              <a:t>0.855s</a:t>
            </a:r>
            <a:r>
              <a:rPr lang="en-US" sz="1200" dirty="0" smtClean="0"/>
              <a:t>. (</a:t>
            </a:r>
            <a:r>
              <a:rPr lang="en-US" sz="1200" dirty="0"/>
              <a:t>See Annex)</a:t>
            </a:r>
          </a:p>
          <a:p>
            <a:pPr lvl="1" algn="just"/>
            <a:r>
              <a:rPr lang="en-US" sz="1200" dirty="0" smtClean="0"/>
              <a:t>Compared to </a:t>
            </a:r>
            <a:r>
              <a:rPr lang="en-US" sz="1200" b="1" dirty="0" smtClean="0"/>
              <a:t>Pre-establishment during Attach/PDN</a:t>
            </a:r>
            <a:r>
              <a:rPr lang="en-US" sz="1200" dirty="0" smtClean="0"/>
              <a:t>, this introduces 4 extra signaling message (Bearer Resource Allocation, RRC </a:t>
            </a:r>
            <a:r>
              <a:rPr lang="en-US" sz="1200" dirty="0" err="1" smtClean="0"/>
              <a:t>Reconfig</a:t>
            </a:r>
            <a:r>
              <a:rPr lang="en-US" sz="1200" dirty="0" smtClean="0"/>
              <a:t>, RRC </a:t>
            </a:r>
            <a:r>
              <a:rPr lang="en-US" sz="1200" dirty="0" err="1" smtClean="0"/>
              <a:t>Reconfig</a:t>
            </a:r>
            <a:r>
              <a:rPr lang="en-US" sz="1200" dirty="0" smtClean="0"/>
              <a:t> Complete, in UL Direct Transfer),  resulting in an additional delay of 0.285s*(3*3 + 1)=</a:t>
            </a:r>
            <a:r>
              <a:rPr lang="en-US" sz="1200" b="1" dirty="0" smtClean="0">
                <a:solidFill>
                  <a:srgbClr val="C00000"/>
                </a:solidFill>
              </a:rPr>
              <a:t>2.85s.</a:t>
            </a:r>
            <a:r>
              <a:rPr lang="en-US" sz="1200" dirty="0"/>
              <a:t> (See Annex)</a:t>
            </a:r>
          </a:p>
          <a:p>
            <a:pPr lvl="1" algn="just"/>
            <a:endParaRPr lang="en-US" sz="1200" b="1" dirty="0" smtClean="0">
              <a:solidFill>
                <a:srgbClr val="C00000"/>
              </a:solidFill>
            </a:endParaRPr>
          </a:p>
          <a:p>
            <a:pPr marL="0" indent="0" algn="just">
              <a:buFontTx/>
              <a:buNone/>
            </a:pPr>
            <a:endParaRPr lang="en-US" sz="1200" dirty="0"/>
          </a:p>
        </p:txBody>
      </p:sp>
      <p:sp>
        <p:nvSpPr>
          <p:cNvPr id="5" name="右箭头 4"/>
          <p:cNvSpPr/>
          <p:nvPr/>
        </p:nvSpPr>
        <p:spPr>
          <a:xfrm>
            <a:off x="8420432" y="4459795"/>
            <a:ext cx="628153" cy="166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右箭头 13"/>
          <p:cNvSpPr/>
          <p:nvPr/>
        </p:nvSpPr>
        <p:spPr>
          <a:xfrm>
            <a:off x="8420431" y="4930304"/>
            <a:ext cx="628153" cy="16697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表格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7551639"/>
              </p:ext>
            </p:extLst>
          </p:nvPr>
        </p:nvGraphicFramePr>
        <p:xfrm>
          <a:off x="0" y="1449965"/>
          <a:ext cx="12192000" cy="2209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036320"/>
                <a:gridCol w="2112132"/>
                <a:gridCol w="2302092"/>
                <a:gridCol w="6741456"/>
              </a:tblGrid>
              <a:tr h="395796">
                <a:tc>
                  <a:txBody>
                    <a:bodyPr/>
                    <a:lstStyle/>
                    <a:p>
                      <a:r>
                        <a:rPr lang="en-US" sz="1100" baseline="0" dirty="0" smtClean="0"/>
                        <a:t>Categories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/>
                        <a:t>S</a:t>
                      </a:r>
                      <a:r>
                        <a:rPr lang="en-US" altLang="zh-CN" sz="1100" baseline="0" dirty="0" smtClean="0"/>
                        <a:t>ub C</a:t>
                      </a:r>
                      <a:r>
                        <a:rPr lang="en-US" sz="1100" baseline="0" dirty="0" smtClean="0"/>
                        <a:t>ategories</a:t>
                      </a:r>
                      <a:endParaRPr lang="en-US" sz="1100" dirty="0" smtClean="0"/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Benefits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strike="noStrike" dirty="0" smtClean="0"/>
                        <a:t>Concerns</a:t>
                      </a:r>
                      <a:endParaRPr lang="en-US" sz="1100" strike="noStrike" dirty="0"/>
                    </a:p>
                  </a:txBody>
                  <a:tcPr/>
                </a:tc>
              </a:tr>
              <a:tr h="551287">
                <a:tc rowSpan="2">
                  <a:txBody>
                    <a:bodyPr/>
                    <a:lstStyle/>
                    <a:p>
                      <a:r>
                        <a:rPr lang="en-US" sz="1100" dirty="0" smtClean="0"/>
                        <a:t>Before MO or MT call setup is initiated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Category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="1" dirty="0" smtClean="0"/>
                        <a:t>1. </a:t>
                      </a:r>
                    </a:p>
                    <a:p>
                      <a:r>
                        <a:rPr lang="en-US" sz="1100" dirty="0" smtClean="0"/>
                        <a:t>During</a:t>
                      </a:r>
                      <a:r>
                        <a:rPr lang="en-US" sz="1100" baseline="0" dirty="0" smtClean="0"/>
                        <a:t> attach/IMS PDN Connection Establishment</a:t>
                      </a:r>
                      <a:endParaRPr lang="en-US" sz="1100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1" strike="noStrike" dirty="0" smtClean="0">
                          <a:solidFill>
                            <a:srgbClr val="C00000"/>
                          </a:solidFill>
                        </a:rPr>
                        <a:t>Reduce</a:t>
                      </a:r>
                      <a:r>
                        <a:rPr 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 CST by 2.5 seconds </a:t>
                      </a:r>
                      <a:r>
                        <a:rPr lang="en-US" sz="1100" strike="noStrike" baseline="0" dirty="0" smtClean="0"/>
                        <a:t>(17%~27% overall CST reduction) [1] </a:t>
                      </a:r>
                      <a:r>
                        <a:rPr lang="zh-CN" alt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√</a:t>
                      </a:r>
                      <a:endParaRPr lang="en-US" sz="110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sngStrike" dirty="0" smtClean="0"/>
                        <a:t>1. Resource occupation  [2] or</a:t>
                      </a:r>
                      <a:r>
                        <a:rPr lang="en-US" sz="1100" strike="sngStrike" baseline="0" dirty="0" smtClean="0"/>
                        <a:t> resource reservation[3] </a:t>
                      </a:r>
                      <a:r>
                        <a:rPr lang="en-US" sz="1100" strike="sngStrike" dirty="0" smtClean="0"/>
                        <a:t>before</a:t>
                      </a:r>
                      <a:r>
                        <a:rPr lang="en-US" sz="1100" strike="sngStrike" baseline="0" dirty="0" smtClean="0"/>
                        <a:t> Call Initiation.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dirty="0" smtClean="0"/>
                        <a:t>2. </a:t>
                      </a:r>
                      <a:r>
                        <a:rPr lang="en-US" sz="1100" strike="noStrike" dirty="0" smtClean="0"/>
                        <a:t>Regarding pre-</a:t>
                      </a:r>
                      <a:r>
                        <a:rPr lang="en-US" sz="1100" strike="noStrike" baseline="0" dirty="0" smtClean="0"/>
                        <a:t>configure AGW address when reuse attach with dedicated bearer activation procedure, w</a:t>
                      </a:r>
                      <a:r>
                        <a:rPr lang="en-US" sz="1100" strike="noStrike" dirty="0" smtClean="0"/>
                        <a:t>hether PGW has related information</a:t>
                      </a:r>
                      <a:r>
                        <a:rPr lang="en-US" sz="1100" b="1" kern="1200" dirty="0" smtClean="0">
                          <a:solidFill>
                            <a:srgbClr val="0000FF"/>
                          </a:solidFill>
                          <a:latin typeface="+mn-lt"/>
                          <a:ea typeface="+mn-ea"/>
                          <a:cs typeface="+mn-cs"/>
                        </a:rPr>
                        <a:t>[4].</a:t>
                      </a:r>
                      <a:endParaRPr lang="en-US" sz="1100" b="1" kern="1200" dirty="0" smtClean="0">
                        <a:solidFill>
                          <a:srgbClr val="0000FF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51287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Category</a:t>
                      </a:r>
                      <a:r>
                        <a:rPr lang="en-US" sz="1100" b="1" baseline="0" dirty="0" smtClean="0"/>
                        <a:t> 2</a:t>
                      </a:r>
                      <a:r>
                        <a:rPr lang="en-US" sz="1100" b="1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During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IMS Registration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sngStrike" dirty="0" smtClean="0"/>
                        <a:t>1. Resource occupation  [2] or</a:t>
                      </a:r>
                      <a:r>
                        <a:rPr lang="en-US" sz="1100" strike="sngStrike" baseline="0" dirty="0" smtClean="0"/>
                        <a:t> resource reservation[3] </a:t>
                      </a:r>
                      <a:r>
                        <a:rPr lang="en-US" sz="1100" strike="sngStrike" dirty="0" smtClean="0"/>
                        <a:t>before</a:t>
                      </a:r>
                      <a:r>
                        <a:rPr lang="en-US" sz="1100" strike="sngStrike" baseline="0" dirty="0" smtClean="0"/>
                        <a:t> Call Initiation.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baseline="0" dirty="0" smtClean="0"/>
                        <a:t>2. Affect the existing IMS registration procedure, </a:t>
                      </a:r>
                      <a:r>
                        <a:rPr lang="en-US" sz="1100" b="0" dirty="0" smtClean="0"/>
                        <a:t>resulting in increased registration latency.</a:t>
                      </a:r>
                      <a:endParaRPr lang="en-US" sz="1100" b="0" strike="noStrik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baseline="0" dirty="0" smtClean="0"/>
                        <a:t>3. </a:t>
                      </a:r>
                      <a:r>
                        <a:rPr lang="en-US" altLang="zh-CN" sz="1100" strike="noStrike" baseline="0" dirty="0" smtClean="0">
                          <a:solidFill>
                            <a:schemeClr val="tx1"/>
                          </a:solidFill>
                        </a:rPr>
                        <a:t>P-CSCF needs to be enhanced.</a:t>
                      </a:r>
                      <a:endParaRPr lang="en-US" sz="1100" strike="noStrik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8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When MO or MT call setup is initiated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Category 3.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When MO call setup is initiated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strike="noStrike" baseline="0" smtClean="0"/>
                        <a:t>Resource occupation upon Call Initiation</a:t>
                      </a:r>
                      <a:endParaRPr lang="en-US" sz="110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 smtClean="0"/>
                        <a:t>1.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Optimization not applicable to MT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</a:rPr>
                        <a:t>[5].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2. Increased</a:t>
                      </a:r>
                      <a:r>
                        <a:rPr lang="en-US" sz="1100" baseline="0" dirty="0" smtClean="0"/>
                        <a:t> s</a:t>
                      </a:r>
                      <a:r>
                        <a:rPr lang="en-US" sz="1100" dirty="0" smtClean="0"/>
                        <a:t>ignaling &amp; latency for MO UE in </a:t>
                      </a:r>
                      <a:r>
                        <a:rPr lang="en-US" sz="1100" dirty="0" smtClean="0">
                          <a:solidFill>
                            <a:schemeClr val="tx1"/>
                          </a:solidFill>
                        </a:rPr>
                        <a:t>CONNECTED mode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</a:rPr>
                        <a:t>[6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</a:rPr>
                        <a:t>]</a:t>
                      </a:r>
                      <a:r>
                        <a:rPr lang="en-US" sz="1100" dirty="0" smtClean="0"/>
                        <a:t>.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dirty="0" smtClean="0"/>
                        <a:t>3. UE IMS and NAS Cross-Layer Complexity</a:t>
                      </a:r>
                      <a:r>
                        <a:rPr lang="en-US" sz="1100" b="1" dirty="0" smtClean="0">
                          <a:solidFill>
                            <a:srgbClr val="0000FF"/>
                          </a:solidFill>
                        </a:rPr>
                        <a:t>[7].</a:t>
                      </a:r>
                      <a:endParaRPr lang="en-US" sz="1100" b="1" dirty="0">
                        <a:solidFill>
                          <a:srgbClr val="0000FF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2909294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xmlns="" id="{4683612E-7EB5-5090-5A30-2D93C81390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1395" y="137863"/>
            <a:ext cx="10515600" cy="1130301"/>
          </a:xfrm>
        </p:spPr>
        <p:txBody>
          <a:bodyPr/>
          <a:lstStyle/>
          <a:p>
            <a:r>
              <a:rPr lang="en-GB" sz="3600" dirty="0"/>
              <a:t>Conclusion and proposal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xmlns="" id="{F84DAC9F-072E-08FE-572C-805AC4BAD6A7}"/>
              </a:ext>
            </a:extLst>
          </p:cNvPr>
          <p:cNvSpPr txBox="1">
            <a:spLocks/>
          </p:cNvSpPr>
          <p:nvPr/>
        </p:nvSpPr>
        <p:spPr bwMode="auto">
          <a:xfrm>
            <a:off x="440265" y="4402300"/>
            <a:ext cx="11423080" cy="2085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3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just"/>
            <a:endParaRPr lang="en-US" sz="1400" dirty="0">
              <a:solidFill>
                <a:prstClr val="black"/>
              </a:solidFill>
            </a:endParaRPr>
          </a:p>
          <a:p>
            <a:pPr marL="0" lvl="0" indent="0" algn="just">
              <a:lnSpc>
                <a:spcPts val="1800"/>
              </a:lnSpc>
              <a:buNone/>
            </a:pPr>
            <a:r>
              <a:rPr lang="en-US" sz="1400" dirty="0" smtClean="0">
                <a:solidFill>
                  <a:prstClr val="black"/>
                </a:solidFill>
              </a:rPr>
              <a:t>Pre-establish dedicated bearer during attach/PDN connection establishment procedure has obvious </a:t>
            </a:r>
            <a:r>
              <a:rPr lang="en-US" altLang="zh-CN" sz="1400" dirty="0" smtClean="0">
                <a:solidFill>
                  <a:prstClr val="black"/>
                </a:solidFill>
              </a:rPr>
              <a:t>benefit without any issue compared with other categories.</a:t>
            </a:r>
          </a:p>
          <a:p>
            <a:pPr marL="0" lvl="0" indent="0" algn="just">
              <a:lnSpc>
                <a:spcPts val="2900"/>
              </a:lnSpc>
              <a:buNone/>
            </a:pPr>
            <a:endParaRPr lang="en-US" sz="1400" dirty="0">
              <a:solidFill>
                <a:prstClr val="black"/>
              </a:solidFill>
            </a:endParaRPr>
          </a:p>
          <a:p>
            <a:pPr marL="0" indent="0" algn="just">
              <a:lnSpc>
                <a:spcPts val="1800"/>
              </a:lnSpc>
              <a:buNone/>
            </a:pPr>
            <a:r>
              <a:rPr lang="en-US" sz="1400" dirty="0" smtClean="0">
                <a:solidFill>
                  <a:prstClr val="black"/>
                </a:solidFill>
              </a:rPr>
              <a:t>For </a:t>
            </a:r>
            <a:r>
              <a:rPr lang="en-US" sz="1400" dirty="0">
                <a:solidFill>
                  <a:prstClr val="black"/>
                </a:solidFill>
              </a:rPr>
              <a:t>IMS voice, it is proposed </a:t>
            </a:r>
            <a:r>
              <a:rPr lang="en-US" sz="1400" dirty="0" smtClean="0">
                <a:solidFill>
                  <a:prstClr val="black"/>
                </a:solidFill>
              </a:rPr>
              <a:t>to establish dedicated bearer during </a:t>
            </a:r>
            <a:r>
              <a:rPr lang="en-US" sz="1400" dirty="0">
                <a:solidFill>
                  <a:prstClr val="black"/>
                </a:solidFill>
              </a:rPr>
              <a:t>attach/PDN connection establishment </a:t>
            </a:r>
            <a:r>
              <a:rPr lang="en-US" sz="1400" dirty="0" smtClean="0">
                <a:solidFill>
                  <a:prstClr val="black"/>
                </a:solidFill>
              </a:rPr>
              <a:t>procedure</a:t>
            </a:r>
            <a:r>
              <a:rPr lang="en-US" sz="1400" dirty="0" smtClean="0"/>
              <a:t>.</a:t>
            </a:r>
            <a:endParaRPr lang="en-US" sz="1400" dirty="0">
              <a:solidFill>
                <a:prstClr val="black"/>
              </a:solidFill>
            </a:endParaRPr>
          </a:p>
          <a:p>
            <a:pPr marL="0" lvl="0" indent="0" algn="just">
              <a:lnSpc>
                <a:spcPts val="1800"/>
              </a:lnSpc>
              <a:buNone/>
            </a:pPr>
            <a:endParaRPr lang="en-US" sz="1400" dirty="0">
              <a:solidFill>
                <a:prstClr val="black"/>
              </a:solidFill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440264" y="4302207"/>
            <a:ext cx="4536503" cy="423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800"/>
              </a:lnSpc>
            </a:pPr>
            <a:r>
              <a:rPr lang="en-US" altLang="zh-CN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Conclusion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440264" y="5394783"/>
            <a:ext cx="4536503" cy="423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800"/>
              </a:lnSpc>
            </a:pPr>
            <a:r>
              <a:rPr lang="en-US" altLang="zh-CN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  <a:sym typeface="+mn-ea"/>
              </a:rPr>
              <a:t>Proposal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aphicFrame>
        <p:nvGraphicFramePr>
          <p:cNvPr id="10" name="表格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9277089"/>
              </p:ext>
            </p:extLst>
          </p:nvPr>
        </p:nvGraphicFramePr>
        <p:xfrm>
          <a:off x="286026" y="1775085"/>
          <a:ext cx="11577319" cy="2209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984072"/>
                <a:gridCol w="2103022"/>
                <a:gridCol w="2088651"/>
                <a:gridCol w="6401574"/>
              </a:tblGrid>
              <a:tr h="395796">
                <a:tc>
                  <a:txBody>
                    <a:bodyPr/>
                    <a:lstStyle/>
                    <a:p>
                      <a:r>
                        <a:rPr lang="en-US" sz="1100" baseline="0" dirty="0" smtClean="0"/>
                        <a:t>Categories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aseline="0" dirty="0" smtClean="0"/>
                        <a:t>S</a:t>
                      </a:r>
                      <a:r>
                        <a:rPr lang="en-US" altLang="zh-CN" sz="1100" baseline="0" dirty="0" smtClean="0"/>
                        <a:t>ub C</a:t>
                      </a:r>
                      <a:r>
                        <a:rPr lang="en-US" sz="1100" baseline="0" dirty="0" smtClean="0"/>
                        <a:t>ategories</a:t>
                      </a:r>
                      <a:endParaRPr lang="en-US" sz="1100" dirty="0" smtClean="0"/>
                    </a:p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dirty="0" smtClean="0"/>
                        <a:t>Benefits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1100" strike="noStrike" dirty="0" smtClean="0"/>
                        <a:t>Concerns</a:t>
                      </a:r>
                      <a:endParaRPr lang="en-US" sz="1100" strike="noStrike" dirty="0"/>
                    </a:p>
                  </a:txBody>
                  <a:tcPr/>
                </a:tc>
              </a:tr>
              <a:tr h="551287">
                <a:tc rowSpan="2">
                  <a:txBody>
                    <a:bodyPr/>
                    <a:lstStyle/>
                    <a:p>
                      <a:r>
                        <a:rPr lang="en-US" sz="1100" dirty="0" smtClean="0"/>
                        <a:t>Before MO or MT call setup is initiated</a:t>
                      </a:r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Category</a:t>
                      </a:r>
                      <a:r>
                        <a:rPr lang="en-US" sz="1100" b="1" baseline="0" dirty="0" smtClean="0"/>
                        <a:t> </a:t>
                      </a:r>
                      <a:r>
                        <a:rPr lang="en-US" sz="1100" b="1" dirty="0" smtClean="0"/>
                        <a:t>1. </a:t>
                      </a:r>
                    </a:p>
                    <a:p>
                      <a:r>
                        <a:rPr lang="en-US" sz="1100" dirty="0" smtClean="0"/>
                        <a:t>During</a:t>
                      </a:r>
                      <a:r>
                        <a:rPr lang="en-US" sz="1100" baseline="0" dirty="0" smtClean="0"/>
                        <a:t> attach/IMS PDN Connection Establishment</a:t>
                      </a:r>
                      <a:endParaRPr lang="en-US" sz="1100" dirty="0" smtClean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1" strike="noStrike" dirty="0" smtClean="0">
                          <a:solidFill>
                            <a:srgbClr val="C00000"/>
                          </a:solidFill>
                        </a:rPr>
                        <a:t>Reduce</a:t>
                      </a:r>
                      <a:r>
                        <a:rPr 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 CST by 2.5 seconds </a:t>
                      </a:r>
                      <a:r>
                        <a:rPr lang="en-US" sz="1100" strike="noStrike" baseline="0" dirty="0" smtClean="0"/>
                        <a:t>(17%~27% overall CST reduction) [1] </a:t>
                      </a:r>
                      <a:r>
                        <a:rPr lang="zh-CN" alt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√</a:t>
                      </a:r>
                      <a:endParaRPr lang="en-US" sz="110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sngStrike" dirty="0" smtClean="0"/>
                        <a:t>1. Resource occupation  [2] or</a:t>
                      </a:r>
                      <a:r>
                        <a:rPr lang="en-US" sz="1100" strike="sngStrike" baseline="0" dirty="0" smtClean="0"/>
                        <a:t> resource reservation[3] </a:t>
                      </a:r>
                      <a:r>
                        <a:rPr lang="en-US" sz="1100" strike="sngStrike" dirty="0" smtClean="0"/>
                        <a:t>before</a:t>
                      </a:r>
                      <a:r>
                        <a:rPr lang="en-US" sz="1100" strike="sngStrike" baseline="0" dirty="0" smtClean="0"/>
                        <a:t> Call Initiation.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sngStrike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 Regarding pre-configure AGW address when reuse attach with dedicated bearer activation procedure, whether PGW has related information [4].</a:t>
                      </a:r>
                      <a:endParaRPr lang="en-US" sz="1100" strike="sngStrike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551287">
                <a:tc vMerge="1">
                  <a:txBody>
                    <a:bodyPr/>
                    <a:lstStyle/>
                    <a:p>
                      <a:endParaRPr lang="en-U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/>
                        <a:t>Category</a:t>
                      </a:r>
                      <a:r>
                        <a:rPr lang="en-US" sz="1100" b="1" baseline="0" dirty="0" smtClean="0"/>
                        <a:t> 2</a:t>
                      </a:r>
                      <a:r>
                        <a:rPr lang="en-US" sz="1100" b="1" dirty="0" smtClean="0"/>
                        <a:t>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During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IMS Registration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285750" marR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sngStrike" dirty="0" smtClean="0"/>
                        <a:t>1. Resource occupation  [2] or</a:t>
                      </a:r>
                      <a:r>
                        <a:rPr lang="en-US" sz="1100" strike="sngStrike" baseline="0" dirty="0" smtClean="0"/>
                        <a:t> resource reservation[3] </a:t>
                      </a:r>
                      <a:r>
                        <a:rPr lang="en-US" sz="1100" strike="sngStrike" dirty="0" smtClean="0"/>
                        <a:t>before</a:t>
                      </a:r>
                      <a:r>
                        <a:rPr lang="en-US" sz="1100" strike="sngStrike" baseline="0" dirty="0" smtClean="0"/>
                        <a:t> Call Initiation.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baseline="0" dirty="0" smtClean="0"/>
                        <a:t>2. Affect the existing IMS registration procedure, </a:t>
                      </a:r>
                      <a:r>
                        <a:rPr lang="en-US" sz="1100" b="0" dirty="0" smtClean="0"/>
                        <a:t>resulting in increased registration latency.</a:t>
                      </a:r>
                      <a:r>
                        <a:rPr lang="zh-CN" alt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 √</a:t>
                      </a:r>
                      <a:endParaRPr lang="en-US" sz="1100" b="0" strike="noStrike" baseline="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strike="noStrike" baseline="0" dirty="0" smtClean="0"/>
                        <a:t>3. </a:t>
                      </a:r>
                      <a:r>
                        <a:rPr lang="en-US" altLang="zh-CN" sz="1100" strike="noStrike" baseline="0" dirty="0" smtClean="0">
                          <a:solidFill>
                            <a:schemeClr val="tx1"/>
                          </a:solidFill>
                        </a:rPr>
                        <a:t>P-CSCF needs to be enhanced.</a:t>
                      </a:r>
                      <a:r>
                        <a:rPr lang="zh-CN" alt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 √</a:t>
                      </a:r>
                      <a:endParaRPr lang="en-US" sz="1100" strike="noStrike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7888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When MO or MT call setup is initiated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b="1" dirty="0" smtClean="0"/>
                        <a:t>Category 3.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dirty="0" smtClean="0"/>
                        <a:t>When MO call setup is initiated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strike="noStrike" baseline="0" smtClean="0"/>
                        <a:t>Resource occupation upon Call Initiation</a:t>
                      </a:r>
                      <a:endParaRPr lang="en-US" sz="1100" strike="noStrik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en-US" sz="1100" dirty="0" smtClean="0"/>
                        <a:t>1.</a:t>
                      </a:r>
                      <a:r>
                        <a:rPr lang="en-US" sz="1100" baseline="0" dirty="0" smtClean="0"/>
                        <a:t> </a:t>
                      </a:r>
                      <a:r>
                        <a:rPr lang="en-US" sz="1100" dirty="0" smtClean="0"/>
                        <a:t>Optimization not applicable 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to MT[5].</a:t>
                      </a:r>
                      <a:r>
                        <a:rPr lang="zh-CN" alt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 √</a:t>
                      </a:r>
                      <a:endParaRPr lang="en-US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2. Increased</a:t>
                      </a:r>
                      <a:r>
                        <a:rPr lang="en-US" sz="1100" b="0" baseline="0" dirty="0" smtClean="0">
                          <a:solidFill>
                            <a:schemeClr val="tx1"/>
                          </a:solidFill>
                        </a:rPr>
                        <a:t> s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ignaling &amp; latency for MO UE in 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CONNECTED mode[6</a:t>
                      </a: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].</a:t>
                      </a:r>
                      <a:r>
                        <a:rPr lang="zh-CN" alt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 √</a:t>
                      </a:r>
                      <a:endParaRPr lang="en-US" sz="1100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US" sz="1100" b="0" dirty="0" smtClean="0">
                          <a:solidFill>
                            <a:schemeClr val="tx1"/>
                          </a:solidFill>
                        </a:rPr>
                        <a:t>3. UE IMS and NAS Cross-Layer Complexity[7].</a:t>
                      </a:r>
                      <a:r>
                        <a:rPr lang="zh-CN" altLang="en-US" sz="1100" b="1" strike="noStrike" baseline="0" dirty="0" smtClean="0">
                          <a:solidFill>
                            <a:srgbClr val="C00000"/>
                          </a:solidFill>
                        </a:rPr>
                        <a:t> √</a:t>
                      </a:r>
                      <a:endParaRPr lang="en-US" sz="1100" b="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8071338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>
            <a:extLst>
              <a:ext uri="{FF2B5EF4-FFF2-40B4-BE49-F238E27FC236}">
                <a16:creationId xmlns:a16="http://schemas.microsoft.com/office/drawing/2014/main" xmlns="" id="{F84DAC9F-072E-08FE-572C-805AC4BAD6A7}"/>
              </a:ext>
            </a:extLst>
          </p:cNvPr>
          <p:cNvSpPr txBox="1">
            <a:spLocks/>
          </p:cNvSpPr>
          <p:nvPr/>
        </p:nvSpPr>
        <p:spPr bwMode="auto">
          <a:xfrm>
            <a:off x="7937914" y="5457482"/>
            <a:ext cx="3885308" cy="37181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altLang="zh-CN" sz="1200" b="1" dirty="0" smtClean="0"/>
              <a:t>Pre-</a:t>
            </a:r>
            <a:r>
              <a:rPr lang="en-US" sz="1200" b="1" dirty="0" smtClean="0"/>
              <a:t>establishment during call setup </a:t>
            </a:r>
            <a:endParaRPr lang="en-US" altLang="zh-CN" sz="1200" b="1" dirty="0" smtClean="0"/>
          </a:p>
          <a:p>
            <a:pPr marL="0" indent="0" algn="ctr">
              <a:buFontTx/>
              <a:buNone/>
            </a:pPr>
            <a:r>
              <a:rPr lang="en-US" altLang="zh-CN" sz="1200" b="1" dirty="0" smtClean="0"/>
              <a:t> (Connected MO UE)</a:t>
            </a:r>
            <a:endParaRPr lang="en-US" sz="1200" b="1" dirty="0">
              <a:solidFill>
                <a:prstClr val="black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xmlns="" id="{4683612E-7EB5-5090-5A30-2D93C81390B2}"/>
              </a:ext>
            </a:extLst>
          </p:cNvPr>
          <p:cNvSpPr txBox="1">
            <a:spLocks/>
          </p:cNvSpPr>
          <p:nvPr/>
        </p:nvSpPr>
        <p:spPr bwMode="auto">
          <a:xfrm>
            <a:off x="220135" y="-32159"/>
            <a:ext cx="10515600" cy="11303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r>
              <a:rPr lang="en-US" sz="3600" dirty="0" smtClean="0"/>
              <a:t>Annex</a:t>
            </a:r>
            <a:endParaRPr lang="en-US" sz="3600" dirty="0"/>
          </a:p>
        </p:txBody>
      </p:sp>
      <p:sp>
        <p:nvSpPr>
          <p:cNvPr id="5" name="文本框 4"/>
          <p:cNvSpPr txBox="1"/>
          <p:nvPr/>
        </p:nvSpPr>
        <p:spPr>
          <a:xfrm>
            <a:off x="234464" y="834561"/>
            <a:ext cx="9593348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2800"/>
              </a:lnSpc>
            </a:pPr>
            <a:r>
              <a:rPr lang="en-US" sz="20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软雅黑 Light" panose="020B0502040204020203" charset="-122"/>
                <a:ea typeface="微软雅黑 Light" panose="020B0502040204020203" charset="-122"/>
              </a:rPr>
              <a:t>Air message comparison during call setup</a:t>
            </a:r>
            <a:endParaRPr lang="zh-CN" altLang="en-US" sz="200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xmlns="" id="{F84DAC9F-072E-08FE-572C-805AC4BAD6A7}"/>
              </a:ext>
            </a:extLst>
          </p:cNvPr>
          <p:cNvSpPr txBox="1">
            <a:spLocks/>
          </p:cNvSpPr>
          <p:nvPr/>
        </p:nvSpPr>
        <p:spPr bwMode="auto">
          <a:xfrm>
            <a:off x="1219212" y="5475641"/>
            <a:ext cx="1909009" cy="18993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en-US" sz="1200" b="1" dirty="0" smtClean="0"/>
              <a:t>On-demand establishment </a:t>
            </a:r>
            <a:endParaRPr lang="en-US" sz="1200" b="1" dirty="0">
              <a:solidFill>
                <a:prstClr val="black"/>
              </a:solidFill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25442" y="2479538"/>
            <a:ext cx="3537192" cy="1341992"/>
          </a:xfrm>
          <a:prstGeom prst="rect">
            <a:avLst/>
          </a:prstGeom>
        </p:spPr>
      </p:pic>
      <p:sp>
        <p:nvSpPr>
          <p:cNvPr id="17" name="Content Placeholder 2">
            <a:extLst>
              <a:ext uri="{FF2B5EF4-FFF2-40B4-BE49-F238E27FC236}">
                <a16:creationId xmlns:a16="http://schemas.microsoft.com/office/drawing/2014/main" xmlns="" id="{F84DAC9F-072E-08FE-572C-805AC4BAD6A7}"/>
              </a:ext>
            </a:extLst>
          </p:cNvPr>
          <p:cNvSpPr txBox="1">
            <a:spLocks/>
          </p:cNvSpPr>
          <p:nvPr/>
        </p:nvSpPr>
        <p:spPr bwMode="auto">
          <a:xfrm>
            <a:off x="4325442" y="5479671"/>
            <a:ext cx="3690129" cy="37181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Blip>
                <a:blip r:embed="rId2"/>
              </a:buBlip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Tx/>
              <a:buNone/>
            </a:pPr>
            <a:r>
              <a:rPr lang="en-US" altLang="zh-CN" sz="1200" b="1" dirty="0" smtClean="0"/>
              <a:t>Pre-</a:t>
            </a:r>
            <a:r>
              <a:rPr lang="en-US" sz="1200" b="1" dirty="0" smtClean="0"/>
              <a:t>establishment during attach/PDN connection</a:t>
            </a:r>
            <a:endParaRPr lang="en-US" sz="1200" b="1" dirty="0">
              <a:solidFill>
                <a:prstClr val="black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4464" y="2462827"/>
            <a:ext cx="3878507" cy="2584661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75105" y="2479540"/>
            <a:ext cx="3610927" cy="26392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1586090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6D558C5159B8B4F9B176D7942557666" ma:contentTypeVersion="18" ma:contentTypeDescription="Create a new document." ma:contentTypeScope="" ma:versionID="5fcf8b0f609ffc618433019ad4b04ca0">
  <xsd:schema xmlns:xsd="http://www.w3.org/2001/XMLSchema" xmlns:xs="http://www.w3.org/2001/XMLSchema" xmlns:p="http://schemas.microsoft.com/office/2006/metadata/properties" xmlns:ns2="a666cf78-39a2-4718-9e3a-c97e0f2e2430" xmlns:ns3="5febc012-5c62-464f-8fa7-270037d49f7f" xmlns:ns4="d8762117-8292-4133-b1c7-eab5c6487cfd" targetNamespace="http://schemas.microsoft.com/office/2006/metadata/properties" ma:root="true" ma:fieldsID="682e07ded1439f7fa7cf50a4656ea6e6" ns2:_="" ns3:_="" ns4:_="">
    <xsd:import namespace="a666cf78-39a2-4718-9e3a-c97e0f2e2430"/>
    <xsd:import namespace="5febc012-5c62-464f-8fa7-270037d49f7f"/>
    <xsd:import namespace="d8762117-8292-4133-b1c7-eab5c6487cf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66cf78-39a2-4718-9e3a-c97e0f2e24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c3d31b72-c4b9-4223-ac69-1d9539891dc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4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ebc012-5c62-464f-8fa7-270037d49f7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762117-8292-4133-b1c7-eab5c6487cfd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a6199f50-84ea-4c92-8370-5fe843a5677b}" ma:internalName="TaxCatchAll" ma:showField="CatchAllData" ma:web="5bc3bbca-6b18-421e-9b6d-b21b951c0c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8762117-8292-4133-b1c7-eab5c6487cfd" xsi:nil="true"/>
    <lcf76f155ced4ddcb4097134ff3c332f xmlns="a666cf78-39a2-4718-9e3a-c97e0f2e2430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5F95C9B-1E14-4FAC-ADDA-20A74A398E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666cf78-39a2-4718-9e3a-c97e0f2e2430"/>
    <ds:schemaRef ds:uri="5febc012-5c62-464f-8fa7-270037d49f7f"/>
    <ds:schemaRef ds:uri="d8762117-8292-4133-b1c7-eab5c6487cf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5febc012-5c62-464f-8fa7-270037d49f7f"/>
    <ds:schemaRef ds:uri="http://www.w3.org/XML/1998/namespace"/>
    <ds:schemaRef ds:uri="http://purl.org/dc/elements/1.1/"/>
    <ds:schemaRef ds:uri="http://schemas.microsoft.com/office/infopath/2007/PartnerControls"/>
    <ds:schemaRef ds:uri="http://schemas.microsoft.com/office/2006/metadata/properties"/>
    <ds:schemaRef ds:uri="d8762117-8292-4133-b1c7-eab5c6487cfd"/>
    <ds:schemaRef ds:uri="a666cf78-39a2-4718-9e3a-c97e0f2e2430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08f6f869-1ed0-46b3-a227-1d3e52347e28}" enabled="1" method="Standard" siteId="{98e9ba89-e1a1-4e38-9007-8bdabc25de1d}" removed="0"/>
  <clbl:label id="{83bcef13-7cac-433f-ba1d-47a323951816}" enabled="1" method="Privileged" siteId="{a7687ede-7a6b-4ef6-bace-642f677fbe31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17355</TotalTime>
  <Words>1257</Words>
  <Application>Microsoft Office PowerPoint</Application>
  <PresentationFormat>宽屏</PresentationFormat>
  <Paragraphs>121</Paragraphs>
  <Slides>5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4" baseType="lpstr">
      <vt:lpstr>Malgun Gothic</vt:lpstr>
      <vt:lpstr>新細明體</vt:lpstr>
      <vt:lpstr>SimSun</vt:lpstr>
      <vt:lpstr>微软雅黑 Light</vt:lpstr>
      <vt:lpstr>Arial</vt:lpstr>
      <vt:lpstr>Calibri</vt:lpstr>
      <vt:lpstr>Calibri Light</vt:lpstr>
      <vt:lpstr>Times New Roman</vt:lpstr>
      <vt:lpstr>Office Theme</vt:lpstr>
      <vt:lpstr>Analysis on Pre-establishing Dedicated Bearer Options</vt:lpstr>
      <vt:lpstr>PowerPoint 演示文稿</vt:lpstr>
      <vt:lpstr>PowerPoint 演示文稿</vt:lpstr>
      <vt:lpstr>Conclusion and proposal</vt:lpstr>
      <vt:lpstr>PowerPoint 演示文稿</vt:lpstr>
    </vt:vector>
  </TitlesOfParts>
  <Company>3GPP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zte1.0</cp:lastModifiedBy>
  <cp:revision>888</cp:revision>
  <dcterms:created xsi:type="dcterms:W3CDTF">2010-02-05T13:52:04Z</dcterms:created>
  <dcterms:modified xsi:type="dcterms:W3CDTF">2026-01-22T10:14:30Z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0x01010016D558C5159B8B4F9B176D7942557666</vt:lpwstr>
  </property>
  <property fmtid="{D5CDD505-2E9C-101B-9397-08002B2CF9AE}" pid="3" name="MediaServiceImageTags">
    <vt:lpwstr/>
  </property>
</Properties>
</file>