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1145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modovar Chico, J.L. (José)" initials="ACJ(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1" autoAdjust="0"/>
    <p:restoredTop sz="94660"/>
  </p:normalViewPr>
  <p:slideViewPr>
    <p:cSldViewPr snapToGrid="0">
      <p:cViewPr>
        <p:scale>
          <a:sx n="75" d="100"/>
          <a:sy n="75" d="100"/>
        </p:scale>
        <p:origin x="20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3E586-D33E-417E-90DD-26085CD330AD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EE75-131E-4F56-8E1B-BDE268881270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3E586-D33E-417E-90DD-26085CD330AD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EE75-131E-4F56-8E1B-BDE268881270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3E586-D33E-417E-90DD-26085CD330AD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EE75-131E-4F56-8E1B-BDE268881270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3E586-D33E-417E-90DD-26085CD330AD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EE75-131E-4F56-8E1B-BDE268881270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3E586-D33E-417E-90DD-26085CD330AD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EE75-131E-4F56-8E1B-BDE268881270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3E586-D33E-417E-90DD-26085CD330AD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EE75-131E-4F56-8E1B-BDE268881270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3E586-D33E-417E-90DD-26085CD330AD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EE75-131E-4F56-8E1B-BDE268881270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3E586-D33E-417E-90DD-26085CD330AD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EE75-131E-4F56-8E1B-BDE268881270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3E586-D33E-417E-90DD-26085CD330AD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EE75-131E-4F56-8E1B-BDE268881270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3E586-D33E-417E-90DD-26085CD330AD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EE75-131E-4F56-8E1B-BDE268881270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3E586-D33E-417E-90DD-26085CD330AD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EE75-131E-4F56-8E1B-BDE268881270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3E586-D33E-417E-90DD-26085CD330AD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BEE75-131E-4F56-8E1B-BDE268881270}" type="slidenum">
              <a:rPr lang="en-GB" smtClean="0"/>
              <a:t>‹Nr.›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520" y="415320"/>
            <a:ext cx="10515600" cy="1194109"/>
          </a:xfrm>
        </p:spPr>
        <p:txBody>
          <a:bodyPr>
            <a:normAutofit/>
          </a:bodyPr>
          <a:lstStyle/>
          <a:p>
            <a:r>
              <a:rPr lang="en-GB" b="1" dirty="0"/>
              <a:t>FS_6G – Status report</a:t>
            </a:r>
            <a:endParaRPr lang="nl-NL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660" y="2429935"/>
            <a:ext cx="5577016" cy="4275328"/>
          </a:xfrm>
        </p:spPr>
        <p:txBody>
          <a:bodyPr>
            <a:normAutofit/>
          </a:bodyPr>
          <a:lstStyle/>
          <a:p>
            <a:pPr fontAlgn="auto">
              <a:lnSpc>
                <a:spcPct val="100000"/>
              </a:lnSpc>
              <a:defRPr/>
            </a:pPr>
            <a:r>
              <a:rPr lang="en-GB" sz="2000" b="1" dirty="0"/>
              <a:t>Rapporteur: </a:t>
            </a:r>
            <a:r>
              <a:rPr lang="nl-NL" sz="1800" dirty="0"/>
              <a:t>Xiaonan Shi (China Mobile), Jean Trakinat (T-Mobile USA)</a:t>
            </a:r>
            <a:endParaRPr lang="en-GB" sz="1800" b="1" dirty="0"/>
          </a:p>
          <a:p>
            <a:pPr fontAlgn="auto">
              <a:lnSpc>
                <a:spcPct val="100000"/>
              </a:lnSpc>
              <a:defRPr/>
            </a:pPr>
            <a:r>
              <a:rPr lang="en-GB" sz="2000" b="1" dirty="0"/>
              <a:t>Progress made at this meeting:</a:t>
            </a:r>
          </a:p>
          <a:p>
            <a:pPr marL="536575" lvl="1">
              <a:lnSpc>
                <a:spcPct val="100000"/>
              </a:lnSpc>
              <a:defRPr/>
            </a:pPr>
            <a:r>
              <a:rPr lang="en-US" altLang="en-GB" sz="2000" dirty="0"/>
              <a:t>Agreed text to resolve ENs and FFS</a:t>
            </a:r>
          </a:p>
          <a:p>
            <a:pPr marL="536575" lvl="1">
              <a:lnSpc>
                <a:spcPct val="100000"/>
              </a:lnSpc>
              <a:defRPr/>
            </a:pPr>
            <a:r>
              <a:rPr lang="en-US" altLang="zh-CN" sz="2000" dirty="0"/>
              <a:t>Completed </a:t>
            </a:r>
            <a:r>
              <a:rPr lang="en-US" altLang="en-GB" sz="2000" dirty="0"/>
              <a:t>discussion for CPR tables </a:t>
            </a:r>
            <a:endParaRPr lang="en-US" altLang="zh-CN" sz="2000" dirty="0"/>
          </a:p>
          <a:p>
            <a:pPr marL="536575" lvl="1">
              <a:lnSpc>
                <a:spcPct val="100000"/>
              </a:lnSpc>
              <a:defRPr/>
            </a:pPr>
            <a:r>
              <a:rPr lang="en-US" altLang="zh-CN" sz="2000" dirty="0"/>
              <a:t>Completed </a:t>
            </a:r>
            <a:r>
              <a:rPr lang="en-US" altLang="en-GB" sz="2000" dirty="0"/>
              <a:t>discussion on KPI table parameters</a:t>
            </a:r>
          </a:p>
          <a:p>
            <a:pPr fontAlgn="auto">
              <a:lnSpc>
                <a:spcPct val="100000"/>
              </a:lnSpc>
              <a:defRPr/>
            </a:pPr>
            <a:r>
              <a:rPr lang="en-US" sz="2000" b="1" dirty="0"/>
              <a:t>Controversial or Open issues from this meeting</a:t>
            </a:r>
          </a:p>
          <a:p>
            <a:pPr marL="536575" lvl="1" fontAlgn="auto">
              <a:lnSpc>
                <a:spcPct val="100000"/>
              </a:lnSpc>
              <a:defRPr/>
            </a:pPr>
            <a:r>
              <a:rPr lang="en-US" altLang="zh-CN" sz="2000"/>
              <a:t>The requirements which contain “Service </a:t>
            </a:r>
            <a:r>
              <a:rPr lang="en-US" altLang="zh-CN" sz="2000" dirty="0"/>
              <a:t>Hosting Environment (excluding </a:t>
            </a:r>
            <a:r>
              <a:rPr lang="en-US" altLang="zh-CN" sz="2000"/>
              <a:t>RAN)”</a:t>
            </a:r>
            <a:endParaRPr lang="en-US" altLang="zh-CN" sz="2000" dirty="0"/>
          </a:p>
          <a:p>
            <a:pPr marL="457200" lvl="1" indent="0" fontAlgn="auto">
              <a:lnSpc>
                <a:spcPct val="100000"/>
              </a:lnSpc>
              <a:buFontTx/>
              <a:buNone/>
              <a:defRPr/>
            </a:pPr>
            <a:endParaRPr lang="en-GB" sz="1400" i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nl-NL" dirty="0"/>
          </a:p>
        </p:txBody>
      </p:sp>
      <p:sp>
        <p:nvSpPr>
          <p:cNvPr id="7" name="Content Placeholder 2"/>
          <p:cNvSpPr txBox="1"/>
          <p:nvPr/>
        </p:nvSpPr>
        <p:spPr>
          <a:xfrm>
            <a:off x="6385845" y="2429935"/>
            <a:ext cx="5228723" cy="41639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00000"/>
              </a:lnSpc>
              <a:buNone/>
            </a:pPr>
            <a:r>
              <a:rPr lang="nl-NL" sz="2000" b="1" dirty="0"/>
              <a:t>Planning for next meetings</a:t>
            </a:r>
          </a:p>
          <a:p>
            <a:pPr marL="993775" lvl="2">
              <a:lnSpc>
                <a:spcPct val="100000"/>
              </a:lnSpc>
            </a:pPr>
            <a:r>
              <a:rPr lang="en-US" sz="1800" b="1" u="sng" dirty="0"/>
              <a:t>N/A</a:t>
            </a:r>
          </a:p>
          <a:p>
            <a:pPr marL="0" lvl="1" indent="0" fontAlgn="auto">
              <a:lnSpc>
                <a:spcPct val="100000"/>
              </a:lnSpc>
              <a:buNone/>
            </a:pPr>
            <a:endParaRPr lang="en-US" sz="2000" b="1" dirty="0"/>
          </a:p>
          <a:p>
            <a:pPr marL="0" lvl="1" indent="0" fontAlgn="auto">
              <a:lnSpc>
                <a:spcPct val="100000"/>
              </a:lnSpc>
              <a:buNone/>
            </a:pPr>
            <a:r>
              <a:rPr lang="en-US" sz="2000" b="1" dirty="0"/>
              <a:t>Actions before next meeting</a:t>
            </a:r>
            <a:endParaRPr lang="nl-NL" sz="2000" b="1" dirty="0"/>
          </a:p>
          <a:p>
            <a:pPr marL="993775" lvl="2">
              <a:lnSpc>
                <a:spcPct val="100000"/>
              </a:lnSpc>
            </a:pPr>
            <a:r>
              <a:rPr lang="en-US" altLang="zh-CN" sz="1800" b="1" u="sng" dirty="0"/>
              <a:t>N/A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8" name="Rectangle 7"/>
          <p:cNvSpPr/>
          <p:nvPr/>
        </p:nvSpPr>
        <p:spPr>
          <a:xfrm>
            <a:off x="316403" y="2429935"/>
            <a:ext cx="5793530" cy="4331813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tangle 9"/>
          <p:cNvSpPr/>
          <p:nvPr/>
        </p:nvSpPr>
        <p:spPr>
          <a:xfrm>
            <a:off x="6347583" y="2387600"/>
            <a:ext cx="5305249" cy="4331814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3rd Generation Partnership Project 3GPP Logo PNG Vector (AI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0255" y="138587"/>
            <a:ext cx="1967467" cy="1029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559067"/>
              </p:ext>
            </p:extLst>
          </p:nvPr>
        </p:nvGraphicFramePr>
        <p:xfrm>
          <a:off x="347800" y="1320226"/>
          <a:ext cx="11305032" cy="64076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74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94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09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65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84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8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417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2345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778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/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/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/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/>
                        <a:t>Target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/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SID/WID</a:t>
                      </a:r>
                      <a:endParaRPr lang="en-GB" sz="1400" dirty="0">
                        <a:solidFill>
                          <a:srgbClr val="FF0000"/>
                        </a:solidFill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2925"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1030043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</a:t>
                      </a:r>
                      <a:r>
                        <a:rPr lang="en-US" altLang="en-GB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6G Use Cases and Service Requirements</a:t>
                      </a: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</a:t>
                      </a:r>
                      <a:r>
                        <a:rPr lang="en-US" alt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6G</a:t>
                      </a: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03/202</a:t>
                      </a:r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83%</a:t>
                      </a: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200" b="0" i="0" u="sng" strike="noStrike" dirty="0">
                          <a:solidFill>
                            <a:srgbClr val="0563C1"/>
                          </a:solidFill>
                          <a:effectLst/>
                          <a:latin typeface="Calibri" panose="020F0502020204030204" pitchFamily="34" charset="0"/>
                        </a:rPr>
                        <a:t>SP-241391</a:t>
                      </a:r>
                    </a:p>
                  </a:txBody>
                  <a:tcPr marL="9525" marR="9525" marT="9519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>
                          <a:solidFill>
                            <a:srgbClr val="FF0000"/>
                          </a:solidFill>
                        </a:rPr>
                        <a:t>100%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9525" marR="9525" marT="9519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BBB4193-0EEF-A783-FE69-7F28373E5DD1}"/>
              </a:ext>
            </a:extLst>
          </p:cNvPr>
          <p:cNvSpPr txBox="1"/>
          <p:nvPr/>
        </p:nvSpPr>
        <p:spPr>
          <a:xfrm>
            <a:off x="167155" y="138586"/>
            <a:ext cx="97223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hangingPunct="0">
              <a:tabLst>
                <a:tab pos="4500880" algn="r"/>
                <a:tab pos="6210935" algn="r"/>
              </a:tabLst>
            </a:pPr>
            <a:r>
              <a:rPr lang="en-GB" b="1" dirty="0"/>
              <a:t>3GPP TSG SA WG 1 Meeting #113, 9-13 February 2026		  S1-261122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401a4de2-ab59-434d-9ef0-920c43bf3060}" enabled="1" method="Privileged" siteId="{be0f980b-dd99-4b19-bd7b-bc71a09b026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</Words>
  <Application>Microsoft Office PowerPoint</Application>
  <PresentationFormat>Breitbild</PresentationFormat>
  <Paragraphs>29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FS_6G – Status report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&lt;Acronym Work item&gt; Status Update</dc:title>
  <dc:creator>Almodovar Chico, J.L. (José)</dc:creator>
  <cp:lastModifiedBy>Aleksiev, Vasil</cp:lastModifiedBy>
  <cp:revision>123</cp:revision>
  <dcterms:created xsi:type="dcterms:W3CDTF">2023-04-17T08:04:00Z</dcterms:created>
  <dcterms:modified xsi:type="dcterms:W3CDTF">2026-02-13T10:24:59Z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ICV">
    <vt:lpwstr>EC2E2822DFD141A8AC789A68BB974A41_13</vt:lpwstr>
  </property>
  <property fmtid="{D5CDD505-2E9C-101B-9397-08002B2CF9AE}" pid="4" name="KSOProductBuildVer">
    <vt:lpwstr>2052-12.8.2.18205</vt:lpwstr>
  </property>
  <property fmtid="{D5CDD505-2E9C-101B-9397-08002B2CF9AE}" pid="5" name="MSIP_Label_55339bf0-f345-473a-9ec8-6ca7c8197055_Enabled">
    <vt:lpwstr>true</vt:lpwstr>
  </property>
  <property fmtid="{D5CDD505-2E9C-101B-9397-08002B2CF9AE}" pid="6" name="MSIP_Label_55339bf0-f345-473a-9ec8-6ca7c8197055_SetDate">
    <vt:lpwstr>2026-02-13T10:19:38Z</vt:lpwstr>
  </property>
  <property fmtid="{D5CDD505-2E9C-101B-9397-08002B2CF9AE}" pid="7" name="MSIP_Label_55339bf0-f345-473a-9ec8-6ca7c8197055_Method">
    <vt:lpwstr>Privileged</vt:lpwstr>
  </property>
  <property fmtid="{D5CDD505-2E9C-101B-9397-08002B2CF9AE}" pid="8" name="MSIP_Label_55339bf0-f345-473a-9ec8-6ca7c8197055_Name">
    <vt:lpwstr>OFFEN</vt:lpwstr>
  </property>
  <property fmtid="{D5CDD505-2E9C-101B-9397-08002B2CF9AE}" pid="9" name="MSIP_Label_55339bf0-f345-473a-9ec8-6ca7c8197055_SiteId">
    <vt:lpwstr>d313b56f-f400-44d3-8403-4b468b3d8ded</vt:lpwstr>
  </property>
  <property fmtid="{D5CDD505-2E9C-101B-9397-08002B2CF9AE}" pid="10" name="MSIP_Label_55339bf0-f345-473a-9ec8-6ca7c8197055_ActionId">
    <vt:lpwstr>4ead6135-31ef-477a-b414-f3af839031fb</vt:lpwstr>
  </property>
  <property fmtid="{D5CDD505-2E9C-101B-9397-08002B2CF9AE}" pid="11" name="MSIP_Label_55339bf0-f345-473a-9ec8-6ca7c8197055_ContentBits">
    <vt:lpwstr>0</vt:lpwstr>
  </property>
  <property fmtid="{D5CDD505-2E9C-101B-9397-08002B2CF9AE}" pid="12" name="MSIP_Label_55339bf0-f345-473a-9ec8-6ca7c8197055_Tag">
    <vt:lpwstr>10, 0, 1, 1</vt:lpwstr>
  </property>
</Properties>
</file>