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7"/>
  </p:notesMasterIdLst>
  <p:handoutMasterIdLst>
    <p:handoutMasterId r:id="rId28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9" r:id="rId17"/>
    <p:sldId id="1163" r:id="rId18"/>
    <p:sldId id="1229" r:id="rId19"/>
    <p:sldId id="1228" r:id="rId20"/>
    <p:sldId id="1147" r:id="rId21"/>
    <p:sldId id="1146" r:id="rId22"/>
    <p:sldId id="1227" r:id="rId23"/>
    <p:sldId id="1143" r:id="rId24"/>
    <p:sldId id="1148" r:id="rId25"/>
    <p:sldId id="760" r:id="rId2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modSld">
      <pc:chgData name="Alain Sultan" userId="2b0808dc-3530-4760-ae57-56aa48186e32" providerId="ADAL" clId="{E9467D74-25DD-4BAD-9BD5-C22734411885}" dt="2025-12-12T15:25:59.033" v="23" actId="20577"/>
      <pc:docMkLst>
        <pc:docMk/>
      </pc:docMkLst>
      <pc:sldChg chg="modSp mod">
        <pc:chgData name="Alain Sultan" userId="2b0808dc-3530-4760-ae57-56aa48186e32" providerId="ADAL" clId="{E9467D74-25DD-4BAD-9BD5-C22734411885}" dt="2025-12-12T15:25:59.033" v="23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5-12-12T15:25:59.033" v="23" actId="20577"/>
          <ac:spMkLst>
            <pc:docMk/>
            <pc:sldMk cId="0" sldId="303"/>
            <ac:spMk id="6" creationId="{E7430CFF-B6A8-F0E3-5069-E233E8AE6246}"/>
          </ac:spMkLst>
        </pc:spChg>
      </pc:sldChg>
      <pc:sldChg chg="addSp delSp modSp mod">
        <pc:chgData name="Alain Sultan" userId="2b0808dc-3530-4760-ae57-56aa48186e32" providerId="ADAL" clId="{E9467D74-25DD-4BAD-9BD5-C22734411885}" dt="2025-12-12T15:23:49.835" v="13" actId="1035"/>
        <pc:sldMkLst>
          <pc:docMk/>
          <pc:sldMk cId="4107415663" sldId="1229"/>
        </pc:sldMkLst>
        <pc:picChg chg="add mod">
          <ac:chgData name="Alain Sultan" userId="2b0808dc-3530-4760-ae57-56aa48186e32" providerId="ADAL" clId="{E9467D74-25DD-4BAD-9BD5-C22734411885}" dt="2025-12-12T15:23:49.835" v="13" actId="1035"/>
          <ac:picMkLst>
            <pc:docMk/>
            <pc:sldMk cId="4107415663" sldId="1229"/>
            <ac:picMk id="3" creationId="{7F43E769-72ED-4167-0C7F-1B3F56269D12}"/>
          </ac:picMkLst>
        </pc:picChg>
        <pc:picChg chg="del">
          <ac:chgData name="Alain Sultan" userId="2b0808dc-3530-4760-ae57-56aa48186e32" providerId="ADAL" clId="{E9467D74-25DD-4BAD-9BD5-C22734411885}" dt="2025-12-12T15:23:43.098" v="0" actId="478"/>
          <ac:picMkLst>
            <pc:docMk/>
            <pc:sldMk cId="4107415663" sldId="1229"/>
            <ac:picMk id="6" creationId="{0433C29F-D2DD-0814-EE2B-B654E3507E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12/12/2025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12/12/2025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#110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SP-251706=CP-253232 (was SP-251599, RP-253868, RP-252985, CP-253011)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TSG#110, 8 -12 December 2025, Baltimore, USA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38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322" y="48453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4766959" y="2365673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>
                <a:highlight>
                  <a:srgbClr val="00FFFF"/>
                </a:highlight>
              </a:rPr>
              <a:t>Frozen</a:t>
            </a:r>
            <a:r>
              <a:rPr lang="en-US" altLang="en-US" sz="2000" dirty="0"/>
              <a:t>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6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>
                <a:highlight>
                  <a:srgbClr val="00FFFF"/>
                </a:highlight>
              </a:rPr>
              <a:t>Significant progress </a:t>
            </a:r>
            <a:r>
              <a:rPr lang="en-US" altLang="en-US" sz="2000" kern="0" dirty="0"/>
              <a:t>on studies and Normative work. 14 (normative) new WIDs proposed this time.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66 % </a:t>
            </a:r>
            <a:r>
              <a:rPr lang="en-US" altLang="en-US" sz="1600" kern="0" dirty="0"/>
              <a:t>(against 21 studies, OCI was 36%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22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46 % </a:t>
            </a:r>
            <a:r>
              <a:rPr lang="en-US" altLang="en-US" sz="1600" kern="0" dirty="0"/>
              <a:t>(against 8 items, OCI was 18%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138220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  <a:br>
              <a:rPr lang="en-US" altLang="en-US" sz="2000" kern="0" dirty="0"/>
            </a:br>
            <a:r>
              <a:rPr lang="en-US" altLang="en-US" sz="2000" kern="0" dirty="0"/>
              <a:t>Mostly working on the </a:t>
            </a:r>
            <a:r>
              <a:rPr lang="en-US" altLang="en-US" sz="2000" kern="0" dirty="0">
                <a:highlight>
                  <a:srgbClr val="00FFFF"/>
                </a:highlight>
              </a:rPr>
              <a:t>Studies</a:t>
            </a:r>
            <a:r>
              <a:rPr lang="en-US" altLang="en-US" sz="2000" kern="0" dirty="0"/>
              <a:t>, also identifying the normative work.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 (RAN1,2,3 ) &amp; RAN#109 (RAN4)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is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6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44 % </a:t>
            </a:r>
            <a:r>
              <a:rPr lang="en-US" altLang="en-US" sz="1600" kern="0" dirty="0"/>
              <a:t>(</a:t>
            </a:r>
            <a:r>
              <a:rPr lang="en-GB" altLang="en-US" sz="1600" kern="0" dirty="0"/>
              <a:t>against 4 studies, OCI was 10% at previous TSG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45</a:t>
            </a:r>
            <a:r>
              <a:rPr lang="en-US" altLang="en-US" sz="1600" b="1" u="sng" kern="0" dirty="0"/>
              <a:t> items so far</a:t>
            </a:r>
            <a:r>
              <a:rPr lang="en-US" altLang="en-US" sz="1600" kern="0" dirty="0"/>
              <a:t>, OCI=9% (against 19 items, work not started at previous TSG)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>
                <a:highlight>
                  <a:srgbClr val="00FFFF"/>
                </a:highlight>
              </a:rPr>
              <a:t>Significant progress </a:t>
            </a:r>
            <a:r>
              <a:rPr lang="en-GB" sz="2000" dirty="0"/>
              <a:t>on studies and normative, while continuing </a:t>
            </a:r>
            <a:r>
              <a:rPr lang="en-GB" sz="2000"/>
              <a:t>to submit significant </a:t>
            </a:r>
            <a:r>
              <a:rPr lang="en-GB" sz="2000" dirty="0"/>
              <a:t>numbers of studies and normative WIDs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48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(against 15 studies, OCI was 14% at previous TSG)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18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33 % </a:t>
            </a:r>
            <a:r>
              <a:rPr lang="en-US" altLang="en-US" sz="1600" dirty="0"/>
              <a:t>(against 9 items, OCI was 18% at previous TSG)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not started</a:t>
            </a:r>
            <a:r>
              <a:rPr lang="en-US" altLang="en-US" sz="1600" dirty="0"/>
              <a:t>, </a:t>
            </a:r>
            <a:r>
              <a:rPr lang="en-US" altLang="en-US" sz="1600" b="1" dirty="0"/>
              <a:t>to be started in Q1 2026 </a:t>
            </a:r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386" y="49300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9072986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at</a:t>
            </a:r>
            <a:r>
              <a:rPr lang="en-US" altLang="en-US" sz="1600" dirty="0">
                <a:highlight>
                  <a:srgbClr val="00FFFF"/>
                </a:highlight>
              </a:rPr>
              <a:t> 80% </a:t>
            </a:r>
            <a:r>
              <a:rPr lang="en-US" altLang="en-US" sz="1600" dirty="0"/>
              <a:t>(was 77% at TSG#109), targeted for 03/2026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40% </a:t>
            </a:r>
            <a:r>
              <a:rPr lang="en-US" altLang="en-US" sz="1600" dirty="0"/>
              <a:t>complete (was 10% at TSG#109),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43E769-72ED-4167-0C7F-1B3F56269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0" y="1259757"/>
            <a:ext cx="9125419" cy="222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20% </a:t>
            </a:r>
            <a:r>
              <a:rPr lang="en-US" altLang="en-US" sz="1600" dirty="0"/>
              <a:t>- target clarified at TSG#110 to be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presented to TSG#110, target assumed to be March 27 as shown on SID</a:t>
            </a:r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SA5_CH,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2025, 6G SIDs expected from CT#111 (Mar 26)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Starting, as of December 2025</a:t>
            </a:r>
            <a:r>
              <a:rPr lang="en-GB" altLang="en-US" sz="1100" dirty="0"/>
              <a:t>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CONTRIBUTIONS FROM RAPPORTEURS STARTED TO BE PROVIDED AT TSG#110, TO BE INCLUDED IN NEXT VERSION SHORTLY AFTER THE MEETING.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COMPLETION EXPECTED FOR TR 21.919: MARCH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109" y="114458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156" y="49223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314712" y="125076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84243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6650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284836" y="399140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344034" y="34421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3525A-DB78-20E3-F9DB-1D634407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7EEE0B8-5011-0924-9747-85965680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377"/>
            <a:ext cx="7599334" cy="547688"/>
          </a:xfrm>
        </p:spPr>
        <p:txBody>
          <a:bodyPr/>
          <a:lstStyle/>
          <a:p>
            <a:r>
              <a:rPr lang="en-GB" altLang="en-US" dirty="0"/>
              <a:t>Release 19 progress overview (1/2) – SA&amp;CT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25646D6-205C-BD4D-2C3E-9051EB5C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725726" cy="4364194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 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3 exceptions completed over the last 3 months (</a:t>
            </a:r>
            <a:r>
              <a:rPr lang="en-GB" altLang="en-US" sz="1000" b="1" dirty="0"/>
              <a:t>AIML_CNNG_RTC_Ph2) and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</a:t>
            </a:r>
            <a:endParaRPr lang="en-US" altLang="en-US" sz="2800" b="1" dirty="0"/>
          </a:p>
          <a:p>
            <a:pPr marL="341313" indent="-341313">
              <a:defRPr/>
            </a:pPr>
            <a:r>
              <a:rPr lang="en-GB" altLang="en-US" sz="1600" dirty="0"/>
              <a:t>SA3/4/5 (Stages 2 and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(51 studies, 73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have been completed over the last 3 months: </a:t>
            </a:r>
          </a:p>
          <a:p>
            <a:pPr marL="341313" indent="-341313">
              <a:defRPr/>
            </a:pPr>
            <a:r>
              <a:rPr lang="en-GB" altLang="en-US" sz="1600" dirty="0"/>
              <a:t>CT WGs(mostly Stage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 studies, 137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some of these WGs might also handle Stage 2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</a:t>
            </a:r>
            <a:r>
              <a:rPr lang="en-US" altLang="en-US" sz="1200" dirty="0">
                <a:highlight>
                  <a:srgbClr val="00FF00"/>
                </a:highlight>
              </a:rPr>
              <a:t>have been completed </a:t>
            </a:r>
            <a:r>
              <a:rPr lang="en-US" altLang="en-US" sz="1200" dirty="0"/>
              <a:t>over the last 3 months: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r>
              <a:rPr lang="en-GB" altLang="en-US" sz="1200" dirty="0"/>
              <a:t>“Code” (ASN.1, Open API) freeze: </a:t>
            </a:r>
            <a:r>
              <a:rPr lang="en-GB" altLang="en-US" sz="1200" dirty="0">
                <a:highlight>
                  <a:srgbClr val="00FF00"/>
                </a:highlight>
              </a:rPr>
              <a:t>achieved at TSG#110</a:t>
            </a:r>
          </a:p>
          <a:p>
            <a:pPr marL="798512" lvl="2" indent="0">
              <a:buNone/>
              <a:defRPr/>
            </a:pPr>
            <a:endParaRPr lang="en-US" altLang="en-US" sz="1200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A993C-E13A-3940-C7A2-73A4C459D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91751"/>
              </p:ext>
            </p:extLst>
          </p:nvPr>
        </p:nvGraphicFramePr>
        <p:xfrm>
          <a:off x="7082236" y="1538793"/>
          <a:ext cx="1778000" cy="1022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30737403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58709063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 err="1">
                          <a:effectLst/>
                        </a:rPr>
                        <a:t>AmbientIoT</a:t>
                      </a:r>
                      <a:r>
                        <a:rPr lang="en-GB" sz="800" u="none" strike="noStrike" kern="1200" dirty="0">
                          <a:effectLst/>
                        </a:rPr>
                        <a:t>-SEC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70309185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ATIAS_Ph2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58219409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IVAS_Codec_Ph2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6662009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VOPS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92864616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AMD_PRO-MED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99213948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SCAS_5G_UDR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5443446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MCXSec4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S3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541109122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B0BA19-B934-0193-5BE2-B13E7A00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73453"/>
              </p:ext>
            </p:extLst>
          </p:nvPr>
        </p:nvGraphicFramePr>
        <p:xfrm>
          <a:off x="1956669" y="3028629"/>
          <a:ext cx="2542508" cy="1305040"/>
        </p:xfrm>
        <a:graphic>
          <a:graphicData uri="http://schemas.openxmlformats.org/drawingml/2006/table">
            <a:tbl>
              <a:tblPr/>
              <a:tblGrid>
                <a:gridCol w="1459402">
                  <a:extLst>
                    <a:ext uri="{9D8B030D-6E8A-4147-A177-3AD203B41FA5}">
                      <a16:colId xmlns:a16="http://schemas.microsoft.com/office/drawing/2014/main" val="1172313717"/>
                    </a:ext>
                  </a:extLst>
                </a:gridCol>
                <a:gridCol w="1083106">
                  <a:extLst>
                    <a:ext uri="{9D8B030D-6E8A-4147-A177-3AD203B41FA5}">
                      <a16:colId xmlns:a16="http://schemas.microsoft.com/office/drawing/2014/main" val="2138460416"/>
                    </a:ext>
                  </a:extLst>
                </a:gridCol>
              </a:tblGrid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32647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1527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5702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C1; C4; 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0337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14490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C1; C3; 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97901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07914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534916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E34EAD7-57C3-ADA3-6537-EA418C01580E}"/>
              </a:ext>
            </a:extLst>
          </p:cNvPr>
          <p:cNvCxnSpPr/>
          <p:nvPr/>
        </p:nvCxnSpPr>
        <p:spPr bwMode="auto">
          <a:xfrm>
            <a:off x="5340096" y="2128723"/>
            <a:ext cx="1682496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(2/2)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427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0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All RAN1, RAN2 &amp; RAN 3: all items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(27 items)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ASN.1 freeze: </a:t>
            </a:r>
            <a:r>
              <a:rPr lang="en-GB" altLang="en-US" sz="1600" dirty="0">
                <a:highlight>
                  <a:srgbClr val="00FF00"/>
                </a:highlight>
              </a:rPr>
              <a:t>achieved at TSG#110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RAN4 timeline clarified: R4-Core: Dec 25; </a:t>
            </a:r>
            <a:r>
              <a:rPr lang="en-GB" altLang="en-US" sz="1600" dirty="0">
                <a:highlight>
                  <a:srgbClr val="00FFFF"/>
                </a:highlight>
              </a:rPr>
              <a:t>R4-Perf: Mar 26</a:t>
            </a:r>
            <a:r>
              <a:rPr lang="en-GB" altLang="en-US" sz="1600" dirty="0"/>
              <a:t>. </a:t>
            </a:r>
            <a:r>
              <a:rPr lang="en-US" altLang="en-US" sz="1600" dirty="0"/>
              <a:t>Not completed: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6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A8B8F-C4D9-8286-BCCB-A30AFF991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216"/>
              </p:ext>
            </p:extLst>
          </p:nvPr>
        </p:nvGraphicFramePr>
        <p:xfrm>
          <a:off x="366826" y="1135264"/>
          <a:ext cx="8512232" cy="3917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203">
                  <a:extLst>
                    <a:ext uri="{9D8B030D-6E8A-4147-A177-3AD203B41FA5}">
                      <a16:colId xmlns:a16="http://schemas.microsoft.com/office/drawing/2014/main" val="3838094560"/>
                    </a:ext>
                  </a:extLst>
                </a:gridCol>
                <a:gridCol w="5802284">
                  <a:extLst>
                    <a:ext uri="{9D8B030D-6E8A-4147-A177-3AD203B41FA5}">
                      <a16:colId xmlns:a16="http://schemas.microsoft.com/office/drawing/2014/main" val="1136597887"/>
                    </a:ext>
                  </a:extLst>
                </a:gridCol>
                <a:gridCol w="1820487">
                  <a:extLst>
                    <a:ext uri="{9D8B030D-6E8A-4147-A177-3AD203B41FA5}">
                      <a16:colId xmlns:a16="http://schemas.microsoft.com/office/drawing/2014/main" val="580241769"/>
                    </a:ext>
                  </a:extLst>
                </a:gridCol>
                <a:gridCol w="192258">
                  <a:extLst>
                    <a:ext uri="{9D8B030D-6E8A-4147-A177-3AD203B41FA5}">
                      <a16:colId xmlns:a16="http://schemas.microsoft.com/office/drawing/2014/main" val="2659883791"/>
                    </a:ext>
                  </a:extLst>
                </a:gridCol>
              </a:tblGrid>
              <a:tr h="151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Unique_ID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Name</a:t>
                      </a:r>
                      <a:endParaRPr lang="en-GB" sz="8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Acronym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31914736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of Network energy savings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Netw_Energy_NR_enh-Perf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3815327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Low-power wake-up signal and receiver for NR (LP-WUS/WUR)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NR_LPWUS-Perf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85411930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Artificial Intelligence (AI)/Machine Learning (ML) for NR air interface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NR_AIML_air-Perf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78998877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Solutions for Ambient IoT (Internet of Things) in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Ambient_IoT_Solutions-Perf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4716499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1052123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IoT-NTN TDD mode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IoT_NTN_TDD-Perf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9748890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04082649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Internet of Things (IoT)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9477582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Enhanced requirements and conductive test methodology for NR NTN and IoT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NR_IoT_NTN_req_test_enh-Perf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99130705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1042135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Ku bands for NR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NR_NTN_Ku_bands-Perf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5303735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XR (</a:t>
                      </a:r>
                      <a:r>
                        <a:rPr lang="en-GB" sz="800" u="none" strike="noStrike" dirty="0" err="1">
                          <a:effectLst/>
                        </a:rPr>
                        <a:t>eXtended</a:t>
                      </a:r>
                      <a:r>
                        <a:rPr lang="en-GB" sz="800" u="none" strike="noStrike" dirty="0">
                          <a:effectLst/>
                        </a:rPr>
                        <a:t> Reality)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NR_XR_Ph3-Perf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5826001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1060083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7MHz Channel Bandwidth for n26 and n5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NR_FR1_7MHz_BW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44613505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Additional NR bands for NR features in Rel-19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NR_bands_xFeature_R19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424658433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Rel-19 NR CA/DC for x bands DL with y bands UL (x&lt;7, y&lt;3) and SUL/CA band combinations with a single SUL or two SUL cells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NR_CADC_SUL_R19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36356245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 band carrier aggregation via switching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NR_LBCA_Sw-Perf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50%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422925926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1022089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MIMO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NR_MIMO_Ph5-Perf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7560319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Evolution of NR duplex operation: Sub-band full duplex (SBFD)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NR_duplex_evo-Perf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1362417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mobility enhancements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NR_Mob_Ph4-Perf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4463767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base station (BS) RF requirement evolution for FR1/FR2 and testing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800" u="none" strike="noStrike">
                          <a:effectLst/>
                        </a:rPr>
                        <a:t>NR_BS_RF_req_evo-Perf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6401999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Radio Resource Management (RRM)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NR_RRM_Ph5-Perf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8475418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for Air-to-ground network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NR_ATG_enh-Perf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3354472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UE RF enhancements for NR FR1/FR2 and EN-DC,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NR_ENDC_RF_Ph4-Perf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2335406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Support of intra-band non-collocated EN-DC/NR-CA deployment Phase2: new receiver type(s)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NonCol_intraB_ENDC_NR_CA_Ph2-Perf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1863488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 FR1 TRP (Total Radiated Power), TRS (Total Radiated Sensitivity) and MIMO OTA (Over the Air) testing enhancement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TRP_TRS_MIMO_OTA_Ph3-Perf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523356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1070064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8391709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1072064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28446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37649</TotalTime>
  <Words>3567</Words>
  <Application>Microsoft Office PowerPoint</Application>
  <PresentationFormat>On-screen Show (16:9)</PresentationFormat>
  <Paragraphs>605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 – SA&amp;CT</vt:lpstr>
      <vt:lpstr>Release 19 progress overview (2/2)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2043</cp:revision>
  <cp:lastPrinted>2017-02-24T12:37:51Z</cp:lastPrinted>
  <dcterms:created xsi:type="dcterms:W3CDTF">2008-08-30T09:32:10Z</dcterms:created>
  <dcterms:modified xsi:type="dcterms:W3CDTF">2025-12-12T15:26:03Z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