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4"/>
  </p:sldMasterIdLst>
  <p:notesMasterIdLst>
    <p:notesMasterId r:id="rId29"/>
  </p:notesMasterIdLst>
  <p:handoutMasterIdLst>
    <p:handoutMasterId r:id="rId30"/>
  </p:handoutMasterIdLst>
  <p:sldIdLst>
    <p:sldId id="341" r:id="rId5"/>
    <p:sldId id="373" r:id="rId6"/>
    <p:sldId id="404" r:id="rId7"/>
    <p:sldId id="406" r:id="rId8"/>
    <p:sldId id="418" r:id="rId9"/>
    <p:sldId id="380" r:id="rId10"/>
    <p:sldId id="411" r:id="rId11"/>
    <p:sldId id="421" r:id="rId12"/>
    <p:sldId id="407" r:id="rId13"/>
    <p:sldId id="420" r:id="rId14"/>
    <p:sldId id="391" r:id="rId15"/>
    <p:sldId id="428" r:id="rId16"/>
    <p:sldId id="422" r:id="rId17"/>
    <p:sldId id="429" r:id="rId18"/>
    <p:sldId id="419" r:id="rId19"/>
    <p:sldId id="381" r:id="rId20"/>
    <p:sldId id="412" r:id="rId21"/>
    <p:sldId id="377" r:id="rId22"/>
    <p:sldId id="426" r:id="rId23"/>
    <p:sldId id="427" r:id="rId24"/>
    <p:sldId id="413" r:id="rId25"/>
    <p:sldId id="423" r:id="rId26"/>
    <p:sldId id="424" r:id="rId27"/>
    <p:sldId id="425" r:id="rId2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00" autoAdjust="0"/>
    <p:restoredTop sz="94679" autoAdjust="0"/>
  </p:normalViewPr>
  <p:slideViewPr>
    <p:cSldViewPr snapToGrid="0">
      <p:cViewPr varScale="1">
        <p:scale>
          <a:sx n="83" d="100"/>
          <a:sy n="83" d="100"/>
        </p:scale>
        <p:origin x="63" y="27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8</a:t>
            </a:fld>
            <a:endParaRPr lang="en-GB" altLang="en-US"/>
          </a:p>
        </p:txBody>
      </p:sp>
    </p:spTree>
    <p:extLst>
      <p:ext uri="{BB962C8B-B14F-4D97-AF65-F5344CB8AC3E}">
        <p14:creationId xmlns:p14="http://schemas.microsoft.com/office/powerpoint/2010/main" val="29343292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19</a:t>
            </a:fld>
            <a:endParaRPr lang="en-GB" altLang="en-US"/>
          </a:p>
        </p:txBody>
      </p:sp>
    </p:spTree>
    <p:extLst>
      <p:ext uri="{BB962C8B-B14F-4D97-AF65-F5344CB8AC3E}">
        <p14:creationId xmlns:p14="http://schemas.microsoft.com/office/powerpoint/2010/main" val="3362831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73B22-4B1C-5E59-6809-644B7839CE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C4A7FF9-20DF-D329-CAF3-23271304EF5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DBB48A-C844-1007-FF28-7D5C649B6D1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6961BB8-3C49-AB2A-0B50-D5A44162F3C3}"/>
              </a:ext>
            </a:extLst>
          </p:cNvPr>
          <p:cNvSpPr>
            <a:spLocks noGrp="1"/>
          </p:cNvSpPr>
          <p:nvPr>
            <p:ph type="sldNum" sz="quarter" idx="5"/>
          </p:nvPr>
        </p:nvSpPr>
        <p:spPr/>
        <p:txBody>
          <a:bodyPr/>
          <a:lstStyle/>
          <a:p>
            <a:pPr>
              <a:defRPr/>
            </a:pPr>
            <a:fld id="{ECB452CC-48C9-4997-9257-C682E2A70ECE}" type="slidenum">
              <a:rPr lang="en-GB" altLang="en-US" smtClean="0"/>
              <a:pPr>
                <a:defRPr/>
              </a:pPr>
              <a:t>20</a:t>
            </a:fld>
            <a:endParaRPr lang="en-GB" altLang="en-US"/>
          </a:p>
        </p:txBody>
      </p:sp>
    </p:spTree>
    <p:extLst>
      <p:ext uri="{BB962C8B-B14F-4D97-AF65-F5344CB8AC3E}">
        <p14:creationId xmlns:p14="http://schemas.microsoft.com/office/powerpoint/2010/main" val="34133952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6ADD0BC0-8544-4E4D-9245-C7C860FB46E9}"/>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28782"/>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524000" y="1998581"/>
            <a:ext cx="9144000" cy="1655762"/>
          </a:xfrm>
        </p:spPr>
        <p:txBody>
          <a:bodyPr anchor="ctr"/>
          <a:lstStyle>
            <a:lvl1pPr algn="ctr">
              <a:defRPr sz="4400"/>
            </a:lvl1pPr>
          </a:lstStyle>
          <a:p>
            <a:r>
              <a:rPr lang="en-US" dirty="0"/>
              <a:t>Click to edit Master title style</a:t>
            </a:r>
          </a:p>
        </p:txBody>
      </p:sp>
      <p:sp>
        <p:nvSpPr>
          <p:cNvPr id="3" name="Subtitle 2"/>
          <p:cNvSpPr>
            <a:spLocks noGrp="1"/>
          </p:cNvSpPr>
          <p:nvPr>
            <p:ph type="subTitle" idx="1"/>
          </p:nvPr>
        </p:nvSpPr>
        <p:spPr>
          <a:xfrm>
            <a:off x="1524000" y="4600877"/>
            <a:ext cx="9144000" cy="878305"/>
          </a:xfrm>
        </p:spPr>
        <p:txBody>
          <a:bodyPr anchor="ctr"/>
          <a:lstStyle>
            <a:lvl1pPr marL="0" indent="0" algn="ctr">
              <a:buFont typeface="Arial" panose="020B0604020202020204" pitchFamily="34" charset="0"/>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6" name="Picture 1">
            <a:extLst>
              <a:ext uri="{FF2B5EF4-FFF2-40B4-BE49-F238E27FC236}">
                <a16:creationId xmlns:a16="http://schemas.microsoft.com/office/drawing/2014/main" id="{3B427162-935A-48C2-944F-83A2D84C2490}"/>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12698" y="282408"/>
            <a:ext cx="1688937" cy="1052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a:extLst>
              <a:ext uri="{FF2B5EF4-FFF2-40B4-BE49-F238E27FC236}">
                <a16:creationId xmlns:a16="http://schemas.microsoft.com/office/drawing/2014/main" id="{AC727E0A-2B89-4BA1-B4A0-55141AA0B35C}"/>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613862" y="232829"/>
            <a:ext cx="1369896" cy="10654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35920" y="139989"/>
            <a:ext cx="11532992" cy="530024"/>
          </a:xfrm>
        </p:spPr>
        <p:txBody>
          <a:bodyPr/>
          <a:lstStyle>
            <a:lvl1pPr>
              <a:defRPr sz="3200"/>
            </a:lvl1pPr>
          </a:lstStyle>
          <a:p>
            <a:r>
              <a:rPr lang="en-US" dirty="0"/>
              <a:t>Click to edit Master title style</a:t>
            </a:r>
          </a:p>
        </p:txBody>
      </p:sp>
      <p:sp>
        <p:nvSpPr>
          <p:cNvPr id="3" name="Content Placeholder 2"/>
          <p:cNvSpPr>
            <a:spLocks noGrp="1"/>
          </p:cNvSpPr>
          <p:nvPr>
            <p:ph idx="1"/>
          </p:nvPr>
        </p:nvSpPr>
        <p:spPr>
          <a:xfrm>
            <a:off x="335919" y="1091952"/>
            <a:ext cx="11532994" cy="5376341"/>
          </a:xfrm>
        </p:spPr>
        <p:txBody>
          <a:bodyPr/>
          <a:lstStyle>
            <a:lvl1pPr marL="447675" indent="-447675">
              <a:lnSpc>
                <a:spcPct val="120000"/>
              </a:lnSpc>
              <a:spcBef>
                <a:spcPts val="0"/>
              </a:spcBef>
              <a:defRPr sz="2400"/>
            </a:lvl1pPr>
            <a:lvl2pPr marL="809625" indent="-269875">
              <a:lnSpc>
                <a:spcPct val="120000"/>
              </a:lnSpc>
              <a:spcBef>
                <a:spcPts val="0"/>
              </a:spcBef>
              <a:defRPr sz="2000"/>
            </a:lvl2pPr>
            <a:lvl3pPr marL="1162050" indent="-266700">
              <a:lnSpc>
                <a:spcPct val="120000"/>
              </a:lnSpc>
              <a:spcBef>
                <a:spcPts val="0"/>
              </a:spcBef>
              <a:defRPr/>
            </a:lvl3pPr>
            <a:lvl4pPr marL="1438275" indent="-180975">
              <a:lnSpc>
                <a:spcPct val="120000"/>
              </a:lnSpc>
              <a:spcBef>
                <a:spcPts val="0"/>
              </a:spcBef>
              <a:defRPr/>
            </a:lvl4pPr>
            <a:lvl5pPr marL="1704975" indent="-180975">
              <a:lnSpc>
                <a:spcPct val="120000"/>
              </a:lnSpc>
              <a:spcBef>
                <a:spcPts val="0"/>
              </a:spcBef>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nip Single Corner Rectangle 6">
            <a:extLst>
              <a:ext uri="{FF2B5EF4-FFF2-40B4-BE49-F238E27FC236}">
                <a16:creationId xmlns:a16="http://schemas.microsoft.com/office/drawing/2014/main" id="{9271C7C9-C593-40D0-B03C-B134FAFA2B33}"/>
              </a:ext>
            </a:extLst>
          </p:cNvPr>
          <p:cNvSpPr/>
          <p:nvPr userDrawn="1"/>
        </p:nvSpPr>
        <p:spPr>
          <a:xfrm>
            <a:off x="-7938" y="771476"/>
            <a:ext cx="12207876" cy="134047"/>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5" name="TextBox 2">
            <a:extLst>
              <a:ext uri="{FF2B5EF4-FFF2-40B4-BE49-F238E27FC236}">
                <a16:creationId xmlns:a16="http://schemas.microsoft.com/office/drawing/2014/main" id="{827C6829-1A18-4833-858D-F9026D485E08}"/>
              </a:ext>
            </a:extLst>
          </p:cNvPr>
          <p:cNvSpPr txBox="1">
            <a:spLocks noChangeArrowheads="1"/>
          </p:cNvSpPr>
          <p:nvPr userDrawn="1"/>
        </p:nvSpPr>
        <p:spPr bwMode="auto">
          <a:xfrm>
            <a:off x="11495088" y="6468294"/>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dirty="0">
              <a:latin typeface="Calibri" panose="020F0502020204030204" pitchFamily="34" charset="0"/>
            </a:endParaRP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ctr"/>
          <a:lstStyle>
            <a:lvl1pPr algn="ctr">
              <a:defRPr sz="4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8B8D31E-581B-4C4B-A3C2-837FBC894842}"/>
              </a:ext>
            </a:extLst>
          </p:cNvPr>
          <p:cNvSpPr>
            <a:spLocks noGrp="1"/>
          </p:cNvSpPr>
          <p:nvPr>
            <p:ph type="title"/>
          </p:nvPr>
        </p:nvSpPr>
        <p:spPr/>
        <p:txBody>
          <a:bodyPr/>
          <a:lstStyle/>
          <a:p>
            <a:r>
              <a:rPr lang="ko-KR" altLang="en-US"/>
              <a:t>마스터 제목 스타일 편집</a:t>
            </a:r>
            <a:endParaRPr lang="en-US"/>
          </a:p>
        </p:txBody>
      </p:sp>
    </p:spTree>
    <p:extLst>
      <p:ext uri="{BB962C8B-B14F-4D97-AF65-F5344CB8AC3E}">
        <p14:creationId xmlns:p14="http://schemas.microsoft.com/office/powerpoint/2010/main" val="3876517073"/>
      </p:ext>
    </p:extLst>
  </p:cSld>
  <p:clrMapOvr>
    <a:masterClrMapping/>
  </p:clrMapOvr>
  <p:transition>
    <p:wipe dir="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413885" y="365126"/>
            <a:ext cx="11377061" cy="5300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413885" y="1511166"/>
            <a:ext cx="11377061" cy="4876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marR="0" lvl="0" indent="-228600" algn="l" defTabSz="914400" rtl="0" eaLnBrk="0" fontAlgn="base" latinLnBrk="0" hangingPunct="0">
              <a:lnSpc>
                <a:spcPct val="90000"/>
              </a:lnSpc>
              <a:spcBef>
                <a:spcPts val="1000"/>
              </a:spcBef>
              <a:spcAft>
                <a:spcPct val="0"/>
              </a:spcAft>
              <a:buClrTx/>
              <a:buSzTx/>
              <a:buFontTx/>
              <a:buBlip>
                <a:blip r:embed="rId6"/>
              </a:buBlip>
              <a:tabLst/>
              <a:defRPr/>
            </a:pPr>
            <a:r>
              <a:rPr kumimoji="0" lang="en-US" sz="2800" b="0" i="0" u="none" strike="noStrike" kern="1200" cap="none" spc="0" normalizeH="0" baseline="0" noProof="0" dirty="0">
                <a:ln>
                  <a:noFill/>
                </a:ln>
                <a:solidFill>
                  <a:prstClr val="black"/>
                </a:solidFill>
                <a:effectLst/>
                <a:uLnTx/>
                <a:uFillTx/>
                <a:latin typeface="Calibri" panose="020F0502020204030204"/>
                <a:ea typeface="+mn-ea"/>
                <a:cs typeface="+mn-cs"/>
              </a:rPr>
              <a:t>Click to edit Master text styles</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anose="020B0604020202020204" pitchFamily="34" charset="0"/>
              <a:buChar char="•"/>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Second level</a:t>
            </a:r>
          </a:p>
          <a:p>
            <a:pPr marL="1143000" marR="0" lvl="2"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Third level</a:t>
            </a:r>
          </a:p>
          <a:p>
            <a:pPr marL="1600200" marR="0" lvl="3"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Fourth level</a:t>
            </a:r>
          </a:p>
          <a:p>
            <a:pPr marL="2057400" marR="0" lvl="4" indent="-228600" algn="l" defTabSz="914400" rtl="0" eaLnBrk="0" fontAlgn="base" latinLnBrk="0" hangingPunct="0">
              <a:lnSpc>
                <a:spcPct val="90000"/>
              </a:lnSpc>
              <a:spcBef>
                <a:spcPts val="500"/>
              </a:spcBef>
              <a:spcAft>
                <a:spcPct val="0"/>
              </a:spcAft>
              <a:buClrTx/>
              <a:buSzTx/>
              <a:buFont typeface="Arial" panose="020B0604020202020204" pitchFamily="34" charset="0"/>
              <a:buChar char="•"/>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Fifth level</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3600" b="1" kern="1200">
          <a:solidFill>
            <a:schemeClr val="tx1"/>
          </a:solidFill>
          <a:latin typeface="Arial" panose="020B0604020202020204" pitchFamily="34" charset="0"/>
          <a:ea typeface="+mj-ea"/>
          <a:cs typeface="Arial" panose="020B0604020202020204" pitchFamily="34" charset="0"/>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4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3gpp.org/ftp/tsg_ran/TSG_RAN/TSGR_110/Docs/RP-253750.zip" TargetMode="External"/><Relationship Id="rId2" Type="http://schemas.openxmlformats.org/officeDocument/2006/relationships/hyperlink" Target="http://www.3gpp.org/ftp/tsg_ran/TSG_RAN/TSGR_110/Docs/RP-253417.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3gpp.org/ftp/tsg_ran/TSG_RAN/TSGR_110/Docs/RP-253609.zip" TargetMode="External"/><Relationship Id="rId2" Type="http://schemas.openxmlformats.org/officeDocument/2006/relationships/hyperlink" Target="http://www.3gpp.org/ftp/tsg_ran/TSG_RAN/TSGR_110/Docs/RP-253861.zip" TargetMode="External"/><Relationship Id="rId1" Type="http://schemas.openxmlformats.org/officeDocument/2006/relationships/slideLayout" Target="../slideLayouts/slideLayout2.xml"/><Relationship Id="rId6" Type="http://schemas.openxmlformats.org/officeDocument/2006/relationships/hyperlink" Target="http://www.3gpp.org/ftp/tsg_ran/TSG_RAN/TSGR_110/Docs/RP-253878.zip" TargetMode="External"/><Relationship Id="rId5" Type="http://schemas.openxmlformats.org/officeDocument/2006/relationships/hyperlink" Target="http://www.3gpp.org/ftp/tsg_ran/TSG_RAN/TSGR_110/Docs/RP-253700.zip" TargetMode="External"/><Relationship Id="rId4" Type="http://schemas.openxmlformats.org/officeDocument/2006/relationships/hyperlink" Target="http://www.3gpp.org/ftp/tsg_ran/TSG_RAN/TSGR_110/Docs/RP-253699.zip"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hyperlink" Target="http://www.3gpp.org/ftp/tsg_ran/TSG_RAN/TSGR_110/Docs/RP-253817" TargetMode="External"/><Relationship Id="rId2" Type="http://schemas.openxmlformats.org/officeDocument/2006/relationships/hyperlink" Target="http://www.3gpp.org/ftp/tsg_ran/TSG_RAN/TSGR_110/Docs/RP-253816.zi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ftp/tsg_ran/TSG_RAN/TSGR_110/Docs/RP-253098.zip" TargetMode="External"/><Relationship Id="rId2" Type="http://schemas.openxmlformats.org/officeDocument/2006/relationships/hyperlink" Target="http://www.3gpp.org/ftp/tsg_ran/TSG_RAN/TSGR_110/Docs/RP-252982.zip" TargetMode="External"/><Relationship Id="rId1" Type="http://schemas.openxmlformats.org/officeDocument/2006/relationships/slideLayout" Target="../slideLayouts/slideLayout2.xml"/><Relationship Id="rId4" Type="http://schemas.openxmlformats.org/officeDocument/2006/relationships/hyperlink" Target="http://www.3gpp.org/ftp/tsg_ran/TSG_RAN/TSGR_109/Docs/RP-253522.zip" TargetMode="External"/></Relationships>
</file>

<file path=ppt/slides/_rels/slide5.xml.rels><?xml version="1.0" encoding="UTF-8" standalone="yes"?>
<Relationships xmlns="http://schemas.openxmlformats.org/package/2006/relationships"><Relationship Id="rId8" Type="http://schemas.openxmlformats.org/officeDocument/2006/relationships/hyperlink" Target="mailto:xutao.zhou@vivo.com" TargetMode="External"/><Relationship Id="rId3" Type="http://schemas.openxmlformats.org/officeDocument/2006/relationships/image" Target="../media/image6.jpeg"/><Relationship Id="rId7" Type="http://schemas.openxmlformats.org/officeDocument/2006/relationships/hyperlink" Target="mailto:younsun@samsung.com" TargetMode="External"/><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11" Type="http://schemas.openxmlformats.org/officeDocument/2006/relationships/hyperlink" Target="mailto:joern.krause@etsi.org" TargetMode="External"/><Relationship Id="rId5" Type="http://schemas.openxmlformats.org/officeDocument/2006/relationships/image" Target="../media/image8.jpeg"/><Relationship Id="rId10" Type="http://schemas.openxmlformats.org/officeDocument/2006/relationships/hyperlink" Target="mailto:Enrico.Buracchini@telecomitalia.it" TargetMode="External"/><Relationship Id="rId4" Type="http://schemas.openxmlformats.org/officeDocument/2006/relationships/image" Target="../media/image7.jpeg"/><Relationship Id="rId9" Type="http://schemas.openxmlformats.org/officeDocument/2006/relationships/hyperlink" Target="mailto:jerome.vogedes@t-mobile.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www.3gpp.org/ftp/tsg_ran/TSG_RAN/TSGR_110/Docs/RP-253846.zip"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www.3gpp.org/ftp/tsg_ran/TSG_RAN/TSGR_110/Docs/RP-253847.zip"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ctrTitle"/>
          </p:nvPr>
        </p:nvSpPr>
        <p:spPr>
          <a:xfrm>
            <a:off x="1524000" y="2203853"/>
            <a:ext cx="9144000" cy="1655762"/>
          </a:xfrm>
        </p:spPr>
        <p:txBody>
          <a:bodyPr/>
          <a:lstStyle/>
          <a:p>
            <a:pPr algn="ctr" eaLnBrk="1" hangingPunct="1"/>
            <a:r>
              <a:rPr lang="en-US" sz="3600" dirty="0"/>
              <a:t>Status Report of TSG RAN#110</a:t>
            </a:r>
            <a:endParaRPr lang="en-GB" altLang="en-US" sz="3600"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subTitle" idx="1"/>
          </p:nvPr>
        </p:nvSpPr>
        <p:spPr/>
        <p:txBody>
          <a:bodyPr/>
          <a:lstStyle/>
          <a:p>
            <a:pPr marL="0" indent="0" eaLnBrk="1" hangingPunct="1">
              <a:buFontTx/>
              <a:buNone/>
            </a:pPr>
            <a:r>
              <a:rPr lang="en-US" altLang="en-US" b="1" dirty="0">
                <a:latin typeface="Arial" panose="020B0604020202020204" pitchFamily="34" charset="0"/>
                <a:cs typeface="Arial" panose="020B0604020202020204" pitchFamily="34" charset="0"/>
              </a:rPr>
              <a:t>Source: TSG RAN Chair</a:t>
            </a:r>
          </a:p>
        </p:txBody>
      </p:sp>
      <p:sp>
        <p:nvSpPr>
          <p:cNvPr id="5" name="TextBox 4">
            <a:extLst>
              <a:ext uri="{FF2B5EF4-FFF2-40B4-BE49-F238E27FC236}">
                <a16:creationId xmlns:a16="http://schemas.microsoft.com/office/drawing/2014/main" id="{2F6F692B-22EC-4B6B-A8EE-CE96B89DE7B2}"/>
              </a:ext>
            </a:extLst>
          </p:cNvPr>
          <p:cNvSpPr txBox="1"/>
          <p:nvPr/>
        </p:nvSpPr>
        <p:spPr>
          <a:xfrm>
            <a:off x="9697221" y="5668720"/>
            <a:ext cx="1941557" cy="646331"/>
          </a:xfrm>
          <a:prstGeom prst="rect">
            <a:avLst/>
          </a:prstGeom>
          <a:noFill/>
        </p:spPr>
        <p:txBody>
          <a:bodyPr wrap="none" rtlCol="0">
            <a:spAutoFit/>
          </a:bodyPr>
          <a:lstStyle/>
          <a:p>
            <a:r>
              <a:rPr lang="en-US" dirty="0"/>
              <a:t>Agenda Item: 4.7</a:t>
            </a:r>
          </a:p>
          <a:p>
            <a:r>
              <a:rPr lang="en-US" dirty="0"/>
              <a:t>SP-251701</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9786C8-B57A-5F12-54C1-9605CA2960B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F10D698-EA06-4CDA-80E4-04F477BDFCF0}"/>
              </a:ext>
            </a:extLst>
          </p:cNvPr>
          <p:cNvSpPr>
            <a:spLocks noGrp="1"/>
          </p:cNvSpPr>
          <p:nvPr>
            <p:ph type="title"/>
          </p:nvPr>
        </p:nvSpPr>
        <p:spPr/>
        <p:txBody>
          <a:bodyPr/>
          <a:lstStyle/>
          <a:p>
            <a:r>
              <a:rPr lang="en-US" dirty="0"/>
              <a:t>Release 20 RAN4 Spectrum WIs (2/2)</a:t>
            </a:r>
          </a:p>
        </p:txBody>
      </p:sp>
      <p:sp>
        <p:nvSpPr>
          <p:cNvPr id="3" name="Content Placeholder 2">
            <a:extLst>
              <a:ext uri="{FF2B5EF4-FFF2-40B4-BE49-F238E27FC236}">
                <a16:creationId xmlns:a16="http://schemas.microsoft.com/office/drawing/2014/main" id="{5D4291C0-19F5-0187-697E-3BB3E5E29343}"/>
              </a:ext>
            </a:extLst>
          </p:cNvPr>
          <p:cNvSpPr>
            <a:spLocks noGrp="1"/>
          </p:cNvSpPr>
          <p:nvPr>
            <p:ph idx="1"/>
          </p:nvPr>
        </p:nvSpPr>
        <p:spPr/>
        <p:txBody>
          <a:bodyPr/>
          <a:lstStyle/>
          <a:p>
            <a:r>
              <a:rPr lang="en-US" dirty="0"/>
              <a:t>Following RAN4 spectrum work items for Rel-20 were also approved in RAN#110</a:t>
            </a:r>
          </a:p>
          <a:p>
            <a:pPr lvl="1"/>
            <a:endParaRPr lang="en-US" dirty="0"/>
          </a:p>
          <a:p>
            <a:endParaRPr lang="en-US" dirty="0"/>
          </a:p>
        </p:txBody>
      </p:sp>
      <p:graphicFrame>
        <p:nvGraphicFramePr>
          <p:cNvPr id="4" name="Table 3">
            <a:extLst>
              <a:ext uri="{FF2B5EF4-FFF2-40B4-BE49-F238E27FC236}">
                <a16:creationId xmlns:a16="http://schemas.microsoft.com/office/drawing/2014/main" id="{6F72A71E-F877-D384-7504-940D5129E2D2}"/>
              </a:ext>
            </a:extLst>
          </p:cNvPr>
          <p:cNvGraphicFramePr>
            <a:graphicFrameLocks noGrp="1"/>
          </p:cNvGraphicFramePr>
          <p:nvPr>
            <p:extLst>
              <p:ext uri="{D42A27DB-BD31-4B8C-83A1-F6EECF244321}">
                <p14:modId xmlns:p14="http://schemas.microsoft.com/office/powerpoint/2010/main" val="1060782246"/>
              </p:ext>
            </p:extLst>
          </p:nvPr>
        </p:nvGraphicFramePr>
        <p:xfrm>
          <a:off x="835215" y="1772082"/>
          <a:ext cx="10045569" cy="1513650"/>
        </p:xfrm>
        <a:graphic>
          <a:graphicData uri="http://schemas.openxmlformats.org/drawingml/2006/table">
            <a:tbl>
              <a:tblPr firstRow="1" bandRow="1">
                <a:tableStyleId>{5940675A-B579-460E-94D1-54222C63F5DA}</a:tableStyleId>
              </a:tblPr>
              <a:tblGrid>
                <a:gridCol w="1344393">
                  <a:extLst>
                    <a:ext uri="{9D8B030D-6E8A-4147-A177-3AD203B41FA5}">
                      <a16:colId xmlns:a16="http://schemas.microsoft.com/office/drawing/2014/main" val="1187356095"/>
                    </a:ext>
                  </a:extLst>
                </a:gridCol>
                <a:gridCol w="8701176">
                  <a:extLst>
                    <a:ext uri="{9D8B030D-6E8A-4147-A177-3AD203B41FA5}">
                      <a16:colId xmlns:a16="http://schemas.microsoft.com/office/drawing/2014/main" val="1035888482"/>
                    </a:ext>
                  </a:extLst>
                </a:gridCol>
              </a:tblGrid>
              <a:tr h="406237">
                <a:tc>
                  <a:txBody>
                    <a:bodyPr/>
                    <a:lstStyle/>
                    <a:p>
                      <a:r>
                        <a:rPr lang="en-US" b="1" dirty="0"/>
                        <a:t>Tdoc#</a:t>
                      </a:r>
                    </a:p>
                  </a:txBody>
                  <a:tcPr anchor="ctr"/>
                </a:tc>
                <a:tc>
                  <a:txBody>
                    <a:bodyPr/>
                    <a:lstStyle/>
                    <a:p>
                      <a:r>
                        <a:rPr lang="en-US" b="1" dirty="0"/>
                        <a:t>Title</a:t>
                      </a:r>
                    </a:p>
                  </a:txBody>
                  <a:tcPr anchor="ctr"/>
                </a:tc>
                <a:extLst>
                  <a:ext uri="{0D108BD9-81ED-4DB2-BD59-A6C34878D82A}">
                    <a16:rowId xmlns:a16="http://schemas.microsoft.com/office/drawing/2014/main" val="4006190813"/>
                  </a:ext>
                </a:extLst>
              </a:tr>
              <a:tr h="701176">
                <a:tc>
                  <a:txBody>
                    <a:bodyPr/>
                    <a:lstStyle/>
                    <a:p>
                      <a:r>
                        <a:rPr lang="en-US" dirty="0"/>
                        <a:t>RP-253811</a:t>
                      </a:r>
                    </a:p>
                  </a:txBody>
                  <a:tcPr anchor="ctr"/>
                </a:tc>
                <a:tc>
                  <a:txBody>
                    <a:bodyPr/>
                    <a:lstStyle/>
                    <a:p>
                      <a:r>
                        <a:rPr lang="en-US" dirty="0"/>
                        <a:t>New WID: Introduction of a new band for 1.5GHz Japanese allocation</a:t>
                      </a:r>
                    </a:p>
                  </a:txBody>
                  <a:tcPr anchor="ctr"/>
                </a:tc>
                <a:extLst>
                  <a:ext uri="{0D108BD9-81ED-4DB2-BD59-A6C34878D82A}">
                    <a16:rowId xmlns:a16="http://schemas.microsoft.com/office/drawing/2014/main" val="686171259"/>
                  </a:ext>
                </a:extLst>
              </a:tr>
              <a:tr h="406237">
                <a:tc>
                  <a:txBody>
                    <a:bodyPr/>
                    <a:lstStyle/>
                    <a:p>
                      <a:r>
                        <a:rPr lang="en-US" dirty="0"/>
                        <a:t>RP-253840</a:t>
                      </a:r>
                    </a:p>
                  </a:txBody>
                  <a:tcPr anchor="ctr"/>
                </a:tc>
                <a:tc>
                  <a:txBody>
                    <a:bodyPr/>
                    <a:lstStyle/>
                    <a:p>
                      <a:r>
                        <a:rPr lang="en-US" dirty="0"/>
                        <a:t>New WID: Introduction of EESS protection and PC1 for 40GHz</a:t>
                      </a:r>
                    </a:p>
                  </a:txBody>
                  <a:tcPr anchor="ctr"/>
                </a:tc>
                <a:extLst>
                  <a:ext uri="{0D108BD9-81ED-4DB2-BD59-A6C34878D82A}">
                    <a16:rowId xmlns:a16="http://schemas.microsoft.com/office/drawing/2014/main" val="3842609121"/>
                  </a:ext>
                </a:extLst>
              </a:tr>
            </a:tbl>
          </a:graphicData>
        </a:graphic>
      </p:graphicFrame>
    </p:spTree>
    <p:extLst>
      <p:ext uri="{BB962C8B-B14F-4D97-AF65-F5344CB8AC3E}">
        <p14:creationId xmlns:p14="http://schemas.microsoft.com/office/powerpoint/2010/main" val="411002401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C7721D-CC53-1BAB-3F0B-EABE43D19430}"/>
            </a:ext>
          </a:extLst>
        </p:cNvPr>
        <p:cNvGrpSpPr/>
        <p:nvPr/>
      </p:nvGrpSpPr>
      <p:grpSpPr>
        <a:xfrm>
          <a:off x="0" y="0"/>
          <a:ext cx="0" cy="0"/>
          <a:chOff x="0" y="0"/>
          <a:chExt cx="0" cy="0"/>
        </a:xfrm>
      </p:grpSpPr>
      <p:sp>
        <p:nvSpPr>
          <p:cNvPr id="3" name="제목 2">
            <a:extLst>
              <a:ext uri="{FF2B5EF4-FFF2-40B4-BE49-F238E27FC236}">
                <a16:creationId xmlns:a16="http://schemas.microsoft.com/office/drawing/2014/main" id="{ABD99086-B979-B22E-DED4-2266E6D87D84}"/>
              </a:ext>
            </a:extLst>
          </p:cNvPr>
          <p:cNvSpPr>
            <a:spLocks noGrp="1"/>
          </p:cNvSpPr>
          <p:nvPr>
            <p:ph type="title"/>
          </p:nvPr>
        </p:nvSpPr>
        <p:spPr/>
        <p:txBody>
          <a:bodyPr/>
          <a:lstStyle/>
          <a:p>
            <a:r>
              <a:rPr lang="en-GB" dirty="0"/>
              <a:t>6G Study</a:t>
            </a:r>
            <a:endParaRPr lang="en-US" dirty="0"/>
          </a:p>
        </p:txBody>
      </p:sp>
      <p:sp>
        <p:nvSpPr>
          <p:cNvPr id="4" name="내용 개체 틀 3">
            <a:extLst>
              <a:ext uri="{FF2B5EF4-FFF2-40B4-BE49-F238E27FC236}">
                <a16:creationId xmlns:a16="http://schemas.microsoft.com/office/drawing/2014/main" id="{6EB3722B-A08C-0D4C-4F5E-BDFDD700226C}"/>
              </a:ext>
            </a:extLst>
          </p:cNvPr>
          <p:cNvSpPr>
            <a:spLocks noGrp="1"/>
          </p:cNvSpPr>
          <p:nvPr>
            <p:ph idx="1"/>
          </p:nvPr>
        </p:nvSpPr>
        <p:spPr/>
        <p:txBody>
          <a:bodyPr/>
          <a:lstStyle/>
          <a:p>
            <a:r>
              <a:rPr lang="en-US" dirty="0"/>
              <a:t>Status report for Study on 6G Scenarios and requirements in </a:t>
            </a:r>
            <a:r>
              <a:rPr lang="en-US" dirty="0">
                <a:hlinkClick r:id="rId2"/>
              </a:rPr>
              <a:t>RP-253417</a:t>
            </a:r>
            <a:endParaRPr lang="en-US" dirty="0"/>
          </a:p>
          <a:p>
            <a:endParaRPr lang="en-US" dirty="0"/>
          </a:p>
          <a:p>
            <a:r>
              <a:rPr lang="en-US" dirty="0"/>
              <a:t>RAN#110 focused on the following areas this week (details can be found in slides 19~24)</a:t>
            </a:r>
          </a:p>
          <a:p>
            <a:pPr lvl="1"/>
            <a:r>
              <a:rPr lang="en-US" dirty="0"/>
              <a:t>Deployment scenarios</a:t>
            </a:r>
          </a:p>
          <a:p>
            <a:pPr lvl="1"/>
            <a:r>
              <a:rPr lang="en-US" dirty="0"/>
              <a:t>Key performance indicators</a:t>
            </a:r>
          </a:p>
          <a:p>
            <a:pPr lvl="1"/>
            <a:r>
              <a:rPr lang="en-US" dirty="0"/>
              <a:t>Requirements for architecture and migration</a:t>
            </a:r>
          </a:p>
          <a:p>
            <a:pPr lvl="1"/>
            <a:r>
              <a:rPr lang="en-GB" dirty="0"/>
              <a:t>Operational requirements (spectrum, diverse device types, …)</a:t>
            </a:r>
            <a:endParaRPr lang="en-US" dirty="0"/>
          </a:p>
          <a:p>
            <a:pPr lvl="1"/>
            <a:r>
              <a:rPr lang="en-US" dirty="0"/>
              <a:t>Requirements of new and existing services </a:t>
            </a:r>
          </a:p>
          <a:p>
            <a:pPr lvl="1"/>
            <a:r>
              <a:rPr lang="en-GB" dirty="0"/>
              <a:t>Key technical principles</a:t>
            </a:r>
          </a:p>
          <a:p>
            <a:pPr lvl="1"/>
            <a:r>
              <a:rPr lang="en-GB" dirty="0"/>
              <a:t>Testing and conformance requirements</a:t>
            </a:r>
            <a:endParaRPr lang="en-US" dirty="0"/>
          </a:p>
          <a:p>
            <a:endParaRPr lang="en-US" dirty="0"/>
          </a:p>
          <a:p>
            <a:r>
              <a:rPr lang="en-US" dirty="0"/>
              <a:t>TR 38.914 v0.3.0 for Study on 6G Scenarios and requirements in </a:t>
            </a:r>
            <a:r>
              <a:rPr lang="en-US" dirty="0">
                <a:hlinkClick r:id="rId3"/>
              </a:rPr>
              <a:t>RP-253750</a:t>
            </a:r>
            <a:r>
              <a:rPr lang="en-US" dirty="0"/>
              <a:t> was agreed</a:t>
            </a:r>
          </a:p>
        </p:txBody>
      </p:sp>
    </p:spTree>
    <p:extLst>
      <p:ext uri="{BB962C8B-B14F-4D97-AF65-F5344CB8AC3E}">
        <p14:creationId xmlns:p14="http://schemas.microsoft.com/office/powerpoint/2010/main" val="847444390"/>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CB47D-8CE8-62C6-C5B4-062191A1D179}"/>
              </a:ext>
            </a:extLst>
          </p:cNvPr>
          <p:cNvSpPr>
            <a:spLocks noGrp="1"/>
          </p:cNvSpPr>
          <p:nvPr>
            <p:ph type="title"/>
          </p:nvPr>
        </p:nvSpPr>
        <p:spPr/>
        <p:txBody>
          <a:bodyPr/>
          <a:lstStyle/>
          <a:p>
            <a:r>
              <a:rPr lang="en-US" dirty="0"/>
              <a:t>6G Study</a:t>
            </a:r>
          </a:p>
        </p:txBody>
      </p:sp>
      <p:sp>
        <p:nvSpPr>
          <p:cNvPr id="3" name="Content Placeholder 2">
            <a:extLst>
              <a:ext uri="{FF2B5EF4-FFF2-40B4-BE49-F238E27FC236}">
                <a16:creationId xmlns:a16="http://schemas.microsoft.com/office/drawing/2014/main" id="{475FAC89-5E1A-0DED-CB46-DC86F037B9C5}"/>
              </a:ext>
            </a:extLst>
          </p:cNvPr>
          <p:cNvSpPr>
            <a:spLocks noGrp="1"/>
          </p:cNvSpPr>
          <p:nvPr>
            <p:ph idx="1"/>
          </p:nvPr>
        </p:nvSpPr>
        <p:spPr/>
        <p:txBody>
          <a:bodyPr/>
          <a:lstStyle/>
          <a:p>
            <a:r>
              <a:rPr lang="en-US" dirty="0"/>
              <a:t>There was a proposal for coordination between RAN2 and SA3 in the form of a joint session during the Malta WG meetings (RAN2#133-bis/SA3#127)</a:t>
            </a:r>
          </a:p>
          <a:p>
            <a:pPr lvl="1"/>
            <a:r>
              <a:rPr lang="en-US" i="1" dirty="0"/>
              <a:t>Security framework for lower layer security and SIB security may impact both RAN2 and SA3 design and early collaboration between the WGs is useful to progress this work in a timely fashion </a:t>
            </a:r>
            <a:br>
              <a:rPr lang="en-US" i="1" dirty="0"/>
            </a:br>
            <a:r>
              <a:rPr lang="en-US" i="1" dirty="0"/>
              <a:t>(RP-253197, ZTE Corporation, Sanechips, Ericsson) </a:t>
            </a:r>
          </a:p>
          <a:p>
            <a:r>
              <a:rPr lang="en-US" dirty="0"/>
              <a:t>It was concluded that RAN2 and SA3 chairs can coordinate themselves regarding a joint session</a:t>
            </a:r>
          </a:p>
        </p:txBody>
      </p:sp>
    </p:spTree>
    <p:extLst>
      <p:ext uri="{BB962C8B-B14F-4D97-AF65-F5344CB8AC3E}">
        <p14:creationId xmlns:p14="http://schemas.microsoft.com/office/powerpoint/2010/main" val="112471810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03EFCB-5611-4582-1123-49263A318738}"/>
              </a:ext>
            </a:extLst>
          </p:cNvPr>
          <p:cNvSpPr>
            <a:spLocks noGrp="1"/>
          </p:cNvSpPr>
          <p:nvPr>
            <p:ph type="title"/>
          </p:nvPr>
        </p:nvSpPr>
        <p:spPr/>
        <p:txBody>
          <a:bodyPr/>
          <a:lstStyle/>
          <a:p>
            <a:r>
              <a:rPr lang="en-US" dirty="0"/>
              <a:t>6G Study</a:t>
            </a:r>
          </a:p>
        </p:txBody>
      </p:sp>
      <p:sp>
        <p:nvSpPr>
          <p:cNvPr id="3" name="Content Placeholder 2">
            <a:extLst>
              <a:ext uri="{FF2B5EF4-FFF2-40B4-BE49-F238E27FC236}">
                <a16:creationId xmlns:a16="http://schemas.microsoft.com/office/drawing/2014/main" id="{013A5CA1-003E-780F-6B63-62B6DF74E8D6}"/>
              </a:ext>
            </a:extLst>
          </p:cNvPr>
          <p:cNvSpPr>
            <a:spLocks noGrp="1"/>
          </p:cNvSpPr>
          <p:nvPr>
            <p:ph idx="1"/>
          </p:nvPr>
        </p:nvSpPr>
        <p:spPr/>
        <p:txBody>
          <a:bodyPr/>
          <a:lstStyle/>
          <a:p>
            <a:r>
              <a:rPr lang="en-US" dirty="0"/>
              <a:t>The following was agreed for 6GR peak data rate</a:t>
            </a:r>
          </a:p>
          <a:p>
            <a:pPr lvl="1"/>
            <a:r>
              <a:rPr lang="en-US" dirty="0"/>
              <a:t>The minimum requirements for 6GR peak data rate are as follows:</a:t>
            </a:r>
          </a:p>
          <a:p>
            <a:pPr lvl="2"/>
            <a:r>
              <a:rPr lang="en-US" dirty="0"/>
              <a:t>Downlink peak data rate is 36 Gbps.</a:t>
            </a:r>
          </a:p>
          <a:p>
            <a:pPr lvl="2"/>
            <a:r>
              <a:rPr lang="en-US" dirty="0"/>
              <a:t>Uplink peak data rate is 18 Gbps.</a:t>
            </a:r>
          </a:p>
          <a:p>
            <a:pPr lvl="1"/>
            <a:r>
              <a:rPr lang="en-US" dirty="0"/>
              <a:t>Note: The above peak data rate assumes 600 MHz aggregated BW</a:t>
            </a:r>
          </a:p>
          <a:p>
            <a:pPr lvl="1"/>
            <a:r>
              <a:rPr lang="en-US" dirty="0"/>
              <a:t>Note: the actual peak data rate depends on actual spectrum allocation for each MNO</a:t>
            </a:r>
          </a:p>
          <a:p>
            <a:endParaRPr lang="en-US" dirty="0"/>
          </a:p>
          <a:p>
            <a:r>
              <a:rPr lang="en-US" dirty="0"/>
              <a:t>The following was agreed for 6G numerology</a:t>
            </a:r>
          </a:p>
          <a:p>
            <a:pPr lvl="1"/>
            <a:r>
              <a:rPr lang="en-GB" dirty="0"/>
              <a:t>SCS of 30kHz for mid-band (1-2.xGHz) FDD is not supported in 6G</a:t>
            </a:r>
            <a:endParaRPr lang="en-US" dirty="0"/>
          </a:p>
        </p:txBody>
      </p:sp>
    </p:spTree>
    <p:extLst>
      <p:ext uri="{BB962C8B-B14F-4D97-AF65-F5344CB8AC3E}">
        <p14:creationId xmlns:p14="http://schemas.microsoft.com/office/powerpoint/2010/main" val="134336625"/>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A1951-CFEB-9067-3F4E-C83E22E372EB}"/>
              </a:ext>
            </a:extLst>
          </p:cNvPr>
          <p:cNvSpPr>
            <a:spLocks noGrp="1"/>
          </p:cNvSpPr>
          <p:nvPr>
            <p:ph type="title"/>
          </p:nvPr>
        </p:nvSpPr>
        <p:spPr/>
        <p:txBody>
          <a:bodyPr/>
          <a:lstStyle/>
          <a:p>
            <a:r>
              <a:rPr lang="en-US" dirty="0"/>
              <a:t>6G Study</a:t>
            </a:r>
          </a:p>
        </p:txBody>
      </p:sp>
      <p:sp>
        <p:nvSpPr>
          <p:cNvPr id="3" name="Content Placeholder 2">
            <a:extLst>
              <a:ext uri="{FF2B5EF4-FFF2-40B4-BE49-F238E27FC236}">
                <a16:creationId xmlns:a16="http://schemas.microsoft.com/office/drawing/2014/main" id="{D30DD096-16CE-4168-9DCE-09CD5A280038}"/>
              </a:ext>
            </a:extLst>
          </p:cNvPr>
          <p:cNvSpPr>
            <a:spLocks noGrp="1"/>
          </p:cNvSpPr>
          <p:nvPr>
            <p:ph idx="1"/>
          </p:nvPr>
        </p:nvSpPr>
        <p:spPr/>
        <p:txBody>
          <a:bodyPr/>
          <a:lstStyle/>
          <a:p>
            <a:r>
              <a:rPr lang="en-US" dirty="0"/>
              <a:t>The following proposal on handling of AI traffic was agreed</a:t>
            </a:r>
          </a:p>
          <a:p>
            <a:pPr lvl="1"/>
            <a:r>
              <a:rPr lang="en-US" dirty="0"/>
              <a:t>Ensure that any work on AI traffic characteristics in the RAN domain takes place in one place only (lead by RAN2) to avoid fragmentation and duplication with feedback from SA4 on AI traffic characteristics</a:t>
            </a:r>
          </a:p>
        </p:txBody>
      </p:sp>
    </p:spTree>
    <p:extLst>
      <p:ext uri="{BB962C8B-B14F-4D97-AF65-F5344CB8AC3E}">
        <p14:creationId xmlns:p14="http://schemas.microsoft.com/office/powerpoint/2010/main" val="196420890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E4F55F-6315-2278-F363-2C22E15BCD11}"/>
              </a:ext>
            </a:extLst>
          </p:cNvPr>
          <p:cNvSpPr>
            <a:spLocks noGrp="1"/>
          </p:cNvSpPr>
          <p:nvPr>
            <p:ph type="title"/>
          </p:nvPr>
        </p:nvSpPr>
        <p:spPr/>
        <p:txBody>
          <a:bodyPr/>
          <a:lstStyle/>
          <a:p>
            <a:r>
              <a:rPr lang="en-US" dirty="0"/>
              <a:t>NR-NTN in Terrestrial Bands</a:t>
            </a:r>
          </a:p>
        </p:txBody>
      </p:sp>
      <p:sp>
        <p:nvSpPr>
          <p:cNvPr id="3" name="Content Placeholder 2">
            <a:extLst>
              <a:ext uri="{FF2B5EF4-FFF2-40B4-BE49-F238E27FC236}">
                <a16:creationId xmlns:a16="http://schemas.microsoft.com/office/drawing/2014/main" id="{6FB86BDE-EDF3-55D6-3DBC-D223C076E921}"/>
              </a:ext>
            </a:extLst>
          </p:cNvPr>
          <p:cNvSpPr>
            <a:spLocks noGrp="1"/>
          </p:cNvSpPr>
          <p:nvPr>
            <p:ph idx="1"/>
          </p:nvPr>
        </p:nvSpPr>
        <p:spPr/>
        <p:txBody>
          <a:bodyPr/>
          <a:lstStyle/>
          <a:p>
            <a:r>
              <a:rPr lang="en-US" dirty="0"/>
              <a:t>There were requests from operators to specify the following terrestrial IMT-bands as new bands for NR-NTN deployment:</a:t>
            </a:r>
          </a:p>
          <a:p>
            <a:pPr lvl="1"/>
            <a:r>
              <a:rPr lang="en-US" dirty="0"/>
              <a:t>n7 FDD band with a UE transmitting at 2500 MHz - 2570 MHz and SAN transmitting at 2620 MHz - 2690 MHz (requested by Telstra in Australia) [</a:t>
            </a:r>
            <a:r>
              <a:rPr lang="en-US" dirty="0">
                <a:hlinkClick r:id="rId2"/>
              </a:rPr>
              <a:t>RP-253861</a:t>
            </a:r>
            <a:r>
              <a:rPr lang="en-US" dirty="0"/>
              <a:t>, </a:t>
            </a:r>
            <a:r>
              <a:rPr lang="en-US" dirty="0">
                <a:hlinkClick r:id="rId3"/>
              </a:rPr>
              <a:t>RP-253609</a:t>
            </a:r>
            <a:r>
              <a:rPr lang="en-US" dirty="0"/>
              <a:t>]</a:t>
            </a:r>
          </a:p>
          <a:p>
            <a:pPr lvl="1"/>
            <a:r>
              <a:rPr lang="en-US" dirty="0"/>
              <a:t>n25 FDD band with a UE transmitting at 1850 - 1915 MHz and SAN transmitting at 1930 - 1995 MHz (requested by T-Mobile USA and Rogers in Canada) [</a:t>
            </a:r>
            <a:r>
              <a:rPr lang="en-US" dirty="0">
                <a:hlinkClick r:id="rId4"/>
              </a:rPr>
              <a:t>RP-253699</a:t>
            </a:r>
            <a:r>
              <a:rPr lang="en-US" dirty="0"/>
              <a:t>, </a:t>
            </a:r>
            <a:r>
              <a:rPr lang="en-US" dirty="0">
                <a:hlinkClick r:id="rId5"/>
              </a:rPr>
              <a:t>RP-253700</a:t>
            </a:r>
            <a:r>
              <a:rPr lang="en-US" dirty="0"/>
              <a:t>]</a:t>
            </a:r>
          </a:p>
          <a:p>
            <a:endParaRPr lang="en-US" dirty="0"/>
          </a:p>
          <a:p>
            <a:r>
              <a:rPr lang="en-US" dirty="0"/>
              <a:t>RAN agreed on a way forward to scope coexistence studies </a:t>
            </a:r>
            <a:r>
              <a:rPr lang="en-GB" dirty="0"/>
              <a:t>to evaluate the impact of TN IMT frequency bands when deployed as NTN band in future meetings</a:t>
            </a:r>
            <a:endParaRPr lang="en-US" dirty="0"/>
          </a:p>
          <a:p>
            <a:r>
              <a:rPr lang="en-US" dirty="0"/>
              <a:t>RAN endorsed an LS to ITU-R to inform the situation in RAN and request guidance for future work (Endorsed LS to SA in </a:t>
            </a:r>
            <a:r>
              <a:rPr lang="en-US" dirty="0">
                <a:hlinkClick r:id="rId6"/>
              </a:rPr>
              <a:t>RP-253878</a:t>
            </a:r>
            <a:r>
              <a:rPr lang="en-US" dirty="0"/>
              <a:t>)</a:t>
            </a:r>
          </a:p>
        </p:txBody>
      </p:sp>
    </p:spTree>
    <p:extLst>
      <p:ext uri="{BB962C8B-B14F-4D97-AF65-F5344CB8AC3E}">
        <p14:creationId xmlns:p14="http://schemas.microsoft.com/office/powerpoint/2010/main" val="786859061"/>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a:extLst>
              <a:ext uri="{FF2B5EF4-FFF2-40B4-BE49-F238E27FC236}">
                <a16:creationId xmlns:a16="http://schemas.microsoft.com/office/drawing/2014/main" id="{076D2C27-D390-4028-B84D-AAAD597E3269}"/>
              </a:ext>
            </a:extLst>
          </p:cNvPr>
          <p:cNvSpPr>
            <a:spLocks noGrp="1"/>
          </p:cNvSpPr>
          <p:nvPr>
            <p:ph type="title"/>
          </p:nvPr>
        </p:nvSpPr>
        <p:spPr/>
        <p:txBody>
          <a:bodyPr/>
          <a:lstStyle/>
          <a:p>
            <a:pPr marL="539750" indent="-539750">
              <a:spcBef>
                <a:spcPts val="600"/>
              </a:spcBef>
              <a:spcAft>
                <a:spcPts val="600"/>
              </a:spcAft>
            </a:pPr>
            <a:r>
              <a:rPr lang="en-US" dirty="0"/>
              <a:t>ITU Matters</a:t>
            </a:r>
            <a:endParaRPr lang="en-US" sz="4000" dirty="0"/>
          </a:p>
        </p:txBody>
      </p:sp>
    </p:spTree>
    <p:extLst>
      <p:ext uri="{BB962C8B-B14F-4D97-AF65-F5344CB8AC3E}">
        <p14:creationId xmlns:p14="http://schemas.microsoft.com/office/powerpoint/2010/main" val="2772985714"/>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A7C8876-72C9-D36B-40D7-022B7DF649BF}"/>
              </a:ext>
            </a:extLst>
          </p:cNvPr>
          <p:cNvSpPr>
            <a:spLocks noGrp="1"/>
          </p:cNvSpPr>
          <p:nvPr>
            <p:ph type="title"/>
          </p:nvPr>
        </p:nvSpPr>
        <p:spPr/>
        <p:txBody>
          <a:bodyPr/>
          <a:lstStyle/>
          <a:p>
            <a:r>
              <a:rPr lang="en-US" dirty="0"/>
              <a:t>ITU Matters</a:t>
            </a:r>
          </a:p>
        </p:txBody>
      </p:sp>
      <p:sp>
        <p:nvSpPr>
          <p:cNvPr id="4" name="Content Placeholder 3">
            <a:extLst>
              <a:ext uri="{FF2B5EF4-FFF2-40B4-BE49-F238E27FC236}">
                <a16:creationId xmlns:a16="http://schemas.microsoft.com/office/drawing/2014/main" id="{8676B3F8-CD06-E0D1-CF4E-0CFFC5FA2788}"/>
              </a:ext>
            </a:extLst>
          </p:cNvPr>
          <p:cNvSpPr>
            <a:spLocks noGrp="1"/>
          </p:cNvSpPr>
          <p:nvPr>
            <p:ph idx="1"/>
          </p:nvPr>
        </p:nvSpPr>
        <p:spPr/>
        <p:txBody>
          <a:bodyPr/>
          <a:lstStyle/>
          <a:p>
            <a:r>
              <a:rPr lang="en-US" dirty="0"/>
              <a:t>DRAFT Reply LTI to ITU-R WP5D/TEMP/405(Rev.1) = RP-253009 on the schedule for updating Recommendation ITU-R M.2012 to revision 8</a:t>
            </a:r>
          </a:p>
          <a:p>
            <a:pPr lvl="1"/>
            <a:r>
              <a:rPr lang="en-US" dirty="0"/>
              <a:t>LS in </a:t>
            </a:r>
            <a:r>
              <a:rPr lang="en-US" dirty="0">
                <a:hlinkClick r:id="rId2"/>
              </a:rPr>
              <a:t>RP‑253816</a:t>
            </a:r>
            <a:endParaRPr lang="en-US" dirty="0"/>
          </a:p>
          <a:p>
            <a:pPr lvl="1"/>
            <a:endParaRPr lang="en-US" dirty="0"/>
          </a:p>
          <a:p>
            <a:r>
              <a:rPr lang="en-US" dirty="0"/>
              <a:t>DRAFT Reply LTI to ITU-R WP5D/TEMP/404(Rev.1) = RP-253008 on the schedule for updating Recommendation ITU-R M.2150 to revision 4 </a:t>
            </a:r>
          </a:p>
          <a:p>
            <a:pPr lvl="1"/>
            <a:r>
              <a:rPr lang="en-US" dirty="0"/>
              <a:t>LS in </a:t>
            </a:r>
            <a:r>
              <a:rPr lang="en-US" dirty="0">
                <a:hlinkClick r:id="rId3"/>
              </a:rPr>
              <a:t>RP‑253817</a:t>
            </a:r>
            <a:endParaRPr lang="en-US" dirty="0"/>
          </a:p>
          <a:p>
            <a:pPr lvl="1"/>
            <a:endParaRPr lang="en-US" dirty="0"/>
          </a:p>
        </p:txBody>
      </p:sp>
    </p:spTree>
    <p:extLst>
      <p:ext uri="{BB962C8B-B14F-4D97-AF65-F5344CB8AC3E}">
        <p14:creationId xmlns:p14="http://schemas.microsoft.com/office/powerpoint/2010/main" val="4140131958"/>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a:extLst>
              <a:ext uri="{FF2B5EF4-FFF2-40B4-BE49-F238E27FC236}">
                <a16:creationId xmlns:a16="http://schemas.microsoft.com/office/drawing/2014/main" id="{3D60B931-BF1C-47ED-ADA7-6C05647495A3}"/>
              </a:ext>
            </a:extLst>
          </p:cNvPr>
          <p:cNvSpPr>
            <a:spLocks noGrp="1"/>
          </p:cNvSpPr>
          <p:nvPr>
            <p:ph type="title"/>
          </p:nvPr>
        </p:nvSpPr>
        <p:spPr/>
        <p:txBody>
          <a:bodyPr/>
          <a:lstStyle/>
          <a:p>
            <a:r>
              <a:rPr lang="en-US" dirty="0"/>
              <a:t>Questions?</a:t>
            </a:r>
          </a:p>
        </p:txBody>
      </p:sp>
    </p:spTree>
    <p:extLst>
      <p:ext uri="{BB962C8B-B14F-4D97-AF65-F5344CB8AC3E}">
        <p14:creationId xmlns:p14="http://schemas.microsoft.com/office/powerpoint/2010/main" val="2869535234"/>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D522F14-44F4-66D1-B1EA-CB1BD0C20369}"/>
              </a:ext>
            </a:extLst>
          </p:cNvPr>
          <p:cNvSpPr>
            <a:spLocks noGrp="1"/>
          </p:cNvSpPr>
          <p:nvPr>
            <p:ph type="title"/>
          </p:nvPr>
        </p:nvSpPr>
        <p:spPr/>
        <p:txBody>
          <a:bodyPr/>
          <a:lstStyle/>
          <a:p>
            <a:r>
              <a:rPr lang="en-US" sz="2400" dirty="0"/>
              <a:t>Additional Info – 6G requirements of new and existing services </a:t>
            </a:r>
            <a:r>
              <a:rPr lang="en-US" sz="1800" dirty="0"/>
              <a:t>(in RAN#110)</a:t>
            </a:r>
            <a:endParaRPr lang="en-US" sz="2400" dirty="0"/>
          </a:p>
        </p:txBody>
      </p:sp>
      <p:sp>
        <p:nvSpPr>
          <p:cNvPr id="4" name="Content Placeholder 3">
            <a:extLst>
              <a:ext uri="{FF2B5EF4-FFF2-40B4-BE49-F238E27FC236}">
                <a16:creationId xmlns:a16="http://schemas.microsoft.com/office/drawing/2014/main" id="{C030FAF7-CA28-A6FF-D2B8-1C9CF1F919CE}"/>
              </a:ext>
            </a:extLst>
          </p:cNvPr>
          <p:cNvSpPr>
            <a:spLocks noGrp="1"/>
          </p:cNvSpPr>
          <p:nvPr>
            <p:ph idx="1"/>
          </p:nvPr>
        </p:nvSpPr>
        <p:spPr/>
        <p:txBody>
          <a:bodyPr/>
          <a:lstStyle/>
          <a:p>
            <a:r>
              <a:rPr lang="en-US" sz="2000" dirty="0"/>
              <a:t>Mobile Broadband</a:t>
            </a:r>
          </a:p>
          <a:p>
            <a:pPr lvl="1"/>
            <a:r>
              <a:rPr lang="en-US" sz="1800" dirty="0"/>
              <a:t>The 6GR and 6G RAN architecture shall support mobile broadband services with enhanced performance. </a:t>
            </a:r>
          </a:p>
          <a:p>
            <a:r>
              <a:rPr lang="en-US" sz="2000" dirty="0"/>
              <a:t>Immersive Communication</a:t>
            </a:r>
          </a:p>
          <a:p>
            <a:pPr lvl="1"/>
            <a:r>
              <a:rPr lang="en-US" sz="1800" dirty="0"/>
              <a:t>The 6GR and 6G RAN architecture shall support immersive communications.</a:t>
            </a:r>
          </a:p>
          <a:p>
            <a:pPr lvl="1"/>
            <a:r>
              <a:rPr lang="en-US" sz="1800" dirty="0"/>
              <a:t>The composite requirement in Clause 5.1.16 is used for immersive communication. </a:t>
            </a:r>
          </a:p>
          <a:p>
            <a:r>
              <a:rPr lang="en-US" sz="2000" dirty="0"/>
              <a:t>PHY minimum peak data rate is 10 Mbps in DL and 10 Mbps in UL for lowest-tier device.</a:t>
            </a:r>
          </a:p>
          <a:p>
            <a:r>
              <a:rPr lang="en-US" sz="2000" dirty="0"/>
              <a:t>6GR and 6G RAN architecture shall support efficient transmission/mechanism for AI applications and services.</a:t>
            </a:r>
          </a:p>
          <a:p>
            <a:r>
              <a:rPr lang="en-US" sz="2000" dirty="0"/>
              <a:t>Voice</a:t>
            </a:r>
          </a:p>
          <a:p>
            <a:pPr lvl="1"/>
            <a:r>
              <a:rPr lang="en-US" sz="1800" dirty="0"/>
              <a:t>The 6GR and 6G RAN architecture shall support Voice in 6G.</a:t>
            </a:r>
          </a:p>
          <a:p>
            <a:pPr lvl="1"/>
            <a:r>
              <a:rPr lang="en-US" sz="1800" dirty="0"/>
              <a:t>Editor note: whether and how to support voice services if they are not provided by 6G is to be decided by SA2. 6GR and 6G RAN architecture requirements will be aligned with that.</a:t>
            </a:r>
          </a:p>
          <a:p>
            <a:r>
              <a:rPr lang="en-US" sz="2000" dirty="0"/>
              <a:t>Regulatory Services</a:t>
            </a:r>
          </a:p>
          <a:p>
            <a:pPr lvl="1"/>
            <a:r>
              <a:rPr lang="en-US" sz="1800" dirty="0"/>
              <a:t>The 6GR and 6G RAN architecture shall provide mechanisms to enable regulatory services such as emergency call, location services for regulatory compliance, Public Warning System (PWS), Lawful Interception (LI), </a:t>
            </a:r>
            <a:r>
              <a:rPr lang="en-US" sz="1800" dirty="0" err="1"/>
              <a:t>eCall</a:t>
            </a:r>
            <a:r>
              <a:rPr lang="en-US" sz="1800" dirty="0"/>
              <a:t> (for automotive), Disaster roaming.</a:t>
            </a:r>
          </a:p>
        </p:txBody>
      </p:sp>
    </p:spTree>
    <p:extLst>
      <p:ext uri="{BB962C8B-B14F-4D97-AF65-F5344CB8AC3E}">
        <p14:creationId xmlns:p14="http://schemas.microsoft.com/office/powerpoint/2010/main" val="90132852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57C3C2B-87FB-4043-8FD9-684667CDD53A}"/>
              </a:ext>
            </a:extLst>
          </p:cNvPr>
          <p:cNvSpPr>
            <a:spLocks noGrp="1"/>
          </p:cNvSpPr>
          <p:nvPr>
            <p:ph type="title"/>
          </p:nvPr>
        </p:nvSpPr>
        <p:spPr/>
        <p:txBody>
          <a:bodyPr/>
          <a:lstStyle/>
          <a:p>
            <a:r>
              <a:rPr lang="en-US" dirty="0"/>
              <a:t>Outline</a:t>
            </a:r>
          </a:p>
        </p:txBody>
      </p:sp>
      <p:sp>
        <p:nvSpPr>
          <p:cNvPr id="3" name="내용 개체 틀 2">
            <a:extLst>
              <a:ext uri="{FF2B5EF4-FFF2-40B4-BE49-F238E27FC236}">
                <a16:creationId xmlns:a16="http://schemas.microsoft.com/office/drawing/2014/main" id="{391283AF-B9F1-4723-A99C-6E97F7685869}"/>
              </a:ext>
            </a:extLst>
          </p:cNvPr>
          <p:cNvSpPr>
            <a:spLocks noGrp="1"/>
          </p:cNvSpPr>
          <p:nvPr>
            <p:ph idx="1"/>
          </p:nvPr>
        </p:nvSpPr>
        <p:spPr/>
        <p:txBody>
          <a:bodyPr/>
          <a:lstStyle/>
          <a:p>
            <a:pPr marL="627063" lvl="0" indent="-627063">
              <a:spcBef>
                <a:spcPts val="600"/>
              </a:spcBef>
              <a:spcAft>
                <a:spcPts val="600"/>
              </a:spcAft>
            </a:pPr>
            <a:r>
              <a:rPr lang="en-US" sz="3200" dirty="0"/>
              <a:t>Administrative Aspects</a:t>
            </a:r>
          </a:p>
          <a:p>
            <a:pPr marL="627063" lvl="0" indent="-627063">
              <a:spcBef>
                <a:spcPts val="600"/>
              </a:spcBef>
              <a:spcAft>
                <a:spcPts val="600"/>
              </a:spcAft>
            </a:pPr>
            <a:r>
              <a:rPr lang="en-US" sz="3200" dirty="0"/>
              <a:t>TSG RAN project update</a:t>
            </a:r>
          </a:p>
          <a:p>
            <a:pPr marL="627063" indent="-627063">
              <a:spcBef>
                <a:spcPts val="600"/>
              </a:spcBef>
              <a:spcAft>
                <a:spcPts val="600"/>
              </a:spcAft>
            </a:pPr>
            <a:r>
              <a:rPr lang="en-US" sz="3200" dirty="0"/>
              <a:t>ITU matters</a:t>
            </a:r>
          </a:p>
        </p:txBody>
      </p:sp>
    </p:spTree>
    <p:extLst>
      <p:ext uri="{BB962C8B-B14F-4D97-AF65-F5344CB8AC3E}">
        <p14:creationId xmlns:p14="http://schemas.microsoft.com/office/powerpoint/2010/main" val="309598549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3EE43-9FE2-225F-3A09-C34EDC136DD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AE53F73-93D1-0915-CDE3-F664B6413A0B}"/>
              </a:ext>
            </a:extLst>
          </p:cNvPr>
          <p:cNvSpPr>
            <a:spLocks noGrp="1"/>
          </p:cNvSpPr>
          <p:nvPr>
            <p:ph type="title"/>
          </p:nvPr>
        </p:nvSpPr>
        <p:spPr/>
        <p:txBody>
          <a:bodyPr/>
          <a:lstStyle/>
          <a:p>
            <a:r>
              <a:rPr lang="en-US" sz="2400" dirty="0"/>
              <a:t>Additional Info – 6G requirements of new and existing services </a:t>
            </a:r>
            <a:r>
              <a:rPr lang="en-US" sz="1800" dirty="0"/>
              <a:t>(in RAN#110)</a:t>
            </a:r>
            <a:endParaRPr lang="en-US" sz="2400" dirty="0"/>
          </a:p>
        </p:txBody>
      </p:sp>
      <p:sp>
        <p:nvSpPr>
          <p:cNvPr id="4" name="Content Placeholder 3">
            <a:extLst>
              <a:ext uri="{FF2B5EF4-FFF2-40B4-BE49-F238E27FC236}">
                <a16:creationId xmlns:a16="http://schemas.microsoft.com/office/drawing/2014/main" id="{0DCB5616-A27D-07E3-AE8F-1516F85792CA}"/>
              </a:ext>
            </a:extLst>
          </p:cNvPr>
          <p:cNvSpPr>
            <a:spLocks noGrp="1"/>
          </p:cNvSpPr>
          <p:nvPr>
            <p:ph idx="1"/>
          </p:nvPr>
        </p:nvSpPr>
        <p:spPr/>
        <p:txBody>
          <a:bodyPr/>
          <a:lstStyle/>
          <a:p>
            <a:r>
              <a:rPr lang="en-US" sz="2000" dirty="0"/>
              <a:t>Fixed wireless access (FWA)</a:t>
            </a:r>
          </a:p>
          <a:p>
            <a:pPr lvl="1"/>
            <a:r>
              <a:rPr lang="en-US" sz="1800" dirty="0"/>
              <a:t>The 6GR and 6G RAN architecture shall support fixed wireless access (FWA). </a:t>
            </a:r>
          </a:p>
          <a:p>
            <a:r>
              <a:rPr lang="en-US" sz="2000" dirty="0"/>
              <a:t>Support for UAV communication</a:t>
            </a:r>
          </a:p>
          <a:p>
            <a:pPr lvl="1"/>
            <a:r>
              <a:rPr lang="en-US" sz="1800" dirty="0"/>
              <a:t>The 6GR shall provide coverage, high-capacity connectivity and mobility for UAV. The 6GR shall allow for serving UAV with both UAV dedicated and UAV non-dedicated deployments.</a:t>
            </a:r>
          </a:p>
          <a:p>
            <a:r>
              <a:rPr lang="en-US" sz="2000" dirty="0"/>
              <a:t>Vehicular services</a:t>
            </a:r>
          </a:p>
          <a:p>
            <a:pPr lvl="1"/>
            <a:r>
              <a:rPr lang="en-US" sz="1800" dirty="0"/>
              <a:t>The 6GR and 6G RAN architecture shall support services to vehicles over the </a:t>
            </a:r>
            <a:r>
              <a:rPr lang="en-US" sz="1800" dirty="0" err="1"/>
              <a:t>Uu</a:t>
            </a:r>
            <a:r>
              <a:rPr lang="en-US" sz="1800" dirty="0"/>
              <a:t> interface. </a:t>
            </a:r>
          </a:p>
          <a:p>
            <a:pPr lvl="1"/>
            <a:r>
              <a:rPr lang="en-US" sz="1800" dirty="0"/>
              <a:t>5G NR sidelink is reused as is for 6G V2X services.</a:t>
            </a:r>
          </a:p>
          <a:p>
            <a:r>
              <a:rPr lang="en-US" sz="2000" dirty="0"/>
              <a:t>Mission Critical Communication Services</a:t>
            </a:r>
          </a:p>
          <a:p>
            <a:pPr lvl="1"/>
            <a:r>
              <a:rPr lang="en-US" sz="1800" dirty="0"/>
              <a:t>The 6GR and 6G RAN architecture shall support Mission Critical Communications services (e.g. MCPTT, </a:t>
            </a:r>
            <a:r>
              <a:rPr lang="en-US" sz="1800" dirty="0" err="1"/>
              <a:t>MCVideo</a:t>
            </a:r>
            <a:r>
              <a:rPr lang="en-US" sz="1800" dirty="0"/>
              <a:t>, </a:t>
            </a:r>
            <a:r>
              <a:rPr lang="en-US" sz="1800" dirty="0" err="1"/>
              <a:t>MCData</a:t>
            </a:r>
            <a:r>
              <a:rPr lang="en-US" sz="1800" dirty="0"/>
              <a:t>).</a:t>
            </a:r>
          </a:p>
          <a:p>
            <a:pPr lvl="1"/>
            <a:r>
              <a:rPr lang="en-US" sz="1800" dirty="0"/>
              <a:t>5G broadcast, 5G NR multicast and 5G NR sidelink are reused as is for 6G mission critical communications services.</a:t>
            </a:r>
          </a:p>
          <a:p>
            <a:endParaRPr lang="en-US" sz="2000" dirty="0"/>
          </a:p>
        </p:txBody>
      </p:sp>
    </p:spTree>
    <p:extLst>
      <p:ext uri="{BB962C8B-B14F-4D97-AF65-F5344CB8AC3E}">
        <p14:creationId xmlns:p14="http://schemas.microsoft.com/office/powerpoint/2010/main" val="1371200229"/>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04589DA-A970-42BF-3225-6496A30E2924}"/>
              </a:ext>
            </a:extLst>
          </p:cNvPr>
          <p:cNvSpPr>
            <a:spLocks noGrp="1"/>
          </p:cNvSpPr>
          <p:nvPr>
            <p:ph type="title"/>
          </p:nvPr>
        </p:nvSpPr>
        <p:spPr/>
        <p:txBody>
          <a:bodyPr/>
          <a:lstStyle/>
          <a:p>
            <a:r>
              <a:rPr lang="en-US" sz="2400" dirty="0"/>
              <a:t>Additional Info – </a:t>
            </a:r>
            <a:r>
              <a:rPr lang="en-GB" sz="2400" dirty="0"/>
              <a:t>6G requirements for architecture and migration</a:t>
            </a:r>
            <a:r>
              <a:rPr lang="en-US" sz="2400" dirty="0"/>
              <a:t> </a:t>
            </a:r>
            <a:r>
              <a:rPr lang="en-US" sz="2000" dirty="0"/>
              <a:t>(in RAN#110)</a:t>
            </a:r>
            <a:endParaRPr lang="en-US" sz="2400" dirty="0"/>
          </a:p>
        </p:txBody>
      </p:sp>
      <p:sp>
        <p:nvSpPr>
          <p:cNvPr id="4" name="Content Placeholder 3">
            <a:extLst>
              <a:ext uri="{FF2B5EF4-FFF2-40B4-BE49-F238E27FC236}">
                <a16:creationId xmlns:a16="http://schemas.microsoft.com/office/drawing/2014/main" id="{FC6FDED1-0D00-494F-A35A-15DD9F71EB05}"/>
              </a:ext>
            </a:extLst>
          </p:cNvPr>
          <p:cNvSpPr>
            <a:spLocks noGrp="1"/>
          </p:cNvSpPr>
          <p:nvPr>
            <p:ph idx="1"/>
          </p:nvPr>
        </p:nvSpPr>
        <p:spPr/>
        <p:txBody>
          <a:bodyPr/>
          <a:lstStyle/>
          <a:p>
            <a:r>
              <a:rPr lang="en-US" sz="1800" dirty="0"/>
              <a:t>The design of the 6G RAN architecture shall allow the collection and transport of standardized measurement data (e.g. AIML data and sensing data) in an efficient way and under operator control to fulfil existing and new service requirements. </a:t>
            </a:r>
          </a:p>
          <a:p>
            <a:pPr lvl="1"/>
            <a:r>
              <a:rPr lang="en-US" sz="1800" dirty="0"/>
              <a:t>User data privacy and anonymity is supported and preserved as part of data collection, transmission and operation.</a:t>
            </a:r>
          </a:p>
          <a:p>
            <a:pPr lvl="1"/>
            <a:r>
              <a:rPr lang="en-US" sz="1800" dirty="0"/>
              <a:t>user consent as part of outcome of SA.</a:t>
            </a:r>
          </a:p>
          <a:p>
            <a:pPr lvl="1"/>
            <a:r>
              <a:rPr lang="en-US" sz="1800" dirty="0"/>
              <a:t>Operator control: operator can control and configure the data to be collected, to have visibility of the collected data, and decide whether to start or stop data collection based on user consent where necessary, while ensuring user privacy and anonymity.</a:t>
            </a:r>
          </a:p>
          <a:p>
            <a:pPr lvl="1"/>
            <a:r>
              <a:rPr lang="en-US" sz="1800" dirty="0"/>
              <a:t>Note: The term ‘user consent’ may be further modified depending on SA discussion/outcome.</a:t>
            </a:r>
          </a:p>
          <a:p>
            <a:r>
              <a:rPr lang="en-US" sz="1800" dirty="0"/>
              <a:t>The design of the 6G RAN architecture shall enable lower energy consumption with respect to current networks to achieve sustainability.</a:t>
            </a:r>
          </a:p>
          <a:p>
            <a:r>
              <a:rPr lang="en-US" sz="1800" dirty="0"/>
              <a:t>The 6G RAN shall at least support idle mode inter-RAT mobility between the 6GR and E-UTRAN.</a:t>
            </a:r>
          </a:p>
          <a:p>
            <a:r>
              <a:rPr lang="en-US" sz="1800" dirty="0"/>
              <a:t>The 6GR shall support coexistence with NB-IoT (all deployment modes) and eMTC via semi-static configuration.</a:t>
            </a:r>
          </a:p>
          <a:p>
            <a:pPr lvl="1"/>
            <a:r>
              <a:rPr lang="en-US" sz="1800" dirty="0"/>
              <a:t>This text is moved to 5.2 and remove existing editor’s note</a:t>
            </a:r>
          </a:p>
          <a:p>
            <a:r>
              <a:rPr lang="en-US" sz="1800" dirty="0"/>
              <a:t>The 6G RAN shall support network performance monitoring.</a:t>
            </a:r>
          </a:p>
          <a:p>
            <a:endParaRPr lang="en-US" sz="1800" dirty="0"/>
          </a:p>
        </p:txBody>
      </p:sp>
    </p:spTree>
    <p:extLst>
      <p:ext uri="{BB962C8B-B14F-4D97-AF65-F5344CB8AC3E}">
        <p14:creationId xmlns:p14="http://schemas.microsoft.com/office/powerpoint/2010/main" val="3677885828"/>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B3C66E-2C33-DCFD-FBE7-5641031F227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E692291-9844-7DA9-A402-F790C61C56C4}"/>
              </a:ext>
            </a:extLst>
          </p:cNvPr>
          <p:cNvSpPr>
            <a:spLocks noGrp="1"/>
          </p:cNvSpPr>
          <p:nvPr>
            <p:ph type="title"/>
          </p:nvPr>
        </p:nvSpPr>
        <p:spPr/>
        <p:txBody>
          <a:bodyPr/>
          <a:lstStyle/>
          <a:p>
            <a:r>
              <a:rPr lang="en-US" sz="2400" dirty="0"/>
              <a:t>Additional Info – </a:t>
            </a:r>
            <a:r>
              <a:rPr lang="en-GB" sz="2400" dirty="0"/>
              <a:t>6G </a:t>
            </a:r>
            <a:r>
              <a:rPr lang="en-US" sz="2400" dirty="0"/>
              <a:t>diverse device types </a:t>
            </a:r>
            <a:r>
              <a:rPr lang="en-US" sz="2000" dirty="0"/>
              <a:t>(in RAN#110) – Proposal 1</a:t>
            </a:r>
            <a:endParaRPr lang="en-US" sz="2400" dirty="0"/>
          </a:p>
        </p:txBody>
      </p:sp>
      <p:sp>
        <p:nvSpPr>
          <p:cNvPr id="4" name="Content Placeholder 3">
            <a:extLst>
              <a:ext uri="{FF2B5EF4-FFF2-40B4-BE49-F238E27FC236}">
                <a16:creationId xmlns:a16="http://schemas.microsoft.com/office/drawing/2014/main" id="{4FA200CD-243A-3511-56CA-4AA4DEEF4841}"/>
              </a:ext>
            </a:extLst>
          </p:cNvPr>
          <p:cNvSpPr>
            <a:spLocks noGrp="1"/>
          </p:cNvSpPr>
          <p:nvPr>
            <p:ph idx="1"/>
          </p:nvPr>
        </p:nvSpPr>
        <p:spPr/>
        <p:txBody>
          <a:bodyPr/>
          <a:lstStyle/>
          <a:p>
            <a:pPr>
              <a:lnSpc>
                <a:spcPct val="100000"/>
              </a:lnSpc>
            </a:pPr>
            <a:r>
              <a:rPr lang="en-US" sz="1600" dirty="0"/>
              <a:t>6GR supports the operation (but not required to be optimized for performance) in a minimum spectrum allocation of 3MHz with a 15kHz SCS</a:t>
            </a:r>
            <a:br>
              <a:rPr lang="en-US" sz="1600" dirty="0"/>
            </a:br>
            <a:r>
              <a:rPr lang="en-US" sz="1600" dirty="0"/>
              <a:t>Note: the following agreement made in RAN1#123 still holds, with the clarification that the bandwidth in </a:t>
            </a:r>
            <a:r>
              <a:rPr lang="en-US" sz="1600" dirty="0" err="1"/>
              <a:t>Opt</a:t>
            </a:r>
            <a:r>
              <a:rPr lang="en-US" sz="1600" dirty="0"/>
              <a:t> 1 below is assumed to be at least 5MHz with a 15kHz SCS. </a:t>
            </a:r>
          </a:p>
          <a:p>
            <a:pPr lvl="1">
              <a:lnSpc>
                <a:spcPct val="100000"/>
              </a:lnSpc>
            </a:pPr>
            <a:r>
              <a:rPr lang="en-US" sz="1600" dirty="0"/>
              <a:t>User data privacy and anonymity is supported and preserved as part of data collection, transmission and operation.</a:t>
            </a:r>
          </a:p>
          <a:p>
            <a:pPr lvl="1">
              <a:lnSpc>
                <a:spcPct val="100000"/>
              </a:lnSpc>
            </a:pPr>
            <a:endParaRPr lang="en-US" sz="1600" dirty="0"/>
          </a:p>
          <a:p>
            <a:pPr lvl="1">
              <a:lnSpc>
                <a:spcPct val="100000"/>
              </a:lnSpc>
            </a:pPr>
            <a:endParaRPr lang="en-US" sz="1600" dirty="0"/>
          </a:p>
          <a:p>
            <a:pPr lvl="1">
              <a:lnSpc>
                <a:spcPct val="100000"/>
              </a:lnSpc>
            </a:pPr>
            <a:endParaRPr lang="en-US" sz="1600" dirty="0"/>
          </a:p>
          <a:p>
            <a:pPr lvl="1">
              <a:lnSpc>
                <a:spcPct val="100000"/>
              </a:lnSpc>
            </a:pPr>
            <a:endParaRPr lang="en-US" sz="1600" dirty="0"/>
          </a:p>
          <a:p>
            <a:pPr>
              <a:lnSpc>
                <a:spcPct val="100000"/>
              </a:lnSpc>
            </a:pPr>
            <a:endParaRPr lang="en-US" sz="1600" dirty="0"/>
          </a:p>
          <a:p>
            <a:pPr>
              <a:lnSpc>
                <a:spcPct val="100000"/>
              </a:lnSpc>
            </a:pPr>
            <a:endParaRPr lang="en-US" sz="1600" dirty="0"/>
          </a:p>
          <a:p>
            <a:pPr>
              <a:lnSpc>
                <a:spcPct val="100000"/>
              </a:lnSpc>
            </a:pPr>
            <a:r>
              <a:rPr lang="en-US" sz="1600" dirty="0"/>
              <a:t>Regarding the smallest maximum UE bandwidth as discussed in the following RAN1 agreement, </a:t>
            </a:r>
            <a:r>
              <a:rPr lang="en-US" sz="1600" dirty="0" err="1"/>
              <a:t>Opt</a:t>
            </a:r>
            <a:r>
              <a:rPr lang="en-US" sz="1600" dirty="0"/>
              <a:t> 1 is excluded. Aim to conclude by RAN plenary no later than RAN#112 (June 2026). </a:t>
            </a:r>
          </a:p>
          <a:p>
            <a:pPr lvl="1">
              <a:lnSpc>
                <a:spcPct val="100000"/>
              </a:lnSpc>
            </a:pPr>
            <a:r>
              <a:rPr lang="en-US" sz="1600" dirty="0"/>
              <a:t>RAN1 and RAN4 is tasked to continue providing more analysis accordingly.</a:t>
            </a:r>
          </a:p>
          <a:p>
            <a:pPr lvl="1">
              <a:lnSpc>
                <a:spcPct val="100000"/>
              </a:lnSpc>
            </a:pPr>
            <a:r>
              <a:rPr lang="en-US" sz="1600" dirty="0"/>
              <a:t>Companies are encouraged to provide more analysis at RAN plenary particularly regarding the use cases, requirements, economy of scale, etc.</a:t>
            </a:r>
          </a:p>
          <a:p>
            <a:pPr>
              <a:lnSpc>
                <a:spcPct val="100000"/>
              </a:lnSpc>
            </a:pPr>
            <a:endParaRPr lang="en-US" sz="1600" dirty="0"/>
          </a:p>
        </p:txBody>
      </p:sp>
      <p:sp>
        <p:nvSpPr>
          <p:cNvPr id="5" name="TextBox 4">
            <a:extLst>
              <a:ext uri="{FF2B5EF4-FFF2-40B4-BE49-F238E27FC236}">
                <a16:creationId xmlns:a16="http://schemas.microsoft.com/office/drawing/2014/main" id="{58F112D5-FB9A-D3EE-17A3-DB048F9A7562}"/>
              </a:ext>
            </a:extLst>
          </p:cNvPr>
          <p:cNvSpPr txBox="1"/>
          <p:nvPr/>
        </p:nvSpPr>
        <p:spPr>
          <a:xfrm>
            <a:off x="1178944" y="2402951"/>
            <a:ext cx="10558732" cy="1200329"/>
          </a:xfrm>
          <a:prstGeom prst="rect">
            <a:avLst/>
          </a:prstGeom>
          <a:noFill/>
        </p:spPr>
        <p:txBody>
          <a:bodyPr wrap="square">
            <a:spAutoFit/>
          </a:bodyPr>
          <a:lstStyle/>
          <a:p>
            <a:pPr marR="0">
              <a:buNone/>
            </a:pPr>
            <a:r>
              <a:rPr lang="en-US" sz="1200" i="1" dirty="0">
                <a:effectLst/>
                <a:highlight>
                  <a:srgbClr val="00FF00"/>
                </a:highlight>
                <a:latin typeface="Times New Roman" panose="02020603050405020304" pitchFamily="18" charset="0"/>
                <a:ea typeface="Times New Roman" panose="02020603050405020304" pitchFamily="18" charset="0"/>
              </a:rPr>
              <a:t>Agreement</a:t>
            </a:r>
            <a:endParaRPr lang="en-US" dirty="0">
              <a:highlight>
                <a:srgbClr val="00FF00"/>
              </a:highlight>
              <a:latin typeface="Times New Roman" panose="02020603050405020304" pitchFamily="18" charset="0"/>
              <a:ea typeface="Times New Roman" panose="02020603050405020304" pitchFamily="18" charset="0"/>
            </a:endParaRPr>
          </a:p>
          <a:p>
            <a:pPr marR="0">
              <a:buNone/>
            </a:pPr>
            <a:r>
              <a:rPr lang="en-US" sz="1200" i="1" dirty="0">
                <a:effectLst/>
                <a:latin typeface="Times New Roman" panose="02020603050405020304" pitchFamily="18" charset="0"/>
                <a:ea typeface="DengXian" panose="02010600030101010101" pitchFamily="2" charset="-122"/>
              </a:rPr>
              <a:t>If the minimum</a:t>
            </a:r>
            <a:r>
              <a:rPr lang="en-US" sz="1200" i="1" dirty="0">
                <a:effectLst/>
                <a:latin typeface="Times New Roman" panose="02020603050405020304" pitchFamily="18" charset="0"/>
                <a:ea typeface="Times New Roman" panose="02020603050405020304" pitchFamily="18" charset="0"/>
              </a:rPr>
              <a:t> spectrum allocation</a:t>
            </a:r>
            <a:r>
              <a:rPr lang="en-US" sz="1200" i="1" dirty="0">
                <a:effectLst/>
                <a:latin typeface="Times New Roman" panose="02020603050405020304" pitchFamily="18" charset="0"/>
                <a:ea typeface="DengXian" panose="02010600030101010101" pitchFamily="2" charset="-122"/>
              </a:rPr>
              <a:t> is 3MHz with 15kHz SCS for 6GR,</a:t>
            </a:r>
            <a:endParaRPr lang="en-US" dirty="0">
              <a:effectLst/>
              <a:latin typeface="Times New Roman" panose="02020603050405020304" pitchFamily="18" charset="0"/>
              <a:ea typeface="Times New Roman" panose="02020603050405020304" pitchFamily="18" charset="0"/>
            </a:endParaRPr>
          </a:p>
          <a:p>
            <a:pPr marL="342900" marR="0" lvl="0" indent="-342900">
              <a:buFont typeface="Wingdings" panose="05000000000000000000" pitchFamily="2" charset="2"/>
              <a:buChar char=""/>
            </a:pPr>
            <a:r>
              <a:rPr lang="en-US" sz="1200" i="1" dirty="0">
                <a:effectLst/>
                <a:latin typeface="Times New Roman" panose="02020603050405020304" pitchFamily="18" charset="0"/>
                <a:ea typeface="Times New Roman" panose="02020603050405020304" pitchFamily="18" charset="0"/>
              </a:rPr>
              <a:t>Opt1: Design of the common signals/channels</a:t>
            </a:r>
            <a:r>
              <a:rPr lang="en-US" sz="1200" i="1" dirty="0">
                <a:effectLst/>
                <a:latin typeface="Times New Roman" panose="02020603050405020304" pitchFamily="18" charset="0"/>
                <a:ea typeface="DengXian" panose="02010600030101010101" pitchFamily="2" charset="-122"/>
              </a:rPr>
              <a:t> (at least for SSB)</a:t>
            </a:r>
            <a:r>
              <a:rPr lang="en-US" sz="1200" i="1" dirty="0">
                <a:effectLst/>
                <a:latin typeface="Times New Roman" panose="02020603050405020304" pitchFamily="18" charset="0"/>
                <a:ea typeface="Times New Roman" panose="02020603050405020304" pitchFamily="18" charset="0"/>
              </a:rPr>
              <a:t> for initial access by assuming </a:t>
            </a:r>
            <a:r>
              <a:rPr lang="en-US" sz="1200" i="1" dirty="0">
                <a:effectLst/>
                <a:latin typeface="Times New Roman" panose="02020603050405020304" pitchFamily="18" charset="0"/>
                <a:ea typeface="DengXian" panose="02010600030101010101" pitchFamily="2" charset="-122"/>
              </a:rPr>
              <a:t>bandwidth</a:t>
            </a:r>
            <a:r>
              <a:rPr lang="en-US" sz="1200" i="1" dirty="0">
                <a:effectLst/>
                <a:latin typeface="Times New Roman" panose="02020603050405020304" pitchFamily="18" charset="0"/>
                <a:ea typeface="Times New Roman" panose="02020603050405020304" pitchFamily="18" charset="0"/>
              </a:rPr>
              <a:t> larger than </a:t>
            </a:r>
            <a:r>
              <a:rPr lang="en-US" sz="1200" i="1" dirty="0">
                <a:effectLst/>
                <a:latin typeface="Times New Roman" panose="02020603050405020304" pitchFamily="18" charset="0"/>
                <a:ea typeface="DengXian" panose="02010600030101010101" pitchFamily="2" charset="-122"/>
              </a:rPr>
              <a:t>3MHz</a:t>
            </a:r>
            <a:r>
              <a:rPr lang="en-US" sz="1200" i="1" dirty="0">
                <a:effectLst/>
                <a:latin typeface="Times New Roman" panose="02020603050405020304" pitchFamily="18" charset="0"/>
                <a:ea typeface="Times New Roman" panose="02020603050405020304" pitchFamily="18" charset="0"/>
              </a:rPr>
              <a:t>, which is applicable to any spectrum allocations</a:t>
            </a:r>
            <a:r>
              <a:rPr lang="en-US" sz="1200" i="1" dirty="0">
                <a:effectLst/>
                <a:latin typeface="Times New Roman" panose="02020603050405020304" pitchFamily="18" charset="0"/>
                <a:ea typeface="DengXian" panose="02010600030101010101" pitchFamily="2" charset="-122"/>
              </a:rPr>
              <a:t> with adjustment, if applicable</a:t>
            </a:r>
            <a:endParaRPr lang="en-US" dirty="0">
              <a:effectLst/>
              <a:latin typeface="Times New Roman" panose="02020603050405020304" pitchFamily="18" charset="0"/>
              <a:ea typeface="Times New Roman" panose="02020603050405020304" pitchFamily="18" charset="0"/>
            </a:endParaRPr>
          </a:p>
          <a:p>
            <a:pPr marL="342900" marR="0" lvl="0" indent="-342900">
              <a:buFont typeface="Wingdings" panose="05000000000000000000" pitchFamily="2" charset="2"/>
              <a:buChar char=""/>
            </a:pPr>
            <a:r>
              <a:rPr lang="en-US" sz="1200" i="1" dirty="0">
                <a:effectLst/>
                <a:latin typeface="Times New Roman" panose="02020603050405020304" pitchFamily="18" charset="0"/>
                <a:ea typeface="Times New Roman" panose="02020603050405020304" pitchFamily="18" charset="0"/>
              </a:rPr>
              <a:t>Opt2: A single design of the common signals/channels</a:t>
            </a:r>
            <a:r>
              <a:rPr lang="en-US" sz="1200" i="1" dirty="0">
                <a:effectLst/>
                <a:latin typeface="Times New Roman" panose="02020603050405020304" pitchFamily="18" charset="0"/>
                <a:ea typeface="DengXian" panose="02010600030101010101" pitchFamily="2" charset="-122"/>
              </a:rPr>
              <a:t> (at least for SSB)</a:t>
            </a:r>
            <a:r>
              <a:rPr lang="en-US" sz="1200" i="1" dirty="0">
                <a:effectLst/>
                <a:latin typeface="Times New Roman" panose="02020603050405020304" pitchFamily="18" charset="0"/>
                <a:ea typeface="Times New Roman" panose="02020603050405020304" pitchFamily="18" charset="0"/>
              </a:rPr>
              <a:t> for initial access by assuming minimum spectrum allocation as target bandwidth</a:t>
            </a:r>
            <a:r>
              <a:rPr lang="en-US" sz="1200" i="1" dirty="0">
                <a:effectLst/>
                <a:latin typeface="Times New Roman" panose="02020603050405020304" pitchFamily="18" charset="0"/>
                <a:ea typeface="DengXian" panose="02010600030101010101" pitchFamily="2" charset="-122"/>
              </a:rPr>
              <a:t> 3MHz</a:t>
            </a:r>
            <a:r>
              <a:rPr lang="en-US" sz="1200" i="1" dirty="0">
                <a:effectLst/>
                <a:latin typeface="Times New Roman" panose="02020603050405020304" pitchFamily="18" charset="0"/>
                <a:ea typeface="Times New Roman" panose="02020603050405020304" pitchFamily="18" charset="0"/>
              </a:rPr>
              <a:t>,</a:t>
            </a:r>
            <a:r>
              <a:rPr lang="en-US" sz="1200" i="1" dirty="0">
                <a:effectLst/>
                <a:latin typeface="Times New Roman" panose="02020603050405020304" pitchFamily="18" charset="0"/>
                <a:ea typeface="DengXian" panose="02010600030101010101" pitchFamily="2" charset="-122"/>
              </a:rPr>
              <a:t> </a:t>
            </a:r>
            <a:r>
              <a:rPr lang="en-US" sz="1200" i="1" dirty="0">
                <a:effectLst/>
                <a:latin typeface="Times New Roman" panose="02020603050405020304" pitchFamily="18" charset="0"/>
                <a:ea typeface="Times New Roman" panose="02020603050405020304" pitchFamily="18" charset="0"/>
              </a:rPr>
              <a:t>which is applicable to any spectrum allocations</a:t>
            </a:r>
            <a:endParaRPr lang="en-US" dirty="0">
              <a:effectLst/>
              <a:latin typeface="Times New Roman" panose="02020603050405020304" pitchFamily="18" charset="0"/>
              <a:ea typeface="Times New Roman" panose="02020603050405020304" pitchFamily="18" charset="0"/>
            </a:endParaRPr>
          </a:p>
        </p:txBody>
      </p:sp>
      <p:sp>
        <p:nvSpPr>
          <p:cNvPr id="9" name="TextBox 8">
            <a:extLst>
              <a:ext uri="{FF2B5EF4-FFF2-40B4-BE49-F238E27FC236}">
                <a16:creationId xmlns:a16="http://schemas.microsoft.com/office/drawing/2014/main" id="{E73A979A-1DFE-72F3-B995-FBA2CB708BDD}"/>
              </a:ext>
            </a:extLst>
          </p:cNvPr>
          <p:cNvSpPr txBox="1"/>
          <p:nvPr/>
        </p:nvSpPr>
        <p:spPr>
          <a:xfrm>
            <a:off x="1098430" y="5092540"/>
            <a:ext cx="10397706" cy="1690143"/>
          </a:xfrm>
          <a:prstGeom prst="rect">
            <a:avLst/>
          </a:prstGeom>
          <a:noFill/>
        </p:spPr>
        <p:txBody>
          <a:bodyPr wrap="square">
            <a:spAutoFit/>
          </a:bodyPr>
          <a:lstStyle/>
          <a:p>
            <a:pPr marR="0">
              <a:buNone/>
            </a:pPr>
            <a:r>
              <a:rPr lang="en-US" sz="1000" dirty="0">
                <a:effectLst/>
                <a:highlight>
                  <a:srgbClr val="00FF00"/>
                </a:highlight>
                <a:latin typeface="Times New Roman" panose="02020603050405020304" pitchFamily="18" charset="0"/>
                <a:ea typeface="DengXian" panose="02010600030101010101" pitchFamily="2" charset="-122"/>
              </a:rPr>
              <a:t>Agreement</a:t>
            </a:r>
            <a:endParaRPr lang="en-US" sz="1200" dirty="0">
              <a:effectLst/>
              <a:latin typeface="Times New Roman" panose="02020603050405020304" pitchFamily="18" charset="0"/>
              <a:ea typeface="Times New Roman" panose="02020603050405020304" pitchFamily="18" charset="0"/>
            </a:endParaRPr>
          </a:p>
          <a:p>
            <a:pPr marL="342900" marR="0" lvl="0" indent="-342900">
              <a:lnSpc>
                <a:spcPct val="105000"/>
              </a:lnSpc>
              <a:buFont typeface="Wingdings" panose="05000000000000000000" pitchFamily="2" charset="2"/>
              <a:buChar char=""/>
            </a:pPr>
            <a:r>
              <a:rPr lang="en-US" sz="1000" i="1" dirty="0">
                <a:effectLst/>
                <a:latin typeface="Times New Roman" panose="02020603050405020304" pitchFamily="18" charset="0"/>
                <a:ea typeface="Batang" panose="02030600000101010101" pitchFamily="18" charset="-127"/>
              </a:rPr>
              <a:t>Study</a:t>
            </a:r>
            <a:r>
              <a:rPr lang="en-US" sz="1000" i="1" dirty="0">
                <a:effectLst/>
                <a:latin typeface="Times New Roman" panose="02020603050405020304" pitchFamily="18" charset="0"/>
                <a:ea typeface="DengXian" panose="02010600030101010101" pitchFamily="2" charset="-122"/>
              </a:rPr>
              <a:t> </a:t>
            </a:r>
            <a:r>
              <a:rPr lang="en-US" sz="1000" i="1" dirty="0">
                <a:effectLst/>
                <a:latin typeface="Times New Roman" panose="02020603050405020304" pitchFamily="18" charset="0"/>
                <a:ea typeface="Yu Mincho" panose="02020400000000000000" pitchFamily="18" charset="-128"/>
              </a:rPr>
              <a:t>the following smallest maximum </a:t>
            </a:r>
            <a:r>
              <a:rPr lang="en-US" sz="1000" i="1" dirty="0">
                <a:effectLst/>
                <a:latin typeface="Times New Roman" panose="02020603050405020304" pitchFamily="18" charset="0"/>
                <a:ea typeface="Batang" panose="02030600000101010101" pitchFamily="18" charset="-127"/>
              </a:rPr>
              <a:t>supported </a:t>
            </a:r>
            <a:r>
              <a:rPr lang="en-US" sz="1000" i="1" dirty="0">
                <a:effectLst/>
                <a:latin typeface="Times New Roman" panose="02020603050405020304" pitchFamily="18" charset="0"/>
                <a:ea typeface="Yu Mincho" panose="02020400000000000000" pitchFamily="18" charset="-128"/>
              </a:rPr>
              <a:t>RF and BB </a:t>
            </a:r>
            <a:r>
              <a:rPr lang="en-US" sz="1000" i="1" dirty="0">
                <a:effectLst/>
                <a:latin typeface="Times New Roman" panose="02020603050405020304" pitchFamily="18" charset="0"/>
                <a:ea typeface="Batang" panose="02030600000101010101" pitchFamily="18" charset="-127"/>
              </a:rPr>
              <a:t>UE BW</a:t>
            </a:r>
            <a:r>
              <a:rPr lang="en-US" sz="1000" i="1" dirty="0">
                <a:effectLst/>
                <a:latin typeface="Times New Roman" panose="02020603050405020304" pitchFamily="18" charset="0"/>
                <a:ea typeface="Yu Mincho" panose="02020400000000000000" pitchFamily="18" charset="-128"/>
              </a:rPr>
              <a:t> without spectrum aggregation for </a:t>
            </a:r>
            <a:r>
              <a:rPr lang="en-US" sz="1000" i="1" dirty="0">
                <a:effectLst/>
                <a:latin typeface="Times New Roman" panose="02020603050405020304" pitchFamily="18" charset="0"/>
                <a:ea typeface="DengXian" panose="02010600030101010101" pitchFamily="2" charset="-122"/>
              </a:rPr>
              <a:t>at least one </a:t>
            </a:r>
            <a:r>
              <a:rPr lang="en-US" sz="1000" i="1" dirty="0">
                <a:effectLst/>
                <a:latin typeface="Times New Roman" panose="02020603050405020304" pitchFamily="18" charset="0"/>
                <a:ea typeface="Yu Mincho" panose="02020400000000000000" pitchFamily="18" charset="-128"/>
              </a:rPr>
              <a:t>low-tier device type supported by 6GR framework</a:t>
            </a:r>
            <a:r>
              <a:rPr lang="en-US" sz="1000" i="1" dirty="0">
                <a:effectLst/>
                <a:latin typeface="Times New Roman" panose="02020603050405020304" pitchFamily="18" charset="0"/>
                <a:ea typeface="Batang" panose="02030600000101010101" pitchFamily="18" charset="-127"/>
              </a:rPr>
              <a:t> </a:t>
            </a:r>
            <a:r>
              <a:rPr lang="en-US" sz="1000" i="1" dirty="0">
                <a:effectLst/>
                <a:latin typeface="Times New Roman" panose="02020603050405020304" pitchFamily="18" charset="0"/>
                <a:ea typeface="DengXian" panose="02010600030101010101" pitchFamily="2" charset="-122"/>
              </a:rPr>
              <a:t>from physical layer perspective, subject to further discussion and confirmation in RAN</a:t>
            </a:r>
            <a:endParaRPr lang="en-US" sz="1200" dirty="0">
              <a:effectLst/>
              <a:latin typeface="Times New Roman" panose="02020603050405020304" pitchFamily="18" charset="0"/>
              <a:ea typeface="Times New Roman" panose="02020603050405020304" pitchFamily="18" charset="0"/>
            </a:endParaRPr>
          </a:p>
          <a:p>
            <a:pPr marL="742950" marR="0" lvl="1" indent="-285750" algn="just">
              <a:lnSpc>
                <a:spcPct val="105000"/>
              </a:lnSpc>
              <a:buFont typeface="Symbol" panose="05050102010706020507" pitchFamily="18" charset="2"/>
              <a:buChar char=""/>
            </a:pPr>
            <a:r>
              <a:rPr lang="en-US" sz="1000" i="1" dirty="0">
                <a:effectLst/>
                <a:latin typeface="Times New Roman" panose="02020603050405020304" pitchFamily="18" charset="0"/>
                <a:ea typeface="Batang" panose="02030600000101010101" pitchFamily="18" charset="-127"/>
              </a:rPr>
              <a:t>Opt1: 3MHz</a:t>
            </a:r>
            <a:endParaRPr lang="en-US" sz="1200" dirty="0">
              <a:effectLst/>
              <a:latin typeface="Times New Roman" panose="02020603050405020304" pitchFamily="18" charset="0"/>
              <a:ea typeface="Times New Roman" panose="02020603050405020304" pitchFamily="18" charset="0"/>
            </a:endParaRPr>
          </a:p>
          <a:p>
            <a:pPr marL="742950" marR="0" lvl="1" indent="-285750" algn="just">
              <a:lnSpc>
                <a:spcPct val="105000"/>
              </a:lnSpc>
              <a:buFont typeface="Symbol" panose="05050102010706020507" pitchFamily="18" charset="2"/>
              <a:buChar char=""/>
            </a:pPr>
            <a:r>
              <a:rPr lang="en-US" sz="1000" i="1" dirty="0">
                <a:effectLst/>
                <a:latin typeface="Times New Roman" panose="02020603050405020304" pitchFamily="18" charset="0"/>
                <a:ea typeface="Batang" panose="02030600000101010101" pitchFamily="18" charset="-127"/>
              </a:rPr>
              <a:t>Opt2: 5MHz</a:t>
            </a:r>
            <a:endParaRPr lang="en-US" sz="1200" dirty="0">
              <a:effectLst/>
              <a:latin typeface="Times New Roman" panose="02020603050405020304" pitchFamily="18" charset="0"/>
              <a:ea typeface="Times New Roman" panose="02020603050405020304" pitchFamily="18" charset="0"/>
            </a:endParaRPr>
          </a:p>
          <a:p>
            <a:pPr marL="742950" marR="0" lvl="1" indent="-285750" algn="just">
              <a:lnSpc>
                <a:spcPct val="105000"/>
              </a:lnSpc>
              <a:buFont typeface="Symbol" panose="05050102010706020507" pitchFamily="18" charset="2"/>
              <a:buChar char=""/>
            </a:pPr>
            <a:r>
              <a:rPr lang="en-US" sz="1000" i="1" dirty="0">
                <a:effectLst/>
                <a:latin typeface="Times New Roman" panose="02020603050405020304" pitchFamily="18" charset="0"/>
                <a:ea typeface="Batang" panose="02030600000101010101" pitchFamily="18" charset="-127"/>
              </a:rPr>
              <a:t>Opt3: 10MHz</a:t>
            </a:r>
            <a:endParaRPr lang="en-US" sz="1200" dirty="0">
              <a:effectLst/>
              <a:latin typeface="Times New Roman" panose="02020603050405020304" pitchFamily="18" charset="0"/>
              <a:ea typeface="Times New Roman" panose="02020603050405020304" pitchFamily="18" charset="0"/>
            </a:endParaRPr>
          </a:p>
          <a:p>
            <a:pPr marL="742950" marR="0" lvl="1" indent="-285750" algn="just">
              <a:lnSpc>
                <a:spcPct val="105000"/>
              </a:lnSpc>
              <a:buFont typeface="Symbol" panose="05050102010706020507" pitchFamily="18" charset="2"/>
              <a:buChar char=""/>
            </a:pPr>
            <a:r>
              <a:rPr lang="en-US" sz="1000" i="1" dirty="0">
                <a:effectLst/>
                <a:latin typeface="Times New Roman" panose="02020603050405020304" pitchFamily="18" charset="0"/>
                <a:ea typeface="Batang" panose="02030600000101010101" pitchFamily="18" charset="-127"/>
              </a:rPr>
              <a:t>Opt4: 20MHz</a:t>
            </a:r>
            <a:endParaRPr lang="en-US" sz="1200" dirty="0">
              <a:effectLst/>
              <a:latin typeface="Times New Roman" panose="02020603050405020304" pitchFamily="18" charset="0"/>
              <a:ea typeface="Times New Roman" panose="02020603050405020304" pitchFamily="18" charset="0"/>
            </a:endParaRPr>
          </a:p>
          <a:p>
            <a:pPr marL="742950" marR="0" lvl="1" indent="-285750" algn="just">
              <a:lnSpc>
                <a:spcPct val="105000"/>
              </a:lnSpc>
              <a:buFont typeface="Symbol" panose="05050102010706020507" pitchFamily="18" charset="2"/>
              <a:buChar char=""/>
            </a:pPr>
            <a:r>
              <a:rPr lang="en-US" sz="1000" i="1" dirty="0">
                <a:effectLst/>
                <a:latin typeface="Times New Roman" panose="02020603050405020304" pitchFamily="18" charset="0"/>
                <a:ea typeface="Batang" panose="02030600000101010101" pitchFamily="18" charset="-127"/>
              </a:rPr>
              <a:t>FFS: the UL bandwidth may be different to the DL bandwidth</a:t>
            </a:r>
            <a:endParaRPr lang="en-US" sz="1200" dirty="0">
              <a:effectLst/>
              <a:latin typeface="Times New Roman" panose="02020603050405020304" pitchFamily="18" charset="0"/>
              <a:ea typeface="Times New Roman" panose="02020603050405020304" pitchFamily="18" charset="0"/>
            </a:endParaRPr>
          </a:p>
          <a:p>
            <a:pPr marL="742950" marR="0" lvl="1" indent="-285750" algn="just">
              <a:lnSpc>
                <a:spcPct val="105000"/>
              </a:lnSpc>
              <a:buFont typeface="Symbol" panose="05050102010706020507" pitchFamily="18" charset="2"/>
              <a:buChar char=""/>
            </a:pPr>
            <a:r>
              <a:rPr lang="en-US" sz="1000" i="1" dirty="0">
                <a:effectLst/>
                <a:latin typeface="Times New Roman" panose="02020603050405020304" pitchFamily="18" charset="0"/>
                <a:ea typeface="Batang" panose="02030600000101010101" pitchFamily="18" charset="-127"/>
              </a:rPr>
              <a:t>FFS: the </a:t>
            </a:r>
            <a:r>
              <a:rPr lang="en-US" sz="1000" i="1" dirty="0">
                <a:effectLst/>
                <a:latin typeface="Times New Roman" panose="02020603050405020304" pitchFamily="18" charset="0"/>
                <a:ea typeface="DengXian" panose="02010600030101010101" pitchFamily="2" charset="-122"/>
              </a:rPr>
              <a:t>bandwidth value</a:t>
            </a:r>
            <a:r>
              <a:rPr lang="en-US" sz="1000" i="1" dirty="0">
                <a:effectLst/>
                <a:latin typeface="Times New Roman" panose="02020603050405020304" pitchFamily="18" charset="0"/>
                <a:ea typeface="Batang" panose="02030600000101010101" pitchFamily="18" charset="-127"/>
              </a:rPr>
              <a:t> may be different for different SCS, duplex modes, and bands.</a:t>
            </a:r>
            <a:endParaRPr lang="en-US" sz="1200" dirty="0">
              <a:effectLst/>
              <a:latin typeface="Times New Roman" panose="02020603050405020304" pitchFamily="18" charset="0"/>
              <a:ea typeface="Times New Roman" panose="02020603050405020304" pitchFamily="18" charset="0"/>
            </a:endParaRPr>
          </a:p>
          <a:p>
            <a:pPr marL="742950" marR="0" lvl="1" indent="-285750" algn="just">
              <a:lnSpc>
                <a:spcPct val="105000"/>
              </a:lnSpc>
              <a:buFont typeface="Symbol" panose="05050102010706020507" pitchFamily="18" charset="2"/>
              <a:buChar char=""/>
            </a:pPr>
            <a:r>
              <a:rPr lang="en-US" sz="1000" i="1" dirty="0">
                <a:effectLst/>
                <a:latin typeface="Times New Roman" panose="02020603050405020304" pitchFamily="18" charset="0"/>
                <a:ea typeface="Batang" panose="02030600000101010101" pitchFamily="18" charset="-127"/>
              </a:rPr>
              <a:t>FFS: whether RF and BB UE BW are same or different</a:t>
            </a:r>
            <a:endParaRPr lang="en-US"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14937054"/>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931F74-7DC0-E2B2-DC76-AA31DC00F9C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68F598B-EF65-E41A-A1B4-E51604864A85}"/>
              </a:ext>
            </a:extLst>
          </p:cNvPr>
          <p:cNvSpPr>
            <a:spLocks noGrp="1"/>
          </p:cNvSpPr>
          <p:nvPr>
            <p:ph type="title"/>
          </p:nvPr>
        </p:nvSpPr>
        <p:spPr/>
        <p:txBody>
          <a:bodyPr/>
          <a:lstStyle/>
          <a:p>
            <a:r>
              <a:rPr lang="en-US" sz="2400" dirty="0"/>
              <a:t>Additional Info – </a:t>
            </a:r>
            <a:r>
              <a:rPr lang="en-GB" sz="2400" dirty="0"/>
              <a:t>6G </a:t>
            </a:r>
            <a:r>
              <a:rPr lang="en-US" sz="2400" dirty="0"/>
              <a:t>diverse device types </a:t>
            </a:r>
            <a:r>
              <a:rPr lang="en-US" sz="2000" dirty="0"/>
              <a:t>(in RAN#110) – Proposals 2 &amp; 3</a:t>
            </a:r>
            <a:endParaRPr lang="en-US" sz="2400" dirty="0"/>
          </a:p>
        </p:txBody>
      </p:sp>
      <p:sp>
        <p:nvSpPr>
          <p:cNvPr id="4" name="Content Placeholder 3">
            <a:extLst>
              <a:ext uri="{FF2B5EF4-FFF2-40B4-BE49-F238E27FC236}">
                <a16:creationId xmlns:a16="http://schemas.microsoft.com/office/drawing/2014/main" id="{D332D3E1-E472-9DC6-880F-1DEB5D066743}"/>
              </a:ext>
            </a:extLst>
          </p:cNvPr>
          <p:cNvSpPr>
            <a:spLocks noGrp="1"/>
          </p:cNvSpPr>
          <p:nvPr>
            <p:ph idx="1"/>
          </p:nvPr>
        </p:nvSpPr>
        <p:spPr/>
        <p:txBody>
          <a:bodyPr/>
          <a:lstStyle/>
          <a:p>
            <a:pPr lvl="0"/>
            <a:r>
              <a:rPr lang="en-US" sz="2000" dirty="0"/>
              <a:t>Proposal 2</a:t>
            </a:r>
          </a:p>
          <a:p>
            <a:pPr lvl="1"/>
            <a:r>
              <a:rPr lang="en-US" sz="1800" dirty="0"/>
              <a:t>Diverse device types as in 6G SIDs are expected to include supporting at least MBB (as highest priority), FWA, and Massive IoT services </a:t>
            </a:r>
          </a:p>
          <a:p>
            <a:pPr lvl="1"/>
            <a:r>
              <a:rPr lang="en-US" sz="1800" dirty="0"/>
              <a:t>Companies are encouraged to further contribute at RAN plenary regarding the analysis of necessary aspects to help progress RAN WG technical design and evaluations. </a:t>
            </a:r>
          </a:p>
          <a:p>
            <a:pPr lvl="1"/>
            <a:r>
              <a:rPr lang="en-US" sz="1800" dirty="0"/>
              <a:t>The detailed discussion for device types (how many, parameters, whether or not to define device types, whether or not to introduce minimum mandatory set of features, etc.) is on hold in RAN plenary and to resume from RAN#113 (September 2026). Discussions on device types are not to be discussed in WGs until further update from RAN plenary.</a:t>
            </a:r>
          </a:p>
          <a:p>
            <a:pPr lvl="0"/>
            <a:r>
              <a:rPr lang="en-US" sz="2000" dirty="0"/>
              <a:t>Proposal 3</a:t>
            </a:r>
          </a:p>
          <a:p>
            <a:pPr lvl="1"/>
            <a:r>
              <a:rPr lang="en-US" sz="1800" dirty="0"/>
              <a:t>Capture the following aspects related to diverse device types into the TR:</a:t>
            </a:r>
          </a:p>
          <a:p>
            <a:pPr lvl="2"/>
            <a:r>
              <a:rPr lang="en-US" dirty="0"/>
              <a:t>Scalable and forward compatible design</a:t>
            </a:r>
          </a:p>
          <a:p>
            <a:pPr lvl="2"/>
            <a:r>
              <a:rPr lang="en-US" dirty="0"/>
              <a:t>Limited set of device types (based on the agreement in RAN#109)</a:t>
            </a:r>
          </a:p>
          <a:p>
            <a:pPr lvl="1"/>
            <a:r>
              <a:rPr lang="en-US" sz="1800" dirty="0"/>
              <a:t>Detailed wording is to be drafted in RAN#111, along with possibly other aspects (e.g., scalability, differentiated services, etc.).</a:t>
            </a:r>
          </a:p>
          <a:p>
            <a:pPr lvl="0"/>
            <a:endParaRPr lang="en-US" sz="2000" dirty="0"/>
          </a:p>
        </p:txBody>
      </p:sp>
    </p:spTree>
    <p:extLst>
      <p:ext uri="{BB962C8B-B14F-4D97-AF65-F5344CB8AC3E}">
        <p14:creationId xmlns:p14="http://schemas.microsoft.com/office/powerpoint/2010/main" val="600534284"/>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AA415-3F2B-0609-6B48-1054791AC33F}"/>
              </a:ext>
            </a:extLst>
          </p:cNvPr>
          <p:cNvSpPr>
            <a:spLocks noGrp="1"/>
          </p:cNvSpPr>
          <p:nvPr>
            <p:ph type="title"/>
          </p:nvPr>
        </p:nvSpPr>
        <p:spPr/>
        <p:txBody>
          <a:bodyPr/>
          <a:lstStyle/>
          <a:p>
            <a:r>
              <a:rPr lang="en-US" sz="2800" dirty="0"/>
              <a:t>Additional Info – Other 6G Operational Requirements </a:t>
            </a:r>
            <a:r>
              <a:rPr lang="en-US" sz="2000" dirty="0"/>
              <a:t>(in RAN#110) </a:t>
            </a:r>
            <a:endParaRPr lang="en-US" sz="2800" dirty="0"/>
          </a:p>
        </p:txBody>
      </p:sp>
      <p:sp>
        <p:nvSpPr>
          <p:cNvPr id="3" name="Content Placeholder 2">
            <a:extLst>
              <a:ext uri="{FF2B5EF4-FFF2-40B4-BE49-F238E27FC236}">
                <a16:creationId xmlns:a16="http://schemas.microsoft.com/office/drawing/2014/main" id="{ECF8B80B-3033-1E5F-2507-9158D9AB2CD4}"/>
              </a:ext>
            </a:extLst>
          </p:cNvPr>
          <p:cNvSpPr>
            <a:spLocks noGrp="1"/>
          </p:cNvSpPr>
          <p:nvPr>
            <p:ph idx="1"/>
          </p:nvPr>
        </p:nvSpPr>
        <p:spPr/>
        <p:txBody>
          <a:bodyPr/>
          <a:lstStyle/>
          <a:p>
            <a:r>
              <a:rPr lang="en-US" sz="2000" dirty="0"/>
              <a:t>RAN sharing</a:t>
            </a:r>
          </a:p>
          <a:p>
            <a:pPr lvl="1"/>
            <a:r>
              <a:rPr lang="en-US" sz="1800" dirty="0"/>
              <a:t>6G RAT shall support Network Sharing (i.e., MOCN, MORAN, and Indirect Network Sharing).</a:t>
            </a:r>
          </a:p>
          <a:p>
            <a:pPr lvl="1"/>
            <a:r>
              <a:rPr lang="en-US" sz="1800" dirty="0"/>
              <a:t>Additional description and requirements for RAN sharing are provided in TR 38.760-3 [x].</a:t>
            </a:r>
          </a:p>
          <a:p>
            <a:r>
              <a:rPr lang="en-US" sz="2000" dirty="0"/>
              <a:t>Ease of operation and Self Organization</a:t>
            </a:r>
          </a:p>
          <a:p>
            <a:pPr lvl="1"/>
            <a:r>
              <a:rPr lang="en-US" sz="1800" dirty="0"/>
              <a:t>Self-organization facilitates the automatic deployment of network nodes, including the establishment of basic operational parameters without manual intervention. </a:t>
            </a:r>
          </a:p>
          <a:p>
            <a:pPr lvl="1"/>
            <a:r>
              <a:rPr lang="en-US" sz="1800" dirty="0"/>
              <a:t>6GR and 6G RAN architecture shall support automatic configuration and </a:t>
            </a:r>
            <a:r>
              <a:rPr lang="en-US" sz="1800" dirty="0" err="1"/>
              <a:t>optimisation</a:t>
            </a:r>
            <a:r>
              <a:rPr lang="en-US" sz="1800" dirty="0"/>
              <a:t> of the RAN, including ANR and collection of MDT data.</a:t>
            </a:r>
          </a:p>
          <a:p>
            <a:r>
              <a:rPr lang="en-US" sz="2000" dirty="0"/>
              <a:t>Network Resilience</a:t>
            </a:r>
          </a:p>
          <a:p>
            <a:pPr lvl="1"/>
            <a:r>
              <a:rPr lang="en-US" sz="1800" dirty="0"/>
              <a:t>The 6G RAN shall be designed to ensure accessibility and service continuity with minimum interruption time in any failure condition.</a:t>
            </a:r>
          </a:p>
          <a:p>
            <a:r>
              <a:rPr lang="en-US" sz="2000" dirty="0"/>
              <a:t>Service awareness in RAN</a:t>
            </a:r>
          </a:p>
          <a:p>
            <a:pPr lvl="1"/>
            <a:r>
              <a:rPr lang="en-US" sz="1800" dirty="0"/>
              <a:t>6G RAN shall be able to understand and be capable of adapting to traffic demands of applications while maintaining overall system efficiency in terms of radio resource </a:t>
            </a:r>
            <a:r>
              <a:rPr lang="en-US" sz="1800" dirty="0" err="1"/>
              <a:t>utilisation</a:t>
            </a:r>
            <a:r>
              <a:rPr lang="en-US" sz="1800" dirty="0"/>
              <a:t> and energy consumption.</a:t>
            </a:r>
          </a:p>
          <a:p>
            <a:endParaRPr lang="en-US" sz="2000" dirty="0"/>
          </a:p>
        </p:txBody>
      </p:sp>
    </p:spTree>
    <p:extLst>
      <p:ext uri="{BB962C8B-B14F-4D97-AF65-F5344CB8AC3E}">
        <p14:creationId xmlns:p14="http://schemas.microsoft.com/office/powerpoint/2010/main" val="1081425267"/>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2F893B-560B-C3DB-F0B6-B710C2B254A1}"/>
            </a:ext>
          </a:extLst>
        </p:cNvPr>
        <p:cNvGrpSpPr/>
        <p:nvPr/>
      </p:nvGrpSpPr>
      <p:grpSpPr>
        <a:xfrm>
          <a:off x="0" y="0"/>
          <a:ext cx="0" cy="0"/>
          <a:chOff x="0" y="0"/>
          <a:chExt cx="0" cy="0"/>
        </a:xfrm>
      </p:grpSpPr>
      <p:sp>
        <p:nvSpPr>
          <p:cNvPr id="4" name="제목 3">
            <a:extLst>
              <a:ext uri="{FF2B5EF4-FFF2-40B4-BE49-F238E27FC236}">
                <a16:creationId xmlns:a16="http://schemas.microsoft.com/office/drawing/2014/main" id="{94FA4DF7-3A67-206A-2969-B9A8E143FC31}"/>
              </a:ext>
            </a:extLst>
          </p:cNvPr>
          <p:cNvSpPr>
            <a:spLocks noGrp="1"/>
          </p:cNvSpPr>
          <p:nvPr>
            <p:ph type="title"/>
          </p:nvPr>
        </p:nvSpPr>
        <p:spPr/>
        <p:txBody>
          <a:bodyPr/>
          <a:lstStyle/>
          <a:p>
            <a:pPr marL="539750" lvl="0" indent="-539750">
              <a:spcBef>
                <a:spcPts val="600"/>
              </a:spcBef>
              <a:spcAft>
                <a:spcPts val="600"/>
              </a:spcAft>
            </a:pPr>
            <a:r>
              <a:rPr lang="en-US" dirty="0"/>
              <a:t>Administrative Aspects</a:t>
            </a:r>
          </a:p>
        </p:txBody>
      </p:sp>
    </p:spTree>
    <p:extLst>
      <p:ext uri="{BB962C8B-B14F-4D97-AF65-F5344CB8AC3E}">
        <p14:creationId xmlns:p14="http://schemas.microsoft.com/office/powerpoint/2010/main" val="282855465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732E52-2601-8A8D-BF4A-2522B506340F}"/>
              </a:ext>
            </a:extLst>
          </p:cNvPr>
          <p:cNvSpPr>
            <a:spLocks noGrp="1"/>
          </p:cNvSpPr>
          <p:nvPr>
            <p:ph type="title"/>
          </p:nvPr>
        </p:nvSpPr>
        <p:spPr/>
        <p:txBody>
          <a:bodyPr/>
          <a:lstStyle/>
          <a:p>
            <a:r>
              <a:rPr lang="en-US" dirty="0"/>
              <a:t>Administrative Aspects</a:t>
            </a:r>
          </a:p>
        </p:txBody>
      </p:sp>
      <p:sp>
        <p:nvSpPr>
          <p:cNvPr id="3" name="Content Placeholder 2">
            <a:extLst>
              <a:ext uri="{FF2B5EF4-FFF2-40B4-BE49-F238E27FC236}">
                <a16:creationId xmlns:a16="http://schemas.microsoft.com/office/drawing/2014/main" id="{BD06A9FA-C9D3-4123-C87E-311E6F1747AE}"/>
              </a:ext>
            </a:extLst>
          </p:cNvPr>
          <p:cNvSpPr>
            <a:spLocks noGrp="1"/>
          </p:cNvSpPr>
          <p:nvPr>
            <p:ph idx="1"/>
          </p:nvPr>
        </p:nvSpPr>
        <p:spPr/>
        <p:txBody>
          <a:bodyPr/>
          <a:lstStyle/>
          <a:p>
            <a:r>
              <a:rPr lang="en-US" dirty="0"/>
              <a:t>Approved MCC TF 160 report in </a:t>
            </a:r>
            <a:r>
              <a:rPr lang="en-US" dirty="0">
                <a:hlinkClick r:id="rId2"/>
              </a:rPr>
              <a:t>RP-252982</a:t>
            </a:r>
            <a:endParaRPr lang="en-US" dirty="0"/>
          </a:p>
          <a:p>
            <a:r>
              <a:rPr lang="en-US" dirty="0"/>
              <a:t>Approved Terms of Reference (2026) of MCC TF160 in </a:t>
            </a:r>
            <a:r>
              <a:rPr lang="en-US" dirty="0">
                <a:hlinkClick r:id="rId3"/>
              </a:rPr>
              <a:t>RP-253098</a:t>
            </a:r>
            <a:endParaRPr lang="en-US" dirty="0"/>
          </a:p>
          <a:p>
            <a:endParaRPr lang="en-US" dirty="0"/>
          </a:p>
          <a:p>
            <a:r>
              <a:rPr lang="en-US" dirty="0"/>
              <a:t>Progress update and next steps for the CA database: Summarized in </a:t>
            </a:r>
            <a:r>
              <a:rPr lang="en-US" dirty="0">
                <a:hlinkClick r:id="rId4"/>
              </a:rPr>
              <a:t>RP-253522</a:t>
            </a:r>
            <a:endParaRPr lang="en-US" dirty="0"/>
          </a:p>
          <a:p>
            <a:endParaRPr lang="en-US" dirty="0"/>
          </a:p>
        </p:txBody>
      </p:sp>
    </p:spTree>
    <p:extLst>
      <p:ext uri="{BB962C8B-B14F-4D97-AF65-F5344CB8AC3E}">
        <p14:creationId xmlns:p14="http://schemas.microsoft.com/office/powerpoint/2010/main" val="4793973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C90649-94E2-8B92-149D-ADD472187AE0}"/>
              </a:ext>
            </a:extLst>
          </p:cNvPr>
          <p:cNvSpPr>
            <a:spLocks noGrp="1"/>
          </p:cNvSpPr>
          <p:nvPr>
            <p:ph type="title"/>
          </p:nvPr>
        </p:nvSpPr>
        <p:spPr/>
        <p:txBody>
          <a:bodyPr/>
          <a:lstStyle/>
          <a:p>
            <a:r>
              <a:rPr lang="en-US" dirty="0"/>
              <a:t>RAN Leadership Change</a:t>
            </a:r>
          </a:p>
        </p:txBody>
      </p:sp>
      <p:sp>
        <p:nvSpPr>
          <p:cNvPr id="5" name="Content Placeholder 4">
            <a:extLst>
              <a:ext uri="{FF2B5EF4-FFF2-40B4-BE49-F238E27FC236}">
                <a16:creationId xmlns:a16="http://schemas.microsoft.com/office/drawing/2014/main" id="{4F6A23D5-FE10-0107-6FAD-890562CD62EB}"/>
              </a:ext>
            </a:extLst>
          </p:cNvPr>
          <p:cNvSpPr>
            <a:spLocks noGrp="1"/>
          </p:cNvSpPr>
          <p:nvPr>
            <p:ph idx="1"/>
          </p:nvPr>
        </p:nvSpPr>
        <p:spPr/>
        <p:txBody>
          <a:bodyPr/>
          <a:lstStyle/>
          <a:p>
            <a:r>
              <a:rPr lang="en-US" dirty="0"/>
              <a:t>Jerome </a:t>
            </a:r>
            <a:r>
              <a:rPr lang="en-US" dirty="0" err="1"/>
              <a:t>Vogedes</a:t>
            </a:r>
            <a:r>
              <a:rPr lang="en-US" dirty="0"/>
              <a:t> who was elected as RAN Vice Chair in RAN#107 in Mar. 25 was reconfirmed on Oct. 30 via RAN email reflector after change of affiliation </a:t>
            </a:r>
            <a:br>
              <a:rPr lang="en-US" dirty="0"/>
            </a:br>
            <a:r>
              <a:rPr lang="en-US" dirty="0"/>
              <a:t>(</a:t>
            </a:r>
            <a:r>
              <a:rPr lang="en-US" dirty="0">
                <a:solidFill>
                  <a:srgbClr val="FF0000"/>
                </a:solidFill>
              </a:rPr>
              <a:t>AT&amp;T </a:t>
            </a:r>
            <a:r>
              <a:rPr lang="en-US" dirty="0">
                <a:solidFill>
                  <a:srgbClr val="FF0000"/>
                </a:solidFill>
                <a:sym typeface="Wingdings" panose="05000000000000000000" pitchFamily="2" charset="2"/>
              </a:rPr>
              <a:t> </a:t>
            </a:r>
            <a:r>
              <a:rPr lang="en-US" dirty="0">
                <a:solidFill>
                  <a:srgbClr val="FF0000"/>
                </a:solidFill>
              </a:rPr>
              <a:t>T-Mobile USA Inc.</a:t>
            </a:r>
            <a:r>
              <a:rPr lang="en-US" dirty="0"/>
              <a:t>)</a:t>
            </a:r>
          </a:p>
          <a:p>
            <a:endParaRPr lang="en-US" dirty="0"/>
          </a:p>
        </p:txBody>
      </p:sp>
      <p:sp>
        <p:nvSpPr>
          <p:cNvPr id="6" name="Rectangle 5">
            <a:extLst>
              <a:ext uri="{FF2B5EF4-FFF2-40B4-BE49-F238E27FC236}">
                <a16:creationId xmlns:a16="http://schemas.microsoft.com/office/drawing/2014/main" id="{913672CB-391B-3BE2-5FC1-FC106AEFC73E}"/>
              </a:ext>
            </a:extLst>
          </p:cNvPr>
          <p:cNvSpPr/>
          <p:nvPr/>
        </p:nvSpPr>
        <p:spPr>
          <a:xfrm>
            <a:off x="1058172" y="2837341"/>
            <a:ext cx="1746280" cy="377442"/>
          </a:xfrm>
          <a:prstGeom prst="rect">
            <a:avLst/>
          </a:prstGeom>
          <a:solidFill>
            <a:schemeClr val="accent5">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RAN Chair</a:t>
            </a:r>
          </a:p>
        </p:txBody>
      </p:sp>
      <p:sp>
        <p:nvSpPr>
          <p:cNvPr id="7" name="Rectangle 6">
            <a:extLst>
              <a:ext uri="{FF2B5EF4-FFF2-40B4-BE49-F238E27FC236}">
                <a16:creationId xmlns:a16="http://schemas.microsoft.com/office/drawing/2014/main" id="{83AA64D1-AE2F-6FAB-C3A1-0AE8A6EB1175}"/>
              </a:ext>
            </a:extLst>
          </p:cNvPr>
          <p:cNvSpPr/>
          <p:nvPr/>
        </p:nvSpPr>
        <p:spPr>
          <a:xfrm>
            <a:off x="3140516" y="2837341"/>
            <a:ext cx="1746280" cy="377442"/>
          </a:xfrm>
          <a:prstGeom prst="rect">
            <a:avLst/>
          </a:prstGeom>
          <a:solidFill>
            <a:schemeClr val="accent5">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RAN Vice Chair</a:t>
            </a:r>
          </a:p>
        </p:txBody>
      </p:sp>
      <p:sp>
        <p:nvSpPr>
          <p:cNvPr id="8" name="Rectangle 7">
            <a:extLst>
              <a:ext uri="{FF2B5EF4-FFF2-40B4-BE49-F238E27FC236}">
                <a16:creationId xmlns:a16="http://schemas.microsoft.com/office/drawing/2014/main" id="{6EFD4C4F-EDA1-48B9-268F-05C50A79D075}"/>
              </a:ext>
            </a:extLst>
          </p:cNvPr>
          <p:cNvSpPr/>
          <p:nvPr/>
        </p:nvSpPr>
        <p:spPr>
          <a:xfrm>
            <a:off x="5222860" y="2837341"/>
            <a:ext cx="1746280" cy="377442"/>
          </a:xfrm>
          <a:prstGeom prst="rect">
            <a:avLst/>
          </a:prstGeom>
          <a:solidFill>
            <a:schemeClr val="accent5">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RAN Vice Chair</a:t>
            </a:r>
          </a:p>
        </p:txBody>
      </p:sp>
      <p:sp>
        <p:nvSpPr>
          <p:cNvPr id="9" name="Rectangle 8">
            <a:extLst>
              <a:ext uri="{FF2B5EF4-FFF2-40B4-BE49-F238E27FC236}">
                <a16:creationId xmlns:a16="http://schemas.microsoft.com/office/drawing/2014/main" id="{971D4C25-3D1A-7FF6-4410-25C856939754}"/>
              </a:ext>
            </a:extLst>
          </p:cNvPr>
          <p:cNvSpPr/>
          <p:nvPr/>
        </p:nvSpPr>
        <p:spPr>
          <a:xfrm>
            <a:off x="7305204" y="2837341"/>
            <a:ext cx="1746280" cy="377442"/>
          </a:xfrm>
          <a:prstGeom prst="rect">
            <a:avLst/>
          </a:prstGeom>
          <a:solidFill>
            <a:schemeClr val="accent5">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RAN Vice Chair</a:t>
            </a:r>
          </a:p>
        </p:txBody>
      </p:sp>
      <p:sp>
        <p:nvSpPr>
          <p:cNvPr id="10" name="Rectangle 9">
            <a:extLst>
              <a:ext uri="{FF2B5EF4-FFF2-40B4-BE49-F238E27FC236}">
                <a16:creationId xmlns:a16="http://schemas.microsoft.com/office/drawing/2014/main" id="{6F1A3C61-C060-D64E-839D-8A7B1434C30A}"/>
              </a:ext>
            </a:extLst>
          </p:cNvPr>
          <p:cNvSpPr/>
          <p:nvPr/>
        </p:nvSpPr>
        <p:spPr>
          <a:xfrm>
            <a:off x="9387548" y="2847028"/>
            <a:ext cx="1746280" cy="377442"/>
          </a:xfrm>
          <a:prstGeom prst="rect">
            <a:avLst/>
          </a:prstGeom>
          <a:solidFill>
            <a:schemeClr val="accent5">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b="1" dirty="0"/>
              <a:t>RAN Secretary</a:t>
            </a:r>
          </a:p>
        </p:txBody>
      </p:sp>
      <p:pic>
        <p:nvPicPr>
          <p:cNvPr id="1026" name="Picture 2" descr="Younsun Kim 님 - Chairman of 3GPP RAN | LinkedIn">
            <a:extLst>
              <a:ext uri="{FF2B5EF4-FFF2-40B4-BE49-F238E27FC236}">
                <a16:creationId xmlns:a16="http://schemas.microsoft.com/office/drawing/2014/main" id="{C6D49494-2890-8F9E-380A-56ECCA52880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880" t="9878" r="10094" b="10269"/>
          <a:stretch>
            <a:fillRect/>
          </a:stretch>
        </p:blipFill>
        <p:spPr bwMode="auto">
          <a:xfrm>
            <a:off x="1054432" y="3378981"/>
            <a:ext cx="1750020" cy="174628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Xutao Zhou - 3GPP | 领英">
            <a:extLst>
              <a:ext uri="{FF2B5EF4-FFF2-40B4-BE49-F238E27FC236}">
                <a16:creationId xmlns:a16="http://schemas.microsoft.com/office/drawing/2014/main" id="{43DAE81F-2E37-D4D5-B333-F64FA30632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0516" y="3383680"/>
            <a:ext cx="1746280" cy="174628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January 10, 2025 3GPP/ETSI Mobile Competence Centre 650, Route des Lucioles  06921 Sophia-Antipolis, France ATTN: Ms. Elisabetta">
            <a:extLst>
              <a:ext uri="{FF2B5EF4-FFF2-40B4-BE49-F238E27FC236}">
                <a16:creationId xmlns:a16="http://schemas.microsoft.com/office/drawing/2014/main" id="{FF916101-7563-56E1-303B-9B2AF030DAE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7909" b="269"/>
          <a:stretch>
            <a:fillRect/>
          </a:stretch>
        </p:blipFill>
        <p:spPr bwMode="auto">
          <a:xfrm>
            <a:off x="5222860" y="3383680"/>
            <a:ext cx="1746280" cy="174158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Enrico Buracchini | People | Events">
            <a:extLst>
              <a:ext uri="{FF2B5EF4-FFF2-40B4-BE49-F238E27FC236}">
                <a16:creationId xmlns:a16="http://schemas.microsoft.com/office/drawing/2014/main" id="{01E8CBB7-99F6-D002-3B53-6BEF4027B9C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05204" y="3383680"/>
            <a:ext cx="1746280" cy="1746280"/>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joern-krause">
            <a:extLst>
              <a:ext uri="{FF2B5EF4-FFF2-40B4-BE49-F238E27FC236}">
                <a16:creationId xmlns:a16="http://schemas.microsoft.com/office/drawing/2014/main" id="{61C66152-60AF-D270-81EE-2AB3607493B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383894" y="3378981"/>
            <a:ext cx="1746280" cy="174628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F27DE084-12F0-F8F2-F6D6-A46428BC97B8}"/>
              </a:ext>
            </a:extLst>
          </p:cNvPr>
          <p:cNvSpPr txBox="1"/>
          <p:nvPr/>
        </p:nvSpPr>
        <p:spPr>
          <a:xfrm>
            <a:off x="886078" y="5298857"/>
            <a:ext cx="2090468" cy="738664"/>
          </a:xfrm>
          <a:prstGeom prst="rect">
            <a:avLst/>
          </a:prstGeom>
          <a:noFill/>
        </p:spPr>
        <p:txBody>
          <a:bodyPr wrap="square">
            <a:spAutoFit/>
          </a:bodyPr>
          <a:lstStyle/>
          <a:p>
            <a:pPr algn="ctr"/>
            <a:r>
              <a:rPr lang="en-US" sz="1400" b="1" i="0" u="none" strike="noStrike" dirty="0">
                <a:solidFill>
                  <a:srgbClr val="4B900E"/>
                </a:solidFill>
                <a:effectLst/>
                <a:latin typeface="Montserrat" panose="00000500000000000000" pitchFamily="2" charset="0"/>
                <a:hlinkClick r:id="rId7"/>
              </a:rPr>
              <a:t>KIM, Younsun</a:t>
            </a:r>
            <a:endParaRPr lang="en-US" sz="1400" b="1" i="0" u="none" strike="noStrike" dirty="0">
              <a:solidFill>
                <a:srgbClr val="4B900E"/>
              </a:solidFill>
              <a:effectLst/>
              <a:latin typeface="Montserrat" panose="00000500000000000000" pitchFamily="2" charset="0"/>
            </a:endParaRPr>
          </a:p>
          <a:p>
            <a:pPr algn="ctr"/>
            <a:r>
              <a:rPr lang="en-US" sz="1400" dirty="0"/>
              <a:t>Samsung Electronics Co., Ltd (TTA)</a:t>
            </a:r>
          </a:p>
        </p:txBody>
      </p:sp>
      <p:sp>
        <p:nvSpPr>
          <p:cNvPr id="15" name="TextBox 14">
            <a:extLst>
              <a:ext uri="{FF2B5EF4-FFF2-40B4-BE49-F238E27FC236}">
                <a16:creationId xmlns:a16="http://schemas.microsoft.com/office/drawing/2014/main" id="{D96F8BA3-273B-9B8F-1B5E-E729718AA80E}"/>
              </a:ext>
            </a:extLst>
          </p:cNvPr>
          <p:cNvSpPr txBox="1"/>
          <p:nvPr/>
        </p:nvSpPr>
        <p:spPr>
          <a:xfrm>
            <a:off x="3140516" y="5298857"/>
            <a:ext cx="1746280" cy="954107"/>
          </a:xfrm>
          <a:prstGeom prst="rect">
            <a:avLst/>
          </a:prstGeom>
          <a:noFill/>
        </p:spPr>
        <p:txBody>
          <a:bodyPr wrap="square">
            <a:spAutoFit/>
          </a:bodyPr>
          <a:lstStyle/>
          <a:p>
            <a:pPr algn="ctr"/>
            <a:r>
              <a:rPr lang="en-US" sz="1400" b="1" i="0" u="none" strike="noStrike" dirty="0">
                <a:solidFill>
                  <a:srgbClr val="4B900E"/>
                </a:solidFill>
                <a:effectLst/>
                <a:latin typeface="Montserrat" panose="00000500000000000000" pitchFamily="2" charset="0"/>
                <a:hlinkClick r:id="rId8"/>
              </a:rPr>
              <a:t>ZHOU, </a:t>
            </a:r>
            <a:r>
              <a:rPr lang="en-US" sz="1400" b="1" i="0" u="none" strike="noStrike" dirty="0" err="1">
                <a:solidFill>
                  <a:srgbClr val="4B900E"/>
                </a:solidFill>
                <a:effectLst/>
                <a:latin typeface="Montserrat" panose="00000500000000000000" pitchFamily="2" charset="0"/>
                <a:hlinkClick r:id="rId8"/>
              </a:rPr>
              <a:t>Xutao</a:t>
            </a:r>
            <a:endParaRPr lang="en-US" sz="1400" b="1" i="0" u="none" strike="noStrike" dirty="0">
              <a:solidFill>
                <a:srgbClr val="4B900E"/>
              </a:solidFill>
              <a:effectLst/>
              <a:latin typeface="Montserrat" panose="00000500000000000000" pitchFamily="2" charset="0"/>
            </a:endParaRPr>
          </a:p>
          <a:p>
            <a:pPr algn="ctr"/>
            <a:r>
              <a:rPr lang="en-US" sz="1400" dirty="0"/>
              <a:t>vivo Mobile Communication Co. (CCSA)</a:t>
            </a:r>
          </a:p>
        </p:txBody>
      </p:sp>
      <p:sp>
        <p:nvSpPr>
          <p:cNvPr id="19" name="TextBox 18">
            <a:extLst>
              <a:ext uri="{FF2B5EF4-FFF2-40B4-BE49-F238E27FC236}">
                <a16:creationId xmlns:a16="http://schemas.microsoft.com/office/drawing/2014/main" id="{442C4018-E6E9-659A-FAEC-5A650122F087}"/>
              </a:ext>
            </a:extLst>
          </p:cNvPr>
          <p:cNvSpPr txBox="1"/>
          <p:nvPr/>
        </p:nvSpPr>
        <p:spPr>
          <a:xfrm>
            <a:off x="4899628" y="5298857"/>
            <a:ext cx="2405576" cy="954107"/>
          </a:xfrm>
          <a:prstGeom prst="rect">
            <a:avLst/>
          </a:prstGeom>
          <a:noFill/>
        </p:spPr>
        <p:txBody>
          <a:bodyPr wrap="square">
            <a:spAutoFit/>
          </a:bodyPr>
          <a:lstStyle/>
          <a:p>
            <a:pPr algn="ctr"/>
            <a:r>
              <a:rPr lang="en-US" sz="1400" b="1" i="0" u="none" strike="noStrike" dirty="0">
                <a:solidFill>
                  <a:srgbClr val="4B900E"/>
                </a:solidFill>
                <a:effectLst/>
                <a:latin typeface="Montserrat" panose="00000500000000000000" pitchFamily="2" charset="0"/>
                <a:hlinkClick r:id="rId9"/>
              </a:rPr>
              <a:t>VOGEDES, Jerome</a:t>
            </a:r>
            <a:endParaRPr lang="en-US" sz="1400" b="1" i="0" u="none" strike="noStrike" dirty="0">
              <a:solidFill>
                <a:srgbClr val="4B900E"/>
              </a:solidFill>
              <a:effectLst/>
              <a:latin typeface="Montserrat" panose="00000500000000000000" pitchFamily="2" charset="0"/>
            </a:endParaRPr>
          </a:p>
          <a:p>
            <a:pPr algn="ctr"/>
            <a:r>
              <a:rPr lang="en-US" sz="1400" b="1" dirty="0">
                <a:solidFill>
                  <a:srgbClr val="FF0000"/>
                </a:solidFill>
              </a:rPr>
              <a:t>AT&amp;T (ATIS)</a:t>
            </a:r>
          </a:p>
          <a:p>
            <a:pPr algn="ctr"/>
            <a:r>
              <a:rPr lang="en-US" sz="1400" b="1" dirty="0">
                <a:solidFill>
                  <a:srgbClr val="FF0000"/>
                </a:solidFill>
                <a:sym typeface="Wingdings" panose="05000000000000000000" pitchFamily="2" charset="2"/>
              </a:rPr>
              <a:t></a:t>
            </a:r>
            <a:endParaRPr lang="en-US" sz="1400" b="1" dirty="0">
              <a:solidFill>
                <a:srgbClr val="FF0000"/>
              </a:solidFill>
            </a:endParaRPr>
          </a:p>
          <a:p>
            <a:pPr algn="ctr"/>
            <a:r>
              <a:rPr lang="en-US" sz="1400" b="1" dirty="0">
                <a:solidFill>
                  <a:srgbClr val="FF0000"/>
                </a:solidFill>
              </a:rPr>
              <a:t>T-Mobile USA Inc.(ATIS)</a:t>
            </a:r>
          </a:p>
        </p:txBody>
      </p:sp>
      <p:sp>
        <p:nvSpPr>
          <p:cNvPr id="21" name="TextBox 20">
            <a:extLst>
              <a:ext uri="{FF2B5EF4-FFF2-40B4-BE49-F238E27FC236}">
                <a16:creationId xmlns:a16="http://schemas.microsoft.com/office/drawing/2014/main" id="{CF0D144B-71C8-6047-8EA0-0A091AC37D14}"/>
              </a:ext>
            </a:extLst>
          </p:cNvPr>
          <p:cNvSpPr txBox="1"/>
          <p:nvPr/>
        </p:nvSpPr>
        <p:spPr>
          <a:xfrm>
            <a:off x="6834393" y="5294158"/>
            <a:ext cx="2687902" cy="738664"/>
          </a:xfrm>
          <a:prstGeom prst="rect">
            <a:avLst/>
          </a:prstGeom>
          <a:noFill/>
        </p:spPr>
        <p:txBody>
          <a:bodyPr wrap="square">
            <a:spAutoFit/>
          </a:bodyPr>
          <a:lstStyle/>
          <a:p>
            <a:pPr algn="ctr"/>
            <a:r>
              <a:rPr lang="en-US" sz="1400" b="1" i="0" u="none" strike="noStrike" dirty="0">
                <a:solidFill>
                  <a:srgbClr val="4B900E"/>
                </a:solidFill>
                <a:effectLst/>
                <a:latin typeface="Montserrat" panose="00000500000000000000" pitchFamily="2" charset="0"/>
                <a:hlinkClick r:id="rId10"/>
              </a:rPr>
              <a:t>BURACCHINI, Enrico</a:t>
            </a:r>
            <a:endParaRPr lang="en-US" sz="1400" b="1" i="0" u="none" strike="noStrike" dirty="0">
              <a:solidFill>
                <a:srgbClr val="4B900E"/>
              </a:solidFill>
              <a:effectLst/>
              <a:latin typeface="Montserrat" panose="00000500000000000000" pitchFamily="2" charset="0"/>
            </a:endParaRPr>
          </a:p>
          <a:p>
            <a:pPr algn="ctr"/>
            <a:r>
              <a:rPr lang="pt-BR" sz="1400" dirty="0"/>
              <a:t>TELECOM ITALIA S.p.A. (ETSI)</a:t>
            </a:r>
            <a:endParaRPr lang="en-US" sz="1400" dirty="0"/>
          </a:p>
        </p:txBody>
      </p:sp>
      <p:sp>
        <p:nvSpPr>
          <p:cNvPr id="23" name="TextBox 22">
            <a:extLst>
              <a:ext uri="{FF2B5EF4-FFF2-40B4-BE49-F238E27FC236}">
                <a16:creationId xmlns:a16="http://schemas.microsoft.com/office/drawing/2014/main" id="{C30D2666-EE8C-318D-6390-ED29FC22B11C}"/>
              </a:ext>
            </a:extLst>
          </p:cNvPr>
          <p:cNvSpPr txBox="1"/>
          <p:nvPr/>
        </p:nvSpPr>
        <p:spPr>
          <a:xfrm>
            <a:off x="9102042" y="5292856"/>
            <a:ext cx="2309984" cy="523220"/>
          </a:xfrm>
          <a:prstGeom prst="rect">
            <a:avLst/>
          </a:prstGeom>
          <a:noFill/>
        </p:spPr>
        <p:txBody>
          <a:bodyPr wrap="square">
            <a:spAutoFit/>
          </a:bodyPr>
          <a:lstStyle/>
          <a:p>
            <a:pPr algn="ctr"/>
            <a:r>
              <a:rPr lang="en-US" sz="1400" b="1" i="0" u="none" strike="noStrike" dirty="0">
                <a:solidFill>
                  <a:srgbClr val="4B900E"/>
                </a:solidFill>
                <a:effectLst/>
                <a:latin typeface="Montserrat" panose="00000500000000000000" pitchFamily="2" charset="0"/>
                <a:hlinkClick r:id="rId11"/>
              </a:rPr>
              <a:t>KRAUSE, Joern</a:t>
            </a:r>
            <a:endParaRPr lang="en-US" sz="1400" b="1" i="0" u="none" strike="noStrike" dirty="0">
              <a:solidFill>
                <a:srgbClr val="4B900E"/>
              </a:solidFill>
              <a:effectLst/>
              <a:latin typeface="Montserrat" panose="00000500000000000000" pitchFamily="2" charset="0"/>
            </a:endParaRPr>
          </a:p>
          <a:p>
            <a:pPr algn="ctr"/>
            <a:r>
              <a:rPr lang="pt-BR" sz="1400" dirty="0"/>
              <a:t>3GPP Support</a:t>
            </a:r>
            <a:endParaRPr lang="en-US" sz="1400" dirty="0"/>
          </a:p>
        </p:txBody>
      </p:sp>
    </p:spTree>
    <p:extLst>
      <p:ext uri="{BB962C8B-B14F-4D97-AF65-F5344CB8AC3E}">
        <p14:creationId xmlns:p14="http://schemas.microsoft.com/office/powerpoint/2010/main" val="345157089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a:extLst>
              <a:ext uri="{FF2B5EF4-FFF2-40B4-BE49-F238E27FC236}">
                <a16:creationId xmlns:a16="http://schemas.microsoft.com/office/drawing/2014/main" id="{076D2C27-D390-4028-B84D-AAAD597E3269}"/>
              </a:ext>
            </a:extLst>
          </p:cNvPr>
          <p:cNvSpPr>
            <a:spLocks noGrp="1"/>
          </p:cNvSpPr>
          <p:nvPr>
            <p:ph type="title"/>
          </p:nvPr>
        </p:nvSpPr>
        <p:spPr/>
        <p:txBody>
          <a:bodyPr/>
          <a:lstStyle/>
          <a:p>
            <a:pPr marL="539750" lvl="0" indent="-539750">
              <a:spcBef>
                <a:spcPts val="600"/>
              </a:spcBef>
              <a:spcAft>
                <a:spcPts val="600"/>
              </a:spcAft>
            </a:pPr>
            <a:r>
              <a:rPr lang="en-US" dirty="0"/>
              <a:t>TSG RAN Project Update</a:t>
            </a:r>
          </a:p>
        </p:txBody>
      </p:sp>
    </p:spTree>
    <p:extLst>
      <p:ext uri="{BB962C8B-B14F-4D97-AF65-F5344CB8AC3E}">
        <p14:creationId xmlns:p14="http://schemas.microsoft.com/office/powerpoint/2010/main" val="386860720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8CF341-D7EC-9E27-B313-0C2519DB76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A434325-8A32-E4C3-7338-13EE6C99854E}"/>
              </a:ext>
            </a:extLst>
          </p:cNvPr>
          <p:cNvSpPr>
            <a:spLocks noGrp="1"/>
          </p:cNvSpPr>
          <p:nvPr>
            <p:ph type="title"/>
          </p:nvPr>
        </p:nvSpPr>
        <p:spPr/>
        <p:txBody>
          <a:bodyPr/>
          <a:lstStyle/>
          <a:p>
            <a:r>
              <a:rPr lang="en-US" dirty="0"/>
              <a:t>Release 19</a:t>
            </a:r>
          </a:p>
        </p:txBody>
      </p:sp>
      <p:sp>
        <p:nvSpPr>
          <p:cNvPr id="3" name="Content Placeholder 2">
            <a:extLst>
              <a:ext uri="{FF2B5EF4-FFF2-40B4-BE49-F238E27FC236}">
                <a16:creationId xmlns:a16="http://schemas.microsoft.com/office/drawing/2014/main" id="{FAA5528E-D382-B974-1DBA-48A50751EBA3}"/>
              </a:ext>
            </a:extLst>
          </p:cNvPr>
          <p:cNvSpPr>
            <a:spLocks noGrp="1"/>
          </p:cNvSpPr>
          <p:nvPr>
            <p:ph idx="1"/>
          </p:nvPr>
        </p:nvSpPr>
        <p:spPr/>
        <p:txBody>
          <a:bodyPr/>
          <a:lstStyle/>
          <a:p>
            <a:r>
              <a:rPr lang="en-GB" dirty="0"/>
              <a:t>Rel-19 </a:t>
            </a:r>
            <a:r>
              <a:rPr lang="en-US" altLang="en-US" dirty="0"/>
              <a:t>ASN.1 review has been completed and ASN.1 is now frozen</a:t>
            </a:r>
            <a:endParaRPr lang="en-US" altLang="en-US" sz="2000" dirty="0"/>
          </a:p>
          <a:p>
            <a:endParaRPr lang="en-GB" dirty="0"/>
          </a:p>
        </p:txBody>
      </p:sp>
    </p:spTree>
    <p:extLst>
      <p:ext uri="{BB962C8B-B14F-4D97-AF65-F5344CB8AC3E}">
        <p14:creationId xmlns:p14="http://schemas.microsoft.com/office/powerpoint/2010/main" val="378179434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F060B2-FD79-F39E-D6A2-1B0FEC658B5B}"/>
              </a:ext>
            </a:extLst>
          </p:cNvPr>
          <p:cNvSpPr>
            <a:spLocks noGrp="1"/>
          </p:cNvSpPr>
          <p:nvPr>
            <p:ph type="title"/>
          </p:nvPr>
        </p:nvSpPr>
        <p:spPr/>
        <p:txBody>
          <a:bodyPr/>
          <a:lstStyle/>
          <a:p>
            <a:r>
              <a:rPr lang="en-US" dirty="0"/>
              <a:t>Release 20 AI/ML for Air Interface</a:t>
            </a:r>
          </a:p>
        </p:txBody>
      </p:sp>
      <p:sp>
        <p:nvSpPr>
          <p:cNvPr id="3" name="Content Placeholder 2">
            <a:extLst>
              <a:ext uri="{FF2B5EF4-FFF2-40B4-BE49-F238E27FC236}">
                <a16:creationId xmlns:a16="http://schemas.microsoft.com/office/drawing/2014/main" id="{934FE415-0F05-F468-6C11-991B39A16D4C}"/>
              </a:ext>
            </a:extLst>
          </p:cNvPr>
          <p:cNvSpPr>
            <a:spLocks noGrp="1"/>
          </p:cNvSpPr>
          <p:nvPr>
            <p:ph idx="1"/>
          </p:nvPr>
        </p:nvSpPr>
        <p:spPr/>
        <p:txBody>
          <a:bodyPr/>
          <a:lstStyle/>
          <a:p>
            <a:r>
              <a:rPr lang="en-US" sz="2000" b="1" dirty="0"/>
              <a:t>Way forward agreements on inter-vendor collaboration </a:t>
            </a:r>
          </a:p>
          <a:p>
            <a:pPr lvl="1"/>
            <a:r>
              <a:rPr lang="en-US" sz="1800" dirty="0"/>
              <a:t>Remove RAN4 checkpoints and SA checkpoints </a:t>
            </a:r>
          </a:p>
          <a:p>
            <a:pPr lvl="1"/>
            <a:r>
              <a:rPr lang="en-US" sz="1800" dirty="0"/>
              <a:t>From RAN perspective, </a:t>
            </a:r>
            <a:r>
              <a:rPr lang="en-US" sz="1800" dirty="0">
                <a:solidFill>
                  <a:srgbClr val="FF0000"/>
                </a:solidFill>
              </a:rPr>
              <a:t>move forward with normative phase for both Direction A (3a-1, 4-1) with non-OTA solution and Direction C</a:t>
            </a:r>
            <a:r>
              <a:rPr lang="en-US" sz="1800" dirty="0"/>
              <a:t>.   </a:t>
            </a:r>
          </a:p>
          <a:p>
            <a:pPr lvl="1"/>
            <a:r>
              <a:rPr lang="en-US" sz="1800" dirty="0"/>
              <a:t>Indicate to SA the intention to move forward and ask SA to kindly decide on the best way forward and down selection between SA5 and SA2 options.    </a:t>
            </a:r>
          </a:p>
          <a:p>
            <a:pPr lvl="1"/>
            <a:r>
              <a:rPr lang="en-US" sz="1800" dirty="0"/>
              <a:t>This does NOT imply that all three options will be done in 6G </a:t>
            </a:r>
          </a:p>
          <a:p>
            <a:pPr lvl="1"/>
            <a:r>
              <a:rPr lang="en-US" sz="1800" dirty="0"/>
              <a:t>LS to SA in </a:t>
            </a:r>
            <a:r>
              <a:rPr lang="en-US" sz="1800" dirty="0">
                <a:hlinkClick r:id="rId3"/>
              </a:rPr>
              <a:t>RP-253846</a:t>
            </a:r>
            <a:endParaRPr lang="en-US" sz="1800" dirty="0"/>
          </a:p>
          <a:p>
            <a:pPr lvl="1"/>
            <a:endParaRPr lang="en-GB" sz="1600" b="1" dirty="0"/>
          </a:p>
          <a:p>
            <a:r>
              <a:rPr lang="en-GB" sz="2000" b="1" dirty="0"/>
              <a:t>Way forward agreement on UE sided data collection:</a:t>
            </a:r>
            <a:endParaRPr lang="en-US" sz="2000" dirty="0"/>
          </a:p>
          <a:p>
            <a:pPr lvl="1"/>
            <a:r>
              <a:rPr lang="en-US" sz="1800" dirty="0"/>
              <a:t>To avoid parallel work in 5G and 6G, </a:t>
            </a:r>
            <a:r>
              <a:rPr lang="en-US" sz="1800" dirty="0">
                <a:solidFill>
                  <a:srgbClr val="FF0000"/>
                </a:solidFill>
              </a:rPr>
              <a:t>no normative work in Rel-20 for UE side data collection</a:t>
            </a:r>
            <a:r>
              <a:rPr lang="en-US" sz="1800" dirty="0"/>
              <a:t>.  Focus data collection framework work on 6G, and use the lesson learned across all the WGs to design something for 6G.  </a:t>
            </a:r>
          </a:p>
          <a:p>
            <a:pPr lvl="1"/>
            <a:r>
              <a:rPr lang="en-US" sz="1800" dirty="0"/>
              <a:t>From RAN perspective, we see value for SA2/SA5 and SA3 to complete/finalize their study so we can use the lessons learned for 6G.</a:t>
            </a:r>
          </a:p>
          <a:p>
            <a:pPr lvl="1"/>
            <a:r>
              <a:rPr lang="en-US" sz="1800" dirty="0"/>
              <a:t>The fact that 5G didn’t have normative phase does not preclude standardized solutions in 6G. </a:t>
            </a:r>
          </a:p>
          <a:p>
            <a:pPr lvl="1"/>
            <a:r>
              <a:rPr lang="en-US" sz="1800" dirty="0"/>
              <a:t>LS to SA in </a:t>
            </a:r>
            <a:r>
              <a:rPr lang="en-US" sz="1800" dirty="0">
                <a:hlinkClick r:id="rId4"/>
              </a:rPr>
              <a:t>RP-253847</a:t>
            </a:r>
            <a:endParaRPr lang="en-US" sz="1800" dirty="0"/>
          </a:p>
        </p:txBody>
      </p:sp>
    </p:spTree>
    <p:extLst>
      <p:ext uri="{BB962C8B-B14F-4D97-AF65-F5344CB8AC3E}">
        <p14:creationId xmlns:p14="http://schemas.microsoft.com/office/powerpoint/2010/main" val="36162863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D5688-5806-680B-5C95-64FA3DF4241E}"/>
              </a:ext>
            </a:extLst>
          </p:cNvPr>
          <p:cNvSpPr>
            <a:spLocks noGrp="1"/>
          </p:cNvSpPr>
          <p:nvPr>
            <p:ph type="title"/>
          </p:nvPr>
        </p:nvSpPr>
        <p:spPr/>
        <p:txBody>
          <a:bodyPr/>
          <a:lstStyle/>
          <a:p>
            <a:r>
              <a:rPr lang="en-US" dirty="0"/>
              <a:t>Release 20 RAN4 Spectrum WIs (1/2)</a:t>
            </a:r>
          </a:p>
        </p:txBody>
      </p:sp>
      <p:sp>
        <p:nvSpPr>
          <p:cNvPr id="3" name="Content Placeholder 2">
            <a:extLst>
              <a:ext uri="{FF2B5EF4-FFF2-40B4-BE49-F238E27FC236}">
                <a16:creationId xmlns:a16="http://schemas.microsoft.com/office/drawing/2014/main" id="{009AC1B4-DA79-D513-DD01-DAA01B4FB115}"/>
              </a:ext>
            </a:extLst>
          </p:cNvPr>
          <p:cNvSpPr>
            <a:spLocks noGrp="1"/>
          </p:cNvSpPr>
          <p:nvPr>
            <p:ph idx="1"/>
          </p:nvPr>
        </p:nvSpPr>
        <p:spPr/>
        <p:txBody>
          <a:bodyPr/>
          <a:lstStyle/>
          <a:p>
            <a:r>
              <a:rPr lang="en-US" dirty="0"/>
              <a:t>Following RAN4 spectrum work items for Rel-20 were approved in RAN#110</a:t>
            </a:r>
          </a:p>
          <a:p>
            <a:pPr lvl="1"/>
            <a:endParaRPr lang="en-US" dirty="0"/>
          </a:p>
          <a:p>
            <a:endParaRPr lang="en-US" dirty="0"/>
          </a:p>
        </p:txBody>
      </p:sp>
      <p:graphicFrame>
        <p:nvGraphicFramePr>
          <p:cNvPr id="4" name="Table 3">
            <a:extLst>
              <a:ext uri="{FF2B5EF4-FFF2-40B4-BE49-F238E27FC236}">
                <a16:creationId xmlns:a16="http://schemas.microsoft.com/office/drawing/2014/main" id="{12EA6518-F034-5033-534A-2A3854D538CD}"/>
              </a:ext>
            </a:extLst>
          </p:cNvPr>
          <p:cNvGraphicFramePr>
            <a:graphicFrameLocks noGrp="1"/>
          </p:cNvGraphicFramePr>
          <p:nvPr>
            <p:extLst>
              <p:ext uri="{D42A27DB-BD31-4B8C-83A1-F6EECF244321}">
                <p14:modId xmlns:p14="http://schemas.microsoft.com/office/powerpoint/2010/main" val="1150076118"/>
              </p:ext>
            </p:extLst>
          </p:nvPr>
        </p:nvGraphicFramePr>
        <p:xfrm>
          <a:off x="835215" y="1760581"/>
          <a:ext cx="10045569" cy="4749451"/>
        </p:xfrm>
        <a:graphic>
          <a:graphicData uri="http://schemas.openxmlformats.org/drawingml/2006/table">
            <a:tbl>
              <a:tblPr firstRow="1" bandRow="1">
                <a:tableStyleId>{5940675A-B579-460E-94D1-54222C63F5DA}</a:tableStyleId>
              </a:tblPr>
              <a:tblGrid>
                <a:gridCol w="1344393">
                  <a:extLst>
                    <a:ext uri="{9D8B030D-6E8A-4147-A177-3AD203B41FA5}">
                      <a16:colId xmlns:a16="http://schemas.microsoft.com/office/drawing/2014/main" val="1187356095"/>
                    </a:ext>
                  </a:extLst>
                </a:gridCol>
                <a:gridCol w="8701176">
                  <a:extLst>
                    <a:ext uri="{9D8B030D-6E8A-4147-A177-3AD203B41FA5}">
                      <a16:colId xmlns:a16="http://schemas.microsoft.com/office/drawing/2014/main" val="1035888482"/>
                    </a:ext>
                  </a:extLst>
                </a:gridCol>
              </a:tblGrid>
              <a:tr h="351319">
                <a:tc>
                  <a:txBody>
                    <a:bodyPr/>
                    <a:lstStyle/>
                    <a:p>
                      <a:r>
                        <a:rPr lang="en-US" b="1" dirty="0"/>
                        <a:t>Tdoc#</a:t>
                      </a:r>
                    </a:p>
                  </a:txBody>
                  <a:tcPr anchor="ctr"/>
                </a:tc>
                <a:tc>
                  <a:txBody>
                    <a:bodyPr/>
                    <a:lstStyle/>
                    <a:p>
                      <a:r>
                        <a:rPr lang="en-US" b="1" dirty="0"/>
                        <a:t>Title</a:t>
                      </a:r>
                    </a:p>
                  </a:txBody>
                  <a:tcPr anchor="ctr"/>
                </a:tc>
                <a:extLst>
                  <a:ext uri="{0D108BD9-81ED-4DB2-BD59-A6C34878D82A}">
                    <a16:rowId xmlns:a16="http://schemas.microsoft.com/office/drawing/2014/main" val="4006190813"/>
                  </a:ext>
                </a:extLst>
              </a:tr>
              <a:tr h="614809">
                <a:tc>
                  <a:txBody>
                    <a:bodyPr/>
                    <a:lstStyle/>
                    <a:p>
                      <a:r>
                        <a:rPr lang="en-US" dirty="0"/>
                        <a:t>RP-253855</a:t>
                      </a:r>
                    </a:p>
                  </a:txBody>
                  <a:tcPr anchor="ctr"/>
                </a:tc>
                <a:tc>
                  <a:txBody>
                    <a:bodyPr/>
                    <a:lstStyle/>
                    <a:p>
                      <a:r>
                        <a:rPr lang="en-US" dirty="0"/>
                        <a:t>New WID: Rel-20 Addition of channel bandwidths and power classes 	to existing NR bands and CA/DC combinations</a:t>
                      </a:r>
                    </a:p>
                  </a:txBody>
                  <a:tcPr anchor="ctr"/>
                </a:tc>
                <a:extLst>
                  <a:ext uri="{0D108BD9-81ED-4DB2-BD59-A6C34878D82A}">
                    <a16:rowId xmlns:a16="http://schemas.microsoft.com/office/drawing/2014/main" val="686171259"/>
                  </a:ext>
                </a:extLst>
              </a:tr>
              <a:tr h="351319">
                <a:tc>
                  <a:txBody>
                    <a:bodyPr/>
                    <a:lstStyle/>
                    <a:p>
                      <a:r>
                        <a:rPr lang="en-US" dirty="0"/>
                        <a:t>RP-253833</a:t>
                      </a:r>
                    </a:p>
                  </a:txBody>
                  <a:tcPr anchor="ctr"/>
                </a:tc>
                <a:tc>
                  <a:txBody>
                    <a:bodyPr/>
                    <a:lstStyle/>
                    <a:p>
                      <a:r>
                        <a:rPr lang="en-US" dirty="0"/>
                        <a:t>New WID: Additional NR and LTE band combinations for features in Rel-20</a:t>
                      </a:r>
                    </a:p>
                  </a:txBody>
                  <a:tcPr anchor="ctr"/>
                </a:tc>
                <a:extLst>
                  <a:ext uri="{0D108BD9-81ED-4DB2-BD59-A6C34878D82A}">
                    <a16:rowId xmlns:a16="http://schemas.microsoft.com/office/drawing/2014/main" val="3842609121"/>
                  </a:ext>
                </a:extLst>
              </a:tr>
              <a:tr h="614809">
                <a:tc>
                  <a:txBody>
                    <a:bodyPr/>
                    <a:lstStyle/>
                    <a:p>
                      <a:r>
                        <a:rPr lang="en-US" dirty="0"/>
                        <a:t>RP-253842</a:t>
                      </a:r>
                    </a:p>
                  </a:txBody>
                  <a:tcPr anchor="ctr"/>
                </a:tc>
                <a:tc>
                  <a:txBody>
                    <a:bodyPr/>
                    <a:lstStyle/>
                    <a:p>
                      <a:r>
                        <a:rPr lang="en-US" dirty="0"/>
                        <a:t>New WID: Rel-20 Dual connectivity (DC) of x LTE band(s), y NR band(s) (1&lt;=x&lt;6, 1&lt;=y&lt;6, </a:t>
                      </a:r>
                      <a:r>
                        <a:rPr lang="en-US" dirty="0" err="1"/>
                        <a:t>x+y</a:t>
                      </a:r>
                      <a:r>
                        <a:rPr lang="en-US" dirty="0"/>
                        <a:t>&lt;=6) and single or two NR Supplementary Uplink (SUL) bands</a:t>
                      </a:r>
                    </a:p>
                  </a:txBody>
                  <a:tcPr anchor="ctr"/>
                </a:tc>
                <a:extLst>
                  <a:ext uri="{0D108BD9-81ED-4DB2-BD59-A6C34878D82A}">
                    <a16:rowId xmlns:a16="http://schemas.microsoft.com/office/drawing/2014/main" val="2342285778"/>
                  </a:ext>
                </a:extLst>
              </a:tr>
              <a:tr h="351319">
                <a:tc>
                  <a:txBody>
                    <a:bodyPr/>
                    <a:lstStyle/>
                    <a:p>
                      <a:r>
                        <a:rPr lang="en-US" dirty="0"/>
                        <a:t>RP-253850</a:t>
                      </a:r>
                    </a:p>
                  </a:txBody>
                  <a:tcPr anchor="ctr"/>
                </a:tc>
                <a:tc>
                  <a:txBody>
                    <a:bodyPr/>
                    <a:lstStyle/>
                    <a:p>
                      <a:r>
                        <a:rPr lang="en-US" dirty="0"/>
                        <a:t>New WID: Additional NR bands for NR features in Rel-20</a:t>
                      </a:r>
                    </a:p>
                  </a:txBody>
                  <a:tcPr anchor="ctr"/>
                </a:tc>
                <a:extLst>
                  <a:ext uri="{0D108BD9-81ED-4DB2-BD59-A6C34878D82A}">
                    <a16:rowId xmlns:a16="http://schemas.microsoft.com/office/drawing/2014/main" val="755013622"/>
                  </a:ext>
                </a:extLst>
              </a:tr>
              <a:tr h="614809">
                <a:tc>
                  <a:txBody>
                    <a:bodyPr/>
                    <a:lstStyle/>
                    <a:p>
                      <a:r>
                        <a:rPr lang="en-US" dirty="0"/>
                        <a:t>RP-253841</a:t>
                      </a:r>
                    </a:p>
                  </a:txBody>
                  <a:tcPr anchor="ctr"/>
                </a:tc>
                <a:tc>
                  <a:txBody>
                    <a:bodyPr/>
                    <a:lstStyle/>
                    <a:p>
                      <a:r>
                        <a:rPr lang="en-US" dirty="0"/>
                        <a:t>New WID: Introduction of the higher power classes, 3MHz channel bandwidth and </a:t>
                      </a:r>
                      <a:r>
                        <a:rPr lang="en-US" dirty="0" err="1"/>
                        <a:t>eRedCap</a:t>
                      </a:r>
                      <a:r>
                        <a:rPr lang="en-US" dirty="0"/>
                        <a:t> for the existing NR/IoT NTN bands</a:t>
                      </a:r>
                    </a:p>
                  </a:txBody>
                  <a:tcPr anchor="ctr"/>
                </a:tc>
                <a:extLst>
                  <a:ext uri="{0D108BD9-81ED-4DB2-BD59-A6C34878D82A}">
                    <a16:rowId xmlns:a16="http://schemas.microsoft.com/office/drawing/2014/main" val="2244244289"/>
                  </a:ext>
                </a:extLst>
              </a:tr>
              <a:tr h="878298">
                <a:tc>
                  <a:txBody>
                    <a:bodyPr/>
                    <a:lstStyle/>
                    <a:p>
                      <a:r>
                        <a:rPr lang="en-US" dirty="0"/>
                        <a:t>RP-253849</a:t>
                      </a:r>
                    </a:p>
                  </a:txBody>
                  <a:tcPr anchor="ctr"/>
                </a:tc>
                <a:tc>
                  <a:txBody>
                    <a:bodyPr/>
                    <a:lstStyle/>
                    <a:p>
                      <a:r>
                        <a:rPr lang="en-US" dirty="0"/>
                        <a:t>New WID: Rel-20 NR Carrier Aggregation (CA)/Dual Connectivity (DC) for x bands DL with y bands UL (x&lt;7, y&lt;3) and Supplementary Uplink (SUL) band combinations/CA band combinations with a single SUL or two SUL cells</a:t>
                      </a:r>
                    </a:p>
                  </a:txBody>
                  <a:tcPr anchor="ctr"/>
                </a:tc>
                <a:extLst>
                  <a:ext uri="{0D108BD9-81ED-4DB2-BD59-A6C34878D82A}">
                    <a16:rowId xmlns:a16="http://schemas.microsoft.com/office/drawing/2014/main" val="4177432817"/>
                  </a:ext>
                </a:extLst>
              </a:tr>
              <a:tr h="817531">
                <a:tc>
                  <a:txBody>
                    <a:bodyPr/>
                    <a:lstStyle/>
                    <a:p>
                      <a:r>
                        <a:rPr lang="en-US" dirty="0"/>
                        <a:t>RP-253814</a:t>
                      </a:r>
                    </a:p>
                  </a:txBody>
                  <a:tcPr anchor="ctr"/>
                </a:tc>
                <a:tc>
                  <a:txBody>
                    <a:bodyPr/>
                    <a:lstStyle/>
                    <a:p>
                      <a:r>
                        <a:rPr lang="en-US" dirty="0"/>
                        <a:t>New WID: basket WI on Rel-20 LTE-Advanced Carrier Aggregation for x bands (1&lt;=x&lt;= 6) DL with y bands (y=1, 2)</a:t>
                      </a:r>
                    </a:p>
                  </a:txBody>
                  <a:tcPr anchor="ctr"/>
                </a:tc>
                <a:extLst>
                  <a:ext uri="{0D108BD9-81ED-4DB2-BD59-A6C34878D82A}">
                    <a16:rowId xmlns:a16="http://schemas.microsoft.com/office/drawing/2014/main" val="2200552840"/>
                  </a:ext>
                </a:extLst>
              </a:tr>
            </a:tbl>
          </a:graphicData>
        </a:graphic>
      </p:graphicFrame>
    </p:spTree>
    <p:extLst>
      <p:ext uri="{BB962C8B-B14F-4D97-AF65-F5344CB8AC3E}">
        <p14:creationId xmlns:p14="http://schemas.microsoft.com/office/powerpoint/2010/main" val="271728510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16799</TotalTime>
  <Words>2468</Words>
  <Application>Microsoft Office PowerPoint</Application>
  <PresentationFormat>Widescreen</PresentationFormat>
  <Paragraphs>204</Paragraphs>
  <Slides>24</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Arial</vt:lpstr>
      <vt:lpstr>Calibri</vt:lpstr>
      <vt:lpstr>Calibri Light</vt:lpstr>
      <vt:lpstr>Montserrat</vt:lpstr>
      <vt:lpstr>Symbol</vt:lpstr>
      <vt:lpstr>Times New Roman</vt:lpstr>
      <vt:lpstr>Wingdings</vt:lpstr>
      <vt:lpstr>Office Theme</vt:lpstr>
      <vt:lpstr>Status Report of TSG RAN#110</vt:lpstr>
      <vt:lpstr>Outline</vt:lpstr>
      <vt:lpstr>Administrative Aspects</vt:lpstr>
      <vt:lpstr>Administrative Aspects</vt:lpstr>
      <vt:lpstr>RAN Leadership Change</vt:lpstr>
      <vt:lpstr>TSG RAN Project Update</vt:lpstr>
      <vt:lpstr>Release 19</vt:lpstr>
      <vt:lpstr>Release 20 AI/ML for Air Interface</vt:lpstr>
      <vt:lpstr>Release 20 RAN4 Spectrum WIs (1/2)</vt:lpstr>
      <vt:lpstr>Release 20 RAN4 Spectrum WIs (2/2)</vt:lpstr>
      <vt:lpstr>6G Study</vt:lpstr>
      <vt:lpstr>6G Study</vt:lpstr>
      <vt:lpstr>6G Study</vt:lpstr>
      <vt:lpstr>6G Study</vt:lpstr>
      <vt:lpstr>NR-NTN in Terrestrial Bands</vt:lpstr>
      <vt:lpstr>ITU Matters</vt:lpstr>
      <vt:lpstr>ITU Matters</vt:lpstr>
      <vt:lpstr>Questions?</vt:lpstr>
      <vt:lpstr>Additional Info – 6G requirements of new and existing services (in RAN#110)</vt:lpstr>
      <vt:lpstr>Additional Info – 6G requirements of new and existing services (in RAN#110)</vt:lpstr>
      <vt:lpstr>Additional Info – 6G requirements for architecture and migration (in RAN#110)</vt:lpstr>
      <vt:lpstr>Additional Info – 6G diverse device types (in RAN#110) – Proposal 1</vt:lpstr>
      <vt:lpstr>Additional Info – 6G diverse device types (in RAN#110) – Proposals 2 &amp; 3</vt:lpstr>
      <vt:lpstr>Additional Info – Other 6G Operational Requirements (in RAN#110)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Younsun Kim</cp:lastModifiedBy>
  <cp:revision>779</cp:revision>
  <dcterms:created xsi:type="dcterms:W3CDTF">2010-02-05T13:52:04Z</dcterms:created>
  <dcterms:modified xsi:type="dcterms:W3CDTF">2025-12-12T13:25:11Z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FLCMData">
    <vt:lpwstr>3635F3DD13608F30A69863BFDF3990FC421A1D5867E96CB30A241A0EEB4E708C1A48533B788F9D813B00F41A79075371697156D004881AD7CECB54AE5614F121</vt:lpwstr>
  </property>
</Properties>
</file>