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5"/>
  </p:notesMasterIdLst>
  <p:handoutMasterIdLst>
    <p:handoutMasterId r:id="rId6"/>
  </p:handoutMasterIdLst>
  <p:sldIdLst>
    <p:sldId id="1135" r:id="rId3"/>
    <p:sldId id="1130" r:id="rId4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Bennett/Communications Research /SRUK/Principal Engineer/Samsung Electronics" initials="ABR/EE" lastIdx="3" clrIdx="0">
    <p:extLst>
      <p:ext uri="{19B8F6BF-5375-455C-9EA6-DF929625EA0E}">
        <p15:presenceInfo xmlns:p15="http://schemas.microsoft.com/office/powerpoint/2012/main" userId="S-1-5-21-1569490900-2152479555-3239727262-339419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70" autoAdjust="0"/>
    <p:restoredTop sz="94660"/>
  </p:normalViewPr>
  <p:slideViewPr>
    <p:cSldViewPr snapToGrid="0">
      <p:cViewPr varScale="1">
        <p:scale>
          <a:sx n="129" d="100"/>
          <a:sy n="129" d="100"/>
        </p:scale>
        <p:origin x="132" y="3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2139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D7F9A2B1-BBFD-4346-96F5-459DB8EC506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452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1D15BB3-14C9-471D-9855-A4D11CACF3B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2725" y="0"/>
            <a:ext cx="3078163" cy="4524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CCF434-DCDD-40BA-B486-09D2AD91F61C}" type="datetimeFigureOut">
              <a:rPr lang="en-US" smtClean="0"/>
              <a:t>12/11/2025</a:t>
            </a:fld>
            <a:endParaRPr 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EF9322AB-4DB6-4FCC-9393-BCA81B5AE4A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585200"/>
            <a:ext cx="3078163" cy="4524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ADF7B18-78CE-43A5-ABF7-9EE5B2108F1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2725" y="8585200"/>
            <a:ext cx="3078163" cy="4524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2B5589-B5EC-4AD9-83C0-B386590A98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1800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/>
              <a:t>SP-251647</a:t>
            </a: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Options for two-sided model</a:t>
            </a:r>
          </a:p>
        </p:txBody>
      </p:sp>
    </p:spTree>
    <p:extLst>
      <p:ext uri="{BB962C8B-B14F-4D97-AF65-F5344CB8AC3E}">
        <p14:creationId xmlns:p14="http://schemas.microsoft.com/office/powerpoint/2010/main" val="3310353522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0488" y="228600"/>
            <a:ext cx="8005233" cy="1143000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Different Options for studying two-sided model in SA2/SA5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7947" y="1459833"/>
            <a:ext cx="11184467" cy="483023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GB" sz="2000" dirty="0">
                <a:highlight>
                  <a:srgbClr val="FFFF00"/>
                </a:highlight>
              </a:rPr>
              <a:t>Option 1 </a:t>
            </a:r>
            <a:r>
              <a:rPr lang="en-GB" sz="2000" dirty="0">
                <a:highlight>
                  <a:srgbClr val="FFFF00"/>
                </a:highlight>
                <a:sym typeface="Wingdings" panose="05000000000000000000" pitchFamily="2" charset="2"/>
              </a:rPr>
              <a:t> support 17 : object 1</a:t>
            </a:r>
            <a:endParaRPr lang="en-GB" sz="2000" dirty="0">
              <a:highlight>
                <a:srgbClr val="FFFF00"/>
              </a:highlight>
            </a:endParaRPr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SA approve the current SA5 SID revision SP-251372 and SA2 SID revision </a:t>
            </a:r>
            <a:r>
              <a:rPr lang="en-US" sz="1800" dirty="0"/>
              <a:t>SP-251500 by adding two-sided mode and SA2 and SA5 allocate TUs in Q1/Q2, 2026 to </a:t>
            </a:r>
            <a:r>
              <a:rPr lang="en-US" sz="1800" dirty="0" err="1">
                <a:solidFill>
                  <a:srgbClr val="FF0000"/>
                </a:solidFill>
              </a:rPr>
              <a:t>complete</a:t>
            </a:r>
            <a:r>
              <a:rPr lang="en-US" sz="1800" strike="sngStrike" dirty="0" err="1"/>
              <a:t>start</a:t>
            </a:r>
            <a:r>
              <a:rPr lang="en-US" sz="1800" dirty="0"/>
              <a:t> the study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>
                <a:solidFill>
                  <a:srgbClr val="FF0000"/>
                </a:solidFill>
              </a:rPr>
              <a:t>Finish the study </a:t>
            </a:r>
            <a:r>
              <a:rPr lang="en-US" sz="1800">
                <a:solidFill>
                  <a:srgbClr val="FF0000"/>
                </a:solidFill>
              </a:rPr>
              <a:t>by</a:t>
            </a:r>
            <a:r>
              <a:rPr lang="en-US" sz="1800" strike="sngStrike"/>
              <a:t>check</a:t>
            </a:r>
            <a:r>
              <a:rPr lang="en-US" sz="1800" strike="sngStrike" dirty="0"/>
              <a:t> point on</a:t>
            </a:r>
            <a:r>
              <a:rPr lang="en-US" sz="1800" dirty="0"/>
              <a:t> June, 2026 to decide the way forward </a:t>
            </a:r>
            <a:endParaRPr lang="en-GB" sz="1800" dirty="0"/>
          </a:p>
          <a:p>
            <a:pPr>
              <a:lnSpc>
                <a:spcPct val="110000"/>
              </a:lnSpc>
              <a:defRPr/>
            </a:pPr>
            <a:r>
              <a:rPr lang="en-GB" altLang="en-US" sz="2000" dirty="0"/>
              <a:t>Option 2 </a:t>
            </a:r>
            <a:r>
              <a:rPr lang="en-GB" altLang="en-US" sz="2000" dirty="0">
                <a:sym typeface="Wingdings" panose="05000000000000000000" pitchFamily="2" charset="2"/>
              </a:rPr>
              <a:t> support 6 : object 6</a:t>
            </a:r>
            <a:endParaRPr lang="en-GB" altLang="en-US" sz="2000" dirty="0"/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SA approve SA5 SID revision SP-251372 </a:t>
            </a:r>
            <a:r>
              <a:rPr lang="en-GB" sz="1800" dirty="0">
                <a:solidFill>
                  <a:srgbClr val="FF0000"/>
                </a:solidFill>
              </a:rPr>
              <a:t>and </a:t>
            </a:r>
            <a:r>
              <a:rPr lang="en-US" altLang="ko-KR" sz="1800" dirty="0">
                <a:solidFill>
                  <a:srgbClr val="FF0000"/>
                </a:solidFill>
              </a:rPr>
              <a:t>SA5 allocate TUs in Q1/Q2, 2026 to complete </a:t>
            </a:r>
            <a:r>
              <a:rPr lang="en-US" altLang="ko-KR" sz="1800" strike="sngStrike" dirty="0">
                <a:solidFill>
                  <a:srgbClr val="FF0000"/>
                </a:solidFill>
              </a:rPr>
              <a:t>start </a:t>
            </a:r>
            <a:r>
              <a:rPr lang="en-US" altLang="ko-KR" sz="1800" dirty="0">
                <a:solidFill>
                  <a:srgbClr val="FF0000"/>
                </a:solidFill>
              </a:rPr>
              <a:t>the study </a:t>
            </a:r>
            <a:endParaRPr lang="en-US" sz="18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Do not approve additional work task of SA2 SID </a:t>
            </a:r>
            <a:r>
              <a:rPr lang="en-US" sz="1800" strike="sngStrike" dirty="0"/>
              <a:t>S</a:t>
            </a:r>
            <a:r>
              <a:rPr lang="en-GB" altLang="en-US" sz="1800" strike="sngStrike" dirty="0"/>
              <a:t>top the study of two-sided model in SA2</a:t>
            </a:r>
            <a:r>
              <a:rPr lang="en-GB" altLang="en-US" sz="1800" dirty="0"/>
              <a:t> </a:t>
            </a:r>
          </a:p>
          <a:p>
            <a:pPr>
              <a:lnSpc>
                <a:spcPct val="110000"/>
              </a:lnSpc>
              <a:defRPr/>
            </a:pPr>
            <a:r>
              <a:rPr lang="en-GB" altLang="en-US" sz="2000" dirty="0"/>
              <a:t>Option 3 </a:t>
            </a:r>
            <a:r>
              <a:rPr lang="en-GB" altLang="en-US" sz="2000" dirty="0">
                <a:sym typeface="Wingdings" panose="05000000000000000000" pitchFamily="2" charset="2"/>
              </a:rPr>
              <a:t> support 3 : object 3</a:t>
            </a:r>
            <a:endParaRPr lang="en-GB" altLang="en-US" sz="2000" dirty="0"/>
          </a:p>
          <a:p>
            <a:pPr lvl="1">
              <a:lnSpc>
                <a:spcPct val="110000"/>
              </a:lnSpc>
              <a:defRPr/>
            </a:pPr>
            <a:r>
              <a:rPr lang="en-GB" sz="1800" dirty="0"/>
              <a:t>SA approve SA2 SID revision </a:t>
            </a:r>
            <a:r>
              <a:rPr lang="en-US" sz="1800" dirty="0"/>
              <a:t>SP-251500 </a:t>
            </a:r>
            <a:r>
              <a:rPr lang="en-US" sz="1800" dirty="0">
                <a:solidFill>
                  <a:srgbClr val="FF0000"/>
                </a:solidFill>
              </a:rPr>
              <a:t>and </a:t>
            </a:r>
            <a:r>
              <a:rPr lang="en-US" altLang="ko-KR" sz="1800" dirty="0">
                <a:solidFill>
                  <a:srgbClr val="FF0000"/>
                </a:solidFill>
              </a:rPr>
              <a:t>SA2 allocate TUs in Q1/Q2, 2026 to complete </a:t>
            </a:r>
            <a:r>
              <a:rPr lang="en-US" altLang="ko-KR" sz="1800" strike="sngStrike" dirty="0">
                <a:solidFill>
                  <a:srgbClr val="FF0000"/>
                </a:solidFill>
              </a:rPr>
              <a:t>start</a:t>
            </a:r>
            <a:r>
              <a:rPr lang="en-US" altLang="ko-KR" sz="1800" dirty="0">
                <a:solidFill>
                  <a:srgbClr val="FF0000"/>
                </a:solidFill>
              </a:rPr>
              <a:t> the study </a:t>
            </a:r>
            <a:endParaRPr lang="en-US" sz="1800" dirty="0">
              <a:solidFill>
                <a:srgbClr val="FF0000"/>
              </a:solidFill>
            </a:endParaRPr>
          </a:p>
          <a:p>
            <a:pPr lvl="1">
              <a:lnSpc>
                <a:spcPct val="110000"/>
              </a:lnSpc>
              <a:defRPr/>
            </a:pPr>
            <a:r>
              <a:rPr lang="en-US" altLang="ko-KR" sz="1800" dirty="0"/>
              <a:t>Do not approve additional work task of SA5 SID </a:t>
            </a:r>
            <a:r>
              <a:rPr lang="en-US" sz="1800" strike="sngStrike" dirty="0"/>
              <a:t>S</a:t>
            </a:r>
            <a:r>
              <a:rPr lang="en-GB" altLang="en-US" sz="1800" strike="sngStrike" dirty="0"/>
              <a:t>top the study of two-sided model in SA5 </a:t>
            </a:r>
          </a:p>
          <a:p>
            <a:pPr>
              <a:lnSpc>
                <a:spcPct val="110000"/>
              </a:lnSpc>
              <a:defRPr/>
            </a:pPr>
            <a:r>
              <a:rPr lang="en-GB" altLang="en-US" sz="2000" dirty="0"/>
              <a:t>Option 4 </a:t>
            </a:r>
            <a:r>
              <a:rPr lang="en-GB" altLang="en-US" sz="2000" dirty="0">
                <a:sym typeface="Wingdings" panose="05000000000000000000" pitchFamily="2" charset="2"/>
              </a:rPr>
              <a:t> support 3 : object 9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>
                <a:solidFill>
                  <a:srgbClr val="FF0000"/>
                </a:solidFill>
              </a:rPr>
              <a:t>Do not start the </a:t>
            </a:r>
            <a:r>
              <a:rPr lang="en-GB" altLang="en-US" sz="1800" dirty="0">
                <a:solidFill>
                  <a:srgbClr val="FF0000"/>
                </a:solidFill>
              </a:rPr>
              <a:t>study of two-sided model in SA2 </a:t>
            </a:r>
            <a:r>
              <a:rPr lang="en-GB" altLang="en-US" sz="1800" dirty="0"/>
              <a:t>and </a:t>
            </a:r>
            <a:r>
              <a:rPr lang="en-US" sz="1800" dirty="0"/>
              <a:t>S</a:t>
            </a:r>
            <a:r>
              <a:rPr lang="en-GB" altLang="en-US" sz="1800" dirty="0"/>
              <a:t>top the study of two-sided model in </a:t>
            </a:r>
            <a:r>
              <a:rPr lang="en-GB" altLang="en-US" sz="1800" strike="sngStrike" dirty="0"/>
              <a:t>SA2 and </a:t>
            </a:r>
            <a:r>
              <a:rPr lang="en-GB" altLang="en-US" sz="1800" dirty="0"/>
              <a:t>SA5 </a:t>
            </a:r>
          </a:p>
        </p:txBody>
      </p:sp>
    </p:spTree>
    <p:extLst>
      <p:ext uri="{BB962C8B-B14F-4D97-AF65-F5344CB8AC3E}">
        <p14:creationId xmlns:p14="http://schemas.microsoft.com/office/powerpoint/2010/main" val="2554567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114648</TotalTime>
  <Words>193</Words>
  <Application>Microsoft Office PowerPoint</Application>
  <PresentationFormat>와이드스크린</PresentationFormat>
  <Paragraphs>13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10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Options for two-sided model</vt:lpstr>
      <vt:lpstr>Different Options for studying two-sided model in SA2/SA5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LaeYoung (LG Electronics)</cp:lastModifiedBy>
  <cp:revision>1195</cp:revision>
  <cp:lastPrinted>2023-08-02T08:25:48Z</cp:lastPrinted>
  <dcterms:created xsi:type="dcterms:W3CDTF">2018-05-24T11:49:12Z</dcterms:created>
  <dcterms:modified xsi:type="dcterms:W3CDTF">2025-12-10T22:43:25Z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