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44"/>
  </p:notesMasterIdLst>
  <p:handoutMasterIdLst>
    <p:handoutMasterId r:id="rId45"/>
  </p:handoutMasterIdLst>
  <p:sldIdLst>
    <p:sldId id="341" r:id="rId2"/>
    <p:sldId id="296" r:id="rId3"/>
    <p:sldId id="447" r:id="rId4"/>
    <p:sldId id="1131" r:id="rId5"/>
    <p:sldId id="1132" r:id="rId6"/>
    <p:sldId id="275" r:id="rId7"/>
    <p:sldId id="2147481000" r:id="rId8"/>
    <p:sldId id="459" r:id="rId9"/>
    <p:sldId id="1145" r:id="rId10"/>
    <p:sldId id="2147481004" r:id="rId11"/>
    <p:sldId id="2147480995" r:id="rId12"/>
    <p:sldId id="438" r:id="rId13"/>
    <p:sldId id="1134" r:id="rId14"/>
    <p:sldId id="455" r:id="rId15"/>
    <p:sldId id="411" r:id="rId16"/>
    <p:sldId id="1153" r:id="rId17"/>
    <p:sldId id="2147480999" r:id="rId18"/>
    <p:sldId id="2147481003" r:id="rId19"/>
    <p:sldId id="450" r:id="rId20"/>
    <p:sldId id="398" r:id="rId21"/>
    <p:sldId id="1187" r:id="rId22"/>
    <p:sldId id="405" r:id="rId23"/>
    <p:sldId id="1179" r:id="rId24"/>
    <p:sldId id="407" r:id="rId25"/>
    <p:sldId id="443" r:id="rId26"/>
    <p:sldId id="2147481001" r:id="rId27"/>
    <p:sldId id="1170" r:id="rId28"/>
    <p:sldId id="1186" r:id="rId29"/>
    <p:sldId id="1184" r:id="rId30"/>
    <p:sldId id="1185" r:id="rId31"/>
    <p:sldId id="1168" r:id="rId32"/>
    <p:sldId id="2147481005" r:id="rId33"/>
    <p:sldId id="441" r:id="rId34"/>
    <p:sldId id="1173" r:id="rId35"/>
    <p:sldId id="451" r:id="rId36"/>
    <p:sldId id="2147481006" r:id="rId37"/>
    <p:sldId id="1180" r:id="rId38"/>
    <p:sldId id="379" r:id="rId39"/>
    <p:sldId id="1174" r:id="rId40"/>
    <p:sldId id="1175" r:id="rId41"/>
    <p:sldId id="1176" r:id="rId42"/>
    <p:sldId id="1177" r:id="rId4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 id="2" name="Rapporteur" initials="PS" lastIdx="1" clrIdx="1">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015" autoAdjust="0"/>
    <p:restoredTop sz="96327" autoAdjust="0"/>
  </p:normalViewPr>
  <p:slideViewPr>
    <p:cSldViewPr snapToGrid="0">
      <p:cViewPr varScale="1">
        <p:scale>
          <a:sx n="66" d="100"/>
          <a:sy n="66" d="100"/>
        </p:scale>
        <p:origin x="400"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8/10/relationships/authors" Targe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dirty="0"/>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dirty="0"/>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CT/SA#110</a:t>
            </a:r>
          </a:p>
          <a:p>
            <a:pPr eaLnBrk="1" hangingPunct="1">
              <a:defRPr/>
            </a:pPr>
            <a:r>
              <a:rPr lang="en-GB" altLang="en-US" sz="1200" b="1" dirty="0">
                <a:latin typeface="Arial "/>
              </a:rPr>
              <a:t>Baltimore</a:t>
            </a:r>
            <a:r>
              <a:rPr lang="sv-SE" altLang="en-US" sz="1200" b="1" dirty="0">
                <a:latin typeface="Arial "/>
              </a:rPr>
              <a:t>, </a:t>
            </a:r>
            <a:r>
              <a:rPr lang="en-US" altLang="en-US" sz="1200" b="1" dirty="0">
                <a:latin typeface="Arial "/>
              </a:rPr>
              <a:t>USA</a:t>
            </a:r>
            <a:r>
              <a:rPr lang="sv-SE" altLang="en-US" sz="1200" b="1" dirty="0">
                <a:latin typeface="Arial "/>
              </a:rPr>
              <a:t>; </a:t>
            </a:r>
            <a:r>
              <a:rPr lang="en-US" altLang="en-US" sz="1200" b="1" dirty="0">
                <a:latin typeface="Arial "/>
              </a:rPr>
              <a:t>08-09/09</a:t>
            </a:r>
            <a:r>
              <a:rPr lang="sv-SE" altLang="en-US" sz="1200" b="1" dirty="0">
                <a:latin typeface="Arial "/>
              </a:rPr>
              <a:t>– </a:t>
            </a:r>
            <a:r>
              <a:rPr lang="en-US" altLang="en-US" sz="1200" b="1" dirty="0">
                <a:latin typeface="Arial "/>
              </a:rPr>
              <a:t>12</a:t>
            </a:r>
            <a:r>
              <a:rPr lang="sv-SE" altLang="en-US" sz="1200" b="1" dirty="0">
                <a:latin typeface="Arial "/>
              </a:rPr>
              <a:t> </a:t>
            </a:r>
            <a:r>
              <a:rPr lang="en-US" altLang="en-US" sz="1200" b="1" dirty="0">
                <a:latin typeface="Arial "/>
              </a:rPr>
              <a:t>December</a:t>
            </a:r>
            <a:r>
              <a:rPr lang="sv-SE" altLang="en-US" sz="1200" b="1" dirty="0">
                <a:latin typeface="Arial "/>
              </a:rPr>
              <a:t> 202</a:t>
            </a:r>
            <a:r>
              <a:rPr lang="en-US" altLang="en-US" sz="1200" b="1" dirty="0">
                <a:latin typeface="Arial "/>
              </a:rPr>
              <a:t>5</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 SP-25</a:t>
            </a:r>
            <a:r>
              <a:rPr lang="en-US" altLang="en-US" dirty="0"/>
              <a:t>1628</a:t>
            </a:r>
            <a:r>
              <a:rPr lang="de-DE" altLang="en-US" dirty="0"/>
              <a:t>, CP-253008</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wg/teas/about/" TargetMode="External"/><Relationship Id="rId2" Type="http://schemas.openxmlformats.org/officeDocument/2006/relationships/hyperlink" Target=":%20https:/datatracker.ietf.org/liaison/2064/" TargetMode="External"/><Relationship Id="rId1" Type="http://schemas.openxmlformats.org/officeDocument/2006/relationships/slideLayout" Target="../slideLayouts/slideLayout2.xml"/><Relationship Id="rId4" Type="http://schemas.openxmlformats.org/officeDocument/2006/relationships/hyperlink" Target="https://datatracker.ietf.org/doc/html/draft-ietf-teas-5g-network-slice-application"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datatracker.ietf.org/liaison/1995/"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datatracker.ietf.org/doc/draft-ietf-sipcore-callinfo-rcd/#:~:text=To%20allow%20calling%20parties%20to%20initiate%2C%20and%20called,%5BRFC3261%5D%20and%20also%20a%20new%20token%20%28%22jcard%22%29%20f"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datatracker.ietf.org/doc/draft-ietf-sipcore-rfc7976bis/" TargetMode="External"/><Relationship Id="rId2" Type="http://schemas.openxmlformats.org/officeDocument/2006/relationships/hyperlink" Target="https://datatracker.ietf.org/doc/draft-ietf-tsvwg-udp-options/"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ietf-masque-quic-proxy/"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datatracker.ietf.org/doc/draft-ietf-mimi-content/"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datatracker.ietf.org/doc/draft-ietf-opsawg-pcap" TargetMode="External"/><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rfc-editor.org/rfc/rfc9110" TargetMode="External"/><Relationship Id="rId3" Type="http://schemas.openxmlformats.org/officeDocument/2006/relationships/hyperlink" Target="https://www.rfc-editor.org/rfc/rfc9810.html" TargetMode="External"/><Relationship Id="rId7" Type="http://schemas.openxmlformats.org/officeDocument/2006/relationships/hyperlink" Target="https://www.rfc-editor.org/rfc/rfc9562" TargetMode="External"/><Relationship Id="rId2" Type="http://schemas.openxmlformats.org/officeDocument/2006/relationships/hyperlink" Target="https://www.rfc-editor.org/rfc/rfc9811.html" TargetMode="External"/><Relationship Id="rId1" Type="http://schemas.openxmlformats.org/officeDocument/2006/relationships/slideLayout" Target="../slideLayouts/slideLayout2.xml"/><Relationship Id="rId6" Type="http://schemas.openxmlformats.org/officeDocument/2006/relationships/hyperlink" Target="https://www.rfc-editor.org/rfc/rfc8200.html" TargetMode="External"/><Relationship Id="rId11" Type="http://schemas.openxmlformats.org/officeDocument/2006/relationships/hyperlink" Target="https://www.rfc-editor.org/rfc/rfc7542" TargetMode="External"/><Relationship Id="rId5" Type="http://schemas.openxmlformats.org/officeDocument/2006/relationships/hyperlink" Target="https://www.rfc-editor.org/rfc/rfc9776.html" TargetMode="External"/><Relationship Id="rId10" Type="http://schemas.openxmlformats.org/officeDocument/2006/relationships/hyperlink" Target="https://www.rfc-editor.org/rfc/rfc8415.html" TargetMode="External"/><Relationship Id="rId4" Type="http://schemas.openxmlformats.org/officeDocument/2006/relationships/hyperlink" Target="https://www.rfc-editor.org/rfc/rfc9777.html" TargetMode="External"/><Relationship Id="rId9" Type="http://schemas.openxmlformats.org/officeDocument/2006/relationships/hyperlink" Target="https://www.rfc-editor.org/rfc/rfc9112"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https://www.domainconnect.or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atatracker.ietf.org/doc/draft-kes-rfc3113bis/" TargetMode="External"/><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 Id="rId4" Type="http://schemas.openxmlformats.org/officeDocument/2006/relationships/hyperlink" Target="https://datatracker.ietf.org/doc/draft-iab-rfc4053bis/"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tsg_sa/WG3_Security/TSGS3_124_Wuhan/Docs/S3-253834.zip"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WG5_TM/TSGS5_163/Docs/S5-254630.zip" TargetMode="External"/><Relationship Id="rId3" Type="http://schemas.openxmlformats.org/officeDocument/2006/relationships/hyperlink" Target="https://datatracker.ietf.org/doc/draft-ma-netmod-immutable-flag/" TargetMode="External"/><Relationship Id="rId7" Type="http://schemas.openxmlformats.org/officeDocument/2006/relationships/hyperlink" Target="https://datatracker.ietf.org/liaison/2005/"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system-config" TargetMode="External"/><Relationship Id="rId5" Type="http://schemas.openxmlformats.org/officeDocument/2006/relationships/hyperlink" Target="https://datatracker.ietf.org/doc/draft-ietf-netmod-immutable-flag/"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8" Type="http://schemas.openxmlformats.org/officeDocument/2006/relationships/hyperlink" Target="https://datatracker.ietf.org/doc/draft-tuexen-tsvwg-dtls-chunk-key-management/" TargetMode="External"/><Relationship Id="rId3" Type="http://schemas.openxmlformats.org/officeDocument/2006/relationships/hyperlink" Target="https://datatracker.ietf.org/liaison/1858/" TargetMode="External"/><Relationship Id="rId7" Type="http://schemas.openxmlformats.org/officeDocument/2006/relationships/hyperlink" Target="https://datatracker.ietf.org/doc/draft-ietf-tsvwg-sctp-dtls-chunk/"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6" Type="http://schemas.openxmlformats.org/officeDocument/2006/relationships/hyperlink" Target="https://datatracker.ietf.org/doc/draft-westerlund-tsvwg-sctp-dtls-chunk/" TargetMode="External"/><Relationship Id="rId5" Type="http://schemas.openxmlformats.org/officeDocument/2006/relationships/hyperlink" Target="https://datatracker.ietf.org/meeting/123/materials/slides-123-tsvwg-design-team-report-on-dtls-for-sctp-00" TargetMode="External"/><Relationship Id="rId4" Type="http://schemas.openxmlformats.org/officeDocument/2006/relationships/hyperlink" Target="https://datatracker.ietf.org/liaison/1851/" TargetMode="External"/><Relationship Id="rId9" Type="http://schemas.openxmlformats.org/officeDocument/2006/relationships/hyperlink" Target="https://datatracker.ietf.org/doc/draft-ietf-tsvwg-dtls-chunk-key-managemen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CT/SA#110</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dirty="0"/>
              <a:t>P</a:t>
            </a:r>
            <a:r>
              <a:rPr lang="en-GB" altLang="fr-FR" dirty="0"/>
              <a:t>e</a:t>
            </a:r>
            <a:r>
              <a:rPr lang="en-DE" altLang="fr-FR" dirty="0"/>
              <a:t>t</a:t>
            </a:r>
            <a:r>
              <a:rPr lang="en-GB" altLang="fr-FR" dirty="0"/>
              <a:t>e</a:t>
            </a:r>
            <a:r>
              <a:rPr lang="en-DE" altLang="fr-FR" dirty="0"/>
              <a:t>r </a:t>
            </a:r>
            <a:r>
              <a:rPr lang="en-GB" altLang="fr-FR" dirty="0"/>
              <a:t>S</a:t>
            </a:r>
            <a:r>
              <a:rPr lang="en-DE" altLang="fr-FR" dirty="0"/>
              <a:t>c</a:t>
            </a:r>
            <a:r>
              <a:rPr lang="en-GB" altLang="fr-FR" dirty="0"/>
              <a:t>h</a:t>
            </a:r>
            <a:r>
              <a:rPr lang="en-DE" altLang="fr-FR" dirty="0"/>
              <a:t>m</a:t>
            </a:r>
            <a:r>
              <a:rPr lang="en-GB" altLang="fr-FR" dirty="0" err="1"/>
              <a:t>i</a:t>
            </a:r>
            <a:r>
              <a:rPr lang="en-DE" altLang="fr-FR" dirty="0"/>
              <a:t>t</a:t>
            </a:r>
            <a:r>
              <a:rPr lang="en-GB" altLang="fr-FR" dirty="0"/>
              <a:t>t</a:t>
            </a:r>
            <a:r>
              <a:rPr lang="fr-FR" altLang="fr-FR" dirty="0"/>
              <a:t> (3GPP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TEAS-&gt; </a:t>
            </a:r>
            <a:r>
              <a:rPr lang="en-GB" dirty="0"/>
              <a:t>SA2, SA3, SA5, RAN3</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2400" dirty="0">
                <a:hlinkClick r:id="rId2" action="ppaction://hlinkfile"/>
              </a:rPr>
              <a:t>IETF Network Slice Application in 3GPP 5G End-to-End Network Slice</a:t>
            </a:r>
            <a:r>
              <a:rPr lang="en-GB" sz="2400" dirty="0"/>
              <a:t>”</a:t>
            </a:r>
            <a:r>
              <a:rPr lang="en-US" sz="2400" dirty="0"/>
              <a:t>(2025/09/12)</a:t>
            </a:r>
          </a:p>
          <a:p>
            <a:pPr lvl="1"/>
            <a:r>
              <a:rPr lang="en-US" sz="2000" dirty="0"/>
              <a:t>For Action</a:t>
            </a:r>
          </a:p>
          <a:p>
            <a:pPr lvl="1"/>
            <a:r>
              <a:rPr lang="en-GB" sz="1800" dirty="0">
                <a:effectLst/>
                <a:latin typeface="Times New Roman" panose="02020603050405020304" pitchFamily="18" charset="0"/>
                <a:ea typeface="Times New Roman" panose="02020603050405020304" pitchFamily="18" charset="0"/>
              </a:rPr>
              <a:t>the </a:t>
            </a:r>
            <a:r>
              <a:rPr lang="en-GB" sz="1800" dirty="0">
                <a:effectLst/>
                <a:latin typeface="Times New Roman" panose="02020603050405020304" pitchFamily="18" charset="0"/>
                <a:ea typeface="Times New Roman" panose="02020603050405020304" pitchFamily="18" charset="0"/>
                <a:hlinkClick r:id="rId3"/>
              </a:rPr>
              <a:t>IETF TEAS WG </a:t>
            </a:r>
            <a:r>
              <a:rPr lang="en-GB" sz="1800" dirty="0">
                <a:effectLst/>
                <a:latin typeface="Times New Roman" panose="02020603050405020304" pitchFamily="18" charset="0"/>
                <a:ea typeface="Times New Roman" panose="02020603050405020304" pitchFamily="18" charset="0"/>
              </a:rPr>
              <a:t>would like to inform 3GPP about the progress of "</a:t>
            </a:r>
            <a:r>
              <a:rPr lang="en-GB" sz="1800" dirty="0">
                <a:effectLst/>
                <a:latin typeface="Times New Roman" panose="02020603050405020304" pitchFamily="18" charset="0"/>
                <a:ea typeface="Times New Roman" panose="02020603050405020304" pitchFamily="18" charset="0"/>
                <a:hlinkClick r:id="rId4"/>
              </a:rPr>
              <a:t>IETF Network Slice Application in 3GPP 5G End-to-End Network Slice</a:t>
            </a:r>
            <a:r>
              <a:rPr lang="en-GB" sz="1800" dirty="0">
                <a:effectLst/>
                <a:latin typeface="Times New Roman" panose="02020603050405020304" pitchFamily="18" charset="0"/>
                <a:ea typeface="Times New Roman" panose="02020603050405020304" pitchFamily="18" charset="0"/>
              </a:rPr>
              <a:t>" , an informational document that is almost ready for Working Group Last Call. This document describes the application of the IETF network slice framework in providing 5G end-to-end network slices, including network slice mapping in the management, control, and data planes</a:t>
            </a:r>
          </a:p>
          <a:p>
            <a:pPr lvl="1"/>
            <a:r>
              <a:rPr lang="en-GB" sz="1800" dirty="0">
                <a:effectLst/>
                <a:latin typeface="Times New Roman" panose="02020603050405020304" pitchFamily="18" charset="0"/>
                <a:ea typeface="Times New Roman" panose="02020603050405020304" pitchFamily="18" charset="0"/>
              </a:rPr>
              <a:t>The TEAS WG would like to request 3GPP to review the document and verify if the description of the 3GPP 5G End-to-End Network Slice is accurate, and if not, to kindly provide suggested clarifications.</a:t>
            </a:r>
            <a:endParaRPr lang="en-US" sz="2000" dirty="0"/>
          </a:p>
          <a:p>
            <a:r>
              <a:rPr lang="en-GB" sz="2400" dirty="0"/>
              <a:t>LS noted at SA3, RAN3 Meeting</a:t>
            </a:r>
          </a:p>
          <a:p>
            <a:r>
              <a:rPr lang="en-GB" sz="2400" dirty="0">
                <a:solidFill>
                  <a:srgbClr val="FF0000"/>
                </a:solidFill>
              </a:rPr>
              <a:t>LS discussed in SA2 and  SA5 Meeting, reply in SP-251294 and SP-251298 provided to SA asking for a consolidated reply by SA to TEAS WG Proposal in SP-251558.</a:t>
            </a:r>
          </a:p>
          <a:p>
            <a:pPr>
              <a:buFont typeface="Arial" panose="020B0604020202020204" pitchFamily="34" charset="0"/>
              <a:buChar char="•"/>
            </a:pPr>
            <a:endParaRPr lang="en-GB" sz="2400" dirty="0"/>
          </a:p>
        </p:txBody>
      </p:sp>
    </p:spTree>
    <p:extLst>
      <p:ext uri="{BB962C8B-B14F-4D97-AF65-F5344CB8AC3E}">
        <p14:creationId xmlns:p14="http://schemas.microsoft.com/office/powerpoint/2010/main" val="31982975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6MAN-&gt; RAN2, SA2, CT1, CT3, CT4</a:t>
            </a:r>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380724" y="2141537"/>
            <a:ext cx="10854690" cy="4351338"/>
          </a:xfrm>
        </p:spPr>
        <p:txBody>
          <a:bodyPr>
            <a:noAutofit/>
          </a:bodyPr>
          <a:lstStyle/>
          <a:p>
            <a:r>
              <a:rPr lang="en-US" sz="2400" dirty="0">
                <a:hlinkClick r:id="rId2"/>
              </a:rPr>
              <a:t>LS on draft-ietf-6man-deprecate-router-alert, “Deprecation of the IPv6 Router Alert Option for New Protocols”</a:t>
            </a:r>
            <a:r>
              <a:rPr lang="en-US" sz="2400" dirty="0"/>
              <a:t> (2025/04/28)</a:t>
            </a:r>
          </a:p>
          <a:p>
            <a:pPr lvl="1"/>
            <a:r>
              <a:rPr lang="en-US" sz="2000" dirty="0"/>
              <a:t>For Information</a:t>
            </a:r>
          </a:p>
          <a:p>
            <a:pPr lvl="1"/>
            <a:r>
              <a:rPr lang="en-US" sz="2000" dirty="0"/>
              <a:t>The IETF is progressing a document that will deprecate the use of IPv6 Router Alert. Protocols that use the Router Alert Option may continue to do so, even in future versions.  However, new protocols that are standardized in the future must not use the Router Alert Option.</a:t>
            </a:r>
          </a:p>
          <a:p>
            <a:r>
              <a:rPr lang="en-GB" sz="2400" dirty="0"/>
              <a:t>LS is on the agenda for the RAN2, SA2, CT1, CT3, CT4 in May</a:t>
            </a:r>
            <a:endParaRPr lang="en-SE" sz="2400" dirty="0"/>
          </a:p>
          <a:p>
            <a:pPr lvl="1"/>
            <a:r>
              <a:rPr lang="en-GB" sz="2000" dirty="0"/>
              <a:t>Noted in SA2, CT1, CT3, CT4,</a:t>
            </a:r>
            <a:r>
              <a:rPr lang="en-GB" sz="2000" dirty="0">
                <a:solidFill>
                  <a:srgbClr val="FF0000"/>
                </a:solidFill>
              </a:rPr>
              <a:t> RAN2 (in October)</a:t>
            </a:r>
          </a:p>
          <a:p>
            <a:pPr marL="457200" lvl="1" indent="0">
              <a:buNone/>
            </a:pPr>
            <a:endParaRPr lang="en-GB" sz="2000" dirty="0"/>
          </a:p>
        </p:txBody>
      </p:sp>
    </p:spTree>
    <p:extLst>
      <p:ext uri="{BB962C8B-B14F-4D97-AF65-F5344CB8AC3E}">
        <p14:creationId xmlns:p14="http://schemas.microsoft.com/office/powerpoint/2010/main" val="32374770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solidFill>
                  <a:srgbClr val="212529"/>
                </a:solidFill>
                <a:latin typeface="var(--bs-font-monospace)"/>
              </a:rPr>
              <a:t>Instant Message Disposition Notification (IMDN)</a:t>
            </a:r>
            <a:r>
              <a:rPr lang="en-US" altLang="en-US" sz="800" dirty="0"/>
              <a:t> </a:t>
            </a:r>
            <a:r>
              <a:rPr lang="en-US" dirty="0">
                <a:solidFill>
                  <a:srgbClr val="0070C0"/>
                </a:solidFill>
                <a:highlight>
                  <a:srgbClr val="FFFFFF"/>
                </a:highlight>
              </a:rPr>
              <a:t>RFC 5438</a:t>
            </a:r>
          </a:p>
          <a:p>
            <a:pPr lvl="1">
              <a:defRPr/>
            </a:pPr>
            <a:r>
              <a:rPr lang="en-US" dirty="0">
                <a:highlight>
                  <a:srgbClr val="FFFFFF"/>
                </a:highlight>
              </a:rPr>
              <a:t>Published 02/09 </a:t>
            </a:r>
            <a:endParaRPr lang="en-DE" dirty="0">
              <a:highlight>
                <a:srgbClr val="FFFFFF"/>
              </a:highlight>
            </a:endParaRPr>
          </a:p>
          <a:p>
            <a:pPr lvl="1">
              <a:defRPr/>
            </a:pPr>
            <a:r>
              <a:rPr lang="en-US" dirty="0"/>
              <a:t>Next step:</a:t>
            </a:r>
          </a:p>
          <a:p>
            <a:pPr lvl="2">
              <a:defRPr/>
            </a:pPr>
            <a:r>
              <a:rPr lang="en-US" dirty="0"/>
              <a:t>CR to 23.204 draft-</a:t>
            </a:r>
            <a:r>
              <a:rPr lang="en-US" dirty="0" err="1"/>
              <a:t>ietf</a:t>
            </a:r>
            <a:r>
              <a:rPr lang="en-US" dirty="0"/>
              <a:t>-simple-</a:t>
            </a:r>
            <a:r>
              <a:rPr lang="en-US" dirty="0" err="1"/>
              <a:t>imdn</a:t>
            </a:r>
            <a:r>
              <a:rPr lang="en-US" dirty="0"/>
              <a:t> is referenced in the TS, clause 2 is OK</a:t>
            </a:r>
            <a:endParaRPr lang="en-GB" dirty="0"/>
          </a:p>
          <a:p>
            <a:pPr>
              <a:defRPr/>
            </a:pPr>
            <a:r>
              <a:rPr lang="en-US" altLang="zh-CN" dirty="0">
                <a:solidFill>
                  <a:srgbClr val="212529"/>
                </a:solidFill>
                <a:latin typeface="var(--bs-font-monospace)"/>
              </a:rPr>
              <a:t>YANG Data Models for 'Attachment Circuits'-as-a-Service (</a:t>
            </a:r>
            <a:r>
              <a:rPr lang="en-US" altLang="zh-CN" dirty="0" err="1">
                <a:solidFill>
                  <a:srgbClr val="212529"/>
                </a:solidFill>
                <a:latin typeface="var(--bs-font-monospace)"/>
              </a:rPr>
              <a:t>ACaaS</a:t>
            </a:r>
            <a:r>
              <a:rPr lang="en-US" altLang="zh-CN" dirty="0">
                <a:solidFill>
                  <a:srgbClr val="212529"/>
                </a:solidFill>
                <a:latin typeface="var(--bs-font-monospace)"/>
              </a:rPr>
              <a:t>) </a:t>
            </a:r>
            <a:r>
              <a:rPr lang="en-US" dirty="0">
                <a:solidFill>
                  <a:schemeClr val="accent1"/>
                </a:solidFill>
                <a:latin typeface="var(--bs-font-monospace)"/>
              </a:rPr>
              <a:t>RFC 9834</a:t>
            </a:r>
          </a:p>
          <a:p>
            <a:pPr lvl="1">
              <a:defRPr/>
            </a:pPr>
            <a:r>
              <a:rPr lang="en-US" dirty="0">
                <a:highlight>
                  <a:srgbClr val="FFFFFF"/>
                </a:highlight>
              </a:rPr>
              <a:t>Published 09/25 was </a:t>
            </a:r>
            <a:r>
              <a:rPr lang="en-US" altLang="en-US" dirty="0">
                <a:solidFill>
                  <a:srgbClr val="212529"/>
                </a:solidFill>
                <a:highlight>
                  <a:srgbClr val="FFFFFF"/>
                </a:highlight>
                <a:latin typeface="Inter"/>
                <a:hlinkClick r:id="rId2"/>
              </a:rPr>
              <a:t>draft-</a:t>
            </a:r>
            <a:r>
              <a:rPr lang="en-US" altLang="en-US" dirty="0" err="1">
                <a:solidFill>
                  <a:srgbClr val="212529"/>
                </a:solidFill>
                <a:highlight>
                  <a:srgbClr val="FFFFFF"/>
                </a:highlight>
                <a:latin typeface="Inter"/>
                <a:hlinkClick r:id="rId2"/>
              </a:rPr>
              <a:t>ietf</a:t>
            </a:r>
            <a:r>
              <a:rPr lang="en-US" altLang="en-US" dirty="0">
                <a:solidFill>
                  <a:srgbClr val="212529"/>
                </a:solidFill>
                <a:highlight>
                  <a:srgbClr val="FFFFFF"/>
                </a:highlight>
                <a:latin typeface="Inter"/>
                <a:hlinkClick r:id="rId2"/>
              </a:rPr>
              <a:t>-</a:t>
            </a:r>
            <a:r>
              <a:rPr lang="en-US" altLang="en-US" dirty="0" err="1">
                <a:solidFill>
                  <a:srgbClr val="212529"/>
                </a:solidFill>
                <a:highlight>
                  <a:srgbClr val="FFFFFF"/>
                </a:highlight>
                <a:latin typeface="Inter"/>
                <a:hlinkClick r:id="rId2"/>
              </a:rPr>
              <a:t>opsawg</a:t>
            </a:r>
            <a:r>
              <a:rPr lang="en-US" altLang="en-US" dirty="0">
                <a:solidFill>
                  <a:srgbClr val="212529"/>
                </a:solidFill>
                <a:highlight>
                  <a:srgbClr val="FFFFFF"/>
                </a:highlight>
                <a:latin typeface="Inter"/>
                <a:hlinkClick r:id="rId2"/>
              </a:rPr>
              <a:t>-teas-attachment-circuit</a:t>
            </a:r>
            <a:endParaRPr lang="en-DE" dirty="0">
              <a:highlight>
                <a:srgbClr val="FFFFFF"/>
              </a:highlight>
            </a:endParaRPr>
          </a:p>
          <a:p>
            <a:pPr lvl="1">
              <a:defRPr/>
            </a:pPr>
            <a:r>
              <a:rPr lang="en-US" dirty="0">
                <a:highlight>
                  <a:srgbClr val="FFFFFF"/>
                </a:highlight>
              </a:rPr>
              <a:t>Next steps: SA5 CR to 28.541</a:t>
            </a:r>
            <a:endParaRPr lang="en-DE" dirty="0">
              <a:highlight>
                <a:srgbClr val="FFFFFF"/>
              </a:highlight>
            </a:endParaRPr>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err="1">
                <a:highlight>
                  <a:srgbClr val="FFFFFF"/>
                </a:highlight>
              </a:rPr>
              <a:t>PASSporT</a:t>
            </a:r>
            <a:r>
              <a:rPr lang="en-US" dirty="0">
                <a:highlight>
                  <a:srgbClr val="FFFFFF"/>
                </a:highlight>
              </a:rPr>
              <a:t> Extension for Rich Call </a:t>
            </a:r>
            <a:r>
              <a:rPr lang="en-US" dirty="0">
                <a:solidFill>
                  <a:srgbClr val="0070C0"/>
                </a:solidFill>
                <a:highlight>
                  <a:srgbClr val="FFFFFF"/>
                </a:highlight>
              </a:rPr>
              <a:t>RFC 9795</a:t>
            </a:r>
          </a:p>
          <a:p>
            <a:pPr lvl="1">
              <a:defRPr/>
            </a:pPr>
            <a:r>
              <a:rPr lang="en-US" dirty="0">
                <a:highlight>
                  <a:srgbClr val="FFFFFF"/>
                </a:highlight>
              </a:rPr>
              <a:t>Published 07/25 was </a:t>
            </a:r>
            <a:r>
              <a:rPr lang="en-US" dirty="0">
                <a:highlight>
                  <a:srgbClr val="FFFFFF"/>
                </a:highlight>
                <a:hlinkClick r:id="rId2"/>
              </a:rPr>
              <a:t>draft-ietf-stir-passport-rcd-26</a:t>
            </a:r>
            <a:endParaRPr lang="en-US" dirty="0">
              <a:highlight>
                <a:srgbClr val="FFFFFF"/>
              </a:highlight>
            </a:endParaRPr>
          </a:p>
          <a:p>
            <a:pPr lvl="1">
              <a:defRPr/>
            </a:pPr>
            <a:r>
              <a:rPr lang="en-US" dirty="0"/>
              <a:t>Next step:</a:t>
            </a:r>
          </a:p>
          <a:p>
            <a:pPr lvl="2">
              <a:defRPr/>
            </a:pPr>
            <a:r>
              <a:rPr lang="en-US" dirty="0">
                <a:highlight>
                  <a:srgbClr val="FFFFFF"/>
                </a:highlight>
              </a:rPr>
              <a:t>SA2 CR to 23.228, SA3 CRs to 33.127, 33.128 and 33.203 , CT1 CR to 24.229</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altLang="en-US" dirty="0">
                <a:solidFill>
                  <a:srgbClr val="212529"/>
                </a:solidFill>
                <a:latin typeface="Inter"/>
              </a:rPr>
              <a:t> </a:t>
            </a:r>
            <a:r>
              <a:rPr lang="en-US" altLang="en-US" dirty="0">
                <a:solidFill>
                  <a:srgbClr val="212529"/>
                </a:solidFill>
              </a:rPr>
              <a:t>SIP Call-Info Parameters for Rich Call </a:t>
            </a:r>
            <a:r>
              <a:rPr lang="en-US" altLang="en-US" dirty="0">
                <a:highlight>
                  <a:srgbClr val="FFFFFF"/>
                </a:highlight>
              </a:rPr>
              <a:t>Data</a:t>
            </a:r>
            <a:r>
              <a:rPr lang="en-US" altLang="en-US" dirty="0">
                <a:solidFill>
                  <a:srgbClr val="0070C0"/>
                </a:solidFill>
                <a:highlight>
                  <a:srgbClr val="FFFFFF"/>
                </a:highlight>
              </a:rPr>
              <a:t> </a:t>
            </a:r>
            <a:r>
              <a:rPr lang="en-US" dirty="0">
                <a:solidFill>
                  <a:srgbClr val="0070C0"/>
                </a:solidFill>
                <a:highlight>
                  <a:srgbClr val="FFFFFF"/>
                </a:highlight>
              </a:rPr>
              <a:t>RFC 9796</a:t>
            </a:r>
            <a:endParaRPr lang="en-US" altLang="en-US" dirty="0">
              <a:solidFill>
                <a:srgbClr val="0070C0"/>
              </a:solidFill>
              <a:highlight>
                <a:srgbClr val="FFFFFF"/>
              </a:highlight>
            </a:endParaRPr>
          </a:p>
          <a:p>
            <a:pPr lvl="1">
              <a:defRPr/>
            </a:pPr>
            <a:r>
              <a:rPr lang="en-US" dirty="0">
                <a:highlight>
                  <a:srgbClr val="FFFFFF"/>
                </a:highlight>
              </a:rPr>
              <a:t>Published 07/25 was </a:t>
            </a:r>
            <a:r>
              <a:rPr lang="en-US" altLang="en-US" dirty="0">
                <a:solidFill>
                  <a:srgbClr val="212529"/>
                </a:solidFill>
                <a:hlinkClick r:id="rId3"/>
              </a:rPr>
              <a:t>draft-</a:t>
            </a:r>
            <a:r>
              <a:rPr lang="en-US" altLang="en-US" dirty="0" err="1">
                <a:solidFill>
                  <a:srgbClr val="212529"/>
                </a:solidFill>
                <a:hlinkClick r:id="rId3"/>
              </a:rPr>
              <a:t>ietf</a:t>
            </a:r>
            <a:r>
              <a:rPr lang="en-US" altLang="en-US" dirty="0">
                <a:solidFill>
                  <a:srgbClr val="212529"/>
                </a:solidFill>
                <a:hlinkClick r:id="rId3"/>
              </a:rPr>
              <a:t>-</a:t>
            </a:r>
            <a:r>
              <a:rPr lang="en-US" altLang="en-US" dirty="0" err="1">
                <a:solidFill>
                  <a:srgbClr val="212529"/>
                </a:solidFill>
                <a:hlinkClick r:id="rId3"/>
              </a:rPr>
              <a:t>sipcore-callinfo-rcd</a:t>
            </a:r>
            <a:endParaRPr lang="en-US" altLang="en-US" dirty="0">
              <a:solidFill>
                <a:srgbClr val="212529"/>
              </a:solidFill>
            </a:endParaRPr>
          </a:p>
          <a:p>
            <a:pPr lvl="1">
              <a:defRPr/>
            </a:pPr>
            <a:r>
              <a:rPr lang="en-US" dirty="0">
                <a:highlight>
                  <a:srgbClr val="FFFFFF"/>
                </a:highlight>
              </a:rPr>
              <a:t>Next steps: </a:t>
            </a:r>
          </a:p>
          <a:p>
            <a:pPr lvl="2">
              <a:defRPr/>
            </a:pPr>
            <a:r>
              <a:rPr lang="en-US" dirty="0">
                <a:highlight>
                  <a:srgbClr val="FFFFFF"/>
                </a:highlight>
              </a:rPr>
              <a:t>SA2 CR to 23.228, CT1 CR to 24.229</a:t>
            </a:r>
            <a:endParaRPr lang="en-DE"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461332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dirty="0">
                <a:solidFill>
                  <a:srgbClr val="212529"/>
                </a:solidFill>
              </a:rPr>
              <a:t>Transport Options for UDP</a:t>
            </a:r>
            <a:r>
              <a:rPr lang="en-US" dirty="0">
                <a:highlight>
                  <a:srgbClr val="FFFFFF"/>
                </a:highlight>
              </a:rPr>
              <a:t> </a:t>
            </a:r>
            <a:r>
              <a:rPr lang="en-US" dirty="0">
                <a:solidFill>
                  <a:srgbClr val="0070C0"/>
                </a:solidFill>
                <a:highlight>
                  <a:srgbClr val="FFFFFF"/>
                </a:highlight>
              </a:rPr>
              <a:t>RFC 9868</a:t>
            </a:r>
          </a:p>
          <a:p>
            <a:pPr lvl="1">
              <a:defRPr/>
            </a:pPr>
            <a:r>
              <a:rPr lang="en-US" dirty="0">
                <a:highlight>
                  <a:srgbClr val="FFFFFF"/>
                </a:highlight>
              </a:rPr>
              <a:t>Published 10/25 was </a:t>
            </a:r>
            <a:r>
              <a:rPr lang="en-US" altLang="en-US" dirty="0">
                <a:solidFill>
                  <a:srgbClr val="212529"/>
                </a:solidFill>
                <a:hlinkClick r:id="rId2"/>
              </a:rPr>
              <a:t>draft-</a:t>
            </a:r>
            <a:r>
              <a:rPr lang="en-US" altLang="en-US" dirty="0" err="1">
                <a:solidFill>
                  <a:srgbClr val="212529"/>
                </a:solidFill>
                <a:hlinkClick r:id="rId2"/>
              </a:rPr>
              <a:t>ietf</a:t>
            </a:r>
            <a:r>
              <a:rPr lang="en-US" altLang="en-US" dirty="0">
                <a:solidFill>
                  <a:srgbClr val="212529"/>
                </a:solidFill>
                <a:hlinkClick r:id="rId2"/>
              </a:rPr>
              <a:t>-</a:t>
            </a:r>
            <a:r>
              <a:rPr lang="en-US" altLang="en-US" dirty="0" err="1">
                <a:solidFill>
                  <a:srgbClr val="212529"/>
                </a:solidFill>
                <a:hlinkClick r:id="rId2"/>
              </a:rPr>
              <a:t>tsvwg</a:t>
            </a:r>
            <a:r>
              <a:rPr lang="en-US" altLang="en-US" dirty="0">
                <a:solidFill>
                  <a:srgbClr val="212529"/>
                </a:solidFill>
                <a:hlinkClick r:id="rId2"/>
              </a:rPr>
              <a:t>-</a:t>
            </a:r>
            <a:r>
              <a:rPr lang="en-US" altLang="en-US" dirty="0" err="1">
                <a:solidFill>
                  <a:srgbClr val="212529"/>
                </a:solidFill>
                <a:hlinkClick r:id="rId2"/>
              </a:rPr>
              <a:t>udp</a:t>
            </a:r>
            <a:r>
              <a:rPr lang="en-US" altLang="en-US" dirty="0">
                <a:solidFill>
                  <a:srgbClr val="212529"/>
                </a:solidFill>
                <a:hlinkClick r:id="rId2"/>
              </a:rPr>
              <a:t>-options</a:t>
            </a:r>
            <a:r>
              <a:rPr lang="en-US" dirty="0">
                <a:highlight>
                  <a:srgbClr val="FFFFFF"/>
                </a:highlight>
              </a:rPr>
              <a:t>	</a:t>
            </a:r>
          </a:p>
          <a:p>
            <a:pPr lvl="1">
              <a:defRPr/>
            </a:pPr>
            <a:r>
              <a:rPr lang="en-US" dirty="0"/>
              <a:t>Next step:</a:t>
            </a:r>
          </a:p>
          <a:p>
            <a:pPr lvl="2">
              <a:defRPr/>
            </a:pPr>
            <a:r>
              <a:rPr lang="en-US" dirty="0">
                <a:highlight>
                  <a:srgbClr val="FFFFFF"/>
                </a:highlight>
              </a:rPr>
              <a:t>SA2 CR</a:t>
            </a:r>
            <a:r>
              <a:rPr lang="en-SE" dirty="0">
                <a:highlight>
                  <a:srgbClr val="FFFFFF"/>
                </a:highlight>
              </a:rPr>
              <a:t>s</a:t>
            </a:r>
            <a:r>
              <a:rPr lang="en-US" dirty="0">
                <a:highlight>
                  <a:srgbClr val="FFFFFF"/>
                </a:highlight>
              </a:rPr>
              <a:t> to 23.501</a:t>
            </a:r>
            <a:r>
              <a:rPr lang="en-SE" dirty="0">
                <a:highlight>
                  <a:srgbClr val="FFFFFF"/>
                </a:highlight>
              </a:rPr>
              <a:t>, 23.502</a:t>
            </a:r>
            <a:r>
              <a:rPr lang="en-US" dirty="0">
                <a:highlight>
                  <a:srgbClr val="FFFFFF"/>
                </a:highlight>
              </a:rPr>
              <a:t>, CT3 CR to </a:t>
            </a:r>
            <a:r>
              <a:rPr lang="en-GB" dirty="0">
                <a:highlight>
                  <a:srgbClr val="FFFFFF"/>
                </a:highlight>
              </a:rPr>
              <a:t>29.561,  CT4 CR to 29.244</a:t>
            </a:r>
            <a:endParaRPr lang="en-GB" dirty="0"/>
          </a:p>
          <a:p>
            <a:pPr marL="914400" lvl="2" indent="0">
              <a:buFont typeface="Arial" panose="020B0604020202020204" pitchFamily="34" charset="0"/>
              <a:buNone/>
              <a:defRPr/>
            </a:pPr>
            <a:endParaRPr lang="en-US" dirty="0">
              <a:highlight>
                <a:srgbClr val="FFFFFF"/>
              </a:highlight>
            </a:endParaRPr>
          </a:p>
          <a:p>
            <a:pPr>
              <a:defRPr/>
            </a:pPr>
            <a:r>
              <a:rPr lang="en-US" dirty="0">
                <a:solidFill>
                  <a:srgbClr val="212529"/>
                </a:solidFill>
              </a:rPr>
              <a:t>Update to P-Visited-Network-ID in SIP Requests and Responses </a:t>
            </a:r>
            <a:br>
              <a:rPr lang="en-US" dirty="0">
                <a:solidFill>
                  <a:srgbClr val="212529"/>
                </a:solidFill>
              </a:rPr>
            </a:br>
            <a:r>
              <a:rPr lang="en-US" dirty="0">
                <a:solidFill>
                  <a:schemeClr val="accent1"/>
                </a:solidFill>
              </a:rPr>
              <a:t>RFC 9878</a:t>
            </a:r>
            <a:endParaRPr lang="en-US" dirty="0">
              <a:solidFill>
                <a:schemeClr val="accent1"/>
              </a:solidFill>
              <a:highlight>
                <a:srgbClr val="FFFFFF"/>
              </a:highlight>
            </a:endParaRPr>
          </a:p>
          <a:p>
            <a:pPr lvl="1">
              <a:defRPr/>
            </a:pPr>
            <a:r>
              <a:rPr lang="en-US" sz="2000" dirty="0">
                <a:highlight>
                  <a:srgbClr val="FFFFFF"/>
                </a:highlight>
              </a:rPr>
              <a:t>Published 11/25 was </a:t>
            </a:r>
            <a:r>
              <a:rPr lang="en-US" sz="2400" dirty="0">
                <a:highlight>
                  <a:srgbClr val="FFFFFF"/>
                </a:highlight>
                <a:hlinkClick r:id="rId3"/>
              </a:rPr>
              <a:t>draft-sipcore-rfc7976bis</a:t>
            </a:r>
            <a:endParaRPr lang="en-US" sz="2000" dirty="0">
              <a:highlight>
                <a:srgbClr val="FFFFFF"/>
              </a:highlight>
            </a:endParaRPr>
          </a:p>
          <a:p>
            <a:pPr lvl="1">
              <a:defRPr/>
            </a:pPr>
            <a:r>
              <a:rPr lang="en-US" sz="2000" dirty="0">
                <a:highlight>
                  <a:srgbClr val="FFFFFF"/>
                </a:highlight>
              </a:rPr>
              <a:t>Next step: CT1 CR to 24.229</a:t>
            </a:r>
          </a:p>
          <a:p>
            <a:pPr lvl="1">
              <a:defRPr/>
            </a:pPr>
            <a:r>
              <a:rPr lang="en-US" sz="2000" b="0" i="0" dirty="0">
                <a:solidFill>
                  <a:srgbClr val="444444"/>
                </a:solidFill>
                <a:effectLst/>
              </a:rPr>
              <a:t>Obsoletes IETF RFC 7976, </a:t>
            </a:r>
            <a:r>
              <a:rPr lang="en-US" sz="2000" dirty="0">
                <a:solidFill>
                  <a:srgbClr val="00B0F0"/>
                </a:solidFill>
                <a:ea typeface="Calibri" panose="020F0502020204030204" pitchFamily="34" charset="0"/>
                <a:cs typeface="Arial" panose="020B0604020202020204" pitchFamily="34" charset="0"/>
              </a:rPr>
              <a:t>referenced</a:t>
            </a:r>
            <a:r>
              <a:rPr lang="en-US" sz="2000" u="none" strike="noStrike" dirty="0">
                <a:solidFill>
                  <a:srgbClr val="00B0F0"/>
                </a:solidFill>
                <a:effectLst/>
                <a:ea typeface="Calibri" panose="020F0502020204030204" pitchFamily="34" charset="0"/>
                <a:cs typeface="Arial" panose="020B0604020202020204" pitchFamily="34" charset="0"/>
              </a:rPr>
              <a:t> by 29.165</a:t>
            </a:r>
            <a:endParaRPr lang="en-US" sz="2000" dirty="0">
              <a:highlight>
                <a:srgbClr val="FFFFFF"/>
              </a:highlight>
            </a:endParaRPr>
          </a:p>
          <a:p>
            <a:pPr>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
        <p:nvSpPr>
          <p:cNvPr id="4" name="Rectangle 1">
            <a:extLst>
              <a:ext uri="{FF2B5EF4-FFF2-40B4-BE49-F238E27FC236}">
                <a16:creationId xmlns:a16="http://schemas.microsoft.com/office/drawing/2014/main" id="{D1491263-C8AE-46FA-9EA9-E37E1CCEED3B}"/>
              </a:ext>
            </a:extLst>
          </p:cNvPr>
          <p:cNvSpPr>
            <a:spLocks noChangeArrowheads="1"/>
          </p:cNvSpPr>
          <p:nvPr/>
        </p:nvSpPr>
        <p:spPr bwMode="auto">
          <a:xfrm>
            <a:off x="0" y="90100"/>
            <a:ext cx="65"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9603523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dirty="0"/>
              <a:t>3GPP-IETF Coordination</a:t>
            </a:r>
            <a:endParaRPr lang="fr-FR" altLang="en-US" dirty="0"/>
          </a:p>
          <a:p>
            <a:r>
              <a:rPr lang="en-US" altLang="en-US" dirty="0"/>
              <a:t>Ongoing Liaison Statements exchanged between IETF and 3GPP</a:t>
            </a:r>
            <a:endParaRPr lang="fr-FR" altLang="en-US" dirty="0"/>
          </a:p>
          <a:p>
            <a:r>
              <a:rPr lang="en-US" altLang="en-US" dirty="0"/>
              <a:t>Ongoing IANA action</a:t>
            </a:r>
            <a:endParaRPr lang="fr-FR" altLang="en-US" dirty="0"/>
          </a:p>
          <a:p>
            <a:r>
              <a:rPr lang="en-US" altLang="en-US" dirty="0"/>
              <a:t>Status of the 3GPP-IETF dependencies</a:t>
            </a:r>
            <a:endParaRPr lang="fr-FR" altLang="en-US" dirty="0"/>
          </a:p>
          <a:p>
            <a:r>
              <a:rPr lang="fr-FR" altLang="en-US" dirty="0" err="1"/>
              <a:t>AoB</a:t>
            </a:r>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dirty="0"/>
              <a:t>Drafts in RFC Editor queue</a:t>
            </a:r>
            <a:endParaRPr lang="fr-FR" altLang="en-US" dirty="0"/>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latin typeface="Inter"/>
              </a:rPr>
              <a:t> </a:t>
            </a:r>
            <a:r>
              <a:rPr lang="en-US" dirty="0">
                <a:highlight>
                  <a:srgbClr val="FFFFFF"/>
                </a:highlight>
              </a:rPr>
              <a:t>none</a:t>
            </a:r>
            <a:endParaRPr lang="en-US" sz="2000" dirty="0">
              <a:highlight>
                <a:srgbClr val="FFFFFF"/>
              </a:highlight>
            </a:endParaRPr>
          </a:p>
          <a:p>
            <a:pPr marL="0" indent="0">
              <a:buNone/>
              <a:defRPr/>
            </a:pPr>
            <a:endParaRPr lang="en-US" dirty="0"/>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509170574"/>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dirty="0">
                <a:highlight>
                  <a:srgbClr val="FFFFFF"/>
                </a:highlight>
              </a:rPr>
              <a:t> </a:t>
            </a:r>
            <a:r>
              <a:rPr lang="en-US" dirty="0">
                <a:highlight>
                  <a:srgbClr val="FFFFFF"/>
                </a:highlight>
                <a:hlinkClick r:id="rId2"/>
              </a:rPr>
              <a:t>draft-</a:t>
            </a:r>
            <a:r>
              <a:rPr lang="en-US" dirty="0" err="1">
                <a:highlight>
                  <a:srgbClr val="FFFFFF"/>
                </a:highlight>
                <a:hlinkClick r:id="rId2"/>
              </a:rPr>
              <a:t>ietf</a:t>
            </a:r>
            <a:r>
              <a:rPr lang="en-US" dirty="0">
                <a:highlight>
                  <a:srgbClr val="FFFFFF"/>
                </a:highlight>
                <a:hlinkClick r:id="rId2"/>
              </a:rPr>
              <a:t>-</a:t>
            </a:r>
            <a:r>
              <a:rPr lang="en-US" dirty="0" err="1">
                <a:highlight>
                  <a:srgbClr val="FFFFFF"/>
                </a:highlight>
                <a:hlinkClick r:id="rId2"/>
              </a:rPr>
              <a:t>quic</a:t>
            </a:r>
            <a:r>
              <a:rPr lang="en-US" dirty="0">
                <a:highlight>
                  <a:srgbClr val="FFFFFF"/>
                </a:highlight>
                <a:hlinkClick r:id="rId2"/>
              </a:rPr>
              <a:t>-multipath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IESG review, draft-ietf-quic-multipath-</a:t>
            </a:r>
            <a:r>
              <a:rPr lang="en-US" dirty="0">
                <a:solidFill>
                  <a:srgbClr val="FF0000"/>
                </a:solidFill>
                <a:highlight>
                  <a:srgbClr val="FFFFFF"/>
                </a:highlight>
              </a:rPr>
              <a:t>18 </a:t>
            </a:r>
            <a:r>
              <a:rPr lang="en-US" dirty="0">
                <a:highlight>
                  <a:srgbClr val="FFFFFF"/>
                </a:highlight>
              </a:rPr>
              <a:t>posted </a:t>
            </a:r>
            <a:r>
              <a:rPr lang="en-US" dirty="0">
                <a:solidFill>
                  <a:srgbClr val="FF0000"/>
                </a:solidFill>
                <a:highlight>
                  <a:srgbClr val="FFFFFF"/>
                </a:highlight>
              </a:rPr>
              <a:t>12/2025 </a:t>
            </a:r>
            <a:r>
              <a:rPr lang="en-US" dirty="0">
                <a:highlight>
                  <a:srgbClr val="FFFFFF"/>
                </a:highlight>
              </a:rPr>
              <a:t>documenting values used in experiments.</a:t>
            </a:r>
            <a:br>
              <a:rPr lang="en-DE" dirty="0">
                <a:solidFill>
                  <a:srgbClr val="FF0000"/>
                </a:solidFill>
                <a:highlight>
                  <a:srgbClr val="FFFFFF"/>
                </a:highlight>
              </a:rPr>
            </a:br>
            <a:r>
              <a:rPr lang="en-US" dirty="0">
                <a:highlight>
                  <a:srgbClr val="FFFFFF"/>
                </a:highlight>
              </a:rPr>
              <a:t>Next step: RFC publication, SA2 CR to 23.501, CT1 CR to 24.193, SA3 CR to 33.501, SA4 CR to 26.501</a:t>
            </a:r>
            <a:endParaRPr lang="en-DE" dirty="0">
              <a:highlight>
                <a:srgbClr val="FFFFFF"/>
              </a:highlight>
            </a:endParaRPr>
          </a:p>
          <a:p>
            <a:pPr>
              <a:defRPr/>
            </a:pPr>
            <a:endParaRPr lang="en-US" sz="2000" dirty="0">
              <a:highlight>
                <a:srgbClr val="FFFFFF"/>
              </a:highlight>
            </a:endParaRPr>
          </a:p>
          <a:p>
            <a:pPr>
              <a:defRPr/>
            </a:pPr>
            <a:endParaRPr lang="en-DE" dirty="0">
              <a:highlight>
                <a:srgbClr val="FFFFFF"/>
              </a:highlight>
            </a:endParaRPr>
          </a:p>
          <a:p>
            <a:pPr marL="0" indent="0">
              <a:buNone/>
              <a:defRPr/>
            </a:pPr>
            <a:r>
              <a:rPr lang="en-US" dirty="0"/>
              <a:t>		</a:t>
            </a:r>
          </a:p>
          <a:p>
            <a:pPr lvl="1">
              <a:defRPr/>
            </a:pPr>
            <a:endParaRPr lang="en-US" dirty="0"/>
          </a:p>
        </p:txBody>
      </p:sp>
      <p:sp>
        <p:nvSpPr>
          <p:cNvPr id="7" name="Rectangle 5">
            <a:extLst>
              <a:ext uri="{FF2B5EF4-FFF2-40B4-BE49-F238E27FC236}">
                <a16:creationId xmlns:a16="http://schemas.microsoft.com/office/drawing/2014/main" id="{43C8C0EB-CBBC-4F06-BF98-E8B0B0B31694}"/>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7">
            <a:extLst>
              <a:ext uri="{FF2B5EF4-FFF2-40B4-BE49-F238E27FC236}">
                <a16:creationId xmlns:a16="http://schemas.microsoft.com/office/drawing/2014/main" id="{C799795A-ABAC-48E8-A7CB-B017A3726B0F}"/>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3">
            <a:extLst>
              <a:ext uri="{FF2B5EF4-FFF2-40B4-BE49-F238E27FC236}">
                <a16:creationId xmlns:a16="http://schemas.microsoft.com/office/drawing/2014/main" id="{C0508197-09ED-4B0A-92F7-AC7858BC3FF7}"/>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4">
            <a:extLst>
              <a:ext uri="{FF2B5EF4-FFF2-40B4-BE49-F238E27FC236}">
                <a16:creationId xmlns:a16="http://schemas.microsoft.com/office/drawing/2014/main" id="{432E1726-D72B-4A00-AE43-4F00813C2182}"/>
              </a:ext>
            </a:extLst>
          </p:cNvPr>
          <p:cNvSpPr>
            <a:spLocks noChangeArrowheads="1"/>
          </p:cNvSpPr>
          <p:nvPr/>
        </p:nvSpPr>
        <p:spPr bwMode="auto">
          <a:xfrm>
            <a:off x="152400" y="242500"/>
            <a:ext cx="184731" cy="27699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A0EACC57-C75B-4F6E-BB03-24A4B8385F3C}"/>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0467646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SE" dirty="0">
                <a:highlight>
                  <a:srgbClr val="FFFFFF"/>
                </a:highlight>
              </a:rPr>
              <a:t> </a:t>
            </a:r>
            <a:r>
              <a:rPr lang="en-US" altLang="en-US" dirty="0">
                <a:solidFill>
                  <a:srgbClr val="212529"/>
                </a:solidFill>
                <a:latin typeface="Inter"/>
                <a:hlinkClick r:id="rId2"/>
              </a:rPr>
              <a:t>draft-</a:t>
            </a:r>
            <a:r>
              <a:rPr lang="en-US" altLang="en-US" dirty="0" err="1">
                <a:solidFill>
                  <a:srgbClr val="212529"/>
                </a:solidFill>
                <a:latin typeface="Inter"/>
                <a:hlinkClick r:id="rId2"/>
              </a:rPr>
              <a:t>ietf</a:t>
            </a:r>
            <a:r>
              <a:rPr lang="en-US" altLang="en-US" dirty="0">
                <a:solidFill>
                  <a:srgbClr val="212529"/>
                </a:solidFill>
                <a:latin typeface="Inter"/>
                <a:hlinkClick r:id="rId2"/>
              </a:rPr>
              <a:t>-masque-</a:t>
            </a:r>
            <a:r>
              <a:rPr lang="en-US" altLang="en-US" dirty="0" err="1">
                <a:solidFill>
                  <a:srgbClr val="212529"/>
                </a:solidFill>
                <a:latin typeface="Inter"/>
                <a:hlinkClick r:id="rId2"/>
              </a:rPr>
              <a:t>quic</a:t>
            </a:r>
            <a:r>
              <a:rPr lang="en-US" altLang="en-US" dirty="0">
                <a:solidFill>
                  <a:srgbClr val="212529"/>
                </a:solidFill>
                <a:latin typeface="Inter"/>
                <a:hlinkClick r:id="rId2"/>
              </a:rPr>
              <a:t>-proxy</a:t>
            </a:r>
            <a:endParaRPr lang="en-US" altLang="en-US" sz="1050" dirty="0">
              <a:solidFill>
                <a:srgbClr val="212529"/>
              </a:solidFill>
              <a:latin typeface="Inter"/>
            </a:endParaRPr>
          </a:p>
          <a:p>
            <a:pPr lvl="1">
              <a:defRPr/>
            </a:pPr>
            <a:r>
              <a:rPr lang="en-US" dirty="0">
                <a:highlight>
                  <a:srgbClr val="FFFFFF"/>
                </a:highlight>
              </a:rPr>
              <a:t>Title: </a:t>
            </a:r>
            <a:r>
              <a:rPr lang="en-US" b="0" i="0" dirty="0">
                <a:effectLst/>
                <a:latin typeface="Inter"/>
              </a:rPr>
              <a:t>QUIC-Aware Proxying Using HTTP</a:t>
            </a:r>
            <a:endParaRPr lang="en-US" dirty="0">
              <a:highlight>
                <a:srgbClr val="FFFFFF"/>
              </a:highlight>
            </a:endParaRPr>
          </a:p>
          <a:p>
            <a:pPr lvl="1">
              <a:defRPr/>
            </a:pPr>
            <a:r>
              <a:rPr lang="en-US" dirty="0">
                <a:highlight>
                  <a:srgbClr val="FFFFFF"/>
                </a:highlight>
              </a:rPr>
              <a:t>Status: </a:t>
            </a:r>
            <a:r>
              <a:rPr lang="en-SE" dirty="0">
                <a:highlight>
                  <a:srgbClr val="FFFFFF"/>
                </a:highlight>
              </a:rPr>
              <a:t>WG Document</a:t>
            </a:r>
            <a:r>
              <a:rPr lang="en-US" dirty="0">
                <a:highlight>
                  <a:srgbClr val="FFFFFF"/>
                </a:highlight>
              </a:rPr>
              <a:t> (WG last call)</a:t>
            </a:r>
            <a:r>
              <a:rPr lang="en-SE" dirty="0">
                <a:highlight>
                  <a:srgbClr val="FFFFFF"/>
                </a:highlight>
              </a:rPr>
              <a:t>, </a:t>
            </a:r>
            <a:r>
              <a:rPr lang="en-US" altLang="en-US" dirty="0">
                <a:solidFill>
                  <a:srgbClr val="212529"/>
                </a:solidFill>
                <a:latin typeface="Inter"/>
              </a:rPr>
              <a:t>draft-</a:t>
            </a:r>
            <a:r>
              <a:rPr lang="en-US" altLang="en-US" dirty="0" err="1">
                <a:solidFill>
                  <a:srgbClr val="212529"/>
                </a:solidFill>
                <a:latin typeface="Inter"/>
              </a:rPr>
              <a:t>ietf</a:t>
            </a:r>
            <a:r>
              <a:rPr lang="en-US" altLang="en-US" dirty="0">
                <a:solidFill>
                  <a:srgbClr val="212529"/>
                </a:solidFill>
                <a:latin typeface="Inter"/>
              </a:rPr>
              <a:t>-masque-</a:t>
            </a:r>
            <a:r>
              <a:rPr lang="en-US" altLang="en-US" dirty="0" err="1">
                <a:solidFill>
                  <a:srgbClr val="212529"/>
                </a:solidFill>
                <a:latin typeface="Inter"/>
              </a:rPr>
              <a:t>quic</a:t>
            </a:r>
            <a:r>
              <a:rPr lang="en-US" altLang="en-US" dirty="0">
                <a:solidFill>
                  <a:srgbClr val="212529"/>
                </a:solidFill>
                <a:latin typeface="Inter"/>
              </a:rPr>
              <a:t>-proxy-</a:t>
            </a:r>
            <a:r>
              <a:rPr lang="en-SE" altLang="en-US" dirty="0">
                <a:solidFill>
                  <a:srgbClr val="FF0000"/>
                </a:solidFill>
                <a:highlight>
                  <a:srgbClr val="FFFFFF"/>
                </a:highlight>
                <a:latin typeface="Inter"/>
              </a:rPr>
              <a:t>0</a:t>
            </a:r>
            <a:r>
              <a:rPr lang="en-US" altLang="en-US" dirty="0">
                <a:solidFill>
                  <a:srgbClr val="FF0000"/>
                </a:solidFill>
                <a:highlight>
                  <a:srgbClr val="FFFFFF"/>
                </a:highlight>
                <a:latin typeface="Inter"/>
              </a:rPr>
              <a:t>7</a:t>
            </a:r>
            <a:r>
              <a:rPr lang="en-SE" altLang="en-US" dirty="0">
                <a:solidFill>
                  <a:srgbClr val="212529"/>
                </a:solidFill>
                <a:highlight>
                  <a:srgbClr val="FFFFFF"/>
                </a:highlight>
                <a:latin typeface="Inter"/>
              </a:rPr>
              <a:t> p</a:t>
            </a:r>
            <a:r>
              <a:rPr lang="en-US" dirty="0" err="1">
                <a:highlight>
                  <a:srgbClr val="FFFFFF"/>
                </a:highlight>
              </a:rPr>
              <a:t>osted</a:t>
            </a:r>
            <a:r>
              <a:rPr lang="en-US" dirty="0">
                <a:highlight>
                  <a:srgbClr val="FFFFFF"/>
                </a:highlight>
              </a:rPr>
              <a:t> </a:t>
            </a:r>
            <a:r>
              <a:rPr lang="en-US" dirty="0">
                <a:solidFill>
                  <a:srgbClr val="FF0000"/>
                </a:solidFill>
                <a:highlight>
                  <a:srgbClr val="FFFFFF"/>
                </a:highlight>
              </a:rPr>
              <a:t>10</a:t>
            </a:r>
            <a:r>
              <a:rPr lang="en-US" dirty="0">
                <a:highlight>
                  <a:srgbClr val="FFFFFF"/>
                </a:highlight>
              </a:rPr>
              <a:t>/2025</a:t>
            </a:r>
            <a:r>
              <a:rPr lang="en-DE" dirty="0">
                <a:highlight>
                  <a:srgbClr val="FFFFFF"/>
                </a:highlight>
              </a:rPr>
              <a:t> </a:t>
            </a:r>
            <a:br>
              <a:rPr lang="en-DE" dirty="0">
                <a:solidFill>
                  <a:srgbClr val="FF0000"/>
                </a:solidFill>
                <a:highlight>
                  <a:srgbClr val="FFFFFF"/>
                </a:highlight>
              </a:rPr>
            </a:br>
            <a:r>
              <a:rPr lang="en-US" dirty="0">
                <a:highlight>
                  <a:srgbClr val="FFFFFF"/>
                </a:highlight>
              </a:rPr>
              <a:t>Next step: IESG review, RFC publication, </a:t>
            </a:r>
            <a:r>
              <a:rPr lang="en-SE" dirty="0">
                <a:highlight>
                  <a:srgbClr val="FFFFFF"/>
                </a:highlight>
              </a:rPr>
              <a:t>SA2 CR to 23.501,  23.502, CT3</a:t>
            </a:r>
            <a:r>
              <a:rPr lang="en-US" dirty="0">
                <a:highlight>
                  <a:srgbClr val="FFFFFF"/>
                </a:highlight>
              </a:rPr>
              <a:t> CR to </a:t>
            </a:r>
            <a:r>
              <a:rPr lang="en-SE" dirty="0">
                <a:highlight>
                  <a:srgbClr val="FFFFFF"/>
                </a:highlight>
              </a:rPr>
              <a:t>29.561, CT4 CR to 29.244</a:t>
            </a:r>
            <a:endParaRPr lang="en-DE" dirty="0">
              <a:solidFill>
                <a:srgbClr val="FF0000"/>
              </a:solidFill>
              <a:highlight>
                <a:srgbClr val="FFFFFF"/>
              </a:highlight>
            </a:endParaRPr>
          </a:p>
          <a:p>
            <a:pPr>
              <a:defRPr/>
            </a:pPr>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moq</a:t>
            </a:r>
            <a:r>
              <a:rPr lang="en-US" altLang="en-US" dirty="0">
                <a:solidFill>
                  <a:srgbClr val="212529"/>
                </a:solidFill>
                <a:latin typeface="Inter"/>
                <a:hlinkClick r:id="rId3"/>
              </a:rPr>
              <a:t>-transport</a:t>
            </a:r>
            <a:endParaRPr lang="en-US" dirty="0">
              <a:highlight>
                <a:srgbClr val="FFFFFF"/>
              </a:highlight>
            </a:endParaRPr>
          </a:p>
          <a:p>
            <a:pPr lvl="1">
              <a:defRPr/>
            </a:pPr>
            <a:r>
              <a:rPr lang="en-US" dirty="0">
                <a:highlight>
                  <a:srgbClr val="FFFFFF"/>
                </a:highlight>
              </a:rPr>
              <a:t>Title:</a:t>
            </a:r>
            <a:r>
              <a:rPr lang="en-SE" dirty="0">
                <a:highlight>
                  <a:srgbClr val="FFFFFF"/>
                </a:highlight>
              </a:rPr>
              <a:t> </a:t>
            </a:r>
            <a:r>
              <a:rPr lang="en-US" b="0" i="0" dirty="0">
                <a:solidFill>
                  <a:srgbClr val="212529"/>
                </a:solidFill>
                <a:effectLst/>
                <a:latin typeface="Inter"/>
              </a:rPr>
              <a:t>Media over QUIC Transport</a:t>
            </a:r>
          </a:p>
          <a:p>
            <a:pPr lvl="1">
              <a:defRPr/>
            </a:pPr>
            <a:r>
              <a:rPr lang="en-US" dirty="0">
                <a:highlight>
                  <a:srgbClr val="FFFFFF"/>
                </a:highlight>
              </a:rPr>
              <a:t>Status: WG document, </a:t>
            </a:r>
            <a:r>
              <a:rPr lang="en-US" altLang="en-US" dirty="0">
                <a:solidFill>
                  <a:srgbClr val="212529"/>
                </a:solidFill>
                <a:latin typeface="Inter"/>
              </a:rPr>
              <a:t>draft-ietf-moq-transport-</a:t>
            </a:r>
            <a:r>
              <a:rPr lang="en-US" altLang="en-US" dirty="0">
                <a:solidFill>
                  <a:srgbClr val="FF0000"/>
                </a:solidFill>
                <a:latin typeface="Inter"/>
              </a:rPr>
              <a:t>15</a:t>
            </a:r>
            <a:r>
              <a:rPr lang="en-SE" altLang="en-US" sz="1000" dirty="0">
                <a:solidFill>
                  <a:srgbClr val="FF0000"/>
                </a:solidFill>
                <a:latin typeface="Inter"/>
              </a:rPr>
              <a:t> </a:t>
            </a:r>
            <a:r>
              <a:rPr lang="en-US" dirty="0">
                <a:highlight>
                  <a:srgbClr val="FFFFFF"/>
                </a:highlight>
              </a:rPr>
              <a:t>posted </a:t>
            </a:r>
            <a:r>
              <a:rPr lang="en-US" dirty="0">
                <a:solidFill>
                  <a:srgbClr val="FF0000"/>
                </a:solidFill>
                <a:highlight>
                  <a:srgbClr val="FFFFFF"/>
                </a:highlight>
              </a:rPr>
              <a:t>10</a:t>
            </a:r>
            <a:r>
              <a:rPr lang="en-US" dirty="0">
                <a:highlight>
                  <a:srgbClr val="FFFFFF"/>
                </a:highlight>
              </a:rPr>
              <a:t>/2025,</a:t>
            </a:r>
            <a:r>
              <a:rPr lang="en-US" dirty="0">
                <a:solidFill>
                  <a:srgbClr val="FF0000"/>
                </a:solidFill>
                <a:highlight>
                  <a:srgbClr val="FFFFFF"/>
                </a:highlight>
              </a:rPr>
              <a:t> </a:t>
            </a:r>
          </a:p>
          <a:p>
            <a:pPr lvl="1">
              <a:defRPr/>
            </a:pPr>
            <a:r>
              <a:rPr lang="en-US" dirty="0">
                <a:highlight>
                  <a:srgbClr val="FFFFFF"/>
                </a:highlight>
              </a:rPr>
              <a:t>Next step: IESG review, RFC publication, </a:t>
            </a:r>
            <a:r>
              <a:rPr lang="en-SE" dirty="0">
                <a:highlight>
                  <a:srgbClr val="FFFFFF"/>
                </a:highlight>
              </a:rPr>
              <a:t>SA2 CR to 23.501,  23.503, CT3</a:t>
            </a:r>
            <a:r>
              <a:rPr lang="en-US" dirty="0">
                <a:highlight>
                  <a:srgbClr val="FFFFFF"/>
                </a:highlight>
              </a:rPr>
              <a:t> CR to </a:t>
            </a:r>
            <a:r>
              <a:rPr lang="en-DE" dirty="0">
                <a:highlight>
                  <a:srgbClr val="FFFFFF"/>
                </a:highlight>
              </a:rPr>
              <a:t>29.561, </a:t>
            </a:r>
            <a:r>
              <a:rPr lang="en-SE" dirty="0">
                <a:highlight>
                  <a:srgbClr val="FFFFFF"/>
                </a:highlight>
              </a:rPr>
              <a:t>CT4 CR to 29.244, 29.571</a:t>
            </a:r>
            <a:endParaRPr lang="en-DE" dirty="0">
              <a:highlight>
                <a:srgbClr val="FFFFFF"/>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AC59023-91ED-4529-BC40-84896B857C0B}"/>
              </a:ext>
            </a:extLst>
          </p:cNvPr>
          <p:cNvSpPr>
            <a:spLocks noChangeArrowheads="1"/>
          </p:cNvSpPr>
          <p:nvPr/>
        </p:nvSpPr>
        <p:spPr bwMode="auto">
          <a:xfrm>
            <a:off x="152400" y="2194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5">
            <a:extLst>
              <a:ext uri="{FF2B5EF4-FFF2-40B4-BE49-F238E27FC236}">
                <a16:creationId xmlns:a16="http://schemas.microsoft.com/office/drawing/2014/main" id="{8B07B650-C4E5-4AA3-888E-8122105A5ABB}"/>
              </a:ext>
            </a:extLst>
          </p:cNvPr>
          <p:cNvSpPr>
            <a:spLocks noChangeArrowheads="1"/>
          </p:cNvSpPr>
          <p:nvPr/>
        </p:nvSpPr>
        <p:spPr bwMode="auto">
          <a:xfrm>
            <a:off x="1295400" y="59217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lvl="1">
              <a:defRPr/>
            </a:pPr>
            <a:endParaRPr lang="en-US" dirty="0">
              <a:highlight>
                <a:srgbClr val="FFFFFF"/>
              </a:highlight>
            </a:endParaRPr>
          </a:p>
          <a:p>
            <a:pPr>
              <a:defRPr/>
            </a:pPr>
            <a:r>
              <a:rPr lang="en-US" altLang="en-US" dirty="0">
                <a:solidFill>
                  <a:srgbClr val="212529"/>
                </a:solidFill>
                <a:latin typeface="Inter"/>
                <a:hlinkClick r:id="rId2"/>
              </a:rPr>
              <a:t>draft-ietf-mimi-content</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draft-ietf-mimi-content-07</a:t>
            </a:r>
            <a:r>
              <a:rPr lang="en-US" dirty="0">
                <a:highlight>
                  <a:srgbClr val="FFFFFF"/>
                </a:highlight>
              </a:rPr>
              <a:t> posted 07/2025,</a:t>
            </a:r>
            <a:r>
              <a:rPr lang="en-US" dirty="0">
                <a:solidFill>
                  <a:srgbClr val="FF0000"/>
                </a:solidFill>
                <a:highlight>
                  <a:srgbClr val="FFFFFF"/>
                </a:highlight>
              </a:rPr>
              <a:t> </a:t>
            </a:r>
          </a:p>
          <a:p>
            <a:pPr lvl="1">
              <a:defRPr/>
            </a:pPr>
            <a:r>
              <a:rPr lang="en-US" dirty="0">
                <a:highlight>
                  <a:srgbClr val="FFFFFF"/>
                </a:highlight>
              </a:rPr>
              <a:t>Next step: IESG review, RFC publication, SA4 CR to </a:t>
            </a:r>
            <a:r>
              <a:rPr lang="en-DE" dirty="0">
                <a:highlight>
                  <a:srgbClr val="FFFFFF"/>
                </a:highlight>
              </a:rPr>
              <a:t>26.143</a:t>
            </a: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3222644"/>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WG last call, </a:t>
            </a:r>
            <a:r>
              <a:rPr lang="en-US" dirty="0">
                <a:solidFill>
                  <a:srgbClr val="000000"/>
                </a:solidFill>
                <a:highlight>
                  <a:srgbClr val="FFFFFF"/>
                </a:highlight>
              </a:rPr>
              <a:t>draft-ietf-masque-connect-ethernet-</a:t>
            </a:r>
            <a:r>
              <a:rPr lang="en-US" dirty="0">
                <a:solidFill>
                  <a:srgbClr val="FF0000"/>
                </a:solidFill>
                <a:highlight>
                  <a:srgbClr val="FFFFFF"/>
                </a:highlight>
              </a:rPr>
              <a:t>08</a:t>
            </a:r>
            <a:r>
              <a:rPr lang="en-US" dirty="0">
                <a:solidFill>
                  <a:srgbClr val="000000"/>
                </a:solidFill>
                <a:highlight>
                  <a:srgbClr val="FFFFFF"/>
                </a:highlight>
              </a:rPr>
              <a:t> posted </a:t>
            </a:r>
            <a:r>
              <a:rPr lang="en-US" dirty="0">
                <a:solidFill>
                  <a:srgbClr val="FF0000"/>
                </a:solidFill>
                <a:highlight>
                  <a:srgbClr val="FFFFFF"/>
                </a:highlight>
              </a:rPr>
              <a:t>10/2025</a:t>
            </a:r>
          </a:p>
          <a:p>
            <a:pPr lvl="1"/>
            <a:r>
              <a:rPr lang="en-US" dirty="0">
                <a:highlight>
                  <a:srgbClr val="FFFFFF"/>
                </a:highlight>
              </a:rPr>
              <a:t>Next steps: IESG review, RFC publication, SA2 CR to 23.501, CT1 CR to 24.193</a:t>
            </a:r>
            <a:r>
              <a:rPr lang="en-SE" dirty="0">
                <a:highlight>
                  <a:srgbClr val="FFFFFF"/>
                </a:highlight>
              </a:rPr>
              <a:t>, CT4 CR to 23.003</a:t>
            </a:r>
            <a:endParaRPr lang="en-US" dirty="0">
              <a:highlight>
                <a:srgbClr val="FFFFFF"/>
              </a:highlight>
            </a:endParaRPr>
          </a:p>
          <a:p>
            <a:r>
              <a:rPr lang="en-US" altLang="en-US" dirty="0">
                <a:solidFill>
                  <a:srgbClr val="212529"/>
                </a:solidFill>
                <a:latin typeface="Inter"/>
                <a:hlinkClick r:id="rId3"/>
              </a:rPr>
              <a:t>draft-</a:t>
            </a:r>
            <a:r>
              <a:rPr lang="en-US" altLang="en-US" dirty="0" err="1">
                <a:solidFill>
                  <a:srgbClr val="212529"/>
                </a:solidFill>
                <a:latin typeface="Inter"/>
                <a:hlinkClick r:id="rId3"/>
              </a:rPr>
              <a:t>ietf</a:t>
            </a:r>
            <a:r>
              <a:rPr lang="en-US" altLang="en-US" dirty="0">
                <a:solidFill>
                  <a:srgbClr val="212529"/>
                </a:solidFill>
                <a:latin typeface="Inter"/>
                <a:hlinkClick r:id="rId3"/>
              </a:rPr>
              <a:t>-</a:t>
            </a:r>
            <a:r>
              <a:rPr lang="en-US" altLang="en-US" dirty="0" err="1">
                <a:solidFill>
                  <a:srgbClr val="212529"/>
                </a:solidFill>
                <a:latin typeface="Inter"/>
                <a:hlinkClick r:id="rId3"/>
              </a:rPr>
              <a:t>opsawg-pcap</a:t>
            </a:r>
            <a:r>
              <a:rPr lang="en-US" dirty="0">
                <a:highlight>
                  <a:srgbClr val="FFFFFF"/>
                </a:highlight>
              </a:rPr>
              <a:t>	</a:t>
            </a:r>
          </a:p>
          <a:p>
            <a:pPr lvl="1"/>
            <a:r>
              <a:rPr lang="en-US" dirty="0">
                <a:highlight>
                  <a:srgbClr val="FFFFFF"/>
                </a:highlight>
              </a:rPr>
              <a:t>Title: </a:t>
            </a:r>
            <a:r>
              <a:rPr lang="en-US" b="0" i="0" dirty="0">
                <a:solidFill>
                  <a:srgbClr val="212529"/>
                </a:solidFill>
                <a:effectLst/>
                <a:latin typeface="Inter"/>
              </a:rPr>
              <a:t>PCAP Capture File Format</a:t>
            </a:r>
          </a:p>
          <a:p>
            <a:pPr lvl="1"/>
            <a:r>
              <a:rPr lang="en-US" dirty="0">
                <a:highlight>
                  <a:srgbClr val="FFFFFF"/>
                </a:highlight>
              </a:rPr>
              <a:t>Status: WG last call, </a:t>
            </a:r>
            <a:r>
              <a:rPr lang="en-US" altLang="en-US" dirty="0">
                <a:latin typeface="Inter"/>
              </a:rPr>
              <a:t>draft-ietf-opsawg-pcap-06</a:t>
            </a:r>
            <a:r>
              <a:rPr lang="en-US" dirty="0">
                <a:highlight>
                  <a:srgbClr val="FFFFFF"/>
                </a:highlight>
              </a:rPr>
              <a:t> posted 09/2025</a:t>
            </a:r>
          </a:p>
          <a:p>
            <a:pPr lvl="1"/>
            <a:r>
              <a:rPr lang="en-US" dirty="0">
                <a:highlight>
                  <a:srgbClr val="FFFFFF"/>
                </a:highlight>
              </a:rPr>
              <a:t>Next steps: IESG review, RFC publication, SA5 CR to 28.560</a:t>
            </a:r>
            <a:endParaRPr lang="fr-FR" dirty="0"/>
          </a:p>
        </p:txBody>
      </p:sp>
      <p:sp>
        <p:nvSpPr>
          <p:cNvPr id="4" name="Rectangle 1">
            <a:extLst>
              <a:ext uri="{FF2B5EF4-FFF2-40B4-BE49-F238E27FC236}">
                <a16:creationId xmlns:a16="http://schemas.microsoft.com/office/drawing/2014/main" id="{1781DE10-2AFA-48A3-8291-5FEF1F7FB817}"/>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Rectangle 2">
            <a:extLst>
              <a:ext uri="{FF2B5EF4-FFF2-40B4-BE49-F238E27FC236}">
                <a16:creationId xmlns:a16="http://schemas.microsoft.com/office/drawing/2014/main" id="{ED244D3A-61FD-43A5-9DE5-3C0AEA3FD77E}"/>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Rectangle 1">
            <a:extLst>
              <a:ext uri="{FF2B5EF4-FFF2-40B4-BE49-F238E27FC236}">
                <a16:creationId xmlns:a16="http://schemas.microsoft.com/office/drawing/2014/main" id="{E16B7DD6-D49B-4C0D-AFBB-780A40B67720}"/>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2">
            <a:extLst>
              <a:ext uri="{FF2B5EF4-FFF2-40B4-BE49-F238E27FC236}">
                <a16:creationId xmlns:a16="http://schemas.microsoft.com/office/drawing/2014/main" id="{7C8EBEED-5755-4CF1-BD2A-337B6623ADC4}"/>
              </a:ext>
            </a:extLst>
          </p:cNvPr>
          <p:cNvSpPr>
            <a:spLocks noChangeArrowheads="1"/>
          </p:cNvSpPr>
          <p:nvPr/>
        </p:nvSpPr>
        <p:spPr bwMode="auto">
          <a:xfrm>
            <a:off x="152400" y="219417"/>
            <a:ext cx="304800"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Rectangle 3">
            <a:extLst>
              <a:ext uri="{FF2B5EF4-FFF2-40B4-BE49-F238E27FC236}">
                <a16:creationId xmlns:a16="http://schemas.microsoft.com/office/drawing/2014/main" id="{74D4B957-3882-48F8-A907-C6499EBBE543}"/>
              </a:ext>
            </a:extLst>
          </p:cNvPr>
          <p:cNvSpPr>
            <a:spLocks noChangeArrowheads="1"/>
          </p:cNvSpPr>
          <p:nvPr/>
        </p:nvSpPr>
        <p:spPr bwMode="auto">
          <a:xfrm>
            <a:off x="304800" y="3718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9" name="Rectangle 4">
            <a:extLst>
              <a:ext uri="{FF2B5EF4-FFF2-40B4-BE49-F238E27FC236}">
                <a16:creationId xmlns:a16="http://schemas.microsoft.com/office/drawing/2014/main" id="{4FF891DA-1359-4DE0-A4F7-FBD19D3D0E46}"/>
              </a:ext>
            </a:extLst>
          </p:cNvPr>
          <p:cNvSpPr>
            <a:spLocks noChangeArrowheads="1"/>
          </p:cNvSpPr>
          <p:nvPr/>
        </p:nvSpPr>
        <p:spPr bwMode="auto">
          <a:xfrm>
            <a:off x="457200" y="5242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5">
            <a:extLst>
              <a:ext uri="{FF2B5EF4-FFF2-40B4-BE49-F238E27FC236}">
                <a16:creationId xmlns:a16="http://schemas.microsoft.com/office/drawing/2014/main" id="{BC817CA5-2587-4A53-9C6D-492E689EAB9B}"/>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838200" y="1709738"/>
            <a:ext cx="10515600" cy="2852737"/>
          </a:xfrm>
        </p:spPr>
        <p:txBody>
          <a:bodyPr/>
          <a:lstStyle/>
          <a:p>
            <a:pPr>
              <a:defRPr/>
            </a:pPr>
            <a:r>
              <a:rPr lang="fr-FR" altLang="en-US" dirty="0" err="1"/>
              <a:t>Expired</a:t>
            </a:r>
            <a:r>
              <a:rPr lang="fr-FR" altLang="en-US" dirty="0"/>
              <a:t> drafts</a:t>
            </a:r>
            <a:endParaRPr lang="en-US" dirty="0">
              <a:highlight>
                <a:srgbClr val="FFFFFF"/>
              </a:highlight>
            </a:endParaRPr>
          </a:p>
        </p:txBody>
      </p:sp>
    </p:spTree>
    <p:extLst>
      <p:ext uri="{BB962C8B-B14F-4D97-AF65-F5344CB8AC3E}">
        <p14:creationId xmlns:p14="http://schemas.microsoft.com/office/powerpoint/2010/main" val="2031769022"/>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Expired</a:t>
            </a:r>
            <a:r>
              <a:rPr lang="fr-FR" altLang="en-US" dirty="0"/>
              <a:t>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new,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09077376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a:xfrm>
            <a:off x="723900" y="1771284"/>
            <a:ext cx="10515600" cy="2852737"/>
          </a:xfrm>
        </p:spPr>
        <p:txBody>
          <a:bodyPr/>
          <a:lstStyle/>
          <a:p>
            <a:pPr>
              <a:defRPr/>
            </a:pPr>
            <a:r>
              <a:rPr lang="fr-FR" altLang="en-US" dirty="0" err="1"/>
              <a:t>Obsoleted</a:t>
            </a:r>
            <a:r>
              <a:rPr lang="fr-FR" altLang="en-US" dirty="0"/>
              <a:t> </a:t>
            </a:r>
            <a:r>
              <a:rPr lang="fr-FR" altLang="en-US" dirty="0" err="1"/>
              <a:t>RFCs</a:t>
            </a:r>
            <a:endParaRPr lang="en-US" sz="2000" dirty="0">
              <a:highlight>
                <a:srgbClr val="FFFFFF"/>
              </a:highlight>
            </a:endParaRPr>
          </a:p>
        </p:txBody>
      </p:sp>
    </p:spTree>
    <p:extLst>
      <p:ext uri="{BB962C8B-B14F-4D97-AF65-F5344CB8AC3E}">
        <p14:creationId xmlns:p14="http://schemas.microsoft.com/office/powerpoint/2010/main" val="2160761105"/>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Obsoleted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200" dirty="0">
                <a:solidFill>
                  <a:schemeClr val="bg1">
                    <a:lumMod val="50000"/>
                  </a:schemeClr>
                </a:solidFill>
                <a:latin typeface="Arial" panose="020B0604020202020204" pitchFamily="34" charset="0"/>
                <a:ea typeface="Calibri" panose="020F0502020204030204" pitchFamily="34" charset="0"/>
                <a:cs typeface="Arial" panose="020B0604020202020204" pitchFamily="34" charset="0"/>
              </a:rPr>
              <a:t>RFC 7976: </a:t>
            </a:r>
            <a:r>
              <a:rPr lang="en-US" sz="1200" dirty="0">
                <a:solidFill>
                  <a:schemeClr val="bg1">
                    <a:lumMod val="50000"/>
                  </a:schemeClr>
                </a:solidFill>
                <a:effectLst/>
                <a:latin typeface="Arial" panose="020B0604020202020204" pitchFamily="34" charset="0"/>
                <a:ea typeface="Calibri" panose="020F0502020204030204" pitchFamily="34" charset="0"/>
                <a:cs typeface="Arial" panose="020B0604020202020204" pitchFamily="34" charset="0"/>
              </a:rPr>
              <a:t>Updates to Private Header (P-Header) Extension Usage in Session Initiation Protocol (SIP) Requests and Responses obsoleted  </a:t>
            </a:r>
            <a:r>
              <a:rPr lang="en-US" sz="1200" dirty="0">
                <a:effectLst/>
                <a:latin typeface="Arial" panose="020B0604020202020204" pitchFamily="34" charset="0"/>
                <a:ea typeface="Calibri" panose="020F0502020204030204" pitchFamily="34" charset="0"/>
                <a:cs typeface="Arial" panose="020B0604020202020204" pitchFamily="34" charset="0"/>
              </a:rPr>
              <a:t>by RFC 9878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a:t>
            </a:r>
            <a:r>
              <a:rPr lang="en-US" sz="1200" dirty="0">
                <a:solidFill>
                  <a:srgbClr val="FF0000"/>
                </a:solidFill>
                <a:latin typeface="Arial" panose="020B0604020202020204" pitchFamily="34" charset="0"/>
                <a:ea typeface="Calibri" panose="020F0502020204030204" pitchFamily="34" charset="0"/>
                <a:cs typeface="Arial" panose="020B0604020202020204" pitchFamily="34" charset="0"/>
              </a:rPr>
              <a:t>TS 29.165 </a:t>
            </a:r>
          </a:p>
          <a:p>
            <a:r>
              <a:rPr lang="en-US" sz="12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6712: </a:t>
            </a:r>
            <a:r>
              <a:rPr lang="en-US" sz="12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HTTP Transfer for the Certificate Management Protocol (CMP) obsoleted</a:t>
            </a:r>
            <a:r>
              <a:rPr lang="en-US" sz="1200" dirty="0">
                <a:effectLst/>
                <a:latin typeface="Arial" panose="020B0604020202020204" pitchFamily="34" charset="0"/>
                <a:ea typeface="Calibri" panose="020F0502020204030204" pitchFamily="34" charset="0"/>
                <a:cs typeface="Arial" panose="020B0604020202020204" pitchFamily="34" charset="0"/>
              </a:rPr>
              <a:t>  by  </a:t>
            </a:r>
            <a:r>
              <a:rPr lang="en-US" sz="1200" dirty="0">
                <a:effectLst/>
                <a:latin typeface="Arial" panose="020B0604020202020204" pitchFamily="34" charset="0"/>
                <a:ea typeface="Calibri" panose="020F0502020204030204" pitchFamily="34" charset="0"/>
                <a:cs typeface="Arial" panose="020B0604020202020204" pitchFamily="34" charset="0"/>
                <a:hlinkClick r:id="rId2"/>
              </a:rPr>
              <a:t>RFC 9811</a:t>
            </a:r>
            <a:r>
              <a:rPr lang="en-US" sz="1200" dirty="0">
                <a:effectLst/>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28.316</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r>
              <a:rPr lang="en-US" sz="1200" dirty="0">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1">
                    <a:lumMod val="65000"/>
                  </a:schemeClr>
                </a:solidFill>
                <a:latin typeface="Arial" panose="020B0604020202020204" pitchFamily="34" charset="0"/>
                <a:ea typeface="Calibri" panose="020F0502020204030204" pitchFamily="34" charset="0"/>
                <a:cs typeface="Arial" panose="020B0604020202020204" pitchFamily="34" charset="0"/>
              </a:rPr>
              <a:t>RFC 4210: </a:t>
            </a:r>
            <a:r>
              <a:rPr lang="en-US" sz="1200" dirty="0">
                <a:solidFill>
                  <a:schemeClr val="bg1">
                    <a:lumMod val="65000"/>
                  </a:schemeClr>
                </a:solidFill>
                <a:effectLst/>
                <a:latin typeface="Arial" panose="020B0604020202020204" pitchFamily="34" charset="0"/>
                <a:ea typeface="Calibri" panose="020F0502020204030204" pitchFamily="34" charset="0"/>
                <a:cs typeface="Arial" panose="020B0604020202020204" pitchFamily="34" charset="0"/>
              </a:rPr>
              <a:t>Internet X.509 Public Key Infrastructure - Certificate Management Protocol (CMP) obsoleted  by  </a:t>
            </a:r>
            <a:r>
              <a:rPr lang="en-US" sz="1200" dirty="0">
                <a:effectLst/>
                <a:latin typeface="Arial" panose="020B0604020202020204" pitchFamily="34" charset="0"/>
                <a:ea typeface="Calibri" panose="020F0502020204030204" pitchFamily="34" charset="0"/>
                <a:cs typeface="Arial" panose="020B0604020202020204" pitchFamily="34" charset="0"/>
                <a:hlinkClick r:id="rId3"/>
              </a:rPr>
              <a:t>RFC 9810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33.310, 28.314</a:t>
            </a:r>
            <a:endParaRPr lang="en-US" sz="1200" dirty="0">
              <a:effectLst/>
              <a:latin typeface="Arial" panose="020B0604020202020204" pitchFamily="34" charset="0"/>
              <a:ea typeface="Calibri" panose="020F0502020204030204" pitchFamily="34" charset="0"/>
              <a:cs typeface="Arial" panose="020B0604020202020204" pitchFamily="34" charset="0"/>
            </a:endParaRP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3810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“Multicast Listener Discovery Version 2 (MLDv2) for IPv6”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RFC 9777</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a:t>
            </a:r>
          </a:p>
          <a:p>
            <a:pPr marL="176213" indent="-176213">
              <a:spcAft>
                <a:spcPts val="900"/>
              </a:spcAft>
              <a:tabLst>
                <a:tab pos="176213" algn="l"/>
              </a:tabLst>
            </a:pP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RFC 3376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“Internet Group Management Protocol, Version 3” 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RFC 9776</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23.401, 24.008, 29.244</a:t>
            </a:r>
          </a:p>
          <a:p>
            <a:pPr marL="176213" indent="-176213">
              <a:spcAft>
                <a:spcPts val="900"/>
              </a:spcAft>
              <a:tabLst>
                <a:tab pos="176213" algn="l"/>
              </a:tabLst>
            </a:pPr>
            <a:r>
              <a:rPr lang="en-US" sz="1200" dirty="0">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2460: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"Internet Protocol, Version 6 (IPv6) Specification“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RFC 8200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updated by RFC 9763</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TS 29.274, 33.128, 29.244</a:t>
            </a:r>
          </a:p>
          <a:p>
            <a:pPr marL="176213" indent="-176213">
              <a:spcAft>
                <a:spcPts val="900"/>
              </a:spcAft>
              <a:tabLst>
                <a:tab pos="176213" algn="l"/>
              </a:tabLst>
            </a:pP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4122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 Universally Unique </a:t>
            </a:r>
            <a:r>
              <a:rPr lang="en-US" altLang="en-US" sz="1200" dirty="0" err="1">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IDentifier</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(UUID) URN Namespace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Obsoleted by: RFC </a:t>
            </a:r>
            <a:r>
              <a:rPr lang="en-SE"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9562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33.310, </a:t>
            </a:r>
          </a:p>
          <a:p>
            <a:pPr marL="176213" indent="-176213">
              <a:spcAft>
                <a:spcPts val="900"/>
              </a:spcAft>
              <a:tabLst>
                <a:tab pos="176213" algn="l"/>
              </a:tabLst>
            </a:pP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7230</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"Hypertext Transfer Protocol (HTTP/1.1): Message Syntax and Routing“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Obsoleted by: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9110</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9">
                  <a:extLst>
                    <a:ext uri="{A12FA001-AC4F-418D-AE19-62706E023703}">
                      <ahyp:hlinkClr xmlns:ahyp="http://schemas.microsoft.com/office/drawing/2018/hyperlinkcolor" val="tx"/>
                    </a:ext>
                  </a:extLst>
                </a:hlinkClick>
              </a:rPr>
              <a:t>9112</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  by 29.244</a:t>
            </a:r>
          </a:p>
          <a:p>
            <a:pPr marL="176213" indent="-176213">
              <a:spcAft>
                <a:spcPts val="900"/>
              </a:spcAft>
              <a:tabLst>
                <a:tab pos="176213" algn="l"/>
              </a:tabLst>
            </a:pP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RF</a:t>
            </a:r>
            <a:r>
              <a:rPr lang="en-SE"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C</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3315</a:t>
            </a:r>
            <a:r>
              <a:rPr lang="en-US" sz="1200" b="1"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and RFC 3736 both are obsoleted by RFC</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SE"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8415</a:t>
            </a:r>
            <a:r>
              <a:rPr lang="en-US" sz="1200" dirty="0">
                <a:solidFill>
                  <a:schemeClr val="bg2">
                    <a:lumMod val="75000"/>
                  </a:schemeClr>
                </a:solidFill>
                <a:effectLst/>
                <a:latin typeface="Arial" panose="020B0604020202020204" pitchFamily="34" charset="0"/>
                <a:ea typeface="Calibri" panose="020F0502020204030204" pitchFamily="34" charset="0"/>
                <a:cs typeface="Arial" panose="020B0604020202020204" pitchFamily="34" charset="0"/>
              </a:rPr>
              <a:t>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a:t>
            </a:r>
            <a:r>
              <a:rPr lang="en-US" alt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Dynamic Host Configuration Protocol for IPv6 (DHCPv6) </a:t>
            </a:r>
            <a:r>
              <a:rPr lang="en-US"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used by  24.229, 34.229</a:t>
            </a:r>
          </a:p>
          <a:p>
            <a:pPr marL="176213" indent="-176213">
              <a:spcAft>
                <a:spcPts val="900"/>
              </a:spcAft>
              <a:tabLst>
                <a:tab pos="176213" algn="l"/>
              </a:tabLst>
            </a:pPr>
            <a:r>
              <a:rPr lang="en-US" sz="1200" b="1" dirty="0">
                <a:effectLst/>
                <a:latin typeface="Arial" panose="020B0604020202020204" pitchFamily="34" charset="0"/>
                <a:ea typeface="Calibri" panose="020F0502020204030204" pitchFamily="34" charset="0"/>
                <a:cs typeface="Arial" panose="020B0604020202020204" pitchFamily="34" charset="0"/>
              </a:rPr>
              <a:t> </a:t>
            </a:r>
            <a:r>
              <a:rPr lang="en-GB" sz="1200" b="1"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RFC 4282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"The Network Access Identifier“ Obsoleted by: RFC </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hlinkClick r:id="rId11">
                  <a:extLst>
                    <a:ext uri="{A12FA001-AC4F-418D-AE19-62706E023703}">
                      <ahyp:hlinkClr xmlns:ahyp="http://schemas.microsoft.com/office/drawing/2018/hyperlinkcolor" val="tx"/>
                    </a:ext>
                  </a:extLst>
                </a:hlinkClick>
              </a:rPr>
              <a:t>7542</a:t>
            </a:r>
            <a:r>
              <a:rPr lang="en-GB" sz="1200" dirty="0">
                <a:solidFill>
                  <a:schemeClr val="bg2">
                    <a:lumMod val="75000"/>
                  </a:schemeClr>
                </a:solidFill>
                <a:latin typeface="Arial" panose="020B0604020202020204" pitchFamily="34" charset="0"/>
                <a:ea typeface="Calibri" panose="020F0502020204030204" pitchFamily="34" charset="0"/>
                <a:cs typeface="Arial" panose="020B0604020202020204" pitchFamily="34" charset="0"/>
              </a:rPr>
              <a:t> </a:t>
            </a:r>
            <a:r>
              <a:rPr lang="en-US" sz="1200" dirty="0">
                <a:solidFill>
                  <a:srgbClr val="00B0F0"/>
                </a:solidFill>
                <a:latin typeface="Arial" panose="020B0604020202020204" pitchFamily="34" charset="0"/>
                <a:ea typeface="Calibri" panose="020F0502020204030204" pitchFamily="34" charset="0"/>
                <a:cs typeface="Arial" panose="020B0604020202020204" pitchFamily="34" charset="0"/>
              </a:rPr>
              <a:t>referenced</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by </a:t>
            </a:r>
            <a:r>
              <a:rPr lang="en-SE"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 29.061,  29.273, </a:t>
            </a:r>
            <a:r>
              <a:rPr lang="en-US" sz="1200" u="none" strike="noStrike" dirty="0">
                <a:solidFill>
                  <a:srgbClr val="00B0F0"/>
                </a:solidFill>
                <a:effectLst/>
                <a:latin typeface="Arial" panose="020B0604020202020204" pitchFamily="34" charset="0"/>
                <a:ea typeface="Calibri" panose="020F0502020204030204" pitchFamily="34" charset="0"/>
                <a:cs typeface="Arial" panose="020B0604020202020204" pitchFamily="34" charset="0"/>
              </a:rPr>
              <a:t>29.244, 33.128, 23.228</a:t>
            </a:r>
            <a:endParaRPr lang="en-GB" sz="1200" dirty="0">
              <a:latin typeface="Arial" panose="020B0604020202020204" pitchFamily="34" charset="0"/>
              <a:ea typeface="Calibri" panose="020F0502020204030204" pitchFamily="34" charset="0"/>
              <a:cs typeface="Arial" panose="020B0604020202020204" pitchFamily="34" charset="0"/>
            </a:endParaRPr>
          </a:p>
          <a:p>
            <a:pPr marL="0" indent="0">
              <a:spcAft>
                <a:spcPts val="900"/>
              </a:spcAft>
              <a:buNone/>
              <a:tabLst>
                <a:tab pos="176213" algn="l"/>
              </a:tabLst>
            </a:pPr>
            <a:endParaRPr lang="en-US" sz="1800" dirty="0">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a:xfrm>
            <a:off x="838200" y="435464"/>
            <a:ext cx="10515600" cy="1325563"/>
          </a:xfrm>
        </p:spPr>
        <p:txBody>
          <a:bodyPr/>
          <a:lstStyle/>
          <a:p>
            <a:r>
              <a:rPr lang="fr-FR" altLang="en-US" dirty="0" err="1"/>
              <a:t>Updated</a:t>
            </a:r>
            <a:r>
              <a:rPr lang="fr-FR" altLang="en-US" dirty="0"/>
              <a:t> </a:t>
            </a:r>
            <a:r>
              <a:rPr lang="fr-FR" altLang="en-US" dirty="0" err="1"/>
              <a:t>RFCs</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285750" y="1761027"/>
            <a:ext cx="11620500" cy="4351338"/>
          </a:xfrm>
        </p:spPr>
        <p:txBody>
          <a:bodyPr/>
          <a:lstStyle/>
          <a:p>
            <a:r>
              <a:rPr lang="en-US" sz="1200" dirty="0">
                <a:latin typeface="Calibri" panose="020F0502020204030204" pitchFamily="34" charset="0"/>
                <a:ea typeface="Calibri" panose="020F0502020204030204" pitchFamily="34" charset="0"/>
                <a:cs typeface="Times New Roman" panose="02020603050405020304" pitchFamily="18" charset="0"/>
              </a:rPr>
              <a:t>RFC 9876  updates RFC </a:t>
            </a:r>
            <a:r>
              <a:rPr lang="en-US" sz="1200" dirty="0">
                <a:latin typeface="Times New Roman" panose="02020603050405020304" pitchFamily="18" charset="0"/>
                <a:ea typeface="Calibri" panose="020F0502020204030204" pitchFamily="34" charset="0"/>
              </a:rPr>
              <a:t>7252 </a:t>
            </a:r>
            <a:r>
              <a:rPr lang="en-US" sz="1200" dirty="0">
                <a:latin typeface="Calibri" panose="020F0502020204030204" pitchFamily="34" charset="0"/>
                <a:ea typeface="Calibri" panose="020F0502020204030204" pitchFamily="34" charset="0"/>
                <a:cs typeface="Times New Roman" panose="02020603050405020304" pitchFamily="18" charset="0"/>
              </a:rPr>
              <a:t>referenced in 23.434, 24.545</a:t>
            </a:r>
          </a:p>
          <a:p>
            <a:r>
              <a:rPr lang="en-US" sz="1200" dirty="0">
                <a:latin typeface="Calibri" panose="020F0502020204030204" pitchFamily="34" charset="0"/>
                <a:ea typeface="Calibri" panose="020F0502020204030204" pitchFamily="34" charset="0"/>
                <a:cs typeface="Times New Roman" panose="02020603050405020304" pitchFamily="18" charset="0"/>
              </a:rPr>
              <a:t>RFC 9827 updates RFC 7296 referenced in 23.502, 23.501, 33.310, 29.274, 24.502, 24.501, 33.501</a:t>
            </a:r>
          </a:p>
          <a:p>
            <a:r>
              <a:rPr lang="en-US" sz="1200" dirty="0">
                <a:latin typeface="Calibri" panose="020F0502020204030204" pitchFamily="34" charset="0"/>
                <a:ea typeface="Calibri" panose="020F0502020204030204" pitchFamily="34" charset="0"/>
                <a:cs typeface="Times New Roman" panose="02020603050405020304" pitchFamily="18" charset="0"/>
              </a:rPr>
              <a:t>RFC 9864 updates RFC 7518, referenced in 29.573, 33.210</a:t>
            </a:r>
          </a:p>
          <a:p>
            <a:r>
              <a:rPr lang="en-US" sz="1200" dirty="0">
                <a:latin typeface="Calibri" panose="020F0502020204030204" pitchFamily="34" charset="0"/>
                <a:ea typeface="Calibri" panose="020F0502020204030204" pitchFamily="34" charset="0"/>
                <a:cs typeface="Times New Roman" panose="02020603050405020304" pitchFamily="18" charset="0"/>
              </a:rPr>
              <a:t>RFC9890 updates RFC 6020 referenced in 29.565</a:t>
            </a:r>
            <a:br>
              <a:rPr lang="en-US" sz="1200" dirty="0">
                <a:latin typeface="Calibri" panose="020F0502020204030204" pitchFamily="34" charset="0"/>
                <a:ea typeface="Calibri" panose="020F0502020204030204" pitchFamily="34" charset="0"/>
                <a:cs typeface="Times New Roman" panose="02020603050405020304" pitchFamily="18" charset="0"/>
              </a:rPr>
            </a:br>
            <a:r>
              <a:rPr lang="en-US" sz="1200" dirty="0">
                <a:latin typeface="Calibri" panose="020F0502020204030204" pitchFamily="34" charset="0"/>
                <a:ea typeface="Calibri" panose="020F0502020204030204" pitchFamily="34" charset="0"/>
                <a:cs typeface="Times New Roman" panose="02020603050405020304" pitchFamily="18" charset="0"/>
              </a:rPr>
              <a:t>		</a:t>
            </a:r>
            <a:endParaRPr lang="en-GB" sz="1200" dirty="0">
              <a:latin typeface="Calibri" panose="020F0502020204030204" pitchFamily="34" charset="0"/>
              <a:ea typeface="Calibri" panose="020F0502020204030204" pitchFamily="34" charset="0"/>
              <a:cs typeface="Times New Roman" panose="02020603050405020304" pitchFamily="18" charset="0"/>
            </a:endParaRPr>
          </a:p>
          <a:p>
            <a:pPr marL="0" indent="0">
              <a:spcAft>
                <a:spcPts val="900"/>
              </a:spcAft>
              <a:buNone/>
              <a:tabLst>
                <a:tab pos="176213" algn="l"/>
              </a:tabLst>
            </a:pPr>
            <a:r>
              <a:rPr lang="en-US" sz="1800" dirty="0">
                <a:latin typeface="Times New Roman" panose="02020603050405020304" pitchFamily="18" charset="0"/>
                <a:ea typeface="Calibri" panose="020F0502020204030204" pitchFamily="34" charset="0"/>
              </a:rPr>
              <a:t>, </a:t>
            </a: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a:spcAft>
                <a:spcPts val="900"/>
              </a:spcAft>
              <a:tabLst>
                <a:tab pos="176213" algn="l"/>
              </a:tabLst>
            </a:pPr>
            <a:endParaRPr lang="en-US" sz="1800" dirty="0">
              <a:effectLst/>
              <a:latin typeface="Times New Roman" panose="02020603050405020304" pitchFamily="18" charset="0"/>
              <a:ea typeface="Calibri" panose="020F0502020204030204" pitchFamily="34" charset="0"/>
            </a:endParaRPr>
          </a:p>
          <a:p>
            <a:pPr marL="176213" indent="-176213" hangingPunct="0">
              <a:spcAft>
                <a:spcPts val="900"/>
              </a:spcAft>
              <a:tabLst>
                <a:tab pos="176213" algn="l"/>
              </a:tabLst>
            </a:pP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126544" y="-56094"/>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634903EC-C91B-4E36-A66E-3276B0D1B14D}"/>
              </a:ext>
            </a:extLst>
          </p:cNvPr>
          <p:cNvSpPr>
            <a:spLocks noChangeArrowheads="1"/>
          </p:cNvSpPr>
          <p:nvPr/>
        </p:nvSpPr>
        <p:spPr bwMode="auto">
          <a:xfrm>
            <a:off x="0" y="90100"/>
            <a:ext cx="184731"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21410280"/>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46E06-790A-084E-EF5F-C129CF546DD1}"/>
              </a:ext>
            </a:extLst>
          </p:cNvPr>
          <p:cNvSpPr>
            <a:spLocks noGrp="1"/>
          </p:cNvSpPr>
          <p:nvPr>
            <p:ph type="title"/>
          </p:nvPr>
        </p:nvSpPr>
        <p:spPr/>
        <p:txBody>
          <a:bodyPr/>
          <a:lstStyle/>
          <a:p>
            <a:r>
              <a:rPr lang="en-US" dirty="0">
                <a:latin typeface="Calibri" panose="020F0502020204030204" pitchFamily="34" charset="0"/>
                <a:ea typeface="Calibri" panose="020F0502020204030204" pitchFamily="34" charset="0"/>
                <a:cs typeface="Times New Roman" panose="02020603050405020304" pitchFamily="18" charset="0"/>
              </a:rPr>
              <a:t>New WG: Domain Connect (</a:t>
            </a:r>
            <a:r>
              <a:rPr lang="en-US" dirty="0" err="1">
                <a:latin typeface="Calibri" panose="020F0502020204030204" pitchFamily="34" charset="0"/>
                <a:ea typeface="Calibri" panose="020F0502020204030204" pitchFamily="34" charset="0"/>
                <a:cs typeface="Times New Roman" panose="02020603050405020304" pitchFamily="18" charset="0"/>
              </a:rPr>
              <a:t>dconn</a:t>
            </a:r>
            <a:r>
              <a:rPr lang="en-US" dirty="0">
                <a:latin typeface="Calibri" panose="020F0502020204030204" pitchFamily="34" charset="0"/>
                <a:ea typeface="Calibri" panose="020F0502020204030204" pitchFamily="34" charset="0"/>
                <a:cs typeface="Times New Roman" panose="02020603050405020304" pitchFamily="18" charset="0"/>
              </a:rPr>
              <a:t>)</a:t>
            </a:r>
            <a:endParaRPr lang="en-US" dirty="0"/>
          </a:p>
        </p:txBody>
      </p:sp>
      <p:sp>
        <p:nvSpPr>
          <p:cNvPr id="3" name="Content Placeholder 2">
            <a:extLst>
              <a:ext uri="{FF2B5EF4-FFF2-40B4-BE49-F238E27FC236}">
                <a16:creationId xmlns:a16="http://schemas.microsoft.com/office/drawing/2014/main" id="{74FAB130-5FE7-1BC7-9C63-600C3369AEC9}"/>
              </a:ext>
            </a:extLst>
          </p:cNvPr>
          <p:cNvSpPr>
            <a:spLocks noGrp="1"/>
          </p:cNvSpPr>
          <p:nvPr>
            <p:ph idx="1"/>
          </p:nvPr>
        </p:nvSpPr>
        <p:spPr/>
        <p:txBody>
          <a:bodyPr/>
          <a:lstStyle/>
          <a:p>
            <a:pPr>
              <a:buFont typeface="Arial" panose="020B0604020202020204" pitchFamily="34" charset="0"/>
              <a:buChar char="•"/>
            </a:pPr>
            <a:r>
              <a:rPr lang="en-US" sz="1800" dirty="0"/>
              <a:t>The Domain Connect Working Group (WG) is chartered to develop and standardize the </a:t>
            </a:r>
            <a:r>
              <a:rPr lang="en-US" sz="1800" dirty="0">
                <a:hlinkClick r:id="rId2"/>
              </a:rPr>
              <a:t>Domain Connect Protocol</a:t>
            </a:r>
            <a:r>
              <a:rPr lang="en-US" sz="1800" dirty="0"/>
              <a:t>.</a:t>
            </a:r>
          </a:p>
          <a:p>
            <a:pPr>
              <a:buFont typeface="Arial" panose="020B0604020202020204" pitchFamily="34" charset="0"/>
              <a:buChar char="•"/>
            </a:pPr>
            <a:r>
              <a:rPr lang="en-US" sz="1800" dirty="0"/>
              <a:t>Domain Connect is an application-level protocol that enables Software Service Providers to request configuration of required DNS records in their customers’ zones in order to integrate their products. The protocol has notable adoption among both DNS and Software Service Providers. </a:t>
            </a:r>
          </a:p>
          <a:p>
            <a:pPr>
              <a:buFont typeface="Arial" panose="020B0604020202020204" pitchFamily="34" charset="0"/>
              <a:buChar char="•"/>
            </a:pPr>
            <a:r>
              <a:rPr lang="en-US" sz="1800" dirty="0"/>
              <a:t>The Working Group acknowledges that Domain Connect is "a deployed technology for which protecting the installed base is essential, including retention of core interoperability," as described in Section 4 of RFC 7221. Accordingly, the WG will prioritize stability and backward compatibility, and will avoid changes that could break existing implementations or deployments. The working group may make breaking changes to address critical security issues.</a:t>
            </a:r>
          </a:p>
          <a:p>
            <a:pPr>
              <a:buFont typeface="Arial" panose="020B0604020202020204" pitchFamily="34" charset="0"/>
              <a:buChar char="•"/>
            </a:pPr>
            <a:r>
              <a:rPr lang="en-US" sz="1800" dirty="0"/>
              <a:t>The WG will coordinate with the OAUTH working group to ensure the security considerations of the Domain Connect Protocol are well-defined. </a:t>
            </a:r>
            <a:br>
              <a:rPr lang="en-US" sz="1800" dirty="0"/>
            </a:br>
            <a:r>
              <a:rPr lang="en-US" sz="1800" dirty="0"/>
              <a:t>The WG is not chartered to develop functional extensions, new features, or additional use cases for the Domain Connect Protocol. If such needs arise during the course of the WG's work, rechartering will be required.</a:t>
            </a:r>
          </a:p>
        </p:txBody>
      </p:sp>
    </p:spTree>
    <p:extLst>
      <p:ext uri="{BB962C8B-B14F-4D97-AF65-F5344CB8AC3E}">
        <p14:creationId xmlns:p14="http://schemas.microsoft.com/office/powerpoint/2010/main" val="3761818610"/>
      </p:ext>
    </p:extLst>
  </p:cSld>
  <p:clrMapOvr>
    <a:masterClrMapping/>
  </p:clrMapOvr>
  <p:transition>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dirty="0">
                <a:highlight>
                  <a:srgbClr val="FFFFFF"/>
                </a:highlight>
              </a:rPr>
              <a:t>a</a:t>
            </a:r>
            <a:r>
              <a:rPr lang="en-DE" dirty="0">
                <a:highlight>
                  <a:srgbClr val="FFFFFF"/>
                </a:highlight>
              </a:rPr>
              <a:t>ge</a:t>
            </a:r>
            <a:r>
              <a:rPr lang="en-GB" dirty="0">
                <a:highlight>
                  <a:srgbClr val="FFFFFF"/>
                </a:highlight>
              </a:rPr>
              <a:t>r</a:t>
            </a:r>
            <a:r>
              <a:rPr lang="en-DE" dirty="0">
                <a:highlight>
                  <a:srgbClr val="FFFFFF"/>
                </a:highlight>
              </a:rPr>
              <a:t> 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795073373"/>
      </p:ext>
    </p:extLst>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dirty="0"/>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a:t>eckelcu@cisco.com</a:t>
            </a:r>
            <a:endParaRPr lang="fr-FR" altLang="en-US" sz="1400" dirty="0"/>
          </a:p>
          <a:p>
            <a:pPr>
              <a:buFontTx/>
              <a:buNone/>
            </a:pPr>
            <a:endParaRPr lang="fr-FR" altLang="en-US" sz="1400" dirty="0"/>
          </a:p>
          <a:p>
            <a:pPr>
              <a:buFontTx/>
              <a:buNone/>
            </a:pPr>
            <a:endParaRPr lang="en-US" altLang="en-US" sz="1400" dirty="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sz="2400" dirty="0">
                <a:highlight>
                  <a:srgbClr val="FFFFFF"/>
                </a:highlight>
              </a:rPr>
              <a:t>@IETF#1</a:t>
            </a:r>
            <a:r>
              <a:rPr lang="en-DE" altLang="en-US" sz="2400" dirty="0">
                <a:highlight>
                  <a:srgbClr val="FFFFFF"/>
                </a:highlight>
              </a:rPr>
              <a:t>2</a:t>
            </a:r>
            <a:r>
              <a:rPr lang="en-US" altLang="en-US" sz="2400" dirty="0">
                <a:highlight>
                  <a:srgbClr val="FFFFFF"/>
                </a:highlight>
              </a:rPr>
              <a:t>4 (</a:t>
            </a:r>
            <a:r>
              <a:rPr lang="en-US" altLang="en-US" sz="2400" dirty="0"/>
              <a:t>Montreal, Canada</a:t>
            </a:r>
            <a:r>
              <a:rPr lang="en-US" altLang="en-US" sz="2400" dirty="0">
                <a:highlight>
                  <a:srgbClr val="FFFFFF"/>
                </a:highlight>
              </a:rPr>
              <a:t>)</a:t>
            </a:r>
          </a:p>
          <a:p>
            <a:pPr lvl="1"/>
            <a:r>
              <a:rPr lang="en-US" altLang="en-US" sz="2000" dirty="0">
                <a:highlight>
                  <a:srgbClr val="FFFFFF"/>
                </a:highlight>
              </a:rPr>
              <a:t>2025, November 03</a:t>
            </a:r>
          </a:p>
          <a:p>
            <a:pPr lvl="1"/>
            <a:r>
              <a:rPr lang="en-US" altLang="en-US" sz="2000" dirty="0">
                <a:highlight>
                  <a:srgbClr val="FFFFFF"/>
                </a:highlight>
              </a:rPr>
              <a:t>Remote access was provided</a:t>
            </a:r>
            <a:endParaRPr lang="en-US" altLang="en-US" sz="2000" dirty="0"/>
          </a:p>
          <a:p>
            <a:r>
              <a:rPr lang="en-US" altLang="en-US" sz="2400" dirty="0"/>
              <a:t>@IETF#1</a:t>
            </a:r>
            <a:r>
              <a:rPr lang="en-DE" altLang="en-US" sz="2400" dirty="0"/>
              <a:t>2</a:t>
            </a:r>
            <a:r>
              <a:rPr lang="en-US" altLang="en-US" sz="2400" dirty="0"/>
              <a:t>5 (</a:t>
            </a:r>
            <a:r>
              <a:rPr lang="en-US" altLang="en-US" sz="2400" dirty="0" err="1"/>
              <a:t>Shenzen</a:t>
            </a:r>
            <a:r>
              <a:rPr lang="en-US" altLang="en-US" sz="2400" dirty="0"/>
              <a:t>, China)</a:t>
            </a:r>
          </a:p>
          <a:p>
            <a:pPr lvl="1"/>
            <a:r>
              <a:rPr lang="en-GB" altLang="en-US" sz="2000" dirty="0"/>
              <a:t>P</a:t>
            </a:r>
            <a:r>
              <a:rPr lang="en-DE" altLang="en-US" sz="2000" dirty="0"/>
              <a:t>l</a:t>
            </a:r>
            <a:r>
              <a:rPr lang="en-GB" altLang="en-US" sz="2000" dirty="0"/>
              <a:t>an</a:t>
            </a:r>
            <a:r>
              <a:rPr lang="en-DE" altLang="en-US" sz="2000" dirty="0">
                <a:highlight>
                  <a:srgbClr val="FFFFFF"/>
                </a:highlight>
              </a:rPr>
              <a:t>n</a:t>
            </a:r>
            <a:r>
              <a:rPr lang="en-US" altLang="en-US" sz="2000" dirty="0">
                <a:highlight>
                  <a:srgbClr val="FFFFFF"/>
                </a:highlight>
              </a:rPr>
              <a:t>e</a:t>
            </a:r>
            <a:r>
              <a:rPr lang="en-DE" altLang="en-US" sz="2000" dirty="0">
                <a:highlight>
                  <a:srgbClr val="FFFFFF"/>
                </a:highlight>
              </a:rPr>
              <a:t>d </a:t>
            </a:r>
            <a:r>
              <a:rPr lang="en-US" altLang="en-US" sz="2000" dirty="0">
                <a:highlight>
                  <a:srgbClr val="FFFFFF"/>
                </a:highlight>
              </a:rPr>
              <a:t>for 2026, March 03</a:t>
            </a:r>
          </a:p>
          <a:p>
            <a:pPr lvl="1"/>
            <a:r>
              <a:rPr lang="en-US" altLang="en-US" sz="2000" dirty="0">
                <a:highlight>
                  <a:srgbClr val="FFFFFF"/>
                </a:highlight>
              </a:rPr>
              <a:t>Remote access will be provided</a:t>
            </a:r>
          </a:p>
          <a:p>
            <a:r>
              <a:rPr lang="en-SE" altLang="en-US" sz="2000" dirty="0"/>
              <a:t>@</a:t>
            </a:r>
            <a:r>
              <a:rPr lang="en-US" altLang="en-US" sz="2000" dirty="0"/>
              <a:t> </a:t>
            </a:r>
            <a:r>
              <a:rPr lang="en-SE" altLang="en-US" sz="2000" dirty="0"/>
              <a:t>IETF#</a:t>
            </a:r>
            <a:r>
              <a:rPr lang="en-SE" altLang="en-US" sz="2000"/>
              <a:t>12</a:t>
            </a:r>
            <a:r>
              <a:rPr lang="en-US" altLang="en-US" sz="2000" dirty="0"/>
              <a:t>4, there were</a:t>
            </a:r>
            <a:r>
              <a:rPr lang="en-SE" altLang="en-US" sz="2000"/>
              <a:t> </a:t>
            </a:r>
            <a:r>
              <a:rPr lang="en-US" altLang="en-US" sz="2000" dirty="0"/>
              <a:t>again several side meetings on AI, </a:t>
            </a:r>
          </a:p>
          <a:p>
            <a:pPr lvl="1"/>
            <a:r>
              <a:rPr lang="en-US" altLang="en-US" sz="1600" dirty="0"/>
              <a:t>At IETF 125, there will likely be a BoF aimed at forming a new IETF working group focused on standardization of protocols for AI Agents.</a:t>
            </a:r>
          </a:p>
          <a:p>
            <a:pPr lvl="1"/>
            <a:r>
              <a:rPr lang="en-US" altLang="en-US" sz="1600" dirty="0"/>
              <a:t>An  IETF BoF (Bird of a Feather) is categorized as either working group forming or non-working group forming.  A working group charter, similar to our </a:t>
            </a:r>
            <a:r>
              <a:rPr lang="en-US" altLang="en-US" sz="1600" dirty="0" err="1"/>
              <a:t>ToR</a:t>
            </a:r>
            <a:r>
              <a:rPr lang="en-US" altLang="en-US" sz="1600" dirty="0"/>
              <a:t>, was main point of discussion in two of the AI-related side meetings, including aspects of AI agent communication that might best be handled in existing IETF working groups, including WIMSE, WEBBOTAUTH, and OAUTH.</a:t>
            </a:r>
            <a:endParaRPr lang="en-SE" altLang="en-US" sz="1600" dirty="0"/>
          </a:p>
          <a:p>
            <a:pPr lvl="1"/>
            <a:r>
              <a:rPr lang="en-SE" altLang="en-US" sz="1600" dirty="0"/>
              <a:t>An IETF side meeting is an unofficial gathering held during an IETF </a:t>
            </a:r>
            <a:r>
              <a:rPr lang="en-SE" altLang="en-US" sz="1600"/>
              <a:t>meeting </a:t>
            </a:r>
            <a:r>
              <a:rPr lang="en-US" altLang="en-US" sz="1600" dirty="0"/>
              <a:t>in which</a:t>
            </a:r>
            <a:r>
              <a:rPr lang="en-SE" altLang="en-US" sz="1600"/>
              <a:t> </a:t>
            </a:r>
            <a:r>
              <a:rPr lang="en-SE" altLang="en-US" sz="1600" dirty="0"/>
              <a:t>participants gather to discuss topics relevant to IETF but outside the official agenda.</a:t>
            </a:r>
            <a:endParaRPr lang="fr-FR" altLang="en-US" sz="1600" dirty="0"/>
          </a:p>
        </p:txBody>
      </p:sp>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en-GB" altLang="en-US" dirty="0"/>
              <a:t>Referenced</a:t>
            </a:r>
            <a:r>
              <a:rPr lang="fr-FR" altLang="en-US" dirty="0"/>
              <a:t> </a:t>
            </a:r>
            <a:r>
              <a:rPr lang="en-GB" altLang="en-US" dirty="0"/>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GB" altLang="en-US" dirty="0"/>
              <a:t>Referenced</a:t>
            </a:r>
            <a:r>
              <a:rPr lang="fr-FR" altLang="en-US" dirty="0"/>
              <a:t> </a:t>
            </a:r>
            <a:r>
              <a:rPr lang="en-GB" altLang="en-US" dirty="0"/>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en-GB" altLang="en-US" dirty="0"/>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draft-bhutton-json-schema-validation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t>Expired</a:t>
            </a:r>
            <a:r>
              <a:rPr lang="de-DE" dirty="0">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draft-handrews-json-schema-hyperschema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highlight>
                <a:srgbClr val="FFFFFF"/>
              </a:highlight>
            </a:endParaRPr>
          </a:p>
          <a:p>
            <a:pPr lvl="1">
              <a:defRPr/>
            </a:pPr>
            <a:r>
              <a:rPr lang="de-DE" dirty="0">
                <a:highlight>
                  <a:srgbClr val="FFFFFF"/>
                </a:highlight>
              </a:rPr>
              <a:t>Expired internet draft</a:t>
            </a:r>
            <a:r>
              <a:rPr lang="en-US" dirty="0">
                <a:highlight>
                  <a:srgbClr val="FFFFFF"/>
                </a:highlight>
              </a:rPr>
              <a:t>, 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a:highlight>
                  <a:srgbClr val="FFFFFF"/>
                </a:highlight>
              </a:rPr>
              <a:t>nd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sz="2000" dirty="0">
                <a:highlight>
                  <a:srgbClr val="FFFFFF"/>
                </a:highlight>
              </a:rPr>
              <a:t>Support coordination between IETF and 3GPP as documented in </a:t>
            </a:r>
            <a:r>
              <a:rPr lang="en-US" altLang="en-US" sz="2000" b="1" i="1" dirty="0">
                <a:solidFill>
                  <a:srgbClr val="FF0000"/>
                </a:solidFill>
                <a:highlight>
                  <a:srgbClr val="FFFFFF"/>
                </a:highlight>
              </a:rPr>
              <a:t>RFC 3113</a:t>
            </a:r>
            <a:r>
              <a:rPr lang="en-US" altLang="en-US" sz="2000" dirty="0">
                <a:highlight>
                  <a:srgbClr val="FFFFFF"/>
                </a:highlight>
              </a:rPr>
              <a:t>. </a:t>
            </a:r>
          </a:p>
          <a:p>
            <a:pPr lvl="1"/>
            <a:r>
              <a:rPr lang="en-US" altLang="en-US" sz="2000" dirty="0">
                <a:highlight>
                  <a:srgbClr val="FFFFFF"/>
                </a:highlight>
              </a:rPr>
              <a:t>Led jointly by the 3GPP and IETF liaison managers. </a:t>
            </a:r>
          </a:p>
          <a:p>
            <a:pPr lvl="1"/>
            <a:r>
              <a:rPr lang="en-US" altLang="en-US" sz="2000" dirty="0">
                <a:highlight>
                  <a:srgbClr val="FFFFFF"/>
                </a:highlight>
              </a:rPr>
              <a:t>No fixed membership but participation from relevant IETF Area Directors, IETF WG Chairs, 3GPP WG Chairs, and document authors/editors is encouraged.</a:t>
            </a:r>
          </a:p>
          <a:p>
            <a:pPr lvl="1"/>
            <a:r>
              <a:rPr lang="en-US" altLang="en-US" sz="2000" dirty="0">
                <a:highlight>
                  <a:srgbClr val="FFFFFF"/>
                </a:highlight>
              </a:rPr>
              <a:t>See: </a:t>
            </a:r>
            <a:r>
              <a:rPr lang="en-US" altLang="en-US" sz="2000" dirty="0">
                <a:highlight>
                  <a:srgbClr val="FFFFFF"/>
                </a:highlight>
                <a:hlinkClick r:id="rId2"/>
              </a:rPr>
              <a:t>https://datatracker.ietf.org/group/ietf3gpp/about/</a:t>
            </a:r>
            <a:r>
              <a:rPr lang="en-US" altLang="en-US" sz="2000" dirty="0">
                <a:highlight>
                  <a:srgbClr val="FFFFFF"/>
                </a:highlight>
              </a:rPr>
              <a:t> </a:t>
            </a:r>
          </a:p>
          <a:p>
            <a:r>
              <a:rPr lang="en-US" altLang="en-US" dirty="0">
                <a:highlight>
                  <a:srgbClr val="FFFFFF"/>
                </a:highlight>
              </a:rPr>
              <a:t>Ongoing Tasks:</a:t>
            </a:r>
          </a:p>
          <a:p>
            <a:pPr lvl="1"/>
            <a:r>
              <a:rPr lang="en-US" altLang="en-US" sz="2000" dirty="0"/>
              <a:t>Ongoing update RFC 3113: "3GPP-IETF Standardization Collaboration" (2001)</a:t>
            </a:r>
            <a:br>
              <a:rPr lang="en-US" altLang="en-US" sz="2000" dirty="0"/>
            </a:br>
            <a:r>
              <a:rPr lang="en-US" altLang="en-US" sz="2000" dirty="0"/>
              <a:t>draft version at </a:t>
            </a:r>
            <a:r>
              <a:rPr lang="en-US" sz="2000" dirty="0">
                <a:hlinkClick r:id="rId3"/>
              </a:rPr>
              <a:t>https://datatracker.ietf.org/doc/draft-kes-rfc3113bis/</a:t>
            </a:r>
            <a:endParaRPr lang="en-US" sz="2000" dirty="0"/>
          </a:p>
          <a:p>
            <a:pPr lvl="1"/>
            <a:r>
              <a:rPr lang="en-US" sz="2000" dirty="0"/>
              <a:t>Procedures for Handling Liaison Statements to and from the IETF, </a:t>
            </a:r>
            <a:r>
              <a:rPr lang="en-US" sz="2000" dirty="0">
                <a:hlinkClick r:id="rId4"/>
              </a:rPr>
              <a:t>draft-iab-rfc4053bis-004053bis</a:t>
            </a:r>
            <a:r>
              <a:rPr lang="en-US" sz="2000" dirty="0"/>
              <a:t>, is updating the LS process for all SDO</a:t>
            </a:r>
            <a:endParaRPr lang="en-US" altLang="en-US" sz="2000" dirty="0"/>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EB2CC-1B6D-ED41-7040-8DDD9E69D6A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987BD0D2-55A5-89E1-146D-2B2B704D30EF}"/>
              </a:ext>
            </a:extLst>
          </p:cNvPr>
          <p:cNvSpPr>
            <a:spLocks noGrp="1"/>
          </p:cNvSpPr>
          <p:nvPr>
            <p:ph type="title"/>
          </p:nvPr>
        </p:nvSpPr>
        <p:spPr>
          <a:xfrm>
            <a:off x="838200" y="365125"/>
            <a:ext cx="10515600" cy="1325563"/>
          </a:xfrm>
        </p:spPr>
        <p:txBody>
          <a:bodyPr>
            <a:noAutofit/>
          </a:bodyPr>
          <a:lstStyle/>
          <a:p>
            <a:r>
              <a:rPr lang="en-US" dirty="0"/>
              <a:t>SA3-&gt; </a:t>
            </a:r>
            <a:r>
              <a:rPr lang="en-GB" dirty="0"/>
              <a:t>IETF SEC Area</a:t>
            </a:r>
            <a:endParaRPr lang="en-US" dirty="0"/>
          </a:p>
        </p:txBody>
      </p:sp>
      <p:sp>
        <p:nvSpPr>
          <p:cNvPr id="3" name="Espace réservé du contenu 2">
            <a:extLst>
              <a:ext uri="{FF2B5EF4-FFF2-40B4-BE49-F238E27FC236}">
                <a16:creationId xmlns:a16="http://schemas.microsoft.com/office/drawing/2014/main" id="{F2C48074-0721-FA26-C387-0773CF984AFF}"/>
              </a:ext>
            </a:extLst>
          </p:cNvPr>
          <p:cNvSpPr>
            <a:spLocks noGrp="1"/>
          </p:cNvSpPr>
          <p:nvPr>
            <p:ph idx="1"/>
          </p:nvPr>
        </p:nvSpPr>
        <p:spPr>
          <a:xfrm>
            <a:off x="838200" y="1825625"/>
            <a:ext cx="10854690" cy="4351338"/>
          </a:xfrm>
        </p:spPr>
        <p:txBody>
          <a:bodyPr>
            <a:noAutofit/>
          </a:bodyPr>
          <a:lstStyle/>
          <a:p>
            <a:r>
              <a:rPr lang="en-GB" sz="2400" dirty="0"/>
              <a:t>LS on “</a:t>
            </a:r>
            <a:r>
              <a:rPr lang="en-GB" sz="1800" dirty="0">
                <a:effectLst/>
                <a:latin typeface="Arial" panose="020B0604020202020204" pitchFamily="34" charset="0"/>
                <a:ea typeface="Times New Roman" panose="02020603050405020304" pitchFamily="18" charset="0"/>
                <a:hlinkClick r:id="rId2"/>
              </a:rPr>
              <a:t>LS on PQC transition for RFC 6509</a:t>
            </a:r>
            <a:r>
              <a:rPr lang="en-GB" sz="2400" dirty="0"/>
              <a:t>”</a:t>
            </a:r>
            <a:r>
              <a:rPr lang="en-US" sz="2400" dirty="0"/>
              <a:t>(2025/10/17)</a:t>
            </a:r>
          </a:p>
          <a:p>
            <a:pPr lvl="1"/>
            <a:r>
              <a:rPr lang="en-US" sz="2000" dirty="0"/>
              <a:t>For Action</a:t>
            </a:r>
          </a:p>
          <a:p>
            <a:pPr lvl="1"/>
            <a:r>
              <a:rPr lang="en-US" sz="2000" dirty="0"/>
              <a:t>3GPP SA3 has started a study on “Transitioning to Post Quantum Cryptography (PQC) in 3GPP”. This is to prepare for PQC transition of security protocols used in 3GPP systems.</a:t>
            </a:r>
          </a:p>
          <a:p>
            <a:pPr lvl="1"/>
            <a:r>
              <a:rPr lang="en-US" sz="2000" dirty="0"/>
              <a:t>MIKEY-SAKKE protocol, which is used in 3GPP systems to transport cryptographic keys securely for Mission Critical Services, is specified in the IETF RFC 6509. </a:t>
            </a:r>
          </a:p>
          <a:p>
            <a:pPr lvl="1"/>
            <a:r>
              <a:rPr lang="en-US" sz="2000" dirty="0"/>
              <a:t>It employs asymmetric cryptography for key distribution and may be vulnerable to quantum computing.</a:t>
            </a:r>
          </a:p>
          <a:p>
            <a:pPr lvl="1"/>
            <a:r>
              <a:rPr lang="en-US" sz="2000" dirty="0"/>
              <a:t>SA3 would like to know whether there is any plan for IETF to update RFC 6509 using PQC. If so, SA3 would appreciate an estimated timeline for the protocol update.</a:t>
            </a:r>
            <a:endParaRPr lang="en-GB" sz="2000" dirty="0"/>
          </a:p>
        </p:txBody>
      </p:sp>
    </p:spTree>
    <p:extLst>
      <p:ext uri="{BB962C8B-B14F-4D97-AF65-F5344CB8AC3E}">
        <p14:creationId xmlns:p14="http://schemas.microsoft.com/office/powerpoint/2010/main" val="29145404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a:xfrm>
            <a:off x="838200" y="365125"/>
            <a:ext cx="10515600" cy="1325563"/>
          </a:xfrm>
        </p:spPr>
        <p:txBody>
          <a:bodyPr/>
          <a:lstStyle/>
          <a:p>
            <a:r>
              <a:rPr lang="en-US" dirty="0"/>
              <a:t>SA5 -&gt; NETMOD</a:t>
            </a:r>
            <a:endParaRPr lang="fr-FR" dirty="0"/>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a:xfrm>
            <a:off x="838200" y="1736724"/>
            <a:ext cx="10515600" cy="4545195"/>
          </a:xfrm>
        </p:spPr>
        <p:txBody>
          <a:bodyPr/>
          <a:lstStyle/>
          <a:p>
            <a:r>
              <a:rPr lang="en-US" sz="2400" dirty="0">
                <a:hlinkClick r:id="rId2"/>
              </a:rPr>
              <a:t>LS on need for modeling isInvariant and SystemCreated in YANG</a:t>
            </a:r>
            <a:r>
              <a:rPr lang="en-US" sz="2400" dirty="0"/>
              <a:t> (2023/03/09)</a:t>
            </a:r>
          </a:p>
          <a:p>
            <a:r>
              <a:rPr lang="en-US" sz="2000" dirty="0"/>
              <a:t>3GPP Requirements</a:t>
            </a:r>
          </a:p>
          <a:p>
            <a:pPr lvl="1"/>
            <a:r>
              <a:rPr lang="en-US" sz="1200" dirty="0">
                <a:latin typeface="Arial" panose="020B0604020202020204" pitchFamily="34" charset="0"/>
                <a:cs typeface="Arial" panose="020B0604020202020204" pitchFamily="34" charset="0"/>
              </a:rPr>
              <a:t>Solution to represent </a:t>
            </a:r>
            <a:r>
              <a:rPr lang="en-US" sz="1200" dirty="0" err="1">
                <a:latin typeface="Arial" panose="020B0604020202020204" pitchFamily="34" charset="0"/>
                <a:cs typeface="Arial" panose="020B0604020202020204" pitchFamily="34" charset="0"/>
              </a:rPr>
              <a:t>isInvariant</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SystemCreated</a:t>
            </a:r>
            <a:r>
              <a:rPr lang="en-US" sz="1200" dirty="0">
                <a:latin typeface="Arial" panose="020B0604020202020204" pitchFamily="34" charset="0"/>
                <a:cs typeface="Arial" panose="020B0604020202020204" pitchFamily="34" charset="0"/>
              </a:rPr>
              <a:t> properties in YANG statements</a:t>
            </a:r>
          </a:p>
          <a:p>
            <a:pPr lvl="1"/>
            <a:r>
              <a:rPr lang="en-US" sz="1200" dirty="0">
                <a:latin typeface="Arial" panose="020B0604020202020204" pitchFamily="34" charset="0"/>
                <a:cs typeface="Arial" panose="020B0604020202020204" pitchFamily="34" charset="0"/>
              </a:rPr>
              <a:t>View </a:t>
            </a:r>
            <a:r>
              <a:rPr lang="en-US" sz="1200" dirty="0">
                <a:latin typeface="Arial" panose="020B0604020202020204" pitchFamily="34" charset="0"/>
                <a:cs typeface="Arial" panose="020B0604020202020204" pitchFamily="34" charset="0"/>
                <a:hlinkClick r:id="rId3"/>
              </a:rPr>
              <a:t>draft-ma-netmod-immutable-flag</a:t>
            </a:r>
            <a:r>
              <a:rPr lang="en-US" sz="1200" dirty="0">
                <a:latin typeface="Arial" panose="020B0604020202020204" pitchFamily="34" charset="0"/>
                <a:cs typeface="Arial" panose="020B0604020202020204" pitchFamily="34" charset="0"/>
              </a:rPr>
              <a:t> as a potential solution</a:t>
            </a:r>
          </a:p>
          <a:p>
            <a:r>
              <a:rPr lang="en-US" sz="2000" dirty="0"/>
              <a:t>Discussed in NETMOD at IETF 117 – IETF 122</a:t>
            </a:r>
          </a:p>
          <a:p>
            <a:pPr lvl="1"/>
            <a:r>
              <a:rPr lang="en-US" sz="1200" dirty="0">
                <a:latin typeface="Arial" panose="020B0604020202020204" pitchFamily="34" charset="0"/>
                <a:cs typeface="Arial" panose="020B0604020202020204" pitchFamily="34" charset="0"/>
              </a:rPr>
              <a:t>WG adoption poll for </a:t>
            </a:r>
            <a:r>
              <a:rPr lang="en-US" sz="1200" dirty="0">
                <a:latin typeface="Arial" panose="020B0604020202020204" pitchFamily="34" charset="0"/>
                <a:cs typeface="Arial" panose="020B0604020202020204" pitchFamily="34" charset="0"/>
                <a:hlinkClick r:id="rId4"/>
              </a:rPr>
              <a:t>draft-ma-netmod-immutable-flag-08</a:t>
            </a:r>
            <a:r>
              <a:rPr lang="en-US" sz="1200" dirty="0">
                <a:latin typeface="Arial" panose="020B0604020202020204" pitchFamily="34" charset="0"/>
                <a:cs typeface="Arial" panose="020B0604020202020204" pitchFamily="34" charset="0"/>
              </a:rPr>
              <a:t> completed with mixed opinions</a:t>
            </a:r>
          </a:p>
          <a:p>
            <a:pPr lvl="1"/>
            <a:r>
              <a:rPr lang="en-US" sz="1200" dirty="0">
                <a:effectLst/>
                <a:latin typeface="Arial" panose="020B0604020202020204" pitchFamily="34" charset="0"/>
                <a:ea typeface="Calibri" panose="020F0502020204030204" pitchFamily="34" charset="0"/>
                <a:cs typeface="Arial" panose="020B0604020202020204" pitchFamily="34" charset="0"/>
              </a:rPr>
              <a:t>Hence the "immutable-flag" draft [3] defines a metadata attribute called "immutable" that can be used by a system to declare which configuration nodes it deems immutable</a:t>
            </a:r>
            <a:endParaRPr lang="en-US" sz="1200" dirty="0">
              <a:latin typeface="Arial" panose="020B0604020202020204" pitchFamily="34" charset="0"/>
              <a:cs typeface="Arial" panose="020B0604020202020204" pitchFamily="34" charset="0"/>
              <a:hlinkClick r:id="rId5"/>
            </a:endParaRPr>
          </a:p>
          <a:p>
            <a:pPr lvl="1"/>
            <a:r>
              <a:rPr lang="en-US" sz="1200" dirty="0">
                <a:latin typeface="Arial" panose="020B0604020202020204" pitchFamily="34" charset="0"/>
                <a:cs typeface="Arial" panose="020B0604020202020204" pitchFamily="34" charset="0"/>
                <a:hlinkClick r:id="rId5"/>
              </a:rPr>
              <a:t>draft-ietf-netmod-immutable-flag</a:t>
            </a:r>
            <a:r>
              <a:rPr lang="en-US" sz="1200" dirty="0">
                <a:latin typeface="Arial" panose="020B0604020202020204" pitchFamily="34" charset="0"/>
                <a:cs typeface="Arial" panose="020B0604020202020204" pitchFamily="34" charset="0"/>
              </a:rPr>
              <a:t>, -0</a:t>
            </a:r>
            <a:r>
              <a:rPr lang="en-SE" sz="1200" dirty="0">
                <a:solidFill>
                  <a:srgbClr val="FF0000"/>
                </a:solidFill>
                <a:latin typeface="Arial" panose="020B0604020202020204" pitchFamily="34" charset="0"/>
                <a:cs typeface="Arial" panose="020B0604020202020204" pitchFamily="34" charset="0"/>
              </a:rPr>
              <a:t>4</a:t>
            </a:r>
            <a:r>
              <a:rPr lang="en-S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posted 2025-0</a:t>
            </a:r>
            <a:r>
              <a:rPr lang="en-SE" sz="1200" dirty="0">
                <a:solidFill>
                  <a:srgbClr val="FF0000"/>
                </a:solidFill>
                <a:latin typeface="Arial" panose="020B0604020202020204" pitchFamily="34" charset="0"/>
                <a:cs typeface="Arial" panose="020B0604020202020204" pitchFamily="34" charset="0"/>
              </a:rPr>
              <a:t>5</a:t>
            </a:r>
            <a:r>
              <a:rPr lang="en-US" sz="1200" dirty="0">
                <a:latin typeface="Arial" panose="020B0604020202020204" pitchFamily="34" charset="0"/>
                <a:cs typeface="Arial" panose="020B0604020202020204" pitchFamily="34" charset="0"/>
              </a:rPr>
              <a:t>, addressing WGLC comments</a:t>
            </a:r>
          </a:p>
          <a:p>
            <a:pPr lvl="1"/>
            <a:r>
              <a:rPr lang="en-US" sz="1200" dirty="0">
                <a:effectLst/>
                <a:latin typeface="Arial" panose="020B0604020202020204" pitchFamily="34" charset="0"/>
                <a:ea typeface="Calibri" panose="020F0502020204030204" pitchFamily="34" charset="0"/>
                <a:cs typeface="Arial" panose="020B0604020202020204" pitchFamily="34" charset="0"/>
              </a:rPr>
              <a:t>The system datastore defined in [2] provides a similar, but slightly different solution to the problem described by </a:t>
            </a:r>
            <a:r>
              <a:rPr lang="en-US" sz="1200" dirty="0" err="1">
                <a:effectLst/>
                <a:latin typeface="Arial" panose="020B0604020202020204" pitchFamily="34" charset="0"/>
                <a:ea typeface="Calibri" panose="020F0502020204030204" pitchFamily="34" charset="0"/>
                <a:cs typeface="Arial" panose="020B0604020202020204" pitchFamily="34" charset="0"/>
              </a:rPr>
              <a:t>SystemCreated</a:t>
            </a:r>
            <a:r>
              <a:rPr lang="en-US" sz="1200" dirty="0">
                <a:effectLst/>
                <a:latin typeface="Arial" panose="020B0604020202020204" pitchFamily="34" charset="0"/>
                <a:ea typeface="Calibri" panose="020F0502020204030204" pitchFamily="34" charset="0"/>
                <a:cs typeface="Arial" panose="020B0604020202020204" pitchFamily="34" charset="0"/>
              </a:rPr>
              <a:t> Classes in SA5 LS.</a:t>
            </a:r>
            <a:endParaRPr lang="en-SE" sz="1200" dirty="0">
              <a:latin typeface="Arial" panose="020B0604020202020204" pitchFamily="34" charset="0"/>
              <a:cs typeface="Arial" panose="020B0604020202020204" pitchFamily="34" charset="0"/>
            </a:endParaRPr>
          </a:p>
          <a:p>
            <a:pPr lvl="1"/>
            <a:r>
              <a:rPr lang="en-US" sz="1200" b="0" i="0" dirty="0">
                <a:solidFill>
                  <a:srgbClr val="212529"/>
                </a:solidFill>
                <a:effectLst/>
                <a:latin typeface="Arial" panose="020B0604020202020204" pitchFamily="34" charset="0"/>
                <a:cs typeface="Arial" panose="020B0604020202020204" pitchFamily="34" charset="0"/>
                <a:hlinkClick r:id="rId6"/>
              </a:rPr>
              <a:t>System-defined Configuration</a:t>
            </a:r>
            <a:r>
              <a:rPr lang="en-SE" sz="1200" b="0" i="0" dirty="0">
                <a:solidFill>
                  <a:srgbClr val="212529"/>
                </a:solidFill>
                <a:effectLst/>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a:t>
            </a:r>
            <a:r>
              <a:rPr lang="en-SE" sz="1200" dirty="0">
                <a:solidFill>
                  <a:srgbClr val="FF0000"/>
                </a:solidFill>
                <a:latin typeface="Arial" panose="020B0604020202020204" pitchFamily="34" charset="0"/>
                <a:cs typeface="Arial" panose="020B0604020202020204" pitchFamily="34" charset="0"/>
              </a:rPr>
              <a:t>12</a:t>
            </a:r>
            <a:r>
              <a:rPr lang="en-SE"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posted 2025-0</a:t>
            </a:r>
            <a:r>
              <a:rPr lang="en-SE" sz="1200" dirty="0">
                <a:solidFill>
                  <a:srgbClr val="FF0000"/>
                </a:solidFill>
                <a:latin typeface="Arial" panose="020B0604020202020204" pitchFamily="34" charset="0"/>
                <a:cs typeface="Arial" panose="020B0604020202020204" pitchFamily="34" charset="0"/>
              </a:rPr>
              <a:t>2</a:t>
            </a:r>
            <a:endParaRPr lang="en-US" sz="1200" b="0" i="0" dirty="0">
              <a:solidFill>
                <a:srgbClr val="212529"/>
              </a:solidFill>
              <a:effectLst/>
              <a:latin typeface="Arial" panose="020B0604020202020204" pitchFamily="34" charset="0"/>
              <a:cs typeface="Arial" panose="020B0604020202020204" pitchFamily="34" charset="0"/>
            </a:endParaRPr>
          </a:p>
          <a:p>
            <a:r>
              <a:rPr lang="en-US" sz="2000" dirty="0">
                <a:hlinkClick r:id="rId7"/>
              </a:rPr>
              <a:t>Reply LS on need for modeling isInvariant and SystemCreated in YANG</a:t>
            </a:r>
            <a:r>
              <a:rPr lang="en-US" sz="2000" dirty="0"/>
              <a:t> (2025/06/06)</a:t>
            </a:r>
          </a:p>
          <a:p>
            <a:pPr lvl="1"/>
            <a:r>
              <a:rPr lang="en-US" sz="1200" dirty="0">
                <a:solidFill>
                  <a:srgbClr val="FF0000"/>
                </a:solidFill>
                <a:latin typeface="Arial" panose="020B0604020202020204" pitchFamily="34" charset="0"/>
                <a:cs typeface="Arial" panose="020B0604020202020204" pitchFamily="34" charset="0"/>
              </a:rPr>
              <a:t>SA5 send reply in October meeting: </a:t>
            </a:r>
            <a:r>
              <a:rPr lang="en-GB" sz="1200" dirty="0">
                <a:effectLst/>
                <a:latin typeface="Arial" panose="020B0604020202020204" pitchFamily="34" charset="0"/>
                <a:ea typeface="Times New Roman" panose="02020603050405020304" pitchFamily="18" charset="0"/>
                <a:cs typeface="Arial" panose="020B0604020202020204" pitchFamily="34" charset="0"/>
              </a:rPr>
              <a:t>the solutions proposed by the </a:t>
            </a:r>
            <a:r>
              <a:rPr lang="en-GB" sz="1200" dirty="0" err="1">
                <a:effectLst/>
                <a:latin typeface="Arial" panose="020B0604020202020204" pitchFamily="34" charset="0"/>
                <a:ea typeface="Times New Roman" panose="02020603050405020304" pitchFamily="18" charset="0"/>
                <a:cs typeface="Arial" panose="020B0604020202020204" pitchFamily="34" charset="0"/>
              </a:rPr>
              <a:t>Netmod</a:t>
            </a:r>
            <a:r>
              <a:rPr lang="en-GB" sz="1200" dirty="0">
                <a:effectLst/>
                <a:latin typeface="Arial" panose="020B0604020202020204" pitchFamily="34" charset="0"/>
                <a:ea typeface="Times New Roman" panose="02020603050405020304" pitchFamily="18" charset="0"/>
                <a:cs typeface="Arial" panose="020B0604020202020204" pitchFamily="34" charset="0"/>
              </a:rPr>
              <a:t> WG are not suitable for SA5 </a:t>
            </a:r>
            <a:r>
              <a:rPr lang="en-GB" sz="1200" dirty="0" err="1">
                <a:effectLst/>
                <a:latin typeface="Arial" panose="020B0604020202020204" pitchFamily="34" charset="0"/>
                <a:ea typeface="Times New Roman" panose="02020603050405020304" pitchFamily="18" charset="0"/>
                <a:cs typeface="Arial" panose="020B0604020202020204" pitchFamily="34" charset="0"/>
              </a:rPr>
              <a:t>modeling</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GB" sz="1200" dirty="0">
                <a:latin typeface="Arial" panose="020B0604020202020204" pitchFamily="34" charset="0"/>
                <a:ea typeface="Calibri" panose="020F0502020204030204" pitchFamily="34" charset="0"/>
                <a:cs typeface="Arial" panose="020B0604020202020204" pitchFamily="34" charset="0"/>
              </a:rPr>
              <a:t>T</a:t>
            </a:r>
            <a:r>
              <a:rPr lang="en-GB" sz="1200" dirty="0">
                <a:effectLst/>
                <a:latin typeface="Arial" panose="020B0604020202020204" pitchFamily="34" charset="0"/>
                <a:ea typeface="Calibri" panose="020F0502020204030204" pitchFamily="34" charset="0"/>
                <a:cs typeface="Arial" panose="020B0604020202020204" pitchFamily="34" charset="0"/>
              </a:rPr>
              <a:t>he solution proposed earlier in draft-ma-</a:t>
            </a:r>
            <a:r>
              <a:rPr lang="en-GB" sz="1200" dirty="0" err="1">
                <a:effectLst/>
                <a:latin typeface="Arial" panose="020B0604020202020204" pitchFamily="34" charset="0"/>
                <a:ea typeface="Calibri" panose="020F0502020204030204" pitchFamily="34" charset="0"/>
                <a:cs typeface="Arial" panose="020B0604020202020204" pitchFamily="34" charset="0"/>
              </a:rPr>
              <a:t>netmod</a:t>
            </a:r>
            <a:r>
              <a:rPr lang="en-GB" sz="1200" dirty="0">
                <a:effectLst/>
                <a:latin typeface="Arial" panose="020B0604020202020204" pitchFamily="34" charset="0"/>
                <a:ea typeface="Calibri" panose="020F0502020204030204" pitchFamily="34" charset="0"/>
                <a:cs typeface="Arial" panose="020B0604020202020204" pitchFamily="34" charset="0"/>
              </a:rPr>
              <a:t>-immutable-flag, based on a YANG extension, would have been preferable</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lvl="1"/>
            <a:r>
              <a:rPr lang="en-US" sz="1200" dirty="0">
                <a:latin typeface="Arial" panose="020B0604020202020204" pitchFamily="34" charset="0"/>
                <a:cs typeface="Arial" panose="020B0604020202020204" pitchFamily="34" charset="0"/>
              </a:rPr>
              <a:t>Asks NETMOD to consider modifying their solution - see LS reply to S5-254318 on the need for modeling </a:t>
            </a:r>
            <a:r>
              <a:rPr lang="en-US" sz="1200" dirty="0" err="1">
                <a:latin typeface="Arial" panose="020B0604020202020204" pitchFamily="34" charset="0"/>
                <a:cs typeface="Arial" panose="020B0604020202020204" pitchFamily="34" charset="0"/>
              </a:rPr>
              <a:t>isInvariant</a:t>
            </a:r>
            <a:r>
              <a:rPr lang="en-US" sz="1200" dirty="0">
                <a:latin typeface="Arial" panose="020B0604020202020204" pitchFamily="34" charset="0"/>
                <a:cs typeface="Arial" panose="020B0604020202020204" pitchFamily="34" charset="0"/>
              </a:rPr>
              <a:t> and </a:t>
            </a:r>
            <a:r>
              <a:rPr lang="en-US" sz="1200" dirty="0" err="1">
                <a:latin typeface="Arial" panose="020B0604020202020204" pitchFamily="34" charset="0"/>
                <a:cs typeface="Arial" panose="020B0604020202020204" pitchFamily="34" charset="0"/>
              </a:rPr>
              <a:t>SystemCreated</a:t>
            </a:r>
            <a:r>
              <a:rPr lang="en-US" sz="1200" dirty="0">
                <a:latin typeface="Arial" panose="020B0604020202020204" pitchFamily="34" charset="0"/>
                <a:cs typeface="Arial" panose="020B0604020202020204" pitchFamily="34" charset="0"/>
              </a:rPr>
              <a:t> in YANG </a:t>
            </a:r>
            <a:r>
              <a:rPr lang="en-GB" sz="1200" dirty="0">
                <a:effectLst/>
                <a:latin typeface="Arial" panose="020B0604020202020204" pitchFamily="34" charset="0"/>
                <a:ea typeface="Times New Roman" panose="02020603050405020304" pitchFamily="18" charset="0"/>
                <a:cs typeface="Arial" panose="020B0604020202020204" pitchFamily="34" charset="0"/>
              </a:rPr>
              <a:t> in </a:t>
            </a:r>
            <a:r>
              <a:rPr lang="en-US" sz="1200" b="1" i="0" u="sng" strike="noStrike" dirty="0">
                <a:solidFill>
                  <a:srgbClr val="0000FF"/>
                </a:solidFill>
                <a:effectLst/>
                <a:latin typeface="Arial" panose="020B0604020202020204" pitchFamily="34" charset="0"/>
                <a:cs typeface="Arial" panose="020B0604020202020204" pitchFamily="34" charset="0"/>
                <a:hlinkClick r:id="rId8"/>
              </a:rPr>
              <a:t>S5-254630</a:t>
            </a:r>
            <a:r>
              <a:rPr lang="en-US" sz="1200" dirty="0">
                <a:latin typeface="Arial" panose="020B0604020202020204" pitchFamily="34" charset="0"/>
                <a:cs typeface="Arial" panose="020B0604020202020204" pitchFamily="34" charset="0"/>
              </a:rPr>
              <a:t> .</a:t>
            </a:r>
            <a:endParaRPr lang="en-US" sz="1200" dirty="0">
              <a:solidFill>
                <a:srgbClr val="FF0000"/>
              </a:solidFill>
              <a:latin typeface="Arial" panose="020B0604020202020204" pitchFamily="34" charset="0"/>
              <a:cs typeface="Arial" panose="020B0604020202020204" pitchFamily="34" charset="0"/>
            </a:endParaRPr>
          </a:p>
          <a:p>
            <a:pPr lvl="1"/>
            <a:endParaRPr lang="fr-FR" dirty="0"/>
          </a:p>
        </p:txBody>
      </p:sp>
    </p:spTree>
    <p:extLst>
      <p:ext uri="{BB962C8B-B14F-4D97-AF65-F5344CB8AC3E}">
        <p14:creationId xmlns:p14="http://schemas.microsoft.com/office/powerpoint/2010/main" val="5426791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noAutofit/>
          </a:bodyPr>
          <a:lstStyle/>
          <a:p>
            <a:r>
              <a:rPr lang="en-US" dirty="0"/>
              <a:t>SA3 and RAN3 -&gt; TSVWG</a:t>
            </a:r>
          </a:p>
        </p:txBody>
      </p:sp>
      <p:sp>
        <p:nvSpPr>
          <p:cNvPr id="3" name="Espace réservé du contenu 2"/>
          <p:cNvSpPr>
            <a:spLocks noGrp="1"/>
          </p:cNvSpPr>
          <p:nvPr>
            <p:ph idx="1"/>
          </p:nvPr>
        </p:nvSpPr>
        <p:spPr>
          <a:xfrm>
            <a:off x="838200" y="1825625"/>
            <a:ext cx="10854690" cy="4351338"/>
          </a:xfrm>
        </p:spPr>
        <p:txBody>
          <a:bodyPr>
            <a:noAutofit/>
          </a:bodyPr>
          <a:lstStyle/>
          <a:p>
            <a:r>
              <a:rPr lang="en-US" sz="2400" dirty="0">
                <a:hlinkClick r:id="rId2"/>
              </a:rPr>
              <a:t>Reply LS on DTLS for SCTP</a:t>
            </a:r>
            <a:r>
              <a:rPr lang="en-US" sz="2400" dirty="0"/>
              <a:t> (2023/08/21) from SA3 </a:t>
            </a:r>
          </a:p>
          <a:p>
            <a:r>
              <a:rPr lang="en-US" sz="2400" dirty="0">
                <a:hlinkClick r:id="rId3"/>
              </a:rPr>
              <a:t>Reply LS on DTLS for SCTP next steps and request for input</a:t>
            </a:r>
            <a:r>
              <a:rPr lang="en-US" sz="2400" dirty="0"/>
              <a:t> (2023/08/30) </a:t>
            </a:r>
            <a:r>
              <a:rPr lang="en-US" sz="2000" dirty="0"/>
              <a:t>from RAN 3</a:t>
            </a:r>
          </a:p>
          <a:p>
            <a:pPr lvl="1"/>
            <a:r>
              <a:rPr lang="en-US" sz="2000" dirty="0"/>
              <a:t>Both in response to </a:t>
            </a:r>
            <a:r>
              <a:rPr lang="en-US" sz="2000" dirty="0">
                <a:hlinkClick r:id="rId4"/>
              </a:rPr>
              <a:t>DTLS for SCTP next steps and request for input </a:t>
            </a:r>
            <a:r>
              <a:rPr lang="en-US" sz="2000" dirty="0"/>
              <a:t> (2023/08/04)</a:t>
            </a:r>
          </a:p>
          <a:p>
            <a:pPr lvl="1"/>
            <a:r>
              <a:rPr lang="en-US" sz="2000" dirty="0"/>
              <a:t>SA3 and RAN3 confirmed TSVWG’s interpretation of requirements</a:t>
            </a:r>
          </a:p>
          <a:p>
            <a:r>
              <a:rPr lang="en-GB" sz="2400" dirty="0"/>
              <a:t>Previously, TSVWG design team reached agreement on design goals and security requirements but could not reach consensus on a solution</a:t>
            </a:r>
          </a:p>
          <a:p>
            <a:r>
              <a:rPr lang="en-GB" sz="2400" dirty="0"/>
              <a:t>At IETF 123</a:t>
            </a:r>
          </a:p>
          <a:p>
            <a:pPr lvl="1"/>
            <a:r>
              <a:rPr lang="en-GB" sz="2000" dirty="0"/>
              <a:t>Design team,</a:t>
            </a:r>
            <a:r>
              <a:rPr lang="en-US" sz="2000" dirty="0">
                <a:hlinkClick r:id="rId5"/>
              </a:rPr>
              <a:t> slides-123-tsvwg-design-team-report-on-dtls-for-sctp-00</a:t>
            </a:r>
            <a:endParaRPr lang="en-US" sz="2000" dirty="0"/>
          </a:p>
          <a:p>
            <a:pPr lvl="1"/>
            <a:r>
              <a:rPr lang="en-GB" sz="2000" dirty="0"/>
              <a:t>Two drafts were adopted by the WG to provide a solution:</a:t>
            </a:r>
          </a:p>
          <a:p>
            <a:pPr lvl="2"/>
            <a:r>
              <a:rPr lang="en-US" sz="1200" dirty="0">
                <a:hlinkClick r:id="rId6"/>
              </a:rPr>
              <a:t>https://datatracker.ietf.org/doc/draft-westerlund-tsvwg-sctp-dtls-chunk/</a:t>
            </a:r>
            <a:r>
              <a:rPr lang="en-US" sz="1200" dirty="0"/>
              <a:t> adopted as </a:t>
            </a:r>
            <a:r>
              <a:rPr lang="en-US" sz="1200" dirty="0">
                <a:hlinkClick r:id="rId7"/>
              </a:rPr>
              <a:t>https://datatracker.ietf.org/doc/draft-ietf-tsvwg-sctp-dtls-chunk/</a:t>
            </a:r>
            <a:endParaRPr lang="en-US" sz="1200" dirty="0"/>
          </a:p>
          <a:p>
            <a:pPr lvl="2"/>
            <a:r>
              <a:rPr lang="en-GB" sz="1200" dirty="0">
                <a:hlinkClick r:id="rId8"/>
              </a:rPr>
              <a:t>https://datatracker.ietf.org/doc/draft-tuexen-tsvwg-dtls-chunk-key-management/</a:t>
            </a:r>
            <a:r>
              <a:rPr lang="en-GB" sz="1200" dirty="0"/>
              <a:t> adopted as </a:t>
            </a:r>
            <a:r>
              <a:rPr lang="en-GB" sz="1200" dirty="0">
                <a:hlinkClick r:id="rId9"/>
              </a:rPr>
              <a:t>https://datatracker.ietf.org/doc/draft-ietf-tsvwg-dtls-chunk-key-management/</a:t>
            </a:r>
            <a:r>
              <a:rPr lang="en-GB" sz="1200" dirty="0"/>
              <a:t> </a:t>
            </a:r>
            <a:endParaRPr lang="en-SE" sz="1200" dirty="0"/>
          </a:p>
          <a:p>
            <a:pPr lvl="1"/>
            <a:r>
              <a:rPr lang="en-GB" sz="2000" dirty="0"/>
              <a:t>An LS is sent to communicate this result to SA3 and RAN3</a:t>
            </a:r>
            <a:r>
              <a:rPr lang="en-GB" sz="2000" dirty="0">
                <a:solidFill>
                  <a:srgbClr val="FF0000"/>
                </a:solidFill>
              </a:rPr>
              <a:t>, noted by RAN and postponed by SA3 in November</a:t>
            </a:r>
          </a:p>
        </p:txBody>
      </p:sp>
    </p:spTree>
    <p:extLst>
      <p:ext uri="{BB962C8B-B14F-4D97-AF65-F5344CB8AC3E}">
        <p14:creationId xmlns:p14="http://schemas.microsoft.com/office/powerpoint/2010/main" val="24823227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2948</Words>
  <Application>Microsoft Office PowerPoint</Application>
  <PresentationFormat>Widescreen</PresentationFormat>
  <Paragraphs>245</Paragraphs>
  <Slides>42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Arial </vt:lpstr>
      <vt:lpstr>Calibri</vt:lpstr>
      <vt:lpstr>Calibri Light</vt:lpstr>
      <vt:lpstr>Inter</vt:lpstr>
      <vt:lpstr>Times New Roman</vt:lpstr>
      <vt:lpstr>var(--bs-font-monospace)</vt:lpstr>
      <vt:lpstr>Office Theme</vt:lpstr>
      <vt:lpstr>PowerPoint Presentation</vt:lpstr>
      <vt:lpstr>Agenda </vt:lpstr>
      <vt:lpstr>3GPP-IETF Coordination</vt:lpstr>
      <vt:lpstr>IETF-3GPP Coordination meeting</vt:lpstr>
      <vt:lpstr>IETF - 3GPP IAB group</vt:lpstr>
      <vt:lpstr>IETF-3GPP Liaison Statements</vt:lpstr>
      <vt:lpstr>SA3-&gt; IETF SEC Area</vt:lpstr>
      <vt:lpstr>SA5 -&gt; NETMOD</vt:lpstr>
      <vt:lpstr>SA3 and RAN3 -&gt; TSVWG</vt:lpstr>
      <vt:lpstr>TEAS-&gt; SA2, SA3, SA5, RAN3</vt:lpstr>
      <vt:lpstr>6MAN-&gt; RAN2, SA2, CT1, CT3, CT4</vt:lpstr>
      <vt:lpstr>Tracking requests to IANA</vt:lpstr>
      <vt:lpstr>IANA assignment request handling</vt:lpstr>
      <vt:lpstr>IETF Dependencies   </vt:lpstr>
      <vt:lpstr>New Published RFCs</vt:lpstr>
      <vt:lpstr>Published RFCs</vt:lpstr>
      <vt:lpstr>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Expired drafts</vt:lpstr>
      <vt:lpstr>Obsoleted RFCs</vt:lpstr>
      <vt:lpstr>Obsoleted RFCs</vt:lpstr>
      <vt:lpstr>Updated RFCs</vt:lpstr>
      <vt:lpstr>Individual submissions</vt:lpstr>
      <vt:lpstr>Individual submissions</vt:lpstr>
      <vt:lpstr>Any Other Business</vt:lpstr>
      <vt:lpstr>New WG: Domain Connect (dconn)</vt:lpstr>
      <vt:lpstr>PowerPoint Presentation</vt:lpstr>
      <vt:lpstr>Thank You!</vt:lpstr>
      <vt:lpstr>Backup  Referenced expired drafts which are out of track</vt:lpstr>
      <vt:lpstr>Referenced Expired drafts (1/3)</vt:lpstr>
      <vt:lpstr>Referenced Expired drafts (2/3)</vt:lpstr>
      <vt:lpstr>Referenced Expired drafts (3/3)</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Peter Schmitt</cp:lastModifiedBy>
  <cp:revision>1174</cp:revision>
  <dcterms:created xsi:type="dcterms:W3CDTF">2010-02-05T13:52:04Z</dcterms:created>
  <dcterms:modified xsi:type="dcterms:W3CDTF">2025-12-10T13:55:33Z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