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1.xml" ContentType="application/vnd.openxmlformats-officedocument.themeOverride+xml"/>
  <Override PartName="/ppt/notesSlides/notesSlide11.xml" ContentType="application/vnd.openxmlformats-officedocument.presentationml.notesSlide+xml"/>
  <Override PartName="/ppt/theme/themeOverride2.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51"/>
  </p:notesMasterIdLst>
  <p:handoutMasterIdLst>
    <p:handoutMasterId r:id="rId52"/>
  </p:handoutMasterIdLst>
  <p:sldIdLst>
    <p:sldId id="341" r:id="rId5"/>
    <p:sldId id="490" r:id="rId6"/>
    <p:sldId id="582" r:id="rId7"/>
    <p:sldId id="363" r:id="rId8"/>
    <p:sldId id="508" r:id="rId9"/>
    <p:sldId id="530" r:id="rId10"/>
    <p:sldId id="422" r:id="rId11"/>
    <p:sldId id="589" r:id="rId12"/>
    <p:sldId id="491" r:id="rId13"/>
    <p:sldId id="377" r:id="rId14"/>
    <p:sldId id="448" r:id="rId15"/>
    <p:sldId id="492" r:id="rId16"/>
    <p:sldId id="372" r:id="rId17"/>
    <p:sldId id="387" r:id="rId18"/>
    <p:sldId id="567" r:id="rId19"/>
    <p:sldId id="498" r:id="rId20"/>
    <p:sldId id="466" r:id="rId21"/>
    <p:sldId id="583" r:id="rId22"/>
    <p:sldId id="590" r:id="rId23"/>
    <p:sldId id="563" r:id="rId24"/>
    <p:sldId id="469" r:id="rId25"/>
    <p:sldId id="560" r:id="rId26"/>
    <p:sldId id="500" r:id="rId27"/>
    <p:sldId id="541" r:id="rId28"/>
    <p:sldId id="406" r:id="rId29"/>
    <p:sldId id="509" r:id="rId30"/>
    <p:sldId id="588" r:id="rId31"/>
    <p:sldId id="553" r:id="rId32"/>
    <p:sldId id="569" r:id="rId33"/>
    <p:sldId id="474" r:id="rId34"/>
    <p:sldId id="585" r:id="rId35"/>
    <p:sldId id="430" r:id="rId36"/>
    <p:sldId id="501" r:id="rId37"/>
    <p:sldId id="586" r:id="rId38"/>
    <p:sldId id="416" r:id="rId39"/>
    <p:sldId id="414" r:id="rId40"/>
    <p:sldId id="412" r:id="rId41"/>
    <p:sldId id="507" r:id="rId42"/>
    <p:sldId id="514" r:id="rId43"/>
    <p:sldId id="533" r:id="rId44"/>
    <p:sldId id="528" r:id="rId45"/>
    <p:sldId id="519" r:id="rId46"/>
    <p:sldId id="521" r:id="rId47"/>
    <p:sldId id="522" r:id="rId48"/>
    <p:sldId id="551" r:id="rId49"/>
    <p:sldId id="464" r:id="rId5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A6EA8"/>
    <a:srgbClr val="C7C7C7"/>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11" autoAdjust="0"/>
    <p:restoredTop sz="86481" autoAdjust="0"/>
  </p:normalViewPr>
  <p:slideViewPr>
    <p:cSldViewPr snapToGrid="0">
      <p:cViewPr varScale="1">
        <p:scale>
          <a:sx n="71" d="100"/>
          <a:sy n="71" d="100"/>
        </p:scale>
        <p:origin x="1296" y="48"/>
      </p:cViewPr>
      <p:guideLst>
        <p:guide orient="horz" pos="2160"/>
        <p:guide pos="3840"/>
      </p:guideLst>
    </p:cSldViewPr>
  </p:slideViewPr>
  <p:outlineViewPr>
    <p:cViewPr>
      <p:scale>
        <a:sx n="33" d="100"/>
        <a:sy n="33" d="100"/>
      </p:scale>
      <p:origin x="0" y="-8724"/>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1" d="100"/>
          <a:sy n="51" d="100"/>
        </p:scale>
        <p:origin x="2720" y="3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3</a:t>
            </a:fld>
            <a:endParaRPr lang="en-GB" altLang="en-US" dirty="0">
              <a:latin typeface="Times New Roman" pitchFamily="18" charset="0"/>
            </a:endParaRPr>
          </a:p>
        </p:txBody>
      </p:sp>
    </p:spTree>
    <p:extLst>
      <p:ext uri="{BB962C8B-B14F-4D97-AF65-F5344CB8AC3E}">
        <p14:creationId xmlns:p14="http://schemas.microsoft.com/office/powerpoint/2010/main" val="15276111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80C16-5790-3818-8893-77ABE6C974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CFBE71-395B-230E-A559-2411F98668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72A6D6-0F80-8496-F5F1-7F620152BC8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F230130-3BB8-C44C-11A8-5BCC443D92BC}"/>
              </a:ext>
            </a:extLst>
          </p:cNvPr>
          <p:cNvSpPr>
            <a:spLocks noGrp="1"/>
          </p:cNvSpPr>
          <p:nvPr>
            <p:ph type="sldNum" sz="quarter" idx="5"/>
          </p:nvPr>
        </p:nvSpPr>
        <p:spPr/>
        <p:txBody>
          <a:bodyPr/>
          <a:lstStyle/>
          <a:p>
            <a:pPr>
              <a:defRPr/>
            </a:pPr>
            <a:fld id="{D5440688-9C35-4353-934E-C9AE90237507}" type="slidenum">
              <a:rPr lang="en-GB" altLang="en-US" smtClean="0"/>
              <a:pPr>
                <a:defRPr/>
              </a:pPr>
              <a:t>29</a:t>
            </a:fld>
            <a:endParaRPr lang="en-GB" altLang="en-US" dirty="0"/>
          </a:p>
        </p:txBody>
      </p:sp>
    </p:spTree>
    <p:extLst>
      <p:ext uri="{BB962C8B-B14F-4D97-AF65-F5344CB8AC3E}">
        <p14:creationId xmlns:p14="http://schemas.microsoft.com/office/powerpoint/2010/main" val="31753455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33</a:t>
            </a:fld>
            <a:endParaRPr lang="en-GB" altLang="en-US" dirty="0"/>
          </a:p>
        </p:txBody>
      </p:sp>
    </p:spTree>
    <p:extLst>
      <p:ext uri="{BB962C8B-B14F-4D97-AF65-F5344CB8AC3E}">
        <p14:creationId xmlns:p14="http://schemas.microsoft.com/office/powerpoint/2010/main" val="29161138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34</a:t>
            </a:fld>
            <a:endParaRPr lang="en-GB" altLang="en-US" dirty="0"/>
          </a:p>
        </p:txBody>
      </p:sp>
    </p:spTree>
    <p:extLst>
      <p:ext uri="{BB962C8B-B14F-4D97-AF65-F5344CB8AC3E}">
        <p14:creationId xmlns:p14="http://schemas.microsoft.com/office/powerpoint/2010/main" val="40746135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45</a:t>
            </a:fld>
            <a:endParaRPr lang="en-GB" altLang="en-US" dirty="0"/>
          </a:p>
        </p:txBody>
      </p:sp>
    </p:spTree>
    <p:extLst>
      <p:ext uri="{BB962C8B-B14F-4D97-AF65-F5344CB8AC3E}">
        <p14:creationId xmlns:p14="http://schemas.microsoft.com/office/powerpoint/2010/main" val="20167775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4</a:t>
            </a:fld>
            <a:endParaRPr lang="en-GB" altLang="en-US" dirty="0">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76BECD-E73F-0865-1804-B1B44EBDFC3C}"/>
            </a:ext>
          </a:extLst>
        </p:cNvPr>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A5FCFC84-1F8A-463B-E719-D2AB71DD4D74}"/>
              </a:ext>
            </a:extLst>
          </p:cNvPr>
          <p:cNvSpPr>
            <a:spLocks noGrp="1" noRot="1" noChangeAspect="1" noTextEdit="1"/>
          </p:cNvSpPr>
          <p:nvPr>
            <p:ph type="sldImg"/>
          </p:nvPr>
        </p:nvSpPr>
        <p:spPr>
          <a:ln/>
        </p:spPr>
      </p:sp>
      <p:sp>
        <p:nvSpPr>
          <p:cNvPr id="10243" name="Espace réservé des commentaires 2">
            <a:extLst>
              <a:ext uri="{FF2B5EF4-FFF2-40B4-BE49-F238E27FC236}">
                <a16:creationId xmlns:a16="http://schemas.microsoft.com/office/drawing/2014/main" id="{1908D693-954A-BE1D-EE0D-13F7BAA4CED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a:extLst>
              <a:ext uri="{FF2B5EF4-FFF2-40B4-BE49-F238E27FC236}">
                <a16:creationId xmlns:a16="http://schemas.microsoft.com/office/drawing/2014/main" id="{0ADB97DF-9F3A-283B-DB29-EC432AE9911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5</a:t>
            </a:fld>
            <a:endParaRPr lang="en-GB" altLang="en-US" dirty="0">
              <a:latin typeface="Times New Roman" pitchFamily="18" charset="0"/>
            </a:endParaRPr>
          </a:p>
        </p:txBody>
      </p:sp>
    </p:spTree>
    <p:extLst>
      <p:ext uri="{BB962C8B-B14F-4D97-AF65-F5344CB8AC3E}">
        <p14:creationId xmlns:p14="http://schemas.microsoft.com/office/powerpoint/2010/main" val="4494298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6</a:t>
            </a:fld>
            <a:endParaRPr lang="en-GB" altLang="en-US" dirty="0">
              <a:latin typeface="Times New Roman" pitchFamily="18" charset="0"/>
            </a:endParaRPr>
          </a:p>
        </p:txBody>
      </p:sp>
    </p:spTree>
    <p:extLst>
      <p:ext uri="{BB962C8B-B14F-4D97-AF65-F5344CB8AC3E}">
        <p14:creationId xmlns:p14="http://schemas.microsoft.com/office/powerpoint/2010/main" val="35930670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8</a:t>
            </a:fld>
            <a:endParaRPr lang="en-GB" altLang="en-US" dirty="0">
              <a:latin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13</a:t>
            </a:fld>
            <a:endParaRPr lang="en-GB" altLang="en-US" dirty="0"/>
          </a:p>
        </p:txBody>
      </p:sp>
    </p:spTree>
    <p:extLst>
      <p:ext uri="{BB962C8B-B14F-4D97-AF65-F5344CB8AC3E}">
        <p14:creationId xmlns:p14="http://schemas.microsoft.com/office/powerpoint/2010/main" val="26000017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18</a:t>
            </a:fld>
            <a:endParaRPr lang="en-GB" altLang="en-US" dirty="0"/>
          </a:p>
        </p:txBody>
      </p:sp>
    </p:spTree>
    <p:extLst>
      <p:ext uri="{BB962C8B-B14F-4D97-AF65-F5344CB8AC3E}">
        <p14:creationId xmlns:p14="http://schemas.microsoft.com/office/powerpoint/2010/main" val="3957972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19</a:t>
            </a:fld>
            <a:endParaRPr lang="en-GB" altLang="en-US" dirty="0"/>
          </a:p>
        </p:txBody>
      </p:sp>
    </p:spTree>
    <p:extLst>
      <p:ext uri="{BB962C8B-B14F-4D97-AF65-F5344CB8AC3E}">
        <p14:creationId xmlns:p14="http://schemas.microsoft.com/office/powerpoint/2010/main" val="30664925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80C16-5790-3818-8893-77ABE6C974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CFBE71-395B-230E-A559-2411F98668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72A6D6-0F80-8496-F5F1-7F620152BC8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F230130-3BB8-C44C-11A8-5BCC443D92BC}"/>
              </a:ext>
            </a:extLst>
          </p:cNvPr>
          <p:cNvSpPr>
            <a:spLocks noGrp="1"/>
          </p:cNvSpPr>
          <p:nvPr>
            <p:ph type="sldNum" sz="quarter" idx="5"/>
          </p:nvPr>
        </p:nvSpPr>
        <p:spPr/>
        <p:txBody>
          <a:bodyPr/>
          <a:lstStyle/>
          <a:p>
            <a:pPr>
              <a:defRPr/>
            </a:pPr>
            <a:fld id="{D5440688-9C35-4353-934E-C9AE90237507}" type="slidenum">
              <a:rPr lang="en-GB" altLang="en-US" smtClean="0"/>
              <a:pPr>
                <a:defRPr/>
              </a:pPr>
              <a:t>28</a:t>
            </a:fld>
            <a:endParaRPr lang="en-GB" altLang="en-US" dirty="0"/>
          </a:p>
        </p:txBody>
      </p:sp>
    </p:spTree>
    <p:extLst>
      <p:ext uri="{BB962C8B-B14F-4D97-AF65-F5344CB8AC3E}">
        <p14:creationId xmlns:p14="http://schemas.microsoft.com/office/powerpoint/2010/main" val="9329901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52599" y="37866"/>
            <a:ext cx="36922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SA#110</a:t>
            </a:r>
          </a:p>
          <a:p>
            <a:pPr eaLnBrk="1" hangingPunct="1">
              <a:defRPr/>
            </a:pPr>
            <a:r>
              <a:rPr lang="sv-SE" altLang="en-US" sz="1200" b="1" dirty="0">
                <a:latin typeface="Arial "/>
              </a:rPr>
              <a:t>Baltimore US; 09 – 12 December 2025</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SP-25xxxx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hyperlink" Target="https://www.3gpp.org/ftp/tsg_ct/WG4_protocollars_ex-CN4/CT4_132_Dallas-2025-11/Docs/C4-255429.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2.jpeg"/><Relationship Id="rId7" Type="http://schemas.openxmlformats.org/officeDocument/2006/relationships/hyperlink" Target="mailto:akansha.arora@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1.jpeg"/><Relationship Id="rId5" Type="http://schemas.openxmlformats.org/officeDocument/2006/relationships/hyperlink" Target="mailto:sung.won@nokia.com" TargetMode="External"/><Relationship Id="rId10" Type="http://schemas.openxmlformats.org/officeDocument/2006/relationships/image" Target="../media/image10.jpeg"/><Relationship Id="rId4" Type="http://schemas.openxmlformats.org/officeDocument/2006/relationships/hyperlink" Target="mailto:lguellec@qti.qualcomm.com" TargetMode="External"/><Relationship Id="rId9" Type="http://schemas.openxmlformats.org/officeDocument/2006/relationships/hyperlink" Target="mailto:b_aghili@apple.com"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hyperlink" Target="mailto:b_aghili@apple.com" TargetMode="External"/><Relationship Id="rId3" Type="http://schemas.openxmlformats.org/officeDocument/2006/relationships/image" Target="../media/image2.jpeg"/><Relationship Id="rId7" Type="http://schemas.openxmlformats.org/officeDocument/2006/relationships/hyperlink" Target="mailto:Nevenka.biondic@etsi.or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2.png"/><Relationship Id="rId5" Type="http://schemas.openxmlformats.org/officeDocument/2006/relationships/hyperlink" Target="mailto:sung.won@nokia.com" TargetMode="External"/><Relationship Id="rId10" Type="http://schemas.openxmlformats.org/officeDocument/2006/relationships/image" Target="../media/image11.jpeg"/><Relationship Id="rId4" Type="http://schemas.openxmlformats.org/officeDocument/2006/relationships/hyperlink" Target="mailto:lguellec@qti.qualcomm.com" TargetMode="External"/><Relationship Id="rId9" Type="http://schemas.openxmlformats.org/officeDocument/2006/relationships/image" Target="../media/image10.jpeg"/></Relationships>
</file>

<file path=ppt/slides/_rels/slide6.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2.jpeg"/><Relationship Id="rId7" Type="http://schemas.openxmlformats.org/officeDocument/2006/relationships/hyperlink" Target="mailto:Dongwook.Kim@etsi.org"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jpeg"/><Relationship Id="rId11" Type="http://schemas.openxmlformats.org/officeDocument/2006/relationships/image" Target="../media/image16.png"/><Relationship Id="rId5" Type="http://schemas.openxmlformats.org/officeDocument/2006/relationships/hyperlink" Target="mailto:apostolos.papageorgiou@NOKIA.COM" TargetMode="External"/><Relationship Id="rId10" Type="http://schemas.openxmlformats.org/officeDocument/2006/relationships/hyperlink" Target="mailto:susana.fernandez@ericsson.com" TargetMode="External"/><Relationship Id="rId4" Type="http://schemas.openxmlformats.org/officeDocument/2006/relationships/hyperlink" Target="mailto:suny20@chinatelecom.cn" TargetMode="External"/><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hyperlink" Target="mailto:songyue@chinamobile.com" TargetMode="External"/><Relationship Id="rId7" Type="http://schemas.openxmlformats.org/officeDocument/2006/relationships/image" Target="../media/image18.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hyperlink" Target="mailto:li.zhijun3@zte.com.cn" TargetMode="External"/><Relationship Id="rId5" Type="http://schemas.openxmlformats.org/officeDocument/2006/relationships/image" Target="../media/image17.jpeg"/><Relationship Id="rId10" Type="http://schemas.openxmlformats.org/officeDocument/2006/relationships/image" Target="../media/image20.jpeg"/><Relationship Id="rId4" Type="http://schemas.openxmlformats.org/officeDocument/2006/relationships/hyperlink" Target="mailto:kimmo.kymalainen@3gpp.org" TargetMode="External"/><Relationship Id="rId9" Type="http://schemas.openxmlformats.org/officeDocument/2006/relationships/hyperlink" Target="mailto:aaskerup@cisco.com"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17.jpeg"/><Relationship Id="rId4" Type="http://schemas.openxmlformats.org/officeDocument/2006/relationships/hyperlink" Target="mailto:heiko.kruse@idemia.com"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120971" y="2345872"/>
            <a:ext cx="9144000" cy="2387600"/>
          </a:xfrm>
        </p:spPr>
        <p:txBody>
          <a:bodyPr/>
          <a:lstStyle/>
          <a:p>
            <a:pPr eaLnBrk="1" hangingPunct="1"/>
            <a:r>
              <a:rPr lang="en-US" altLang="en-US" dirty="0"/>
              <a:t>CT Status Report </a:t>
            </a:r>
            <a:br>
              <a:rPr lang="en-US" altLang="en-US" dirty="0"/>
            </a:br>
            <a:r>
              <a:rPr lang="en-US" altLang="en-US" dirty="0"/>
              <a:t>to TSG SA#110</a:t>
            </a:r>
            <a:br>
              <a:rPr lang="en-US" altLang="en-US" dirty="0"/>
            </a:br>
            <a:endParaRPr lang="en-GB" altLang="en-US" dirty="0"/>
          </a:p>
        </p:txBody>
      </p:sp>
      <p:sp>
        <p:nvSpPr>
          <p:cNvPr id="3075" name="Text Placeholder 2"/>
          <p:cNvSpPr>
            <a:spLocks noGrp="1"/>
          </p:cNvSpPr>
          <p:nvPr>
            <p:ph type="subTitle" idx="1"/>
          </p:nvPr>
        </p:nvSpPr>
        <p:spPr>
          <a:xfrm>
            <a:off x="1412240" y="4089718"/>
            <a:ext cx="9144000" cy="1655762"/>
          </a:xfrm>
        </p:spPr>
        <p:txBody>
          <a:bodyPr/>
          <a:lstStyle/>
          <a:p>
            <a:pPr marL="0" indent="0" eaLnBrk="1" hangingPunct="1">
              <a:buFontTx/>
              <a:buNone/>
            </a:pPr>
            <a:r>
              <a:rPr lang="en-GB" altLang="en-US" dirty="0"/>
              <a:t>Mr Peter Schmitt</a:t>
            </a:r>
          </a:p>
          <a:p>
            <a:pPr marL="0" indent="0" eaLnBrk="1" hangingPunct="1">
              <a:buFontTx/>
              <a:buNone/>
            </a:pPr>
            <a:r>
              <a:rPr lang="en-GB" altLang="en-US" dirty="0"/>
              <a:t>TSG CT Chair</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TSG WG CT Meeting Statistics</a:t>
            </a:r>
          </a:p>
        </p:txBody>
      </p:sp>
      <p:sp>
        <p:nvSpPr>
          <p:cNvPr id="3" name="Espace réservé du contenu 2"/>
          <p:cNvSpPr>
            <a:spLocks noGrp="1"/>
          </p:cNvSpPr>
          <p:nvPr>
            <p:ph idx="1"/>
          </p:nvPr>
        </p:nvSpPr>
        <p:spPr>
          <a:xfrm>
            <a:off x="838200" y="1694381"/>
            <a:ext cx="5257800" cy="4351338"/>
          </a:xfrm>
        </p:spPr>
        <p:txBody>
          <a:bodyPr/>
          <a:lstStyle/>
          <a:p>
            <a:r>
              <a:rPr lang="en-US" sz="2400" dirty="0"/>
              <a:t>Number of handled documents</a:t>
            </a:r>
          </a:p>
          <a:p>
            <a:pPr lvl="1"/>
            <a:r>
              <a:rPr lang="en-US" dirty="0"/>
              <a:t>233</a:t>
            </a:r>
          </a:p>
          <a:p>
            <a:r>
              <a:rPr lang="en-US" sz="2400" dirty="0"/>
              <a:t>Approved CRs </a:t>
            </a:r>
          </a:p>
          <a:p>
            <a:pPr lvl="1"/>
            <a:r>
              <a:rPr lang="en-US" dirty="0"/>
              <a:t> 1086</a:t>
            </a:r>
          </a:p>
          <a:p>
            <a:r>
              <a:rPr lang="en-US" sz="2400" dirty="0"/>
              <a:t>Approved New SID/WID</a:t>
            </a:r>
          </a:p>
          <a:p>
            <a:pPr lvl="1"/>
            <a:r>
              <a:rPr lang="en-US" dirty="0"/>
              <a:t>-</a:t>
            </a:r>
          </a:p>
          <a:p>
            <a:r>
              <a:rPr lang="en-US" sz="2400" dirty="0"/>
              <a:t>Approved Revised SID/WID</a:t>
            </a:r>
          </a:p>
          <a:p>
            <a:pPr lvl="1"/>
            <a:r>
              <a:rPr lang="en-US" altLang="fr-FR" dirty="0"/>
              <a:t>6</a:t>
            </a:r>
          </a:p>
          <a:p>
            <a:r>
              <a:rPr lang="en-US" sz="2400" dirty="0"/>
              <a:t>Noted or Approved TS/TR</a:t>
            </a:r>
          </a:p>
          <a:p>
            <a:pPr lvl="1"/>
            <a:r>
              <a:rPr lang="en-US" altLang="fr-FR" dirty="0"/>
              <a:t>9 Approved</a:t>
            </a:r>
          </a:p>
          <a:p>
            <a:pPr lvl="1"/>
            <a:endParaRPr lang="en-US" altLang="fr-FR" dirty="0"/>
          </a:p>
          <a:p>
            <a:pPr lvl="1"/>
            <a:endParaRPr lang="en-US" altLang="fr-FR" dirty="0"/>
          </a:p>
          <a:p>
            <a:pPr marL="914400" lvl="2" indent="0">
              <a:buNone/>
            </a:pPr>
            <a:endParaRPr lang="en-US" altLang="fr-FR" sz="2400" dirty="0"/>
          </a:p>
        </p:txBody>
      </p:sp>
      <p:sp>
        <p:nvSpPr>
          <p:cNvPr id="4" name="Espace réservé du contenu 2"/>
          <p:cNvSpPr txBox="1">
            <a:spLocks/>
          </p:cNvSpPr>
          <p:nvPr/>
        </p:nvSpPr>
        <p:spPr bwMode="auto">
          <a:xfrm>
            <a:off x="6698673"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Attendances</a:t>
            </a:r>
            <a:r>
              <a:rPr lang="en-US" altLang="fr-FR" sz="2400" dirty="0"/>
              <a:t>:</a:t>
            </a:r>
          </a:p>
          <a:p>
            <a:pPr lvl="1"/>
            <a:r>
              <a:rPr lang="en-US" altLang="fr-FR" dirty="0"/>
              <a:t>275 registered (251 F2F)</a:t>
            </a:r>
          </a:p>
          <a:p>
            <a:pPr lvl="2"/>
            <a:r>
              <a:rPr lang="en-US" altLang="fr-FR" sz="2400" dirty="0"/>
              <a:t>194 confirmed participation</a:t>
            </a:r>
          </a:p>
          <a:p>
            <a:pPr marL="914400" lvl="2" indent="0">
              <a:buNone/>
            </a:pPr>
            <a:endParaRPr lang="en-US" sz="2400" dirty="0"/>
          </a:p>
          <a:p>
            <a:r>
              <a:rPr lang="en-US" sz="2400" dirty="0"/>
              <a:t>CRs for conditional approval listed in the Annex</a:t>
            </a:r>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 WG Statistics: Approved CRs by WG</a:t>
            </a:r>
          </a:p>
        </p:txBody>
      </p:sp>
      <p:sp>
        <p:nvSpPr>
          <p:cNvPr id="3" name="Espace réservé du contenu 2"/>
          <p:cNvSpPr>
            <a:spLocks noGrp="1"/>
          </p:cNvSpPr>
          <p:nvPr>
            <p:ph idx="1"/>
          </p:nvPr>
        </p:nvSpPr>
        <p:spPr>
          <a:xfrm>
            <a:off x="255820" y="2116823"/>
            <a:ext cx="5257800" cy="3848446"/>
          </a:xfrm>
        </p:spPr>
        <p:txBody>
          <a:bodyPr/>
          <a:lstStyle/>
          <a:p>
            <a:r>
              <a:rPr lang="en-US" dirty="0"/>
              <a:t>CT1 CRs for approval</a:t>
            </a:r>
          </a:p>
          <a:p>
            <a:pPr lvl="1"/>
            <a:r>
              <a:rPr lang="en-US" dirty="0"/>
              <a:t>374</a:t>
            </a:r>
          </a:p>
          <a:p>
            <a:r>
              <a:rPr lang="en-US" dirty="0"/>
              <a:t>CT3 CRs for approval</a:t>
            </a:r>
          </a:p>
          <a:p>
            <a:pPr lvl="1"/>
            <a:r>
              <a:rPr lang="en-US" dirty="0"/>
              <a:t>367</a:t>
            </a:r>
          </a:p>
          <a:p>
            <a:r>
              <a:rPr lang="en-US" dirty="0"/>
              <a:t>CT4 CRs for approval</a:t>
            </a:r>
          </a:p>
          <a:p>
            <a:pPr lvl="1"/>
            <a:r>
              <a:rPr lang="en-US" dirty="0"/>
              <a:t>315</a:t>
            </a:r>
          </a:p>
          <a:p>
            <a:r>
              <a:rPr lang="en-US" dirty="0"/>
              <a:t>CT6 CRs for approval</a:t>
            </a:r>
          </a:p>
          <a:p>
            <a:pPr lvl="1"/>
            <a:r>
              <a:rPr lang="en-US" dirty="0"/>
              <a:t>30</a:t>
            </a:r>
          </a:p>
          <a:p>
            <a:pPr lvl="1"/>
            <a:endParaRPr lang="en-US" dirty="0"/>
          </a:p>
          <a:p>
            <a:pPr lvl="1"/>
            <a:endParaRPr lang="en-US" altLang="fr-FR" dirty="0"/>
          </a:p>
          <a:p>
            <a:pPr marL="914400" lvl="2" indent="0">
              <a:buNone/>
            </a:pPr>
            <a:endParaRPr lang="en-US" altLang="fr-FR" dirty="0"/>
          </a:p>
        </p:txBody>
      </p:sp>
    </p:spTree>
    <p:extLst>
      <p:ext uri="{BB962C8B-B14F-4D97-AF65-F5344CB8AC3E}">
        <p14:creationId xmlns:p14="http://schemas.microsoft.com/office/powerpoint/2010/main" val="259042746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ltLang="fr-FR" dirty="0"/>
              <a:t>Release Status</a:t>
            </a:r>
            <a:endParaRPr lang="en-US" dirty="0"/>
          </a:p>
        </p:txBody>
      </p:sp>
    </p:spTree>
    <p:extLst>
      <p:ext uri="{BB962C8B-B14F-4D97-AF65-F5344CB8AC3E}">
        <p14:creationId xmlns:p14="http://schemas.microsoft.com/office/powerpoint/2010/main" val="38624670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Rel-8 – Rel-14 Status (Cat </a:t>
            </a:r>
            <a:r>
              <a:rPr lang="en-US" b="1" dirty="0"/>
              <a:t>F</a:t>
            </a:r>
            <a:r>
              <a:rPr lang="en-US" dirty="0"/>
              <a:t> CR</a:t>
            </a:r>
            <a:r>
              <a:rPr lang="en-SE" dirty="0"/>
              <a:t>s</a:t>
            </a:r>
            <a:r>
              <a:rPr lang="en-US" dirty="0"/>
              <a:t>)</a:t>
            </a:r>
          </a:p>
        </p:txBody>
      </p:sp>
      <p:sp>
        <p:nvSpPr>
          <p:cNvPr id="7" name="Espace réservé du contenu 2">
            <a:extLst>
              <a:ext uri="{FF2B5EF4-FFF2-40B4-BE49-F238E27FC236}">
                <a16:creationId xmlns:a16="http://schemas.microsoft.com/office/drawing/2014/main" id="{96D7E759-A89E-4B10-A642-2A01D8844E57}"/>
              </a:ext>
            </a:extLst>
          </p:cNvPr>
          <p:cNvSpPr>
            <a:spLocks noGrp="1"/>
          </p:cNvSpPr>
          <p:nvPr>
            <p:ph idx="1"/>
          </p:nvPr>
        </p:nvSpPr>
        <p:spPr>
          <a:xfrm>
            <a:off x="838200" y="1825625"/>
            <a:ext cx="4734697" cy="4351338"/>
          </a:xfrm>
        </p:spPr>
        <p:txBody>
          <a:bodyPr/>
          <a:lstStyle/>
          <a:p>
            <a:r>
              <a:rPr lang="en-US" dirty="0"/>
              <a:t>Approved Rel-8 CRs </a:t>
            </a:r>
          </a:p>
          <a:p>
            <a:pPr lvl="1"/>
            <a:r>
              <a:rPr lang="en-US" dirty="0"/>
              <a:t>0</a:t>
            </a:r>
          </a:p>
          <a:p>
            <a:r>
              <a:rPr lang="en-US" dirty="0"/>
              <a:t>Approved Rel-9 CRs </a:t>
            </a:r>
          </a:p>
          <a:p>
            <a:pPr lvl="1"/>
            <a:r>
              <a:rPr lang="en-US" dirty="0"/>
              <a:t>0</a:t>
            </a:r>
          </a:p>
          <a:p>
            <a:r>
              <a:rPr lang="en-US" dirty="0"/>
              <a:t>Approved Rel-9 CRs </a:t>
            </a:r>
          </a:p>
          <a:p>
            <a:pPr lvl="1"/>
            <a:r>
              <a:rPr lang="en-US" dirty="0"/>
              <a:t>0</a:t>
            </a:r>
          </a:p>
          <a:p>
            <a:r>
              <a:rPr lang="en-US" dirty="0"/>
              <a:t>Approved Rel-10 CRs</a:t>
            </a:r>
          </a:p>
          <a:p>
            <a:pPr lvl="1"/>
            <a:r>
              <a:rPr lang="en-US" altLang="fr-FR" dirty="0"/>
              <a:t>0</a:t>
            </a:r>
          </a:p>
          <a:p>
            <a:pPr lvl="1"/>
            <a:endParaRPr lang="en-US" dirty="0"/>
          </a:p>
          <a:p>
            <a:endParaRPr lang="en-US" dirty="0"/>
          </a:p>
          <a:p>
            <a:pPr marL="914400" lvl="2" indent="0">
              <a:buNone/>
            </a:pPr>
            <a:endParaRPr lang="en-US" altLang="fr-FR" dirty="0"/>
          </a:p>
        </p:txBody>
      </p:sp>
      <p:sp>
        <p:nvSpPr>
          <p:cNvPr id="9" name="Espace réservé du contenu 2">
            <a:extLst>
              <a:ext uri="{FF2B5EF4-FFF2-40B4-BE49-F238E27FC236}">
                <a16:creationId xmlns:a16="http://schemas.microsoft.com/office/drawing/2014/main" id="{B30D9B5A-48F0-4E08-959B-CC20750F50DB}"/>
              </a:ext>
            </a:extLst>
          </p:cNvPr>
          <p:cNvSpPr txBox="1">
            <a:spLocks/>
          </p:cNvSpPr>
          <p:nvPr/>
        </p:nvSpPr>
        <p:spPr bwMode="auto">
          <a:xfrm>
            <a:off x="6414468" y="182562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Approved Rel-11 CRs</a:t>
            </a:r>
          </a:p>
          <a:p>
            <a:pPr lvl="1"/>
            <a:r>
              <a:rPr lang="en-US" altLang="fr-FR" dirty="0"/>
              <a:t>0</a:t>
            </a:r>
          </a:p>
          <a:p>
            <a:r>
              <a:rPr lang="en-US" dirty="0"/>
              <a:t>Approved Rel-12 CRs</a:t>
            </a:r>
          </a:p>
          <a:p>
            <a:pPr lvl="1"/>
            <a:r>
              <a:rPr lang="en-US" dirty="0"/>
              <a:t>0</a:t>
            </a:r>
          </a:p>
          <a:p>
            <a:r>
              <a:rPr lang="en-US" dirty="0"/>
              <a:t>Approved Rel-13 CRs</a:t>
            </a:r>
          </a:p>
          <a:p>
            <a:pPr lvl="1"/>
            <a:r>
              <a:rPr lang="en-US" dirty="0"/>
              <a:t>0</a:t>
            </a:r>
          </a:p>
          <a:p>
            <a:r>
              <a:rPr lang="en-US" dirty="0"/>
              <a:t>Approved Rel-14 CRs</a:t>
            </a:r>
          </a:p>
          <a:p>
            <a:pPr lvl="1"/>
            <a:r>
              <a:rPr lang="en-US" dirty="0"/>
              <a:t>1</a:t>
            </a:r>
          </a:p>
          <a:p>
            <a:pPr lvl="1"/>
            <a:endParaRPr lang="en-US" dirty="0"/>
          </a:p>
          <a:p>
            <a:pPr marL="0" indent="0">
              <a:buNone/>
            </a:pPr>
            <a:endParaRPr lang="en-US" dirty="0"/>
          </a:p>
        </p:txBody>
      </p:sp>
    </p:spTree>
    <p:extLst>
      <p:ext uri="{BB962C8B-B14F-4D97-AF65-F5344CB8AC3E}">
        <p14:creationId xmlns:p14="http://schemas.microsoft.com/office/powerpoint/2010/main" val="254171751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15 </a:t>
            </a:r>
            <a:r>
              <a:rPr lang="en-SE" dirty="0"/>
              <a:t>-18 </a:t>
            </a:r>
            <a:r>
              <a:rPr lang="en-US" dirty="0"/>
              <a:t>Status</a:t>
            </a:r>
            <a:r>
              <a:rPr lang="en-SE" dirty="0"/>
              <a:t> </a:t>
            </a:r>
            <a:r>
              <a:rPr lang="en-US" dirty="0"/>
              <a:t>(Cat </a:t>
            </a:r>
            <a:r>
              <a:rPr lang="en-US" b="1" dirty="0"/>
              <a:t>F</a:t>
            </a:r>
            <a:r>
              <a:rPr lang="en-US" dirty="0"/>
              <a:t> CR</a:t>
            </a:r>
            <a:r>
              <a:rPr lang="en-SE" dirty="0"/>
              <a:t>s</a:t>
            </a:r>
            <a:r>
              <a:rPr lang="en-US" dirty="0"/>
              <a:t>)</a:t>
            </a:r>
          </a:p>
        </p:txBody>
      </p:sp>
      <p:sp>
        <p:nvSpPr>
          <p:cNvPr id="3" name="Espace réservé du contenu 2"/>
          <p:cNvSpPr>
            <a:spLocks noGrp="1"/>
          </p:cNvSpPr>
          <p:nvPr>
            <p:ph idx="1"/>
          </p:nvPr>
        </p:nvSpPr>
        <p:spPr/>
        <p:txBody>
          <a:bodyPr/>
          <a:lstStyle/>
          <a:p>
            <a:r>
              <a:rPr lang="en-SE" spc="-1" dirty="0">
                <a:solidFill>
                  <a:srgbClr val="000000"/>
                </a:solidFill>
                <a:uFill>
                  <a:solidFill>
                    <a:srgbClr val="FFFFFF"/>
                  </a:solidFill>
                </a:uFill>
                <a:latin typeface="Arial"/>
              </a:rPr>
              <a:t>Approved </a:t>
            </a:r>
            <a:r>
              <a:rPr lang="en-US" spc="-1" dirty="0">
                <a:solidFill>
                  <a:srgbClr val="000000"/>
                </a:solidFill>
                <a:uFill>
                  <a:solidFill>
                    <a:srgbClr val="FFFFFF"/>
                  </a:solidFill>
                </a:uFill>
                <a:latin typeface="Arial"/>
              </a:rPr>
              <a:t>Rel-15 CRs </a:t>
            </a:r>
            <a:endParaRPr lang="en-US" sz="3200" spc="-1" dirty="0">
              <a:solidFill>
                <a:srgbClr val="000000"/>
              </a:solidFill>
              <a:uFill>
                <a:solidFill>
                  <a:srgbClr val="FFFFFF"/>
                </a:solidFill>
              </a:uFill>
            </a:endParaRPr>
          </a:p>
          <a:p>
            <a:pPr lvl="1"/>
            <a:r>
              <a:rPr lang="en-US" spc="-1" dirty="0">
                <a:solidFill>
                  <a:srgbClr val="000000"/>
                </a:solidFill>
                <a:uFill>
                  <a:solidFill>
                    <a:srgbClr val="FFFFFF"/>
                  </a:solidFill>
                </a:uFill>
                <a:latin typeface="Arial"/>
              </a:rPr>
              <a:t>0 (2)</a:t>
            </a:r>
          </a:p>
          <a:p>
            <a:r>
              <a:rPr lang="en-SE" spc="-1" dirty="0">
                <a:solidFill>
                  <a:srgbClr val="000000"/>
                </a:solidFill>
                <a:uFill>
                  <a:solidFill>
                    <a:srgbClr val="FFFFFF"/>
                  </a:solidFill>
                </a:uFill>
                <a:latin typeface="Arial"/>
              </a:rPr>
              <a:t>Approved </a:t>
            </a:r>
            <a:r>
              <a:rPr lang="en-US" spc="-1" dirty="0">
                <a:solidFill>
                  <a:srgbClr val="000000"/>
                </a:solidFill>
                <a:uFill>
                  <a:solidFill>
                    <a:srgbClr val="FFFFFF"/>
                  </a:solidFill>
                </a:uFill>
                <a:latin typeface="Arial"/>
              </a:rPr>
              <a:t>Rel-16 CRs </a:t>
            </a:r>
            <a:endParaRPr lang="en-US" sz="3200" spc="-1" dirty="0">
              <a:solidFill>
                <a:srgbClr val="000000"/>
              </a:solidFill>
              <a:uFill>
                <a:solidFill>
                  <a:srgbClr val="FFFFFF"/>
                </a:solidFill>
              </a:uFill>
            </a:endParaRPr>
          </a:p>
          <a:p>
            <a:pPr lvl="1"/>
            <a:r>
              <a:rPr lang="en-US" spc="-1" dirty="0">
                <a:solidFill>
                  <a:srgbClr val="000000"/>
                </a:solidFill>
                <a:uFill>
                  <a:solidFill>
                    <a:srgbClr val="FFFFFF"/>
                  </a:solidFill>
                </a:uFill>
                <a:latin typeface="Arial"/>
              </a:rPr>
              <a:t>14 (2)</a:t>
            </a:r>
          </a:p>
          <a:p>
            <a:r>
              <a:rPr lang="en-SE" spc="-1" dirty="0">
                <a:solidFill>
                  <a:srgbClr val="000000"/>
                </a:solidFill>
                <a:uFill>
                  <a:solidFill>
                    <a:srgbClr val="FFFFFF"/>
                  </a:solidFill>
                </a:uFill>
                <a:latin typeface="Arial"/>
              </a:rPr>
              <a:t>Approved </a:t>
            </a:r>
            <a:r>
              <a:rPr lang="en-US" spc="-1" dirty="0">
                <a:solidFill>
                  <a:srgbClr val="000000"/>
                </a:solidFill>
                <a:uFill>
                  <a:solidFill>
                    <a:srgbClr val="FFFFFF"/>
                  </a:solidFill>
                </a:uFill>
                <a:latin typeface="Arial"/>
              </a:rPr>
              <a:t>Rel-17 CRs </a:t>
            </a:r>
            <a:endParaRPr lang="en-US" sz="3200" spc="-1" dirty="0">
              <a:solidFill>
                <a:srgbClr val="000000"/>
              </a:solidFill>
              <a:uFill>
                <a:solidFill>
                  <a:srgbClr val="FFFFFF"/>
                </a:solidFill>
              </a:uFill>
            </a:endParaRPr>
          </a:p>
          <a:p>
            <a:pPr lvl="1"/>
            <a:r>
              <a:rPr lang="en-US" spc="-1" dirty="0">
                <a:solidFill>
                  <a:srgbClr val="000000"/>
                </a:solidFill>
                <a:uFill>
                  <a:solidFill>
                    <a:srgbClr val="FFFFFF"/>
                  </a:solidFill>
                </a:uFill>
                <a:latin typeface="Arial"/>
              </a:rPr>
              <a:t>30 (17)</a:t>
            </a:r>
          </a:p>
          <a:p>
            <a:r>
              <a:rPr lang="en-SE" spc="-1" dirty="0">
                <a:solidFill>
                  <a:srgbClr val="000000"/>
                </a:solidFill>
                <a:uFill>
                  <a:solidFill>
                    <a:srgbClr val="FFFFFF"/>
                  </a:solidFill>
                </a:uFill>
                <a:latin typeface="Arial"/>
              </a:rPr>
              <a:t>Approved Rel-18 </a:t>
            </a:r>
            <a:r>
              <a:rPr lang="en-US" spc="-1" dirty="0">
                <a:solidFill>
                  <a:srgbClr val="000000"/>
                </a:solidFill>
                <a:uFill>
                  <a:solidFill>
                    <a:srgbClr val="FFFFFF"/>
                  </a:solidFill>
                </a:uFill>
                <a:latin typeface="Arial"/>
              </a:rPr>
              <a:t>CRs</a:t>
            </a:r>
            <a:r>
              <a:rPr lang="en-SE" spc="-1" dirty="0">
                <a:solidFill>
                  <a:srgbClr val="000000"/>
                </a:solidFill>
                <a:uFill>
                  <a:solidFill>
                    <a:srgbClr val="FFFFFF"/>
                  </a:solidFill>
                </a:uFill>
                <a:latin typeface="Arial"/>
              </a:rPr>
              <a:t> </a:t>
            </a:r>
            <a:endParaRPr lang="en-US" sz="3200" spc="-1" dirty="0">
              <a:solidFill>
                <a:srgbClr val="000000"/>
              </a:solidFill>
              <a:uFill>
                <a:solidFill>
                  <a:srgbClr val="FFFFFF"/>
                </a:solidFill>
              </a:uFill>
            </a:endParaRPr>
          </a:p>
          <a:p>
            <a:pPr lvl="1"/>
            <a:r>
              <a:rPr lang="en-US" spc="-1" dirty="0">
                <a:solidFill>
                  <a:srgbClr val="000000"/>
                </a:solidFill>
                <a:uFill>
                  <a:solidFill>
                    <a:srgbClr val="FFFFFF"/>
                  </a:solidFill>
                </a:uFill>
                <a:latin typeface="Arial"/>
              </a:rPr>
              <a:t>68 (50 in previous TSG)</a:t>
            </a:r>
          </a:p>
          <a:p>
            <a:pPr marL="0" indent="0">
              <a:buNone/>
            </a:pPr>
            <a:endParaRPr lang="en-US" spc="-1" dirty="0">
              <a:solidFill>
                <a:srgbClr val="000000"/>
              </a:solidFill>
              <a:uFill>
                <a:solidFill>
                  <a:srgbClr val="FFFFFF"/>
                </a:solidFill>
              </a:uFill>
              <a:latin typeface="Arial"/>
            </a:endParaRPr>
          </a:p>
          <a:p>
            <a:pPr lvl="1"/>
            <a:endParaRPr lang="en-US" dirty="0"/>
          </a:p>
        </p:txBody>
      </p:sp>
    </p:spTree>
    <p:extLst>
      <p:ext uri="{BB962C8B-B14F-4D97-AF65-F5344CB8AC3E}">
        <p14:creationId xmlns:p14="http://schemas.microsoft.com/office/powerpoint/2010/main" val="324998621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19 Status</a:t>
            </a:r>
          </a:p>
        </p:txBody>
      </p:sp>
      <p:sp>
        <p:nvSpPr>
          <p:cNvPr id="4" name="Espace réservé du contenu 2">
            <a:extLst>
              <a:ext uri="{FF2B5EF4-FFF2-40B4-BE49-F238E27FC236}">
                <a16:creationId xmlns:a16="http://schemas.microsoft.com/office/drawing/2014/main" id="{7D01AECE-5174-4E1B-83CD-881988146218}"/>
              </a:ext>
            </a:extLst>
          </p:cNvPr>
          <p:cNvSpPr txBox="1">
            <a:spLocks/>
          </p:cNvSpPr>
          <p:nvPr/>
        </p:nvSpPr>
        <p:spPr bwMode="auto">
          <a:xfrm>
            <a:off x="5893762" y="1795288"/>
            <a:ext cx="5889429" cy="4488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endParaRPr lang="en-US" dirty="0">
              <a:latin typeface="Arial "/>
            </a:endParaRPr>
          </a:p>
          <a:p>
            <a:endParaRPr lang="en-US" spc="-1" dirty="0">
              <a:solidFill>
                <a:srgbClr val="000000"/>
              </a:solidFill>
              <a:uFill>
                <a:solidFill>
                  <a:srgbClr val="FFFFFF"/>
                </a:solidFill>
              </a:uFill>
              <a:latin typeface="Arial"/>
            </a:endParaRPr>
          </a:p>
          <a:p>
            <a:endParaRPr lang="en-US" spc="-1" dirty="0">
              <a:solidFill>
                <a:srgbClr val="000000"/>
              </a:solidFill>
              <a:uFill>
                <a:solidFill>
                  <a:srgbClr val="FFFFFF"/>
                </a:solidFill>
              </a:uFill>
              <a:latin typeface="Arial"/>
            </a:endParaRPr>
          </a:p>
          <a:p>
            <a:endParaRPr lang="en-US" dirty="0"/>
          </a:p>
        </p:txBody>
      </p:sp>
      <p:sp>
        <p:nvSpPr>
          <p:cNvPr id="6" name="Espace réservé du contenu 2">
            <a:extLst>
              <a:ext uri="{FF2B5EF4-FFF2-40B4-BE49-F238E27FC236}">
                <a16:creationId xmlns:a16="http://schemas.microsoft.com/office/drawing/2014/main" id="{BB4B43EC-7A42-A282-FF65-00CD6AC15BC8}"/>
              </a:ext>
            </a:extLst>
          </p:cNvPr>
          <p:cNvSpPr txBox="1">
            <a:spLocks/>
          </p:cNvSpPr>
          <p:nvPr/>
        </p:nvSpPr>
        <p:spPr bwMode="auto">
          <a:xfrm>
            <a:off x="227155" y="1795289"/>
            <a:ext cx="5666608" cy="4488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pc="-1" dirty="0">
                <a:solidFill>
                  <a:srgbClr val="000000"/>
                </a:solidFill>
                <a:uFill>
                  <a:solidFill>
                    <a:srgbClr val="FFFFFF"/>
                  </a:solidFill>
                </a:uFill>
                <a:latin typeface="Arial"/>
              </a:rPr>
              <a:t>CRs (Category B/C/F/D)</a:t>
            </a:r>
            <a:endParaRPr lang="en-US" sz="3200" spc="-1" dirty="0">
              <a:solidFill>
                <a:srgbClr val="000000"/>
              </a:solidFill>
              <a:uFill>
                <a:solidFill>
                  <a:srgbClr val="FFFFFF"/>
                </a:solidFill>
              </a:uFill>
            </a:endParaRPr>
          </a:p>
          <a:p>
            <a:pPr lvl="1"/>
            <a:r>
              <a:rPr lang="en-US" spc="-1" dirty="0">
                <a:solidFill>
                  <a:srgbClr val="000000"/>
                </a:solidFill>
                <a:uFill>
                  <a:solidFill>
                    <a:srgbClr val="FFFFFF"/>
                  </a:solidFill>
                </a:uFill>
                <a:latin typeface="Arial"/>
              </a:rPr>
              <a:t>876 (735 in previous TSG)</a:t>
            </a:r>
          </a:p>
          <a:p>
            <a:r>
              <a:rPr lang="en-US" spc="-1" dirty="0">
                <a:solidFill>
                  <a:srgbClr val="000000"/>
                </a:solidFill>
                <a:uFill>
                  <a:solidFill>
                    <a:srgbClr val="FFFFFF"/>
                  </a:solidFill>
                </a:uFill>
                <a:latin typeface="Arial"/>
              </a:rPr>
              <a:t>6 revised WIDs approved</a:t>
            </a:r>
          </a:p>
          <a:p>
            <a:pPr marL="457200" lvl="1" indent="0">
              <a:buFont typeface="Arial" pitchFamily="34" charset="0"/>
              <a:buNone/>
            </a:pPr>
            <a:endParaRPr lang="en-US" dirty="0">
              <a:latin typeface="Arial "/>
            </a:endParaRPr>
          </a:p>
          <a:p>
            <a:endParaRPr lang="en-US" spc="-1" dirty="0">
              <a:solidFill>
                <a:srgbClr val="000000"/>
              </a:solidFill>
              <a:uFill>
                <a:solidFill>
                  <a:srgbClr val="FFFFFF"/>
                </a:solidFill>
              </a:uFill>
              <a:latin typeface="Arial"/>
            </a:endParaRPr>
          </a:p>
          <a:p>
            <a:endParaRPr lang="en-US" spc="-1" dirty="0">
              <a:solidFill>
                <a:srgbClr val="000000"/>
              </a:solidFill>
              <a:uFill>
                <a:solidFill>
                  <a:srgbClr val="FFFFFF"/>
                </a:solidFill>
              </a:uFill>
              <a:latin typeface="Arial"/>
            </a:endParaRPr>
          </a:p>
          <a:p>
            <a:endParaRPr lang="en-US" dirty="0"/>
          </a:p>
        </p:txBody>
      </p:sp>
      <p:sp>
        <p:nvSpPr>
          <p:cNvPr id="7" name="Espace réservé du contenu 2">
            <a:extLst>
              <a:ext uri="{FF2B5EF4-FFF2-40B4-BE49-F238E27FC236}">
                <a16:creationId xmlns:a16="http://schemas.microsoft.com/office/drawing/2014/main" id="{71D46DD7-2550-3FAE-5365-6F40DFDBC63C}"/>
              </a:ext>
            </a:extLst>
          </p:cNvPr>
          <p:cNvSpPr txBox="1">
            <a:spLocks/>
          </p:cNvSpPr>
          <p:nvPr/>
        </p:nvSpPr>
        <p:spPr bwMode="auto">
          <a:xfrm>
            <a:off x="5971517" y="1795288"/>
            <a:ext cx="5889429" cy="4488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Arial "/>
              </a:rPr>
              <a:t>New TS/TR presented for information/approval</a:t>
            </a:r>
          </a:p>
          <a:p>
            <a:pPr lvl="1"/>
            <a:r>
              <a:rPr lang="en-US" dirty="0">
                <a:latin typeface="Arial "/>
              </a:rPr>
              <a:t>9 TS/TR for Approval</a:t>
            </a:r>
          </a:p>
          <a:p>
            <a:endParaRPr lang="en-US" spc="-1" dirty="0">
              <a:solidFill>
                <a:srgbClr val="000000"/>
              </a:solidFill>
              <a:uFill>
                <a:solidFill>
                  <a:srgbClr val="FFFFFF"/>
                </a:solidFill>
              </a:uFill>
              <a:latin typeface="Arial"/>
            </a:endParaRPr>
          </a:p>
          <a:p>
            <a:endParaRPr lang="en-US" spc="-1" dirty="0">
              <a:solidFill>
                <a:srgbClr val="000000"/>
              </a:solidFill>
              <a:uFill>
                <a:solidFill>
                  <a:srgbClr val="FFFFFF"/>
                </a:solidFill>
              </a:uFill>
              <a:latin typeface="Arial"/>
            </a:endParaRPr>
          </a:p>
          <a:p>
            <a:endParaRPr lang="en-US" dirty="0"/>
          </a:p>
        </p:txBody>
      </p:sp>
    </p:spTree>
    <p:extLst>
      <p:ext uri="{BB962C8B-B14F-4D97-AF65-F5344CB8AC3E}">
        <p14:creationId xmlns:p14="http://schemas.microsoft.com/office/powerpoint/2010/main" val="307181245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5757" y="383787"/>
            <a:ext cx="10515600" cy="1325563"/>
          </a:xfrm>
        </p:spPr>
        <p:txBody>
          <a:bodyPr/>
          <a:lstStyle/>
          <a:p>
            <a:r>
              <a:rPr lang="en-US" dirty="0">
                <a:highlight>
                  <a:srgbClr val="FFFFFF"/>
                </a:highlight>
              </a:rPr>
              <a:t>Backward Incompatible Changes in pre-Rel-18</a:t>
            </a:r>
            <a:endParaRPr lang="en-US" dirty="0"/>
          </a:p>
        </p:txBody>
      </p:sp>
      <p:graphicFrame>
        <p:nvGraphicFramePr>
          <p:cNvPr id="3" name="Tableau 4">
            <a:extLst>
              <a:ext uri="{FF2B5EF4-FFF2-40B4-BE49-F238E27FC236}">
                <a16:creationId xmlns:a16="http://schemas.microsoft.com/office/drawing/2014/main" id="{7C085476-A0BC-1965-8481-B67AA7B8EB07}"/>
              </a:ext>
            </a:extLst>
          </p:cNvPr>
          <p:cNvGraphicFramePr>
            <a:graphicFrameLocks noGrp="1"/>
          </p:cNvGraphicFramePr>
          <p:nvPr>
            <p:extLst>
              <p:ext uri="{D42A27DB-BD31-4B8C-83A1-F6EECF244321}">
                <p14:modId xmlns:p14="http://schemas.microsoft.com/office/powerpoint/2010/main" val="4207184671"/>
              </p:ext>
            </p:extLst>
          </p:nvPr>
        </p:nvGraphicFramePr>
        <p:xfrm>
          <a:off x="215757" y="2210312"/>
          <a:ext cx="11262653" cy="3321642"/>
        </p:xfrm>
        <a:graphic>
          <a:graphicData uri="http://schemas.openxmlformats.org/drawingml/2006/table">
            <a:tbl>
              <a:tblPr firstRow="1" firstCol="1" bandRow="1"/>
              <a:tblGrid>
                <a:gridCol w="1074666">
                  <a:extLst>
                    <a:ext uri="{9D8B030D-6E8A-4147-A177-3AD203B41FA5}">
                      <a16:colId xmlns:a16="http://schemas.microsoft.com/office/drawing/2014/main" val="20000"/>
                    </a:ext>
                  </a:extLst>
                </a:gridCol>
                <a:gridCol w="3542855">
                  <a:extLst>
                    <a:ext uri="{9D8B030D-6E8A-4147-A177-3AD203B41FA5}">
                      <a16:colId xmlns:a16="http://schemas.microsoft.com/office/drawing/2014/main" val="20001"/>
                    </a:ext>
                  </a:extLst>
                </a:gridCol>
                <a:gridCol w="1665116">
                  <a:extLst>
                    <a:ext uri="{9D8B030D-6E8A-4147-A177-3AD203B41FA5}">
                      <a16:colId xmlns:a16="http://schemas.microsoft.com/office/drawing/2014/main" val="20002"/>
                    </a:ext>
                  </a:extLst>
                </a:gridCol>
                <a:gridCol w="1665116">
                  <a:extLst>
                    <a:ext uri="{9D8B030D-6E8A-4147-A177-3AD203B41FA5}">
                      <a16:colId xmlns:a16="http://schemas.microsoft.com/office/drawing/2014/main" val="20003"/>
                    </a:ext>
                  </a:extLst>
                </a:gridCol>
                <a:gridCol w="3314900">
                  <a:extLst>
                    <a:ext uri="{9D8B030D-6E8A-4147-A177-3AD203B41FA5}">
                      <a16:colId xmlns:a16="http://schemas.microsoft.com/office/drawing/2014/main" val="20004"/>
                    </a:ext>
                  </a:extLst>
                </a:gridCol>
              </a:tblGrid>
              <a:tr h="395562">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WICs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63514">
                <a:tc>
                  <a:txBody>
                    <a:bodyPr/>
                    <a:lstStyle/>
                    <a:p>
                      <a:pPr fontAlgn="auto" hangingPunct="1"/>
                      <a:r>
                        <a:rPr lang="de-DE" sz="1200" dirty="0">
                          <a:effectLst/>
                          <a:latin typeface="Arial" panose="020B0604020202020204" pitchFamily="34" charset="0"/>
                          <a:ea typeface="Times New Roman" panose="02020603050405020304" pitchFamily="18" charset="0"/>
                          <a:cs typeface="Times New Roman" panose="02020603050405020304" pitchFamily="18" charset="0"/>
                        </a:rPr>
                        <a:t>C1-257209</a:t>
                      </a: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US" sz="12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Correction of CoordinateType in MCVideo user profile</a:t>
                      </a:r>
                      <a:endParaRPr lang="de-DE" sz="12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200" kern="1200" dirty="0">
                          <a:solidFill>
                            <a:schemeClr val="tx1"/>
                          </a:solidFill>
                          <a:effectLst/>
                          <a:latin typeface="Arial" panose="020B0604020202020204" pitchFamily="34" charset="0"/>
                          <a:ea typeface="Times New Roman"/>
                          <a:cs typeface="Arial" panose="020B0604020202020204" pitchFamily="34" charset="0"/>
                        </a:rPr>
                        <a:t>Ericsson, Firstnet, AT&amp;T, Nokia </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200" kern="1200" dirty="0">
                          <a:solidFill>
                            <a:schemeClr val="tx1"/>
                          </a:solidFill>
                          <a:effectLst/>
                          <a:latin typeface="Arial" panose="020B0604020202020204" pitchFamily="34" charset="0"/>
                          <a:cs typeface="Arial" panose="020B0604020202020204" pitchFamily="34" charset="0"/>
                        </a:rPr>
                        <a:t>TS 24.484</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200" kern="1200" dirty="0">
                          <a:solidFill>
                            <a:schemeClr val="tx1"/>
                          </a:solidFill>
                          <a:effectLst/>
                          <a:latin typeface="Arial" panose="020B0604020202020204" pitchFamily="34" charset="0"/>
                          <a:ea typeface="+mn-ea"/>
                          <a:cs typeface="Arial" panose="020B0604020202020204" pitchFamily="34" charset="0"/>
                        </a:rPr>
                        <a:t>eMONASTERY2</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4556696"/>
                  </a:ext>
                </a:extLst>
              </a:tr>
              <a:tr h="363514">
                <a:tc>
                  <a:txBody>
                    <a:bodyPr/>
                    <a:lstStyle/>
                    <a:p>
                      <a:pPr fontAlgn="auto" hangingPunct="1"/>
                      <a:r>
                        <a:rPr lang="de-DE" sz="1200" dirty="0">
                          <a:effectLst/>
                          <a:latin typeface="Arial" panose="020B0604020202020204" pitchFamily="34" charset="0"/>
                          <a:ea typeface="Times New Roman" panose="02020603050405020304" pitchFamily="18" charset="0"/>
                          <a:cs typeface="Times New Roman" panose="02020603050405020304" pitchFamily="18" charset="0"/>
                        </a:rPr>
                        <a:t>C1-257315</a:t>
                      </a: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US" sz="12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Fixing the SU_UeConfig API- CDDL</a:t>
                      </a:r>
                      <a:endParaRPr lang="de-DE" sz="12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200" kern="1200" dirty="0">
                          <a:solidFill>
                            <a:schemeClr val="tx1"/>
                          </a:solidFill>
                          <a:effectLst/>
                          <a:latin typeface="Arial" panose="020B0604020202020204" pitchFamily="34" charset="0"/>
                          <a:ea typeface="Times New Roman"/>
                          <a:cs typeface="Arial" panose="020B0604020202020204" pitchFamily="34" charset="0"/>
                        </a:rPr>
                        <a:t>Ericsson, Huawei, HiSilicon</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200" kern="1200" dirty="0">
                          <a:solidFill>
                            <a:schemeClr val="tx1"/>
                          </a:solidFill>
                          <a:effectLst/>
                          <a:latin typeface="Arial" panose="020B0604020202020204" pitchFamily="34" charset="0"/>
                          <a:cs typeface="Arial" panose="020B0604020202020204" pitchFamily="34" charset="0"/>
                        </a:rPr>
                        <a:t>TS 24.546</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200" kern="1200" dirty="0">
                          <a:solidFill>
                            <a:schemeClr val="tx1"/>
                          </a:solidFill>
                          <a:effectLst/>
                          <a:latin typeface="Arial" panose="020B0604020202020204" pitchFamily="34" charset="0"/>
                          <a:ea typeface="+mn-ea"/>
                          <a:cs typeface="Arial" panose="020B0604020202020204" pitchFamily="34" charset="0"/>
                        </a:rPr>
                        <a:t>eSEAL</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77121872"/>
                  </a:ext>
                </a:extLst>
              </a:tr>
              <a:tr h="363514">
                <a:tc>
                  <a:txBody>
                    <a:bodyPr/>
                    <a:lstStyle/>
                    <a:p>
                      <a:pPr fontAlgn="auto" hangingPunct="1"/>
                      <a:r>
                        <a:rPr lang="de-DE" sz="1200" dirty="0">
                          <a:effectLst/>
                          <a:latin typeface="Arial" panose="020B0604020202020204" pitchFamily="34" charset="0"/>
                          <a:ea typeface="Times New Roman" panose="02020603050405020304" pitchFamily="18" charset="0"/>
                          <a:cs typeface="Times New Roman" panose="02020603050405020304" pitchFamily="18" charset="0"/>
                        </a:rPr>
                        <a:t>C1-257318</a:t>
                      </a: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US" sz="12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Fixing the SU_UserProfile API- CDDL</a:t>
                      </a:r>
                      <a:endParaRPr lang="de-DE" sz="12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200" kern="1200" dirty="0">
                          <a:solidFill>
                            <a:schemeClr val="tx1"/>
                          </a:solidFill>
                          <a:effectLst/>
                          <a:latin typeface="Arial" panose="020B0604020202020204" pitchFamily="34" charset="0"/>
                          <a:ea typeface="Times New Roman"/>
                          <a:cs typeface="Arial" panose="020B0604020202020204" pitchFamily="34" charset="0"/>
                        </a:rPr>
                        <a:t>Ericsson, Huawei, HiSilicon</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200" kern="1200" dirty="0">
                          <a:solidFill>
                            <a:schemeClr val="tx1"/>
                          </a:solidFill>
                          <a:effectLst/>
                          <a:latin typeface="Arial" panose="020B0604020202020204" pitchFamily="34" charset="0"/>
                          <a:cs typeface="Arial" panose="020B0604020202020204" pitchFamily="34" charset="0"/>
                        </a:rPr>
                        <a:t>TS 24.546</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200" kern="1200" dirty="0">
                          <a:solidFill>
                            <a:schemeClr val="tx1"/>
                          </a:solidFill>
                          <a:effectLst/>
                          <a:latin typeface="Arial" panose="020B0604020202020204" pitchFamily="34" charset="0"/>
                          <a:ea typeface="+mn-ea"/>
                          <a:cs typeface="Arial" panose="020B0604020202020204" pitchFamily="34" charset="0"/>
                        </a:rPr>
                        <a:t>eSEAL</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63514">
                <a:tc>
                  <a:txBody>
                    <a:bodyPr/>
                    <a:lstStyle/>
                    <a:p>
                      <a:pPr fontAlgn="auto" hangingPunct="1"/>
                      <a:r>
                        <a:rPr lang="de-DE" sz="1200" dirty="0">
                          <a:effectLst/>
                          <a:latin typeface="Arial" panose="020B0604020202020204" pitchFamily="34" charset="0"/>
                          <a:ea typeface="Times New Roman" panose="02020603050405020304" pitchFamily="18" charset="0"/>
                          <a:cs typeface="Times New Roman" panose="02020603050405020304" pitchFamily="18" charset="0"/>
                        </a:rPr>
                        <a:t>C1-257321</a:t>
                      </a: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US" sz="12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Fixing the SU_QosSessionManagement and SU_MbmsResourceManagement APIs </a:t>
                      </a:r>
                      <a:endParaRPr lang="de-DE" sz="12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200" kern="1200" dirty="0">
                          <a:solidFill>
                            <a:schemeClr val="tx1"/>
                          </a:solidFill>
                          <a:effectLst/>
                          <a:latin typeface="Arial" panose="020B0604020202020204" pitchFamily="34" charset="0"/>
                          <a:ea typeface="Times New Roman"/>
                          <a:cs typeface="Arial" panose="020B0604020202020204" pitchFamily="34" charset="0"/>
                        </a:rPr>
                        <a:t>Ericsson, Huawei, HiSilicon</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200" kern="1200" dirty="0">
                          <a:solidFill>
                            <a:schemeClr val="tx1"/>
                          </a:solidFill>
                          <a:effectLst/>
                          <a:latin typeface="Arial" panose="020B0604020202020204" pitchFamily="34" charset="0"/>
                          <a:cs typeface="Arial" panose="020B0604020202020204" pitchFamily="34" charset="0"/>
                        </a:rPr>
                        <a:t>TS 24.548</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200" kern="1200" dirty="0">
                          <a:solidFill>
                            <a:schemeClr val="tx1"/>
                          </a:solidFill>
                          <a:effectLst/>
                          <a:latin typeface="Arial" panose="020B0604020202020204" pitchFamily="34" charset="0"/>
                          <a:ea typeface="+mn-ea"/>
                          <a:cs typeface="Arial" panose="020B0604020202020204" pitchFamily="34" charset="0"/>
                        </a:rPr>
                        <a:t>eSEAL</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48715390"/>
                  </a:ext>
                </a:extLst>
              </a:tr>
              <a:tr h="363514">
                <a:tc>
                  <a:txBody>
                    <a:bodyPr/>
                    <a:lstStyle/>
                    <a:p>
                      <a:pPr fontAlgn="auto" hangingPunct="1"/>
                      <a:r>
                        <a:rPr lang="de-DE" sz="1200" dirty="0">
                          <a:effectLst/>
                          <a:latin typeface="Arial" panose="020B0604020202020204" pitchFamily="34" charset="0"/>
                          <a:ea typeface="Times New Roman" panose="02020603050405020304" pitchFamily="18" charset="0"/>
                          <a:cs typeface="Times New Roman" panose="02020603050405020304" pitchFamily="18" charset="0"/>
                        </a:rPr>
                        <a:t>C1-257774</a:t>
                      </a: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US" sz="12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Correction to the SU_GroupManagement API to fix extensibility and validation issues</a:t>
                      </a:r>
                      <a:endParaRPr lang="de-DE" sz="12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200" kern="1200" dirty="0">
                          <a:solidFill>
                            <a:schemeClr val="tx1"/>
                          </a:solidFill>
                          <a:effectLst/>
                          <a:latin typeface="Arial" panose="020B0604020202020204" pitchFamily="34" charset="0"/>
                          <a:ea typeface="Times New Roman"/>
                          <a:cs typeface="Arial" panose="020B0604020202020204" pitchFamily="34" charset="0"/>
                        </a:rPr>
                        <a:t>Huawei, HiSilicon, Ericsson</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200" kern="1200" dirty="0">
                          <a:solidFill>
                            <a:schemeClr val="tx1"/>
                          </a:solidFill>
                          <a:effectLst/>
                          <a:latin typeface="Arial" panose="020B0604020202020204" pitchFamily="34" charset="0"/>
                          <a:cs typeface="Arial" panose="020B0604020202020204" pitchFamily="34" charset="0"/>
                        </a:rPr>
                        <a:t>TS 24.544</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200" kern="1200" dirty="0">
                          <a:solidFill>
                            <a:schemeClr val="tx1"/>
                          </a:solidFill>
                          <a:effectLst/>
                          <a:latin typeface="Arial" panose="020B0604020202020204" pitchFamily="34" charset="0"/>
                          <a:ea typeface="+mn-ea"/>
                          <a:cs typeface="Arial" panose="020B0604020202020204" pitchFamily="34" charset="0"/>
                        </a:rPr>
                        <a:t>eSEAL</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6407602"/>
                  </a:ext>
                </a:extLst>
              </a:tr>
              <a:tr h="542237">
                <a:tc>
                  <a:txBody>
                    <a:bodyPr/>
                    <a:lstStyle/>
                    <a:p>
                      <a:pPr fontAlgn="auto" hangingPunct="1"/>
                      <a:r>
                        <a:rPr lang="de-DE" sz="1200" dirty="0">
                          <a:effectLst/>
                          <a:latin typeface="Arial" panose="020B0604020202020204" pitchFamily="34" charset="0"/>
                          <a:ea typeface="Times New Roman" panose="02020603050405020304" pitchFamily="18" charset="0"/>
                          <a:cs typeface="Times New Roman" panose="02020603050405020304" pitchFamily="18" charset="0"/>
                        </a:rPr>
                        <a:t>C1-257777</a:t>
                      </a: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US" sz="12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Correction to the SU_LocationReporting API provided by SLM-S to fix extensibility and validation issues</a:t>
                      </a:r>
                      <a:endParaRPr lang="de-DE" sz="12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200" kern="1200" dirty="0">
                          <a:solidFill>
                            <a:schemeClr val="tx1"/>
                          </a:solidFill>
                          <a:effectLst/>
                          <a:latin typeface="Arial" panose="020B0604020202020204" pitchFamily="34" charset="0"/>
                          <a:ea typeface="Times New Roman"/>
                          <a:cs typeface="Arial" panose="020B0604020202020204" pitchFamily="34" charset="0"/>
                        </a:rPr>
                        <a:t>Huawei, HiSilicon, Ericsson</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200" kern="1200" dirty="0">
                          <a:solidFill>
                            <a:schemeClr val="tx1"/>
                          </a:solidFill>
                          <a:effectLst/>
                          <a:latin typeface="Arial" panose="020B0604020202020204" pitchFamily="34" charset="0"/>
                          <a:cs typeface="Arial" panose="020B0604020202020204" pitchFamily="34" charset="0"/>
                        </a:rPr>
                        <a:t>TS 24.545</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200" kern="1200" dirty="0">
                          <a:solidFill>
                            <a:schemeClr val="tx1"/>
                          </a:solidFill>
                          <a:effectLst/>
                          <a:latin typeface="Arial" panose="020B0604020202020204" pitchFamily="34" charset="0"/>
                          <a:ea typeface="+mn-ea"/>
                          <a:cs typeface="Arial" panose="020B0604020202020204" pitchFamily="34" charset="0"/>
                        </a:rPr>
                        <a:t>eSEAL</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61639383"/>
                  </a:ext>
                </a:extLst>
              </a:tr>
              <a:tr h="5422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effectLst/>
                          <a:latin typeface="Arial" panose="020B0604020202020204" pitchFamily="34" charset="0"/>
                          <a:ea typeface="Times New Roman" panose="02020603050405020304" pitchFamily="18" charset="0"/>
                          <a:cs typeface="Times New Roman" panose="02020603050405020304" pitchFamily="18" charset="0"/>
                        </a:rPr>
                        <a:t>C1-257780</a:t>
                      </a:r>
                    </a:p>
                    <a:p>
                      <a:pPr fontAlgn="auto" hangingPunct="1"/>
                      <a:endParaRPr lang="de-D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r>
                        <a:rPr lang="en-US" sz="12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Correction to the SU_LocationReporting API provided by SLM-C to fix extensibility and validation issues</a:t>
                      </a:r>
                      <a:endParaRPr lang="de-DE" sz="1200" kern="12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35560" marR="3556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200" kern="1200" dirty="0">
                          <a:solidFill>
                            <a:schemeClr val="tx1"/>
                          </a:solidFill>
                          <a:effectLst/>
                          <a:latin typeface="Arial" panose="020B0604020202020204" pitchFamily="34" charset="0"/>
                          <a:ea typeface="Times New Roman"/>
                          <a:cs typeface="Arial" panose="020B0604020202020204" pitchFamily="34" charset="0"/>
                        </a:rPr>
                        <a:t>Huawei, HiSilicon, Ericsson</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200" kern="1200" dirty="0">
                          <a:solidFill>
                            <a:schemeClr val="tx1"/>
                          </a:solidFill>
                          <a:effectLst/>
                          <a:latin typeface="Arial" panose="020B0604020202020204" pitchFamily="34" charset="0"/>
                          <a:cs typeface="Arial" panose="020B0604020202020204" pitchFamily="34" charset="0"/>
                        </a:rPr>
                        <a:t>TS 24.545</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de-DE" sz="1200" kern="1200" dirty="0">
                          <a:solidFill>
                            <a:schemeClr val="tx1"/>
                          </a:solidFill>
                          <a:effectLst/>
                          <a:latin typeface="Arial" panose="020B0604020202020204" pitchFamily="34" charset="0"/>
                          <a:ea typeface="+mn-ea"/>
                          <a:cs typeface="Arial" panose="020B0604020202020204" pitchFamily="34" charset="0"/>
                        </a:rPr>
                        <a:t>eSEAL</a:t>
                      </a:r>
                    </a:p>
                  </a:txBody>
                  <a:tcPr marL="43200" marR="432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5183265"/>
                  </a:ext>
                </a:extLst>
              </a:tr>
            </a:tbl>
          </a:graphicData>
        </a:graphic>
      </p:graphicFrame>
    </p:spTree>
    <p:extLst>
      <p:ext uri="{BB962C8B-B14F-4D97-AF65-F5344CB8AC3E}">
        <p14:creationId xmlns:p14="http://schemas.microsoft.com/office/powerpoint/2010/main" val="1763685350"/>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ltLang="fr-FR" dirty="0"/>
              <a:t>For Information to SA</a:t>
            </a:r>
            <a:endParaRPr lang="en-US" dirty="0"/>
          </a:p>
        </p:txBody>
      </p:sp>
    </p:spTree>
    <p:extLst>
      <p:ext uri="{BB962C8B-B14F-4D97-AF65-F5344CB8AC3E}">
        <p14:creationId xmlns:p14="http://schemas.microsoft.com/office/powerpoint/2010/main" val="22155889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Information to TSG SA</a:t>
            </a:r>
          </a:p>
        </p:txBody>
      </p:sp>
      <p:sp>
        <p:nvSpPr>
          <p:cNvPr id="8195" name="Content Placeholder 2"/>
          <p:cNvSpPr>
            <a:spLocks noGrp="1"/>
          </p:cNvSpPr>
          <p:nvPr>
            <p:ph idx="1"/>
          </p:nvPr>
        </p:nvSpPr>
        <p:spPr>
          <a:xfrm>
            <a:off x="232475" y="1825625"/>
            <a:ext cx="11121325" cy="4351338"/>
          </a:xfrm>
        </p:spPr>
        <p:txBody>
          <a:bodyPr/>
          <a:lstStyle/>
          <a:p>
            <a:pPr marL="531813" indent="-531813">
              <a:tabLst>
                <a:tab pos="531813" algn="l"/>
              </a:tabLst>
            </a:pPr>
            <a:r>
              <a:rPr lang="en-GB" dirty="0"/>
              <a:t>Discussion on proposed update on 21.900, mandating the compliance training for e.g. Rapporteurs:</a:t>
            </a:r>
          </a:p>
          <a:p>
            <a:pPr marL="989013" lvl="1" indent="-531813">
              <a:tabLst>
                <a:tab pos="531813" algn="l"/>
              </a:tabLst>
            </a:pPr>
            <a:r>
              <a:rPr lang="en-GB" dirty="0">
                <a:cs typeface="Arial" panose="020B0604020202020204" pitchFamily="34" charset="0"/>
              </a:rPr>
              <a:t>It is an overkill to have the requirement for such duties like for example, mini-WID rapporteur stands for only one or two quarters, is it required for them to have the compliance training?</a:t>
            </a:r>
          </a:p>
          <a:p>
            <a:pPr marL="989013" lvl="1" indent="-531813">
              <a:tabLst>
                <a:tab pos="531813" algn="l"/>
              </a:tabLst>
            </a:pPr>
            <a:r>
              <a:rPr lang="en-GB" dirty="0">
                <a:cs typeface="Arial" panose="020B0604020202020204" pitchFamily="34" charset="0"/>
              </a:rPr>
              <a:t>(If requirement cannot be relaxed into recommendation) terminology needs to be clearly defined</a:t>
            </a:r>
          </a:p>
          <a:p>
            <a:pPr marL="1903413" lvl="3" indent="-531813">
              <a:tabLst>
                <a:tab pos="531813" algn="l"/>
              </a:tabLst>
            </a:pPr>
            <a:r>
              <a:rPr lang="en-GB" dirty="0">
                <a:latin typeface="Aptos"/>
                <a:ea typeface="Times New Roman" panose="02020603050405020304" pitchFamily="18" charset="0"/>
                <a:cs typeface="Calibri" panose="020F0502020204030204" pitchFamily="34" charset="0"/>
              </a:rPr>
              <a:t>Appointed is implied to be not elected, but this needs to be made explicit.</a:t>
            </a:r>
            <a:endParaRPr lang="en-GB" sz="2200" dirty="0">
              <a:latin typeface="Aptos"/>
              <a:ea typeface="Calibri" panose="020F0502020204030204" pitchFamily="34" charset="0"/>
              <a:cs typeface="Calibri" panose="020F0502020204030204" pitchFamily="34" charset="0"/>
            </a:endParaRPr>
          </a:p>
          <a:p>
            <a:pPr marL="1903413" lvl="3" indent="-531813">
              <a:tabLst>
                <a:tab pos="531813" algn="l"/>
              </a:tabLst>
            </a:pPr>
            <a:r>
              <a:rPr lang="en-GB" dirty="0">
                <a:latin typeface="Aptos"/>
                <a:ea typeface="Times New Roman" panose="02020603050405020304" pitchFamily="18" charset="0"/>
                <a:cs typeface="Calibri" panose="020F0502020204030204" pitchFamily="34" charset="0"/>
              </a:rPr>
              <a:t>The rapporteur should be confined to Work Item rapporteur instead of including also specification rapporteur which is the current case. Internal TRs or not maintained specification may have rapporteur that is outdated.</a:t>
            </a:r>
          </a:p>
          <a:p>
            <a:pPr marL="989013" lvl="1" indent="-531813">
              <a:tabLst>
                <a:tab pos="531813" algn="l"/>
              </a:tabLst>
            </a:pPr>
            <a:r>
              <a:rPr lang="en-GB" dirty="0">
                <a:cs typeface="Arial" panose="020B0604020202020204" pitchFamily="34" charset="0"/>
              </a:rPr>
              <a:t>Editorial changes (such a -&gt; such as, removal of etc.) and coversheet correction required.</a:t>
            </a:r>
          </a:p>
          <a:p>
            <a:pPr marL="531813" indent="-531813">
              <a:tabLst>
                <a:tab pos="531813" algn="l"/>
              </a:tabLst>
            </a:pPr>
            <a:endParaRPr lang="en-GB" sz="3200" dirty="0">
              <a:latin typeface="Aptos"/>
              <a:ea typeface="Calibri" panose="020F0502020204030204" pitchFamily="34" charset="0"/>
              <a:cs typeface="Calibri" panose="020F0502020204030204" pitchFamily="34" charset="0"/>
            </a:endParaRPr>
          </a:p>
          <a:p>
            <a:pPr marL="0" indent="0">
              <a:buNone/>
              <a:tabLst>
                <a:tab pos="531813" algn="l"/>
              </a:tabLst>
            </a:pPr>
            <a:endParaRPr lang="en-GB" dirty="0"/>
          </a:p>
        </p:txBody>
      </p:sp>
    </p:spTree>
    <p:extLst>
      <p:ext uri="{BB962C8B-B14F-4D97-AF65-F5344CB8AC3E}">
        <p14:creationId xmlns:p14="http://schemas.microsoft.com/office/powerpoint/2010/main" val="963784292"/>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Information to TSG SA</a:t>
            </a:r>
          </a:p>
        </p:txBody>
      </p:sp>
      <p:sp>
        <p:nvSpPr>
          <p:cNvPr id="8195" name="Content Placeholder 2"/>
          <p:cNvSpPr>
            <a:spLocks noGrp="1"/>
          </p:cNvSpPr>
          <p:nvPr>
            <p:ph idx="1"/>
          </p:nvPr>
        </p:nvSpPr>
        <p:spPr>
          <a:xfrm>
            <a:off x="232475" y="1825625"/>
            <a:ext cx="11121325" cy="4351338"/>
          </a:xfrm>
        </p:spPr>
        <p:txBody>
          <a:bodyPr/>
          <a:lstStyle/>
          <a:p>
            <a:pPr marL="531813" indent="-531813">
              <a:tabLst>
                <a:tab pos="531813" algn="l"/>
              </a:tabLst>
            </a:pPr>
            <a:r>
              <a:rPr lang="en-GB" dirty="0">
                <a:effectLst/>
                <a:ea typeface="Calibri" panose="020F0502020204030204" pitchFamily="34" charset="0"/>
                <a:cs typeface="Arial" panose="020B0604020202020204" pitchFamily="34" charset="0"/>
              </a:rPr>
              <a:t>LS from ETSI EMTEL on “Accessibility parameters in emergency communications” is forwarded to CT1 and CT4 , CT1 and CT4 should reply to CT and SA. SA should send a consolidated reply from 3GPP taking the inputs from the WGs into account.</a:t>
            </a:r>
          </a:p>
          <a:p>
            <a:pPr marL="531813" indent="-531813">
              <a:tabLst>
                <a:tab pos="531813" algn="l"/>
              </a:tabLst>
            </a:pPr>
            <a:endParaRPr lang="en-GB" dirty="0"/>
          </a:p>
          <a:p>
            <a:pPr marL="531813" indent="-531813">
              <a:tabLst>
                <a:tab pos="531813" algn="l"/>
              </a:tabLst>
            </a:pPr>
            <a:r>
              <a:rPr lang="en-GB" dirty="0"/>
              <a:t>CT declared Rel-19 code freeze</a:t>
            </a:r>
          </a:p>
          <a:p>
            <a:pPr marL="531813" indent="-531813">
              <a:tabLst>
                <a:tab pos="531813" algn="l"/>
              </a:tabLst>
            </a:pPr>
            <a:r>
              <a:rPr lang="en-GB" dirty="0">
                <a:ea typeface="Calibri" panose="020F0502020204030204" pitchFamily="34" charset="0"/>
                <a:cs typeface="Arial" panose="020B0604020202020204" pitchFamily="34" charset="0"/>
              </a:rPr>
              <a:t>In Q1 2026 still some corrective CRs are expected to align the Rel-19 TSs.</a:t>
            </a:r>
          </a:p>
          <a:p>
            <a:pPr marL="531813" indent="-531813">
              <a:tabLst>
                <a:tab pos="531813" algn="l"/>
              </a:tabLst>
            </a:pPr>
            <a:endParaRPr lang="en-GB" dirty="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0919298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en-US" altLang="fr-FR" sz="7200" dirty="0"/>
              <a:t>CT Officials</a:t>
            </a:r>
            <a:endParaRPr lang="en-US" sz="7200" dirty="0"/>
          </a:p>
        </p:txBody>
      </p:sp>
    </p:spTree>
    <p:extLst>
      <p:ext uri="{BB962C8B-B14F-4D97-AF65-F5344CB8AC3E}">
        <p14:creationId xmlns:p14="http://schemas.microsoft.com/office/powerpoint/2010/main" val="29114905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Information to TSG SA</a:t>
            </a:r>
          </a:p>
        </p:txBody>
      </p:sp>
      <p:sp>
        <p:nvSpPr>
          <p:cNvPr id="8195" name="Content Placeholder 2"/>
          <p:cNvSpPr>
            <a:spLocks noGrp="1"/>
          </p:cNvSpPr>
          <p:nvPr>
            <p:ph idx="1"/>
          </p:nvPr>
        </p:nvSpPr>
        <p:spPr>
          <a:xfrm>
            <a:off x="232475" y="1825625"/>
            <a:ext cx="11121325" cy="4351338"/>
          </a:xfrm>
        </p:spPr>
        <p:txBody>
          <a:bodyPr/>
          <a:lstStyle/>
          <a:p>
            <a:pPr marL="531813" indent="-531813">
              <a:tabLst>
                <a:tab pos="531813" algn="l"/>
              </a:tabLst>
            </a:pPr>
            <a:r>
              <a:rPr lang="en-GB" dirty="0">
                <a:ea typeface="Calibri" panose="020F0502020204030204" pitchFamily="34" charset="0"/>
                <a:cs typeface="Arial" panose="020B0604020202020204" pitchFamily="34" charset="0"/>
              </a:rPr>
              <a:t>CT WGs had initial discussions on 6G SIDs. None are approved so far.</a:t>
            </a:r>
          </a:p>
          <a:p>
            <a:pPr marL="531813" indent="-531813">
              <a:tabLst>
                <a:tab pos="531813" algn="l"/>
              </a:tabLst>
            </a:pPr>
            <a:r>
              <a:rPr lang="en-GB" dirty="0">
                <a:effectLst/>
                <a:ea typeface="Calibri" panose="020F0502020204030204" pitchFamily="34" charset="0"/>
                <a:cs typeface="Arial" panose="020B0604020202020204" pitchFamily="34" charset="0"/>
              </a:rPr>
              <a:t>Rel-20 6G SIDs are targeted to CT#116, it was noted that also that stage 2 studies e.g. by SA3 have the same target date. CT needs to take care that this may trigger late requirements which CT </a:t>
            </a:r>
            <a:r>
              <a:rPr lang="en-GB" dirty="0">
                <a:cs typeface="Arial" panose="020B0604020202020204" pitchFamily="34" charset="0"/>
              </a:rPr>
              <a:t>needs to take into account in their studies. </a:t>
            </a:r>
            <a:r>
              <a:rPr lang="en-US" dirty="0">
                <a:cs typeface="Arial" panose="020B0604020202020204" pitchFamily="34" charset="0"/>
              </a:rPr>
              <a:t>It needs to be investigated how to manage the deadline for overall 6G study in CT if any late Stage2 requirements cause time plan impact.</a:t>
            </a:r>
            <a:endParaRPr lang="en-GB" dirty="0">
              <a:cs typeface="Arial" panose="020B0604020202020204" pitchFamily="34" charset="0"/>
            </a:endParaRPr>
          </a:p>
          <a:p>
            <a:pPr marL="531813" indent="-531813">
              <a:tabLst>
                <a:tab pos="531813" algn="l"/>
              </a:tabLst>
            </a:pPr>
            <a:endParaRPr lang="en-GB" dirty="0">
              <a:ea typeface="Calibri" panose="020F0502020204030204" pitchFamily="34" charset="0"/>
              <a:cs typeface="Arial" panose="020B0604020202020204" pitchFamily="34" charset="0"/>
            </a:endParaRPr>
          </a:p>
          <a:p>
            <a:pPr marL="531813" indent="-531813">
              <a:tabLst>
                <a:tab pos="531813" algn="l"/>
              </a:tabLst>
            </a:pPr>
            <a:r>
              <a:rPr lang="en-GB" dirty="0">
                <a:cs typeface="Arial" panose="020B0604020202020204" pitchFamily="34" charset="0"/>
              </a:rPr>
              <a:t> Regarding Rel-21 timeline discussion during plenary #111 CT would prefer to have this Wednesday morning. CT only delegates need to take this into account in their travel planning.</a:t>
            </a:r>
          </a:p>
          <a:p>
            <a:endParaRPr lang="en-US" altLang="en-US" dirty="0"/>
          </a:p>
        </p:txBody>
      </p:sp>
    </p:spTree>
    <p:extLst>
      <p:ext uri="{BB962C8B-B14F-4D97-AF65-F5344CB8AC3E}">
        <p14:creationId xmlns:p14="http://schemas.microsoft.com/office/powerpoint/2010/main" val="155819628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ltLang="fr-FR" dirty="0"/>
              <a:t>For Action to SA</a:t>
            </a:r>
            <a:endParaRPr lang="en-US" dirty="0"/>
          </a:p>
        </p:txBody>
      </p:sp>
    </p:spTree>
    <p:extLst>
      <p:ext uri="{BB962C8B-B14F-4D97-AF65-F5344CB8AC3E}">
        <p14:creationId xmlns:p14="http://schemas.microsoft.com/office/powerpoint/2010/main" val="10237463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Action to TSG SA</a:t>
            </a:r>
          </a:p>
        </p:txBody>
      </p:sp>
      <p:sp>
        <p:nvSpPr>
          <p:cNvPr id="8195" name="Content Placeholder 2"/>
          <p:cNvSpPr>
            <a:spLocks noGrp="1"/>
          </p:cNvSpPr>
          <p:nvPr>
            <p:ph idx="1"/>
          </p:nvPr>
        </p:nvSpPr>
        <p:spPr>
          <a:xfrm>
            <a:off x="232475" y="1825626"/>
            <a:ext cx="11747715" cy="4667250"/>
          </a:xfrm>
        </p:spPr>
        <p:txBody>
          <a:bodyPr>
            <a:normAutofit/>
          </a:bodyPr>
          <a:lstStyle/>
          <a:p>
            <a:pPr marL="531813" indent="-531813">
              <a:tabLst>
                <a:tab pos="531813" algn="l"/>
              </a:tabLst>
            </a:pPr>
            <a:r>
              <a:rPr lang="en-US" altLang="zh-CN" sz="2800" dirty="0">
                <a:latin typeface="Arial" panose="020B0604020202020204" pitchFamily="34" charset="0"/>
                <a:ea typeface="MS PGothic" panose="020B0600070205080204" pitchFamily="34" charset="-128"/>
                <a:cs typeface="Arial" panose="020B0604020202020204" pitchFamily="34" charset="0"/>
              </a:rPr>
              <a:t>During the discussion on AIoT security services, CT4 identified a potential issue of stage2 requirement made by SA3, an LS (see </a:t>
            </a:r>
            <a:r>
              <a:rPr lang="en-US" altLang="zh-CN" sz="2800" dirty="0">
                <a:latin typeface="Arial" panose="020B0604020202020204" pitchFamily="34" charset="0"/>
                <a:ea typeface="MS PGothic" panose="020B0600070205080204" pitchFamily="34" charset="-128"/>
                <a:cs typeface="Arial" panose="020B0604020202020204" pitchFamily="34" charset="0"/>
                <a:hlinkClick r:id="rId2"/>
              </a:rPr>
              <a:t>C4-255429</a:t>
            </a:r>
            <a:r>
              <a:rPr lang="en-US" altLang="zh-CN" sz="2800" dirty="0">
                <a:latin typeface="Arial" panose="020B0604020202020204" pitchFamily="34" charset="0"/>
                <a:ea typeface="MS PGothic" panose="020B0600070205080204" pitchFamily="34" charset="-128"/>
                <a:cs typeface="Arial" panose="020B0604020202020204" pitchFamily="34" charset="0"/>
              </a:rPr>
              <a:t>) has been sent to SA3. Considering freeze of AIoT feature in Rel-19, SA should remind SA3 to handle this topic with priority.</a:t>
            </a:r>
            <a:endParaRPr lang="en-GB" dirty="0">
              <a:effectLst/>
              <a:ea typeface="Calibri" panose="020F0502020204030204" pitchFamily="34" charset="0"/>
              <a:cs typeface="Arial" panose="020B0604020202020204" pitchFamily="34" charset="0"/>
            </a:endParaRPr>
          </a:p>
          <a:p>
            <a:pPr marL="0" indent="0" fontAlgn="auto" hangingPunct="1">
              <a:buNone/>
            </a:pPr>
            <a:endParaRPr lang="en-GB" dirty="0"/>
          </a:p>
          <a:p>
            <a:pPr marL="0" indent="0">
              <a:buNone/>
            </a:pPr>
            <a:endParaRPr lang="en-GB" dirty="0"/>
          </a:p>
        </p:txBody>
      </p:sp>
    </p:spTree>
    <p:extLst>
      <p:ext uri="{BB962C8B-B14F-4D97-AF65-F5344CB8AC3E}">
        <p14:creationId xmlns:p14="http://schemas.microsoft.com/office/powerpoint/2010/main" val="48710102"/>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altLang="en-US" dirty="0"/>
              <a:t>Acknowledgement</a:t>
            </a:r>
            <a:endParaRPr lang="en-US" dirty="0"/>
          </a:p>
        </p:txBody>
      </p:sp>
    </p:spTree>
    <p:extLst>
      <p:ext uri="{BB962C8B-B14F-4D97-AF65-F5344CB8AC3E}">
        <p14:creationId xmlns:p14="http://schemas.microsoft.com/office/powerpoint/2010/main" val="7173943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Acknowledgement</a:t>
            </a:r>
          </a:p>
        </p:txBody>
      </p:sp>
      <p:sp>
        <p:nvSpPr>
          <p:cNvPr id="8195" name="Content Placeholder 2"/>
          <p:cNvSpPr>
            <a:spLocks noGrp="1"/>
          </p:cNvSpPr>
          <p:nvPr>
            <p:ph idx="1"/>
          </p:nvPr>
        </p:nvSpPr>
        <p:spPr>
          <a:xfrm>
            <a:off x="232475" y="1825625"/>
            <a:ext cx="11747715" cy="4351338"/>
          </a:xfrm>
        </p:spPr>
        <p:txBody>
          <a:bodyPr/>
          <a:lstStyle/>
          <a:p>
            <a:r>
              <a:rPr lang="en-GB" altLang="ja-JP" dirty="0"/>
              <a:t>Thanks to CT vice chairs, CT WG chairs/vice chairs and rapporteurs for the great coordination before and during the meeting. </a:t>
            </a:r>
          </a:p>
          <a:p>
            <a:r>
              <a:rPr lang="en-GB" altLang="ja-JP" dirty="0"/>
              <a:t>Special thanks to MCC Kimmo Kymalainen for excellent support</a:t>
            </a:r>
            <a:r>
              <a:rPr lang="en-SE" altLang="ja-JP" dirty="0"/>
              <a:t> between the meetings</a:t>
            </a:r>
            <a:r>
              <a:rPr lang="en-GB" altLang="ja-JP" dirty="0"/>
              <a:t> and MCC Dongwook Kim for excellent support during and after the meeting.</a:t>
            </a:r>
          </a:p>
          <a:p>
            <a:r>
              <a:rPr lang="en-GB" altLang="ja-JP" dirty="0"/>
              <a:t>Thanks to the delegates in CT WGs and CT for achieving all deadlines as promised and delivering an enormous amount of CRs and input papers.</a:t>
            </a:r>
          </a:p>
          <a:p>
            <a:r>
              <a:rPr lang="en-GB" altLang="ja-JP" dirty="0"/>
              <a:t>Thanks to </a:t>
            </a:r>
            <a:r>
              <a:rPr lang="en-DE" altLang="ja-JP" dirty="0"/>
              <a:t>P</a:t>
            </a:r>
            <a:r>
              <a:rPr lang="en-GB" altLang="ja-JP" dirty="0"/>
              <a:t>u</a:t>
            </a:r>
            <a:r>
              <a:rPr lang="en-DE" altLang="ja-JP" dirty="0"/>
              <a:t>n</a:t>
            </a:r>
            <a:r>
              <a:rPr lang="en-GB" altLang="ja-JP" dirty="0"/>
              <a:t>e</a:t>
            </a:r>
            <a:r>
              <a:rPr lang="en-DE" altLang="ja-JP" dirty="0"/>
              <a:t>e</a:t>
            </a:r>
            <a:r>
              <a:rPr lang="en-GB" altLang="ja-JP" dirty="0"/>
              <a:t>t (SA) and Younsun (RAN) for the excellent coordination during the plenary week and in-between.</a:t>
            </a:r>
          </a:p>
          <a:p>
            <a:endParaRPr lang="en-US" altLang="en-US" dirty="0"/>
          </a:p>
        </p:txBody>
      </p:sp>
    </p:spTree>
    <p:extLst>
      <p:ext uri="{BB962C8B-B14F-4D97-AF65-F5344CB8AC3E}">
        <p14:creationId xmlns:p14="http://schemas.microsoft.com/office/powerpoint/2010/main" val="3218483051"/>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22559776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ltLang="fr-FR" dirty="0"/>
              <a:t>Approved  Work Item Exceptions</a:t>
            </a:r>
            <a:endParaRPr lang="en-US" dirty="0"/>
          </a:p>
        </p:txBody>
      </p:sp>
    </p:spTree>
    <p:extLst>
      <p:ext uri="{BB962C8B-B14F-4D97-AF65-F5344CB8AC3E}">
        <p14:creationId xmlns:p14="http://schemas.microsoft.com/office/powerpoint/2010/main" val="32312310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46B125-4F22-F2C6-B66C-9E9ED3C72D2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CF681120-75F8-2388-3CFA-99937FFCA33F}"/>
              </a:ext>
            </a:extLst>
          </p:cNvPr>
          <p:cNvSpPr>
            <a:spLocks noGrp="1"/>
          </p:cNvSpPr>
          <p:nvPr>
            <p:ph type="title"/>
          </p:nvPr>
        </p:nvSpPr>
        <p:spPr/>
        <p:txBody>
          <a:bodyPr/>
          <a:lstStyle/>
          <a:p>
            <a:r>
              <a:rPr lang="en-US" altLang="fr-FR" dirty="0"/>
              <a:t>New approved  Study/Work Items</a:t>
            </a:r>
            <a:endParaRPr lang="en-US" dirty="0"/>
          </a:p>
        </p:txBody>
      </p:sp>
    </p:spTree>
    <p:extLst>
      <p:ext uri="{BB962C8B-B14F-4D97-AF65-F5344CB8AC3E}">
        <p14:creationId xmlns:p14="http://schemas.microsoft.com/office/powerpoint/2010/main" val="24706326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A558B2-8ACB-8670-A023-913479393EB0}"/>
            </a:ext>
          </a:extLst>
        </p:cNvPr>
        <p:cNvGrpSpPr/>
        <p:nvPr/>
      </p:nvGrpSpPr>
      <p:grpSpPr>
        <a:xfrm>
          <a:off x="0" y="0"/>
          <a:ext cx="0" cy="0"/>
          <a:chOff x="0" y="0"/>
          <a:chExt cx="0" cy="0"/>
        </a:xfrm>
      </p:grpSpPr>
      <p:sp>
        <p:nvSpPr>
          <p:cNvPr id="7170" name="Titre 1">
            <a:extLst>
              <a:ext uri="{FF2B5EF4-FFF2-40B4-BE49-F238E27FC236}">
                <a16:creationId xmlns:a16="http://schemas.microsoft.com/office/drawing/2014/main" id="{144D1567-F1E0-780F-3FBC-B8872D97311C}"/>
              </a:ext>
            </a:extLst>
          </p:cNvPr>
          <p:cNvSpPr>
            <a:spLocks noGrp="1"/>
          </p:cNvSpPr>
          <p:nvPr>
            <p:ph type="title"/>
          </p:nvPr>
        </p:nvSpPr>
        <p:spPr>
          <a:xfrm>
            <a:off x="313588" y="370177"/>
            <a:ext cx="10515600" cy="1325563"/>
          </a:xfrm>
        </p:spPr>
        <p:txBody>
          <a:bodyPr/>
          <a:lstStyle/>
          <a:p>
            <a:r>
              <a:rPr lang="en-US" altLang="fr-FR" dirty="0"/>
              <a:t>New Study Items Rel-19</a:t>
            </a:r>
          </a:p>
        </p:txBody>
      </p:sp>
      <p:graphicFrame>
        <p:nvGraphicFramePr>
          <p:cNvPr id="4" name="Tableau 3">
            <a:extLst>
              <a:ext uri="{FF2B5EF4-FFF2-40B4-BE49-F238E27FC236}">
                <a16:creationId xmlns:a16="http://schemas.microsoft.com/office/drawing/2014/main" id="{66313699-8AEC-7EE6-A76B-E43FC75AD6F5}"/>
              </a:ext>
            </a:extLst>
          </p:cNvPr>
          <p:cNvGraphicFramePr>
            <a:graphicFrameLocks noGrp="1"/>
          </p:cNvGraphicFramePr>
          <p:nvPr>
            <p:extLst>
              <p:ext uri="{D42A27DB-BD31-4B8C-83A1-F6EECF244321}">
                <p14:modId xmlns:p14="http://schemas.microsoft.com/office/powerpoint/2010/main" val="4090177846"/>
              </p:ext>
            </p:extLst>
          </p:nvPr>
        </p:nvGraphicFramePr>
        <p:xfrm>
          <a:off x="224631" y="1808222"/>
          <a:ext cx="11742738" cy="4363814"/>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6381677">
                  <a:extLst>
                    <a:ext uri="{9D8B030D-6E8A-4147-A177-3AD203B41FA5}">
                      <a16:colId xmlns:a16="http://schemas.microsoft.com/office/drawing/2014/main" val="20001"/>
                    </a:ext>
                  </a:extLst>
                </a:gridCol>
                <a:gridCol w="1544595">
                  <a:extLst>
                    <a:ext uri="{9D8B030D-6E8A-4147-A177-3AD203B41FA5}">
                      <a16:colId xmlns:a16="http://schemas.microsoft.com/office/drawing/2014/main" val="20002"/>
                    </a:ext>
                  </a:extLst>
                </a:gridCol>
                <a:gridCol w="2363444">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New Specification number (if needed)</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62016994"/>
                  </a:ext>
                </a:extLst>
              </a:tr>
              <a:tr h="562442">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0265476"/>
                  </a:ext>
                </a:extLst>
              </a:tr>
              <a:tr h="562442">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fi-FI"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84907138"/>
                  </a:ext>
                </a:extLst>
              </a:tr>
              <a:tr h="562442">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fi-FI"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473588713"/>
                  </a:ext>
                </a:extLst>
              </a:tr>
              <a:tr h="562442">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fi-FI"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04346712"/>
                  </a:ext>
                </a:extLst>
              </a:tr>
              <a:tr h="562442">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fi-FI"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69996328"/>
                  </a:ext>
                </a:extLst>
              </a:tr>
              <a:tr h="562442">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fi-FI"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79573378"/>
                  </a:ext>
                </a:extLst>
              </a:tr>
            </a:tbl>
          </a:graphicData>
        </a:graphic>
      </p:graphicFrame>
      <p:sp>
        <p:nvSpPr>
          <p:cNvPr id="2" name="TextBox 1">
            <a:extLst>
              <a:ext uri="{FF2B5EF4-FFF2-40B4-BE49-F238E27FC236}">
                <a16:creationId xmlns:a16="http://schemas.microsoft.com/office/drawing/2014/main" id="{EDF0C069-CCD9-6368-6E0B-3553B7852F26}"/>
              </a:ext>
            </a:extLst>
          </p:cNvPr>
          <p:cNvSpPr txBox="1"/>
          <p:nvPr/>
        </p:nvSpPr>
        <p:spPr>
          <a:xfrm rot="21197728">
            <a:off x="3091260" y="3728519"/>
            <a:ext cx="5425483" cy="523220"/>
          </a:xfrm>
          <a:prstGeom prst="rect">
            <a:avLst/>
          </a:prstGeom>
          <a:noFill/>
        </p:spPr>
        <p:txBody>
          <a:bodyPr wrap="square" rtlCol="0">
            <a:spAutoFit/>
          </a:bodyPr>
          <a:lstStyle/>
          <a:p>
            <a:r>
              <a:rPr lang="de-DE" sz="2800" dirty="0">
                <a:solidFill>
                  <a:srgbClr val="FF0000"/>
                </a:solidFill>
              </a:rPr>
              <a:t>No new Study items in CT#110.</a:t>
            </a:r>
            <a:endParaRPr lang="en-US" sz="2800" dirty="0">
              <a:solidFill>
                <a:srgbClr val="FF0000"/>
              </a:solidFill>
            </a:endParaRPr>
          </a:p>
        </p:txBody>
      </p:sp>
    </p:spTree>
    <p:extLst>
      <p:ext uri="{BB962C8B-B14F-4D97-AF65-F5344CB8AC3E}">
        <p14:creationId xmlns:p14="http://schemas.microsoft.com/office/powerpoint/2010/main" val="3184860034"/>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A558B2-8ACB-8670-A023-913479393EB0}"/>
            </a:ext>
          </a:extLst>
        </p:cNvPr>
        <p:cNvGrpSpPr/>
        <p:nvPr/>
      </p:nvGrpSpPr>
      <p:grpSpPr>
        <a:xfrm>
          <a:off x="0" y="0"/>
          <a:ext cx="0" cy="0"/>
          <a:chOff x="0" y="0"/>
          <a:chExt cx="0" cy="0"/>
        </a:xfrm>
      </p:grpSpPr>
      <p:sp>
        <p:nvSpPr>
          <p:cNvPr id="7170" name="Titre 1">
            <a:extLst>
              <a:ext uri="{FF2B5EF4-FFF2-40B4-BE49-F238E27FC236}">
                <a16:creationId xmlns:a16="http://schemas.microsoft.com/office/drawing/2014/main" id="{144D1567-F1E0-780F-3FBC-B8872D97311C}"/>
              </a:ext>
            </a:extLst>
          </p:cNvPr>
          <p:cNvSpPr>
            <a:spLocks noGrp="1"/>
          </p:cNvSpPr>
          <p:nvPr>
            <p:ph type="title"/>
          </p:nvPr>
        </p:nvSpPr>
        <p:spPr>
          <a:xfrm>
            <a:off x="313588" y="370177"/>
            <a:ext cx="10515600" cy="1325563"/>
          </a:xfrm>
        </p:spPr>
        <p:txBody>
          <a:bodyPr/>
          <a:lstStyle/>
          <a:p>
            <a:r>
              <a:rPr lang="en-US" altLang="fr-FR" dirty="0"/>
              <a:t>New Work Items Rel-19</a:t>
            </a:r>
          </a:p>
        </p:txBody>
      </p:sp>
      <p:graphicFrame>
        <p:nvGraphicFramePr>
          <p:cNvPr id="2" name="Tableau 3"/>
          <p:cNvGraphicFramePr>
            <a:graphicFrameLocks noGrp="1"/>
          </p:cNvGraphicFramePr>
          <p:nvPr>
            <p:extLst>
              <p:ext uri="{D42A27DB-BD31-4B8C-83A1-F6EECF244321}">
                <p14:modId xmlns:p14="http://schemas.microsoft.com/office/powerpoint/2010/main" val="1085185896"/>
              </p:ext>
            </p:extLst>
          </p:nvPr>
        </p:nvGraphicFramePr>
        <p:xfrm>
          <a:off x="224631" y="1920897"/>
          <a:ext cx="11742738" cy="2357120"/>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7561597">
                  <a:extLst>
                    <a:ext uri="{9D8B030D-6E8A-4147-A177-3AD203B41FA5}">
                      <a16:colId xmlns:a16="http://schemas.microsoft.com/office/drawing/2014/main" val="20001"/>
                    </a:ext>
                  </a:extLst>
                </a:gridCol>
                <a:gridCol w="828675">
                  <a:extLst>
                    <a:ext uri="{9D8B030D-6E8A-4147-A177-3AD203B41FA5}">
                      <a16:colId xmlns:a16="http://schemas.microsoft.com/office/drawing/2014/main" val="20002"/>
                    </a:ext>
                  </a:extLst>
                </a:gridCol>
                <a:gridCol w="1899444">
                  <a:extLst>
                    <a:ext uri="{9D8B030D-6E8A-4147-A177-3AD203B41FA5}">
                      <a16:colId xmlns:a16="http://schemas.microsoft.com/office/drawing/2014/main" val="20003"/>
                    </a:ext>
                  </a:extLst>
                </a:gridCol>
              </a:tblGrid>
              <a:tr h="640818">
                <a:tc>
                  <a:txBody>
                    <a:bodyPr/>
                    <a:lstStyle/>
                    <a:p>
                      <a:pPr algn="ctr" fontAlgn="auto" hangingPunct="1">
                        <a:spcAft>
                          <a:spcPts val="0"/>
                        </a:spcAft>
                      </a:pPr>
                      <a:r>
                        <a:rPr lang="fr-FR" sz="16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dirty="0">
                          <a:solidFill>
                            <a:srgbClr val="FFFFFF"/>
                          </a:solidFill>
                          <a:effectLst/>
                          <a:latin typeface="Arial"/>
                          <a:ea typeface="Times New Roman"/>
                        </a:rPr>
                        <a:t>New Specification number (if needed)</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54000">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63996660"/>
                  </a:ext>
                </a:extLst>
              </a:tr>
              <a:tr h="274320">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21918088"/>
                  </a:ext>
                </a:extLst>
              </a:tr>
              <a:tr h="274320">
                <a:tc>
                  <a:txBody>
                    <a:bodyPr/>
                    <a:lstStyle/>
                    <a:p>
                      <a:pPr algn="l" fontAlgn="t"/>
                      <a:endParaRPr lang="en-GB" sz="16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95435551"/>
                  </a:ext>
                </a:extLst>
              </a:tr>
              <a:tr h="274320">
                <a:tc>
                  <a:txBody>
                    <a:bodyPr/>
                    <a:lstStyle/>
                    <a:p>
                      <a:pPr algn="l" fontAlgn="t"/>
                      <a:endParaRPr lang="en-GB" sz="16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161972986"/>
                  </a:ext>
                </a:extLst>
              </a:tr>
              <a:tr h="274320">
                <a:tc>
                  <a:txBody>
                    <a:bodyPr/>
                    <a:lstStyle/>
                    <a:p>
                      <a:pPr algn="l" fontAlgn="t"/>
                      <a:endParaRPr lang="en-GB" sz="16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84718000"/>
                  </a:ext>
                </a:extLst>
              </a:tr>
              <a:tr h="274320">
                <a:tc>
                  <a:txBody>
                    <a:bodyPr/>
                    <a:lstStyle/>
                    <a:p>
                      <a:pPr algn="l" fontAlgn="t"/>
                      <a:endParaRPr lang="en-GB" sz="16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85880081"/>
                  </a:ext>
                </a:extLst>
              </a:tr>
            </a:tbl>
          </a:graphicData>
        </a:graphic>
      </p:graphicFrame>
      <p:sp>
        <p:nvSpPr>
          <p:cNvPr id="3" name="TextBox 2">
            <a:extLst>
              <a:ext uri="{FF2B5EF4-FFF2-40B4-BE49-F238E27FC236}">
                <a16:creationId xmlns:a16="http://schemas.microsoft.com/office/drawing/2014/main" id="{729858BB-DB89-9B61-AE62-E989F52DFB2E}"/>
              </a:ext>
            </a:extLst>
          </p:cNvPr>
          <p:cNvSpPr txBox="1"/>
          <p:nvPr/>
        </p:nvSpPr>
        <p:spPr>
          <a:xfrm rot="21197728">
            <a:off x="3091260" y="3728519"/>
            <a:ext cx="5425483" cy="523220"/>
          </a:xfrm>
          <a:prstGeom prst="rect">
            <a:avLst/>
          </a:prstGeom>
          <a:noFill/>
        </p:spPr>
        <p:txBody>
          <a:bodyPr wrap="square" rtlCol="0">
            <a:spAutoFit/>
          </a:bodyPr>
          <a:lstStyle/>
          <a:p>
            <a:r>
              <a:rPr lang="de-DE" sz="2800" dirty="0">
                <a:solidFill>
                  <a:srgbClr val="FF0000"/>
                </a:solidFill>
              </a:rPr>
              <a:t>No new Work items in CT#110.</a:t>
            </a:r>
            <a:endParaRPr lang="en-US" sz="2800" dirty="0">
              <a:solidFill>
                <a:srgbClr val="FF0000"/>
              </a:solidFill>
            </a:endParaRPr>
          </a:p>
        </p:txBody>
      </p:sp>
    </p:spTree>
    <p:extLst>
      <p:ext uri="{BB962C8B-B14F-4D97-AF65-F5344CB8AC3E}">
        <p14:creationId xmlns:p14="http://schemas.microsoft.com/office/powerpoint/2010/main" val="362010276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8" name="Content Placeholder 2">
            <a:extLst>
              <a:ext uri="{FF2B5EF4-FFF2-40B4-BE49-F238E27FC236}">
                <a16:creationId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Chair</a:t>
            </a:r>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peter.schmitt@huawei.com</a:t>
            </a:r>
            <a:endParaRPr lang="fr-FR" altLang="en-US" sz="1800" dirty="0"/>
          </a:p>
          <a:p>
            <a:pPr>
              <a:lnSpc>
                <a:spcPct val="100000"/>
              </a:lnSpc>
              <a:spcBef>
                <a:spcPct val="0"/>
              </a:spcBef>
              <a:buFontTx/>
              <a:buNone/>
            </a:pPr>
            <a:endParaRPr lang="fr-FR" altLang="en-US" sz="1800" i="1" dirty="0">
              <a:solidFill>
                <a:srgbClr val="FF0000"/>
              </a:solidFill>
            </a:endParaRPr>
          </a:p>
          <a:p>
            <a:pPr>
              <a:buFontTx/>
              <a:buNone/>
            </a:pPr>
            <a:endParaRPr lang="fr-FR" altLang="en-US" sz="1800" dirty="0"/>
          </a:p>
          <a:p>
            <a:pPr>
              <a:buFontTx/>
              <a:buNone/>
            </a:pPr>
            <a:r>
              <a:rPr lang="en-US" altLang="en-US" sz="1800" dirty="0"/>
              <a:t> </a:t>
            </a:r>
          </a:p>
        </p:txBody>
      </p:sp>
      <p:sp>
        <p:nvSpPr>
          <p:cNvPr id="19" name="Content Placeholder 2">
            <a:extLst>
              <a:ext uri="{FF2B5EF4-FFF2-40B4-BE49-F238E27FC236}">
                <a16:creationId xmlns:a16="http://schemas.microsoft.com/office/drawing/2014/main" id="{14CB953C-CA61-4D54-AAA5-AA00E9115C12}"/>
              </a:ext>
            </a:extLst>
          </p:cNvPr>
          <p:cNvSpPr txBox="1">
            <a:spLocks/>
          </p:cNvSpPr>
          <p:nvPr/>
        </p:nvSpPr>
        <p:spPr bwMode="auto">
          <a:xfrm>
            <a:off x="7458075" y="1973263"/>
            <a:ext cx="389572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Hiroshi Ishikawa</a:t>
            </a:r>
            <a:endParaRPr lang="fr-FR" altLang="en-US" sz="1800" dirty="0">
              <a:solidFill>
                <a:srgbClr val="0070C0"/>
              </a:solidFill>
            </a:endParaRPr>
          </a:p>
          <a:p>
            <a:pPr>
              <a:lnSpc>
                <a:spcPct val="100000"/>
              </a:lnSpc>
              <a:spcBef>
                <a:spcPct val="0"/>
              </a:spcBef>
              <a:buFontTx/>
              <a:buNone/>
            </a:pPr>
            <a:r>
              <a:rPr lang="fr-FR" altLang="en-US" sz="1800" dirty="0"/>
              <a:t>TSG CT Vice Chair</a:t>
            </a:r>
          </a:p>
          <a:p>
            <a:pPr>
              <a:lnSpc>
                <a:spcPct val="100000"/>
              </a:lnSpc>
              <a:spcBef>
                <a:spcPct val="0"/>
              </a:spcBef>
              <a:buNone/>
            </a:pPr>
            <a:r>
              <a:rPr lang="fr-FR" altLang="en-US" sz="1800" dirty="0"/>
              <a:t>TTC</a:t>
            </a:r>
            <a:br>
              <a:rPr lang="fr-FR" altLang="en-US" sz="1800" dirty="0"/>
            </a:br>
            <a:r>
              <a:rPr lang="en-US" sz="1800" dirty="0"/>
              <a:t>hiroshi.ishikawa.ev</a:t>
            </a:r>
            <a:r>
              <a:rPr lang="en-US" altLang="en-US" sz="1800" dirty="0"/>
              <a:t>@nttdocomo.</a:t>
            </a:r>
            <a:r>
              <a:rPr lang="en-US" sz="1800" dirty="0"/>
              <a:t>com</a:t>
            </a:r>
            <a:endParaRPr lang="fr-FR" altLang="en-US" sz="1800" dirty="0"/>
          </a:p>
          <a:p>
            <a:pPr>
              <a:lnSpc>
                <a:spcPct val="100000"/>
              </a:lnSpc>
              <a:spcBef>
                <a:spcPct val="0"/>
              </a:spcBef>
              <a:buNone/>
            </a:pPr>
            <a:endParaRPr lang="fr-FR" altLang="en-US" sz="1800" i="1" dirty="0">
              <a:solidFill>
                <a:srgbClr val="00B050"/>
              </a:solidFill>
            </a:endParaRPr>
          </a:p>
          <a:p>
            <a:pPr>
              <a:lnSpc>
                <a:spcPct val="100000"/>
              </a:lnSpc>
              <a:spcBef>
                <a:spcPct val="0"/>
              </a:spcBef>
              <a:buFontTx/>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20" name="Content Placeholder 2">
            <a:extLst>
              <a:ext uri="{FF2B5EF4-FFF2-40B4-BE49-F238E27FC236}">
                <a16:creationId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sz="1800" dirty="0"/>
              <a:t>Francois Piroard</a:t>
            </a:r>
            <a:r>
              <a:rPr lang="fr-FR" altLang="en-US" sz="1800" dirty="0"/>
              <a:t> </a:t>
            </a:r>
          </a:p>
          <a:p>
            <a:pPr>
              <a:lnSpc>
                <a:spcPct val="100000"/>
              </a:lnSpc>
              <a:spcBef>
                <a:spcPct val="0"/>
              </a:spcBef>
              <a:buNone/>
            </a:pPr>
            <a:r>
              <a:rPr lang="fr-FR" altLang="en-US" sz="1800" dirty="0"/>
              <a:t>TSG CT Vice Chair</a:t>
            </a:r>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francois.piroard@airbus.com</a:t>
            </a:r>
          </a:p>
          <a:p>
            <a:pPr>
              <a:lnSpc>
                <a:spcPct val="100000"/>
              </a:lnSpc>
              <a:spcBef>
                <a:spcPct val="0"/>
              </a:spcBef>
              <a:buFontTx/>
              <a:buNone/>
            </a:pP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21" name="Content Placeholder 2">
            <a:extLst>
              <a:ext uri="{FF2B5EF4-FFF2-40B4-BE49-F238E27FC236}">
                <a16:creationId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Biao Long</a:t>
            </a:r>
          </a:p>
          <a:p>
            <a:pPr>
              <a:lnSpc>
                <a:spcPct val="100000"/>
              </a:lnSpc>
              <a:spcBef>
                <a:spcPct val="0"/>
              </a:spcBef>
              <a:buFontTx/>
              <a:buNone/>
            </a:pPr>
            <a:r>
              <a:rPr lang="fr-FR" altLang="en-US" sz="1800" dirty="0"/>
              <a:t>TSG CT Vice Chair</a:t>
            </a:r>
          </a:p>
          <a:p>
            <a:pPr>
              <a:lnSpc>
                <a:spcPct val="100000"/>
              </a:lnSpc>
              <a:spcBef>
                <a:spcPct val="0"/>
              </a:spcBef>
              <a:buFontTx/>
              <a:buNone/>
            </a:pPr>
            <a:r>
              <a:rPr lang="fr-FR" altLang="en-US" sz="1800" dirty="0"/>
              <a:t>CCSA</a:t>
            </a:r>
          </a:p>
          <a:p>
            <a:pPr>
              <a:lnSpc>
                <a:spcPct val="100000"/>
              </a:lnSpc>
              <a:spcBef>
                <a:spcPct val="0"/>
              </a:spcBef>
              <a:buFontTx/>
              <a:buNone/>
            </a:pPr>
            <a:r>
              <a:rPr lang="en-GB" sz="1800" dirty="0"/>
              <a:t>longbiao@chinatelecom.cn</a:t>
            </a:r>
            <a:endParaRPr lang="fr-FR" altLang="en-US" sz="1800" dirty="0"/>
          </a:p>
          <a:p>
            <a:pPr>
              <a:lnSpc>
                <a:spcPct val="100000"/>
              </a:lnSpc>
              <a:spcBef>
                <a:spcPct val="0"/>
              </a:spcBef>
              <a:buFontTx/>
              <a:buNone/>
            </a:pPr>
            <a:endParaRPr lang="en-US" altLang="en-US" sz="1800" dirty="0"/>
          </a:p>
        </p:txBody>
      </p:sp>
      <p:sp>
        <p:nvSpPr>
          <p:cNvPr id="22" name="Content Placeholder 2">
            <a:extLst>
              <a:ext uri="{FF2B5EF4-FFF2-40B4-BE49-F238E27FC236}">
                <a16:creationId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25" name="Picture 24">
            <a:extLst>
              <a:ext uri="{FF2B5EF4-FFF2-40B4-BE49-F238E27FC236}">
                <a16:creationId xmlns:a16="http://schemas.microsoft.com/office/drawing/2014/main" id="{3E68E5A4-1861-4215-B2EA-52CABF67D121}"/>
              </a:ext>
            </a:extLst>
          </p:cNvPr>
          <p:cNvPicPr>
            <a:picLocks noChangeAspect="1"/>
          </p:cNvPicPr>
          <p:nvPr/>
        </p:nvPicPr>
        <p:blipFill>
          <a:blip r:embed="rId4"/>
          <a:stretch>
            <a:fillRect/>
          </a:stretch>
        </p:blipFill>
        <p:spPr>
          <a:xfrm>
            <a:off x="702734" y="4775200"/>
            <a:ext cx="1460975" cy="1429189"/>
          </a:xfrm>
          <a:prstGeom prst="rect">
            <a:avLst/>
          </a:prstGeom>
        </p:spPr>
      </p:pic>
      <p:pic>
        <p:nvPicPr>
          <p:cNvPr id="4" name="Picture 3" descr="A person wearing glasses and a suit&#10;&#10;Description automatically generated with medium confidence">
            <a:extLst>
              <a:ext uri="{FF2B5EF4-FFF2-40B4-BE49-F238E27FC236}">
                <a16:creationId xmlns:a16="http://schemas.microsoft.com/office/drawing/2014/main" id="{A49349E2-C73F-736C-F09C-DAC601DCBBD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10300" y="4824640"/>
            <a:ext cx="1053800" cy="1379749"/>
          </a:xfrm>
          <a:prstGeom prst="rect">
            <a:avLst/>
          </a:prstGeom>
        </p:spPr>
      </p:pic>
      <p:pic>
        <p:nvPicPr>
          <p:cNvPr id="13" name="Picture 12">
            <a:extLst>
              <a:ext uri="{FF2B5EF4-FFF2-40B4-BE49-F238E27FC236}">
                <a16:creationId xmlns:a16="http://schemas.microsoft.com/office/drawing/2014/main" id="{2EB6F71F-B8F3-4238-85D4-CE0503B9829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1643" y="1990091"/>
            <a:ext cx="1188789" cy="1667509"/>
          </a:xfrm>
          <a:prstGeom prst="rect">
            <a:avLst/>
          </a:prstGeom>
        </p:spPr>
      </p:pic>
      <p:pic>
        <p:nvPicPr>
          <p:cNvPr id="2" name="Picture 1">
            <a:extLst>
              <a:ext uri="{FF2B5EF4-FFF2-40B4-BE49-F238E27FC236}">
                <a16:creationId xmlns:a16="http://schemas.microsoft.com/office/drawing/2014/main" id="{DA7CAD6B-312E-2947-5BDB-C5A86CF0F39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10299" y="1875958"/>
            <a:ext cx="1053801" cy="1381706"/>
          </a:xfrm>
          <a:prstGeom prst="rect">
            <a:avLst/>
          </a:prstGeom>
        </p:spPr>
      </p:pic>
      <p:pic>
        <p:nvPicPr>
          <p:cNvPr id="5" name="Picture 4">
            <a:extLst>
              <a:ext uri="{FF2B5EF4-FFF2-40B4-BE49-F238E27FC236}">
                <a16:creationId xmlns:a16="http://schemas.microsoft.com/office/drawing/2014/main" id="{768CF631-CB9E-435C-82A4-85AFE471F2E3}"/>
              </a:ext>
            </a:extLst>
          </p:cNvPr>
          <p:cNvPicPr>
            <a:picLocks noChangeAspect="1"/>
          </p:cNvPicPr>
          <p:nvPr/>
        </p:nvPicPr>
        <p:blipFill>
          <a:blip r:embed="rId8"/>
          <a:stretch>
            <a:fillRect/>
          </a:stretch>
        </p:blipFill>
        <p:spPr>
          <a:xfrm>
            <a:off x="6210299" y="3310087"/>
            <a:ext cx="1053801" cy="1514553"/>
          </a:xfrm>
          <a:prstGeom prst="rect">
            <a:avLst/>
          </a:prstGeom>
        </p:spPr>
      </p:pic>
    </p:spTree>
    <p:extLst>
      <p:ext uri="{BB962C8B-B14F-4D97-AF65-F5344CB8AC3E}">
        <p14:creationId xmlns:p14="http://schemas.microsoft.com/office/powerpoint/2010/main" val="449073111"/>
      </p:ext>
    </p:extLst>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t>Revised Work Items Rel-19</a:t>
            </a:r>
          </a:p>
        </p:txBody>
      </p:sp>
      <p:graphicFrame>
        <p:nvGraphicFramePr>
          <p:cNvPr id="3" name="Tableau 3">
            <a:extLst>
              <a:ext uri="{FF2B5EF4-FFF2-40B4-BE49-F238E27FC236}">
                <a16:creationId xmlns:a16="http://schemas.microsoft.com/office/drawing/2014/main" id="{B02FFF2B-B763-383A-7852-F5C03400E111}"/>
              </a:ext>
            </a:extLst>
          </p:cNvPr>
          <p:cNvGraphicFramePr>
            <a:graphicFrameLocks noGrp="1"/>
          </p:cNvGraphicFramePr>
          <p:nvPr>
            <p:extLst>
              <p:ext uri="{D42A27DB-BD31-4B8C-83A1-F6EECF244321}">
                <p14:modId xmlns:p14="http://schemas.microsoft.com/office/powerpoint/2010/main" val="1212790113"/>
              </p:ext>
            </p:extLst>
          </p:nvPr>
        </p:nvGraphicFramePr>
        <p:xfrm>
          <a:off x="224631" y="1920897"/>
          <a:ext cx="11742738" cy="2479040"/>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7561597">
                  <a:extLst>
                    <a:ext uri="{9D8B030D-6E8A-4147-A177-3AD203B41FA5}">
                      <a16:colId xmlns:a16="http://schemas.microsoft.com/office/drawing/2014/main" val="20001"/>
                    </a:ext>
                  </a:extLst>
                </a:gridCol>
                <a:gridCol w="828675">
                  <a:extLst>
                    <a:ext uri="{9D8B030D-6E8A-4147-A177-3AD203B41FA5}">
                      <a16:colId xmlns:a16="http://schemas.microsoft.com/office/drawing/2014/main" val="20002"/>
                    </a:ext>
                  </a:extLst>
                </a:gridCol>
                <a:gridCol w="1899444">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New Specification number (if needed)</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54000">
                <a:tc>
                  <a:txBody>
                    <a:bodyPr/>
                    <a:lstStyle/>
                    <a:p>
                      <a:pPr algn="l" fontAlgn="t">
                        <a:buNone/>
                      </a:pPr>
                      <a:r>
                        <a:rPr lang="en-GB" sz="1600" b="1" i="0" u="sng" strike="noStrike" dirty="0">
                          <a:solidFill>
                            <a:srgbClr val="0000FF"/>
                          </a:solidFill>
                          <a:effectLst/>
                          <a:latin typeface="Arial" panose="020B0604020202020204" pitchFamily="34" charset="0"/>
                        </a:rPr>
                        <a:t>CP-253016</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Revised WID on CT Aspects of Phase 3 for UAS, UAV and UAM</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63996660"/>
                  </a:ext>
                </a:extLst>
              </a:tr>
              <a:tr h="274320">
                <a:tc>
                  <a:txBody>
                    <a:bodyPr/>
                    <a:lstStyle/>
                    <a:p>
                      <a:pPr algn="l" fontAlgn="t">
                        <a:buNone/>
                      </a:pPr>
                      <a:r>
                        <a:rPr lang="en-GB" sz="1600" b="1" i="0" u="sng" strike="noStrike" dirty="0">
                          <a:solidFill>
                            <a:srgbClr val="0000FF"/>
                          </a:solidFill>
                          <a:effectLst/>
                          <a:latin typeface="Arial" panose="020B0604020202020204" pitchFamily="34" charset="0"/>
                        </a:rPr>
                        <a:t>CP-253122</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Revised WID on CT aspects of railways specific enhancements to mission critical services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21918088"/>
                  </a:ext>
                </a:extLst>
              </a:tr>
              <a:tr h="274320">
                <a:tc>
                  <a:txBody>
                    <a:bodyPr/>
                    <a:lstStyle/>
                    <a:p>
                      <a:pPr algn="l" fontAlgn="t">
                        <a:buNone/>
                      </a:pPr>
                      <a:r>
                        <a:rPr lang="en-GB" sz="1600" b="1" i="0" u="sng" strike="noStrike" dirty="0">
                          <a:solidFill>
                            <a:srgbClr val="0000FF"/>
                          </a:solidFill>
                          <a:effectLst/>
                          <a:latin typeface="Arial" panose="020B0604020202020204" pitchFamily="34" charset="0"/>
                        </a:rPr>
                        <a:t>CP-253123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Revised WID on CT aspects of application enablement for AIML services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95435551"/>
                  </a:ext>
                </a:extLst>
              </a:tr>
              <a:tr h="274320">
                <a:tc>
                  <a:txBody>
                    <a:bodyPr/>
                    <a:lstStyle/>
                    <a:p>
                      <a:pPr algn="l" fontAlgn="t">
                        <a:buNone/>
                      </a:pPr>
                      <a:r>
                        <a:rPr lang="en-GB" sz="1600" b="1" i="0" u="sng" strike="noStrike" dirty="0">
                          <a:solidFill>
                            <a:srgbClr val="0000FF"/>
                          </a:solidFill>
                          <a:effectLst/>
                          <a:latin typeface="Arial" panose="020B0604020202020204" pitchFamily="34" charset="0"/>
                        </a:rPr>
                        <a:t>CP-253124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Revised WID on CT aspects of Next Generation Real time Communication services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161972986"/>
                  </a:ext>
                </a:extLst>
              </a:tr>
              <a:tr h="274320">
                <a:tc>
                  <a:txBody>
                    <a:bodyPr/>
                    <a:lstStyle/>
                    <a:p>
                      <a:pPr algn="l" fontAlgn="t">
                        <a:buNone/>
                      </a:pPr>
                      <a:r>
                        <a:rPr lang="en-GB" sz="1600" b="1" i="0" u="sng" strike="noStrike" dirty="0">
                          <a:solidFill>
                            <a:srgbClr val="0000FF"/>
                          </a:solidFill>
                          <a:effectLst/>
                          <a:latin typeface="Arial" panose="020B0604020202020204" pitchFamily="34" charset="0"/>
                        </a:rPr>
                        <a:t>CP-253125</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Revised WID on CT aspects of MINT support in EPS for 5G-only national roaming UE</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84718000"/>
                  </a:ext>
                </a:extLst>
              </a:tr>
              <a:tr h="274320">
                <a:tc>
                  <a:txBody>
                    <a:bodyPr/>
                    <a:lstStyle/>
                    <a:p>
                      <a:pPr algn="l" fontAlgn="t">
                        <a:buNone/>
                      </a:pPr>
                      <a:r>
                        <a:rPr lang="en-GB" sz="1600" b="1" i="0" u="sng" strike="noStrike" dirty="0">
                          <a:solidFill>
                            <a:srgbClr val="0000FF"/>
                          </a:solidFill>
                          <a:effectLst/>
                          <a:latin typeface="Arial" panose="020B0604020202020204" pitchFamily="34" charset="0"/>
                        </a:rPr>
                        <a:t>CP-253168</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Revised WID on IMS Disaster Prevention and Restoration Enhancement</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CT4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85880081"/>
                  </a:ext>
                </a:extLst>
              </a:tr>
            </a:tbl>
          </a:graphicData>
        </a:graphic>
      </p:graphicFrame>
    </p:spTree>
    <p:extLst>
      <p:ext uri="{BB962C8B-B14F-4D97-AF65-F5344CB8AC3E}">
        <p14:creationId xmlns:p14="http://schemas.microsoft.com/office/powerpoint/2010/main" val="2657504212"/>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t>Revised Study Items Rel-19</a:t>
            </a:r>
          </a:p>
        </p:txBody>
      </p:sp>
      <p:graphicFrame>
        <p:nvGraphicFramePr>
          <p:cNvPr id="4" name="Tableau 3"/>
          <p:cNvGraphicFramePr>
            <a:graphicFrameLocks noGrp="1"/>
          </p:cNvGraphicFramePr>
          <p:nvPr>
            <p:extLst>
              <p:ext uri="{D42A27DB-BD31-4B8C-83A1-F6EECF244321}">
                <p14:modId xmlns:p14="http://schemas.microsoft.com/office/powerpoint/2010/main" val="710317680"/>
              </p:ext>
            </p:extLst>
          </p:nvPr>
        </p:nvGraphicFramePr>
        <p:xfrm>
          <a:off x="224631" y="1920897"/>
          <a:ext cx="11742738" cy="2052320"/>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7561597">
                  <a:extLst>
                    <a:ext uri="{9D8B030D-6E8A-4147-A177-3AD203B41FA5}">
                      <a16:colId xmlns:a16="http://schemas.microsoft.com/office/drawing/2014/main" val="20001"/>
                    </a:ext>
                  </a:extLst>
                </a:gridCol>
                <a:gridCol w="828675">
                  <a:extLst>
                    <a:ext uri="{9D8B030D-6E8A-4147-A177-3AD203B41FA5}">
                      <a16:colId xmlns:a16="http://schemas.microsoft.com/office/drawing/2014/main" val="20002"/>
                    </a:ext>
                  </a:extLst>
                </a:gridCol>
                <a:gridCol w="1899444">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GB" sz="1400" b="1" noProof="0" dirty="0">
                          <a:solidFill>
                            <a:srgbClr val="FFFFFF"/>
                          </a:solidFill>
                          <a:effectLst/>
                          <a:latin typeface="Arial"/>
                          <a:ea typeface="Times New Roman"/>
                        </a:rPr>
                        <a:t>Title</a:t>
                      </a:r>
                      <a:endParaRPr lang="en-GB" sz="1600" noProof="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New Specification number (if needed)</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54000">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63996660"/>
                  </a:ext>
                </a:extLst>
              </a:tr>
              <a:tr h="274320">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21918088"/>
                  </a:ext>
                </a:extLst>
              </a:tr>
              <a:tr h="274320">
                <a:tc>
                  <a:txBody>
                    <a:bodyPr/>
                    <a:lstStyle/>
                    <a:p>
                      <a:pPr marL="0" algn="l" defTabSz="914400" rtl="0" eaLnBrk="1" fontAlgn="t" latinLnBrk="0" hangingPunct="1"/>
                      <a:endParaRPr lang="en-GB" sz="16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469004763"/>
                  </a:ext>
                </a:extLst>
              </a:tr>
              <a:tr h="274320">
                <a:tc>
                  <a:txBody>
                    <a:bodyPr/>
                    <a:lstStyle/>
                    <a:p>
                      <a:pPr marL="0" algn="l" defTabSz="914400" rtl="0" eaLnBrk="1" fontAlgn="t" latinLnBrk="0" hangingPunct="1"/>
                      <a:endParaRPr lang="en-GB" sz="16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311345742"/>
                  </a:ext>
                </a:extLst>
              </a:tr>
              <a:tr h="274320">
                <a:tc>
                  <a:txBody>
                    <a:bodyPr/>
                    <a:lstStyle/>
                    <a:p>
                      <a:pPr marL="0" algn="l" defTabSz="914400" rtl="0" eaLnBrk="1" fontAlgn="t" latinLnBrk="0" hangingPunct="1"/>
                      <a:endParaRPr lang="en-GB" sz="16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96501739"/>
                  </a:ext>
                </a:extLst>
              </a:tr>
              <a:tr h="274320">
                <a:tc>
                  <a:txBody>
                    <a:bodyPr/>
                    <a:lstStyle/>
                    <a:p>
                      <a:pPr marL="0" algn="l" defTabSz="914400" rtl="0" eaLnBrk="1" fontAlgn="t" latinLnBrk="0" hangingPunct="1"/>
                      <a:endParaRPr lang="en-GB" sz="16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50951327"/>
                  </a:ext>
                </a:extLst>
              </a:tr>
            </a:tbl>
          </a:graphicData>
        </a:graphic>
      </p:graphicFrame>
      <p:sp>
        <p:nvSpPr>
          <p:cNvPr id="2" name="TextBox 1">
            <a:extLst>
              <a:ext uri="{FF2B5EF4-FFF2-40B4-BE49-F238E27FC236}">
                <a16:creationId xmlns:a16="http://schemas.microsoft.com/office/drawing/2014/main" id="{DA07CC0F-D028-2635-237F-D0E5C2B219E6}"/>
              </a:ext>
            </a:extLst>
          </p:cNvPr>
          <p:cNvSpPr txBox="1"/>
          <p:nvPr/>
        </p:nvSpPr>
        <p:spPr>
          <a:xfrm rot="21197728">
            <a:off x="2777900" y="2792399"/>
            <a:ext cx="5969703" cy="523220"/>
          </a:xfrm>
          <a:prstGeom prst="rect">
            <a:avLst/>
          </a:prstGeom>
          <a:noFill/>
        </p:spPr>
        <p:txBody>
          <a:bodyPr wrap="square" rtlCol="0">
            <a:spAutoFit/>
          </a:bodyPr>
          <a:lstStyle/>
          <a:p>
            <a:r>
              <a:rPr lang="de-DE" sz="2800" dirty="0">
                <a:solidFill>
                  <a:srgbClr val="FF0000"/>
                </a:solidFill>
              </a:rPr>
              <a:t>No Revised Study items in CT#110.</a:t>
            </a:r>
            <a:endParaRPr lang="en-US" sz="2800" dirty="0">
              <a:solidFill>
                <a:srgbClr val="FF0000"/>
              </a:solidFill>
            </a:endParaRPr>
          </a:p>
        </p:txBody>
      </p:sp>
    </p:spTree>
    <p:extLst>
      <p:ext uri="{BB962C8B-B14F-4D97-AF65-F5344CB8AC3E}">
        <p14:creationId xmlns:p14="http://schemas.microsoft.com/office/powerpoint/2010/main" val="2355210134"/>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ltLang="fr-FR" dirty="0"/>
              <a:t>TR/TS sent to plenary</a:t>
            </a:r>
            <a:endParaRPr lang="en-US" dirty="0"/>
          </a:p>
        </p:txBody>
      </p:sp>
    </p:spTree>
    <p:extLst>
      <p:ext uri="{BB962C8B-B14F-4D97-AF65-F5344CB8AC3E}">
        <p14:creationId xmlns:p14="http://schemas.microsoft.com/office/powerpoint/2010/main" val="39361442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t>New TR/TS for Approval</a:t>
            </a:r>
          </a:p>
        </p:txBody>
      </p:sp>
      <p:graphicFrame>
        <p:nvGraphicFramePr>
          <p:cNvPr id="3" name="Tableau 3">
            <a:extLst>
              <a:ext uri="{FF2B5EF4-FFF2-40B4-BE49-F238E27FC236}">
                <a16:creationId xmlns:a16="http://schemas.microsoft.com/office/drawing/2014/main" id="{530538AF-20B9-F748-11B6-50D5288BCAD6}"/>
              </a:ext>
            </a:extLst>
          </p:cNvPr>
          <p:cNvGraphicFramePr>
            <a:graphicFrameLocks noGrp="1"/>
          </p:cNvGraphicFramePr>
          <p:nvPr>
            <p:extLst>
              <p:ext uri="{D42A27DB-BD31-4B8C-83A1-F6EECF244321}">
                <p14:modId xmlns:p14="http://schemas.microsoft.com/office/powerpoint/2010/main" val="4079045182"/>
              </p:ext>
            </p:extLst>
          </p:nvPr>
        </p:nvGraphicFramePr>
        <p:xfrm>
          <a:off x="224630" y="1800317"/>
          <a:ext cx="11089812" cy="2995279"/>
        </p:xfrm>
        <a:graphic>
          <a:graphicData uri="http://schemas.openxmlformats.org/drawingml/2006/table">
            <a:tbl>
              <a:tblPr firstRow="1" firstCol="1" bandRow="1"/>
              <a:tblGrid>
                <a:gridCol w="1637027">
                  <a:extLst>
                    <a:ext uri="{9D8B030D-6E8A-4147-A177-3AD203B41FA5}">
                      <a16:colId xmlns:a16="http://schemas.microsoft.com/office/drawing/2014/main" val="20000"/>
                    </a:ext>
                  </a:extLst>
                </a:gridCol>
                <a:gridCol w="8519170">
                  <a:extLst>
                    <a:ext uri="{9D8B030D-6E8A-4147-A177-3AD203B41FA5}">
                      <a16:colId xmlns:a16="http://schemas.microsoft.com/office/drawing/2014/main" val="20001"/>
                    </a:ext>
                  </a:extLst>
                </a:gridCol>
                <a:gridCol w="933615">
                  <a:extLst>
                    <a:ext uri="{9D8B030D-6E8A-4147-A177-3AD203B41FA5}">
                      <a16:colId xmlns:a16="http://schemas.microsoft.com/office/drawing/2014/main" val="20002"/>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88000">
                <a:tc>
                  <a:txBody>
                    <a:bodyPr/>
                    <a:lstStyle/>
                    <a:p>
                      <a:pPr algn="l" fontAlgn="t">
                        <a:buNone/>
                      </a:pPr>
                      <a:r>
                        <a:rPr lang="en-GB" sz="1600" b="1" i="0" u="sng" strike="noStrike" dirty="0">
                          <a:solidFill>
                            <a:srgbClr val="0000FF"/>
                          </a:solidFill>
                          <a:effectLst/>
                          <a:latin typeface="Arial" panose="020B0604020202020204" pitchFamily="34" charset="0"/>
                        </a:rPr>
                        <a:t>CP-253017</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Presentation of 3GPP TS 29.392 v2.0.0 for approval</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63996660"/>
                  </a:ext>
                </a:extLst>
              </a:tr>
              <a:tr h="288000">
                <a:tc>
                  <a:txBody>
                    <a:bodyPr/>
                    <a:lstStyle/>
                    <a:p>
                      <a:pPr algn="l" fontAlgn="t">
                        <a:buNone/>
                      </a:pPr>
                      <a:r>
                        <a:rPr lang="en-GB" sz="1600" b="1" i="0" u="sng" strike="noStrike" dirty="0">
                          <a:solidFill>
                            <a:srgbClr val="0000FF"/>
                          </a:solidFill>
                          <a:effectLst/>
                          <a:latin typeface="Arial" panose="020B0604020202020204" pitchFamily="34" charset="0"/>
                        </a:rPr>
                        <a:t>CP-253018</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Presentation of 3GPP TS 29.437 v2.0.0 for approval</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639450392"/>
                  </a:ext>
                </a:extLst>
              </a:tr>
              <a:tr h="288000">
                <a:tc>
                  <a:txBody>
                    <a:bodyPr/>
                    <a:lstStyle/>
                    <a:p>
                      <a:pPr algn="l" fontAlgn="t">
                        <a:buNone/>
                      </a:pPr>
                      <a:r>
                        <a:rPr lang="en-GB" sz="1600" b="1" i="0" u="sng" strike="noStrike" dirty="0">
                          <a:solidFill>
                            <a:srgbClr val="0000FF"/>
                          </a:solidFill>
                          <a:effectLst/>
                          <a:latin typeface="Arial" panose="020B0604020202020204" pitchFamily="34" charset="0"/>
                        </a:rPr>
                        <a:t>CP-253019</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Presentation of 3GPP TS 29.482 v2.0.0 for approval</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847770647"/>
                  </a:ext>
                </a:extLst>
              </a:tr>
              <a:tr h="288000">
                <a:tc>
                  <a:txBody>
                    <a:bodyPr/>
                    <a:lstStyle/>
                    <a:p>
                      <a:pPr algn="l" fontAlgn="t">
                        <a:buNone/>
                      </a:pPr>
                      <a:r>
                        <a:rPr lang="en-GB" sz="1600" b="1" i="0" u="sng" strike="noStrike" dirty="0">
                          <a:solidFill>
                            <a:srgbClr val="0000FF"/>
                          </a:solidFill>
                          <a:effectLst/>
                          <a:latin typeface="Arial" panose="020B0604020202020204" pitchFamily="34" charset="0"/>
                        </a:rPr>
                        <a:t>CP-253020</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Presentation of 3GPP TS 29.530 v2.0.0 for approval</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480223149"/>
                  </a:ext>
                </a:extLst>
              </a:tr>
              <a:tr h="288000">
                <a:tc>
                  <a:txBody>
                    <a:bodyPr/>
                    <a:lstStyle/>
                    <a:p>
                      <a:pPr algn="l" fontAlgn="t">
                        <a:buNone/>
                      </a:pPr>
                      <a:r>
                        <a:rPr lang="en-GB" sz="1600" b="1" i="0" u="sng" strike="noStrike" dirty="0">
                          <a:solidFill>
                            <a:srgbClr val="0000FF"/>
                          </a:solidFill>
                          <a:effectLst/>
                          <a:latin typeface="Arial" panose="020B0604020202020204" pitchFamily="34" charset="0"/>
                        </a:rPr>
                        <a:t>CP-253021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Presentation of 3GPP TS 29.566 v2.0.0 for approval</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CT3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421918088"/>
                  </a:ext>
                </a:extLst>
              </a:tr>
              <a:tr h="288000">
                <a:tc>
                  <a:txBody>
                    <a:bodyPr/>
                    <a:lstStyle/>
                    <a:p>
                      <a:pPr algn="l" fontAlgn="t">
                        <a:buNone/>
                      </a:pPr>
                      <a:r>
                        <a:rPr lang="en-GB" sz="1600" b="1" i="0" u="sng" strike="noStrike" dirty="0">
                          <a:solidFill>
                            <a:srgbClr val="0000FF"/>
                          </a:solidFill>
                          <a:effectLst/>
                          <a:latin typeface="Arial" panose="020B0604020202020204" pitchFamily="34" charset="0"/>
                        </a:rPr>
                        <a:t>CP-253068</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Presentation of 3GPP TS 24.560 v2.0.0 to TSG for approval</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95435551"/>
                  </a:ext>
                </a:extLst>
              </a:tr>
              <a:tr h="288000">
                <a:tc>
                  <a:txBody>
                    <a:bodyPr/>
                    <a:lstStyle/>
                    <a:p>
                      <a:pPr algn="l" fontAlgn="t">
                        <a:buNone/>
                      </a:pPr>
                      <a:r>
                        <a:rPr lang="en-GB" sz="1600" b="1" i="0" u="sng" strike="noStrike" dirty="0">
                          <a:solidFill>
                            <a:srgbClr val="0000FF"/>
                          </a:solidFill>
                          <a:effectLst/>
                          <a:latin typeface="Arial" panose="020B0604020202020204" pitchFamily="34" charset="0"/>
                        </a:rPr>
                        <a:t>CP-253069</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Presentation of 3GPP TS 24.369 v2.0.0 to TSG for approval</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161972986"/>
                  </a:ext>
                </a:extLst>
              </a:tr>
              <a:tr h="288000">
                <a:tc>
                  <a:txBody>
                    <a:bodyPr/>
                    <a:lstStyle/>
                    <a:p>
                      <a:pPr algn="l" fontAlgn="t">
                        <a:buNone/>
                      </a:pPr>
                      <a:r>
                        <a:rPr lang="en-GB" sz="1600" b="1" i="0" u="sng" strike="noStrike" dirty="0">
                          <a:solidFill>
                            <a:srgbClr val="0000FF"/>
                          </a:solidFill>
                          <a:effectLst/>
                          <a:latin typeface="Arial" panose="020B0604020202020204" pitchFamily="34" charset="0"/>
                        </a:rPr>
                        <a:t>CP-253070</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Presentation of 3GPP TS 24.550 v2.0.0 to TSG for approval</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84718000"/>
                  </a:ext>
                </a:extLst>
              </a:tr>
              <a:tr h="288000">
                <a:tc>
                  <a:txBody>
                    <a:bodyPr/>
                    <a:lstStyle/>
                    <a:p>
                      <a:pPr algn="l" fontAlgn="t">
                        <a:buNone/>
                      </a:pPr>
                      <a:r>
                        <a:rPr lang="en-GB" sz="1600" b="1" i="0" u="sng" strike="noStrike" dirty="0">
                          <a:solidFill>
                            <a:srgbClr val="0000FF"/>
                          </a:solidFill>
                          <a:effectLst/>
                          <a:latin typeface="Arial" panose="020B0604020202020204" pitchFamily="34" charset="0"/>
                        </a:rPr>
                        <a:t>CP-253071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Presentation of 3GPP TS 24.392 v2.0.0 to TSG for approval</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buNone/>
                      </a:pPr>
                      <a:r>
                        <a:rPr lang="en-GB" sz="1600" b="0" i="0" u="none" strike="noStrike" dirty="0">
                          <a:solidFill>
                            <a:srgbClr val="000000"/>
                          </a:solidFill>
                          <a:effectLst/>
                          <a:latin typeface="Arial" panose="020B0604020202020204" pitchFamily="34" charset="0"/>
                        </a:rPr>
                        <a:t>CT1</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85880081"/>
                  </a:ext>
                </a:extLst>
              </a:tr>
            </a:tbl>
          </a:graphicData>
        </a:graphic>
      </p:graphicFrame>
    </p:spTree>
    <p:extLst>
      <p:ext uri="{BB962C8B-B14F-4D97-AF65-F5344CB8AC3E}">
        <p14:creationId xmlns:p14="http://schemas.microsoft.com/office/powerpoint/2010/main" val="2468501913"/>
      </p:ext>
    </p:extLst>
  </p:cSld>
  <p:clrMapOvr>
    <a:overrideClrMapping bg1="lt1" tx1="dk1" bg2="lt2" tx2="dk2" accent1="accent1" accent2="accent2" accent3="accent3" accent4="accent4" accent5="accent5" accent6="accent6" hlink="hlink" folHlink="folHlink"/>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t>New TR/TS for Information</a:t>
            </a:r>
          </a:p>
        </p:txBody>
      </p:sp>
      <p:graphicFrame>
        <p:nvGraphicFramePr>
          <p:cNvPr id="3" name="Tableau 3">
            <a:extLst>
              <a:ext uri="{FF2B5EF4-FFF2-40B4-BE49-F238E27FC236}">
                <a16:creationId xmlns:a16="http://schemas.microsoft.com/office/drawing/2014/main" id="{530538AF-20B9-F748-11B6-50D5288BCAD6}"/>
              </a:ext>
            </a:extLst>
          </p:cNvPr>
          <p:cNvGraphicFramePr>
            <a:graphicFrameLocks noGrp="1"/>
          </p:cNvGraphicFramePr>
          <p:nvPr>
            <p:extLst>
              <p:ext uri="{D42A27DB-BD31-4B8C-83A1-F6EECF244321}">
                <p14:modId xmlns:p14="http://schemas.microsoft.com/office/powerpoint/2010/main" val="1355973315"/>
              </p:ext>
            </p:extLst>
          </p:nvPr>
        </p:nvGraphicFramePr>
        <p:xfrm>
          <a:off x="224630" y="1800317"/>
          <a:ext cx="11089812" cy="1500559"/>
        </p:xfrm>
        <a:graphic>
          <a:graphicData uri="http://schemas.openxmlformats.org/drawingml/2006/table">
            <a:tbl>
              <a:tblPr firstRow="1" firstCol="1" bandRow="1"/>
              <a:tblGrid>
                <a:gridCol w="1637027">
                  <a:extLst>
                    <a:ext uri="{9D8B030D-6E8A-4147-A177-3AD203B41FA5}">
                      <a16:colId xmlns:a16="http://schemas.microsoft.com/office/drawing/2014/main" val="20000"/>
                    </a:ext>
                  </a:extLst>
                </a:gridCol>
                <a:gridCol w="8519170">
                  <a:extLst>
                    <a:ext uri="{9D8B030D-6E8A-4147-A177-3AD203B41FA5}">
                      <a16:colId xmlns:a16="http://schemas.microsoft.com/office/drawing/2014/main" val="20001"/>
                    </a:ext>
                  </a:extLst>
                </a:gridCol>
                <a:gridCol w="933615">
                  <a:extLst>
                    <a:ext uri="{9D8B030D-6E8A-4147-A177-3AD203B41FA5}">
                      <a16:colId xmlns:a16="http://schemas.microsoft.com/office/drawing/2014/main" val="20002"/>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74320">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41943180"/>
                  </a:ext>
                </a:extLst>
              </a:tr>
              <a:tr h="274320">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82875934"/>
                  </a:ext>
                </a:extLst>
              </a:tr>
              <a:tr h="274320">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484764868"/>
                  </a:ext>
                </a:extLst>
              </a:tr>
              <a:tr h="274320">
                <a:tc>
                  <a:txBody>
                    <a:bodyPr/>
                    <a:lstStyle/>
                    <a:p>
                      <a:pPr algn="l" fontAlgn="t"/>
                      <a:endParaRPr lang="en-GB" sz="1600" b="1" i="0" u="sng" strike="noStrike" dirty="0">
                        <a:solidFill>
                          <a:srgbClr val="0000FF"/>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604872305"/>
                  </a:ext>
                </a:extLst>
              </a:tr>
            </a:tbl>
          </a:graphicData>
        </a:graphic>
      </p:graphicFrame>
      <p:sp>
        <p:nvSpPr>
          <p:cNvPr id="2" name="TextBox 1">
            <a:extLst>
              <a:ext uri="{FF2B5EF4-FFF2-40B4-BE49-F238E27FC236}">
                <a16:creationId xmlns:a16="http://schemas.microsoft.com/office/drawing/2014/main" id="{45BDD8E5-F602-380A-A947-0C092B8034A5}"/>
              </a:ext>
            </a:extLst>
          </p:cNvPr>
          <p:cNvSpPr txBox="1"/>
          <p:nvPr/>
        </p:nvSpPr>
        <p:spPr>
          <a:xfrm rot="21197728">
            <a:off x="2431539" y="3728519"/>
            <a:ext cx="6744926" cy="523220"/>
          </a:xfrm>
          <a:prstGeom prst="rect">
            <a:avLst/>
          </a:prstGeom>
          <a:noFill/>
        </p:spPr>
        <p:txBody>
          <a:bodyPr wrap="square" rtlCol="0">
            <a:spAutoFit/>
          </a:bodyPr>
          <a:lstStyle/>
          <a:p>
            <a:r>
              <a:rPr lang="de-DE" sz="2800" dirty="0">
                <a:solidFill>
                  <a:srgbClr val="FF0000"/>
                </a:solidFill>
              </a:rPr>
              <a:t>No new TR/TS for information in CT#110.</a:t>
            </a:r>
            <a:endParaRPr lang="en-US" sz="2800" dirty="0">
              <a:solidFill>
                <a:srgbClr val="FF0000"/>
              </a:solidFill>
            </a:endParaRPr>
          </a:p>
        </p:txBody>
      </p:sp>
    </p:spTree>
    <p:extLst>
      <p:ext uri="{BB962C8B-B14F-4D97-AF65-F5344CB8AC3E}">
        <p14:creationId xmlns:p14="http://schemas.microsoft.com/office/powerpoint/2010/main" val="2414599427"/>
      </p:ext>
    </p:extLst>
  </p:cSld>
  <p:clrMapOvr>
    <a:overrideClrMapping bg1="lt1" tx1="dk1" bg2="lt2" tx2="dk2" accent1="accent1" accent2="accent2" accent3="accent3" accent4="accent4" accent5="accent5" accent6="accent6" hlink="hlink" folHlink="folHlink"/>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ltLang="fr-FR" dirty="0"/>
              <a:t>New Specification numbers</a:t>
            </a:r>
            <a:endParaRPr lang="en-US" dirty="0"/>
          </a:p>
        </p:txBody>
      </p:sp>
    </p:spTree>
    <p:extLst>
      <p:ext uri="{BB962C8B-B14F-4D97-AF65-F5344CB8AC3E}">
        <p14:creationId xmlns:p14="http://schemas.microsoft.com/office/powerpoint/2010/main" val="39951338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dirty="0"/>
              <a:t>New allocated Specification numbers 1/1</a:t>
            </a:r>
          </a:p>
        </p:txBody>
      </p:sp>
      <p:sp>
        <p:nvSpPr>
          <p:cNvPr id="3" name="Rectangle 2">
            <a:extLst>
              <a:ext uri="{FF2B5EF4-FFF2-40B4-BE49-F238E27FC236}">
                <a16:creationId xmlns:a16="http://schemas.microsoft.com/office/drawing/2014/main" id="{F5579CD4-A13B-4617-972F-A8824E8D14BC}"/>
              </a:ext>
            </a:extLst>
          </p:cNvPr>
          <p:cNvSpPr>
            <a:spLocks noChangeArrowheads="1"/>
          </p:cNvSpPr>
          <p:nvPr/>
        </p:nvSpPr>
        <p:spPr bwMode="auto">
          <a:xfrm>
            <a:off x="152400" y="75456"/>
            <a:ext cx="199093" cy="15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400" b="0" i="0" u="none" strike="noStrike" cap="none" normalizeH="0" baseline="0" dirty="0">
                <a:ln>
                  <a:noFill/>
                </a:ln>
                <a:solidFill>
                  <a:schemeClr val="tx1"/>
                </a:solidFill>
                <a:effectLst/>
              </a:rPr>
              <a:t> </a:t>
            </a: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6" name="Content Placeholder 2">
            <a:extLst>
              <a:ext uri="{FF2B5EF4-FFF2-40B4-BE49-F238E27FC236}">
                <a16:creationId xmlns:a16="http://schemas.microsoft.com/office/drawing/2014/main" id="{FD345A0B-3CAE-4724-9964-5856FF663A42}"/>
              </a:ext>
            </a:extLst>
          </p:cNvPr>
          <p:cNvSpPr>
            <a:spLocks noGrp="1"/>
          </p:cNvSpPr>
          <p:nvPr>
            <p:ph idx="1"/>
          </p:nvPr>
        </p:nvSpPr>
        <p:spPr>
          <a:xfrm>
            <a:off x="328743" y="2011680"/>
            <a:ext cx="11747715" cy="4033520"/>
          </a:xfrm>
        </p:spPr>
        <p:txBody>
          <a:bodyPr/>
          <a:lstStyle/>
          <a:p>
            <a:pPr marL="0" indent="0">
              <a:buNone/>
            </a:pPr>
            <a:endParaRPr lang="en-GB" sz="1800" dirty="0">
              <a:solidFill>
                <a:srgbClr val="000000"/>
              </a:solidFill>
              <a:latin typeface="Calibri" panose="020F0502020204030204" pitchFamily="34" charset="0"/>
            </a:endParaRPr>
          </a:p>
          <a:p>
            <a:endParaRPr lang="en-US" altLang="en-US" dirty="0"/>
          </a:p>
        </p:txBody>
      </p:sp>
      <p:graphicFrame>
        <p:nvGraphicFramePr>
          <p:cNvPr id="2" name="Tableau 3">
            <a:extLst>
              <a:ext uri="{FF2B5EF4-FFF2-40B4-BE49-F238E27FC236}">
                <a16:creationId xmlns:a16="http://schemas.microsoft.com/office/drawing/2014/main" id="{670CB60B-54C3-F255-BAC8-085CEDE525F4}"/>
              </a:ext>
            </a:extLst>
          </p:cNvPr>
          <p:cNvGraphicFramePr>
            <a:graphicFrameLocks noGrp="1"/>
          </p:cNvGraphicFramePr>
          <p:nvPr>
            <p:extLst>
              <p:ext uri="{D42A27DB-BD31-4B8C-83A1-F6EECF244321}">
                <p14:modId xmlns:p14="http://schemas.microsoft.com/office/powerpoint/2010/main" val="3570623197"/>
              </p:ext>
            </p:extLst>
          </p:nvPr>
        </p:nvGraphicFramePr>
        <p:xfrm>
          <a:off x="224630" y="1920897"/>
          <a:ext cx="11211869" cy="3777931"/>
        </p:xfrm>
        <a:graphic>
          <a:graphicData uri="http://schemas.openxmlformats.org/drawingml/2006/table">
            <a:tbl>
              <a:tblPr firstRow="1" firstCol="1" bandRow="1"/>
              <a:tblGrid>
                <a:gridCol w="1736921">
                  <a:extLst>
                    <a:ext uri="{9D8B030D-6E8A-4147-A177-3AD203B41FA5}">
                      <a16:colId xmlns:a16="http://schemas.microsoft.com/office/drawing/2014/main" val="20000"/>
                    </a:ext>
                  </a:extLst>
                </a:gridCol>
                <a:gridCol w="7628562">
                  <a:extLst>
                    <a:ext uri="{9D8B030D-6E8A-4147-A177-3AD203B41FA5}">
                      <a16:colId xmlns:a16="http://schemas.microsoft.com/office/drawing/2014/main" val="20001"/>
                    </a:ext>
                  </a:extLst>
                </a:gridCol>
                <a:gridCol w="1846386">
                  <a:extLst>
                    <a:ext uri="{9D8B030D-6E8A-4147-A177-3AD203B41FA5}">
                      <a16:colId xmlns:a16="http://schemas.microsoft.com/office/drawing/2014/main" val="20002"/>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TR/TS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62442">
                <a:tc>
                  <a:txBody>
                    <a:bodyPr/>
                    <a:lstStyle/>
                    <a:p>
                      <a:pPr algn="ctr" fontAlgn="t"/>
                      <a:endParaRPr lang="en-GB" sz="16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GB" sz="1800" i="0" kern="1200" dirty="0">
                        <a:solidFill>
                          <a:schemeClr val="tx1"/>
                        </a:solidFill>
                        <a:effectLst/>
                        <a:latin typeface="+mn-lt"/>
                        <a:ea typeface="+mn-ea"/>
                        <a:cs typeface="+mn-cs"/>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62016994"/>
                  </a:ext>
                </a:extLst>
              </a:tr>
              <a:tr h="562442">
                <a:tc>
                  <a:txBody>
                    <a:bodyPr/>
                    <a:lstStyle/>
                    <a:p>
                      <a:pPr algn="ctr" fontAlgn="t"/>
                      <a:endParaRPr lang="en-GB" sz="16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GB" sz="1800" i="0" kern="1200" dirty="0">
                        <a:solidFill>
                          <a:schemeClr val="tx1"/>
                        </a:solidFill>
                        <a:effectLst/>
                        <a:latin typeface="+mn-lt"/>
                        <a:ea typeface="+mn-ea"/>
                        <a:cs typeface="+mn-cs"/>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60265476"/>
                  </a:ext>
                </a:extLst>
              </a:tr>
              <a:tr h="562442">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lang="en-GB" sz="16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GB" sz="1800" i="0" kern="1200" dirty="0">
                        <a:solidFill>
                          <a:schemeClr val="tx1"/>
                        </a:solidFill>
                        <a:effectLst/>
                        <a:latin typeface="+mn-lt"/>
                        <a:ea typeface="+mn-ea"/>
                        <a:cs typeface="+mn-cs"/>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991301128"/>
                  </a:ext>
                </a:extLst>
              </a:tr>
              <a:tr h="562442">
                <a:tc>
                  <a:txBody>
                    <a:bodyPr/>
                    <a:lstStyle/>
                    <a:p>
                      <a:pPr algn="ctr" fontAlgn="t"/>
                      <a:endParaRPr lang="en-GB" sz="16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GB" sz="1800" i="0" kern="1200" dirty="0">
                        <a:solidFill>
                          <a:schemeClr val="tx1"/>
                        </a:solidFill>
                        <a:effectLst/>
                        <a:latin typeface="+mn-lt"/>
                        <a:ea typeface="+mn-ea"/>
                        <a:cs typeface="+mn-cs"/>
                      </a:endParaRPr>
                    </a:p>
                  </a:txBody>
                  <a:tcPr marL="68580" marR="68580" marT="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981725934"/>
                  </a:ext>
                </a:extLst>
              </a:tr>
              <a:tr h="562442">
                <a:tc>
                  <a:txBody>
                    <a:bodyPr/>
                    <a:lstStyle/>
                    <a:p>
                      <a:pPr algn="ctr" fontAlgn="t"/>
                      <a:endParaRPr lang="en-GB" sz="16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GB" sz="1800" i="0" kern="1200" dirty="0">
                        <a:solidFill>
                          <a:schemeClr val="tx1"/>
                        </a:solidFill>
                        <a:effectLst/>
                        <a:latin typeface="+mn-lt"/>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03154765"/>
                  </a:ext>
                </a:extLst>
              </a:tr>
              <a:tr h="562442">
                <a:tc>
                  <a:txBody>
                    <a:bodyPr/>
                    <a:lstStyle/>
                    <a:p>
                      <a:pPr algn="ctr" fontAlgn="t"/>
                      <a:endParaRPr lang="en-GB" sz="16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endParaRPr lang="en-GB" sz="1800" i="0" kern="1200" dirty="0">
                        <a:solidFill>
                          <a:schemeClr val="tx1"/>
                        </a:solidFill>
                        <a:effectLst/>
                        <a:latin typeface="+mn-lt"/>
                        <a:ea typeface="+mn-ea"/>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t"/>
                      <a:endParaRPr lang="en-GB" sz="16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167004405"/>
                  </a:ext>
                </a:extLst>
              </a:tr>
            </a:tbl>
          </a:graphicData>
        </a:graphic>
      </p:graphicFrame>
      <p:sp>
        <p:nvSpPr>
          <p:cNvPr id="4" name="TextBox 3">
            <a:extLst>
              <a:ext uri="{FF2B5EF4-FFF2-40B4-BE49-F238E27FC236}">
                <a16:creationId xmlns:a16="http://schemas.microsoft.com/office/drawing/2014/main" id="{A27F11A5-037E-B714-0E69-996398F29672}"/>
              </a:ext>
            </a:extLst>
          </p:cNvPr>
          <p:cNvSpPr txBox="1"/>
          <p:nvPr/>
        </p:nvSpPr>
        <p:spPr>
          <a:xfrm rot="21197728">
            <a:off x="2354990" y="3548252"/>
            <a:ext cx="6684048" cy="523220"/>
          </a:xfrm>
          <a:prstGeom prst="rect">
            <a:avLst/>
          </a:prstGeom>
          <a:noFill/>
        </p:spPr>
        <p:txBody>
          <a:bodyPr wrap="square" rtlCol="0">
            <a:spAutoFit/>
          </a:bodyPr>
          <a:lstStyle/>
          <a:p>
            <a:r>
              <a:rPr lang="de-DE" sz="2800" dirty="0">
                <a:solidFill>
                  <a:srgbClr val="FF0000"/>
                </a:solidFill>
              </a:rPr>
              <a:t>No new Spec numbers in CT#110.</a:t>
            </a:r>
            <a:endParaRPr lang="en-US" sz="2800" dirty="0">
              <a:solidFill>
                <a:srgbClr val="FF0000"/>
              </a:solidFill>
            </a:endParaRPr>
          </a:p>
        </p:txBody>
      </p:sp>
    </p:spTree>
    <p:extLst>
      <p:ext uri="{BB962C8B-B14F-4D97-AF65-F5344CB8AC3E}">
        <p14:creationId xmlns:p14="http://schemas.microsoft.com/office/powerpoint/2010/main" val="3202895858"/>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CRs for conditional approval </a:t>
            </a:r>
          </a:p>
        </p:txBody>
      </p:sp>
    </p:spTree>
    <p:extLst>
      <p:ext uri="{BB962C8B-B14F-4D97-AF65-F5344CB8AC3E}">
        <p14:creationId xmlns:p14="http://schemas.microsoft.com/office/powerpoint/2010/main" val="7994345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5F26C5-C290-FDD3-52A1-942B27B58D2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A89E093-25C8-07D9-8FBB-64EDF6E416BD}"/>
              </a:ext>
            </a:extLst>
          </p:cNvPr>
          <p:cNvSpPr>
            <a:spLocks noGrp="1"/>
          </p:cNvSpPr>
          <p:nvPr>
            <p:ph type="title"/>
          </p:nvPr>
        </p:nvSpPr>
        <p:spPr/>
        <p:txBody>
          <a:bodyPr/>
          <a:lstStyle/>
          <a:p>
            <a:r>
              <a:rPr lang="en-US" dirty="0"/>
              <a:t>CT1: CRs </a:t>
            </a:r>
            <a:r>
              <a:rPr lang="en-US" dirty="0">
                <a:highlight>
                  <a:srgbClr val="FFFFFF"/>
                </a:highlight>
              </a:rPr>
              <a:t>for conditional approval (1/2)</a:t>
            </a:r>
          </a:p>
        </p:txBody>
      </p:sp>
      <p:graphicFrame>
        <p:nvGraphicFramePr>
          <p:cNvPr id="4" name="Table 3">
            <a:extLst>
              <a:ext uri="{FF2B5EF4-FFF2-40B4-BE49-F238E27FC236}">
                <a16:creationId xmlns:a16="http://schemas.microsoft.com/office/drawing/2014/main" id="{87F0FAD9-388E-A3D6-317D-B476CC557D87}"/>
              </a:ext>
            </a:extLst>
          </p:cNvPr>
          <p:cNvGraphicFramePr>
            <a:graphicFrameLocks noGrp="1"/>
          </p:cNvGraphicFramePr>
          <p:nvPr>
            <p:extLst>
              <p:ext uri="{D42A27DB-BD31-4B8C-83A1-F6EECF244321}">
                <p14:modId xmlns:p14="http://schemas.microsoft.com/office/powerpoint/2010/main" val="3034642167"/>
              </p:ext>
            </p:extLst>
          </p:nvPr>
        </p:nvGraphicFramePr>
        <p:xfrm>
          <a:off x="745921" y="1825625"/>
          <a:ext cx="10066364" cy="4226071"/>
        </p:xfrm>
        <a:graphic>
          <a:graphicData uri="http://schemas.openxmlformats.org/drawingml/2006/table">
            <a:tbl>
              <a:tblPr firstRow="1" firstCol="1" bandRow="1"/>
              <a:tblGrid>
                <a:gridCol w="478872">
                  <a:extLst>
                    <a:ext uri="{9D8B030D-6E8A-4147-A177-3AD203B41FA5}">
                      <a16:colId xmlns:a16="http://schemas.microsoft.com/office/drawing/2014/main" val="400487135"/>
                    </a:ext>
                  </a:extLst>
                </a:gridCol>
                <a:gridCol w="411060">
                  <a:extLst>
                    <a:ext uri="{9D8B030D-6E8A-4147-A177-3AD203B41FA5}">
                      <a16:colId xmlns:a16="http://schemas.microsoft.com/office/drawing/2014/main" val="2595074357"/>
                    </a:ext>
                  </a:extLst>
                </a:gridCol>
                <a:gridCol w="346323">
                  <a:extLst>
                    <a:ext uri="{9D8B030D-6E8A-4147-A177-3AD203B41FA5}">
                      <a16:colId xmlns:a16="http://schemas.microsoft.com/office/drawing/2014/main" val="3526057946"/>
                    </a:ext>
                  </a:extLst>
                </a:gridCol>
                <a:gridCol w="423976">
                  <a:extLst>
                    <a:ext uri="{9D8B030D-6E8A-4147-A177-3AD203B41FA5}">
                      <a16:colId xmlns:a16="http://schemas.microsoft.com/office/drawing/2014/main" val="1687526940"/>
                    </a:ext>
                  </a:extLst>
                </a:gridCol>
                <a:gridCol w="1503118">
                  <a:extLst>
                    <a:ext uri="{9D8B030D-6E8A-4147-A177-3AD203B41FA5}">
                      <a16:colId xmlns:a16="http://schemas.microsoft.com/office/drawing/2014/main" val="1210607397"/>
                    </a:ext>
                  </a:extLst>
                </a:gridCol>
                <a:gridCol w="276836">
                  <a:extLst>
                    <a:ext uri="{9D8B030D-6E8A-4147-A177-3AD203B41FA5}">
                      <a16:colId xmlns:a16="http://schemas.microsoft.com/office/drawing/2014/main" val="229337311"/>
                    </a:ext>
                  </a:extLst>
                </a:gridCol>
                <a:gridCol w="469784">
                  <a:extLst>
                    <a:ext uri="{9D8B030D-6E8A-4147-A177-3AD203B41FA5}">
                      <a16:colId xmlns:a16="http://schemas.microsoft.com/office/drawing/2014/main" val="310651670"/>
                    </a:ext>
                  </a:extLst>
                </a:gridCol>
                <a:gridCol w="578840">
                  <a:extLst>
                    <a:ext uri="{9D8B030D-6E8A-4147-A177-3AD203B41FA5}">
                      <a16:colId xmlns:a16="http://schemas.microsoft.com/office/drawing/2014/main" val="265561508"/>
                    </a:ext>
                  </a:extLst>
                </a:gridCol>
                <a:gridCol w="696287">
                  <a:extLst>
                    <a:ext uri="{9D8B030D-6E8A-4147-A177-3AD203B41FA5}">
                      <a16:colId xmlns:a16="http://schemas.microsoft.com/office/drawing/2014/main" val="1526514713"/>
                    </a:ext>
                  </a:extLst>
                </a:gridCol>
                <a:gridCol w="947955">
                  <a:extLst>
                    <a:ext uri="{9D8B030D-6E8A-4147-A177-3AD203B41FA5}">
                      <a16:colId xmlns:a16="http://schemas.microsoft.com/office/drawing/2014/main" val="4082267260"/>
                    </a:ext>
                  </a:extLst>
                </a:gridCol>
                <a:gridCol w="889234">
                  <a:extLst>
                    <a:ext uri="{9D8B030D-6E8A-4147-A177-3AD203B41FA5}">
                      <a16:colId xmlns:a16="http://schemas.microsoft.com/office/drawing/2014/main" val="493094346"/>
                    </a:ext>
                  </a:extLst>
                </a:gridCol>
                <a:gridCol w="1291904">
                  <a:extLst>
                    <a:ext uri="{9D8B030D-6E8A-4147-A177-3AD203B41FA5}">
                      <a16:colId xmlns:a16="http://schemas.microsoft.com/office/drawing/2014/main" val="1946988992"/>
                    </a:ext>
                  </a:extLst>
                </a:gridCol>
                <a:gridCol w="1752175">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8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Clauses affected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Aff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algn="ctr" fontAlgn="ctr">
                        <a:buNone/>
                      </a:pPr>
                      <a:r>
                        <a:rPr lang="en-US" sz="800" b="0" i="0" u="none" strike="noStrike" dirty="0">
                          <a:solidFill>
                            <a:srgbClr val="000000"/>
                          </a:solidFill>
                          <a:effectLst/>
                          <a:latin typeface="Arial" panose="020B0604020202020204" pitchFamily="34" charset="0"/>
                        </a:rPr>
                        <a:t>24.554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855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Rel-19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Clarifications for the behaviour of the 5G ProSe intermediate U2N relay UE when there is already an established PC5 link with its parent relay UE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19.3.0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C1-257099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Nokia, Qualcomm Incorporated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5G_ProSe_Ph3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8b.2.1.3.2.3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fr-FR" sz="800" b="0" i="0" u="none" strike="noStrike" dirty="0">
                          <a:solidFill>
                            <a:srgbClr val="000000"/>
                          </a:solidFill>
                          <a:effectLst/>
                          <a:latin typeface="Arial" panose="020B0604020202020204" pitchFamily="34" charset="0"/>
                        </a:rPr>
                        <a:t>Core: TS 23.304 CR 0562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5640775"/>
                  </a:ext>
                </a:extLst>
              </a:tr>
              <a:tr h="574179">
                <a:tc>
                  <a:txBody>
                    <a:bodyPr/>
                    <a:lstStyle/>
                    <a:p>
                      <a:pPr algn="ctr" fontAlgn="ctr">
                        <a:buNone/>
                      </a:pPr>
                      <a:r>
                        <a:rPr lang="en-US" sz="800" b="0" i="0" u="none" strike="noStrike" dirty="0">
                          <a:solidFill>
                            <a:srgbClr val="000000"/>
                          </a:solidFill>
                          <a:effectLst/>
                          <a:latin typeface="Arial" panose="020B0604020202020204" pitchFamily="34" charset="0"/>
                        </a:rPr>
                        <a:t>24.554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857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Rel-19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Using RRC container in selecting the multi-hop path for UE-to-network relay discovery based on model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19.3.0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C1-257101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Nokia</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5G_ProSe_Ph3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8b.2.1.3.2.2, 8b.2.1.3.3.2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fr-FR" sz="800" b="0" i="0" u="none" strike="noStrike" dirty="0">
                          <a:solidFill>
                            <a:srgbClr val="000000"/>
                          </a:solidFill>
                          <a:effectLst/>
                          <a:latin typeface="Arial" panose="020B0604020202020204" pitchFamily="34" charset="0"/>
                        </a:rPr>
                        <a:t>Core: TS 23.304 CR 0564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808342"/>
                  </a:ext>
                </a:extLst>
              </a:tr>
              <a:tr h="574179">
                <a:tc>
                  <a:txBody>
                    <a:bodyPr/>
                    <a:lstStyle/>
                    <a:p>
                      <a:pPr algn="ctr" fontAlgn="ctr">
                        <a:buNone/>
                      </a:pPr>
                      <a:r>
                        <a:rPr lang="en-US" sz="800" b="0" i="0" u="none" strike="noStrike" dirty="0">
                          <a:solidFill>
                            <a:srgbClr val="000000"/>
                          </a:solidFill>
                          <a:effectLst/>
                          <a:latin typeface="Arial" panose="020B0604020202020204" pitchFamily="34" charset="0"/>
                        </a:rPr>
                        <a:t>24.193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242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Rel-19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Updating the draft IETF references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19.4.0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C1-257394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Ericsson</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MASSS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2, 6.1.3.2, 6.1.4.1.0, 6.4.2, 6.4.3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Core: TS/TR 24.501 CR 7093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3227184"/>
                  </a:ext>
                </a:extLst>
              </a:tr>
              <a:tr h="574179">
                <a:tc>
                  <a:txBody>
                    <a:bodyPr/>
                    <a:lstStyle/>
                    <a:p>
                      <a:pPr algn="ctr" fontAlgn="ctr">
                        <a:buNone/>
                      </a:pPr>
                      <a:r>
                        <a:rPr lang="en-US" sz="800" b="0" i="0" u="none" strike="noStrike" dirty="0">
                          <a:solidFill>
                            <a:srgbClr val="000000"/>
                          </a:solidFill>
                          <a:effectLst/>
                          <a:latin typeface="Arial" panose="020B0604020202020204" pitchFamily="34" charset="0"/>
                        </a:rPr>
                        <a:t>24.501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7073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Rel-18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AMF initiation of UCU procedure for network slice replacement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18.12.0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C1-257468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ZTE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eNS_Ph3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4.6.2.7, 4.6.3.4, 5.4.5.2.3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Core: TS/TR 23.502 CR 5601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0731457"/>
                  </a:ext>
                </a:extLst>
              </a:tr>
              <a:tr h="574179">
                <a:tc>
                  <a:txBody>
                    <a:bodyPr/>
                    <a:lstStyle/>
                    <a:p>
                      <a:pPr algn="ctr" fontAlgn="ctr">
                        <a:buNone/>
                      </a:pPr>
                      <a:r>
                        <a:rPr lang="en-US" sz="800" b="0" i="0" u="none" strike="noStrike" dirty="0">
                          <a:solidFill>
                            <a:srgbClr val="000000"/>
                          </a:solidFill>
                          <a:effectLst/>
                          <a:latin typeface="Arial" panose="020B0604020202020204" pitchFamily="34" charset="0"/>
                        </a:rPr>
                        <a:t>24.501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7074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Rel-19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AMF initiation of UCU procedure for network slice replacement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A</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19.4.0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C1-257469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ZTE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eNS_Ph3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4.6.2.7, 4.6.3.4, 5.4.5.2.3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Core: TS/TR 23.502 CR 5601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4073038"/>
                  </a:ext>
                </a:extLst>
              </a:tr>
              <a:tr h="574179">
                <a:tc>
                  <a:txBody>
                    <a:bodyPr/>
                    <a:lstStyle/>
                    <a:p>
                      <a:pPr algn="ctr" fontAlgn="ctr">
                        <a:buNone/>
                      </a:pPr>
                      <a:r>
                        <a:rPr lang="en-US" sz="800" b="0" i="0" u="none" strike="noStrike" dirty="0">
                          <a:solidFill>
                            <a:srgbClr val="000000"/>
                          </a:solidFill>
                          <a:effectLst/>
                          <a:latin typeface="Arial" panose="020B0604020202020204" pitchFamily="34" charset="0"/>
                        </a:rPr>
                        <a:t>24.501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7075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Rel-18</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Network slice replacement for partially allowed NSSAI</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18.12.0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C1-257470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ZTE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eNS_Ph3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4.6.2.7, 4.6.3.4, 5.4.4.2, 5.5.1.2.4, 5.5.1.3.4, 9.11.3.97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Core: TS/TR 23.501 CR 6454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6416598"/>
                  </a:ext>
                </a:extLst>
              </a:tr>
              <a:tr h="574179">
                <a:tc>
                  <a:txBody>
                    <a:bodyPr/>
                    <a:lstStyle/>
                    <a:p>
                      <a:pPr algn="ctr" fontAlgn="ctr">
                        <a:buNone/>
                      </a:pPr>
                      <a:r>
                        <a:rPr lang="en-US" sz="800" b="0" i="0" u="none" strike="noStrike" dirty="0">
                          <a:solidFill>
                            <a:srgbClr val="000000"/>
                          </a:solidFill>
                          <a:effectLst/>
                          <a:latin typeface="Arial" panose="020B0604020202020204" pitchFamily="34" charset="0"/>
                        </a:rPr>
                        <a:t>24.501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7076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Rel-19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Network slice replacement for partially allowed NSSAI</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A</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19.4.0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C1-257471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ZTE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eNS_Ph3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4.6.2.7, 4.6.3.4, 5.4.4.2, 5.5.1.2.4, 5.5.1.3.4, 9.11.3.97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Core: TS/TR 23.501 CR 6454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4308963"/>
                  </a:ext>
                </a:extLst>
              </a:tr>
            </a:tbl>
          </a:graphicData>
        </a:graphic>
      </p:graphicFrame>
    </p:spTree>
    <p:extLst>
      <p:ext uri="{BB962C8B-B14F-4D97-AF65-F5344CB8AC3E}">
        <p14:creationId xmlns:p14="http://schemas.microsoft.com/office/powerpoint/2010/main" val="64083608"/>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6D287-C10B-08CD-3147-AEB9AC7EE75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DC633BB-9EE5-AA0A-5EDF-8F593497B653}"/>
              </a:ext>
            </a:extLst>
          </p:cNvPr>
          <p:cNvSpPr>
            <a:spLocks noGrp="1"/>
          </p:cNvSpPr>
          <p:nvPr>
            <p:ph type="title"/>
          </p:nvPr>
        </p:nvSpPr>
        <p:spPr/>
        <p:txBody>
          <a:bodyPr/>
          <a:lstStyle/>
          <a:p>
            <a:r>
              <a:rPr lang="en-US" dirty="0"/>
              <a:t>CT1: CRs </a:t>
            </a:r>
            <a:r>
              <a:rPr lang="en-US" dirty="0">
                <a:highlight>
                  <a:srgbClr val="FFFFFF"/>
                </a:highlight>
              </a:rPr>
              <a:t>for conditional approval (2/2)</a:t>
            </a:r>
          </a:p>
        </p:txBody>
      </p:sp>
      <p:graphicFrame>
        <p:nvGraphicFramePr>
          <p:cNvPr id="4" name="Table 3">
            <a:extLst>
              <a:ext uri="{FF2B5EF4-FFF2-40B4-BE49-F238E27FC236}">
                <a16:creationId xmlns:a16="http://schemas.microsoft.com/office/drawing/2014/main" id="{4AFDD86E-2F69-D900-4594-D13385038782}"/>
              </a:ext>
            </a:extLst>
          </p:cNvPr>
          <p:cNvGraphicFramePr>
            <a:graphicFrameLocks noGrp="1"/>
          </p:cNvGraphicFramePr>
          <p:nvPr>
            <p:extLst>
              <p:ext uri="{D42A27DB-BD31-4B8C-83A1-F6EECF244321}">
                <p14:modId xmlns:p14="http://schemas.microsoft.com/office/powerpoint/2010/main" val="3248300800"/>
              </p:ext>
            </p:extLst>
          </p:nvPr>
        </p:nvGraphicFramePr>
        <p:xfrm>
          <a:off x="745921" y="1825625"/>
          <a:ext cx="10066364" cy="3077713"/>
        </p:xfrm>
        <a:graphic>
          <a:graphicData uri="http://schemas.openxmlformats.org/drawingml/2006/table">
            <a:tbl>
              <a:tblPr firstRow="1" firstCol="1" bandRow="1"/>
              <a:tblGrid>
                <a:gridCol w="478872">
                  <a:extLst>
                    <a:ext uri="{9D8B030D-6E8A-4147-A177-3AD203B41FA5}">
                      <a16:colId xmlns:a16="http://schemas.microsoft.com/office/drawing/2014/main" val="400487135"/>
                    </a:ext>
                  </a:extLst>
                </a:gridCol>
                <a:gridCol w="411060">
                  <a:extLst>
                    <a:ext uri="{9D8B030D-6E8A-4147-A177-3AD203B41FA5}">
                      <a16:colId xmlns:a16="http://schemas.microsoft.com/office/drawing/2014/main" val="2595074357"/>
                    </a:ext>
                  </a:extLst>
                </a:gridCol>
                <a:gridCol w="346323">
                  <a:extLst>
                    <a:ext uri="{9D8B030D-6E8A-4147-A177-3AD203B41FA5}">
                      <a16:colId xmlns:a16="http://schemas.microsoft.com/office/drawing/2014/main" val="3526057946"/>
                    </a:ext>
                  </a:extLst>
                </a:gridCol>
                <a:gridCol w="423976">
                  <a:extLst>
                    <a:ext uri="{9D8B030D-6E8A-4147-A177-3AD203B41FA5}">
                      <a16:colId xmlns:a16="http://schemas.microsoft.com/office/drawing/2014/main" val="1687526940"/>
                    </a:ext>
                  </a:extLst>
                </a:gridCol>
                <a:gridCol w="1503118">
                  <a:extLst>
                    <a:ext uri="{9D8B030D-6E8A-4147-A177-3AD203B41FA5}">
                      <a16:colId xmlns:a16="http://schemas.microsoft.com/office/drawing/2014/main" val="1210607397"/>
                    </a:ext>
                  </a:extLst>
                </a:gridCol>
                <a:gridCol w="276836">
                  <a:extLst>
                    <a:ext uri="{9D8B030D-6E8A-4147-A177-3AD203B41FA5}">
                      <a16:colId xmlns:a16="http://schemas.microsoft.com/office/drawing/2014/main" val="229337311"/>
                    </a:ext>
                  </a:extLst>
                </a:gridCol>
                <a:gridCol w="469784">
                  <a:extLst>
                    <a:ext uri="{9D8B030D-6E8A-4147-A177-3AD203B41FA5}">
                      <a16:colId xmlns:a16="http://schemas.microsoft.com/office/drawing/2014/main" val="310651670"/>
                    </a:ext>
                  </a:extLst>
                </a:gridCol>
                <a:gridCol w="578840">
                  <a:extLst>
                    <a:ext uri="{9D8B030D-6E8A-4147-A177-3AD203B41FA5}">
                      <a16:colId xmlns:a16="http://schemas.microsoft.com/office/drawing/2014/main" val="265561508"/>
                    </a:ext>
                  </a:extLst>
                </a:gridCol>
                <a:gridCol w="696287">
                  <a:extLst>
                    <a:ext uri="{9D8B030D-6E8A-4147-A177-3AD203B41FA5}">
                      <a16:colId xmlns:a16="http://schemas.microsoft.com/office/drawing/2014/main" val="1526514713"/>
                    </a:ext>
                  </a:extLst>
                </a:gridCol>
                <a:gridCol w="947955">
                  <a:extLst>
                    <a:ext uri="{9D8B030D-6E8A-4147-A177-3AD203B41FA5}">
                      <a16:colId xmlns:a16="http://schemas.microsoft.com/office/drawing/2014/main" val="4082267260"/>
                    </a:ext>
                  </a:extLst>
                </a:gridCol>
                <a:gridCol w="889234">
                  <a:extLst>
                    <a:ext uri="{9D8B030D-6E8A-4147-A177-3AD203B41FA5}">
                      <a16:colId xmlns:a16="http://schemas.microsoft.com/office/drawing/2014/main" val="493094346"/>
                    </a:ext>
                  </a:extLst>
                </a:gridCol>
                <a:gridCol w="1291904">
                  <a:extLst>
                    <a:ext uri="{9D8B030D-6E8A-4147-A177-3AD203B41FA5}">
                      <a16:colId xmlns:a16="http://schemas.microsoft.com/office/drawing/2014/main" val="1946988992"/>
                    </a:ext>
                  </a:extLst>
                </a:gridCol>
                <a:gridCol w="1752175">
                  <a:extLst>
                    <a:ext uri="{9D8B030D-6E8A-4147-A177-3AD203B41FA5}">
                      <a16:colId xmlns:a16="http://schemas.microsoft.com/office/drawing/2014/main" val="1551761884"/>
                    </a:ext>
                  </a:extLst>
                </a:gridCol>
              </a:tblGrid>
              <a:tr h="163777">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CR</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Rev</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Rel</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Title</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Cat</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Vsn</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8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Source to WG</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Work Item</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Clauses affected</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700" b="1" kern="1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Other Aff Specs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0993" marR="6099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51962475"/>
                  </a:ext>
                </a:extLst>
              </a:tr>
              <a:tr h="574179">
                <a:tc>
                  <a:txBody>
                    <a:bodyPr/>
                    <a:lstStyle/>
                    <a:p>
                      <a:pPr algn="ctr" fontAlgn="ctr">
                        <a:buNone/>
                      </a:pPr>
                      <a:r>
                        <a:rPr lang="en-US" sz="800" b="0" i="0" u="none" strike="noStrike" dirty="0">
                          <a:solidFill>
                            <a:srgbClr val="000000"/>
                          </a:solidFill>
                          <a:effectLst/>
                          <a:latin typeface="Arial" panose="020B0604020202020204" pitchFamily="34" charset="0"/>
                        </a:rPr>
                        <a:t>24.301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4620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Rel-19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S&amp;F satellite EUTRAN cells for UEs</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19.4.0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C1-257486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Samsung</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5GSAT_Ph3_ARCH</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4.11.5.1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fr-FR" sz="800" b="0" i="0" u="none" strike="noStrike" dirty="0">
                          <a:solidFill>
                            <a:srgbClr val="000000"/>
                          </a:solidFill>
                          <a:effectLst/>
                          <a:latin typeface="Arial" panose="020B0604020202020204" pitchFamily="34" charset="0"/>
                        </a:rPr>
                        <a:t>Core: TS 23.401 CR 3943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5640775"/>
                  </a:ext>
                </a:extLst>
              </a:tr>
              <a:tr h="574179">
                <a:tc>
                  <a:txBody>
                    <a:bodyPr/>
                    <a:lstStyle/>
                    <a:p>
                      <a:pPr algn="ctr" fontAlgn="ctr">
                        <a:buNone/>
                      </a:pPr>
                      <a:r>
                        <a:rPr lang="en-US" sz="800" b="0" i="0" u="none" strike="noStrike" dirty="0">
                          <a:solidFill>
                            <a:srgbClr val="000000"/>
                          </a:solidFill>
                          <a:effectLst/>
                          <a:latin typeface="Arial" panose="020B0604020202020204" pitchFamily="34" charset="0"/>
                        </a:rPr>
                        <a:t>24.501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7087</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Rel-19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Suspending QoS differentiation for non-3GPP device identifier</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19.4.0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C1-257491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Ericsson, Huawei, HiSilicon, InterDigital, ZTE, Qualcomm Incorporated, Nokia</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UIA_ARC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4.30, 6.4.2.1, 6.4.2.2, 8.3.7.1, 8.3.7.18, 9.11.4.41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fr-FR" sz="800" b="0" i="0" u="none" strike="noStrike" dirty="0">
                          <a:solidFill>
                            <a:srgbClr val="000000"/>
                          </a:solidFill>
                          <a:effectLst/>
                          <a:latin typeface="Arial" panose="020B0604020202020204" pitchFamily="34" charset="0"/>
                        </a:rPr>
                        <a:t>Core: TS 23.501 CR 6376, TS 23.502 CR 5542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808342"/>
                  </a:ext>
                </a:extLst>
              </a:tr>
              <a:tr h="574179">
                <a:tc>
                  <a:txBody>
                    <a:bodyPr/>
                    <a:lstStyle/>
                    <a:p>
                      <a:pPr algn="ctr" fontAlgn="ctr">
                        <a:buNone/>
                      </a:pPr>
                      <a:r>
                        <a:rPr lang="en-US" sz="800" b="0" i="0" u="none" strike="noStrike" dirty="0">
                          <a:solidFill>
                            <a:srgbClr val="000000"/>
                          </a:solidFill>
                          <a:effectLst/>
                          <a:latin typeface="Arial" panose="020B0604020202020204" pitchFamily="34" charset="0"/>
                        </a:rPr>
                        <a:t>24.301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4606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Rel-19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TAI list assignment when operating in S&amp;F mode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19.4.0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C1-257613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ZTE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5GSAT_Ph3_ARCH</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5.5.1.2.4, 5.5.3.2.4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Core: TS/TR 23.401 CR 3943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3227184"/>
                  </a:ext>
                </a:extLst>
              </a:tr>
              <a:tr h="574179">
                <a:tc>
                  <a:txBody>
                    <a:bodyPr/>
                    <a:lstStyle/>
                    <a:p>
                      <a:pPr algn="ctr" fontAlgn="ctr">
                        <a:buNone/>
                      </a:pPr>
                      <a:r>
                        <a:rPr lang="en-US" sz="800" b="0" i="0" u="none" strike="noStrike" dirty="0">
                          <a:solidFill>
                            <a:srgbClr val="000000"/>
                          </a:solidFill>
                          <a:effectLst/>
                          <a:latin typeface="Arial" panose="020B0604020202020204" pitchFamily="34" charset="0"/>
                        </a:rPr>
                        <a:t>23.041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270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Rel-19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Support for PWS in terrestrial NB-IoT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19.2.0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C1-257616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Qualcomm Incorporated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PWS_NTN, TEI19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1, 9.1.3.4.2, 9.1.3.5.2, 9.2.16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Core: TS/TR 22.268 CR#0091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50731457"/>
                  </a:ext>
                </a:extLst>
              </a:tr>
              <a:tr h="574179">
                <a:tc>
                  <a:txBody>
                    <a:bodyPr/>
                    <a:lstStyle/>
                    <a:p>
                      <a:pPr algn="ctr" fontAlgn="ctr">
                        <a:buNone/>
                      </a:pPr>
                      <a:r>
                        <a:rPr lang="en-US" sz="800" b="0" i="0" u="none" strike="noStrike" dirty="0">
                          <a:solidFill>
                            <a:srgbClr val="000000"/>
                          </a:solidFill>
                          <a:effectLst/>
                          <a:latin typeface="Arial" panose="020B0604020202020204" pitchFamily="34" charset="0"/>
                        </a:rPr>
                        <a:t>24.572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116</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Rel-19</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Include routing information for LMF relocation on new user plane connection</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19.4.0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C1-257635</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Ericsson, CATT, ZTE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en-US" sz="800" b="0" i="0" u="none" strike="noStrike" dirty="0">
                          <a:solidFill>
                            <a:srgbClr val="000000"/>
                          </a:solidFill>
                          <a:effectLst/>
                          <a:latin typeface="Arial" panose="020B0604020202020204" pitchFamily="34" charset="0"/>
                        </a:rPr>
                        <a:t>TEI19, 5G_eLCS_Ph3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buNone/>
                      </a:pPr>
                      <a:r>
                        <a:rPr lang="en-US" sz="800" b="0" i="0" u="none" strike="noStrike" dirty="0">
                          <a:solidFill>
                            <a:srgbClr val="000000"/>
                          </a:solidFill>
                          <a:effectLst/>
                          <a:latin typeface="Arial" panose="020B0604020202020204" pitchFamily="34" charset="0"/>
                        </a:rPr>
                        <a:t>2, 6.2.1.1.3, 10.3.1.1, 10.3.1.X (new), 11.3.xx (new)</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r>
                        <a:rPr lang="fr-FR" sz="800" b="0" i="0" u="none" strike="noStrike" dirty="0">
                          <a:solidFill>
                            <a:srgbClr val="000000"/>
                          </a:solidFill>
                          <a:effectLst/>
                          <a:latin typeface="Arial" panose="020B0604020202020204" pitchFamily="34" charset="0"/>
                        </a:rPr>
                        <a:t>Core: TS 23.003 CR 0729, TS 29.572 CR 0393</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4073038"/>
                  </a:ext>
                </a:extLst>
              </a:tr>
            </a:tbl>
          </a:graphicData>
        </a:graphic>
      </p:graphicFrame>
    </p:spTree>
    <p:extLst>
      <p:ext uri="{BB962C8B-B14F-4D97-AF65-F5344CB8AC3E}">
        <p14:creationId xmlns:p14="http://schemas.microsoft.com/office/powerpoint/2010/main" val="40026234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WG1 Officials – </a:t>
            </a:r>
            <a:r>
              <a:rPr lang="en-GB" altLang="en-US" dirty="0">
                <a:solidFill>
                  <a:srgbClr val="0000FF"/>
                </a:solidFill>
              </a:rPr>
              <a:t>up to CT#110</a:t>
            </a:r>
          </a:p>
        </p:txBody>
      </p:sp>
      <p:sp>
        <p:nvSpPr>
          <p:cNvPr id="4100" name="Content Placeholder 2"/>
          <p:cNvSpPr txBox="1">
            <a:spLocks/>
          </p:cNvSpPr>
          <p:nvPr/>
        </p:nvSpPr>
        <p:spPr bwMode="auto">
          <a:xfrm>
            <a:off x="2147838" y="209875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Lena Chaponniere</a:t>
            </a:r>
            <a:endParaRPr lang="fr-FR" altLang="en-US" sz="1400" dirty="0">
              <a:solidFill>
                <a:srgbClr val="0070C0"/>
              </a:solidFill>
            </a:endParaRPr>
          </a:p>
          <a:p>
            <a:pPr>
              <a:lnSpc>
                <a:spcPct val="100000"/>
              </a:lnSpc>
              <a:spcBef>
                <a:spcPct val="0"/>
              </a:spcBef>
              <a:buFontTx/>
              <a:buNone/>
            </a:pPr>
            <a:r>
              <a:rPr lang="fr-FR" altLang="en-US" sz="1400" dirty="0"/>
              <a:t>TSG CT WG1 Chair</a:t>
            </a:r>
          </a:p>
          <a:p>
            <a:pPr>
              <a:lnSpc>
                <a:spcPct val="100000"/>
              </a:lnSpc>
              <a:spcBef>
                <a:spcPct val="0"/>
              </a:spcBef>
              <a:buFontTx/>
              <a:buNone/>
            </a:pPr>
            <a:r>
              <a:rPr lang="fr-FR" altLang="en-US" sz="1400" dirty="0"/>
              <a:t>ATIS</a:t>
            </a:r>
            <a:br>
              <a:rPr lang="fr-FR" altLang="en-US" sz="1400" dirty="0"/>
            </a:br>
            <a:r>
              <a:rPr lang="en-US" altLang="en-US" sz="1400" dirty="0">
                <a:hlinkClick r:id="rId4"/>
              </a:rPr>
              <a:t>lguellec@qti.qualcomm.com</a:t>
            </a:r>
            <a:endParaRPr lang="en-US" altLang="en-US" sz="1400" dirty="0"/>
          </a:p>
          <a:p>
            <a:pPr>
              <a:lnSpc>
                <a:spcPct val="100000"/>
              </a:lnSpc>
              <a:spcBef>
                <a:spcPct val="0"/>
              </a:spcBef>
              <a:buFontTx/>
              <a:buNone/>
            </a:pPr>
            <a:endParaRPr lang="fr-FR" altLang="en-US" sz="1400" dirty="0">
              <a:solidFill>
                <a:srgbClr val="75B44A"/>
              </a:solidFill>
            </a:endParaRPr>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52345" y="3669513"/>
            <a:ext cx="3417244" cy="133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t>Sung Won</a:t>
            </a:r>
            <a:endParaRPr lang="fr-FR" altLang="en-US" sz="1400" dirty="0">
              <a:solidFill>
                <a:srgbClr val="0070C0"/>
              </a:solidFill>
            </a:endParaRPr>
          </a:p>
          <a:p>
            <a:pPr>
              <a:lnSpc>
                <a:spcPct val="100000"/>
              </a:lnSpc>
              <a:spcBef>
                <a:spcPct val="0"/>
              </a:spcBef>
              <a:buFontTx/>
              <a:buNone/>
            </a:pPr>
            <a:r>
              <a:rPr lang="fr-FR" altLang="en-US" sz="1400" dirty="0"/>
              <a:t>TSG CT WG1 Vice-Chair</a:t>
            </a:r>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hlinkClick r:id="rId5"/>
              </a:rPr>
              <a:t>sung.won@nokia.com</a:t>
            </a:r>
            <a:endParaRPr lang="en-US" altLang="en-US" sz="1400" dirty="0"/>
          </a:p>
          <a:p>
            <a:pPr>
              <a:buFontTx/>
              <a:buNone/>
            </a:pPr>
            <a:endParaRPr lang="en-US" altLang="en-US" sz="1800" dirty="0"/>
          </a:p>
        </p:txBody>
      </p:sp>
      <p:sp>
        <p:nvSpPr>
          <p:cNvPr id="8" name="Rectangle 7">
            <a:extLst>
              <a:ext uri="{FF2B5EF4-FFF2-40B4-BE49-F238E27FC236}">
                <a16:creationId xmlns:a16="http://schemas.microsoft.com/office/drawing/2014/main" id="{9BDDA321-F9F6-496C-B1F3-ECACBA6D5266}"/>
              </a:ext>
            </a:extLst>
          </p:cNvPr>
          <p:cNvSpPr/>
          <p:nvPr/>
        </p:nvSpPr>
        <p:spPr>
          <a:xfrm>
            <a:off x="7367169" y="3838575"/>
            <a:ext cx="185176" cy="2162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Picture 1">
            <a:extLst>
              <a:ext uri="{FF2B5EF4-FFF2-40B4-BE49-F238E27FC236}">
                <a16:creationId xmlns:a16="http://schemas.microsoft.com/office/drawing/2014/main" id="{8F7C2380-484A-4473-BE4D-E826FBDF9CA5}"/>
              </a:ext>
            </a:extLst>
          </p:cNvPr>
          <p:cNvPicPr>
            <a:picLocks noChangeAspect="1"/>
          </p:cNvPicPr>
          <p:nvPr/>
        </p:nvPicPr>
        <p:blipFill>
          <a:blip r:embed="rId6"/>
          <a:stretch>
            <a:fillRect/>
          </a:stretch>
        </p:blipFill>
        <p:spPr>
          <a:xfrm>
            <a:off x="819319" y="1896265"/>
            <a:ext cx="1235984" cy="1235984"/>
          </a:xfrm>
          <a:prstGeom prst="rect">
            <a:avLst/>
          </a:prstGeom>
        </p:spPr>
      </p:pic>
      <p:sp>
        <p:nvSpPr>
          <p:cNvPr id="14" name="Content Placeholder 2">
            <a:extLst>
              <a:ext uri="{FF2B5EF4-FFF2-40B4-BE49-F238E27FC236}">
                <a16:creationId xmlns:a16="http://schemas.microsoft.com/office/drawing/2014/main" id="{D6F120F3-1407-42DE-ADEF-86B11B1B3CFF}"/>
              </a:ext>
            </a:extLst>
          </p:cNvPr>
          <p:cNvSpPr txBox="1">
            <a:spLocks/>
          </p:cNvSpPr>
          <p:nvPr/>
        </p:nvSpPr>
        <p:spPr bwMode="auto">
          <a:xfrm>
            <a:off x="2158409" y="3689482"/>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Akansha Arora</a:t>
            </a:r>
          </a:p>
          <a:p>
            <a:pPr>
              <a:lnSpc>
                <a:spcPct val="100000"/>
              </a:lnSpc>
              <a:spcBef>
                <a:spcPct val="0"/>
              </a:spcBef>
              <a:buFontTx/>
              <a:buNone/>
            </a:pPr>
            <a:r>
              <a:rPr lang="fr-FR" altLang="en-US" sz="1400" dirty="0"/>
              <a:t>Secretary</a:t>
            </a:r>
          </a:p>
          <a:p>
            <a:pPr>
              <a:lnSpc>
                <a:spcPct val="100000"/>
              </a:lnSpc>
              <a:spcBef>
                <a:spcPct val="0"/>
              </a:spcBef>
              <a:buFontTx/>
              <a:buNone/>
            </a:pPr>
            <a:r>
              <a:rPr lang="fr-FR" altLang="en-US" sz="1400" dirty="0"/>
              <a:t>MCC</a:t>
            </a:r>
          </a:p>
          <a:p>
            <a:pPr>
              <a:lnSpc>
                <a:spcPct val="100000"/>
              </a:lnSpc>
              <a:spcBef>
                <a:spcPct val="0"/>
              </a:spcBef>
              <a:buFontTx/>
              <a:buNone/>
            </a:pPr>
            <a:r>
              <a:rPr lang="fi-FI" altLang="en-US" sz="1400" dirty="0">
                <a:hlinkClick r:id="rId7"/>
              </a:rPr>
              <a:t>akansha.arora@3gpp.org</a:t>
            </a:r>
            <a:endParaRPr lang="fi-FI" altLang="en-US" sz="1400" dirty="0"/>
          </a:p>
          <a:p>
            <a:pPr>
              <a:lnSpc>
                <a:spcPct val="100000"/>
              </a:lnSpc>
              <a:spcBef>
                <a:spcPct val="0"/>
              </a:spcBef>
              <a:buFontTx/>
              <a:buNone/>
            </a:pPr>
            <a:endParaRPr lang="en-US" altLang="en-US" sz="1800" dirty="0"/>
          </a:p>
        </p:txBody>
      </p:sp>
      <p:pic>
        <p:nvPicPr>
          <p:cNvPr id="6" name="Picture 5" descr="A picture containing tree, person, outdoor&#10;&#10;Description automatically generated">
            <a:extLst>
              <a:ext uri="{FF2B5EF4-FFF2-40B4-BE49-F238E27FC236}">
                <a16:creationId xmlns:a16="http://schemas.microsoft.com/office/drawing/2014/main" id="{5F623FBF-AF5B-EA07-8F88-7C7867AE6C1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5061" y="3549616"/>
            <a:ext cx="1051896" cy="1698896"/>
          </a:xfrm>
          <a:prstGeom prst="rect">
            <a:avLst/>
          </a:prstGeom>
        </p:spPr>
      </p:pic>
      <p:sp>
        <p:nvSpPr>
          <p:cNvPr id="4" name="Content Placeholder 2">
            <a:extLst>
              <a:ext uri="{FF2B5EF4-FFF2-40B4-BE49-F238E27FC236}">
                <a16:creationId xmlns:a16="http://schemas.microsoft.com/office/drawing/2014/main" id="{66F5C4EA-5E23-7DAB-9198-59DF1D973A4A}"/>
              </a:ext>
            </a:extLst>
          </p:cNvPr>
          <p:cNvSpPr txBox="1">
            <a:spLocks/>
          </p:cNvSpPr>
          <p:nvPr/>
        </p:nvSpPr>
        <p:spPr bwMode="auto">
          <a:xfrm>
            <a:off x="7511798" y="2085390"/>
            <a:ext cx="3417244" cy="133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t>Behrouz Aghili</a:t>
            </a:r>
            <a:endParaRPr lang="fr-FR" altLang="en-US" sz="1400" dirty="0">
              <a:solidFill>
                <a:srgbClr val="0070C0"/>
              </a:solidFill>
            </a:endParaRPr>
          </a:p>
          <a:p>
            <a:pPr>
              <a:lnSpc>
                <a:spcPct val="100000"/>
              </a:lnSpc>
              <a:spcBef>
                <a:spcPct val="0"/>
              </a:spcBef>
              <a:buFontTx/>
              <a:buNone/>
            </a:pPr>
            <a:r>
              <a:rPr lang="fr-FR" altLang="en-US" sz="1400" dirty="0"/>
              <a:t>TSG CT WG1 Vice-Chair</a:t>
            </a:r>
          </a:p>
          <a:p>
            <a:pPr>
              <a:lnSpc>
                <a:spcPct val="100000"/>
              </a:lnSpc>
              <a:spcBef>
                <a:spcPct val="0"/>
              </a:spcBef>
              <a:buFontTx/>
              <a:buNone/>
            </a:pPr>
            <a:r>
              <a:rPr lang="fr-FR" altLang="en-US" sz="1400" dirty="0"/>
              <a:t>ATIS</a:t>
            </a:r>
          </a:p>
          <a:p>
            <a:pPr>
              <a:lnSpc>
                <a:spcPct val="100000"/>
              </a:lnSpc>
              <a:spcBef>
                <a:spcPct val="0"/>
              </a:spcBef>
              <a:buFontTx/>
              <a:buNone/>
            </a:pPr>
            <a:r>
              <a:rPr lang="en-US" altLang="en-US" sz="1400" dirty="0">
                <a:hlinkClick r:id="rId9"/>
              </a:rPr>
              <a:t>b_aghili@apple.com</a:t>
            </a:r>
            <a:endParaRPr lang="en-US" altLang="en-US" sz="1400" dirty="0"/>
          </a:p>
          <a:p>
            <a:pPr>
              <a:lnSpc>
                <a:spcPct val="100000"/>
              </a:lnSpc>
              <a:spcBef>
                <a:spcPct val="0"/>
              </a:spcBef>
              <a:buNone/>
            </a:pPr>
            <a:endParaRPr lang="fr-FR" altLang="en-US" sz="1400" dirty="0">
              <a:solidFill>
                <a:srgbClr val="75B44A"/>
              </a:solidFill>
            </a:endParaRPr>
          </a:p>
          <a:p>
            <a:pPr>
              <a:lnSpc>
                <a:spcPct val="100000"/>
              </a:lnSpc>
              <a:spcBef>
                <a:spcPct val="0"/>
              </a:spcBef>
              <a:buFontTx/>
              <a:buNone/>
            </a:pPr>
            <a:endParaRPr lang="en-US" altLang="en-US" sz="1800" dirty="0"/>
          </a:p>
        </p:txBody>
      </p:sp>
      <p:pic>
        <p:nvPicPr>
          <p:cNvPr id="10" name="Picture 9" descr="A picture containing human face, person, wall, clothing&#10;&#10;Description automatically generated">
            <a:extLst>
              <a:ext uri="{FF2B5EF4-FFF2-40B4-BE49-F238E27FC236}">
                <a16:creationId xmlns:a16="http://schemas.microsoft.com/office/drawing/2014/main" id="{7FFB5C6F-6161-5A4E-E2DC-8EC559D8B06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977835" y="1843781"/>
            <a:ext cx="1171665" cy="1562220"/>
          </a:xfrm>
          <a:prstGeom prst="rect">
            <a:avLst/>
          </a:prstGeom>
        </p:spPr>
      </p:pic>
      <p:pic>
        <p:nvPicPr>
          <p:cNvPr id="12" name="Picture 11" descr="A person in a white shirt&#10;&#10;Description automatically generated">
            <a:extLst>
              <a:ext uri="{FF2B5EF4-FFF2-40B4-BE49-F238E27FC236}">
                <a16:creationId xmlns:a16="http://schemas.microsoft.com/office/drawing/2014/main" id="{A0B313A3-547D-9971-C6F1-3B4379E8B74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977835" y="3614029"/>
            <a:ext cx="1171666" cy="1561977"/>
          </a:xfrm>
          <a:prstGeom prst="rect">
            <a:avLst/>
          </a:prstGeom>
        </p:spPr>
      </p:pic>
    </p:spTree>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47286634"/>
              </p:ext>
            </p:extLst>
          </p:nvPr>
        </p:nvGraphicFramePr>
        <p:xfrm>
          <a:off x="263611" y="1855660"/>
          <a:ext cx="11117898" cy="3754545"/>
        </p:xfrm>
        <a:graphic>
          <a:graphicData uri="http://schemas.openxmlformats.org/drawingml/2006/table">
            <a:tbl>
              <a:tblPr firstRow="1" firstCol="1" bandRow="1"/>
              <a:tblGrid>
                <a:gridCol w="1126006">
                  <a:extLst>
                    <a:ext uri="{9D8B030D-6E8A-4147-A177-3AD203B41FA5}">
                      <a16:colId xmlns:a16="http://schemas.microsoft.com/office/drawing/2014/main" val="20000"/>
                    </a:ext>
                  </a:extLst>
                </a:gridCol>
                <a:gridCol w="5975010">
                  <a:extLst>
                    <a:ext uri="{9D8B030D-6E8A-4147-A177-3AD203B41FA5}">
                      <a16:colId xmlns:a16="http://schemas.microsoft.com/office/drawing/2014/main" val="20001"/>
                    </a:ext>
                  </a:extLst>
                </a:gridCol>
                <a:gridCol w="1013254">
                  <a:extLst>
                    <a:ext uri="{9D8B030D-6E8A-4147-A177-3AD203B41FA5}">
                      <a16:colId xmlns:a16="http://schemas.microsoft.com/office/drawing/2014/main" val="20002"/>
                    </a:ext>
                  </a:extLst>
                </a:gridCol>
                <a:gridCol w="766837">
                  <a:extLst>
                    <a:ext uri="{9D8B030D-6E8A-4147-A177-3AD203B41FA5}">
                      <a16:colId xmlns:a16="http://schemas.microsoft.com/office/drawing/2014/main" val="20003"/>
                    </a:ext>
                  </a:extLst>
                </a:gridCol>
                <a:gridCol w="2236791">
                  <a:extLst>
                    <a:ext uri="{9D8B030D-6E8A-4147-A177-3AD203B41FA5}">
                      <a16:colId xmlns:a16="http://schemas.microsoft.com/office/drawing/2014/main" val="20004"/>
                    </a:ext>
                  </a:extLst>
                </a:gridCol>
              </a:tblGrid>
              <a:tr h="200717">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Spec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Dependency</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245">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C3-255073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Update UE-Satellite-UE communication procedure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29.214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1706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TS 23.228 CR1680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8520242"/>
                  </a:ext>
                </a:extLst>
              </a:tr>
              <a:tr h="223245">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C3-255318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Enhancements on the QoS and policy assistance analytics</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29.520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1100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TS 23.288 CR1491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59166296"/>
                  </a:ext>
                </a:extLst>
              </a:tr>
              <a:tr h="223245">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C3-255372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Update UE-Satellite-UE communication procedure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29.514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0808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TS 23.228 CR1680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9549617"/>
                  </a:ext>
                </a:extLst>
              </a:tr>
              <a:tr h="223245">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C3-255398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RAN-Controlled UL Bitrate Recommendation Indication</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29.514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0809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fr-FR" sz="1400" b="0" i="0" u="none" strike="noStrike" dirty="0">
                          <a:solidFill>
                            <a:srgbClr val="000000"/>
                          </a:solidFill>
                          <a:effectLst/>
                          <a:latin typeface="Arial" panose="020B0604020202020204" pitchFamily="34" charset="0"/>
                          <a:cs typeface="Arial" panose="020B0604020202020204" pitchFamily="34" charset="0"/>
                        </a:rPr>
                        <a:t>TS 23.501 CR6194,</a:t>
                      </a:r>
                      <a:br>
                        <a:rPr lang="fr-FR" sz="1400" b="0" i="0" u="none" strike="noStrike" dirty="0">
                          <a:solidFill>
                            <a:srgbClr val="000000"/>
                          </a:solidFill>
                          <a:effectLst/>
                          <a:latin typeface="Arial" panose="020B0604020202020204" pitchFamily="34" charset="0"/>
                          <a:cs typeface="Arial" panose="020B0604020202020204" pitchFamily="34" charset="0"/>
                        </a:rPr>
                      </a:br>
                      <a:r>
                        <a:rPr lang="fr-FR" sz="1400" b="0" i="0" u="none" strike="noStrike" dirty="0">
                          <a:solidFill>
                            <a:srgbClr val="000000"/>
                          </a:solidFill>
                          <a:effectLst/>
                          <a:latin typeface="Arial" panose="020B0604020202020204" pitchFamily="34" charset="0"/>
                          <a:cs typeface="Arial" panose="020B0604020202020204" pitchFamily="34" charset="0"/>
                        </a:rPr>
                        <a:t>TS 23.503 CR1531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0273684"/>
                  </a:ext>
                </a:extLst>
              </a:tr>
              <a:tr h="223245">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C3-255401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Corrections on the removable attribute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29.514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0822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TS 23.503 CR1531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73681666"/>
                  </a:ext>
                </a:extLst>
              </a:tr>
              <a:tr h="223245">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C3-255403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Multimodal handling update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29.548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0066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TS 23.433 CR0167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184807"/>
                  </a:ext>
                </a:extLst>
              </a:tr>
              <a:tr h="223245">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C3-255415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MoQT Update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29.561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0208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TS 23.501 CR6408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29737923"/>
                  </a:ext>
                </a:extLst>
              </a:tr>
              <a:tr h="223245">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C3-255417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Support of RAN-controlled UL bitrate recommendation indication</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1754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TS 23.503 CR1531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63619604"/>
                  </a:ext>
                </a:extLst>
              </a:tr>
              <a:tr h="223245">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C3-255469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Corrections on Historical data and analytics via notification procedure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29.552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0177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TS 23.288 CR1512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5453792"/>
                  </a:ext>
                </a:extLst>
              </a:tr>
              <a:tr h="223245">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C3-255484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Introduce DC-Info to indicate a DC operation request is initiated by the DC AS</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29.165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1045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TS 24.186 CR0108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68232041"/>
                  </a:ext>
                </a:extLst>
              </a:tr>
              <a:tr h="223245">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C3-255509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Corrections on QoS and policy assistance analytics</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29.520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1136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TS 23.288 CR1491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93474673"/>
                  </a:ext>
                </a:extLst>
              </a:tr>
              <a:tr h="223245">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C3-255522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Leave request on VFL services</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29.520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1126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fr-FR" sz="1400" b="0" i="0" u="none" strike="noStrike" dirty="0">
                          <a:solidFill>
                            <a:srgbClr val="000000"/>
                          </a:solidFill>
                          <a:effectLst/>
                          <a:latin typeface="Arial" panose="020B0604020202020204" pitchFamily="34" charset="0"/>
                          <a:cs typeface="Arial" panose="020B0604020202020204" pitchFamily="34" charset="0"/>
                        </a:rPr>
                        <a:t>TS 23.288 CR1521,</a:t>
                      </a:r>
                      <a:br>
                        <a:rPr lang="fr-FR" sz="1400" b="0" i="0" u="none" strike="noStrike" dirty="0">
                          <a:solidFill>
                            <a:srgbClr val="000000"/>
                          </a:solidFill>
                          <a:effectLst/>
                          <a:latin typeface="Arial" panose="020B0604020202020204" pitchFamily="34" charset="0"/>
                          <a:cs typeface="Arial" panose="020B0604020202020204" pitchFamily="34" charset="0"/>
                        </a:rPr>
                      </a:br>
                      <a:r>
                        <a:rPr lang="fr-FR" sz="1400" b="0" i="0" u="none" strike="noStrike" dirty="0">
                          <a:solidFill>
                            <a:srgbClr val="000000"/>
                          </a:solidFill>
                          <a:effectLst/>
                          <a:latin typeface="Arial" panose="020B0604020202020204" pitchFamily="34" charset="0"/>
                          <a:cs typeface="Arial" panose="020B0604020202020204" pitchFamily="34" charset="0"/>
                        </a:rPr>
                        <a:t>TS 23.288 CR1508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5598486"/>
                  </a:ext>
                </a:extLst>
              </a:tr>
              <a:tr h="223245">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C3-255558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Support of RAN-controlled UL bitrate recommendation indication</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29.512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1444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TS 23.503 CR1531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35609271"/>
                  </a:ext>
                </a:extLst>
              </a:tr>
            </a:tbl>
          </a:graphicData>
        </a:graphic>
      </p:graphicFrame>
      <p:sp>
        <p:nvSpPr>
          <p:cNvPr id="3" name="Titre 1">
            <a:extLst>
              <a:ext uri="{FF2B5EF4-FFF2-40B4-BE49-F238E27FC236}">
                <a16:creationId xmlns:a16="http://schemas.microsoft.com/office/drawing/2014/main" id="{071D3461-2C92-FAA5-C76C-0789E2E76F74}"/>
              </a:ext>
            </a:extLst>
          </p:cNvPr>
          <p:cNvSpPr txBox="1">
            <a:spLocks/>
          </p:cNvSpPr>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dirty="0"/>
              <a:t>CT3: CRs for conditional approval (1/2)</a:t>
            </a:r>
          </a:p>
        </p:txBody>
      </p:sp>
    </p:spTree>
    <p:extLst>
      <p:ext uri="{BB962C8B-B14F-4D97-AF65-F5344CB8AC3E}">
        <p14:creationId xmlns:p14="http://schemas.microsoft.com/office/powerpoint/2010/main" val="1971760642"/>
      </p:ext>
    </p:extLst>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4246068118"/>
              </p:ext>
            </p:extLst>
          </p:nvPr>
        </p:nvGraphicFramePr>
        <p:xfrm>
          <a:off x="263611" y="1855660"/>
          <a:ext cx="11117898" cy="3074565"/>
        </p:xfrm>
        <a:graphic>
          <a:graphicData uri="http://schemas.openxmlformats.org/drawingml/2006/table">
            <a:tbl>
              <a:tblPr firstRow="1" firstCol="1" bandRow="1"/>
              <a:tblGrid>
                <a:gridCol w="1126006">
                  <a:extLst>
                    <a:ext uri="{9D8B030D-6E8A-4147-A177-3AD203B41FA5}">
                      <a16:colId xmlns:a16="http://schemas.microsoft.com/office/drawing/2014/main" val="20000"/>
                    </a:ext>
                  </a:extLst>
                </a:gridCol>
                <a:gridCol w="5975010">
                  <a:extLst>
                    <a:ext uri="{9D8B030D-6E8A-4147-A177-3AD203B41FA5}">
                      <a16:colId xmlns:a16="http://schemas.microsoft.com/office/drawing/2014/main" val="20001"/>
                    </a:ext>
                  </a:extLst>
                </a:gridCol>
                <a:gridCol w="1013254">
                  <a:extLst>
                    <a:ext uri="{9D8B030D-6E8A-4147-A177-3AD203B41FA5}">
                      <a16:colId xmlns:a16="http://schemas.microsoft.com/office/drawing/2014/main" val="20002"/>
                    </a:ext>
                  </a:extLst>
                </a:gridCol>
                <a:gridCol w="766837">
                  <a:extLst>
                    <a:ext uri="{9D8B030D-6E8A-4147-A177-3AD203B41FA5}">
                      <a16:colId xmlns:a16="http://schemas.microsoft.com/office/drawing/2014/main" val="20003"/>
                    </a:ext>
                  </a:extLst>
                </a:gridCol>
                <a:gridCol w="2236791">
                  <a:extLst>
                    <a:ext uri="{9D8B030D-6E8A-4147-A177-3AD203B41FA5}">
                      <a16:colId xmlns:a16="http://schemas.microsoft.com/office/drawing/2014/main" val="20004"/>
                    </a:ext>
                  </a:extLst>
                </a:gridCol>
              </a:tblGrid>
              <a:tr h="200717">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Spec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Dependency</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23245">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C3-255581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Clarify the behavior of the PCRF in the case of PGW failure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29.214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1704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TS 23.380 CR0133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8694278"/>
                  </a:ext>
                </a:extLst>
              </a:tr>
              <a:tr h="223245">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C3-255582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Clarify the behavior of the PCF in the case of SMF failure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29.514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0806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TS 23.380 CR0133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31533307"/>
                  </a:ext>
                </a:extLst>
              </a:tr>
              <a:tr h="223245">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C3-255585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IMS Event Exposure Notification corrections</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1737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fr-FR" sz="1400" b="0" i="0" u="none" strike="noStrike" dirty="0">
                          <a:solidFill>
                            <a:srgbClr val="000000"/>
                          </a:solidFill>
                          <a:effectLst/>
                          <a:latin typeface="Arial" panose="020B0604020202020204" pitchFamily="34" charset="0"/>
                          <a:cs typeface="Arial" panose="020B0604020202020204" pitchFamily="34" charset="0"/>
                        </a:rPr>
                        <a:t>TS 23.228 CR2509,</a:t>
                      </a:r>
                      <a:br>
                        <a:rPr lang="fr-FR" sz="1400" b="0" i="0" u="none" strike="noStrike" dirty="0">
                          <a:solidFill>
                            <a:srgbClr val="000000"/>
                          </a:solidFill>
                          <a:effectLst/>
                          <a:latin typeface="Arial" panose="020B0604020202020204" pitchFamily="34" charset="0"/>
                          <a:cs typeface="Arial" panose="020B0604020202020204" pitchFamily="34" charset="0"/>
                        </a:rPr>
                      </a:br>
                      <a:r>
                        <a:rPr lang="fr-FR" sz="1400" b="0" i="0" u="none" strike="noStrike" dirty="0">
                          <a:solidFill>
                            <a:srgbClr val="000000"/>
                          </a:solidFill>
                          <a:effectLst/>
                          <a:latin typeface="Arial" panose="020B0604020202020204" pitchFamily="34" charset="0"/>
                          <a:cs typeface="Arial" panose="020B0604020202020204" pitchFamily="34" charset="0"/>
                        </a:rPr>
                        <a:t>TS 23.208 CR2509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7838707"/>
                  </a:ext>
                </a:extLst>
              </a:tr>
              <a:tr h="223245">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C3-255586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Support of ADRF ID and storage handling information in Analytics subscription</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29.520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1134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TS 23.288 CR1512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34770762"/>
                  </a:ext>
                </a:extLst>
              </a:tr>
              <a:tr h="223245">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C3-255591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RAN-Controlled UL Bitrate Recommendation Indication</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29.122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0983</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fr-FR" sz="1400" b="0" i="0" u="none" strike="noStrike" dirty="0">
                          <a:solidFill>
                            <a:srgbClr val="000000"/>
                          </a:solidFill>
                          <a:effectLst/>
                          <a:latin typeface="Arial" panose="020B0604020202020204" pitchFamily="34" charset="0"/>
                          <a:cs typeface="Arial" panose="020B0604020202020204" pitchFamily="34" charset="0"/>
                        </a:rPr>
                        <a:t>TS 23.501 CR6194,</a:t>
                      </a:r>
                      <a:br>
                        <a:rPr lang="fr-FR" sz="1400" b="0" i="0" u="none" strike="noStrike" dirty="0">
                          <a:solidFill>
                            <a:srgbClr val="000000"/>
                          </a:solidFill>
                          <a:effectLst/>
                          <a:latin typeface="Arial" panose="020B0604020202020204" pitchFamily="34" charset="0"/>
                          <a:cs typeface="Arial" panose="020B0604020202020204" pitchFamily="34" charset="0"/>
                        </a:rPr>
                      </a:br>
                      <a:r>
                        <a:rPr lang="fr-FR" sz="1400" b="0" i="0" u="none" strike="noStrike" dirty="0">
                          <a:solidFill>
                            <a:srgbClr val="000000"/>
                          </a:solidFill>
                          <a:effectLst/>
                          <a:latin typeface="Arial" panose="020B0604020202020204" pitchFamily="34" charset="0"/>
                          <a:cs typeface="Arial" panose="020B0604020202020204" pitchFamily="34" charset="0"/>
                        </a:rPr>
                        <a:t>TS 23.503 CR1531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60462676"/>
                  </a:ext>
                </a:extLst>
              </a:tr>
              <a:tr h="223245">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C3-255644</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No completion on requested time on VFL Training and Inference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29.520</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1125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fr-FR" sz="1400" b="0" i="0" u="none" strike="noStrike" dirty="0">
                          <a:solidFill>
                            <a:srgbClr val="000000"/>
                          </a:solidFill>
                          <a:effectLst/>
                          <a:latin typeface="Arial" panose="020B0604020202020204" pitchFamily="34" charset="0"/>
                          <a:cs typeface="Arial" panose="020B0604020202020204" pitchFamily="34" charset="0"/>
                        </a:rPr>
                        <a:t>TS 23.288 CR1536,</a:t>
                      </a:r>
                      <a:br>
                        <a:rPr lang="fr-FR" sz="1400" b="0" i="0" u="none" strike="noStrike" dirty="0">
                          <a:solidFill>
                            <a:srgbClr val="000000"/>
                          </a:solidFill>
                          <a:effectLst/>
                          <a:latin typeface="Arial" panose="020B0604020202020204" pitchFamily="34" charset="0"/>
                          <a:cs typeface="Arial" panose="020B0604020202020204" pitchFamily="34" charset="0"/>
                        </a:rPr>
                      </a:br>
                      <a:r>
                        <a:rPr lang="fr-FR" sz="1400" b="0" i="0" u="none" strike="noStrike" dirty="0">
                          <a:solidFill>
                            <a:srgbClr val="000000"/>
                          </a:solidFill>
                          <a:effectLst/>
                          <a:latin typeface="Arial" panose="020B0604020202020204" pitchFamily="34" charset="0"/>
                          <a:cs typeface="Arial" panose="020B0604020202020204" pitchFamily="34" charset="0"/>
                        </a:rPr>
                        <a:t>TS 23.288 CR1521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518850"/>
                  </a:ext>
                </a:extLst>
              </a:tr>
              <a:tr h="223245">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C3-255648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Completion and corrections to Nnef_Inference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29.591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0256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TS 23.288 CR1426</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0466998"/>
                  </a:ext>
                </a:extLst>
              </a:tr>
              <a:tr h="223245">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C3-255649</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Completion and corrections to Nnef_VFLInference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29.591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0257</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TS 23.288 CR1521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88523332"/>
                  </a:ext>
                </a:extLst>
              </a:tr>
              <a:tr h="223245">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C3-255655</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Completion and corrections to VFLInference and VFLTraining APIs</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29.522</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1748</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buNone/>
                      </a:pPr>
                      <a:r>
                        <a:rPr lang="en-GB" sz="1400" b="0" i="0" u="none" strike="noStrike" dirty="0">
                          <a:solidFill>
                            <a:srgbClr val="000000"/>
                          </a:solidFill>
                          <a:effectLst/>
                          <a:latin typeface="Arial" panose="020B0604020202020204" pitchFamily="34" charset="0"/>
                          <a:cs typeface="Arial" panose="020B0604020202020204" pitchFamily="34" charset="0"/>
                        </a:rPr>
                        <a:t>TS 23.288 CR1521</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0273604"/>
                  </a:ext>
                </a:extLst>
              </a:tr>
            </a:tbl>
          </a:graphicData>
        </a:graphic>
      </p:graphicFrame>
      <p:sp>
        <p:nvSpPr>
          <p:cNvPr id="5" name="Titre 1">
            <a:extLst>
              <a:ext uri="{FF2B5EF4-FFF2-40B4-BE49-F238E27FC236}">
                <a16:creationId xmlns:a16="http://schemas.microsoft.com/office/drawing/2014/main" id="{CC27F306-B9B4-5E59-E58B-2DD3619F34A4}"/>
              </a:ext>
            </a:extLst>
          </p:cNvPr>
          <p:cNvSpPr txBox="1">
            <a:spLocks/>
          </p:cNvSpPr>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dirty="0"/>
              <a:t>CT3: CRs for conditional approval (2/2)</a:t>
            </a:r>
          </a:p>
        </p:txBody>
      </p:sp>
    </p:spTree>
    <p:extLst>
      <p:ext uri="{BB962C8B-B14F-4D97-AF65-F5344CB8AC3E}">
        <p14:creationId xmlns:p14="http://schemas.microsoft.com/office/powerpoint/2010/main" val="3934272451"/>
      </p:ext>
    </p:extLst>
  </p:cSld>
  <p:clrMapOvr>
    <a:masterClrMapping/>
  </p:clrMapOvr>
  <p:transition>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CT4: CRs for conditional approval (1/3)</a:t>
            </a:r>
          </a:p>
        </p:txBody>
      </p:sp>
      <p:graphicFrame>
        <p:nvGraphicFramePr>
          <p:cNvPr id="5" name="Table 4"/>
          <p:cNvGraphicFramePr>
            <a:graphicFrameLocks noGrp="1"/>
          </p:cNvGraphicFramePr>
          <p:nvPr>
            <p:extLst>
              <p:ext uri="{D42A27DB-BD31-4B8C-83A1-F6EECF244321}">
                <p14:modId xmlns:p14="http://schemas.microsoft.com/office/powerpoint/2010/main" val="2374692520"/>
              </p:ext>
            </p:extLst>
          </p:nvPr>
        </p:nvGraphicFramePr>
        <p:xfrm>
          <a:off x="542537" y="2079132"/>
          <a:ext cx="10967779" cy="3711265"/>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Aff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07000"/>
                        </a:lnSpc>
                        <a:spcAft>
                          <a:spcPts val="800"/>
                        </a:spcAft>
                      </a:pPr>
                      <a:r>
                        <a:rPr lang="en-GB" sz="14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C4-255415</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Define AIoT Device Identification Information</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23.003</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0734</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23.369-0106</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b="1" kern="100" dirty="0">
                          <a:solidFill>
                            <a:srgbClr val="FF0000"/>
                          </a:solidFill>
                          <a:effectLst/>
                          <a:latin typeface="Arial" panose="020B0604020202020204" pitchFamily="34" charset="0"/>
                          <a:ea typeface="等线" panose="02010600030101010101" pitchFamily="2" charset="-122"/>
                          <a:cs typeface="Times New Roman" panose="02020603050405020304" pitchFamily="18" charset="0"/>
                        </a:rPr>
                        <a:t>SA2</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07000"/>
                        </a:lnSpc>
                        <a:spcAft>
                          <a:spcPts val="800"/>
                        </a:spcAft>
                      </a:pPr>
                      <a:r>
                        <a:rPr lang="en-GB" sz="14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C4-255287</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Update on the length of Identification Information</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23.003</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0736</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23.369-0134</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b="1" kern="100" dirty="0">
                          <a:solidFill>
                            <a:srgbClr val="FF0000"/>
                          </a:solidFill>
                          <a:effectLst/>
                          <a:latin typeface="Arial" panose="020B0604020202020204" pitchFamily="34" charset="0"/>
                          <a:ea typeface="等线" panose="02010600030101010101" pitchFamily="2" charset="-122"/>
                          <a:cs typeface="Times New Roman" panose="02020603050405020304" pitchFamily="18" charset="0"/>
                        </a:rPr>
                        <a:t>SA2</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C4-255336</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Introduction of new AVP and Experimental Result Code for TS 29.214</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29.230</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0730</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29.214-1704</a:t>
                      </a:r>
                      <a:br>
                        <a:rPr lang="en-GB" sz="1400" kern="100" dirty="0">
                          <a:effectLst/>
                          <a:latin typeface="Arial" panose="020B0604020202020204" pitchFamily="34" charset="0"/>
                          <a:ea typeface="等线" panose="02010600030101010101" pitchFamily="2" charset="-122"/>
                          <a:cs typeface="Times New Roman" panose="02020603050405020304" pitchFamily="18" charset="0"/>
                        </a:rPr>
                      </a:b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29.214-1705</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b="1" kern="100" dirty="0">
                          <a:solidFill>
                            <a:srgbClr val="FF0000"/>
                          </a:solidFill>
                          <a:effectLst/>
                          <a:latin typeface="Arial" panose="020B0604020202020204" pitchFamily="34" charset="0"/>
                          <a:ea typeface="等线" panose="02010600030101010101" pitchFamily="2" charset="-122"/>
                          <a:cs typeface="Times New Roman" panose="02020603050405020304" pitchFamily="18" charset="0"/>
                        </a:rPr>
                        <a:t>SA2</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C4-255262</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Clarify MME and HSS behavior on authentication in disaster roaming service</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29.272</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0888</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23.401-3946</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b="1" kern="100" dirty="0">
                          <a:solidFill>
                            <a:srgbClr val="FF0000"/>
                          </a:solidFill>
                          <a:effectLst/>
                          <a:latin typeface="Arial" panose="020B0604020202020204" pitchFamily="34" charset="0"/>
                          <a:ea typeface="等线" panose="02010600030101010101" pitchFamily="2" charset="-122"/>
                          <a:cs typeface="Times New Roman" panose="02020603050405020304" pitchFamily="18" charset="0"/>
                        </a:rPr>
                        <a:t>SA2</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C4-255286</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Support T-ID handling information</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29.369</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0014</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33.369-0020</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b="1" kern="100" dirty="0">
                          <a:solidFill>
                            <a:srgbClr val="FF0000"/>
                          </a:solidFill>
                          <a:effectLst/>
                          <a:latin typeface="Arial" panose="020B0604020202020204" pitchFamily="34" charset="0"/>
                          <a:ea typeface="等线" panose="02010600030101010101" pitchFamily="2" charset="-122"/>
                          <a:cs typeface="Times New Roman" panose="02020603050405020304" pitchFamily="18" charset="0"/>
                        </a:rPr>
                        <a:t>SA3</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C4-255304</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RAN controlled UL bitrate recommendation</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29.502</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0921</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23.501-6194</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b="1" kern="100" dirty="0">
                          <a:solidFill>
                            <a:srgbClr val="FF0000"/>
                          </a:solidFill>
                          <a:effectLst/>
                          <a:latin typeface="Arial" panose="020B0604020202020204" pitchFamily="34" charset="0"/>
                          <a:ea typeface="等线" panose="02010600030101010101" pitchFamily="2" charset="-122"/>
                          <a:cs typeface="Times New Roman" panose="02020603050405020304" pitchFamily="18" charset="0"/>
                        </a:rPr>
                        <a:t>SA2</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C4-255389</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Support of MINT-EPS</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29.503</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1527</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23.502-5606</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b="1" kern="100" dirty="0">
                          <a:solidFill>
                            <a:srgbClr val="FF0000"/>
                          </a:solidFill>
                          <a:effectLst/>
                          <a:latin typeface="Arial" panose="020B0604020202020204" pitchFamily="34" charset="0"/>
                          <a:ea typeface="等线" panose="02010600030101010101" pitchFamily="2" charset="-122"/>
                          <a:cs typeface="Times New Roman" panose="02020603050405020304" pitchFamily="18" charset="0"/>
                        </a:rPr>
                        <a:t>SA2</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C4-254053</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AF Specific UE Identifier storage in UDR</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29.505</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0536</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23.501-6344</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b="1" kern="100" dirty="0">
                          <a:solidFill>
                            <a:srgbClr val="FF0000"/>
                          </a:solidFill>
                          <a:effectLst/>
                          <a:latin typeface="Arial" panose="020B0604020202020204" pitchFamily="34" charset="0"/>
                          <a:ea typeface="等线" panose="02010600030101010101" pitchFamily="2" charset="-122"/>
                          <a:cs typeface="Times New Roman" panose="02020603050405020304" pitchFamily="18" charset="0"/>
                        </a:rPr>
                        <a:t>SA2</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C4-255282</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Support of MINT-EPS</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29.509</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0242</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23.501-6465</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b="1" kern="100" dirty="0">
                          <a:solidFill>
                            <a:srgbClr val="FF0000"/>
                          </a:solidFill>
                          <a:effectLst/>
                          <a:latin typeface="Arial" panose="020B0604020202020204" pitchFamily="34" charset="0"/>
                          <a:ea typeface="等线" panose="02010600030101010101" pitchFamily="2" charset="-122"/>
                          <a:cs typeface="Times New Roman" panose="02020603050405020304" pitchFamily="18" charset="0"/>
                        </a:rPr>
                        <a:t>SA2</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C4-255259</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Correction of VFL client and server registration</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29.510</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1253</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23.288-1443</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b="1" kern="100" dirty="0">
                          <a:solidFill>
                            <a:srgbClr val="FF0000"/>
                          </a:solidFill>
                          <a:effectLst/>
                          <a:latin typeface="Arial" panose="020B0604020202020204" pitchFamily="34" charset="0"/>
                          <a:ea typeface="等线" panose="02010600030101010101" pitchFamily="2" charset="-122"/>
                          <a:cs typeface="Times New Roman" panose="02020603050405020304" pitchFamily="18" charset="0"/>
                        </a:rPr>
                        <a:t>SA2</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5789813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CT4: CRs for conditional approval (2/3)</a:t>
            </a:r>
          </a:p>
        </p:txBody>
      </p:sp>
      <p:graphicFrame>
        <p:nvGraphicFramePr>
          <p:cNvPr id="5" name="Table 4"/>
          <p:cNvGraphicFramePr>
            <a:graphicFrameLocks noGrp="1"/>
          </p:cNvGraphicFramePr>
          <p:nvPr>
            <p:extLst>
              <p:ext uri="{D42A27DB-BD31-4B8C-83A1-F6EECF244321}">
                <p14:modId xmlns:p14="http://schemas.microsoft.com/office/powerpoint/2010/main" val="2973793623"/>
              </p:ext>
            </p:extLst>
          </p:nvPr>
        </p:nvGraphicFramePr>
        <p:xfrm>
          <a:off x="542537" y="2079132"/>
          <a:ext cx="10967779" cy="3711265"/>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Aff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C4-255383</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Correction of VFL client and server discovery</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29.510</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1254</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23.288-1466</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b="1" kern="100" dirty="0">
                          <a:solidFill>
                            <a:srgbClr val="FF0000"/>
                          </a:solidFill>
                          <a:effectLst/>
                          <a:latin typeface="Arial" panose="020B0604020202020204" pitchFamily="34" charset="0"/>
                          <a:ea typeface="等线" panose="02010600030101010101" pitchFamily="2" charset="-122"/>
                          <a:cs typeface="Times New Roman" panose="02020603050405020304" pitchFamily="18" charset="0"/>
                        </a:rPr>
                        <a:t>SA2</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C4-255131</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Removal of Optional Input NF Producer Id for Key Retrieval</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29.510</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1259</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33.501-2190</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b="1" kern="100" dirty="0">
                          <a:solidFill>
                            <a:srgbClr val="FF0000"/>
                          </a:solidFill>
                          <a:effectLst/>
                          <a:latin typeface="Arial" panose="020B0604020202020204" pitchFamily="34" charset="0"/>
                          <a:ea typeface="等线" panose="02010600030101010101" pitchFamily="2" charset="-122"/>
                          <a:cs typeface="Times New Roman" panose="02020603050405020304" pitchFamily="18" charset="0"/>
                        </a:rPr>
                        <a:t>SA3</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304508">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C4-255310</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Clarification of Signalling Measurement event descriptions to align with SA2</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29.518</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1283</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23.502-5238</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b="1" kern="100" dirty="0">
                          <a:solidFill>
                            <a:srgbClr val="FF0000"/>
                          </a:solidFill>
                          <a:effectLst/>
                          <a:latin typeface="Arial" panose="020B0604020202020204" pitchFamily="34" charset="0"/>
                          <a:ea typeface="等线" panose="02010600030101010101" pitchFamily="2" charset="-122"/>
                          <a:cs typeface="Times New Roman" panose="02020603050405020304" pitchFamily="18" charset="0"/>
                        </a:rPr>
                        <a:t>SA2</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C4-255266</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Cancel procedure for subscriber specific IMS Events</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29.562</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0192</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23.228-1655</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b="1" kern="100" dirty="0">
                          <a:solidFill>
                            <a:srgbClr val="FF0000"/>
                          </a:solidFill>
                          <a:effectLst/>
                          <a:latin typeface="Arial" panose="020B0604020202020204" pitchFamily="34" charset="0"/>
                          <a:ea typeface="等线" panose="02010600030101010101" pitchFamily="2" charset="-122"/>
                          <a:cs typeface="Times New Roman" panose="02020603050405020304" pitchFamily="18" charset="0"/>
                        </a:rPr>
                        <a:t>SA2</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C4-255384</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Correction of SCP event report</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29.570</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0003</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23.288-1505</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b="1" kern="100" dirty="0">
                          <a:solidFill>
                            <a:srgbClr val="FF0000"/>
                          </a:solidFill>
                          <a:effectLst/>
                          <a:latin typeface="Arial" panose="020B0604020202020204" pitchFamily="34" charset="0"/>
                          <a:ea typeface="等线" panose="02010600030101010101" pitchFamily="2" charset="-122"/>
                          <a:cs typeface="Times New Roman" panose="02020603050405020304" pitchFamily="18" charset="0"/>
                        </a:rPr>
                        <a:t>SA2</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C4-255047</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Alignment of event name with stage-2</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29.570</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0004</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23.502-5238</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b="1" kern="100" dirty="0">
                          <a:solidFill>
                            <a:srgbClr val="FF0000"/>
                          </a:solidFill>
                          <a:effectLst/>
                          <a:latin typeface="Arial" panose="020B0604020202020204" pitchFamily="34" charset="0"/>
                          <a:ea typeface="等线" panose="02010600030101010101" pitchFamily="2" charset="-122"/>
                          <a:cs typeface="Times New Roman" panose="02020603050405020304" pitchFamily="18" charset="0"/>
                        </a:rPr>
                        <a:t>SA2</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C4-254386</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NotifCorreIdsSupport feature</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29.504</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0332</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29.519-0626</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b="1" kern="100" dirty="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CT3</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C4-255014</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Feature CHFGroup</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29.504</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0337</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29.519-0611</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b="1" kern="100" dirty="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CT3</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C4-255326</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Introduction of BdtNotifUriPatch Feature</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29.504</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0338</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29.519-0628</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b="1" kern="100" dirty="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CT3</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C4-255428</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Update of NWDAF discovery supporting model training for LMF-based AI/ML positioning</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29.510</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1248</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29.520-1135</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b="1" kern="100" dirty="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CT3</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2685021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CT4: CRs for conditional approval (3/3)</a:t>
            </a:r>
          </a:p>
        </p:txBody>
      </p:sp>
      <p:graphicFrame>
        <p:nvGraphicFramePr>
          <p:cNvPr id="5" name="Table 4"/>
          <p:cNvGraphicFramePr>
            <a:graphicFrameLocks noGrp="1"/>
          </p:cNvGraphicFramePr>
          <p:nvPr>
            <p:extLst>
              <p:ext uri="{D42A27DB-BD31-4B8C-83A1-F6EECF244321}">
                <p14:modId xmlns:p14="http://schemas.microsoft.com/office/powerpoint/2010/main" val="3175653512"/>
              </p:ext>
            </p:extLst>
          </p:nvPr>
        </p:nvGraphicFramePr>
        <p:xfrm>
          <a:off x="542537" y="2079132"/>
          <a:ext cx="10967779" cy="3556846"/>
        </p:xfrm>
        <a:graphic>
          <a:graphicData uri="http://schemas.openxmlformats.org/drawingml/2006/table">
            <a:tbl>
              <a:tblPr/>
              <a:tblGrid>
                <a:gridCol w="1488475">
                  <a:extLst>
                    <a:ext uri="{9D8B030D-6E8A-4147-A177-3AD203B41FA5}">
                      <a16:colId xmlns:a16="http://schemas.microsoft.com/office/drawing/2014/main" val="20000"/>
                    </a:ext>
                  </a:extLst>
                </a:gridCol>
                <a:gridCol w="5267656">
                  <a:extLst>
                    <a:ext uri="{9D8B030D-6E8A-4147-A177-3AD203B41FA5}">
                      <a16:colId xmlns:a16="http://schemas.microsoft.com/office/drawing/2014/main" val="20001"/>
                    </a:ext>
                  </a:extLst>
                </a:gridCol>
                <a:gridCol w="867366">
                  <a:extLst>
                    <a:ext uri="{9D8B030D-6E8A-4147-A177-3AD203B41FA5}">
                      <a16:colId xmlns:a16="http://schemas.microsoft.com/office/drawing/2014/main" val="20002"/>
                    </a:ext>
                  </a:extLst>
                </a:gridCol>
                <a:gridCol w="735376">
                  <a:extLst>
                    <a:ext uri="{9D8B030D-6E8A-4147-A177-3AD203B41FA5}">
                      <a16:colId xmlns:a16="http://schemas.microsoft.com/office/drawing/2014/main" val="20003"/>
                    </a:ext>
                  </a:extLst>
                </a:gridCol>
                <a:gridCol w="1473441">
                  <a:extLst>
                    <a:ext uri="{9D8B030D-6E8A-4147-A177-3AD203B41FA5}">
                      <a16:colId xmlns:a16="http://schemas.microsoft.com/office/drawing/2014/main" val="20004"/>
                    </a:ext>
                  </a:extLst>
                </a:gridCol>
                <a:gridCol w="1135465">
                  <a:extLst>
                    <a:ext uri="{9D8B030D-6E8A-4147-A177-3AD203B41FA5}">
                      <a16:colId xmlns:a16="http://schemas.microsoft.com/office/drawing/2014/main" val="20005"/>
                    </a:ext>
                  </a:extLst>
                </a:gridCol>
              </a:tblGrid>
              <a:tr h="366007">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TD#</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Title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CR</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Other Aff Specs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400" b="1" dirty="0">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4508">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C4-255434</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Support of UE with Multiple LCS-UPP connections Capability</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29.572</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0393</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24.572-0116</a:t>
                      </a:r>
                      <a:br>
                        <a:rPr lang="en-GB" sz="1400" kern="100" dirty="0">
                          <a:effectLst/>
                          <a:latin typeface="Arial" panose="020B0604020202020204" pitchFamily="34" charset="0"/>
                          <a:ea typeface="等线" panose="02010600030101010101" pitchFamily="2" charset="-122"/>
                          <a:cs typeface="Times New Roman" panose="02020603050405020304" pitchFamily="18" charset="0"/>
                        </a:rPr>
                      </a:br>
                      <a:r>
                        <a:rPr lang="en-GB" sz="1400" kern="100" dirty="0">
                          <a:effectLst/>
                          <a:latin typeface="Arial" panose="020B0604020202020204" pitchFamily="34" charset="0"/>
                          <a:ea typeface="等线" panose="02010600030101010101" pitchFamily="2" charset="-122"/>
                          <a:cs typeface="Times New Roman" panose="02020603050405020304" pitchFamily="18" charset="0"/>
                        </a:rPr>
                        <a:t>24.572-0117</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b="1" kern="100" dirty="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CT1</a:t>
                      </a:r>
                      <a:br>
                        <a:rPr lang="en-GB" sz="1400" b="1" kern="100" dirty="0">
                          <a:solidFill>
                            <a:srgbClr val="00B050"/>
                          </a:solidFill>
                          <a:effectLst/>
                          <a:latin typeface="Arial" panose="020B0604020202020204" pitchFamily="34" charset="0"/>
                          <a:ea typeface="等线" panose="02010600030101010101" pitchFamily="2" charset="-122"/>
                          <a:cs typeface="Times New Roman" panose="02020603050405020304" pitchFamily="18" charset="0"/>
                        </a:rPr>
                      </a:br>
                      <a:r>
                        <a:rPr lang="en-GB" sz="1400" b="1" kern="100" dirty="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CT1</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304508">
                <a:tc>
                  <a:txBody>
                    <a:bodyPr/>
                    <a:lstStyle/>
                    <a:p>
                      <a:pPr>
                        <a:lnSpc>
                          <a:spcPct val="107000"/>
                        </a:lnSpc>
                        <a:spcAft>
                          <a:spcPts val="800"/>
                        </a:spcAft>
                      </a:pPr>
                      <a:r>
                        <a:rPr lang="en-GB" sz="14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C4-254356</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Add ExtendedFacility</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24.080</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0129</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24.008-3359</a:t>
                      </a:r>
                      <a:br>
                        <a:rPr lang="en-GB" sz="14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br>
                      <a:r>
                        <a:rPr lang="en-GB" sz="1400" kern="100" dirty="0">
                          <a:solidFill>
                            <a:srgbClr val="000000"/>
                          </a:solidFill>
                          <a:effectLst/>
                          <a:latin typeface="Arial" panose="020B0604020202020204" pitchFamily="34" charset="0"/>
                          <a:ea typeface="等线" panose="02010600030101010101" pitchFamily="2" charset="-122"/>
                          <a:cs typeface="Times New Roman" panose="02020603050405020304" pitchFamily="18" charset="0"/>
                        </a:rPr>
                        <a:t>24.571-0104</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1400" b="1" kern="100" dirty="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CT1</a:t>
                      </a:r>
                      <a:br>
                        <a:rPr lang="en-GB" sz="1400" b="1" kern="100" dirty="0">
                          <a:solidFill>
                            <a:srgbClr val="00B050"/>
                          </a:solidFill>
                          <a:effectLst/>
                          <a:latin typeface="Arial" panose="020B0604020202020204" pitchFamily="34" charset="0"/>
                          <a:ea typeface="等线" panose="02010600030101010101" pitchFamily="2" charset="-122"/>
                          <a:cs typeface="Times New Roman" panose="02020603050405020304" pitchFamily="18" charset="0"/>
                        </a:rPr>
                      </a:br>
                      <a:r>
                        <a:rPr lang="en-GB" sz="1400" b="1" kern="100" dirty="0">
                          <a:solidFill>
                            <a:srgbClr val="00B050"/>
                          </a:solidFill>
                          <a:effectLst/>
                          <a:latin typeface="Arial" panose="020B0604020202020204" pitchFamily="34" charset="0"/>
                          <a:ea typeface="等线" panose="02010600030101010101" pitchFamily="2" charset="-122"/>
                          <a:cs typeface="Times New Roman" panose="02020603050405020304" pitchFamily="18" charset="0"/>
                        </a:rPr>
                        <a:t>CT1</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4508">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C4-255432</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Addition of LMF routing information to N1N2MessageTransfer Service Operation</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29.518</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1274</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kern="100" dirty="0">
                          <a:effectLst/>
                          <a:latin typeface="Arial" panose="020B0604020202020204" pitchFamily="34" charset="0"/>
                          <a:ea typeface="等线" panose="02010600030101010101" pitchFamily="2" charset="-122"/>
                          <a:cs typeface="Times New Roman" panose="02020603050405020304" pitchFamily="18" charset="0"/>
                        </a:rPr>
                        <a:t>23.003-0729</a:t>
                      </a:r>
                      <a:endParaRPr lang="zh-CN" sz="14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400" b="1" kern="100" dirty="0">
                          <a:solidFill>
                            <a:srgbClr val="4472C4"/>
                          </a:solidFill>
                          <a:effectLst/>
                          <a:latin typeface="Arial" panose="020B0604020202020204" pitchFamily="34" charset="0"/>
                          <a:ea typeface="等线" panose="02010600030101010101" pitchFamily="2" charset="-122"/>
                          <a:cs typeface="Times New Roman" panose="02020603050405020304" pitchFamily="18" charset="0"/>
                        </a:rPr>
                        <a:t>CT4</a:t>
                      </a:r>
                      <a:endParaRPr lang="zh-CN" sz="14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4508">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4508">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4508">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4508">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4508">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4508">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endParaRPr lang="zh-CN" sz="1100" kern="100" dirty="0">
                        <a:effectLst/>
                        <a:latin typeface="Calibri" panose="020F0502020204030204" pitchFamily="34" charset="0"/>
                        <a:ea typeface="等线"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8664579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CT6: CRs for conditional approval </a:t>
            </a:r>
          </a:p>
        </p:txBody>
      </p:sp>
      <p:sp>
        <p:nvSpPr>
          <p:cNvPr id="3" name="TextBox 2">
            <a:extLst>
              <a:ext uri="{FF2B5EF4-FFF2-40B4-BE49-F238E27FC236}">
                <a16:creationId xmlns:a16="http://schemas.microsoft.com/office/drawing/2014/main" id="{ADE6311A-12AE-41D1-98D3-234BA4920FD5}"/>
              </a:ext>
            </a:extLst>
          </p:cNvPr>
          <p:cNvSpPr txBox="1"/>
          <p:nvPr/>
        </p:nvSpPr>
        <p:spPr>
          <a:xfrm>
            <a:off x="1033670" y="2594113"/>
            <a:ext cx="1659429" cy="369332"/>
          </a:xfrm>
          <a:prstGeom prst="rect">
            <a:avLst/>
          </a:prstGeom>
          <a:noFill/>
        </p:spPr>
        <p:txBody>
          <a:bodyPr wrap="none" rtlCol="0">
            <a:spAutoFit/>
          </a:bodyPr>
          <a:lstStyle/>
          <a:p>
            <a:r>
              <a:rPr lang="en-SE" dirty="0"/>
              <a:t>None this time</a:t>
            </a:r>
            <a:endParaRPr lang="en-US" dirty="0"/>
          </a:p>
        </p:txBody>
      </p:sp>
    </p:spTree>
    <p:extLst>
      <p:ext uri="{BB962C8B-B14F-4D97-AF65-F5344CB8AC3E}">
        <p14:creationId xmlns:p14="http://schemas.microsoft.com/office/powerpoint/2010/main" val="3600845847"/>
      </p:ext>
    </p:extLst>
  </p:cSld>
  <p:clrMapOvr>
    <a:masterClrMapping/>
  </p:clrMapOvr>
  <p:transition>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Thank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894440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D7F51E-07F1-A85E-E5FB-879A6294F666}"/>
            </a:ext>
          </a:extLst>
        </p:cNvPr>
        <p:cNvGrpSpPr/>
        <p:nvPr/>
      </p:nvGrpSpPr>
      <p:grpSpPr>
        <a:xfrm>
          <a:off x="0" y="0"/>
          <a:ext cx="0" cy="0"/>
          <a:chOff x="0" y="0"/>
          <a:chExt cx="0" cy="0"/>
        </a:xfrm>
      </p:grpSpPr>
      <p:sp>
        <p:nvSpPr>
          <p:cNvPr id="4098" name="Title 1">
            <a:extLst>
              <a:ext uri="{FF2B5EF4-FFF2-40B4-BE49-F238E27FC236}">
                <a16:creationId xmlns:a16="http://schemas.microsoft.com/office/drawing/2014/main" id="{138D022C-9572-273D-4223-FB9B69964D14}"/>
              </a:ext>
            </a:extLst>
          </p:cNvPr>
          <p:cNvSpPr>
            <a:spLocks noGrp="1"/>
          </p:cNvSpPr>
          <p:nvPr>
            <p:ph type="title"/>
          </p:nvPr>
        </p:nvSpPr>
        <p:spPr/>
        <p:txBody>
          <a:bodyPr/>
          <a:lstStyle/>
          <a:p>
            <a:r>
              <a:rPr lang="en-GB" altLang="en-US" dirty="0"/>
              <a:t>TSG CT WG1 Officials – </a:t>
            </a:r>
            <a:r>
              <a:rPr lang="en-GB" altLang="en-US" dirty="0">
                <a:solidFill>
                  <a:srgbClr val="0000FF"/>
                </a:solidFill>
              </a:rPr>
              <a:t>after CT#110</a:t>
            </a:r>
          </a:p>
        </p:txBody>
      </p:sp>
      <p:sp>
        <p:nvSpPr>
          <p:cNvPr id="4100" name="Content Placeholder 2">
            <a:extLst>
              <a:ext uri="{FF2B5EF4-FFF2-40B4-BE49-F238E27FC236}">
                <a16:creationId xmlns:a16="http://schemas.microsoft.com/office/drawing/2014/main" id="{ED305577-7313-FFBE-E2BF-8B3A0EE866B7}"/>
              </a:ext>
            </a:extLst>
          </p:cNvPr>
          <p:cNvSpPr txBox="1">
            <a:spLocks/>
          </p:cNvSpPr>
          <p:nvPr/>
        </p:nvSpPr>
        <p:spPr bwMode="auto">
          <a:xfrm>
            <a:off x="2147838" y="209875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Lena Chaponniere</a:t>
            </a:r>
            <a:endParaRPr lang="fr-FR" altLang="en-US" sz="1400" dirty="0">
              <a:solidFill>
                <a:srgbClr val="0070C0"/>
              </a:solidFill>
            </a:endParaRPr>
          </a:p>
          <a:p>
            <a:pPr>
              <a:lnSpc>
                <a:spcPct val="100000"/>
              </a:lnSpc>
              <a:spcBef>
                <a:spcPct val="0"/>
              </a:spcBef>
              <a:buFontTx/>
              <a:buNone/>
            </a:pPr>
            <a:r>
              <a:rPr lang="fr-FR" altLang="en-US" sz="1400" dirty="0"/>
              <a:t>TSG CT WG1 Chair</a:t>
            </a:r>
          </a:p>
          <a:p>
            <a:pPr>
              <a:lnSpc>
                <a:spcPct val="100000"/>
              </a:lnSpc>
              <a:spcBef>
                <a:spcPct val="0"/>
              </a:spcBef>
              <a:buFontTx/>
              <a:buNone/>
            </a:pPr>
            <a:r>
              <a:rPr lang="fr-FR" altLang="en-US" sz="1400" dirty="0"/>
              <a:t>ATIS</a:t>
            </a:r>
            <a:br>
              <a:rPr lang="fr-FR" altLang="en-US" sz="1400" dirty="0"/>
            </a:br>
            <a:r>
              <a:rPr lang="en-US" altLang="en-US" sz="1400" dirty="0">
                <a:hlinkClick r:id="rId4"/>
              </a:rPr>
              <a:t>lguellec@qti.qualcomm.com</a:t>
            </a:r>
            <a:endParaRPr lang="en-US" altLang="en-US" sz="1400" dirty="0"/>
          </a:p>
          <a:p>
            <a:pPr>
              <a:lnSpc>
                <a:spcPct val="100000"/>
              </a:lnSpc>
              <a:spcBef>
                <a:spcPct val="0"/>
              </a:spcBef>
              <a:buFontTx/>
              <a:buNone/>
            </a:pPr>
            <a:endParaRPr lang="fr-FR" altLang="en-US" sz="1400" dirty="0">
              <a:solidFill>
                <a:srgbClr val="75B44A"/>
              </a:solidFill>
            </a:endParaRPr>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a:extLst>
              <a:ext uri="{FF2B5EF4-FFF2-40B4-BE49-F238E27FC236}">
                <a16:creationId xmlns:a16="http://schemas.microsoft.com/office/drawing/2014/main" id="{D6A3EF22-D9AD-51BF-1EF8-EA7847AD445F}"/>
              </a:ext>
            </a:extLst>
          </p:cNvPr>
          <p:cNvSpPr txBox="1">
            <a:spLocks/>
          </p:cNvSpPr>
          <p:nvPr/>
        </p:nvSpPr>
        <p:spPr bwMode="auto">
          <a:xfrm>
            <a:off x="7552345" y="3669513"/>
            <a:ext cx="3417244" cy="133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t>Sung Won</a:t>
            </a:r>
            <a:endParaRPr lang="fr-FR" altLang="en-US" sz="1400" dirty="0">
              <a:solidFill>
                <a:srgbClr val="0070C0"/>
              </a:solidFill>
            </a:endParaRPr>
          </a:p>
          <a:p>
            <a:pPr>
              <a:lnSpc>
                <a:spcPct val="100000"/>
              </a:lnSpc>
              <a:spcBef>
                <a:spcPct val="0"/>
              </a:spcBef>
              <a:buFontTx/>
              <a:buNone/>
            </a:pPr>
            <a:r>
              <a:rPr lang="fr-FR" altLang="en-US" sz="1400" dirty="0"/>
              <a:t>TSG CT WG1 Vice-Chair</a:t>
            </a:r>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hlinkClick r:id="rId5"/>
              </a:rPr>
              <a:t>sung.won@nokia.com</a:t>
            </a:r>
            <a:endParaRPr lang="en-US" altLang="en-US" sz="1400" dirty="0"/>
          </a:p>
          <a:p>
            <a:pPr>
              <a:buFontTx/>
              <a:buNone/>
            </a:pPr>
            <a:endParaRPr lang="en-US" altLang="en-US" sz="1800" dirty="0"/>
          </a:p>
        </p:txBody>
      </p:sp>
      <p:sp>
        <p:nvSpPr>
          <p:cNvPr id="8" name="Rectangle 7">
            <a:extLst>
              <a:ext uri="{FF2B5EF4-FFF2-40B4-BE49-F238E27FC236}">
                <a16:creationId xmlns:a16="http://schemas.microsoft.com/office/drawing/2014/main" id="{BE58ABC0-42F1-0ACD-6037-47CE813C5539}"/>
              </a:ext>
            </a:extLst>
          </p:cNvPr>
          <p:cNvSpPr/>
          <p:nvPr/>
        </p:nvSpPr>
        <p:spPr>
          <a:xfrm>
            <a:off x="7367169" y="3838575"/>
            <a:ext cx="185176" cy="2162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Picture 1">
            <a:extLst>
              <a:ext uri="{FF2B5EF4-FFF2-40B4-BE49-F238E27FC236}">
                <a16:creationId xmlns:a16="http://schemas.microsoft.com/office/drawing/2014/main" id="{767D1F6C-F9CF-291E-994A-88D8C9D7690C}"/>
              </a:ext>
            </a:extLst>
          </p:cNvPr>
          <p:cNvPicPr>
            <a:picLocks noChangeAspect="1"/>
          </p:cNvPicPr>
          <p:nvPr/>
        </p:nvPicPr>
        <p:blipFill>
          <a:blip r:embed="rId6"/>
          <a:stretch>
            <a:fillRect/>
          </a:stretch>
        </p:blipFill>
        <p:spPr>
          <a:xfrm>
            <a:off x="819319" y="1896265"/>
            <a:ext cx="1235984" cy="1235984"/>
          </a:xfrm>
          <a:prstGeom prst="rect">
            <a:avLst/>
          </a:prstGeom>
        </p:spPr>
      </p:pic>
      <p:sp>
        <p:nvSpPr>
          <p:cNvPr id="14" name="Content Placeholder 2">
            <a:extLst>
              <a:ext uri="{FF2B5EF4-FFF2-40B4-BE49-F238E27FC236}">
                <a16:creationId xmlns:a16="http://schemas.microsoft.com/office/drawing/2014/main" id="{46CA7A9A-CC97-414D-4669-DFA7B9E28D4A}"/>
              </a:ext>
            </a:extLst>
          </p:cNvPr>
          <p:cNvSpPr txBox="1">
            <a:spLocks/>
          </p:cNvSpPr>
          <p:nvPr/>
        </p:nvSpPr>
        <p:spPr bwMode="auto">
          <a:xfrm>
            <a:off x="2158409" y="3689482"/>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Nevenka Biondic</a:t>
            </a:r>
          </a:p>
          <a:p>
            <a:pPr>
              <a:lnSpc>
                <a:spcPct val="100000"/>
              </a:lnSpc>
              <a:spcBef>
                <a:spcPct val="0"/>
              </a:spcBef>
              <a:buFontTx/>
              <a:buNone/>
            </a:pPr>
            <a:r>
              <a:rPr lang="fr-FR" altLang="en-US" sz="1400" dirty="0"/>
              <a:t>Secretary</a:t>
            </a:r>
          </a:p>
          <a:p>
            <a:pPr>
              <a:lnSpc>
                <a:spcPct val="100000"/>
              </a:lnSpc>
              <a:spcBef>
                <a:spcPct val="0"/>
              </a:spcBef>
              <a:buFontTx/>
              <a:buNone/>
            </a:pPr>
            <a:r>
              <a:rPr lang="fr-FR" altLang="en-US" sz="1400" dirty="0"/>
              <a:t>MCC</a:t>
            </a:r>
          </a:p>
          <a:p>
            <a:pPr>
              <a:lnSpc>
                <a:spcPct val="100000"/>
              </a:lnSpc>
              <a:spcBef>
                <a:spcPct val="0"/>
              </a:spcBef>
              <a:buFontTx/>
              <a:buNone/>
            </a:pPr>
            <a:r>
              <a:rPr lang="fi-FI" altLang="en-US" sz="1400" dirty="0">
                <a:hlinkClick r:id="rId7"/>
              </a:rPr>
              <a:t>Nevenka.biondic@etsi.org</a:t>
            </a:r>
            <a:endParaRPr lang="fi-FI" altLang="en-US" sz="1400" dirty="0"/>
          </a:p>
          <a:p>
            <a:pPr>
              <a:lnSpc>
                <a:spcPct val="100000"/>
              </a:lnSpc>
              <a:spcBef>
                <a:spcPct val="0"/>
              </a:spcBef>
              <a:buFontTx/>
              <a:buNone/>
            </a:pPr>
            <a:endParaRPr lang="fi-FI" altLang="en-US" sz="1400" dirty="0"/>
          </a:p>
          <a:p>
            <a:pPr>
              <a:lnSpc>
                <a:spcPct val="100000"/>
              </a:lnSpc>
              <a:spcBef>
                <a:spcPct val="0"/>
              </a:spcBef>
              <a:buFontTx/>
              <a:buNone/>
            </a:pPr>
            <a:endParaRPr lang="en-US" altLang="en-US" sz="1800" dirty="0"/>
          </a:p>
        </p:txBody>
      </p:sp>
      <p:sp>
        <p:nvSpPr>
          <p:cNvPr id="4" name="Content Placeholder 2">
            <a:extLst>
              <a:ext uri="{FF2B5EF4-FFF2-40B4-BE49-F238E27FC236}">
                <a16:creationId xmlns:a16="http://schemas.microsoft.com/office/drawing/2014/main" id="{0296DA7E-EA28-9ED1-1681-1E3DEF3A93C3}"/>
              </a:ext>
            </a:extLst>
          </p:cNvPr>
          <p:cNvSpPr txBox="1">
            <a:spLocks/>
          </p:cNvSpPr>
          <p:nvPr/>
        </p:nvSpPr>
        <p:spPr bwMode="auto">
          <a:xfrm>
            <a:off x="7511798" y="2085390"/>
            <a:ext cx="3417244" cy="133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400" dirty="0"/>
              <a:t>Behrouz Aghili</a:t>
            </a:r>
            <a:endParaRPr lang="fr-FR" altLang="en-US" sz="1400" dirty="0">
              <a:solidFill>
                <a:srgbClr val="0070C0"/>
              </a:solidFill>
            </a:endParaRPr>
          </a:p>
          <a:p>
            <a:pPr>
              <a:lnSpc>
                <a:spcPct val="100000"/>
              </a:lnSpc>
              <a:spcBef>
                <a:spcPct val="0"/>
              </a:spcBef>
              <a:buFontTx/>
              <a:buNone/>
            </a:pPr>
            <a:r>
              <a:rPr lang="fr-FR" altLang="en-US" sz="1400" dirty="0"/>
              <a:t>TSG CT WG1 Vice-Chair</a:t>
            </a:r>
          </a:p>
          <a:p>
            <a:pPr>
              <a:lnSpc>
                <a:spcPct val="100000"/>
              </a:lnSpc>
              <a:spcBef>
                <a:spcPct val="0"/>
              </a:spcBef>
              <a:buFontTx/>
              <a:buNone/>
            </a:pPr>
            <a:r>
              <a:rPr lang="fr-FR" altLang="en-US" sz="1400" dirty="0"/>
              <a:t>ATIS</a:t>
            </a:r>
          </a:p>
          <a:p>
            <a:pPr>
              <a:lnSpc>
                <a:spcPct val="100000"/>
              </a:lnSpc>
              <a:spcBef>
                <a:spcPct val="0"/>
              </a:spcBef>
              <a:buFontTx/>
              <a:buNone/>
            </a:pPr>
            <a:r>
              <a:rPr lang="en-US" altLang="en-US" sz="1400" dirty="0">
                <a:hlinkClick r:id="rId8"/>
              </a:rPr>
              <a:t>b_aghili@apple.com</a:t>
            </a:r>
            <a:endParaRPr lang="en-US" altLang="en-US" sz="1400" dirty="0"/>
          </a:p>
          <a:p>
            <a:pPr>
              <a:lnSpc>
                <a:spcPct val="100000"/>
              </a:lnSpc>
              <a:spcBef>
                <a:spcPct val="0"/>
              </a:spcBef>
              <a:buNone/>
            </a:pPr>
            <a:endParaRPr lang="fr-FR" altLang="en-US" sz="1400" dirty="0">
              <a:solidFill>
                <a:srgbClr val="75B44A"/>
              </a:solidFill>
            </a:endParaRPr>
          </a:p>
          <a:p>
            <a:pPr>
              <a:lnSpc>
                <a:spcPct val="100000"/>
              </a:lnSpc>
              <a:spcBef>
                <a:spcPct val="0"/>
              </a:spcBef>
              <a:buFontTx/>
              <a:buNone/>
            </a:pPr>
            <a:endParaRPr lang="en-US" altLang="en-US" sz="1800" dirty="0"/>
          </a:p>
        </p:txBody>
      </p:sp>
      <p:pic>
        <p:nvPicPr>
          <p:cNvPr id="10" name="Picture 9" descr="A picture containing human face, person, wall, clothing&#10;&#10;Description automatically generated">
            <a:extLst>
              <a:ext uri="{FF2B5EF4-FFF2-40B4-BE49-F238E27FC236}">
                <a16:creationId xmlns:a16="http://schemas.microsoft.com/office/drawing/2014/main" id="{EA720541-584C-FDCF-0375-7A56861B7CC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977835" y="1843781"/>
            <a:ext cx="1171665" cy="1562220"/>
          </a:xfrm>
          <a:prstGeom prst="rect">
            <a:avLst/>
          </a:prstGeom>
        </p:spPr>
      </p:pic>
      <p:pic>
        <p:nvPicPr>
          <p:cNvPr id="12" name="Picture 11" descr="A person in a white shirt&#10;&#10;Description automatically generated">
            <a:extLst>
              <a:ext uri="{FF2B5EF4-FFF2-40B4-BE49-F238E27FC236}">
                <a16:creationId xmlns:a16="http://schemas.microsoft.com/office/drawing/2014/main" id="{BFB0F957-AB9C-79AF-7477-3B8B052D356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977835" y="3614029"/>
            <a:ext cx="1171666" cy="1561977"/>
          </a:xfrm>
          <a:prstGeom prst="rect">
            <a:avLst/>
          </a:prstGeom>
        </p:spPr>
      </p:pic>
      <p:pic>
        <p:nvPicPr>
          <p:cNvPr id="9" name="Picture 8" descr="A person in a green shirt">
            <a:extLst>
              <a:ext uri="{FF2B5EF4-FFF2-40B4-BE49-F238E27FC236}">
                <a16:creationId xmlns:a16="http://schemas.microsoft.com/office/drawing/2014/main" id="{CA898A48-7DA7-F270-422E-A9C4DB8A803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18485" y="3560530"/>
            <a:ext cx="1231090" cy="1542912"/>
          </a:xfrm>
          <a:prstGeom prst="rect">
            <a:avLst/>
          </a:prstGeom>
        </p:spPr>
      </p:pic>
    </p:spTree>
    <p:extLst>
      <p:ext uri="{BB962C8B-B14F-4D97-AF65-F5344CB8AC3E}">
        <p14:creationId xmlns:p14="http://schemas.microsoft.com/office/powerpoint/2010/main" val="214278092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05513" y="405925"/>
            <a:ext cx="10515600" cy="1325563"/>
          </a:xfrm>
        </p:spPr>
        <p:txBody>
          <a:bodyPr/>
          <a:lstStyle/>
          <a:p>
            <a:r>
              <a:rPr lang="en-GB" altLang="en-US" dirty="0"/>
              <a:t>TSG CT WG3 Officials</a:t>
            </a:r>
          </a:p>
        </p:txBody>
      </p:sp>
      <p:sp>
        <p:nvSpPr>
          <p:cNvPr id="4100" name="Content Placeholder 2"/>
          <p:cNvSpPr txBox="1">
            <a:spLocks/>
          </p:cNvSpPr>
          <p:nvPr/>
        </p:nvSpPr>
        <p:spPr bwMode="auto">
          <a:xfrm>
            <a:off x="7248223" y="1979496"/>
            <a:ext cx="4103518"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Yue SUN</a:t>
            </a:r>
            <a:endParaRPr lang="fr-FR" altLang="en-US" sz="1800" b="1" dirty="0"/>
          </a:p>
          <a:p>
            <a:pPr>
              <a:lnSpc>
                <a:spcPct val="100000"/>
              </a:lnSpc>
              <a:spcBef>
                <a:spcPct val="0"/>
              </a:spcBef>
              <a:buFontTx/>
              <a:buNone/>
            </a:pPr>
            <a:r>
              <a:rPr lang="fr-FR" altLang="en-US" sz="1800" dirty="0"/>
              <a:t>CT3 Vice Chair</a:t>
            </a:r>
            <a:br>
              <a:rPr lang="fr-FR" altLang="en-US" sz="1800" dirty="0"/>
            </a:br>
            <a:r>
              <a:rPr lang="en-US" altLang="en-US" sz="1800" dirty="0">
                <a:hlinkClick r:id="rId4"/>
              </a:rPr>
              <a:t>suny20@chinatelecom.cn</a:t>
            </a:r>
            <a:r>
              <a:rPr lang="en-US" altLang="en-US" sz="1800" dirty="0"/>
              <a:t> </a:t>
            </a: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248223" y="3955551"/>
            <a:ext cx="40411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None/>
            </a:pPr>
            <a:r>
              <a:rPr lang="en-US" altLang="zh-CN" sz="1800" dirty="0"/>
              <a:t>Apostolos Papageorgiou</a:t>
            </a:r>
          </a:p>
          <a:p>
            <a:pPr>
              <a:buNone/>
            </a:pPr>
            <a:r>
              <a:rPr lang="fr-FR" altLang="en-US" sz="1800" dirty="0"/>
              <a:t>CT3 Vice Chair</a:t>
            </a:r>
          </a:p>
          <a:p>
            <a:pPr>
              <a:lnSpc>
                <a:spcPct val="100000"/>
              </a:lnSpc>
              <a:spcBef>
                <a:spcPct val="0"/>
              </a:spcBef>
              <a:buFontTx/>
              <a:buNone/>
            </a:pPr>
            <a:r>
              <a:rPr lang="fr-FR" altLang="en-US" sz="1800" dirty="0"/>
              <a:t> </a:t>
            </a:r>
            <a:r>
              <a:rPr lang="fr-FR" altLang="en-US" sz="1800" dirty="0">
                <a:hlinkClick r:id="rId5"/>
              </a:rPr>
              <a:t>apostolos.papageorgiou@NOKIA.COM</a:t>
            </a:r>
            <a:r>
              <a:rPr lang="fr-FR" altLang="en-US" sz="1800" dirty="0"/>
              <a:t> </a:t>
            </a:r>
          </a:p>
          <a:p>
            <a:pPr>
              <a:buFontTx/>
              <a:buNone/>
            </a:pPr>
            <a:endParaRPr lang="en-US" altLang="en-US" sz="1800" dirty="0"/>
          </a:p>
        </p:txBody>
      </p:sp>
      <p:pic>
        <p:nvPicPr>
          <p:cNvPr id="4" name="Picture 3">
            <a:extLst>
              <a:ext uri="{FF2B5EF4-FFF2-40B4-BE49-F238E27FC236}">
                <a16:creationId xmlns:a16="http://schemas.microsoft.com/office/drawing/2014/main" id="{842EC52A-6723-4BDA-8917-B92EE27099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9754" y="1991526"/>
            <a:ext cx="1236181" cy="1608410"/>
          </a:xfrm>
          <a:prstGeom prst="rect">
            <a:avLst/>
          </a:prstGeom>
        </p:spPr>
      </p:pic>
      <p:sp>
        <p:nvSpPr>
          <p:cNvPr id="12" name="Content Placeholder 2"/>
          <p:cNvSpPr txBox="1">
            <a:spLocks/>
          </p:cNvSpPr>
          <p:nvPr/>
        </p:nvSpPr>
        <p:spPr bwMode="auto">
          <a:xfrm>
            <a:off x="1993467" y="3955551"/>
            <a:ext cx="3343275" cy="1384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Dongwook Kim</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de-DE" altLang="en-US" sz="1800" dirty="0">
                <a:hlinkClick r:id="rId7"/>
              </a:rPr>
              <a:t>Dongwook.Kim@etsi.org</a:t>
            </a:r>
            <a:r>
              <a:rPr lang="de-DE" altLang="en-US" sz="1800" dirty="0"/>
              <a:t> </a:t>
            </a: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p>
        </p:txBody>
      </p:sp>
      <p:pic>
        <p:nvPicPr>
          <p:cNvPr id="13" name="图片 12"/>
          <p:cNvPicPr>
            <a:picLocks noChangeAspect="1"/>
          </p:cNvPicPr>
          <p:nvPr/>
        </p:nvPicPr>
        <p:blipFill rotWithShape="1">
          <a:blip r:embed="rId8" cstate="print">
            <a:extLst>
              <a:ext uri="{28A0092B-C50C-407E-A947-70E740481C1C}">
                <a14:useLocalDpi xmlns:a14="http://schemas.microsoft.com/office/drawing/2010/main" val="0"/>
              </a:ext>
            </a:extLst>
          </a:blip>
          <a:srcRect l="11654" t="10090" r="15327" b="26748"/>
          <a:stretch/>
        </p:blipFill>
        <p:spPr>
          <a:xfrm>
            <a:off x="619670" y="3955551"/>
            <a:ext cx="1193126" cy="1511088"/>
          </a:xfrm>
          <a:prstGeom prst="rect">
            <a:avLst/>
          </a:prstGeom>
        </p:spPr>
      </p:pic>
      <p:pic>
        <p:nvPicPr>
          <p:cNvPr id="1026" name="Picture 2">
            <a:extLst>
              <a:ext uri="{FF2B5EF4-FFF2-40B4-BE49-F238E27FC236}">
                <a16:creationId xmlns:a16="http://schemas.microsoft.com/office/drawing/2014/main" id="{81D339D0-66D6-443D-B5AD-2C5863C219F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41362" y="1901444"/>
            <a:ext cx="1162849" cy="1698492"/>
          </a:xfrm>
          <a:prstGeom prst="rect">
            <a:avLst/>
          </a:prstGeom>
          <a:noFill/>
          <a:extLst>
            <a:ext uri="{909E8E84-426E-40DD-AFC4-6F175D3DCCD1}">
              <a14:hiddenFill xmlns:a14="http://schemas.microsoft.com/office/drawing/2010/main">
                <a:solidFill>
                  <a:srgbClr val="FFFFFF"/>
                </a:solidFill>
              </a14:hiddenFill>
            </a:ext>
          </a:extLst>
        </p:spPr>
      </p:pic>
      <p:sp>
        <p:nvSpPr>
          <p:cNvPr id="14" name="Content Placeholder 2">
            <a:extLst>
              <a:ext uri="{FF2B5EF4-FFF2-40B4-BE49-F238E27FC236}">
                <a16:creationId xmlns:a16="http://schemas.microsoft.com/office/drawing/2014/main" id="{2292D831-9324-4861-AFE9-575B852A74AE}"/>
              </a:ext>
            </a:extLst>
          </p:cNvPr>
          <p:cNvSpPr txBox="1">
            <a:spLocks/>
          </p:cNvSpPr>
          <p:nvPr/>
        </p:nvSpPr>
        <p:spPr bwMode="auto">
          <a:xfrm>
            <a:off x="1993467" y="1991526"/>
            <a:ext cx="3591999"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Susana Fernández</a:t>
            </a:r>
            <a:endParaRPr lang="fr-FR" altLang="en-US" sz="1800" b="1" dirty="0"/>
          </a:p>
          <a:p>
            <a:pPr>
              <a:lnSpc>
                <a:spcPct val="100000"/>
              </a:lnSpc>
              <a:spcBef>
                <a:spcPct val="0"/>
              </a:spcBef>
              <a:buNone/>
            </a:pPr>
            <a:r>
              <a:rPr lang="fr-FR" altLang="en-US" sz="1800" dirty="0"/>
              <a:t>CT3 Chair</a:t>
            </a:r>
          </a:p>
          <a:p>
            <a:pPr>
              <a:lnSpc>
                <a:spcPct val="100000"/>
              </a:lnSpc>
              <a:spcBef>
                <a:spcPct val="0"/>
              </a:spcBef>
              <a:buFontTx/>
              <a:buNone/>
            </a:pPr>
            <a:r>
              <a:rPr lang="fr-FR" altLang="en-US" sz="1800" dirty="0"/>
              <a:t> </a:t>
            </a:r>
            <a:r>
              <a:rPr lang="fr-FR" altLang="en-US" sz="1800" dirty="0">
                <a:hlinkClick r:id="rId10"/>
              </a:rPr>
              <a:t>susana.fernandez@ericsson.com</a:t>
            </a:r>
            <a:r>
              <a:rPr lang="fr-FR" altLang="en-US" sz="1800" dirty="0"/>
              <a:t> </a:t>
            </a:r>
          </a:p>
          <a:p>
            <a:pPr>
              <a:buFontTx/>
              <a:buNone/>
            </a:pPr>
            <a:endParaRPr lang="en-US" altLang="en-US" sz="1800" dirty="0"/>
          </a:p>
        </p:txBody>
      </p:sp>
      <p:pic>
        <p:nvPicPr>
          <p:cNvPr id="1028" name="Picture 4">
            <a:extLst>
              <a:ext uri="{FF2B5EF4-FFF2-40B4-BE49-F238E27FC236}">
                <a16:creationId xmlns:a16="http://schemas.microsoft.com/office/drawing/2014/main" id="{65BE6968-8B4D-48D1-8491-E79156D0A28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530939" y="3846198"/>
            <a:ext cx="1364936" cy="16204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670005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717F7-5D2A-47E2-97CB-909FB2B01EE3}"/>
              </a:ext>
            </a:extLst>
          </p:cNvPr>
          <p:cNvSpPr>
            <a:spLocks noGrp="1"/>
          </p:cNvSpPr>
          <p:nvPr>
            <p:ph type="title"/>
          </p:nvPr>
        </p:nvSpPr>
        <p:spPr/>
        <p:txBody>
          <a:bodyPr/>
          <a:lstStyle/>
          <a:p>
            <a:r>
              <a:rPr lang="en-GB" altLang="en-US" dirty="0"/>
              <a:t>TSG CT WG4</a:t>
            </a:r>
            <a:r>
              <a:rPr lang="en-GB" altLang="en-US" dirty="0">
                <a:solidFill>
                  <a:srgbClr val="0070C0"/>
                </a:solidFill>
              </a:rPr>
              <a:t> </a:t>
            </a:r>
            <a:r>
              <a:rPr lang="en-GB" altLang="en-US" dirty="0"/>
              <a:t>Officials</a:t>
            </a:r>
            <a:endParaRPr lang="en-GB" dirty="0"/>
          </a:p>
        </p:txBody>
      </p:sp>
      <p:sp>
        <p:nvSpPr>
          <p:cNvPr id="6" name="Content Placeholder 5">
            <a:extLst>
              <a:ext uri="{FF2B5EF4-FFF2-40B4-BE49-F238E27FC236}">
                <a16:creationId xmlns:a16="http://schemas.microsoft.com/office/drawing/2014/main" id="{866F6753-CBD1-D4BC-04C6-F1EEB565D423}"/>
              </a:ext>
            </a:extLst>
          </p:cNvPr>
          <p:cNvSpPr>
            <a:spLocks noGrp="1"/>
          </p:cNvSpPr>
          <p:nvPr>
            <p:ph idx="1"/>
          </p:nvPr>
        </p:nvSpPr>
        <p:spPr/>
        <p:txBody>
          <a:bodyPr/>
          <a:lstStyle/>
          <a:p>
            <a:r>
              <a:rPr lang="en-GB" dirty="0"/>
              <a:t> </a:t>
            </a:r>
          </a:p>
        </p:txBody>
      </p:sp>
      <p:sp>
        <p:nvSpPr>
          <p:cNvPr id="9" name="Content Placeholder 2">
            <a:extLst>
              <a:ext uri="{FF2B5EF4-FFF2-40B4-BE49-F238E27FC236}">
                <a16:creationId xmlns:a16="http://schemas.microsoft.com/office/drawing/2014/main" id="{E65A2AA0-6839-31EA-8D12-0D11B0FA14D5}"/>
              </a:ext>
            </a:extLst>
          </p:cNvPr>
          <p:cNvSpPr txBox="1">
            <a:spLocks/>
          </p:cNvSpPr>
          <p:nvPr/>
        </p:nvSpPr>
        <p:spPr bwMode="auto">
          <a:xfrm>
            <a:off x="2051201" y="2281520"/>
            <a:ext cx="3343275" cy="15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a:t>
            </a:r>
            <a:r>
              <a:rPr lang="en-US" altLang="zh-CN" sz="1800" dirty="0"/>
              <a:t>C</a:t>
            </a:r>
            <a:r>
              <a:rPr lang="fr-FR" altLang="en-US" sz="1800" dirty="0"/>
              <a:t>hair</a:t>
            </a:r>
          </a:p>
          <a:p>
            <a:pPr>
              <a:lnSpc>
                <a:spcPct val="100000"/>
              </a:lnSpc>
              <a:spcBef>
                <a:spcPct val="0"/>
              </a:spcBef>
              <a:buFontTx/>
              <a:buNone/>
            </a:pPr>
            <a:r>
              <a:rPr lang="fr-FR" altLang="en-US" sz="1800" dirty="0"/>
              <a:t>CCSA</a:t>
            </a:r>
            <a:br>
              <a:rPr lang="fr-FR" altLang="en-US" sz="1800" dirty="0"/>
            </a:br>
            <a:r>
              <a:rPr lang="en-US" sz="1800" dirty="0">
                <a:hlinkClick r:id="rId3"/>
              </a:rPr>
              <a:t>songyue@chinamobile.com</a:t>
            </a:r>
            <a:endParaRPr lang="en-US" sz="1800" dirty="0"/>
          </a:p>
        </p:txBody>
      </p:sp>
      <p:sp>
        <p:nvSpPr>
          <p:cNvPr id="15" name="Content Placeholder 2">
            <a:extLst>
              <a:ext uri="{FF2B5EF4-FFF2-40B4-BE49-F238E27FC236}">
                <a16:creationId xmlns:a16="http://schemas.microsoft.com/office/drawing/2014/main" id="{E487D143-2D10-9D42-CBFF-F8C25D85A39E}"/>
              </a:ext>
            </a:extLst>
          </p:cNvPr>
          <p:cNvSpPr txBox="1">
            <a:spLocks/>
          </p:cNvSpPr>
          <p:nvPr/>
        </p:nvSpPr>
        <p:spPr bwMode="auto">
          <a:xfrm>
            <a:off x="2156354" y="452418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hlinkClick r:id="rId4"/>
              </a:rPr>
              <a:t>kimmo.kymalainen@3gpp.org</a:t>
            </a:r>
            <a:endParaRPr lang="en-US" altLang="en-US" sz="1800" dirty="0"/>
          </a:p>
          <a:p>
            <a:pPr>
              <a:lnSpc>
                <a:spcPct val="100000"/>
              </a:lnSpc>
              <a:spcBef>
                <a:spcPct val="0"/>
              </a:spcBef>
              <a:buFontTx/>
              <a:buNone/>
            </a:pPr>
            <a:endParaRPr lang="en-US" altLang="en-US" sz="1800" dirty="0"/>
          </a:p>
        </p:txBody>
      </p:sp>
      <p:pic>
        <p:nvPicPr>
          <p:cNvPr id="16" name="Picture 3">
            <a:extLst>
              <a:ext uri="{FF2B5EF4-FFF2-40B4-BE49-F238E27FC236}">
                <a16:creationId xmlns:a16="http://schemas.microsoft.com/office/drawing/2014/main" id="{2C824B24-C974-AB7C-020A-08DDC9457EF7}"/>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8119" y="4309321"/>
            <a:ext cx="1533082"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Content Placeholder 2">
            <a:extLst>
              <a:ext uri="{FF2B5EF4-FFF2-40B4-BE49-F238E27FC236}">
                <a16:creationId xmlns:a16="http://schemas.microsoft.com/office/drawing/2014/main" id="{2AD7B524-14FF-9A84-F730-FE15EDCA034D}"/>
              </a:ext>
            </a:extLst>
          </p:cNvPr>
          <p:cNvSpPr txBox="1">
            <a:spLocks/>
          </p:cNvSpPr>
          <p:nvPr/>
        </p:nvSpPr>
        <p:spPr bwMode="auto">
          <a:xfrm>
            <a:off x="7458075" y="2271588"/>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800" dirty="0"/>
              <a:t>Li Zhijun</a:t>
            </a:r>
            <a:endParaRPr lang="fr-FR" altLang="en-US" sz="1800" dirty="0"/>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a:t>ETSI</a:t>
            </a:r>
            <a:br>
              <a:rPr lang="fr-FR" altLang="en-US" sz="1800" dirty="0"/>
            </a:br>
            <a:r>
              <a:rPr lang="en-US" altLang="zh-CN" sz="1800" dirty="0">
                <a:hlinkClick r:id="rId6"/>
              </a:rPr>
              <a:t>li.zhijun3</a:t>
            </a:r>
            <a:r>
              <a:rPr lang="en-US" altLang="en-US" sz="1800" dirty="0">
                <a:hlinkClick r:id="rId6"/>
              </a:rPr>
              <a:t>@zte.com.cn</a:t>
            </a:r>
            <a:endParaRPr lang="en-US" altLang="en-US" sz="1800" dirty="0"/>
          </a:p>
          <a:p>
            <a:pPr>
              <a:lnSpc>
                <a:spcPct val="100000"/>
              </a:lnSpc>
              <a:spcBef>
                <a:spcPct val="0"/>
              </a:spcBef>
              <a:buNone/>
            </a:pPr>
            <a:endParaRPr lang="fr-FR" altLang="en-US" sz="1800" dirty="0"/>
          </a:p>
          <a:p>
            <a:pPr>
              <a:buFontTx/>
              <a:buNone/>
            </a:pPr>
            <a:endParaRPr lang="en-US" altLang="en-US" sz="1800" dirty="0"/>
          </a:p>
        </p:txBody>
      </p:sp>
      <p:pic>
        <p:nvPicPr>
          <p:cNvPr id="18" name="图片 7">
            <a:extLst>
              <a:ext uri="{FF2B5EF4-FFF2-40B4-BE49-F238E27FC236}">
                <a16:creationId xmlns:a16="http://schemas.microsoft.com/office/drawing/2014/main" id="{704EC586-EF16-97AD-3702-D693FA806CB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7927" b="8344"/>
          <a:stretch/>
        </p:blipFill>
        <p:spPr>
          <a:xfrm>
            <a:off x="5829860" y="2190286"/>
            <a:ext cx="1313758" cy="1571418"/>
          </a:xfrm>
          <a:prstGeom prst="rect">
            <a:avLst/>
          </a:prstGeom>
        </p:spPr>
      </p:pic>
      <p:pic>
        <p:nvPicPr>
          <p:cNvPr id="19" name="图片 4">
            <a:extLst>
              <a:ext uri="{FF2B5EF4-FFF2-40B4-BE49-F238E27FC236}">
                <a16:creationId xmlns:a16="http://schemas.microsoft.com/office/drawing/2014/main" id="{B4A40296-7756-5B7B-CC0A-D99C5739DCD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8211"/>
          <a:stretch/>
        </p:blipFill>
        <p:spPr>
          <a:xfrm>
            <a:off x="628650" y="1982015"/>
            <a:ext cx="1422551" cy="1908831"/>
          </a:xfrm>
          <a:prstGeom prst="rect">
            <a:avLst/>
          </a:prstGeom>
        </p:spPr>
      </p:pic>
      <p:sp>
        <p:nvSpPr>
          <p:cNvPr id="23" name="Content Placeholder 2">
            <a:extLst>
              <a:ext uri="{FF2B5EF4-FFF2-40B4-BE49-F238E27FC236}">
                <a16:creationId xmlns:a16="http://schemas.microsoft.com/office/drawing/2014/main" id="{EDA0EDD4-0951-826A-17FE-92EC5B6E4A31}"/>
              </a:ext>
            </a:extLst>
          </p:cNvPr>
          <p:cNvSpPr txBox="1">
            <a:spLocks/>
          </p:cNvSpPr>
          <p:nvPr/>
        </p:nvSpPr>
        <p:spPr bwMode="auto">
          <a:xfrm>
            <a:off x="7458075" y="4422809"/>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800" dirty="0"/>
              <a:t>Anders Askerup</a:t>
            </a:r>
            <a:endParaRPr lang="fr-FR" altLang="en-US" sz="1800" dirty="0"/>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a:t>ATIS</a:t>
            </a:r>
            <a:br>
              <a:rPr lang="fr-FR" altLang="en-US" sz="1800" dirty="0"/>
            </a:br>
            <a:r>
              <a:rPr lang="en-US" altLang="zh-CN" sz="1800" dirty="0">
                <a:hlinkClick r:id="rId9"/>
              </a:rPr>
              <a:t>aaskerup@cisco.com</a:t>
            </a:r>
            <a:endParaRPr lang="en-US" altLang="en-US" sz="1800" dirty="0"/>
          </a:p>
          <a:p>
            <a:pPr>
              <a:lnSpc>
                <a:spcPct val="100000"/>
              </a:lnSpc>
              <a:spcBef>
                <a:spcPct val="0"/>
              </a:spcBef>
              <a:buNone/>
            </a:pPr>
            <a:endParaRPr lang="fr-FR" altLang="en-US" sz="1800" dirty="0"/>
          </a:p>
        </p:txBody>
      </p:sp>
      <p:pic>
        <p:nvPicPr>
          <p:cNvPr id="24" name="图片 2">
            <a:extLst>
              <a:ext uri="{FF2B5EF4-FFF2-40B4-BE49-F238E27FC236}">
                <a16:creationId xmlns:a16="http://schemas.microsoft.com/office/drawing/2014/main" id="{5714BBB5-0FFE-3F9E-A7ED-A94B503B8D84}"/>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12445" r="4577"/>
          <a:stretch/>
        </p:blipFill>
        <p:spPr>
          <a:xfrm>
            <a:off x="5699226" y="4165353"/>
            <a:ext cx="1575027" cy="1821018"/>
          </a:xfrm>
          <a:prstGeom prst="rect">
            <a:avLst/>
          </a:prstGeom>
        </p:spPr>
      </p:pic>
    </p:spTree>
    <p:extLst>
      <p:ext uri="{BB962C8B-B14F-4D97-AF65-F5344CB8AC3E}">
        <p14:creationId xmlns:p14="http://schemas.microsoft.com/office/powerpoint/2010/main" val="405663414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WG6 Officials</a:t>
            </a:r>
          </a:p>
        </p:txBody>
      </p:sp>
      <p:sp>
        <p:nvSpPr>
          <p:cNvPr id="4099"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Heiko Kruse</a:t>
            </a:r>
          </a:p>
          <a:p>
            <a:pPr>
              <a:lnSpc>
                <a:spcPct val="100000"/>
              </a:lnSpc>
              <a:spcBef>
                <a:spcPct val="0"/>
              </a:spcBef>
              <a:buFontTx/>
              <a:buNone/>
            </a:pPr>
            <a:r>
              <a:rPr lang="fr-FR" altLang="en-US" sz="1800" dirty="0"/>
              <a:t>TSG CT WG6 Chair</a:t>
            </a:r>
          </a:p>
          <a:p>
            <a:pPr>
              <a:lnSpc>
                <a:spcPct val="100000"/>
              </a:lnSpc>
              <a:spcBef>
                <a:spcPct val="0"/>
              </a:spcBef>
              <a:buFontTx/>
              <a:buNone/>
            </a:pPr>
            <a:r>
              <a:rPr lang="fr-FR" altLang="en-US" sz="1800" dirty="0"/>
              <a:t>IDEMIA/ETSI</a:t>
            </a:r>
          </a:p>
          <a:p>
            <a:pPr>
              <a:lnSpc>
                <a:spcPct val="100000"/>
              </a:lnSpc>
              <a:spcBef>
                <a:spcPct val="0"/>
              </a:spcBef>
              <a:buFontTx/>
              <a:buNone/>
            </a:pPr>
            <a:r>
              <a:rPr lang="en-US" altLang="en-US" sz="1800" dirty="0">
                <a:hlinkClick r:id="rId4"/>
              </a:rPr>
              <a:t>heiko.kruse@idemia.com</a:t>
            </a:r>
            <a:endParaRPr lang="en-US"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Daiwei Zhou</a:t>
            </a:r>
          </a:p>
          <a:p>
            <a:pPr>
              <a:lnSpc>
                <a:spcPct val="100000"/>
              </a:lnSpc>
              <a:spcBef>
                <a:spcPct val="0"/>
              </a:spcBef>
              <a:buFontTx/>
              <a:buNone/>
            </a:pPr>
            <a:r>
              <a:rPr lang="fr-FR" altLang="en-US" sz="1800" dirty="0"/>
              <a:t>TSG CT WG6 Vice-chair</a:t>
            </a:r>
          </a:p>
          <a:p>
            <a:pPr>
              <a:lnSpc>
                <a:spcPct val="100000"/>
              </a:lnSpc>
              <a:spcBef>
                <a:spcPct val="0"/>
              </a:spcBef>
              <a:buFontTx/>
              <a:buNone/>
            </a:pPr>
            <a:r>
              <a:rPr lang="fr-FR" altLang="en-US" sz="1800" dirty="0"/>
              <a:t>MediaTek/ETSI</a:t>
            </a:r>
          </a:p>
          <a:p>
            <a:pPr>
              <a:lnSpc>
                <a:spcPct val="100000"/>
              </a:lnSpc>
              <a:spcBef>
                <a:spcPct val="0"/>
              </a:spcBef>
              <a:buFontTx/>
              <a:buNone/>
            </a:pPr>
            <a:r>
              <a:rPr lang="fr-FR" altLang="en-US" sz="1800" dirty="0"/>
              <a:t>Elected at CT6#124 (11/25)</a:t>
            </a:r>
            <a:br>
              <a:rPr lang="fr-FR" altLang="en-US" sz="1800" dirty="0"/>
            </a:br>
            <a:r>
              <a:rPr lang="en-US" altLang="en-US" sz="1800" dirty="0"/>
              <a:t>daiwei.zhou@mediatek.com</a:t>
            </a:r>
            <a:endParaRPr lang="fr-FR" altLang="en-US" sz="1800" dirty="0"/>
          </a:p>
          <a:p>
            <a:pPr>
              <a:buFontTx/>
              <a:buNone/>
            </a:pPr>
            <a:endParaRPr lang="en-US" altLang="en-US" sz="1800" dirty="0"/>
          </a:p>
        </p:txBody>
      </p:sp>
      <p:sp>
        <p:nvSpPr>
          <p:cNvPr id="4103" name="Content Placeholder 2"/>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kimmo.kymalainen@3gpp.org</a:t>
            </a:r>
          </a:p>
        </p:txBody>
      </p:sp>
      <p:pic>
        <p:nvPicPr>
          <p:cNvPr id="4106" name="Picture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 y="4918075"/>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Grafik 4">
            <a:extLst>
              <a:ext uri="{FF2B5EF4-FFF2-40B4-BE49-F238E27FC236}">
                <a16:creationId xmlns:a16="http://schemas.microsoft.com/office/drawing/2014/main" id="{FBFBB973-D27F-006E-08CF-DD31A7D66B27}"/>
              </a:ext>
            </a:extLst>
          </p:cNvPr>
          <p:cNvPicPr>
            <a:picLocks noChangeAspect="1"/>
          </p:cNvPicPr>
          <p:nvPr/>
        </p:nvPicPr>
        <p:blipFill>
          <a:blip r:embed="rId6"/>
          <a:stretch>
            <a:fillRect/>
          </a:stretch>
        </p:blipFill>
        <p:spPr>
          <a:xfrm>
            <a:off x="642941" y="2034816"/>
            <a:ext cx="1233351" cy="1555634"/>
          </a:xfrm>
          <a:prstGeom prst="rect">
            <a:avLst/>
          </a:prstGeom>
        </p:spPr>
      </p:pic>
      <p:pic>
        <p:nvPicPr>
          <p:cNvPr id="3" name="Grafik 2">
            <a:extLst>
              <a:ext uri="{FF2B5EF4-FFF2-40B4-BE49-F238E27FC236}">
                <a16:creationId xmlns:a16="http://schemas.microsoft.com/office/drawing/2014/main" id="{6AB58817-9A79-4F8D-30E2-9EBFA8B20F09}"/>
              </a:ext>
            </a:extLst>
          </p:cNvPr>
          <p:cNvPicPr>
            <a:picLocks noChangeAspect="1"/>
          </p:cNvPicPr>
          <p:nvPr/>
        </p:nvPicPr>
        <p:blipFill>
          <a:blip r:embed="rId7"/>
          <a:stretch>
            <a:fillRect/>
          </a:stretch>
        </p:blipFill>
        <p:spPr>
          <a:xfrm>
            <a:off x="5898762" y="1973263"/>
            <a:ext cx="1320299" cy="1804410"/>
          </a:xfrm>
          <a:prstGeom prst="rect">
            <a:avLst/>
          </a:prstGeom>
        </p:spPr>
      </p:pic>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ltLang="fr-FR" dirty="0"/>
              <a:t>Meeting statistics</a:t>
            </a:r>
            <a:endParaRPr lang="en-US" dirty="0"/>
          </a:p>
        </p:txBody>
      </p:sp>
    </p:spTree>
    <p:extLst>
      <p:ext uri="{BB962C8B-B14F-4D97-AF65-F5344CB8AC3E}">
        <p14:creationId xmlns:p14="http://schemas.microsoft.com/office/powerpoint/2010/main" val="110620508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A7C26965712CC42B0B36C7EA2FCF6DE" ma:contentTypeVersion="13" ma:contentTypeDescription="Crée un document." ma:contentTypeScope="" ma:versionID="36418d59d348d317128fc78f0c8181fe">
  <xsd:schema xmlns:xsd="http://www.w3.org/2001/XMLSchema" xmlns:xs="http://www.w3.org/2001/XMLSchema" xmlns:p="http://schemas.microsoft.com/office/2006/metadata/properties" xmlns:ns3="c9fe69cb-1d4b-461a-8155-8bb96486ee7c" xmlns:ns4="34d3e54b-d462-4f51-83b6-6cd7f4b454d5" targetNamespace="http://schemas.microsoft.com/office/2006/metadata/properties" ma:root="true" ma:fieldsID="5dc8765cb8f5f3898a4be90ae1f2a0a0" ns3:_="" ns4:_="">
    <xsd:import namespace="c9fe69cb-1d4b-461a-8155-8bb96486ee7c"/>
    <xsd:import namespace="34d3e54b-d462-4f51-83b6-6cd7f4b454d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fe69cb-1d4b-461a-8155-8bb96486ee7c"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element name="SharingHintHash" ma:index="10" nillable="true" ma:displayName="Partage du hachage d’indicateur"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4d3e54b-d462-4f51-83b6-6cd7f4b454d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F64618A-BDAA-472F-B9F4-B9048F2BF859}">
  <ds:schemaRefs>
    <ds:schemaRef ds:uri="http://schemas.microsoft.com/sharepoint/v3/contenttype/forms"/>
  </ds:schemaRefs>
</ds:datastoreItem>
</file>

<file path=customXml/itemProps2.xml><?xml version="1.0" encoding="utf-8"?>
<ds:datastoreItem xmlns:ds="http://schemas.openxmlformats.org/officeDocument/2006/customXml" ds:itemID="{C5F6414F-085E-4BBE-BBE5-04959CF33DE1}">
  <ds:schemaRefs>
    <ds:schemaRef ds:uri="http://schemas.microsoft.com/office/2006/documentManagement/types"/>
    <ds:schemaRef ds:uri="http://schemas.microsoft.com/office/infopath/2007/PartnerControls"/>
    <ds:schemaRef ds:uri="http://purl.org/dc/elements/1.1/"/>
    <ds:schemaRef ds:uri="http://purl.org/dc/terms/"/>
    <ds:schemaRef ds:uri="http://purl.org/dc/dcmitype/"/>
    <ds:schemaRef ds:uri="http://www.w3.org/XML/1998/namespace"/>
    <ds:schemaRef ds:uri="http://schemas.openxmlformats.org/package/2006/metadata/core-properties"/>
    <ds:schemaRef ds:uri="34d3e54b-d462-4f51-83b6-6cd7f4b454d5"/>
    <ds:schemaRef ds:uri="c9fe69cb-1d4b-461a-8155-8bb96486ee7c"/>
    <ds:schemaRef ds:uri="http://schemas.microsoft.com/office/2006/metadata/properties"/>
  </ds:schemaRefs>
</ds:datastoreItem>
</file>

<file path=customXml/itemProps3.xml><?xml version="1.0" encoding="utf-8"?>
<ds:datastoreItem xmlns:ds="http://schemas.openxmlformats.org/officeDocument/2006/customXml" ds:itemID="{6A3038E3-4DD8-4580-9CB3-5BBB79FCC0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fe69cb-1d4b-461a-8155-8bb96486ee7c"/>
    <ds:schemaRef ds:uri="34d3e54b-d462-4f51-83b6-6cd7f4b454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326</TotalTime>
  <Words>2847</Words>
  <Application>Microsoft Office PowerPoint</Application>
  <PresentationFormat>Widescreen</PresentationFormat>
  <Paragraphs>814</Paragraphs>
  <Slides>46</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46</vt:i4>
      </vt:variant>
    </vt:vector>
  </HeadingPairs>
  <TitlesOfParts>
    <vt:vector size="53" baseType="lpstr">
      <vt:lpstr>Aptos</vt:lpstr>
      <vt:lpstr>Arial</vt:lpstr>
      <vt:lpstr>Arial </vt:lpstr>
      <vt:lpstr>Calibri</vt:lpstr>
      <vt:lpstr>Calibri Light</vt:lpstr>
      <vt:lpstr>Times New Roman</vt:lpstr>
      <vt:lpstr>Office Theme</vt:lpstr>
      <vt:lpstr>CT Status Report  to TSG SA#110 </vt:lpstr>
      <vt:lpstr>CT Officials</vt:lpstr>
      <vt:lpstr>TSG CT Officials</vt:lpstr>
      <vt:lpstr>TSG CT WG1 Officials – up to CT#110</vt:lpstr>
      <vt:lpstr>TSG CT WG1 Officials – after CT#110</vt:lpstr>
      <vt:lpstr>TSG CT WG3 Officials</vt:lpstr>
      <vt:lpstr>TSG CT WG4 Officials</vt:lpstr>
      <vt:lpstr>TSG CT WG6 Officials</vt:lpstr>
      <vt:lpstr>Meeting statistics</vt:lpstr>
      <vt:lpstr>TSG WG CT Meeting Statistics</vt:lpstr>
      <vt:lpstr>CT WG Statistics: Approved CRs by WG</vt:lpstr>
      <vt:lpstr>Release Status</vt:lpstr>
      <vt:lpstr>Rel-8 – Rel-14 Status (Cat F CRs)</vt:lpstr>
      <vt:lpstr>Release 15 -18 Status (Cat F CRs)</vt:lpstr>
      <vt:lpstr>Release 19 Status</vt:lpstr>
      <vt:lpstr>Backward Incompatible Changes in pre-Rel-18</vt:lpstr>
      <vt:lpstr>For Information to SA</vt:lpstr>
      <vt:lpstr>Information to TSG SA</vt:lpstr>
      <vt:lpstr>Information to TSG SA</vt:lpstr>
      <vt:lpstr>Information to TSG SA</vt:lpstr>
      <vt:lpstr>For Action to SA</vt:lpstr>
      <vt:lpstr>Action to TSG SA</vt:lpstr>
      <vt:lpstr>Acknowledgement</vt:lpstr>
      <vt:lpstr>Acknowledgement</vt:lpstr>
      <vt:lpstr>Annex</vt:lpstr>
      <vt:lpstr>Approved  Work Item Exceptions</vt:lpstr>
      <vt:lpstr>New approved  Study/Work Items</vt:lpstr>
      <vt:lpstr>New Study Items Rel-19</vt:lpstr>
      <vt:lpstr>New Work Items Rel-19</vt:lpstr>
      <vt:lpstr>Revised Work Items Rel-19</vt:lpstr>
      <vt:lpstr>Revised Study Items Rel-19</vt:lpstr>
      <vt:lpstr>TR/TS sent to plenary</vt:lpstr>
      <vt:lpstr>New TR/TS for Approval</vt:lpstr>
      <vt:lpstr>New TR/TS for Information</vt:lpstr>
      <vt:lpstr>New Specification numbers</vt:lpstr>
      <vt:lpstr>New allocated Specification numbers 1/1</vt:lpstr>
      <vt:lpstr>CRs for conditional approval </vt:lpstr>
      <vt:lpstr>CT1: CRs for conditional approval (1/2)</vt:lpstr>
      <vt:lpstr>CT1: CRs for conditional approval (2/2)</vt:lpstr>
      <vt:lpstr>PowerPoint Presentation</vt:lpstr>
      <vt:lpstr>PowerPoint Presentation</vt:lpstr>
      <vt:lpstr>CT4: CRs for conditional approval (1/3)</vt:lpstr>
      <vt:lpstr>CT4: CRs for conditional approval (2/3)</vt:lpstr>
      <vt:lpstr>CT4: CRs for conditional approval (3/3)</vt:lpstr>
      <vt:lpstr>CT6: CRs for conditional approval </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998</cp:revision>
  <dcterms:created xsi:type="dcterms:W3CDTF">2010-02-05T13:52:04Z</dcterms:created>
  <dcterms:modified xsi:type="dcterms:W3CDTF">2025-12-11T20:04:52Z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0x010100DA7C26965712CC42B0B36C7EA2FCF6DE</vt:lpwstr>
  </property>
  <property fmtid="{D5CDD505-2E9C-101B-9397-08002B2CF9AE}" pid="3" name="_2015_ms_pID_725343">
    <vt:lpwstr>(3)hZMnH+5Qs+khiLT92YTCqTPs+hDDHC87xdfGXFQXRQ9PvwLsT9mK6QEKCIj+W7w3MXmmrDG3
LGS0fTbpdo1wJPwMdO4dUl+mZurk3NHr9XHBjBs5Zi8tbsa5eUzAsPub2xdiN9efR/LjTYd8
OsSPLfp3nevLSTiEh7sOQQeA9XnrGAKgUw89+b25J6aqLQ7ugfNilS4OahnVdXXDgwDB4oxQ
Q5yl40T9PYpqkRJk93</vt:lpwstr>
  </property>
  <property fmtid="{D5CDD505-2E9C-101B-9397-08002B2CF9AE}" pid="4" name="_2015_ms_pID_7253431">
    <vt:lpwstr>L4Wtjk0ZXT984U81/BdibAGSyLZG0Oq+1SeBImPS8ztNoQgLiXCYMB
PPQGh3LZhtdNC5joAAJK7v06BwL6T8md7U+kgLqePSAJo6/SrO7Auq0eDT2d+YZy7gc9TIB9
c/a12/EoGxgWl+3r40Of/vvPexqeapOhQRdmH8SLZeWBK9Q8YSAThvgWfJLB09pH9Hhuy1jo
aorxS8U1WLIGIE4AkjAI16YTs+m+gmVvHSrH</vt:lpwstr>
  </property>
  <property fmtid="{D5CDD505-2E9C-101B-9397-08002B2CF9AE}" pid="5" name="MSIP_Label_5f8610cf-4e4f-4168-a9a0-556235a89a9b_Enabled">
    <vt:lpwstr>true</vt:lpwstr>
  </property>
  <property fmtid="{D5CDD505-2E9C-101B-9397-08002B2CF9AE}" pid="6" name="MSIP_Label_5f8610cf-4e4f-4168-a9a0-556235a89a9b_SetDate">
    <vt:lpwstr>2023-06-14T01:37:53Z</vt:lpwstr>
  </property>
  <property fmtid="{D5CDD505-2E9C-101B-9397-08002B2CF9AE}" pid="7" name="MSIP_Label_5f8610cf-4e4f-4168-a9a0-556235a89a9b_Method">
    <vt:lpwstr>Standard</vt:lpwstr>
  </property>
  <property fmtid="{D5CDD505-2E9C-101B-9397-08002B2CF9AE}" pid="8" name="MSIP_Label_5f8610cf-4e4f-4168-a9a0-556235a89a9b_Name">
    <vt:lpwstr>Unclassified</vt:lpwstr>
  </property>
  <property fmtid="{D5CDD505-2E9C-101B-9397-08002B2CF9AE}" pid="9" name="MSIP_Label_5f8610cf-4e4f-4168-a9a0-556235a89a9b_SiteId">
    <vt:lpwstr>7694d41c-5504-43d9-9e40-cb254ad755ec</vt:lpwstr>
  </property>
  <property fmtid="{D5CDD505-2E9C-101B-9397-08002B2CF9AE}" pid="10" name="MSIP_Label_5f8610cf-4e4f-4168-a9a0-556235a89a9b_ActionId">
    <vt:lpwstr>2a10f9de-db74-423c-9e85-0ddbc5721fa9</vt:lpwstr>
  </property>
  <property fmtid="{D5CDD505-2E9C-101B-9397-08002B2CF9AE}" pid="11" name="MSIP_Label_5f8610cf-4e4f-4168-a9a0-556235a89a9b_ContentBits">
    <vt:lpwstr>0</vt:lpwstr>
  </property>
  <property fmtid="{D5CDD505-2E9C-101B-9397-08002B2CF9AE}" pid="12" name="_2015_ms_pID_7253432">
    <vt:lpwstr>0Q==</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1718856765</vt:lpwstr>
  </property>
</Properties>
</file>