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27"/>
  </p:notesMasterIdLst>
  <p:handoutMasterIdLst>
    <p:handoutMasterId r:id="rId28"/>
  </p:handoutMasterIdLst>
  <p:sldIdLst>
    <p:sldId id="303" r:id="rId6"/>
    <p:sldId id="790" r:id="rId7"/>
    <p:sldId id="1161" r:id="rId8"/>
    <p:sldId id="1103" r:id="rId9"/>
    <p:sldId id="1154" r:id="rId10"/>
    <p:sldId id="1116" r:id="rId11"/>
    <p:sldId id="1162" r:id="rId12"/>
    <p:sldId id="802" r:id="rId13"/>
    <p:sldId id="1144" r:id="rId14"/>
    <p:sldId id="1159" r:id="rId15"/>
    <p:sldId id="1152" r:id="rId16"/>
    <p:sldId id="1169" r:id="rId17"/>
    <p:sldId id="1163" r:id="rId18"/>
    <p:sldId id="1229" r:id="rId19"/>
    <p:sldId id="1228" r:id="rId20"/>
    <p:sldId id="1147" r:id="rId21"/>
    <p:sldId id="1146" r:id="rId22"/>
    <p:sldId id="1227" r:id="rId23"/>
    <p:sldId id="1143" r:id="rId24"/>
    <p:sldId id="1148" r:id="rId25"/>
    <p:sldId id="760" r:id="rId26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CR8439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4F81BD"/>
    <a:srgbClr val="509BB0"/>
    <a:srgbClr val="88C5D5"/>
    <a:srgbClr val="C9C9C9"/>
    <a:srgbClr val="00CC99"/>
    <a:srgbClr val="B17ED8"/>
    <a:srgbClr val="D6D6D6"/>
    <a:srgbClr val="31859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51E40B9-BD53-4615-A13F-C022C15F3A2E}" v="48" dt="2025-12-12T14:41:26.53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887" autoAdjust="0"/>
    <p:restoredTop sz="91922"/>
  </p:normalViewPr>
  <p:slideViewPr>
    <p:cSldViewPr snapToGrid="0">
      <p:cViewPr varScale="1">
        <p:scale>
          <a:sx n="87" d="100"/>
          <a:sy n="87" d="100"/>
        </p:scale>
        <p:origin x="900" y="28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4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35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ain Sultan" userId="2b0808dc-3530-4760-ae57-56aa48186e32" providerId="ADAL" clId="{E9467D74-25DD-4BAD-9BD5-C22734411885}"/>
    <pc:docChg chg="custSel delSld modSld">
      <pc:chgData name="Alain Sultan" userId="2b0808dc-3530-4760-ae57-56aa48186e32" providerId="ADAL" clId="{E9467D74-25DD-4BAD-9BD5-C22734411885}" dt="2025-12-12T14:47:07.538" v="641" actId="20577"/>
      <pc:docMkLst>
        <pc:docMk/>
      </pc:docMkLst>
      <pc:sldChg chg="modSp mod">
        <pc:chgData name="Alain Sultan" userId="2b0808dc-3530-4760-ae57-56aa48186e32" providerId="ADAL" clId="{E9467D74-25DD-4BAD-9BD5-C22734411885}" dt="2025-12-12T14:20:25.772" v="331" actId="20577"/>
        <pc:sldMkLst>
          <pc:docMk/>
          <pc:sldMk cId="0" sldId="303"/>
        </pc:sldMkLst>
        <pc:spChg chg="mod">
          <ac:chgData name="Alain Sultan" userId="2b0808dc-3530-4760-ae57-56aa48186e32" providerId="ADAL" clId="{E9467D74-25DD-4BAD-9BD5-C22734411885}" dt="2025-12-12T14:20:25.772" v="331" actId="20577"/>
          <ac:spMkLst>
            <pc:docMk/>
            <pc:sldMk cId="0" sldId="303"/>
            <ac:spMk id="6" creationId="{E7430CFF-B6A8-F0E3-5069-E233E8AE6246}"/>
          </ac:spMkLst>
        </pc:spChg>
      </pc:sldChg>
      <pc:sldChg chg="addSp modSp mod">
        <pc:chgData name="Alain Sultan" userId="2b0808dc-3530-4760-ae57-56aa48186e32" providerId="ADAL" clId="{E9467D74-25DD-4BAD-9BD5-C22734411885}" dt="2025-12-12T14:35:37.943" v="449" actId="20577"/>
        <pc:sldMkLst>
          <pc:docMk/>
          <pc:sldMk cId="0" sldId="1116"/>
        </pc:sldMkLst>
        <pc:spChg chg="mod">
          <ac:chgData name="Alain Sultan" userId="2b0808dc-3530-4760-ae57-56aa48186e32" providerId="ADAL" clId="{E9467D74-25DD-4BAD-9BD5-C22734411885}" dt="2025-12-12T14:35:37.943" v="449" actId="20577"/>
          <ac:spMkLst>
            <pc:docMk/>
            <pc:sldMk cId="0" sldId="1116"/>
            <ac:spMk id="15363" creationId="{625646D6-205C-BD4D-2C3E-9051EB5CC6D2}"/>
          </ac:spMkLst>
        </pc:spChg>
        <pc:graphicFrameChg chg="mod modGraphic">
          <ac:chgData name="Alain Sultan" userId="2b0808dc-3530-4760-ae57-56aa48186e32" providerId="ADAL" clId="{E9467D74-25DD-4BAD-9BD5-C22734411885}" dt="2025-12-12T14:24:45.114" v="361" actId="1076"/>
          <ac:graphicFrameMkLst>
            <pc:docMk/>
            <pc:sldMk cId="0" sldId="1116"/>
            <ac:graphicFrameMk id="2" creationId="{A0B0BA19-B934-0193-5BE2-B13E7A00EDF7}"/>
          </ac:graphicFrameMkLst>
        </pc:graphicFrameChg>
        <pc:cxnChg chg="add mod">
          <ac:chgData name="Alain Sultan" userId="2b0808dc-3530-4760-ae57-56aa48186e32" providerId="ADAL" clId="{E9467D74-25DD-4BAD-9BD5-C22734411885}" dt="2025-12-12T14:25:36.229" v="378" actId="1076"/>
          <ac:cxnSpMkLst>
            <pc:docMk/>
            <pc:sldMk cId="0" sldId="1116"/>
            <ac:cxnSpMk id="4" creationId="{9E34EAD7-57C3-ADA3-6537-EA418C01580E}"/>
          </ac:cxnSpMkLst>
        </pc:cxnChg>
      </pc:sldChg>
      <pc:sldChg chg="modSp mod">
        <pc:chgData name="Alain Sultan" userId="2b0808dc-3530-4760-ae57-56aa48186e32" providerId="ADAL" clId="{E9467D74-25DD-4BAD-9BD5-C22734411885}" dt="2025-12-12T14:32:57.821" v="430" actId="13926"/>
        <pc:sldMkLst>
          <pc:docMk/>
          <pc:sldMk cId="2541011766" sldId="1146"/>
        </pc:sldMkLst>
        <pc:spChg chg="mod">
          <ac:chgData name="Alain Sultan" userId="2b0808dc-3530-4760-ae57-56aa48186e32" providerId="ADAL" clId="{E9467D74-25DD-4BAD-9BD5-C22734411885}" dt="2025-12-12T14:32:57.821" v="430" actId="13926"/>
          <ac:spMkLst>
            <pc:docMk/>
            <pc:sldMk cId="2541011766" sldId="1146"/>
            <ac:spMk id="24579" creationId="{7F89FC49-8959-24F0-2549-554878284D2A}"/>
          </ac:spMkLst>
        </pc:spChg>
      </pc:sldChg>
      <pc:sldChg chg="modSp mod">
        <pc:chgData name="Alain Sultan" userId="2b0808dc-3530-4760-ae57-56aa48186e32" providerId="ADAL" clId="{E9467D74-25DD-4BAD-9BD5-C22734411885}" dt="2025-12-11T16:21:48.506" v="144" actId="20577"/>
        <pc:sldMkLst>
          <pc:docMk/>
          <pc:sldMk cId="614527445" sldId="1148"/>
        </pc:sldMkLst>
        <pc:spChg chg="mod">
          <ac:chgData name="Alain Sultan" userId="2b0808dc-3530-4760-ae57-56aa48186e32" providerId="ADAL" clId="{E9467D74-25DD-4BAD-9BD5-C22734411885}" dt="2025-12-11T16:21:48.506" v="144" actId="20577"/>
          <ac:spMkLst>
            <pc:docMk/>
            <pc:sldMk cId="614527445" sldId="1148"/>
            <ac:spMk id="22531" creationId="{032D2761-45B7-3867-93F8-BD7DFA027C89}"/>
          </ac:spMkLst>
        </pc:spChg>
      </pc:sldChg>
      <pc:sldChg chg="modSp mod">
        <pc:chgData name="Alain Sultan" userId="2b0808dc-3530-4760-ae57-56aa48186e32" providerId="ADAL" clId="{E9467D74-25DD-4BAD-9BD5-C22734411885}" dt="2025-12-12T14:42:33.200" v="542" actId="13926"/>
        <pc:sldMkLst>
          <pc:docMk/>
          <pc:sldMk cId="3698809958" sldId="1152"/>
        </pc:sldMkLst>
        <pc:spChg chg="mod">
          <ac:chgData name="Alain Sultan" userId="2b0808dc-3530-4760-ae57-56aa48186e32" providerId="ADAL" clId="{E9467D74-25DD-4BAD-9BD5-C22734411885}" dt="2025-12-12T14:42:01.392" v="540" actId="13926"/>
          <ac:spMkLst>
            <pc:docMk/>
            <pc:sldMk cId="3698809958" sldId="1152"/>
            <ac:spMk id="2" creationId="{327648EE-823A-8480-AF69-241EEC3DE6EE}"/>
          </ac:spMkLst>
        </pc:spChg>
        <pc:spChg chg="mod">
          <ac:chgData name="Alain Sultan" userId="2b0808dc-3530-4760-ae57-56aa48186e32" providerId="ADAL" clId="{E9467D74-25DD-4BAD-9BD5-C22734411885}" dt="2025-12-12T14:42:33.200" v="542" actId="13926"/>
          <ac:spMkLst>
            <pc:docMk/>
            <pc:sldMk cId="3698809958" sldId="1152"/>
            <ac:spMk id="4" creationId="{D69648B8-22EC-1E6D-2532-7485CF9B9187}"/>
          </ac:spMkLst>
        </pc:spChg>
        <pc:spChg chg="mod">
          <ac:chgData name="Alain Sultan" userId="2b0808dc-3530-4760-ae57-56aa48186e32" providerId="ADAL" clId="{E9467D74-25DD-4BAD-9BD5-C22734411885}" dt="2025-12-12T14:42:19.911" v="541" actId="13926"/>
          <ac:spMkLst>
            <pc:docMk/>
            <pc:sldMk cId="3698809958" sldId="1152"/>
            <ac:spMk id="15363" creationId="{327648EE-823A-8480-AF69-241EEC3DE6EE}"/>
          </ac:spMkLst>
        </pc:spChg>
      </pc:sldChg>
      <pc:sldChg chg="modSp mod">
        <pc:chgData name="Alain Sultan" userId="2b0808dc-3530-4760-ae57-56aa48186e32" providerId="ADAL" clId="{E9467D74-25DD-4BAD-9BD5-C22734411885}" dt="2025-12-11T16:19:35.942" v="17" actId="20577"/>
        <pc:sldMkLst>
          <pc:docMk/>
          <pc:sldMk cId="0" sldId="1154"/>
        </pc:sldMkLst>
        <pc:spChg chg="mod">
          <ac:chgData name="Alain Sultan" userId="2b0808dc-3530-4760-ae57-56aa48186e32" providerId="ADAL" clId="{E9467D74-25DD-4BAD-9BD5-C22734411885}" dt="2025-12-11T16:19:35.942" v="17" actId="20577"/>
          <ac:spMkLst>
            <pc:docMk/>
            <pc:sldMk cId="0" sldId="1154"/>
            <ac:spMk id="22" creationId="{19567EF5-0183-6D10-3220-078DAC35F298}"/>
          </ac:spMkLst>
        </pc:spChg>
      </pc:sldChg>
      <pc:sldChg chg="addSp modSp mod">
        <pc:chgData name="Alain Sultan" userId="2b0808dc-3530-4760-ae57-56aa48186e32" providerId="ADAL" clId="{E9467D74-25DD-4BAD-9BD5-C22734411885}" dt="2025-12-11T16:19:08.849" v="15" actId="1036"/>
        <pc:sldMkLst>
          <pc:docMk/>
          <pc:sldMk cId="282500707" sldId="1161"/>
        </pc:sldMkLst>
        <pc:spChg chg="mod ord">
          <ac:chgData name="Alain Sultan" userId="2b0808dc-3530-4760-ae57-56aa48186e32" providerId="ADAL" clId="{E9467D74-25DD-4BAD-9BD5-C22734411885}" dt="2025-12-11T16:19:08.849" v="15" actId="1036"/>
          <ac:spMkLst>
            <pc:docMk/>
            <pc:sldMk cId="282500707" sldId="1161"/>
            <ac:spMk id="10307" creationId="{C5232931-983C-3F9F-3E6E-FADD888D583D}"/>
          </ac:spMkLst>
        </pc:spChg>
        <pc:spChg chg="add mod">
          <ac:chgData name="Alain Sultan" userId="2b0808dc-3530-4760-ae57-56aa48186e32" providerId="ADAL" clId="{E9467D74-25DD-4BAD-9BD5-C22734411885}" dt="2025-12-11T16:18:49.145" v="13" actId="1076"/>
          <ac:spMkLst>
            <pc:docMk/>
            <pc:sldMk cId="282500707" sldId="1161"/>
            <ac:spMk id="10318" creationId="{D5AEC16E-C864-EB75-3F34-7ACFE3849F51}"/>
          </ac:spMkLst>
        </pc:spChg>
      </pc:sldChg>
      <pc:sldChg chg="modSp mod">
        <pc:chgData name="Alain Sultan" userId="2b0808dc-3530-4760-ae57-56aa48186e32" providerId="ADAL" clId="{E9467D74-25DD-4BAD-9BD5-C22734411885}" dt="2025-12-12T14:21:27.543" v="333" actId="13926"/>
        <pc:sldMkLst>
          <pc:docMk/>
          <pc:sldMk cId="3126541311" sldId="1162"/>
        </pc:sldMkLst>
        <pc:spChg chg="mod">
          <ac:chgData name="Alain Sultan" userId="2b0808dc-3530-4760-ae57-56aa48186e32" providerId="ADAL" clId="{E9467D74-25DD-4BAD-9BD5-C22734411885}" dt="2025-12-12T14:21:27.543" v="333" actId="13926"/>
          <ac:spMkLst>
            <pc:docMk/>
            <pc:sldMk cId="3126541311" sldId="1162"/>
            <ac:spMk id="15363" creationId="{8B6101D0-4944-92F0-0F66-B23B066C30CA}"/>
          </ac:spMkLst>
        </pc:spChg>
      </pc:sldChg>
      <pc:sldChg chg="del">
        <pc:chgData name="Alain Sultan" userId="2b0808dc-3530-4760-ae57-56aa48186e32" providerId="ADAL" clId="{E9467D74-25DD-4BAD-9BD5-C22734411885}" dt="2025-12-11T16:20:50.860" v="79" actId="47"/>
        <pc:sldMkLst>
          <pc:docMk/>
          <pc:sldMk cId="2341510294" sldId="1164"/>
        </pc:sldMkLst>
      </pc:sldChg>
      <pc:sldChg chg="modSp mod">
        <pc:chgData name="Alain Sultan" userId="2b0808dc-3530-4760-ae57-56aa48186e32" providerId="ADAL" clId="{E9467D74-25DD-4BAD-9BD5-C22734411885}" dt="2025-12-12T14:47:07.538" v="641" actId="20577"/>
        <pc:sldMkLst>
          <pc:docMk/>
          <pc:sldMk cId="138627087" sldId="1169"/>
        </pc:sldMkLst>
        <pc:spChg chg="mod">
          <ac:chgData name="Alain Sultan" userId="2b0808dc-3530-4760-ae57-56aa48186e32" providerId="ADAL" clId="{E9467D74-25DD-4BAD-9BD5-C22734411885}" dt="2025-12-12T14:47:07.538" v="641" actId="20577"/>
          <ac:spMkLst>
            <pc:docMk/>
            <pc:sldMk cId="138627087" sldId="1169"/>
            <ac:spMk id="3" creationId="{1BDB2143-6F6E-65BD-5929-EC59ED13E15A}"/>
          </ac:spMkLst>
        </pc:spChg>
      </pc:sldChg>
      <pc:sldChg chg="modSp mod">
        <pc:chgData name="Alain Sultan" userId="2b0808dc-3530-4760-ae57-56aa48186e32" providerId="ADAL" clId="{E9467D74-25DD-4BAD-9BD5-C22734411885}" dt="2025-12-12T14:44:05.933" v="553" actId="13926"/>
        <pc:sldMkLst>
          <pc:docMk/>
          <pc:sldMk cId="613636166" sldId="1228"/>
        </pc:sldMkLst>
        <pc:spChg chg="mod">
          <ac:chgData name="Alain Sultan" userId="2b0808dc-3530-4760-ae57-56aa48186e32" providerId="ADAL" clId="{E9467D74-25DD-4BAD-9BD5-C22734411885}" dt="2025-12-12T14:41:26.528" v="539" actId="1076"/>
          <ac:spMkLst>
            <pc:docMk/>
            <pc:sldMk cId="613636166" sldId="1228"/>
            <ac:spMk id="2" creationId="{93832FF5-1ACE-EEAC-D441-A6F211338B70}"/>
          </ac:spMkLst>
        </pc:spChg>
        <pc:spChg chg="mod">
          <ac:chgData name="Alain Sultan" userId="2b0808dc-3530-4760-ae57-56aa48186e32" providerId="ADAL" clId="{E9467D74-25DD-4BAD-9BD5-C22734411885}" dt="2025-12-12T14:44:05.933" v="553" actId="13926"/>
          <ac:spMkLst>
            <pc:docMk/>
            <pc:sldMk cId="613636166" sldId="1228"/>
            <ac:spMk id="3" creationId="{3194D869-17F4-8A08-075C-1D60CE340F9E}"/>
          </ac:spMkLst>
        </pc:spChg>
      </pc:sldChg>
      <pc:sldChg chg="addSp delSp modSp mod">
        <pc:chgData name="Alain Sultan" userId="2b0808dc-3530-4760-ae57-56aa48186e32" providerId="ADAL" clId="{E9467D74-25DD-4BAD-9BD5-C22734411885}" dt="2025-12-12T14:43:13.233" v="548" actId="13926"/>
        <pc:sldMkLst>
          <pc:docMk/>
          <pc:sldMk cId="4107415663" sldId="1229"/>
        </pc:sldMkLst>
        <pc:spChg chg="del mod">
          <ac:chgData name="Alain Sultan" userId="2b0808dc-3530-4760-ae57-56aa48186e32" providerId="ADAL" clId="{E9467D74-25DD-4BAD-9BD5-C22734411885}" dt="2025-12-12T14:38:03.029" v="467" actId="478"/>
          <ac:spMkLst>
            <pc:docMk/>
            <pc:sldMk cId="4107415663" sldId="1229"/>
            <ac:spMk id="5" creationId="{67F50E08-9B61-8772-72C5-FB5836D41457}"/>
          </ac:spMkLst>
        </pc:spChg>
        <pc:spChg chg="add del mod">
          <ac:chgData name="Alain Sultan" userId="2b0808dc-3530-4760-ae57-56aa48186e32" providerId="ADAL" clId="{E9467D74-25DD-4BAD-9BD5-C22734411885}" dt="2025-12-12T14:43:13.233" v="548" actId="13926"/>
          <ac:spMkLst>
            <pc:docMk/>
            <pc:sldMk cId="4107415663" sldId="1229"/>
            <ac:spMk id="7" creationId="{BB6CF189-A0A9-2D3F-CB31-1465B0878191}"/>
          </ac:spMkLst>
        </pc:spChg>
        <pc:picChg chg="add del mod">
          <ac:chgData name="Alain Sultan" userId="2b0808dc-3530-4760-ae57-56aa48186e32" providerId="ADAL" clId="{E9467D74-25DD-4BAD-9BD5-C22734411885}" dt="2025-12-12T14:39:07.779" v="470" actId="478"/>
          <ac:picMkLst>
            <pc:docMk/>
            <pc:sldMk cId="4107415663" sldId="1229"/>
            <ac:picMk id="3" creationId="{D5612C4F-AC94-4009-C256-E710C2B34987}"/>
          </ac:picMkLst>
        </pc:picChg>
        <pc:picChg chg="add mod">
          <ac:chgData name="Alain Sultan" userId="2b0808dc-3530-4760-ae57-56aa48186e32" providerId="ADAL" clId="{E9467D74-25DD-4BAD-9BD5-C22734411885}" dt="2025-12-12T14:39:13.457" v="483" actId="1035"/>
          <ac:picMkLst>
            <pc:docMk/>
            <pc:sldMk cId="4107415663" sldId="1229"/>
            <ac:picMk id="6" creationId="{0433C29F-D2DD-0814-EE2B-B654E3507E9E}"/>
          </ac:picMkLst>
        </pc:picChg>
        <pc:picChg chg="del">
          <ac:chgData name="Alain Sultan" userId="2b0808dc-3530-4760-ae57-56aa48186e32" providerId="ADAL" clId="{E9467D74-25DD-4BAD-9BD5-C22734411885}" dt="2025-12-12T14:37:47.701" v="450" actId="478"/>
          <ac:picMkLst>
            <pc:docMk/>
            <pc:sldMk cId="4107415663" sldId="1229"/>
            <ac:picMk id="22" creationId="{7F396082-63E3-D5AC-EA37-3FA416109676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2FB501-DE4D-E071-6D46-8DF31098997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C84AC782-BA11-B9A0-B637-688BC9BBCAC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C235AAC5-113A-4C1B-AE89-A6530659CDA1}" type="datetime1">
              <a:rPr lang="en-US" altLang="en-US"/>
              <a:pPr>
                <a:defRPr/>
              </a:pPr>
              <a:t>12/12/2025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29E80F06-0C60-93E3-428E-94079C96D0B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6251959D-025B-6957-369E-4037E41ACCF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FDE249-6B02-421E-87D7-0CBD89216C8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682DEA00-6AC0-04A2-AAA0-C8E4D18AF6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28942078-EC98-9BCD-29C0-122C68DEB71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602BBBC8-500B-4F6C-B096-0D33BC41F244}" type="datetime1">
              <a:rPr lang="en-US" altLang="en-US"/>
              <a:pPr>
                <a:defRPr/>
              </a:pPr>
              <a:t>12/12/2025</a:t>
            </a:fld>
            <a:endParaRPr lang="en-US" altLang="en-US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A8C06FAA-0BE7-99EA-0836-7D5DD7B1BA5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ED2DFB4A-5E34-1A1E-C961-4F4273F119B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C4904E3-DCEF-E291-97CA-A59304074BB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E64EB142-11DE-B1DD-E66B-E1711B02949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EF39435-0647-4999-B5AE-626F6821A2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84A0A4AD-05C5-CEC4-241D-FFF6AAC926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6DCB4774-BEB5-46EF-9EAA-F623EE5CAAB6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D82652EA-E0A4-BED7-1249-9EE5F0DF563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0F924C28-43F5-0E8E-7079-2422894861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>
          <a:extLst>
            <a:ext uri="{FF2B5EF4-FFF2-40B4-BE49-F238E27FC236}">
              <a16:creationId xmlns:a16="http://schemas.microsoft.com/office/drawing/2014/main" id="{CBD754A0-9D08-86C3-D70E-6AA9F2006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:notes">
            <a:extLst>
              <a:ext uri="{FF2B5EF4-FFF2-40B4-BE49-F238E27FC236}">
                <a16:creationId xmlns:a16="http://schemas.microsoft.com/office/drawing/2014/main" id="{A657D944-01B9-FDC5-4F2E-E4F010F89C7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</p:spPr>
        <p:txBody>
          <a:bodyPr spcFirstLastPara="1" wrap="square" lIns="92850" tIns="46425" rIns="92850" bIns="46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17" name="Google Shape;117;p3:notes">
            <a:extLst>
              <a:ext uri="{FF2B5EF4-FFF2-40B4-BE49-F238E27FC236}">
                <a16:creationId xmlns:a16="http://schemas.microsoft.com/office/drawing/2014/main" id="{4F12E344-0195-C1C3-B940-9027CEEDD6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8036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2F66953A-34A0-1743-86B2-C6DFC7AE05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1774425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4ABA8B-F73F-F597-A67A-DCB83EA5AC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0895E-5F30-432B-83D4-A4D617353F21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7382B1F7-7D6A-87CD-57B2-7989CCAA1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9829DFD5-BE0C-6EB5-EBB9-32E19716C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4C4BF-5180-4C02-B7DF-7E08CC25F066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88330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50558B8-BCAA-7654-A4CB-FBA329888F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449EC-F9AA-4AAD-99C7-A0E2AB0E4830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5C89118-CB53-A012-C0C2-54811D672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B93731B-345B-6DD9-096A-217A65AA9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845015-38C5-4A6E-B528-0B9634958FD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11794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37A2977-0391-1947-62E9-D1079F67F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2A8BD-04EB-4559-932D-F4E2AD4FE42A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0A899527-ED69-C35A-D6B6-B107487657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A74911C-C76C-332F-F368-69483E062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B4ADC-447E-432E-A5A7-D52FE71FA63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660405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64A249-5517-A7E8-C761-C16483EC5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E47915-2021-49E9-89BE-D7BFE8B90D23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786CD7-3E85-EF64-3061-8064966177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D4B152-B736-657F-7B1D-0360E51556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A4D260-1D22-4FFE-A4C2-CCBE2183D8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38340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6C226-86D8-5A86-DE84-8F46CE1712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4A25-DFC8-4596-A6B6-DEC7AAD990AB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70419-F4A1-740C-1759-41ABBACE2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F98187-316B-5B77-8E2D-03D0A35FB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28060C-6CD4-4905-A42B-4CF98275935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7958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274770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5265452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686BC6-1838-9A97-844B-DFE0CD84D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6B489-0713-4C24-BC0E-DE70304ED2C1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F4EDCC-4FCF-D8C6-506A-CD1FA4180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B03B64-83B7-7280-C821-81A15D2D0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41EB5-8251-4D1E-A908-A1DEB180401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2861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AC959C-3B81-0716-6CA8-B2432C43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F8C90-22FB-4743-9E5C-408EE4C399BC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BBF7D9-9A46-38A8-D7C9-B2E18BF79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2CC29-214D-6765-63F0-D69A56023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2D7B01-7669-4B55-B357-E49AAD0AF37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909393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EAD091-560C-4018-FE89-071EF7C90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67D4A-1F6F-459D-B9D8-56108EEC7565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36D36E-C3A7-2188-8092-FC6D62CCE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48FB49-028E-DF02-6B3F-EF2FB9913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C70C6-BF24-4531-916E-006EC4C77EA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00095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777F051-530A-BD00-9049-567F09C28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12A36-E924-4EEE-8A9F-787F93058195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23E5050-6A47-5229-A6B0-DF226422F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6D4DBD5C-795C-8F75-68FB-E4BEAE268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73371-8148-43CB-9183-C814D3F1028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1256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A86E7A17-38B2-C266-1CA4-176B4C783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58E60-6F33-4CED-9700-1BE5610252BA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421FB4F1-B86E-CD47-A7E5-0396F710FE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DC2A492-904F-1236-D9CE-4D12A8458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F4AF3-1E3E-47BC-8D1F-CC6F6E484A9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61680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D2C070AF-49FF-AC80-6E1B-3D783A883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0D0030-8584-479E-AEB4-AA72CC20BED6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1BC7BF9C-9F94-2692-594F-823FE6FF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1D910F3-55A8-AC40-46BC-E010AB7932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F8443-CA29-4815-9FA4-66811B4EE67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37726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ADF10D2-D822-5B35-3DE5-C37E3A840285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7553CD63-40C6-BE8B-B9D0-F6CDF3936E1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1EB92FE6-336F-7739-8FF0-3C257B88EB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00201BCD-9158-65BD-02F8-251CF89925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48C3E24C-8FED-F78E-D253-924AAA0059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24193B4E-ECD9-49E2-8CF8-619F73D953C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46" r:id="rId1"/>
    <p:sldLayoutId id="2147486233" r:id="rId2"/>
    <p:sldLayoutId id="214748623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17546D80-48EA-1165-98DB-15F7E0EA380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1F32C568-746A-11ED-2033-E908924FDD2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35AD2-E0CE-C9CB-AFD8-3FB36CE744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1E042D91-2537-45BF-9B5D-5194E9127711}" type="datetimeFigureOut">
              <a:rPr lang="en-GB"/>
              <a:pPr>
                <a:defRPr/>
              </a:pPr>
              <a:t>12/12/2025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652A57-ACAB-6D38-89F6-BBF6A060BB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95466D-B86D-933D-6656-796F542A1E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F517E7F8-50DE-4F7B-8A69-6F910E4D44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6235" r:id="rId1"/>
    <p:sldLayoutId id="2147486236" r:id="rId2"/>
    <p:sldLayoutId id="2147486237" r:id="rId3"/>
    <p:sldLayoutId id="2147486238" r:id="rId4"/>
    <p:sldLayoutId id="2147486239" r:id="rId5"/>
    <p:sldLayoutId id="2147486240" r:id="rId6"/>
    <p:sldLayoutId id="2147486241" r:id="rId7"/>
    <p:sldLayoutId id="2147486242" r:id="rId8"/>
    <p:sldLayoutId id="2147486243" r:id="rId9"/>
    <p:sldLayoutId id="2147486244" r:id="rId10"/>
    <p:sldLayoutId id="214748624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ftp.3gpp.org/Information/WORK_PLA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Information/WORK_PLAN" TargetMode="External"/><Relationship Id="rId2" Type="http://schemas.openxmlformats.org/officeDocument/2006/relationships/hyperlink" Target="mailto:LISTSERV@LIST.ETSI.OR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Information/WORK_PLAN/Description_Releases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84855F26-489D-BEF7-060A-F875D3FBF6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49133" y="1101050"/>
            <a:ext cx="6149975" cy="142875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/>
          </a:bodyPr>
          <a:lstStyle/>
          <a:p>
            <a:pPr algn="ctr">
              <a:defRPr/>
            </a:pPr>
            <a:r>
              <a:rPr lang="en-GB" sz="40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3GPP Work Plan</a:t>
            </a:r>
          </a:p>
          <a:p>
            <a:pPr algn="ctr">
              <a:defRPr/>
            </a:pPr>
            <a:r>
              <a:rPr lang="en-GB" sz="3600" b="1" kern="0" dirty="0">
                <a:solidFill>
                  <a:srgbClr val="FF0000"/>
                </a:solidFill>
                <a:latin typeface="+mj-lt"/>
                <a:ea typeface="ＭＳ Ｐゴシック" charset="0"/>
              </a:rPr>
              <a:t>Review at Plenary #110</a:t>
            </a:r>
          </a:p>
          <a:p>
            <a:pPr algn="ctr">
              <a:defRPr/>
            </a:pPr>
            <a:endParaRPr lang="en-GB" sz="1600" kern="0" dirty="0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ＭＳ Ｐゴシック" charset="0"/>
              <a:cs typeface="ＭＳ Ｐゴシック" charset="0"/>
            </a:endParaRP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926DF14B-5213-7D16-82DF-45C25D8F4B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339850" y="3817938"/>
            <a:ext cx="7643813" cy="1054100"/>
          </a:xfrm>
        </p:spPr>
        <p:txBody>
          <a:bodyPr/>
          <a:lstStyle/>
          <a:p>
            <a:pPr marL="0" indent="0">
              <a:lnSpc>
                <a:spcPct val="80000"/>
              </a:lnSpc>
              <a:buFontTx/>
              <a:buNone/>
            </a:pPr>
            <a:br>
              <a:rPr lang="en-GB" altLang="en-US" sz="1400" dirty="0">
                <a:latin typeface="Arial" panose="020B0604020202020204" pitchFamily="34" charset="0"/>
              </a:rPr>
            </a:br>
            <a:r>
              <a:rPr lang="en-GB" altLang="en-US" sz="1400" dirty="0">
                <a:latin typeface="Arial" panose="020B0604020202020204" pitchFamily="34" charset="0"/>
              </a:rPr>
              <a:t>Source: 		MCC / Work Plan Manager (A. Sultan)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Agenda item: 	Review of the Work Plan</a:t>
            </a:r>
          </a:p>
          <a:p>
            <a:pPr marL="0" indent="0">
              <a:lnSpc>
                <a:spcPct val="80000"/>
              </a:lnSpc>
              <a:buFontTx/>
              <a:buNone/>
            </a:pPr>
            <a:r>
              <a:rPr lang="en-GB" altLang="en-US" sz="1400" dirty="0">
                <a:latin typeface="Arial" panose="020B0604020202020204" pitchFamily="34" charset="0"/>
              </a:rPr>
              <a:t>Document for:	Information</a:t>
            </a:r>
          </a:p>
        </p:txBody>
      </p:sp>
      <p:sp>
        <p:nvSpPr>
          <p:cNvPr id="6148" name="Text Box 5">
            <a:extLst>
              <a:ext uri="{FF2B5EF4-FFF2-40B4-BE49-F238E27FC236}">
                <a16:creationId xmlns:a16="http://schemas.microsoft.com/office/drawing/2014/main" id="{FA3994A6-7195-0692-D702-83BDBF8639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3000" y="2330451"/>
            <a:ext cx="675927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Review based on the latest available version of the Work Plan, available at: </a:t>
            </a:r>
            <a:r>
              <a:rPr lang="en-GB" altLang="en-US" sz="900" i="1" dirty="0">
                <a:latin typeface="Arial" panose="020B0604020202020204" pitchFamily="34" charset="0"/>
                <a:hlinkClick r:id="rId4"/>
              </a:rPr>
              <a:t>https://ftp.3gpp.org/Information/WORK_PLAN</a:t>
            </a: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endParaRPr lang="en-GB" altLang="en-US" sz="900" i="1" dirty="0"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Includes: 	- the progress on all WIDs, as indicated in the WG Chairs’ reports (CT &amp; SA) and in the Status Report (RAN), 	- the new WIDs proposed by SA/CT WGs to this TSG (will be removed if not TSG-approved)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	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900" i="1" dirty="0">
                <a:latin typeface="Arial" panose="020B0604020202020204" pitchFamily="34" charset="0"/>
              </a:rPr>
              <a:t>Does not include: - the company-proposed WIDs proposed/approved at this TSG, the revised WID/SID during this TSG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65BCC69-0BBB-FFFF-CA27-0C8171CACE9F}"/>
              </a:ext>
            </a:extLst>
          </p:cNvPr>
          <p:cNvSpPr txBox="1"/>
          <p:nvPr/>
        </p:nvSpPr>
        <p:spPr>
          <a:xfrm>
            <a:off x="1418449" y="3292779"/>
            <a:ext cx="5370512" cy="708025"/>
          </a:xfrm>
          <a:prstGeom prst="rect">
            <a:avLst/>
          </a:prstGeom>
          <a:noFill/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Warnings :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This review is a high-level view of the 3GPP progress. It is based on the 3GPP Work Plan, a continuously updated document.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Some misalignments might temporarily appear on some individual items.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- Some WG cannot progress because of reasons beyond their control (e.g. dependencies with other groups). </a:t>
            </a:r>
          </a:p>
          <a:p>
            <a:pPr>
              <a:defRPr/>
            </a:pPr>
            <a:r>
              <a:rPr lang="en-GB" sz="800" i="1" dirty="0">
                <a:solidFill>
                  <a:srgbClr val="FF0000"/>
                </a:solidFill>
              </a:rPr>
              <a:t>These slides shall not be used to judge the “efficiency” of whatever WG.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9FE2EA07-2F46-97FA-2113-FFD61E02E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7" y="4779963"/>
            <a:ext cx="8879753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1B78462D-99E9-3720-5CF1-5E79CAB608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66389" y="4576475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</a:t>
            </a:r>
            <a:r>
              <a:rPr lang="en-GB" altLang="en-US" sz="800">
                <a:latin typeface="Arial" panose="020B0604020202020204" pitchFamily="34" charset="0"/>
              </a:rPr>
              <a:t>3GPP 2025</a:t>
            </a:r>
            <a:endParaRPr lang="en-GB" altLang="en-US" sz="800" dirty="0">
              <a:latin typeface="Arial" panose="020B0604020202020204" pitchFamily="34" charset="0"/>
            </a:endParaRPr>
          </a:p>
        </p:txBody>
      </p:sp>
      <p:sp>
        <p:nvSpPr>
          <p:cNvPr id="6" name="TextBox 8">
            <a:extLst>
              <a:ext uri="{FF2B5EF4-FFF2-40B4-BE49-F238E27FC236}">
                <a16:creationId xmlns:a16="http://schemas.microsoft.com/office/drawing/2014/main" id="{E7430CFF-B6A8-F0E3-5069-E233E8AE6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7" y="4773613"/>
            <a:ext cx="869906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50" dirty="0">
                <a:solidFill>
                  <a:schemeClr val="bg1"/>
                </a:solidFill>
                <a:latin typeface="Arial" panose="020B0604020202020204" pitchFamily="34" charset="0"/>
              </a:rPr>
              <a:t>SP-251599 (was RP-253868, RP-252985, CP-253011) - </a:t>
            </a:r>
            <a:r>
              <a:rPr lang="en-GB" altLang="en-US" sz="1100" dirty="0">
                <a:solidFill>
                  <a:schemeClr val="bg1"/>
                </a:solidFill>
                <a:latin typeface="Arial" panose="020B0604020202020204" pitchFamily="34" charset="0"/>
              </a:rPr>
              <a:t>3GPP TSG#110, 8 -12 December 2025, Baltimore, USA</a:t>
            </a:r>
            <a:endParaRPr lang="en-GB" altLang="en-US" sz="8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225546-866D-91B1-9687-485B5DD9B99D}"/>
              </a:ext>
            </a:extLst>
          </p:cNvPr>
          <p:cNvSpPr txBox="1"/>
          <p:nvPr/>
        </p:nvSpPr>
        <p:spPr>
          <a:xfrm>
            <a:off x="7047172" y="3491587"/>
            <a:ext cx="189987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highlight>
                  <a:srgbClr val="00FF00"/>
                </a:highlight>
              </a:rPr>
              <a:t>Green highlig</a:t>
            </a:r>
            <a:r>
              <a:rPr lang="en-GB" dirty="0"/>
              <a:t>ht: good news</a:t>
            </a:r>
          </a:p>
          <a:p>
            <a:r>
              <a:rPr lang="en-GB" dirty="0">
                <a:highlight>
                  <a:srgbClr val="FFFF00"/>
                </a:highlight>
              </a:rPr>
              <a:t>Yellow highlight</a:t>
            </a:r>
            <a:r>
              <a:rPr lang="en-GB" dirty="0"/>
              <a:t>: to be clarified</a:t>
            </a:r>
          </a:p>
          <a:p>
            <a:r>
              <a:rPr lang="en-GB" dirty="0">
                <a:highlight>
                  <a:srgbClr val="00FFFF"/>
                </a:highlight>
              </a:rPr>
              <a:t>Cyan highlight</a:t>
            </a:r>
            <a:r>
              <a:rPr lang="en-GB" dirty="0"/>
              <a:t>: other highlight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9135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4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041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435935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387" y="1048536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84830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1333507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775588" y="708040"/>
            <a:ext cx="400050" cy="354013"/>
            <a:chOff x="996003" y="755453"/>
            <a:chExt cx="400050" cy="354013"/>
          </a:xfrm>
        </p:grpSpPr>
        <p:sp>
          <p:nvSpPr>
            <p:cNvPr id="17432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8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5630025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3191694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1381202" y="708040"/>
            <a:ext cx="396875" cy="354013"/>
            <a:chOff x="1684978" y="755453"/>
            <a:chExt cx="396875" cy="354013"/>
          </a:xfrm>
        </p:grpSpPr>
        <p:sp>
          <p:nvSpPr>
            <p:cNvPr id="17433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3787783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6238814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983641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4415622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179499" y="708040"/>
            <a:ext cx="390525" cy="354013"/>
            <a:chOff x="314965" y="755453"/>
            <a:chExt cx="390525" cy="354013"/>
          </a:xfrm>
        </p:grpSpPr>
        <p:sp>
          <p:nvSpPr>
            <p:cNvPr id="17431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57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2579730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5027586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09322" y="4845361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020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9" name="Chevron 60">
            <a:extLst>
              <a:ext uri="{FF2B5EF4-FFF2-40B4-BE49-F238E27FC236}">
                <a16:creationId xmlns:a16="http://schemas.microsoft.com/office/drawing/2014/main" id="{CB90EF0C-C64F-7152-CE75-085A8D07693F}"/>
              </a:ext>
            </a:extLst>
          </p:cNvPr>
          <p:cNvSpPr/>
          <p:nvPr/>
        </p:nvSpPr>
        <p:spPr bwMode="auto">
          <a:xfrm>
            <a:off x="74512" y="1632089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FDFC1886-9F10-D55D-DCEA-0E0CFBB851F9}"/>
              </a:ext>
            </a:extLst>
          </p:cNvPr>
          <p:cNvSpPr/>
          <p:nvPr/>
        </p:nvSpPr>
        <p:spPr bwMode="auto">
          <a:xfrm>
            <a:off x="3271526" y="162769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66943435-635F-E8CA-EEF6-6A85AF11A3EC}"/>
              </a:ext>
            </a:extLst>
          </p:cNvPr>
          <p:cNvSpPr/>
          <p:nvPr/>
        </p:nvSpPr>
        <p:spPr bwMode="auto">
          <a:xfrm>
            <a:off x="1544327" y="1631288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79" name="Chevron 60">
            <a:extLst>
              <a:ext uri="{FF2B5EF4-FFF2-40B4-BE49-F238E27FC236}">
                <a16:creationId xmlns:a16="http://schemas.microsoft.com/office/drawing/2014/main" id="{E382B73F-88FF-5032-62B2-366A77A8E999}"/>
              </a:ext>
            </a:extLst>
          </p:cNvPr>
          <p:cNvSpPr/>
          <p:nvPr/>
        </p:nvSpPr>
        <p:spPr bwMode="auto">
          <a:xfrm>
            <a:off x="6293546" y="2101824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7480" name="Chevron 60">
            <a:extLst>
              <a:ext uri="{FF2B5EF4-FFF2-40B4-BE49-F238E27FC236}">
                <a16:creationId xmlns:a16="http://schemas.microsoft.com/office/drawing/2014/main" id="{C7198510-45BD-C822-BE2D-F03B2E32F4E6}"/>
              </a:ext>
            </a:extLst>
          </p:cNvPr>
          <p:cNvSpPr/>
          <p:nvPr/>
        </p:nvSpPr>
        <p:spPr bwMode="auto">
          <a:xfrm>
            <a:off x="3962402" y="2103591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7484" name="Chevron 60">
            <a:extLst>
              <a:ext uri="{FF2B5EF4-FFF2-40B4-BE49-F238E27FC236}">
                <a16:creationId xmlns:a16="http://schemas.microsoft.com/office/drawing/2014/main" id="{8D60D298-7107-495C-44F4-2BBB0286BC85}"/>
              </a:ext>
            </a:extLst>
          </p:cNvPr>
          <p:cNvSpPr/>
          <p:nvPr/>
        </p:nvSpPr>
        <p:spPr bwMode="auto">
          <a:xfrm>
            <a:off x="5849566" y="3773900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6852366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7448780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8519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73769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63930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38" name="Chevron 60">
            <a:extLst>
              <a:ext uri="{FF2B5EF4-FFF2-40B4-BE49-F238E27FC236}">
                <a16:creationId xmlns:a16="http://schemas.microsoft.com/office/drawing/2014/main" id="{45312065-6CBD-33B4-1D64-1C5F55E68AA2}"/>
              </a:ext>
            </a:extLst>
          </p:cNvPr>
          <p:cNvSpPr/>
          <p:nvPr/>
        </p:nvSpPr>
        <p:spPr bwMode="auto">
          <a:xfrm>
            <a:off x="4050792" y="2969821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23AA6E87-D2AB-0497-606D-17BBDD9C183D}"/>
              </a:ext>
            </a:extLst>
          </p:cNvPr>
          <p:cNvSpPr/>
          <p:nvPr/>
        </p:nvSpPr>
        <p:spPr bwMode="auto">
          <a:xfrm>
            <a:off x="4608576" y="3379976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16036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8611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81752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2276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02799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23846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8437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1229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633234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3" name="Chevron 60">
            <a:extLst>
              <a:ext uri="{FF2B5EF4-FFF2-40B4-BE49-F238E27FC236}">
                <a16:creationId xmlns:a16="http://schemas.microsoft.com/office/drawing/2014/main" id="{5AB410C4-DC1B-63D4-AFC3-C2F711FCDC67}"/>
              </a:ext>
            </a:extLst>
          </p:cNvPr>
          <p:cNvSpPr/>
          <p:nvPr/>
        </p:nvSpPr>
        <p:spPr bwMode="auto">
          <a:xfrm>
            <a:off x="5107098" y="2627233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9248" name="Chevron 60">
            <a:extLst>
              <a:ext uri="{FF2B5EF4-FFF2-40B4-BE49-F238E27FC236}">
                <a16:creationId xmlns:a16="http://schemas.microsoft.com/office/drawing/2014/main" id="{F94E59AC-70F6-5A8F-3EB3-2B4249484BEC}"/>
              </a:ext>
            </a:extLst>
          </p:cNvPr>
          <p:cNvSpPr/>
          <p:nvPr/>
        </p:nvSpPr>
        <p:spPr bwMode="auto">
          <a:xfrm>
            <a:off x="8155093" y="3366773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62" name="Chevron 60">
            <a:extLst>
              <a:ext uri="{FF2B5EF4-FFF2-40B4-BE49-F238E27FC236}">
                <a16:creationId xmlns:a16="http://schemas.microsoft.com/office/drawing/2014/main" id="{0801A27C-E3C7-61B4-5E0A-B7DBCAE7D26C}"/>
              </a:ext>
            </a:extLst>
          </p:cNvPr>
          <p:cNvSpPr/>
          <p:nvPr/>
        </p:nvSpPr>
        <p:spPr bwMode="auto">
          <a:xfrm>
            <a:off x="4019978" y="2627112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2803208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3700780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5204351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6101923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7598720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8164399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17483" name="Chevron 58">
            <a:extLst>
              <a:ext uri="{FF2B5EF4-FFF2-40B4-BE49-F238E27FC236}">
                <a16:creationId xmlns:a16="http://schemas.microsoft.com/office/drawing/2014/main" id="{26C68756-CB67-71B5-669C-291289081C71}"/>
              </a:ext>
            </a:extLst>
          </p:cNvPr>
          <p:cNvSpPr/>
          <p:nvPr/>
        </p:nvSpPr>
        <p:spPr bwMode="auto">
          <a:xfrm>
            <a:off x="8026401" y="3760918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855596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0152" y="8701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78" name="TextBox 1">
            <a:extLst>
              <a:ext uri="{FF2B5EF4-FFF2-40B4-BE49-F238E27FC236}">
                <a16:creationId xmlns:a16="http://schemas.microsoft.com/office/drawing/2014/main" id="{CF6A2905-F4DE-1498-E4D8-5E3F014078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4057" y="2788623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17482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532492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8" name="Chevron 60">
            <a:extLst>
              <a:ext uri="{FF2B5EF4-FFF2-40B4-BE49-F238E27FC236}">
                <a16:creationId xmlns:a16="http://schemas.microsoft.com/office/drawing/2014/main" id="{765309B4-C20D-E3CA-BC5E-8C5C94A10B75}"/>
              </a:ext>
            </a:extLst>
          </p:cNvPr>
          <p:cNvSpPr/>
          <p:nvPr/>
        </p:nvSpPr>
        <p:spPr bwMode="auto">
          <a:xfrm>
            <a:off x="3109902" y="2624161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1D3D89B8-10CC-C600-4FF8-5B710925B907}"/>
              </a:ext>
            </a:extLst>
          </p:cNvPr>
          <p:cNvSpPr/>
          <p:nvPr/>
        </p:nvSpPr>
        <p:spPr bwMode="auto">
          <a:xfrm>
            <a:off x="3130684" y="211847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5" name="Diamond 4">
            <a:extLst>
              <a:ext uri="{FF2B5EF4-FFF2-40B4-BE49-F238E27FC236}">
                <a16:creationId xmlns:a16="http://schemas.microsoft.com/office/drawing/2014/main" id="{8FE051C0-2980-E985-6597-88FCBCF0929F}"/>
              </a:ext>
            </a:extLst>
          </p:cNvPr>
          <p:cNvSpPr/>
          <p:nvPr/>
        </p:nvSpPr>
        <p:spPr bwMode="auto">
          <a:xfrm>
            <a:off x="2568633" y="2310938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7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9658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001824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Chevron 60">
            <a:extLst>
              <a:ext uri="{FF2B5EF4-FFF2-40B4-BE49-F238E27FC236}">
                <a16:creationId xmlns:a16="http://schemas.microsoft.com/office/drawing/2014/main" id="{9F25CC0C-59BA-41BB-C23F-17A14B698188}"/>
              </a:ext>
            </a:extLst>
          </p:cNvPr>
          <p:cNvSpPr/>
          <p:nvPr/>
        </p:nvSpPr>
        <p:spPr bwMode="auto">
          <a:xfrm>
            <a:off x="5246566" y="3782608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WID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60705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" name="Star: 5 Points 20">
            <a:extLst>
              <a:ext uri="{FF2B5EF4-FFF2-40B4-BE49-F238E27FC236}">
                <a16:creationId xmlns:a16="http://schemas.microsoft.com/office/drawing/2014/main" id="{AB0A7E8C-F3C5-8B90-3BD1-2DC2AC9F64BA}"/>
              </a:ext>
            </a:extLst>
          </p:cNvPr>
          <p:cNvSpPr/>
          <p:nvPr/>
        </p:nvSpPr>
        <p:spPr bwMode="auto">
          <a:xfrm>
            <a:off x="4766959" y="2365673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55243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D4EE25-2D3C-2A72-5D33-AA4109E21D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48E5BEC-87EA-BAB3-7284-FF6D34364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5875"/>
            <a:ext cx="6827838" cy="547688"/>
          </a:xfrm>
        </p:spPr>
        <p:txBody>
          <a:bodyPr/>
          <a:lstStyle/>
          <a:p>
            <a:r>
              <a:rPr lang="en-GB" altLang="en-US" dirty="0"/>
              <a:t>Release 20 5GA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8477" y="691767"/>
            <a:ext cx="8605837" cy="1085827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Stage 1: </a:t>
            </a:r>
            <a:br>
              <a:rPr lang="en-US" altLang="en-US" sz="2000" dirty="0"/>
            </a:br>
            <a:r>
              <a:rPr lang="en-US" altLang="en-US" sz="2000" dirty="0">
                <a:highlight>
                  <a:srgbClr val="00FFFF"/>
                </a:highlight>
              </a:rPr>
              <a:t>Frozen</a:t>
            </a:r>
            <a:r>
              <a:rPr lang="en-US" altLang="en-US" sz="2000" dirty="0"/>
              <a:t> in June 2025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27648EE-823A-8480-AF69-241EEC3DE6EE}"/>
              </a:ext>
            </a:extLst>
          </p:cNvPr>
          <p:cNvSpPr txBox="1">
            <a:spLocks/>
          </p:cNvSpPr>
          <p:nvPr/>
        </p:nvSpPr>
        <p:spPr bwMode="auto">
          <a:xfrm>
            <a:off x="358476" y="1421405"/>
            <a:ext cx="8605837" cy="1716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313" indent="-341313">
              <a:defRPr/>
            </a:pPr>
            <a:r>
              <a:rPr lang="en-US" altLang="en-US" sz="2000" kern="0" dirty="0"/>
              <a:t>Stage 2 in SA2 and SA6: </a:t>
            </a:r>
            <a:br>
              <a:rPr lang="en-US" altLang="en-US" sz="2000" kern="0" dirty="0"/>
            </a:br>
            <a:r>
              <a:rPr lang="en-US" altLang="en-US" sz="2000" kern="0" dirty="0">
                <a:highlight>
                  <a:srgbClr val="00FFFF"/>
                </a:highlight>
              </a:rPr>
              <a:t>Significant progress </a:t>
            </a:r>
            <a:r>
              <a:rPr lang="en-US" altLang="en-US" sz="2000" kern="0" dirty="0"/>
              <a:t>on studies and Normative work. 14 (normative) new WIDs proposed this time.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22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66 % </a:t>
            </a:r>
            <a:r>
              <a:rPr lang="en-US" altLang="en-US" sz="1600" kern="0" dirty="0"/>
              <a:t>(against 21 studies, OCI was 36% at previous TSG)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</a:t>
            </a:r>
            <a:r>
              <a:rPr lang="en-US" altLang="en-US" sz="1600" b="1" u="sng" kern="0" dirty="0"/>
              <a:t>22 items so far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46 % </a:t>
            </a:r>
            <a:r>
              <a:rPr lang="en-US" altLang="en-US" sz="1600" kern="0" dirty="0"/>
              <a:t>(against 8 items, OCI was 18% at previous TSG)</a:t>
            </a:r>
          </a:p>
          <a:p>
            <a:pPr marL="739815" lvl="1" indent="-341313">
              <a:defRPr/>
            </a:pPr>
            <a:endParaRPr lang="en-US" altLang="en-US" sz="1600" kern="0" dirty="0"/>
          </a:p>
          <a:p>
            <a:pPr marL="739815" lvl="1" indent="-341313">
              <a:defRPr/>
            </a:pPr>
            <a:endParaRPr lang="en-US" altLang="en-US" sz="1100" kern="0" dirty="0"/>
          </a:p>
        </p:txBody>
      </p:sp>
      <p:sp>
        <p:nvSpPr>
          <p:cNvPr id="4" name="Content Placeholder 5">
            <a:extLst>
              <a:ext uri="{FF2B5EF4-FFF2-40B4-BE49-F238E27FC236}">
                <a16:creationId xmlns:a16="http://schemas.microsoft.com/office/drawing/2014/main" id="{D69648B8-22EC-1E6D-2532-7485CF9B9187}"/>
              </a:ext>
            </a:extLst>
          </p:cNvPr>
          <p:cNvSpPr txBox="1">
            <a:spLocks/>
          </p:cNvSpPr>
          <p:nvPr/>
        </p:nvSpPr>
        <p:spPr bwMode="auto">
          <a:xfrm>
            <a:off x="269081" y="3138220"/>
            <a:ext cx="8605837" cy="2092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273" indent="-341313">
              <a:defRPr/>
            </a:pPr>
            <a:r>
              <a:rPr lang="en-US" altLang="en-US" sz="2000" kern="0" dirty="0"/>
              <a:t>RAN: </a:t>
            </a:r>
            <a:br>
              <a:rPr lang="en-US" altLang="en-US" sz="2000" kern="0" dirty="0"/>
            </a:br>
            <a:r>
              <a:rPr lang="en-US" altLang="en-US" sz="2000" kern="0" dirty="0"/>
              <a:t>Mostly working on the </a:t>
            </a:r>
            <a:r>
              <a:rPr lang="en-US" altLang="en-US" sz="2000" kern="0" dirty="0">
                <a:highlight>
                  <a:srgbClr val="00FFFF"/>
                </a:highlight>
              </a:rPr>
              <a:t>Studies</a:t>
            </a:r>
            <a:r>
              <a:rPr lang="en-US" altLang="en-US" sz="2000" kern="0" dirty="0"/>
              <a:t>, also identifying the normative work.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WG SIDs/WIDs approved at RAN#108 (RAN1,2,3 ) &amp; RAN#109 (RAN4)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RAN Content Definition is TSG##10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Studies</a:t>
            </a:r>
            <a:r>
              <a:rPr lang="en-US" altLang="en-US" sz="1600" b="1" kern="0" dirty="0"/>
              <a:t>: 6 studies</a:t>
            </a:r>
            <a:r>
              <a:rPr lang="en-US" altLang="en-US" sz="1600" kern="0" dirty="0"/>
              <a:t>, </a:t>
            </a:r>
            <a:r>
              <a:rPr lang="en-US" altLang="en-US" sz="1600" b="1" kern="0" dirty="0"/>
              <a:t>OCI = 44 % </a:t>
            </a:r>
            <a:r>
              <a:rPr lang="en-US" altLang="en-US" sz="1600" kern="0" dirty="0"/>
              <a:t>(</a:t>
            </a:r>
            <a:r>
              <a:rPr lang="en-GB" altLang="en-US" sz="1600" kern="0" dirty="0"/>
              <a:t>against 4 studies, OCI was 10% at previous TSG</a:t>
            </a:r>
            <a:r>
              <a:rPr lang="en-US" altLang="en-US" sz="1600" kern="0" dirty="0"/>
              <a:t>)</a:t>
            </a:r>
          </a:p>
          <a:p>
            <a:pPr marL="739775" lvl="1" indent="-341313">
              <a:defRPr/>
            </a:pPr>
            <a:r>
              <a:rPr lang="en-US" altLang="en-US" sz="1600" kern="0" dirty="0"/>
              <a:t>Normative</a:t>
            </a:r>
            <a:r>
              <a:rPr lang="en-US" altLang="en-US" sz="1600" b="1" kern="0" dirty="0"/>
              <a:t>: 45</a:t>
            </a:r>
            <a:r>
              <a:rPr lang="en-US" altLang="en-US" sz="1600" b="1" u="sng" kern="0" dirty="0"/>
              <a:t> items so far</a:t>
            </a:r>
            <a:r>
              <a:rPr lang="en-US" altLang="en-US" sz="1600" kern="0" dirty="0"/>
              <a:t>, OCI=9% (against 19 items, work not started at previous TSG)</a:t>
            </a:r>
          </a:p>
        </p:txBody>
      </p:sp>
    </p:spTree>
    <p:extLst>
      <p:ext uri="{BB962C8B-B14F-4D97-AF65-F5344CB8AC3E}">
        <p14:creationId xmlns:p14="http://schemas.microsoft.com/office/powerpoint/2010/main" val="3698809958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80CDD-470E-2C01-50EC-87ABBE16E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965" y="74174"/>
            <a:ext cx="7915176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5GA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DB2143-6F6E-65BD-5929-EC59ED13E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183" y="1121923"/>
            <a:ext cx="8388350" cy="3311390"/>
          </a:xfrm>
        </p:spPr>
        <p:txBody>
          <a:bodyPr/>
          <a:lstStyle/>
          <a:p>
            <a:r>
              <a:rPr lang="en-GB" sz="2000" dirty="0"/>
              <a:t>Rel-20 5GA SA3/4/5 activities:</a:t>
            </a:r>
            <a:br>
              <a:rPr lang="en-GB" sz="2000" dirty="0"/>
            </a:br>
            <a:r>
              <a:rPr lang="en-GB" sz="2000" dirty="0">
                <a:highlight>
                  <a:srgbClr val="00FFFF"/>
                </a:highlight>
              </a:rPr>
              <a:t>Significant progress </a:t>
            </a:r>
            <a:r>
              <a:rPr lang="en-GB" sz="2000" dirty="0"/>
              <a:t>on studies and normative, while continuing </a:t>
            </a:r>
            <a:r>
              <a:rPr lang="en-GB" sz="2000"/>
              <a:t>to submit significant </a:t>
            </a:r>
            <a:r>
              <a:rPr lang="en-GB" sz="2000" dirty="0"/>
              <a:t>numbers of studies and normative WIDs</a:t>
            </a:r>
          </a:p>
          <a:p>
            <a:pPr marL="739775" lvl="1" indent="-341313">
              <a:defRPr/>
            </a:pPr>
            <a:r>
              <a:rPr lang="en-US" altLang="en-US" sz="1600" dirty="0"/>
              <a:t>Studies</a:t>
            </a:r>
            <a:r>
              <a:rPr lang="en-US" altLang="en-US" sz="1600" b="1" dirty="0"/>
              <a:t>: 48 studies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31 % </a:t>
            </a:r>
            <a:r>
              <a:rPr lang="en-US" altLang="en-US" sz="1600" dirty="0"/>
              <a:t>(against 15 studies, OCI was 14% at previous TSG)</a:t>
            </a:r>
          </a:p>
          <a:p>
            <a:pPr marL="739775" lvl="1" indent="-341313">
              <a:defRPr/>
            </a:pPr>
            <a:r>
              <a:rPr lang="en-US" altLang="en-US" sz="1600" dirty="0"/>
              <a:t>Normative</a:t>
            </a:r>
            <a:r>
              <a:rPr lang="en-US" altLang="en-US" sz="1600" b="1" dirty="0"/>
              <a:t>: </a:t>
            </a:r>
            <a:r>
              <a:rPr lang="en-US" altLang="en-US" sz="1600" b="1" u="sng" dirty="0"/>
              <a:t>18 items so far</a:t>
            </a:r>
            <a:r>
              <a:rPr lang="en-US" altLang="en-US" sz="1600" dirty="0"/>
              <a:t>, </a:t>
            </a:r>
            <a:r>
              <a:rPr lang="en-US" altLang="en-US" sz="1600" b="1" dirty="0"/>
              <a:t>OCI = 33 % </a:t>
            </a:r>
            <a:r>
              <a:rPr lang="en-US" altLang="en-US" sz="1600" dirty="0"/>
              <a:t>(against 9 items, OCI was 18% at previous TSG)</a:t>
            </a:r>
          </a:p>
          <a:p>
            <a:pPr marL="341273" indent="-341313">
              <a:defRPr/>
            </a:pPr>
            <a:r>
              <a:rPr lang="en-US" altLang="en-US" sz="2000" dirty="0"/>
              <a:t>Rel-20 5GA in CT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not started</a:t>
            </a:r>
            <a:r>
              <a:rPr lang="en-US" altLang="en-US" sz="1600" dirty="0"/>
              <a:t>, </a:t>
            </a:r>
            <a:r>
              <a:rPr lang="en-US" altLang="en-US" sz="1600" b="1" dirty="0"/>
              <a:t>to be started in Q1 2026 </a:t>
            </a:r>
          </a:p>
          <a:p>
            <a:pPr marL="739775" lvl="1" indent="-341313">
              <a:defRPr/>
            </a:pPr>
            <a:r>
              <a:rPr lang="en-US" altLang="en-US" sz="1600" dirty="0"/>
              <a:t>Rel-20 timeline to be used about 50%-50% between 5GA topics and FS_6G topics</a:t>
            </a:r>
          </a:p>
          <a:p>
            <a:pPr lvl="2"/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3862708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28992F-C49F-EE61-F694-80B07DDE08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Straight Connector 114">
            <a:extLst>
              <a:ext uri="{FF2B5EF4-FFF2-40B4-BE49-F238E27FC236}">
                <a16:creationId xmlns:a16="http://schemas.microsoft.com/office/drawing/2014/main" id="{71746959-D045-E5B5-AFE7-E047AC2F1E3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60" name="Straight Connector 114">
            <a:extLst>
              <a:ext uri="{FF2B5EF4-FFF2-40B4-BE49-F238E27FC236}">
                <a16:creationId xmlns:a16="http://schemas.microsoft.com/office/drawing/2014/main" id="{F15672DF-A3AB-3988-49FA-718AB9547C1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893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74300E3-F476-EEBF-D35B-A1E8736C7C9D}"/>
              </a:ext>
            </a:extLst>
          </p:cNvPr>
          <p:cNvCxnSpPr>
            <a:cxnSpLocks/>
          </p:cNvCxnSpPr>
          <p:nvPr/>
        </p:nvCxnSpPr>
        <p:spPr bwMode="auto">
          <a:xfrm>
            <a:off x="-1546483" y="564953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C33B306E-5E8B-AC76-C303-4AC9B7802E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229876" y="1077071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17489" name="Group 17488">
            <a:extLst>
              <a:ext uri="{FF2B5EF4-FFF2-40B4-BE49-F238E27FC236}">
                <a16:creationId xmlns:a16="http://schemas.microsoft.com/office/drawing/2014/main" id="{D08FB91D-770B-B580-B528-B623B4BC2A75}"/>
              </a:ext>
            </a:extLst>
          </p:cNvPr>
          <p:cNvGrpSpPr/>
          <p:nvPr/>
        </p:nvGrpSpPr>
        <p:grpSpPr>
          <a:xfrm>
            <a:off x="3647607" y="708040"/>
            <a:ext cx="403225" cy="354013"/>
            <a:chOff x="6320478" y="755453"/>
            <a:chExt cx="403225" cy="354013"/>
          </a:xfrm>
        </p:grpSpPr>
        <p:sp>
          <p:nvSpPr>
            <p:cNvPr id="17440" name="TextBox 86">
              <a:extLst>
                <a:ext uri="{FF2B5EF4-FFF2-40B4-BE49-F238E27FC236}">
                  <a16:creationId xmlns:a16="http://schemas.microsoft.com/office/drawing/2014/main" id="{6A931EFD-74D2-FC18-4BBF-502319A23C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49" name="TextBox 60">
              <a:extLst>
                <a:ext uri="{FF2B5EF4-FFF2-40B4-BE49-F238E27FC236}">
                  <a16:creationId xmlns:a16="http://schemas.microsoft.com/office/drawing/2014/main" id="{11D523C6-2A70-26A7-1D99-1B54A6962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043653F7-377D-9559-CA06-3E13217E3369}"/>
              </a:ext>
            </a:extLst>
          </p:cNvPr>
          <p:cNvGrpSpPr/>
          <p:nvPr/>
        </p:nvGrpSpPr>
        <p:grpSpPr>
          <a:xfrm>
            <a:off x="1209276" y="708040"/>
            <a:ext cx="390525" cy="354013"/>
            <a:chOff x="3678878" y="755453"/>
            <a:chExt cx="390525" cy="354013"/>
          </a:xfrm>
        </p:grpSpPr>
        <p:sp>
          <p:nvSpPr>
            <p:cNvPr id="17436" name="TextBox 86">
              <a:extLst>
                <a:ext uri="{FF2B5EF4-FFF2-40B4-BE49-F238E27FC236}">
                  <a16:creationId xmlns:a16="http://schemas.microsoft.com/office/drawing/2014/main" id="{58981BF9-119B-4A80-8B18-44F700DD4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0" name="TextBox 61">
              <a:extLst>
                <a:ext uri="{FF2B5EF4-FFF2-40B4-BE49-F238E27FC236}">
                  <a16:creationId xmlns:a16="http://schemas.microsoft.com/office/drawing/2014/main" id="{10B86475-D05A-F024-8D10-383441093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76" name="Group 17475">
            <a:extLst>
              <a:ext uri="{FF2B5EF4-FFF2-40B4-BE49-F238E27FC236}">
                <a16:creationId xmlns:a16="http://schemas.microsoft.com/office/drawing/2014/main" id="{42783D1B-5915-E686-B1DF-AC2941019424}"/>
              </a:ext>
            </a:extLst>
          </p:cNvPr>
          <p:cNvGrpSpPr/>
          <p:nvPr/>
        </p:nvGrpSpPr>
        <p:grpSpPr>
          <a:xfrm>
            <a:off x="1805365" y="708040"/>
            <a:ext cx="422275" cy="354013"/>
            <a:chOff x="4367853" y="755453"/>
            <a:chExt cx="422275" cy="354013"/>
          </a:xfrm>
        </p:grpSpPr>
        <p:sp>
          <p:nvSpPr>
            <p:cNvPr id="17437" name="TextBox 86">
              <a:extLst>
                <a:ext uri="{FF2B5EF4-FFF2-40B4-BE49-F238E27FC236}">
                  <a16:creationId xmlns:a16="http://schemas.microsoft.com/office/drawing/2014/main" id="{FEF09D13-9AE7-21AF-924D-235C465BCB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2" name="TextBox 63">
              <a:extLst>
                <a:ext uri="{FF2B5EF4-FFF2-40B4-BE49-F238E27FC236}">
                  <a16:creationId xmlns:a16="http://schemas.microsoft.com/office/drawing/2014/main" id="{B7BB6509-4F48-4659-60CC-4CD60BF4B7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494" name="Group 17493">
            <a:extLst>
              <a:ext uri="{FF2B5EF4-FFF2-40B4-BE49-F238E27FC236}">
                <a16:creationId xmlns:a16="http://schemas.microsoft.com/office/drawing/2014/main" id="{B967BDC6-86AB-7837-B13B-ABA3A2B01909}"/>
              </a:ext>
            </a:extLst>
          </p:cNvPr>
          <p:cNvGrpSpPr/>
          <p:nvPr/>
        </p:nvGrpSpPr>
        <p:grpSpPr>
          <a:xfrm>
            <a:off x="4256396" y="708040"/>
            <a:ext cx="407988" cy="354013"/>
            <a:chOff x="6884040" y="755453"/>
            <a:chExt cx="407988" cy="354013"/>
          </a:xfrm>
        </p:grpSpPr>
        <p:sp>
          <p:nvSpPr>
            <p:cNvPr id="17441" name="TextBox 86">
              <a:extLst>
                <a:ext uri="{FF2B5EF4-FFF2-40B4-BE49-F238E27FC236}">
                  <a16:creationId xmlns:a16="http://schemas.microsoft.com/office/drawing/2014/main" id="{00AF13A8-AEBE-A2D0-0350-B7A6452A46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3" name="TextBox 64">
              <a:extLst>
                <a:ext uri="{FF2B5EF4-FFF2-40B4-BE49-F238E27FC236}">
                  <a16:creationId xmlns:a16="http://schemas.microsoft.com/office/drawing/2014/main" id="{68398172-EC8D-5C71-9A9B-F20456E8A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C09B5BA-9CA0-3246-1446-5E993967CCDA}"/>
              </a:ext>
            </a:extLst>
          </p:cNvPr>
          <p:cNvGrpSpPr/>
          <p:nvPr/>
        </p:nvGrpSpPr>
        <p:grpSpPr>
          <a:xfrm>
            <a:off x="1223" y="708040"/>
            <a:ext cx="390525" cy="354013"/>
            <a:chOff x="2464440" y="755453"/>
            <a:chExt cx="390525" cy="354013"/>
          </a:xfrm>
        </p:grpSpPr>
        <p:sp>
          <p:nvSpPr>
            <p:cNvPr id="17434" name="TextBox 86">
              <a:extLst>
                <a:ext uri="{FF2B5EF4-FFF2-40B4-BE49-F238E27FC236}">
                  <a16:creationId xmlns:a16="http://schemas.microsoft.com/office/drawing/2014/main" id="{4D4D40CF-F5F4-931C-680D-53F544AE87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4" name="TextBox 65">
              <a:extLst>
                <a:ext uri="{FF2B5EF4-FFF2-40B4-BE49-F238E27FC236}">
                  <a16:creationId xmlns:a16="http://schemas.microsoft.com/office/drawing/2014/main" id="{18CD9CF9-FC30-2A87-862D-F40F70B15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477" name="Group 17476">
            <a:extLst>
              <a:ext uri="{FF2B5EF4-FFF2-40B4-BE49-F238E27FC236}">
                <a16:creationId xmlns:a16="http://schemas.microsoft.com/office/drawing/2014/main" id="{FA1DC7AC-7706-EA7D-0E2A-1F7AC3F2258D}"/>
              </a:ext>
            </a:extLst>
          </p:cNvPr>
          <p:cNvGrpSpPr/>
          <p:nvPr/>
        </p:nvGrpSpPr>
        <p:grpSpPr>
          <a:xfrm>
            <a:off x="2433204" y="708040"/>
            <a:ext cx="406400" cy="354013"/>
            <a:chOff x="5098103" y="755453"/>
            <a:chExt cx="406400" cy="354013"/>
          </a:xfrm>
        </p:grpSpPr>
        <p:sp>
          <p:nvSpPr>
            <p:cNvPr id="17438" name="TextBox 86">
              <a:extLst>
                <a:ext uri="{FF2B5EF4-FFF2-40B4-BE49-F238E27FC236}">
                  <a16:creationId xmlns:a16="http://schemas.microsoft.com/office/drawing/2014/main" id="{11FB991E-569C-E793-E8D8-9E228FDDF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5" name="TextBox 66">
              <a:extLst>
                <a:ext uri="{FF2B5EF4-FFF2-40B4-BE49-F238E27FC236}">
                  <a16:creationId xmlns:a16="http://schemas.microsoft.com/office/drawing/2014/main" id="{4B4B0B0E-28A4-0105-E66C-8A8333E611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635396D1-395D-655F-8E73-A7129BF72176}"/>
              </a:ext>
            </a:extLst>
          </p:cNvPr>
          <p:cNvGrpSpPr/>
          <p:nvPr/>
        </p:nvGrpSpPr>
        <p:grpSpPr>
          <a:xfrm>
            <a:off x="597312" y="708040"/>
            <a:ext cx="406400" cy="354013"/>
            <a:chOff x="2991490" y="755453"/>
            <a:chExt cx="406400" cy="354013"/>
          </a:xfrm>
        </p:grpSpPr>
        <p:sp>
          <p:nvSpPr>
            <p:cNvPr id="17435" name="TextBox 86">
              <a:extLst>
                <a:ext uri="{FF2B5EF4-FFF2-40B4-BE49-F238E27FC236}">
                  <a16:creationId xmlns:a16="http://schemas.microsoft.com/office/drawing/2014/main" id="{2ADC4CDE-F1A3-6E94-6512-72859838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8" name="TextBox 70">
              <a:extLst>
                <a:ext uri="{FF2B5EF4-FFF2-40B4-BE49-F238E27FC236}">
                  <a16:creationId xmlns:a16="http://schemas.microsoft.com/office/drawing/2014/main" id="{01CE645F-8CED-7913-53C8-9468C2B017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7481" name="Group 17480">
            <a:extLst>
              <a:ext uri="{FF2B5EF4-FFF2-40B4-BE49-F238E27FC236}">
                <a16:creationId xmlns:a16="http://schemas.microsoft.com/office/drawing/2014/main" id="{F75057D1-7761-0C3C-B95B-D7F0AFE0E076}"/>
              </a:ext>
            </a:extLst>
          </p:cNvPr>
          <p:cNvGrpSpPr/>
          <p:nvPr/>
        </p:nvGrpSpPr>
        <p:grpSpPr>
          <a:xfrm>
            <a:off x="3045168" y="708040"/>
            <a:ext cx="396875" cy="354013"/>
            <a:chOff x="5758503" y="755453"/>
            <a:chExt cx="396875" cy="354013"/>
          </a:xfrm>
        </p:grpSpPr>
        <p:sp>
          <p:nvSpPr>
            <p:cNvPr id="17439" name="TextBox 86">
              <a:extLst>
                <a:ext uri="{FF2B5EF4-FFF2-40B4-BE49-F238E27FC236}">
                  <a16:creationId xmlns:a16="http://schemas.microsoft.com/office/drawing/2014/main" id="{3428D37B-08D1-24DC-2032-8DD18AFD34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7459" name="TextBox 71">
              <a:extLst>
                <a:ext uri="{FF2B5EF4-FFF2-40B4-BE49-F238E27FC236}">
                  <a16:creationId xmlns:a16="http://schemas.microsoft.com/office/drawing/2014/main" id="{B8CC51AC-4382-E7E2-EF4E-204594DAC3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6B99021C-6BD6-077A-8701-E3EDEA137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0386" y="4930014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30" name="TextBox 1">
            <a:extLst>
              <a:ext uri="{FF2B5EF4-FFF2-40B4-BE49-F238E27FC236}">
                <a16:creationId xmlns:a16="http://schemas.microsoft.com/office/drawing/2014/main" id="{944B49F7-1C1D-DBCA-2AE8-96E1020637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5" y="2432029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7485" name="Chevron 60">
            <a:extLst>
              <a:ext uri="{FF2B5EF4-FFF2-40B4-BE49-F238E27FC236}">
                <a16:creationId xmlns:a16="http://schemas.microsoft.com/office/drawing/2014/main" id="{FB1E3A0C-0C94-56B1-9E8E-15BB970781E4}"/>
              </a:ext>
            </a:extLst>
          </p:cNvPr>
          <p:cNvSpPr/>
          <p:nvPr/>
        </p:nvSpPr>
        <p:spPr bwMode="auto">
          <a:xfrm>
            <a:off x="2755837" y="4684881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261DFA2-5EBE-0760-005F-090827A42373}"/>
              </a:ext>
            </a:extLst>
          </p:cNvPr>
          <p:cNvGrpSpPr/>
          <p:nvPr/>
        </p:nvGrpSpPr>
        <p:grpSpPr>
          <a:xfrm>
            <a:off x="4869948" y="697880"/>
            <a:ext cx="390850" cy="354013"/>
            <a:chOff x="7359013" y="745293"/>
            <a:chExt cx="390850" cy="354013"/>
          </a:xfrm>
        </p:grpSpPr>
        <p:sp>
          <p:nvSpPr>
            <p:cNvPr id="17490" name="TextBox 86">
              <a:extLst>
                <a:ext uri="{FF2B5EF4-FFF2-40B4-BE49-F238E27FC236}">
                  <a16:creationId xmlns:a16="http://schemas.microsoft.com/office/drawing/2014/main" id="{35BB9D75-F8E4-FE51-0578-EE1CE5798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2" name="TextBox 66">
              <a:extLst>
                <a:ext uri="{FF2B5EF4-FFF2-40B4-BE49-F238E27FC236}">
                  <a16:creationId xmlns:a16="http://schemas.microsoft.com/office/drawing/2014/main" id="{52784947-6AA6-617B-CED1-6981515A19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5523F22-A626-40BA-8A66-0EF7EE745E28}"/>
              </a:ext>
            </a:extLst>
          </p:cNvPr>
          <p:cNvGrpSpPr/>
          <p:nvPr/>
        </p:nvGrpSpPr>
        <p:grpSpPr>
          <a:xfrm>
            <a:off x="5466362" y="697880"/>
            <a:ext cx="384175" cy="354013"/>
            <a:chOff x="8016563" y="745293"/>
            <a:chExt cx="384175" cy="354013"/>
          </a:xfrm>
        </p:grpSpPr>
        <p:sp>
          <p:nvSpPr>
            <p:cNvPr id="17491" name="TextBox 86">
              <a:extLst>
                <a:ext uri="{FF2B5EF4-FFF2-40B4-BE49-F238E27FC236}">
                  <a16:creationId xmlns:a16="http://schemas.microsoft.com/office/drawing/2014/main" id="{DADF5BC1-A476-EB24-2179-C4E5EBE78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3" name="TextBox 71">
              <a:extLst>
                <a:ext uri="{FF2B5EF4-FFF2-40B4-BE49-F238E27FC236}">
                  <a16:creationId xmlns:a16="http://schemas.microsoft.com/office/drawing/2014/main" id="{FF47688E-A86E-2353-7C06-DBC3A3720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497" name="TextBox 86">
            <a:extLst>
              <a:ext uri="{FF2B5EF4-FFF2-40B4-BE49-F238E27FC236}">
                <a16:creationId xmlns:a16="http://schemas.microsoft.com/office/drawing/2014/main" id="{5357307E-DFB7-4014-E67F-B234B2ED5C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6101" y="711427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498" name="TextBox 60">
            <a:extLst>
              <a:ext uri="{FF2B5EF4-FFF2-40B4-BE49-F238E27FC236}">
                <a16:creationId xmlns:a16="http://schemas.microsoft.com/office/drawing/2014/main" id="{7AF265C0-820D-2759-0403-8611A7BA1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1351" y="865415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502" name="TextBox 60">
            <a:extLst>
              <a:ext uri="{FF2B5EF4-FFF2-40B4-BE49-F238E27FC236}">
                <a16:creationId xmlns:a16="http://schemas.microsoft.com/office/drawing/2014/main" id="{C355434E-FF94-C598-923E-8C580DCE39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1512" y="848481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41" name="TextBox 86">
            <a:extLst>
              <a:ext uri="{FF2B5EF4-FFF2-40B4-BE49-F238E27FC236}">
                <a16:creationId xmlns:a16="http://schemas.microsoft.com/office/drawing/2014/main" id="{E7CFFE9A-BA11-5507-66C4-463BFE813E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3618" y="708040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46" name="Straight Connector 114">
            <a:extLst>
              <a:ext uri="{FF2B5EF4-FFF2-40B4-BE49-F238E27FC236}">
                <a16:creationId xmlns:a16="http://schemas.microsoft.com/office/drawing/2014/main" id="{651AFA73-F0D3-3C1E-F07B-8562524BC0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370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1" name="Straight Connector 114">
            <a:extLst>
              <a:ext uri="{FF2B5EF4-FFF2-40B4-BE49-F238E27FC236}">
                <a16:creationId xmlns:a16="http://schemas.microsoft.com/office/drawing/2014/main" id="{A3B6C350-D29D-A509-A057-DD254318F84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83511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2" name="Straight Connector 114">
            <a:extLst>
              <a:ext uri="{FF2B5EF4-FFF2-40B4-BE49-F238E27FC236}">
                <a16:creationId xmlns:a16="http://schemas.microsoft.com/office/drawing/2014/main" id="{66E04F16-36C6-027F-9585-CF454FC4A2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34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3" name="Straight Connector 114">
            <a:extLst>
              <a:ext uri="{FF2B5EF4-FFF2-40B4-BE49-F238E27FC236}">
                <a16:creationId xmlns:a16="http://schemas.microsoft.com/office/drawing/2014/main" id="{DE683D18-B47F-D070-F845-F7E8B61125E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04558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4" name="Straight Connector 114">
            <a:extLst>
              <a:ext uri="{FF2B5EF4-FFF2-40B4-BE49-F238E27FC236}">
                <a16:creationId xmlns:a16="http://schemas.microsoft.com/office/drawing/2014/main" id="{65ECC03C-392D-C70D-4A68-5DA2FD703EF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25605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5" name="Straight Connector 114">
            <a:extLst>
              <a:ext uri="{FF2B5EF4-FFF2-40B4-BE49-F238E27FC236}">
                <a16:creationId xmlns:a16="http://schemas.microsoft.com/office/drawing/2014/main" id="{9C497097-315E-8A6D-769F-09FBCED69F5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6129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59" name="Straight Connector 114">
            <a:extLst>
              <a:ext uri="{FF2B5EF4-FFF2-40B4-BE49-F238E27FC236}">
                <a16:creationId xmlns:a16="http://schemas.microsoft.com/office/drawing/2014/main" id="{2C79B9F4-97F9-05EA-B005-992434CCBE5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650816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61" name="Chevron 60">
            <a:extLst>
              <a:ext uri="{FF2B5EF4-FFF2-40B4-BE49-F238E27FC236}">
                <a16:creationId xmlns:a16="http://schemas.microsoft.com/office/drawing/2014/main" id="{949047CD-F01D-8426-6AF0-4CD1206C7FB8}"/>
              </a:ext>
            </a:extLst>
          </p:cNvPr>
          <p:cNvSpPr/>
          <p:nvPr/>
        </p:nvSpPr>
        <p:spPr bwMode="auto">
          <a:xfrm>
            <a:off x="52974" y="1537468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0" name="Chevron 60">
            <a:extLst>
              <a:ext uri="{FF2B5EF4-FFF2-40B4-BE49-F238E27FC236}">
                <a16:creationId xmlns:a16="http://schemas.microsoft.com/office/drawing/2014/main" id="{5CA2ED88-17A5-C7DC-9D89-4691B65C00C1}"/>
              </a:ext>
            </a:extLst>
          </p:cNvPr>
          <p:cNvSpPr/>
          <p:nvPr/>
        </p:nvSpPr>
        <p:spPr bwMode="auto">
          <a:xfrm>
            <a:off x="1492303" y="1893907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1" name="Chevron 60">
            <a:extLst>
              <a:ext uri="{FF2B5EF4-FFF2-40B4-BE49-F238E27FC236}">
                <a16:creationId xmlns:a16="http://schemas.microsoft.com/office/drawing/2014/main" id="{3ACF84FC-3DCF-7BAF-3948-80C3F1974504}"/>
              </a:ext>
            </a:extLst>
          </p:cNvPr>
          <p:cNvSpPr/>
          <p:nvPr/>
        </p:nvSpPr>
        <p:spPr bwMode="auto">
          <a:xfrm>
            <a:off x="2052372" y="2606449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2" name="Chevron 60">
            <a:extLst>
              <a:ext uri="{FF2B5EF4-FFF2-40B4-BE49-F238E27FC236}">
                <a16:creationId xmlns:a16="http://schemas.microsoft.com/office/drawing/2014/main" id="{D2D7662F-972A-BEB4-88DD-8603D72E89DE}"/>
              </a:ext>
            </a:extLst>
          </p:cNvPr>
          <p:cNvSpPr/>
          <p:nvPr/>
        </p:nvSpPr>
        <p:spPr bwMode="auto">
          <a:xfrm>
            <a:off x="1925796" y="2247645"/>
            <a:ext cx="4308641" cy="22461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53" name="Chevron 60">
            <a:extLst>
              <a:ext uri="{FF2B5EF4-FFF2-40B4-BE49-F238E27FC236}">
                <a16:creationId xmlns:a16="http://schemas.microsoft.com/office/drawing/2014/main" id="{EDB78B5A-985D-0D72-3F44-7FD392550BB6}"/>
              </a:ext>
            </a:extLst>
          </p:cNvPr>
          <p:cNvSpPr/>
          <p:nvPr/>
        </p:nvSpPr>
        <p:spPr bwMode="auto">
          <a:xfrm>
            <a:off x="3808782" y="4632317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9258" name="Straight Connector 9257">
            <a:extLst>
              <a:ext uri="{FF2B5EF4-FFF2-40B4-BE49-F238E27FC236}">
                <a16:creationId xmlns:a16="http://schemas.microsoft.com/office/drawing/2014/main" id="{B3D2C5F5-C828-910F-2389-D3361E4D9E0A}"/>
              </a:ext>
            </a:extLst>
          </p:cNvPr>
          <p:cNvCxnSpPr>
            <a:cxnSpLocks/>
          </p:cNvCxnSpPr>
          <p:nvPr/>
        </p:nvCxnSpPr>
        <p:spPr bwMode="auto">
          <a:xfrm>
            <a:off x="820790" y="561568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59" name="TextBox 9258">
            <a:extLst>
              <a:ext uri="{FF2B5EF4-FFF2-40B4-BE49-F238E27FC236}">
                <a16:creationId xmlns:a16="http://schemas.microsoft.com/office/drawing/2014/main" id="{F81E3299-24A4-DF10-CECA-31D007D89477}"/>
              </a:ext>
            </a:extLst>
          </p:cNvPr>
          <p:cNvSpPr txBox="1"/>
          <p:nvPr/>
        </p:nvSpPr>
        <p:spPr>
          <a:xfrm>
            <a:off x="1718362" y="439331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9260" name="Straight Connector 9259">
            <a:extLst>
              <a:ext uri="{FF2B5EF4-FFF2-40B4-BE49-F238E27FC236}">
                <a16:creationId xmlns:a16="http://schemas.microsoft.com/office/drawing/2014/main" id="{0C7B2277-0162-5EBE-D8FF-C790B09D2D58}"/>
              </a:ext>
            </a:extLst>
          </p:cNvPr>
          <p:cNvCxnSpPr>
            <a:cxnSpLocks/>
          </p:cNvCxnSpPr>
          <p:nvPr/>
        </p:nvCxnSpPr>
        <p:spPr bwMode="auto">
          <a:xfrm>
            <a:off x="3221933" y="56496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1" name="TextBox 9260">
            <a:extLst>
              <a:ext uri="{FF2B5EF4-FFF2-40B4-BE49-F238E27FC236}">
                <a16:creationId xmlns:a16="http://schemas.microsoft.com/office/drawing/2014/main" id="{4FC19360-BDB4-2F9F-BCF6-7F93FDEE6550}"/>
              </a:ext>
            </a:extLst>
          </p:cNvPr>
          <p:cNvSpPr txBox="1"/>
          <p:nvPr/>
        </p:nvSpPr>
        <p:spPr>
          <a:xfrm>
            <a:off x="4119505" y="442723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9262" name="Straight Connector 9261">
            <a:extLst>
              <a:ext uri="{FF2B5EF4-FFF2-40B4-BE49-F238E27FC236}">
                <a16:creationId xmlns:a16="http://schemas.microsoft.com/office/drawing/2014/main" id="{5BA0E2EC-7BB4-F154-F288-F7C6185809BE}"/>
              </a:ext>
            </a:extLst>
          </p:cNvPr>
          <p:cNvCxnSpPr>
            <a:cxnSpLocks/>
          </p:cNvCxnSpPr>
          <p:nvPr/>
        </p:nvCxnSpPr>
        <p:spPr bwMode="auto">
          <a:xfrm>
            <a:off x="5616302" y="554804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9263" name="TextBox 9262">
            <a:extLst>
              <a:ext uri="{FF2B5EF4-FFF2-40B4-BE49-F238E27FC236}">
                <a16:creationId xmlns:a16="http://schemas.microsoft.com/office/drawing/2014/main" id="{4B4B98A0-23F0-642A-193B-29EEB7C93F6F}"/>
              </a:ext>
            </a:extLst>
          </p:cNvPr>
          <p:cNvSpPr txBox="1"/>
          <p:nvPr/>
        </p:nvSpPr>
        <p:spPr>
          <a:xfrm>
            <a:off x="6181981" y="446114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9277" name="Chevron 60">
            <a:extLst>
              <a:ext uri="{FF2B5EF4-FFF2-40B4-BE49-F238E27FC236}">
                <a16:creationId xmlns:a16="http://schemas.microsoft.com/office/drawing/2014/main" id="{68C7BE15-DE8E-30D2-86AF-788B32BA535D}"/>
              </a:ext>
            </a:extLst>
          </p:cNvPr>
          <p:cNvSpPr/>
          <p:nvPr/>
        </p:nvSpPr>
        <p:spPr bwMode="auto">
          <a:xfrm>
            <a:off x="2627683" y="4327179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7473" name="Title 1">
            <a:extLst>
              <a:ext uri="{FF2B5EF4-FFF2-40B4-BE49-F238E27FC236}">
                <a16:creationId xmlns:a16="http://schemas.microsoft.com/office/drawing/2014/main" id="{C3AF14EE-D00F-FF88-D0EF-DCB82A375C54}"/>
              </a:ext>
            </a:extLst>
          </p:cNvPr>
          <p:cNvSpPr txBox="1">
            <a:spLocks/>
          </p:cNvSpPr>
          <p:nvPr/>
        </p:nvSpPr>
        <p:spPr bwMode="auto">
          <a:xfrm>
            <a:off x="-1126822" y="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0" name="Thought Bubble: Cloud 9">
            <a:extLst>
              <a:ext uri="{FF2B5EF4-FFF2-40B4-BE49-F238E27FC236}">
                <a16:creationId xmlns:a16="http://schemas.microsoft.com/office/drawing/2014/main" id="{42539E43-96F0-9559-F463-14054C88F1A1}"/>
              </a:ext>
            </a:extLst>
          </p:cNvPr>
          <p:cNvSpPr/>
          <p:nvPr/>
        </p:nvSpPr>
        <p:spPr bwMode="auto">
          <a:xfrm>
            <a:off x="6049441" y="4598412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1A40ADE-56D9-03FA-B64E-D3B3C09433EC}"/>
              </a:ext>
            </a:extLst>
          </p:cNvPr>
          <p:cNvSpPr txBox="1"/>
          <p:nvPr/>
        </p:nvSpPr>
        <p:spPr>
          <a:xfrm>
            <a:off x="5961540" y="4624568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4CB78DA3-0D83-848C-AF8B-1C5122BE12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3130" y="61078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2A413990-7B6F-5FC0-02A3-545705497B6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14171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1" name="Diamond 10">
            <a:extLst>
              <a:ext uri="{FF2B5EF4-FFF2-40B4-BE49-F238E27FC236}">
                <a16:creationId xmlns:a16="http://schemas.microsoft.com/office/drawing/2014/main" id="{62450251-581F-AC42-EE56-5A5A08FCD844}"/>
              </a:ext>
            </a:extLst>
          </p:cNvPr>
          <p:cNvSpPr/>
          <p:nvPr/>
        </p:nvSpPr>
        <p:spPr bwMode="auto">
          <a:xfrm>
            <a:off x="1223265" y="214676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8" name="Straight Connector 114">
            <a:extLst>
              <a:ext uri="{FF2B5EF4-FFF2-40B4-BE49-F238E27FC236}">
                <a16:creationId xmlns:a16="http://schemas.microsoft.com/office/drawing/2014/main" id="{E57E96D9-2BD0-D27A-86EA-0E49CF66F1B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019406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986304CC-AA15-1900-8F79-40BE5149FD41}"/>
              </a:ext>
            </a:extLst>
          </p:cNvPr>
          <p:cNvSpPr txBox="1"/>
          <p:nvPr/>
        </p:nvSpPr>
        <p:spPr>
          <a:xfrm>
            <a:off x="6282653" y="4577590"/>
            <a:ext cx="59056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1000" dirty="0">
                <a:solidFill>
                  <a:srgbClr val="FF0000"/>
                </a:solidFill>
                <a:highlight>
                  <a:srgbClr val="FFFF00"/>
                </a:highlight>
              </a:rPr>
              <a:t>TBD</a:t>
            </a:r>
            <a:endParaRPr lang="en-US" altLang="en-US" sz="9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sp>
        <p:nvSpPr>
          <p:cNvPr id="31" name="Chevron 60">
            <a:extLst>
              <a:ext uri="{FF2B5EF4-FFF2-40B4-BE49-F238E27FC236}">
                <a16:creationId xmlns:a16="http://schemas.microsoft.com/office/drawing/2014/main" id="{D656F65B-5C9D-E1CF-EE89-5D709FD2CA2D}"/>
              </a:ext>
            </a:extLst>
          </p:cNvPr>
          <p:cNvSpPr/>
          <p:nvPr/>
        </p:nvSpPr>
        <p:spPr bwMode="auto">
          <a:xfrm>
            <a:off x="2506232" y="3287818"/>
            <a:ext cx="4399598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7474" name="Chevron 60">
            <a:extLst>
              <a:ext uri="{FF2B5EF4-FFF2-40B4-BE49-F238E27FC236}">
                <a16:creationId xmlns:a16="http://schemas.microsoft.com/office/drawing/2014/main" id="{E6640E0F-E431-986E-9407-CCCC320A5989}"/>
              </a:ext>
            </a:extLst>
          </p:cNvPr>
          <p:cNvSpPr/>
          <p:nvPr/>
        </p:nvSpPr>
        <p:spPr bwMode="auto">
          <a:xfrm>
            <a:off x="2585305" y="3871632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SA5-CH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17480" name="Straight Connector 114">
            <a:extLst>
              <a:ext uri="{FF2B5EF4-FFF2-40B4-BE49-F238E27FC236}">
                <a16:creationId xmlns:a16="http://schemas.microsoft.com/office/drawing/2014/main" id="{0B518462-35CA-01DF-E3DA-79CF4D1A67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624641" y="1052132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78" name="TextBox 1">
            <a:extLst>
              <a:ext uri="{FF2B5EF4-FFF2-40B4-BE49-F238E27FC236}">
                <a16:creationId xmlns:a16="http://schemas.microsoft.com/office/drawing/2014/main" id="{B935432F-1F9D-DF4A-A3D1-C9446D5082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147" y="1072230"/>
            <a:ext cx="2031325" cy="276999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Workshop SA1 on IMT-2030 use cases</a:t>
            </a:r>
            <a:r>
              <a:rPr lang="en-GB" altLang="en-US" sz="500" dirty="0">
                <a:latin typeface="Montserrat" panose="00000500000000000000" pitchFamily="50" charset="0"/>
              </a:rPr>
              <a:t>: May 2024</a:t>
            </a:r>
          </a:p>
          <a:p>
            <a:pPr>
              <a:defRPr/>
            </a:pPr>
            <a:r>
              <a:rPr lang="en-GB" altLang="en-US" sz="600" b="1" dirty="0">
                <a:latin typeface="Montserrat" panose="00000500000000000000" pitchFamily="50" charset="0"/>
              </a:rPr>
              <a:t>SA1 6G SID Def</a:t>
            </a:r>
            <a:r>
              <a:rPr lang="en-GB" altLang="en-US" sz="500" dirty="0">
                <a:latin typeface="Montserrat" panose="00000500000000000000" pitchFamily="50" charset="0"/>
              </a:rPr>
              <a:t>: May June-Sep 2024</a:t>
            </a:r>
          </a:p>
        </p:txBody>
      </p:sp>
      <p:cxnSp>
        <p:nvCxnSpPr>
          <p:cNvPr id="17479" name="Straight Connector 114">
            <a:extLst>
              <a:ext uri="{FF2B5EF4-FFF2-40B4-BE49-F238E27FC236}">
                <a16:creationId xmlns:a16="http://schemas.microsoft.com/office/drawing/2014/main" id="{D777A93A-0494-CB81-BF07-6ED0D44FE2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09893" y="1077071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7483" name="Straight Connector 114">
            <a:extLst>
              <a:ext uri="{FF2B5EF4-FFF2-40B4-BE49-F238E27FC236}">
                <a16:creationId xmlns:a16="http://schemas.microsoft.com/office/drawing/2014/main" id="{63507367-7C85-5DDA-8929-8D09E8B90A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24309" y="107707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7484" name="TextBox 17483">
            <a:extLst>
              <a:ext uri="{FF2B5EF4-FFF2-40B4-BE49-F238E27FC236}">
                <a16:creationId xmlns:a16="http://schemas.microsoft.com/office/drawing/2014/main" id="{3B9E7960-6113-C4D1-ECEF-73196F0C03E0}"/>
              </a:ext>
            </a:extLst>
          </p:cNvPr>
          <p:cNvSpPr txBox="1"/>
          <p:nvPr/>
        </p:nvSpPr>
        <p:spPr>
          <a:xfrm>
            <a:off x="9072986" y="442716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7488" name="Group 17487">
            <a:extLst>
              <a:ext uri="{FF2B5EF4-FFF2-40B4-BE49-F238E27FC236}">
                <a16:creationId xmlns:a16="http://schemas.microsoft.com/office/drawing/2014/main" id="{BA5BB33D-59DC-8CD1-D095-4371152BEFFE}"/>
              </a:ext>
            </a:extLst>
          </p:cNvPr>
          <p:cNvGrpSpPr/>
          <p:nvPr/>
        </p:nvGrpSpPr>
        <p:grpSpPr>
          <a:xfrm>
            <a:off x="8526632" y="708040"/>
            <a:ext cx="388485" cy="354013"/>
            <a:chOff x="1007568" y="755453"/>
            <a:chExt cx="388485" cy="354013"/>
          </a:xfrm>
        </p:grpSpPr>
        <p:sp>
          <p:nvSpPr>
            <p:cNvPr id="17495" name="TextBox 86">
              <a:extLst>
                <a:ext uri="{FF2B5EF4-FFF2-40B4-BE49-F238E27FC236}">
                  <a16:creationId xmlns:a16="http://schemas.microsoft.com/office/drawing/2014/main" id="{988CC082-346E-34BD-676E-57B18118E7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7568" y="755453"/>
              <a:ext cx="365806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#119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96" name="TextBox 59">
              <a:extLst>
                <a:ext uri="{FF2B5EF4-FFF2-40B4-BE49-F238E27FC236}">
                  <a16:creationId xmlns:a16="http://schemas.microsoft.com/office/drawing/2014/main" id="{165C6395-ACED-7B3D-FC22-AC91FB3A14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7499" name="Group 17498">
            <a:extLst>
              <a:ext uri="{FF2B5EF4-FFF2-40B4-BE49-F238E27FC236}">
                <a16:creationId xmlns:a16="http://schemas.microsoft.com/office/drawing/2014/main" id="{CBEEB882-0873-17C9-668A-5BD3DDAC9943}"/>
              </a:ext>
            </a:extLst>
          </p:cNvPr>
          <p:cNvGrpSpPr/>
          <p:nvPr/>
        </p:nvGrpSpPr>
        <p:grpSpPr>
          <a:xfrm>
            <a:off x="7344796" y="708040"/>
            <a:ext cx="375775" cy="354013"/>
            <a:chOff x="1701315" y="755453"/>
            <a:chExt cx="375775" cy="354013"/>
          </a:xfrm>
        </p:grpSpPr>
        <p:sp>
          <p:nvSpPr>
            <p:cNvPr id="17500" name="TextBox 86">
              <a:extLst>
                <a:ext uri="{FF2B5EF4-FFF2-40B4-BE49-F238E27FC236}">
                  <a16:creationId xmlns:a16="http://schemas.microsoft.com/office/drawing/2014/main" id="{C103280A-1592-A747-3090-8C7DDE8D80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1315" y="755453"/>
              <a:ext cx="36420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#117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501" name="TextBox 62">
              <a:extLst>
                <a:ext uri="{FF2B5EF4-FFF2-40B4-BE49-F238E27FC236}">
                  <a16:creationId xmlns:a16="http://schemas.microsoft.com/office/drawing/2014/main" id="{F552B731-B734-8036-32D1-B31A30D54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7503" name="Group 17502">
            <a:extLst>
              <a:ext uri="{FF2B5EF4-FFF2-40B4-BE49-F238E27FC236}">
                <a16:creationId xmlns:a16="http://schemas.microsoft.com/office/drawing/2014/main" id="{5AC441D9-25AA-5353-8C62-E595297BE9B0}"/>
              </a:ext>
            </a:extLst>
          </p:cNvPr>
          <p:cNvGrpSpPr/>
          <p:nvPr/>
        </p:nvGrpSpPr>
        <p:grpSpPr>
          <a:xfrm>
            <a:off x="7925328" y="708040"/>
            <a:ext cx="384175" cy="354013"/>
            <a:chOff x="321315" y="755453"/>
            <a:chExt cx="384175" cy="354013"/>
          </a:xfrm>
        </p:grpSpPr>
        <p:sp>
          <p:nvSpPr>
            <p:cNvPr id="33" name="TextBox 86">
              <a:extLst>
                <a:ext uri="{FF2B5EF4-FFF2-40B4-BE49-F238E27FC236}">
                  <a16:creationId xmlns:a16="http://schemas.microsoft.com/office/drawing/2014/main" id="{4D677330-5A69-54E2-DED8-C11576419F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21" y="755453"/>
              <a:ext cx="369012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#118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34" name="TextBox 69">
              <a:extLst>
                <a:ext uri="{FF2B5EF4-FFF2-40B4-BE49-F238E27FC236}">
                  <a16:creationId xmlns:a16="http://schemas.microsoft.com/office/drawing/2014/main" id="{5C00D17C-21B0-E262-9FB1-9FCEFFA608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35" name="TextBox 67">
            <a:extLst>
              <a:ext uri="{FF2B5EF4-FFF2-40B4-BE49-F238E27FC236}">
                <a16:creationId xmlns:a16="http://schemas.microsoft.com/office/drawing/2014/main" id="{1F8F20E1-4E79-A367-379B-29EFCC3C6B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9499" y="606228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cxnSp>
        <p:nvCxnSpPr>
          <p:cNvPr id="37" name="Straight Connector 114">
            <a:extLst>
              <a:ext uri="{FF2B5EF4-FFF2-40B4-BE49-F238E27FC236}">
                <a16:creationId xmlns:a16="http://schemas.microsoft.com/office/drawing/2014/main" id="{FE549C61-795D-7123-C3AB-9DC2CF2C88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79749" y="944991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8" name="Chevron 60">
            <a:extLst>
              <a:ext uri="{FF2B5EF4-FFF2-40B4-BE49-F238E27FC236}">
                <a16:creationId xmlns:a16="http://schemas.microsoft.com/office/drawing/2014/main" id="{3BD1D18A-CF9C-A63F-72C3-74ADE540D06B}"/>
              </a:ext>
            </a:extLst>
          </p:cNvPr>
          <p:cNvSpPr/>
          <p:nvPr/>
        </p:nvSpPr>
        <p:spPr bwMode="auto">
          <a:xfrm>
            <a:off x="3277189" y="3569011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249" name="Chevron 60">
            <a:extLst>
              <a:ext uri="{FF2B5EF4-FFF2-40B4-BE49-F238E27FC236}">
                <a16:creationId xmlns:a16="http://schemas.microsoft.com/office/drawing/2014/main" id="{B36A3B24-2876-59C8-CCA5-6562DEF88E9F}"/>
              </a:ext>
            </a:extLst>
          </p:cNvPr>
          <p:cNvSpPr/>
          <p:nvPr/>
        </p:nvSpPr>
        <p:spPr bwMode="auto">
          <a:xfrm>
            <a:off x="754009" y="1884529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9" name="Chevron 60">
            <a:extLst>
              <a:ext uri="{FF2B5EF4-FFF2-40B4-BE49-F238E27FC236}">
                <a16:creationId xmlns:a16="http://schemas.microsoft.com/office/drawing/2014/main" id="{EC589F55-FF3F-5C69-F527-92CE7C871E4C}"/>
              </a:ext>
            </a:extLst>
          </p:cNvPr>
          <p:cNvSpPr/>
          <p:nvPr/>
        </p:nvSpPr>
        <p:spPr bwMode="auto">
          <a:xfrm>
            <a:off x="3228295" y="4035321"/>
            <a:ext cx="3677536" cy="18313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SA5-OAM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0" name="Chevron 60">
            <a:extLst>
              <a:ext uri="{FF2B5EF4-FFF2-40B4-BE49-F238E27FC236}">
                <a16:creationId xmlns:a16="http://schemas.microsoft.com/office/drawing/2014/main" id="{706783BE-60AB-7E14-282C-27CF0C2935EC}"/>
              </a:ext>
            </a:extLst>
          </p:cNvPr>
          <p:cNvSpPr/>
          <p:nvPr/>
        </p:nvSpPr>
        <p:spPr bwMode="auto">
          <a:xfrm>
            <a:off x="3305232" y="2924054"/>
            <a:ext cx="3094409" cy="2195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4457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18F2F6-6C2F-B05A-F3A9-295D9C4A3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83A56F19-DAE1-3776-076D-E0A203E17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15875"/>
            <a:ext cx="7330999" cy="547688"/>
          </a:xfrm>
        </p:spPr>
        <p:txBody>
          <a:bodyPr/>
          <a:lstStyle/>
          <a:p>
            <a:r>
              <a:rPr lang="en-GB" altLang="en-US" dirty="0"/>
              <a:t>Release 20 FS_6G progress overview (1/2)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E9E3FF02-43B2-E955-569F-2A57818D4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399" y="563563"/>
            <a:ext cx="8839200" cy="2189238"/>
          </a:xfrm>
        </p:spPr>
        <p:txBody>
          <a:bodyPr/>
          <a:lstStyle/>
          <a:p>
            <a:pPr marL="341273" indent="-341313">
              <a:defRPr/>
            </a:pPr>
            <a:r>
              <a:rPr lang="en-US" altLang="en-US" sz="2000" dirty="0"/>
              <a:t>Reminder: no normative work on 6G in Rel-20 (only studies)</a:t>
            </a:r>
          </a:p>
          <a:p>
            <a:pPr marL="341273" indent="-341313">
              <a:defRPr/>
            </a:pPr>
            <a:r>
              <a:rPr lang="en-US" altLang="en-US" sz="2000" dirty="0"/>
              <a:t>Several groups have now started working on 6G:</a:t>
            </a:r>
          </a:p>
          <a:p>
            <a:pPr marL="739775" lvl="1" indent="-341313">
              <a:defRPr/>
            </a:pPr>
            <a:endParaRPr lang="en-GB" altLang="en-US" sz="1600" dirty="0"/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BB6CF189-A0A9-2D3F-CB31-1465B0878191}"/>
              </a:ext>
            </a:extLst>
          </p:cNvPr>
          <p:cNvSpPr txBox="1">
            <a:spLocks/>
          </p:cNvSpPr>
          <p:nvPr/>
        </p:nvSpPr>
        <p:spPr bwMode="auto">
          <a:xfrm>
            <a:off x="-103024" y="3429265"/>
            <a:ext cx="9195818" cy="14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2900" indent="-342900">
              <a:defRPr/>
            </a:pPr>
            <a:r>
              <a:rPr lang="en-US" altLang="en-US" sz="2000" dirty="0"/>
              <a:t>Two most advanced ones are: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SA1’s</a:t>
            </a:r>
            <a:r>
              <a:rPr lang="en-US" altLang="en-US" sz="1600" dirty="0"/>
              <a:t> TR 22.870 on FS_6G_REQ, now at</a:t>
            </a:r>
            <a:r>
              <a:rPr lang="en-US" altLang="en-US" sz="1600" dirty="0">
                <a:highlight>
                  <a:srgbClr val="00FFFF"/>
                </a:highlight>
              </a:rPr>
              <a:t> 80% </a:t>
            </a:r>
            <a:r>
              <a:rPr lang="en-US" altLang="en-US" sz="1600" dirty="0"/>
              <a:t>(was 77% at TSG#109), targeted for 03/2026 </a:t>
            </a:r>
          </a:p>
          <a:p>
            <a:pPr marL="741402" lvl="1" indent="-342900">
              <a:defRPr/>
            </a:pPr>
            <a:r>
              <a:rPr lang="en-US" altLang="en-US" sz="1600" dirty="0">
                <a:highlight>
                  <a:srgbClr val="00FFFF"/>
                </a:highlight>
              </a:rPr>
              <a:t>RP’s </a:t>
            </a:r>
            <a:r>
              <a:rPr lang="en-US" sz="1600" dirty="0"/>
              <a:t>TR 38.914</a:t>
            </a:r>
            <a:r>
              <a:rPr lang="en-US" altLang="en-US" sz="1600" dirty="0"/>
              <a:t> on FS_6G Radio, now </a:t>
            </a:r>
            <a:r>
              <a:rPr lang="en-US" altLang="en-US" sz="1600" dirty="0">
                <a:highlight>
                  <a:srgbClr val="00FFFF"/>
                </a:highlight>
              </a:rPr>
              <a:t>40% </a:t>
            </a:r>
            <a:r>
              <a:rPr lang="en-US" altLang="en-US" sz="1600" dirty="0"/>
              <a:t>complete (was 10% at TSG#109), targeted for 06/2026</a:t>
            </a:r>
          </a:p>
          <a:p>
            <a:pPr marL="341273" indent="-341313">
              <a:defRPr/>
            </a:pPr>
            <a:r>
              <a:rPr lang="en-US" altLang="en-US" sz="1400" dirty="0"/>
              <a:t>Several cross-TSG topics identified, e.g. on 6G Requirements (RAN and SA1); 6G Migration (RAN and SA2); 6G Security (RAN2 and SA3); AI traffic characteristics (RAN2 and SA4)</a:t>
            </a:r>
            <a:endParaRPr lang="en-GB" sz="1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33C29F-D2DD-0814-EE2B-B654E3507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436261"/>
            <a:ext cx="9144000" cy="1993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415663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43B8DF-41B7-3946-B3B6-E2B0E4187B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832FF5-1ACE-EEAC-D441-A6F211338B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826" y="74174"/>
            <a:ext cx="7468819" cy="503000"/>
          </a:xfrm>
          <a:solidFill>
            <a:schemeClr val="bg1"/>
          </a:solidFill>
        </p:spPr>
        <p:txBody>
          <a:bodyPr/>
          <a:lstStyle/>
          <a:p>
            <a:r>
              <a:rPr lang="en-GB" altLang="en-US" dirty="0"/>
              <a:t>Release 20 FS_6G progress overview (2/2)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94D869-17F4-8A08-075C-1D60CE340F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314" y="1119118"/>
            <a:ext cx="8563372" cy="3950208"/>
          </a:xfrm>
        </p:spPr>
        <p:txBody>
          <a:bodyPr/>
          <a:lstStyle/>
          <a:p>
            <a:r>
              <a:rPr lang="en-GB" sz="2000" dirty="0"/>
              <a:t>Stage 2 (SA2/SA6) activities:</a:t>
            </a:r>
          </a:p>
          <a:p>
            <a:pPr marL="739775" lvl="1" indent="-341313">
              <a:defRPr/>
            </a:pPr>
            <a:r>
              <a:rPr lang="en-US" altLang="en-US" sz="1600" dirty="0"/>
              <a:t>SA2: SID now at </a:t>
            </a:r>
            <a:r>
              <a:rPr lang="en-US" altLang="en-US" sz="1600" dirty="0">
                <a:highlight>
                  <a:srgbClr val="00FFFF"/>
                </a:highlight>
              </a:rPr>
              <a:t>20% </a:t>
            </a:r>
            <a:r>
              <a:rPr lang="en-US" altLang="en-US" sz="1600" dirty="0"/>
              <a:t>- target clarified at TSG#110 to be </a:t>
            </a:r>
            <a:r>
              <a:rPr lang="en-US" altLang="en-US" sz="1600" dirty="0">
                <a:highlight>
                  <a:srgbClr val="00FFFF"/>
                </a:highlight>
              </a:rPr>
              <a:t>Mar 27 </a:t>
            </a:r>
          </a:p>
          <a:p>
            <a:pPr marL="739775" lvl="1" indent="-341313">
              <a:defRPr/>
            </a:pPr>
            <a:r>
              <a:rPr lang="en-US" altLang="en-US" sz="1600" dirty="0"/>
              <a:t>SA6: SID presented to TSG#110, target assumed to be March 27 as shown on SID</a:t>
            </a:r>
          </a:p>
          <a:p>
            <a:r>
              <a:rPr lang="en-GB" sz="2000" dirty="0"/>
              <a:t>SA3/SA3LI/SA4/SA5 activities:</a:t>
            </a:r>
          </a:p>
          <a:p>
            <a:pPr marL="739775" lvl="1" indent="-341313">
              <a:defRPr/>
            </a:pPr>
            <a:r>
              <a:rPr lang="en-GB" sz="1600" dirty="0"/>
              <a:t>SIDs approved at TSG#109 (SA5_CH, SA3) and TSG#110 (SA3_LI, SA4, SA5_OAM, SA6)</a:t>
            </a:r>
          </a:p>
          <a:p>
            <a:pPr marL="739775" lvl="1" indent="-341313">
              <a:defRPr/>
            </a:pPr>
            <a:r>
              <a:rPr lang="en-GB" sz="1600" dirty="0"/>
              <a:t>Target is </a:t>
            </a:r>
            <a:r>
              <a:rPr lang="en-GB" sz="1600" dirty="0">
                <a:highlight>
                  <a:srgbClr val="00FFFF"/>
                </a:highlight>
              </a:rPr>
              <a:t>March 27 </a:t>
            </a:r>
            <a:r>
              <a:rPr lang="en-GB" sz="1600" dirty="0"/>
              <a:t>(SA4, SA5_CH, SA6) </a:t>
            </a:r>
            <a:r>
              <a:rPr lang="en-GB" sz="1600" dirty="0">
                <a:highlight>
                  <a:srgbClr val="00FFFF"/>
                </a:highlight>
              </a:rPr>
              <a:t>or June 27</a:t>
            </a:r>
            <a:r>
              <a:rPr lang="en-GB" sz="1600" dirty="0"/>
              <a:t> (SA3, SA5_OAM) (and Dec 27 for LI)</a:t>
            </a:r>
          </a:p>
          <a:p>
            <a:pPr marL="341273" indent="-341313">
              <a:defRPr/>
            </a:pPr>
            <a:r>
              <a:rPr lang="en-US" altLang="en-US" sz="2000" dirty="0"/>
              <a:t>CT activities </a:t>
            </a:r>
            <a:r>
              <a:rPr lang="en-US" altLang="en-US" sz="1600" dirty="0"/>
              <a:t>(from CP-252253/2252)</a:t>
            </a:r>
            <a:r>
              <a:rPr lang="en-US" altLang="en-US" sz="2000" dirty="0"/>
              <a:t>: </a:t>
            </a:r>
          </a:p>
          <a:p>
            <a:pPr marL="739775" lvl="1" indent="-341313">
              <a:defRPr/>
            </a:pPr>
            <a:r>
              <a:rPr lang="en-US" altLang="en-US" sz="1800" dirty="0">
                <a:highlight>
                  <a:srgbClr val="00FFFF"/>
                </a:highlight>
              </a:rPr>
              <a:t>Discussions started </a:t>
            </a:r>
            <a:r>
              <a:rPr lang="en-US" altLang="en-US" sz="1800" dirty="0"/>
              <a:t>in Q4 2025, 6G SIDs expected from CT#111 (Mar 26)</a:t>
            </a:r>
          </a:p>
          <a:p>
            <a:pPr marL="739775" lvl="1" indent="-341313">
              <a:defRPr/>
            </a:pPr>
            <a:r>
              <a:rPr lang="en-US" altLang="en-US" sz="1800" dirty="0"/>
              <a:t>Rel-20 timeline to be used about 50%-50% between 5GA topics and FS_6G topics</a:t>
            </a:r>
          </a:p>
        </p:txBody>
      </p:sp>
    </p:spTree>
    <p:extLst>
      <p:ext uri="{BB962C8B-B14F-4D97-AF65-F5344CB8AC3E}">
        <p14:creationId xmlns:p14="http://schemas.microsoft.com/office/powerpoint/2010/main" val="613636166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b="1" i="1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21975987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4E284054-9AC1-FE2A-0A04-9304C031AF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3981" y="135466"/>
            <a:ext cx="6827837" cy="501650"/>
          </a:xfrm>
        </p:spPr>
        <p:txBody>
          <a:bodyPr/>
          <a:lstStyle/>
          <a:p>
            <a:r>
              <a:rPr lang="en-GB" altLang="en-US" dirty="0"/>
              <a:t>Release 21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7F89FC49-8959-24F0-2549-554878284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123" y="1510453"/>
            <a:ext cx="8637587" cy="3271520"/>
          </a:xfrm>
        </p:spPr>
        <p:txBody>
          <a:bodyPr/>
          <a:lstStyle/>
          <a:p>
            <a:r>
              <a:rPr lang="en-GB" altLang="en-US" sz="1800" dirty="0"/>
              <a:t>Release 21 is the release for submission to IMT-2030*, aka 6G</a:t>
            </a:r>
          </a:p>
          <a:p>
            <a:r>
              <a:rPr lang="en-GB" altLang="en-US" sz="1800" dirty="0"/>
              <a:t>This implies that 3GPP (normative) work will be submitted to ITU-R before 2030 </a:t>
            </a:r>
          </a:p>
          <a:p>
            <a:pPr lvl="1"/>
            <a:r>
              <a:rPr lang="en-GB" altLang="en-US" sz="1400" dirty="0"/>
              <a:t>ASN.1/</a:t>
            </a:r>
            <a:r>
              <a:rPr lang="en-GB" altLang="en-US" sz="1400" dirty="0" err="1"/>
              <a:t>OpenAPI</a:t>
            </a:r>
            <a:r>
              <a:rPr lang="en-GB" altLang="en-US" sz="1400" dirty="0"/>
              <a:t> freeze date is no earlier than March 2029</a:t>
            </a:r>
          </a:p>
          <a:p>
            <a:r>
              <a:rPr lang="en-US" altLang="en-US" sz="1800" dirty="0"/>
              <a:t>Release 21 Freezing dates and other milestones TBD:</a:t>
            </a:r>
          </a:p>
          <a:p>
            <a:pPr lvl="1"/>
            <a:r>
              <a:rPr lang="en-GB" altLang="en-US" sz="1400" dirty="0"/>
              <a:t>Previous decision: “Rel-21 timeline is to be decided no later than June 2026”</a:t>
            </a:r>
          </a:p>
          <a:p>
            <a:pPr lvl="1"/>
            <a:r>
              <a:rPr lang="en-GB" altLang="en-US" sz="1400" dirty="0"/>
              <a:t>But some groups (SA1, RAN Plenary) would have already finished their Rel-20 work by that time</a:t>
            </a:r>
          </a:p>
          <a:p>
            <a:pPr lvl="1"/>
            <a:r>
              <a:rPr lang="en-GB" altLang="en-US" sz="1400" dirty="0">
                <a:highlight>
                  <a:srgbClr val="00FFFF"/>
                </a:highlight>
              </a:rPr>
              <a:t>Rel-21 timeline discussion to take place at TSG#111 (March 2026)</a:t>
            </a:r>
            <a:r>
              <a:rPr lang="en-GB" altLang="en-US" sz="1400" dirty="0">
                <a:highlight>
                  <a:srgbClr val="FFFF00"/>
                </a:highlight>
              </a:rPr>
              <a:t> </a:t>
            </a:r>
            <a:endParaRPr lang="en-US" altLang="en-US" sz="1800" dirty="0">
              <a:highlight>
                <a:srgbClr val="FFFF00"/>
              </a:highlight>
            </a:endParaRPr>
          </a:p>
          <a:p>
            <a:r>
              <a:rPr lang="en-US" altLang="en-US" sz="2200" dirty="0"/>
              <a:t>SA#110: First Rel-21 SID proposed  (SA1)</a:t>
            </a:r>
          </a:p>
          <a:p>
            <a:pPr lvl="1"/>
            <a:endParaRPr lang="en-US" altLang="en-US" sz="1800" dirty="0"/>
          </a:p>
          <a:p>
            <a:pPr marL="0" indent="0">
              <a:buNone/>
            </a:pPr>
            <a:r>
              <a:rPr lang="en-GB" altLang="en-US" sz="1600" i="1" dirty="0"/>
              <a:t>Note that, as usual in 3GPP, previous Generations will in parallel continue to be maintained &amp; enhanced in Rel-21 and after</a:t>
            </a:r>
            <a:endParaRPr lang="en-US" altLang="en-US" sz="1600" i="1" dirty="0"/>
          </a:p>
          <a:p>
            <a:endParaRPr lang="en-US" altLang="en-US" sz="1800" dirty="0"/>
          </a:p>
          <a:p>
            <a:endParaRPr lang="en-US" altLang="en-US" sz="1100" dirty="0"/>
          </a:p>
          <a:p>
            <a:endParaRPr lang="en-US" altLang="en-US" sz="11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352D4F-3E0F-EECC-7746-2A63689FF90F}"/>
              </a:ext>
            </a:extLst>
          </p:cNvPr>
          <p:cNvSpPr txBox="1"/>
          <p:nvPr/>
        </p:nvSpPr>
        <p:spPr>
          <a:xfrm>
            <a:off x="396238" y="4795679"/>
            <a:ext cx="378968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sz="900" dirty="0"/>
              <a:t>* source: TSG#103-endorsed </a:t>
            </a:r>
            <a:r>
              <a:rPr lang="en-GB" altLang="en-US" sz="900" dirty="0"/>
              <a:t>CT-240307/SP-240458/RP-240823</a:t>
            </a:r>
          </a:p>
        </p:txBody>
      </p:sp>
    </p:spTree>
    <p:extLst>
      <p:ext uri="{BB962C8B-B14F-4D97-AF65-F5344CB8AC3E}">
        <p14:creationId xmlns:p14="http://schemas.microsoft.com/office/powerpoint/2010/main" val="2541011766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>
          <a:extLst>
            <a:ext uri="{FF2B5EF4-FFF2-40B4-BE49-F238E27FC236}">
              <a16:creationId xmlns:a16="http://schemas.microsoft.com/office/drawing/2014/main" id="{B006CEB2-3FE3-B15D-8275-9433F6AC8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0" name="Google Shape;120;p20">
            <a:extLst>
              <a:ext uri="{FF2B5EF4-FFF2-40B4-BE49-F238E27FC236}">
                <a16:creationId xmlns:a16="http://schemas.microsoft.com/office/drawing/2014/main" id="{E06F7613-0708-08D7-69AD-B11611824C56}"/>
              </a:ext>
            </a:extLst>
          </p:cNvPr>
          <p:cNvCxnSpPr>
            <a:cxnSpLocks/>
            <a:stCxn id="145" idx="1"/>
            <a:endCxn id="103" idx="3"/>
          </p:cNvCxnSpPr>
          <p:nvPr/>
        </p:nvCxnSpPr>
        <p:spPr>
          <a:xfrm>
            <a:off x="90344" y="816947"/>
            <a:ext cx="8974174" cy="0"/>
          </a:xfrm>
          <a:prstGeom prst="straightConnector1">
            <a:avLst/>
          </a:prstGeom>
          <a:noFill/>
          <a:ln w="9525" cap="flat" cmpd="sng">
            <a:solidFill>
              <a:srgbClr val="98B954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21" name="Google Shape;121;p20">
            <a:extLst>
              <a:ext uri="{FF2B5EF4-FFF2-40B4-BE49-F238E27FC236}">
                <a16:creationId xmlns:a16="http://schemas.microsoft.com/office/drawing/2014/main" id="{194109D8-1D0E-96B3-3BC9-ED506B206296}"/>
              </a:ext>
            </a:extLst>
          </p:cNvPr>
          <p:cNvSpPr txBox="1"/>
          <p:nvPr/>
        </p:nvSpPr>
        <p:spPr>
          <a:xfrm>
            <a:off x="1689031" y="158187"/>
            <a:ext cx="4928814" cy="38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>
              <a:defRPr sz="3200" b="1">
                <a:solidFill>
                  <a:srgbClr val="FF0000"/>
                </a:solidFill>
                <a:latin typeface="+mj-lt"/>
                <a:cs typeface="ＭＳ Ｐゴシック" charset="0"/>
              </a:defRPr>
            </a:lvl1pPr>
            <a:lvl2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2pPr>
            <a:lvl3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3pPr>
            <a:lvl4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4pPr>
            <a:lvl5pPr algn="ctr">
              <a:defRPr sz="3200">
                <a:solidFill>
                  <a:srgbClr val="FF0000"/>
                </a:solidFill>
                <a:latin typeface="Calibri" pitchFamily="34" charset="0"/>
                <a:cs typeface="ＭＳ Ｐゴシック" charset="0"/>
              </a:defRPr>
            </a:lvl5pPr>
            <a:lvl6pPr marL="457148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2800" dirty="0">
                <a:sym typeface="Montserrat"/>
              </a:rPr>
              <a:t>Discussion on Rel-21 timeline</a:t>
            </a:r>
            <a:endParaRPr sz="2800" dirty="0">
              <a:sym typeface="Montserrat"/>
            </a:endParaRPr>
          </a:p>
        </p:txBody>
      </p:sp>
      <p:cxnSp>
        <p:nvCxnSpPr>
          <p:cNvPr id="126" name="Google Shape;126;p20">
            <a:extLst>
              <a:ext uri="{FF2B5EF4-FFF2-40B4-BE49-F238E27FC236}">
                <a16:creationId xmlns:a16="http://schemas.microsoft.com/office/drawing/2014/main" id="{A7F50CD7-CA2F-9516-F4AF-34C4A3F950B2}"/>
              </a:ext>
            </a:extLst>
          </p:cNvPr>
          <p:cNvCxnSpPr/>
          <p:nvPr/>
        </p:nvCxnSpPr>
        <p:spPr>
          <a:xfrm>
            <a:off x="4165568" y="1159535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7" name="Google Shape;127;p20">
            <a:extLst>
              <a:ext uri="{FF2B5EF4-FFF2-40B4-BE49-F238E27FC236}">
                <a16:creationId xmlns:a16="http://schemas.microsoft.com/office/drawing/2014/main" id="{57220CFF-32C4-FE44-0D30-8E11C3A02AD1}"/>
              </a:ext>
            </a:extLst>
          </p:cNvPr>
          <p:cNvCxnSpPr/>
          <p:nvPr/>
        </p:nvCxnSpPr>
        <p:spPr>
          <a:xfrm>
            <a:off x="2922556" y="1159535"/>
            <a:ext cx="0" cy="37530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8" name="Google Shape;128;p20">
            <a:extLst>
              <a:ext uri="{FF2B5EF4-FFF2-40B4-BE49-F238E27FC236}">
                <a16:creationId xmlns:a16="http://schemas.microsoft.com/office/drawing/2014/main" id="{93FD4171-C4E0-A11D-0822-123460637E5E}"/>
              </a:ext>
            </a:extLst>
          </p:cNvPr>
          <p:cNvCxnSpPr/>
          <p:nvPr/>
        </p:nvCxnSpPr>
        <p:spPr>
          <a:xfrm>
            <a:off x="1530318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29" name="Google Shape;129;p20">
            <a:extLst>
              <a:ext uri="{FF2B5EF4-FFF2-40B4-BE49-F238E27FC236}">
                <a16:creationId xmlns:a16="http://schemas.microsoft.com/office/drawing/2014/main" id="{D4DAAA86-EBB2-4D8A-E06F-7FA8C30EBBD8}"/>
              </a:ext>
            </a:extLst>
          </p:cNvPr>
          <p:cNvCxnSpPr/>
          <p:nvPr/>
        </p:nvCxnSpPr>
        <p:spPr>
          <a:xfrm>
            <a:off x="2227231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0" name="Google Shape;130;p20">
            <a:extLst>
              <a:ext uri="{FF2B5EF4-FFF2-40B4-BE49-F238E27FC236}">
                <a16:creationId xmlns:a16="http://schemas.microsoft.com/office/drawing/2014/main" id="{4B9BB5A7-1814-9575-664C-42AA663D7B86}"/>
              </a:ext>
            </a:extLst>
          </p:cNvPr>
          <p:cNvCxnSpPr/>
          <p:nvPr/>
        </p:nvCxnSpPr>
        <p:spPr>
          <a:xfrm>
            <a:off x="219043" y="130131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1" name="Google Shape;131;p20">
            <a:extLst>
              <a:ext uri="{FF2B5EF4-FFF2-40B4-BE49-F238E27FC236}">
                <a16:creationId xmlns:a16="http://schemas.microsoft.com/office/drawing/2014/main" id="{0C127A51-9F7A-571E-9061-84C3E36460F8}"/>
              </a:ext>
            </a:extLst>
          </p:cNvPr>
          <p:cNvCxnSpPr/>
          <p:nvPr/>
        </p:nvCxnSpPr>
        <p:spPr>
          <a:xfrm>
            <a:off x="8907749" y="1159535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32" name="Google Shape;132;p20">
            <a:extLst>
              <a:ext uri="{FF2B5EF4-FFF2-40B4-BE49-F238E27FC236}">
                <a16:creationId xmlns:a16="http://schemas.microsoft.com/office/drawing/2014/main" id="{ED7B14DA-A87A-C3A4-3F6F-DA1FE4D4B63D}"/>
              </a:ext>
            </a:extLst>
          </p:cNvPr>
          <p:cNvCxnSpPr/>
          <p:nvPr/>
        </p:nvCxnSpPr>
        <p:spPr>
          <a:xfrm>
            <a:off x="4698968" y="1162710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33" name="Google Shape;133;p20">
            <a:extLst>
              <a:ext uri="{FF2B5EF4-FFF2-40B4-BE49-F238E27FC236}">
                <a16:creationId xmlns:a16="http://schemas.microsoft.com/office/drawing/2014/main" id="{83EF8B98-7751-BF4B-38B3-0CE0B89F0FAE}"/>
              </a:ext>
            </a:extLst>
          </p:cNvPr>
          <p:cNvSpPr txBox="1"/>
          <p:nvPr/>
        </p:nvSpPr>
        <p:spPr>
          <a:xfrm>
            <a:off x="5001369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TSG#117</a:t>
            </a:r>
            <a:endParaRPr dirty="0"/>
          </a:p>
        </p:txBody>
      </p:sp>
      <p:sp>
        <p:nvSpPr>
          <p:cNvPr id="134" name="Google Shape;134;p20">
            <a:extLst>
              <a:ext uri="{FF2B5EF4-FFF2-40B4-BE49-F238E27FC236}">
                <a16:creationId xmlns:a16="http://schemas.microsoft.com/office/drawing/2014/main" id="{843DC19F-A888-8FA3-8E24-9205F0685905}"/>
              </a:ext>
            </a:extLst>
          </p:cNvPr>
          <p:cNvSpPr txBox="1"/>
          <p:nvPr/>
        </p:nvSpPr>
        <p:spPr>
          <a:xfrm>
            <a:off x="567446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TSG#118</a:t>
            </a:r>
            <a:endParaRPr dirty="0"/>
          </a:p>
        </p:txBody>
      </p:sp>
      <p:sp>
        <p:nvSpPr>
          <p:cNvPr id="135" name="Google Shape;135;p20">
            <a:extLst>
              <a:ext uri="{FF2B5EF4-FFF2-40B4-BE49-F238E27FC236}">
                <a16:creationId xmlns:a16="http://schemas.microsoft.com/office/drawing/2014/main" id="{CB4B8917-454E-139D-B094-EEF90BB8D877}"/>
              </a:ext>
            </a:extLst>
          </p:cNvPr>
          <p:cNvSpPr txBox="1"/>
          <p:nvPr/>
        </p:nvSpPr>
        <p:spPr>
          <a:xfrm>
            <a:off x="8582854" y="1010803"/>
            <a:ext cx="6858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TSG#123</a:t>
            </a:r>
            <a:endParaRPr dirty="0"/>
          </a:p>
        </p:txBody>
      </p:sp>
      <p:sp>
        <p:nvSpPr>
          <p:cNvPr id="136" name="Google Shape;136;p20">
            <a:extLst>
              <a:ext uri="{FF2B5EF4-FFF2-40B4-BE49-F238E27FC236}">
                <a16:creationId xmlns:a16="http://schemas.microsoft.com/office/drawing/2014/main" id="{C4FE7F3D-81A3-E313-468B-49F2906739D3}"/>
              </a:ext>
            </a:extLst>
          </p:cNvPr>
          <p:cNvSpPr txBox="1"/>
          <p:nvPr/>
        </p:nvSpPr>
        <p:spPr>
          <a:xfrm>
            <a:off x="-65119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TSG#109</a:t>
            </a:r>
            <a:endParaRPr dirty="0"/>
          </a:p>
        </p:txBody>
      </p:sp>
      <p:sp>
        <p:nvSpPr>
          <p:cNvPr id="137" name="Google Shape;137;p20">
            <a:extLst>
              <a:ext uri="{FF2B5EF4-FFF2-40B4-BE49-F238E27FC236}">
                <a16:creationId xmlns:a16="http://schemas.microsoft.com/office/drawing/2014/main" id="{AB88FA95-69FA-791D-D7FE-0EAE1D0E8B57}"/>
              </a:ext>
            </a:extLst>
          </p:cNvPr>
          <p:cNvSpPr txBox="1"/>
          <p:nvPr/>
        </p:nvSpPr>
        <p:spPr>
          <a:xfrm>
            <a:off x="506381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TSG#110</a:t>
            </a:r>
            <a:endParaRPr dirty="0"/>
          </a:p>
        </p:txBody>
      </p:sp>
      <p:sp>
        <p:nvSpPr>
          <p:cNvPr id="138" name="Google Shape;138;p20">
            <a:extLst>
              <a:ext uri="{FF2B5EF4-FFF2-40B4-BE49-F238E27FC236}">
                <a16:creationId xmlns:a16="http://schemas.microsoft.com/office/drawing/2014/main" id="{4859A939-B399-F9D0-FEB6-2220A6B2FB69}"/>
              </a:ext>
            </a:extLst>
          </p:cNvPr>
          <p:cNvSpPr txBox="1"/>
          <p:nvPr/>
        </p:nvSpPr>
        <p:spPr>
          <a:xfrm>
            <a:off x="1181068" y="1010803"/>
            <a:ext cx="678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TSG#111</a:t>
            </a:r>
            <a:endParaRPr dirty="0"/>
          </a:p>
        </p:txBody>
      </p:sp>
      <p:sp>
        <p:nvSpPr>
          <p:cNvPr id="139" name="Google Shape;139;p20">
            <a:extLst>
              <a:ext uri="{FF2B5EF4-FFF2-40B4-BE49-F238E27FC236}">
                <a16:creationId xmlns:a16="http://schemas.microsoft.com/office/drawing/2014/main" id="{8E998FCB-28A3-775E-9C31-A792B4953466}"/>
              </a:ext>
            </a:extLst>
          </p:cNvPr>
          <p:cNvSpPr txBox="1"/>
          <p:nvPr/>
        </p:nvSpPr>
        <p:spPr>
          <a:xfrm>
            <a:off x="1838293" y="1010803"/>
            <a:ext cx="682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TSG#112</a:t>
            </a:r>
            <a:endParaRPr dirty="0"/>
          </a:p>
        </p:txBody>
      </p:sp>
      <p:sp>
        <p:nvSpPr>
          <p:cNvPr id="140" name="Google Shape;140;p20">
            <a:extLst>
              <a:ext uri="{FF2B5EF4-FFF2-40B4-BE49-F238E27FC236}">
                <a16:creationId xmlns:a16="http://schemas.microsoft.com/office/drawing/2014/main" id="{C996B709-86F6-E771-B5FD-7A98BFF5D8DD}"/>
              </a:ext>
            </a:extLst>
          </p:cNvPr>
          <p:cNvSpPr txBox="1"/>
          <p:nvPr/>
        </p:nvSpPr>
        <p:spPr>
          <a:xfrm>
            <a:off x="2568543" y="1010803"/>
            <a:ext cx="6795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TSG#113</a:t>
            </a:r>
            <a:endParaRPr dirty="0"/>
          </a:p>
        </p:txBody>
      </p:sp>
      <p:sp>
        <p:nvSpPr>
          <p:cNvPr id="141" name="Google Shape;141;p20">
            <a:extLst>
              <a:ext uri="{FF2B5EF4-FFF2-40B4-BE49-F238E27FC236}">
                <a16:creationId xmlns:a16="http://schemas.microsoft.com/office/drawing/2014/main" id="{8426A876-A4A7-34F6-847C-B2D56882718F}"/>
              </a:ext>
            </a:extLst>
          </p:cNvPr>
          <p:cNvSpPr txBox="1"/>
          <p:nvPr/>
        </p:nvSpPr>
        <p:spPr>
          <a:xfrm>
            <a:off x="3211481" y="1010803"/>
            <a:ext cx="6510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TSG#114</a:t>
            </a:r>
            <a:endParaRPr dirty="0"/>
          </a:p>
        </p:txBody>
      </p:sp>
      <p:sp>
        <p:nvSpPr>
          <p:cNvPr id="142" name="Google Shape;142;p20">
            <a:extLst>
              <a:ext uri="{FF2B5EF4-FFF2-40B4-BE49-F238E27FC236}">
                <a16:creationId xmlns:a16="http://schemas.microsoft.com/office/drawing/2014/main" id="{4D48AC02-AA18-826C-7A7B-6A84DFB4997F}"/>
              </a:ext>
            </a:extLst>
          </p:cNvPr>
          <p:cNvSpPr txBox="1"/>
          <p:nvPr/>
        </p:nvSpPr>
        <p:spPr>
          <a:xfrm>
            <a:off x="3778218" y="1010803"/>
            <a:ext cx="615900" cy="2154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8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TSG#115</a:t>
            </a:r>
            <a:endParaRPr sz="900" dirty="0"/>
          </a:p>
        </p:txBody>
      </p:sp>
      <p:sp>
        <p:nvSpPr>
          <p:cNvPr id="143" name="Google Shape;143;p20">
            <a:extLst>
              <a:ext uri="{FF2B5EF4-FFF2-40B4-BE49-F238E27FC236}">
                <a16:creationId xmlns:a16="http://schemas.microsoft.com/office/drawing/2014/main" id="{F275D58C-49AF-8E21-AAD3-98C6D88EAB42}"/>
              </a:ext>
            </a:extLst>
          </p:cNvPr>
          <p:cNvSpPr txBox="1"/>
          <p:nvPr/>
        </p:nvSpPr>
        <p:spPr>
          <a:xfrm>
            <a:off x="4359243" y="1010803"/>
            <a:ext cx="6399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TSG#116</a:t>
            </a:r>
            <a:endParaRPr dirty="0"/>
          </a:p>
        </p:txBody>
      </p:sp>
      <p:sp>
        <p:nvSpPr>
          <p:cNvPr id="145" name="Google Shape;145;p20">
            <a:extLst>
              <a:ext uri="{FF2B5EF4-FFF2-40B4-BE49-F238E27FC236}">
                <a16:creationId xmlns:a16="http://schemas.microsoft.com/office/drawing/2014/main" id="{6A998FFE-92EC-4BA2-42E3-424A28F4B96A}"/>
              </a:ext>
            </a:extLst>
          </p:cNvPr>
          <p:cNvSpPr txBox="1"/>
          <p:nvPr/>
        </p:nvSpPr>
        <p:spPr>
          <a:xfrm>
            <a:off x="90344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2025</a:t>
            </a:r>
            <a:endParaRPr dirty="0"/>
          </a:p>
        </p:txBody>
      </p:sp>
      <p:sp>
        <p:nvSpPr>
          <p:cNvPr id="146" name="Google Shape;146;p20">
            <a:extLst>
              <a:ext uri="{FF2B5EF4-FFF2-40B4-BE49-F238E27FC236}">
                <a16:creationId xmlns:a16="http://schemas.microsoft.com/office/drawing/2014/main" id="{3993345A-E5F9-07F0-BB1C-EC099769DCE2}"/>
              </a:ext>
            </a:extLst>
          </p:cNvPr>
          <p:cNvSpPr txBox="1"/>
          <p:nvPr/>
        </p:nvSpPr>
        <p:spPr>
          <a:xfrm>
            <a:off x="1962117" y="713940"/>
            <a:ext cx="526925" cy="246181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</a:t>
            </a:r>
            <a:r>
              <a:rPr lang="en-US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6</a:t>
            </a:r>
            <a:endParaRPr dirty="0"/>
          </a:p>
        </p:txBody>
      </p:sp>
      <p:sp>
        <p:nvSpPr>
          <p:cNvPr id="148" name="Google Shape;148;p20">
            <a:extLst>
              <a:ext uri="{FF2B5EF4-FFF2-40B4-BE49-F238E27FC236}">
                <a16:creationId xmlns:a16="http://schemas.microsoft.com/office/drawing/2014/main" id="{7AD9BCDA-56BD-65B8-8E19-C1C92E739117}"/>
              </a:ext>
            </a:extLst>
          </p:cNvPr>
          <p:cNvSpPr txBox="1"/>
          <p:nvPr/>
        </p:nvSpPr>
        <p:spPr>
          <a:xfrm>
            <a:off x="58659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149" name="Google Shape;149;p20">
            <a:extLst>
              <a:ext uri="{FF2B5EF4-FFF2-40B4-BE49-F238E27FC236}">
                <a16:creationId xmlns:a16="http://schemas.microsoft.com/office/drawing/2014/main" id="{F832F0F7-2F90-D84A-BD5D-A582CDC3F8A9}"/>
              </a:ext>
            </a:extLst>
          </p:cNvPr>
          <p:cNvSpPr txBox="1"/>
          <p:nvPr/>
        </p:nvSpPr>
        <p:spPr>
          <a:xfrm>
            <a:off x="3958545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0" name="Google Shape;150;p20">
            <a:extLst>
              <a:ext uri="{FF2B5EF4-FFF2-40B4-BE49-F238E27FC236}">
                <a16:creationId xmlns:a16="http://schemas.microsoft.com/office/drawing/2014/main" id="{E5B6D424-A891-1C7F-A160-6531BB96D88B}"/>
              </a:ext>
            </a:extLst>
          </p:cNvPr>
          <p:cNvSpPr txBox="1"/>
          <p:nvPr/>
        </p:nvSpPr>
        <p:spPr>
          <a:xfrm>
            <a:off x="129630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152" name="Google Shape;152;p20">
            <a:extLst>
              <a:ext uri="{FF2B5EF4-FFF2-40B4-BE49-F238E27FC236}">
                <a16:creationId xmlns:a16="http://schemas.microsoft.com/office/drawing/2014/main" id="{8F2E98C1-8540-D6FF-C016-D77CAED7982E}"/>
              </a:ext>
            </a:extLst>
          </p:cNvPr>
          <p:cNvSpPr txBox="1"/>
          <p:nvPr/>
        </p:nvSpPr>
        <p:spPr>
          <a:xfrm>
            <a:off x="20313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3" name="Google Shape;153;p20">
            <a:extLst>
              <a:ext uri="{FF2B5EF4-FFF2-40B4-BE49-F238E27FC236}">
                <a16:creationId xmlns:a16="http://schemas.microsoft.com/office/drawing/2014/main" id="{4EDA67FC-7895-14C6-134F-9795747EC4DC}"/>
              </a:ext>
            </a:extLst>
          </p:cNvPr>
          <p:cNvSpPr txBox="1"/>
          <p:nvPr/>
        </p:nvSpPr>
        <p:spPr>
          <a:xfrm>
            <a:off x="4533220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154" name="Google Shape;154;p20">
            <a:extLst>
              <a:ext uri="{FF2B5EF4-FFF2-40B4-BE49-F238E27FC236}">
                <a16:creationId xmlns:a16="http://schemas.microsoft.com/office/drawing/2014/main" id="{5DDB14EA-0C22-9E3F-1FAE-1B8AB834FD83}"/>
              </a:ext>
            </a:extLst>
          </p:cNvPr>
          <p:cNvSpPr txBox="1"/>
          <p:nvPr/>
        </p:nvSpPr>
        <p:spPr>
          <a:xfrm>
            <a:off x="92983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5" name="Google Shape;155;p20">
            <a:extLst>
              <a:ext uri="{FF2B5EF4-FFF2-40B4-BE49-F238E27FC236}">
                <a16:creationId xmlns:a16="http://schemas.microsoft.com/office/drawing/2014/main" id="{8464CB6E-B176-53D3-1944-DE7AA1B9F4A8}"/>
              </a:ext>
            </a:extLst>
          </p:cNvPr>
          <p:cNvSpPr txBox="1"/>
          <p:nvPr/>
        </p:nvSpPr>
        <p:spPr>
          <a:xfrm>
            <a:off x="2742520" y="1194632"/>
            <a:ext cx="373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/>
          </a:p>
        </p:txBody>
      </p:sp>
      <p:sp>
        <p:nvSpPr>
          <p:cNvPr id="157" name="Google Shape;157;p20">
            <a:extLst>
              <a:ext uri="{FF2B5EF4-FFF2-40B4-BE49-F238E27FC236}">
                <a16:creationId xmlns:a16="http://schemas.microsoft.com/office/drawing/2014/main" id="{409B8B42-8521-EAEC-97D2-418EE164B1DB}"/>
              </a:ext>
            </a:extLst>
          </p:cNvPr>
          <p:cNvSpPr txBox="1"/>
          <p:nvPr/>
        </p:nvSpPr>
        <p:spPr>
          <a:xfrm>
            <a:off x="5168996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sp>
        <p:nvSpPr>
          <p:cNvPr id="158" name="Google Shape;158;p20">
            <a:extLst>
              <a:ext uri="{FF2B5EF4-FFF2-40B4-BE49-F238E27FC236}">
                <a16:creationId xmlns:a16="http://schemas.microsoft.com/office/drawing/2014/main" id="{49D878CA-8F40-396C-8B02-582D2CE8209C}"/>
              </a:ext>
            </a:extLst>
          </p:cNvPr>
          <p:cNvSpPr txBox="1"/>
          <p:nvPr/>
        </p:nvSpPr>
        <p:spPr>
          <a:xfrm>
            <a:off x="68512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85D78CBE-FCC3-2019-1039-BE62F8B8DC72}"/>
              </a:ext>
            </a:extLst>
          </p:cNvPr>
          <p:cNvSpPr txBox="1"/>
          <p:nvPr/>
        </p:nvSpPr>
        <p:spPr>
          <a:xfrm>
            <a:off x="3383870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Dec.</a:t>
            </a:r>
            <a:endParaRPr/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70C5D8C0-6B3A-D1E6-5ACB-B087BF58561A}"/>
              </a:ext>
            </a:extLst>
          </p:cNvPr>
          <p:cNvSpPr txBox="1"/>
          <p:nvPr/>
        </p:nvSpPr>
        <p:spPr>
          <a:xfrm>
            <a:off x="4456081" y="69489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2027</a:t>
            </a:r>
            <a:endParaRPr dirty="0"/>
          </a:p>
        </p:txBody>
      </p:sp>
      <p:cxnSp>
        <p:nvCxnSpPr>
          <p:cNvPr id="183" name="Google Shape;183;p20">
            <a:extLst>
              <a:ext uri="{FF2B5EF4-FFF2-40B4-BE49-F238E27FC236}">
                <a16:creationId xmlns:a16="http://schemas.microsoft.com/office/drawing/2014/main" id="{6157AD62-C09C-E687-B01C-737B7B3E291F}"/>
              </a:ext>
            </a:extLst>
          </p:cNvPr>
          <p:cNvCxnSpPr>
            <a:cxnSpLocks/>
            <a:stCxn id="158" idx="2"/>
          </p:cNvCxnSpPr>
          <p:nvPr/>
        </p:nvCxnSpPr>
        <p:spPr>
          <a:xfrm>
            <a:off x="877270" y="1394732"/>
            <a:ext cx="1525" cy="3396672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95" name="Google Shape;195;p20">
            <a:extLst>
              <a:ext uri="{FF2B5EF4-FFF2-40B4-BE49-F238E27FC236}">
                <a16:creationId xmlns:a16="http://schemas.microsoft.com/office/drawing/2014/main" id="{F74FCE70-BCAC-7E6B-17C9-166616444D89}"/>
              </a:ext>
            </a:extLst>
          </p:cNvPr>
          <p:cNvCxnSpPr>
            <a:cxnSpLocks/>
            <a:stCxn id="159" idx="2"/>
          </p:cNvCxnSpPr>
          <p:nvPr/>
        </p:nvCxnSpPr>
        <p:spPr>
          <a:xfrm flipH="1">
            <a:off x="3523570" y="1394732"/>
            <a:ext cx="52450" cy="3277609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3" name="Straight Connector 97">
            <a:extLst>
              <a:ext uri="{FF2B5EF4-FFF2-40B4-BE49-F238E27FC236}">
                <a16:creationId xmlns:a16="http://schemas.microsoft.com/office/drawing/2014/main" id="{8F3201FD-706D-763B-86E1-1E56BEC3566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8575" y="2833154"/>
            <a:ext cx="9086850" cy="7938"/>
          </a:xfrm>
          <a:prstGeom prst="line">
            <a:avLst/>
          </a:prstGeom>
          <a:noFill/>
          <a:ln w="38100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7" name="TextBox 112">
            <a:extLst>
              <a:ext uri="{FF2B5EF4-FFF2-40B4-BE49-F238E27FC236}">
                <a16:creationId xmlns:a16="http://schemas.microsoft.com/office/drawing/2014/main" id="{5AF8C163-BF70-C275-5E85-8376637DE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889" y="3766782"/>
            <a:ext cx="20409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(incl. 6G Norm.)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7" name="Google Shape;167;p20">
            <a:extLst>
              <a:ext uri="{FF2B5EF4-FFF2-40B4-BE49-F238E27FC236}">
                <a16:creationId xmlns:a16="http://schemas.microsoft.com/office/drawing/2014/main" id="{4904AB9B-300C-C4C7-5BCD-73741AF81E93}"/>
              </a:ext>
            </a:extLst>
          </p:cNvPr>
          <p:cNvSpPr txBox="1"/>
          <p:nvPr/>
        </p:nvSpPr>
        <p:spPr>
          <a:xfrm>
            <a:off x="-155417" y="4753286"/>
            <a:ext cx="870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rPr>
              <a:t>Now</a:t>
            </a:r>
            <a:endParaRPr dirty="0">
              <a:solidFill>
                <a:schemeClr val="accent2"/>
              </a:solidFill>
            </a:endParaRPr>
          </a:p>
        </p:txBody>
      </p:sp>
      <p:cxnSp>
        <p:nvCxnSpPr>
          <p:cNvPr id="123" name="Google Shape;123;p20">
            <a:extLst>
              <a:ext uri="{FF2B5EF4-FFF2-40B4-BE49-F238E27FC236}">
                <a16:creationId xmlns:a16="http://schemas.microsoft.com/office/drawing/2014/main" id="{5B33BB7D-2D7D-FCC4-8D92-5828F756519A}"/>
              </a:ext>
            </a:extLst>
          </p:cNvPr>
          <p:cNvCxnSpPr/>
          <p:nvPr/>
        </p:nvCxnSpPr>
        <p:spPr>
          <a:xfrm>
            <a:off x="5388091" y="1224276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68" name="Google Shape;168;p20">
            <a:extLst>
              <a:ext uri="{FF2B5EF4-FFF2-40B4-BE49-F238E27FC236}">
                <a16:creationId xmlns:a16="http://schemas.microsoft.com/office/drawing/2014/main" id="{CFED4A81-82EE-23DB-CDF8-F164122389A1}"/>
              </a:ext>
            </a:extLst>
          </p:cNvPr>
          <p:cNvCxnSpPr>
            <a:cxnSpLocks/>
          </p:cNvCxnSpPr>
          <p:nvPr/>
        </p:nvCxnSpPr>
        <p:spPr>
          <a:xfrm>
            <a:off x="192213" y="1390224"/>
            <a:ext cx="0" cy="3237399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63500" dist="23000" dir="5400000">
              <a:srgbClr val="000000">
                <a:alpha val="34900"/>
              </a:srgbClr>
            </a:outerShdw>
          </a:effectLst>
        </p:spPr>
      </p:cxnSp>
      <p:sp>
        <p:nvSpPr>
          <p:cNvPr id="26" name="Chevron 60">
            <a:extLst>
              <a:ext uri="{FF2B5EF4-FFF2-40B4-BE49-F238E27FC236}">
                <a16:creationId xmlns:a16="http://schemas.microsoft.com/office/drawing/2014/main" id="{243A5A00-7C02-DC23-0A45-C1B2C859F06B}"/>
              </a:ext>
            </a:extLst>
          </p:cNvPr>
          <p:cNvSpPr/>
          <p:nvPr/>
        </p:nvSpPr>
        <p:spPr bwMode="auto">
          <a:xfrm>
            <a:off x="1584441" y="3099075"/>
            <a:ext cx="2387454" cy="215444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Rel-21 Stage 1</a:t>
            </a:r>
          </a:p>
        </p:txBody>
      </p:sp>
      <p:sp>
        <p:nvSpPr>
          <p:cNvPr id="27" name="Thought Bubble: Cloud 26">
            <a:extLst>
              <a:ext uri="{FF2B5EF4-FFF2-40B4-BE49-F238E27FC236}">
                <a16:creationId xmlns:a16="http://schemas.microsoft.com/office/drawing/2014/main" id="{05FCE7CE-187B-95BB-25B3-1300165483D7}"/>
              </a:ext>
            </a:extLst>
          </p:cNvPr>
          <p:cNvSpPr/>
          <p:nvPr/>
        </p:nvSpPr>
        <p:spPr bwMode="auto">
          <a:xfrm>
            <a:off x="3306529" y="3071746"/>
            <a:ext cx="1220088" cy="30891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F5E4AFE-2F99-02AE-32AE-C053E2E80BB5}"/>
              </a:ext>
            </a:extLst>
          </p:cNvPr>
          <p:cNvSpPr txBox="1"/>
          <p:nvPr/>
        </p:nvSpPr>
        <p:spPr>
          <a:xfrm>
            <a:off x="3398140" y="3111922"/>
            <a:ext cx="102647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151" name="Google Shape;151;p20">
            <a:extLst>
              <a:ext uri="{FF2B5EF4-FFF2-40B4-BE49-F238E27FC236}">
                <a16:creationId xmlns:a16="http://schemas.microsoft.com/office/drawing/2014/main" id="{F82C9B22-2DD2-6F6F-FFDA-C175D57B22E3}"/>
              </a:ext>
            </a:extLst>
          </p:cNvPr>
          <p:cNvSpPr txBox="1"/>
          <p:nvPr/>
        </p:nvSpPr>
        <p:spPr>
          <a:xfrm>
            <a:off x="8695618" y="1159535"/>
            <a:ext cx="369900" cy="2000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</a:t>
            </a:r>
            <a:endParaRPr dirty="0"/>
          </a:p>
        </p:txBody>
      </p:sp>
      <p:sp>
        <p:nvSpPr>
          <p:cNvPr id="162" name="Google Shape;162;p20">
            <a:extLst>
              <a:ext uri="{FF2B5EF4-FFF2-40B4-BE49-F238E27FC236}">
                <a16:creationId xmlns:a16="http://schemas.microsoft.com/office/drawing/2014/main" id="{6CCF83ED-CEAE-B38A-6CCF-769E7CC3CAFB}"/>
              </a:ext>
            </a:extLst>
          </p:cNvPr>
          <p:cNvSpPr/>
          <p:nvPr/>
        </p:nvSpPr>
        <p:spPr>
          <a:xfrm>
            <a:off x="-65119" y="2239090"/>
            <a:ext cx="4764081" cy="175552"/>
          </a:xfrm>
          <a:prstGeom prst="chevron">
            <a:avLst>
              <a:gd name="adj" fmla="val 21041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WG</a:t>
            </a:r>
            <a:endParaRPr sz="1400" dirty="0"/>
          </a:p>
        </p:txBody>
      </p:sp>
      <p:sp>
        <p:nvSpPr>
          <p:cNvPr id="205" name="Google Shape;205;p20">
            <a:extLst>
              <a:ext uri="{FF2B5EF4-FFF2-40B4-BE49-F238E27FC236}">
                <a16:creationId xmlns:a16="http://schemas.microsoft.com/office/drawing/2014/main" id="{CDD97EF5-C351-4DAA-C58B-3AD19E3F69D4}"/>
              </a:ext>
            </a:extLst>
          </p:cNvPr>
          <p:cNvSpPr/>
          <p:nvPr/>
        </p:nvSpPr>
        <p:spPr>
          <a:xfrm>
            <a:off x="12656" y="1664468"/>
            <a:ext cx="2181239" cy="197061"/>
          </a:xfrm>
          <a:prstGeom prst="chevron">
            <a:avLst>
              <a:gd name="adj" fmla="val 19723"/>
            </a:avLst>
          </a:prstGeom>
          <a:gradFill>
            <a:gsLst>
              <a:gs pos="0">
                <a:srgbClr val="D7E4BD"/>
              </a:gs>
              <a:gs pos="12000">
                <a:srgbClr val="D7E4BD"/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8" scaled="0"/>
          </a:gradFill>
          <a:ln>
            <a:noFill/>
          </a:ln>
        </p:spPr>
        <p:txBody>
          <a:bodyPr spcFirstLastPara="1" wrap="square" lIns="0" tIns="45700" rIns="0" bIns="45700" anchor="t" anchorCtr="0">
            <a:noAutofit/>
          </a:bodyPr>
          <a:lstStyle/>
          <a:p>
            <a:pPr marL="0" marR="0" lvl="0" indent="0" algn="ctr" rtl="0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Montserrat"/>
              <a:buNone/>
            </a:pPr>
            <a:r>
              <a:rPr lang="en-US" sz="900" b="0" i="1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FS_6G RAN Plenary</a:t>
            </a:r>
          </a:p>
        </p:txBody>
      </p:sp>
      <p:sp>
        <p:nvSpPr>
          <p:cNvPr id="13" name="Chevron 60">
            <a:extLst>
              <a:ext uri="{FF2B5EF4-FFF2-40B4-BE49-F238E27FC236}">
                <a16:creationId xmlns:a16="http://schemas.microsoft.com/office/drawing/2014/main" id="{89301521-442E-0E8D-01B0-086F7CEE6CBA}"/>
              </a:ext>
            </a:extLst>
          </p:cNvPr>
          <p:cNvSpPr/>
          <p:nvPr/>
        </p:nvSpPr>
        <p:spPr bwMode="auto">
          <a:xfrm>
            <a:off x="41243" y="1411322"/>
            <a:ext cx="1476477" cy="1559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30D44878-69FC-E7CA-165D-0C36D260EE5C}"/>
              </a:ext>
            </a:extLst>
          </p:cNvPr>
          <p:cNvSpPr/>
          <p:nvPr/>
        </p:nvSpPr>
        <p:spPr bwMode="auto">
          <a:xfrm>
            <a:off x="-90186" y="1923678"/>
            <a:ext cx="3682728" cy="163316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5" name="Chevron 60">
            <a:extLst>
              <a:ext uri="{FF2B5EF4-FFF2-40B4-BE49-F238E27FC236}">
                <a16:creationId xmlns:a16="http://schemas.microsoft.com/office/drawing/2014/main" id="{8FF6E669-7FCE-06DB-ED18-63134312D632}"/>
              </a:ext>
            </a:extLst>
          </p:cNvPr>
          <p:cNvSpPr/>
          <p:nvPr/>
        </p:nvSpPr>
        <p:spPr bwMode="auto">
          <a:xfrm>
            <a:off x="3543276" y="1908981"/>
            <a:ext cx="518576" cy="21441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6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0" name="Chevron 60">
            <a:extLst>
              <a:ext uri="{FF2B5EF4-FFF2-40B4-BE49-F238E27FC236}">
                <a16:creationId xmlns:a16="http://schemas.microsoft.com/office/drawing/2014/main" id="{45DF3A97-F291-8D7E-967B-745104D5A73B}"/>
              </a:ext>
            </a:extLst>
          </p:cNvPr>
          <p:cNvSpPr/>
          <p:nvPr/>
        </p:nvSpPr>
        <p:spPr bwMode="auto">
          <a:xfrm>
            <a:off x="223613" y="2540305"/>
            <a:ext cx="4392806" cy="164818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fr-FR" sz="900" i="1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  <a:endParaRPr lang="fr-FR" i="1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" name="Thought Bubble: Cloud 20">
            <a:extLst>
              <a:ext uri="{FF2B5EF4-FFF2-40B4-BE49-F238E27FC236}">
                <a16:creationId xmlns:a16="http://schemas.microsoft.com/office/drawing/2014/main" id="{BF71228E-64CC-7082-6EC5-CAFF0B894D1C}"/>
              </a:ext>
            </a:extLst>
          </p:cNvPr>
          <p:cNvSpPr/>
          <p:nvPr/>
        </p:nvSpPr>
        <p:spPr bwMode="auto">
          <a:xfrm>
            <a:off x="4129142" y="2527873"/>
            <a:ext cx="931652" cy="175552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4" name="TextBox 112">
            <a:extLst>
              <a:ext uri="{FF2B5EF4-FFF2-40B4-BE49-F238E27FC236}">
                <a16:creationId xmlns:a16="http://schemas.microsoft.com/office/drawing/2014/main" id="{AB671449-7D3E-D48B-FDD2-E4FD06027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7626" y="1531994"/>
            <a:ext cx="15039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Reminder: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Release 20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FS_6G</a:t>
            </a:r>
            <a:endParaRPr lang="en-GB" altLang="en-US" sz="1600" b="1" dirty="0">
              <a:solidFill>
                <a:schemeClr val="bg1">
                  <a:lumMod val="50000"/>
                </a:schemeClr>
              </a:solidFill>
              <a:latin typeface="Montserrat" panose="000005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D6B29C8-DB08-37BE-D29A-EF887E26AF77}"/>
              </a:ext>
            </a:extLst>
          </p:cNvPr>
          <p:cNvSpPr txBox="1"/>
          <p:nvPr/>
        </p:nvSpPr>
        <p:spPr>
          <a:xfrm>
            <a:off x="4068287" y="2513033"/>
            <a:ext cx="101533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7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29" name="Thought Bubble: Cloud 28">
            <a:extLst>
              <a:ext uri="{FF2B5EF4-FFF2-40B4-BE49-F238E27FC236}">
                <a16:creationId xmlns:a16="http://schemas.microsoft.com/office/drawing/2014/main" id="{1158593A-80C8-69C9-63B5-67D4828EAC9B}"/>
              </a:ext>
            </a:extLst>
          </p:cNvPr>
          <p:cNvSpPr/>
          <p:nvPr/>
        </p:nvSpPr>
        <p:spPr bwMode="auto">
          <a:xfrm>
            <a:off x="2611517" y="3610108"/>
            <a:ext cx="6441759" cy="988122"/>
          </a:xfrm>
          <a:prstGeom prst="cloudCallout">
            <a:avLst>
              <a:gd name="adj1" fmla="val -1577"/>
              <a:gd name="adj2" fmla="val 30526"/>
            </a:avLst>
          </a:prstGeom>
          <a:solidFill>
            <a:schemeClr val="bg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cxnSp>
        <p:nvCxnSpPr>
          <p:cNvPr id="9" name="Google Shape;195;p20">
            <a:extLst>
              <a:ext uri="{FF2B5EF4-FFF2-40B4-BE49-F238E27FC236}">
                <a16:creationId xmlns:a16="http://schemas.microsoft.com/office/drawing/2014/main" id="{A5140874-003A-F69B-18AB-802293E3CF03}"/>
              </a:ext>
            </a:extLst>
          </p:cNvPr>
          <p:cNvCxnSpPr>
            <a:cxnSpLocks/>
          </p:cNvCxnSpPr>
          <p:nvPr/>
        </p:nvCxnSpPr>
        <p:spPr>
          <a:xfrm flipH="1">
            <a:off x="5949041" y="1326494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1" name="Google Shape;160;p20">
            <a:extLst>
              <a:ext uri="{FF2B5EF4-FFF2-40B4-BE49-F238E27FC236}">
                <a16:creationId xmlns:a16="http://schemas.microsoft.com/office/drawing/2014/main" id="{B9907C47-A1ED-1569-F51D-95D998439ADC}"/>
              </a:ext>
            </a:extLst>
          </p:cNvPr>
          <p:cNvSpPr txBox="1"/>
          <p:nvPr/>
        </p:nvSpPr>
        <p:spPr>
          <a:xfrm>
            <a:off x="6793276" y="713940"/>
            <a:ext cx="4920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2028</a:t>
            </a:r>
            <a:endParaRPr dirty="0"/>
          </a:p>
        </p:txBody>
      </p:sp>
      <p:cxnSp>
        <p:nvCxnSpPr>
          <p:cNvPr id="16" name="Google Shape;126;p20">
            <a:extLst>
              <a:ext uri="{FF2B5EF4-FFF2-40B4-BE49-F238E27FC236}">
                <a16:creationId xmlns:a16="http://schemas.microsoft.com/office/drawing/2014/main" id="{B14D5B85-3ED6-CA33-A306-EB2D67F08257}"/>
              </a:ext>
            </a:extLst>
          </p:cNvPr>
          <p:cNvCxnSpPr/>
          <p:nvPr/>
        </p:nvCxnSpPr>
        <p:spPr>
          <a:xfrm>
            <a:off x="6555691" y="1212622"/>
            <a:ext cx="0" cy="3806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7" name="Google Shape;132;p20">
            <a:extLst>
              <a:ext uri="{FF2B5EF4-FFF2-40B4-BE49-F238E27FC236}">
                <a16:creationId xmlns:a16="http://schemas.microsoft.com/office/drawing/2014/main" id="{8CADE213-1AA8-D537-5BBB-DC3BE02AF57E}"/>
              </a:ext>
            </a:extLst>
          </p:cNvPr>
          <p:cNvCxnSpPr/>
          <p:nvPr/>
        </p:nvCxnSpPr>
        <p:spPr>
          <a:xfrm>
            <a:off x="7089091" y="1215797"/>
            <a:ext cx="0" cy="38037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8" name="Google Shape;133;p20">
            <a:extLst>
              <a:ext uri="{FF2B5EF4-FFF2-40B4-BE49-F238E27FC236}">
                <a16:creationId xmlns:a16="http://schemas.microsoft.com/office/drawing/2014/main" id="{DDC08A3C-4E48-6D93-A98B-F31E237D17CA}"/>
              </a:ext>
            </a:extLst>
          </p:cNvPr>
          <p:cNvSpPr txBox="1"/>
          <p:nvPr/>
        </p:nvSpPr>
        <p:spPr>
          <a:xfrm>
            <a:off x="7391492" y="1010803"/>
            <a:ext cx="6747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TSG#121</a:t>
            </a:r>
            <a:endParaRPr dirty="0"/>
          </a:p>
        </p:txBody>
      </p:sp>
      <p:sp>
        <p:nvSpPr>
          <p:cNvPr id="19" name="Google Shape;134;p20">
            <a:extLst>
              <a:ext uri="{FF2B5EF4-FFF2-40B4-BE49-F238E27FC236}">
                <a16:creationId xmlns:a16="http://schemas.microsoft.com/office/drawing/2014/main" id="{CBE55DA0-1429-3D8A-F995-30F2A6DF70FF}"/>
              </a:ext>
            </a:extLst>
          </p:cNvPr>
          <p:cNvSpPr txBox="1"/>
          <p:nvPr/>
        </p:nvSpPr>
        <p:spPr>
          <a:xfrm>
            <a:off x="8064592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TSG#122</a:t>
            </a:r>
            <a:endParaRPr dirty="0"/>
          </a:p>
        </p:txBody>
      </p:sp>
      <p:sp>
        <p:nvSpPr>
          <p:cNvPr id="22" name="Google Shape;143;p20">
            <a:extLst>
              <a:ext uri="{FF2B5EF4-FFF2-40B4-BE49-F238E27FC236}">
                <a16:creationId xmlns:a16="http://schemas.microsoft.com/office/drawing/2014/main" id="{44493523-3A3A-321C-495E-16E866F05180}"/>
              </a:ext>
            </a:extLst>
          </p:cNvPr>
          <p:cNvSpPr txBox="1"/>
          <p:nvPr/>
        </p:nvSpPr>
        <p:spPr>
          <a:xfrm>
            <a:off x="6749365" y="1010803"/>
            <a:ext cx="718609" cy="230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TSG#120</a:t>
            </a:r>
            <a:endParaRPr dirty="0"/>
          </a:p>
        </p:txBody>
      </p:sp>
      <p:sp>
        <p:nvSpPr>
          <p:cNvPr id="23" name="Google Shape;148;p20">
            <a:extLst>
              <a:ext uri="{FF2B5EF4-FFF2-40B4-BE49-F238E27FC236}">
                <a16:creationId xmlns:a16="http://schemas.microsoft.com/office/drawing/2014/main" id="{B30DFB6B-4590-FCFB-EBEF-0F97C65EE53B}"/>
              </a:ext>
            </a:extLst>
          </p:cNvPr>
          <p:cNvSpPr txBox="1"/>
          <p:nvPr/>
        </p:nvSpPr>
        <p:spPr>
          <a:xfrm>
            <a:off x="8161650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Dec</a:t>
            </a:r>
            <a:endParaRPr dirty="0"/>
          </a:p>
        </p:txBody>
      </p:sp>
      <p:sp>
        <p:nvSpPr>
          <p:cNvPr id="24" name="Google Shape;149;p20">
            <a:extLst>
              <a:ext uri="{FF2B5EF4-FFF2-40B4-BE49-F238E27FC236}">
                <a16:creationId xmlns:a16="http://schemas.microsoft.com/office/drawing/2014/main" id="{9A234D5F-7953-78BF-E539-889D7F424E63}"/>
              </a:ext>
            </a:extLst>
          </p:cNvPr>
          <p:cNvSpPr txBox="1"/>
          <p:nvPr/>
        </p:nvSpPr>
        <p:spPr>
          <a:xfrm>
            <a:off x="6348668" y="1194632"/>
            <a:ext cx="3762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Mar.</a:t>
            </a:r>
            <a:endParaRPr/>
          </a:p>
        </p:txBody>
      </p:sp>
      <p:sp>
        <p:nvSpPr>
          <p:cNvPr id="25" name="Google Shape;153;p20">
            <a:extLst>
              <a:ext uri="{FF2B5EF4-FFF2-40B4-BE49-F238E27FC236}">
                <a16:creationId xmlns:a16="http://schemas.microsoft.com/office/drawing/2014/main" id="{49A4B5CF-2A63-42D3-A412-E00F3A05DE86}"/>
              </a:ext>
            </a:extLst>
          </p:cNvPr>
          <p:cNvSpPr txBox="1"/>
          <p:nvPr/>
        </p:nvSpPr>
        <p:spPr>
          <a:xfrm>
            <a:off x="6923343" y="1194632"/>
            <a:ext cx="3699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Jun.</a:t>
            </a:r>
            <a:endParaRPr/>
          </a:p>
        </p:txBody>
      </p:sp>
      <p:sp>
        <p:nvSpPr>
          <p:cNvPr id="30" name="Google Shape;157;p20">
            <a:extLst>
              <a:ext uri="{FF2B5EF4-FFF2-40B4-BE49-F238E27FC236}">
                <a16:creationId xmlns:a16="http://schemas.microsoft.com/office/drawing/2014/main" id="{E6594186-C836-1FE5-E3EC-62BF5F7022DC}"/>
              </a:ext>
            </a:extLst>
          </p:cNvPr>
          <p:cNvSpPr txBox="1"/>
          <p:nvPr/>
        </p:nvSpPr>
        <p:spPr>
          <a:xfrm>
            <a:off x="7559119" y="1194632"/>
            <a:ext cx="384300" cy="20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Montserrat"/>
              <a:buNone/>
            </a:pPr>
            <a:r>
              <a:rPr lang="en-US" sz="7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Sep.</a:t>
            </a:r>
            <a:endParaRPr dirty="0"/>
          </a:p>
        </p:txBody>
      </p:sp>
      <p:cxnSp>
        <p:nvCxnSpPr>
          <p:cNvPr id="31" name="Google Shape;123;p20">
            <a:extLst>
              <a:ext uri="{FF2B5EF4-FFF2-40B4-BE49-F238E27FC236}">
                <a16:creationId xmlns:a16="http://schemas.microsoft.com/office/drawing/2014/main" id="{1B84E02A-E111-06F3-6154-28C330BC8098}"/>
              </a:ext>
            </a:extLst>
          </p:cNvPr>
          <p:cNvCxnSpPr/>
          <p:nvPr/>
        </p:nvCxnSpPr>
        <p:spPr>
          <a:xfrm>
            <a:off x="7778214" y="1277363"/>
            <a:ext cx="0" cy="3724200"/>
          </a:xfrm>
          <a:prstGeom prst="straightConnector1">
            <a:avLst/>
          </a:prstGeom>
          <a:noFill/>
          <a:ln w="9525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cxnSp>
        <p:nvCxnSpPr>
          <p:cNvPr id="102" name="Google Shape;195;p20">
            <a:extLst>
              <a:ext uri="{FF2B5EF4-FFF2-40B4-BE49-F238E27FC236}">
                <a16:creationId xmlns:a16="http://schemas.microsoft.com/office/drawing/2014/main" id="{B686C105-765E-BA30-9400-2F21B3ED8479}"/>
              </a:ext>
            </a:extLst>
          </p:cNvPr>
          <p:cNvCxnSpPr>
            <a:cxnSpLocks/>
          </p:cNvCxnSpPr>
          <p:nvPr/>
        </p:nvCxnSpPr>
        <p:spPr>
          <a:xfrm flipH="1">
            <a:off x="8339164" y="1379581"/>
            <a:ext cx="11239" cy="3467478"/>
          </a:xfrm>
          <a:prstGeom prst="straightConnector1">
            <a:avLst/>
          </a:prstGeom>
          <a:noFill/>
          <a:ln w="76200" cap="flat" cmpd="sng">
            <a:solidFill>
              <a:srgbClr val="9BBB59"/>
            </a:solidFill>
            <a:prstDash val="solid"/>
            <a:miter lim="800000"/>
            <a:headEnd type="none" w="med" len="med"/>
            <a:tailEnd type="none" w="med" len="med"/>
          </a:ln>
        </p:spPr>
      </p:cxnSp>
      <p:sp>
        <p:nvSpPr>
          <p:cNvPr id="103" name="Google Shape;145;p20">
            <a:extLst>
              <a:ext uri="{FF2B5EF4-FFF2-40B4-BE49-F238E27FC236}">
                <a16:creationId xmlns:a16="http://schemas.microsoft.com/office/drawing/2014/main" id="{B26AF7E0-9CB1-D3C2-9DD4-A3C658AF5C82}"/>
              </a:ext>
            </a:extLst>
          </p:cNvPr>
          <p:cNvSpPr txBox="1"/>
          <p:nvPr/>
        </p:nvSpPr>
        <p:spPr>
          <a:xfrm>
            <a:off x="8565918" y="693947"/>
            <a:ext cx="498600" cy="246000"/>
          </a:xfrm>
          <a:prstGeom prst="rect">
            <a:avLst/>
          </a:prstGeom>
          <a:solidFill>
            <a:srgbClr val="9BBB59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00"/>
              <a:buFont typeface="Montserrat"/>
              <a:buNone/>
            </a:pPr>
            <a:r>
              <a:rPr lang="en-US" sz="1000" b="0" i="0" u="none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2029</a:t>
            </a:r>
            <a:endParaRPr dirty="0"/>
          </a:p>
        </p:txBody>
      </p:sp>
      <p:sp>
        <p:nvSpPr>
          <p:cNvPr id="104" name="Google Shape;134;p20">
            <a:extLst>
              <a:ext uri="{FF2B5EF4-FFF2-40B4-BE49-F238E27FC236}">
                <a16:creationId xmlns:a16="http://schemas.microsoft.com/office/drawing/2014/main" id="{90A3F421-9C32-970A-0B3F-52A60EEC3C45}"/>
              </a:ext>
            </a:extLst>
          </p:cNvPr>
          <p:cNvSpPr txBox="1"/>
          <p:nvPr/>
        </p:nvSpPr>
        <p:spPr>
          <a:xfrm>
            <a:off x="6163021" y="1010803"/>
            <a:ext cx="676200" cy="23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Montserrat"/>
              <a:buNone/>
            </a:pPr>
            <a:r>
              <a:rPr lang="en-US" sz="900" b="0" i="0" u="none" dirty="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rPr>
              <a:t>TSG#119</a:t>
            </a:r>
            <a:endParaRPr dirty="0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74D8E56-19F7-563D-C77A-CA33C11D8A49}"/>
              </a:ext>
            </a:extLst>
          </p:cNvPr>
          <p:cNvSpPr/>
          <p:nvPr/>
        </p:nvSpPr>
        <p:spPr bwMode="auto">
          <a:xfrm>
            <a:off x="505797" y="2932875"/>
            <a:ext cx="4404477" cy="646331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440CCF4-D0A1-45C3-0429-2CE62CB337DB}"/>
              </a:ext>
            </a:extLst>
          </p:cNvPr>
          <p:cNvSpPr txBox="1"/>
          <p:nvPr/>
        </p:nvSpPr>
        <p:spPr>
          <a:xfrm>
            <a:off x="4837482" y="2773342"/>
            <a:ext cx="3273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dirty="0">
                <a:solidFill>
                  <a:srgbClr val="FF0000"/>
                </a:solidFill>
              </a:rPr>
              <a:t>?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DE3EBC25-09EA-3744-7DFB-87508301491D}"/>
              </a:ext>
            </a:extLst>
          </p:cNvPr>
          <p:cNvSpPr/>
          <p:nvPr/>
        </p:nvSpPr>
        <p:spPr bwMode="auto">
          <a:xfrm>
            <a:off x="10270" y="1373983"/>
            <a:ext cx="5311211" cy="1390883"/>
          </a:xfrm>
          <a:prstGeom prst="rect">
            <a:avLst/>
          </a:prstGeom>
          <a:solidFill>
            <a:schemeClr val="bg1">
              <a:lumMod val="95000"/>
              <a:alpha val="6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77C1D44D-1491-0FC7-5A4D-B44166E04093}"/>
              </a:ext>
            </a:extLst>
          </p:cNvPr>
          <p:cNvSpPr/>
          <p:nvPr/>
        </p:nvSpPr>
        <p:spPr bwMode="auto">
          <a:xfrm>
            <a:off x="263432" y="1294682"/>
            <a:ext cx="1669639" cy="328983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8" name="Arrow: Down 107">
            <a:extLst>
              <a:ext uri="{FF2B5EF4-FFF2-40B4-BE49-F238E27FC236}">
                <a16:creationId xmlns:a16="http://schemas.microsoft.com/office/drawing/2014/main" id="{1398BBA8-D397-FF49-5C5A-81B1ECA0E9C0}"/>
              </a:ext>
            </a:extLst>
          </p:cNvPr>
          <p:cNvSpPr/>
          <p:nvPr/>
        </p:nvSpPr>
        <p:spPr bwMode="auto">
          <a:xfrm>
            <a:off x="1386669" y="1567238"/>
            <a:ext cx="458037" cy="1313019"/>
          </a:xfrm>
          <a:prstGeom prst="downArrow">
            <a:avLst/>
          </a:prstGeom>
          <a:solidFill>
            <a:srgbClr val="FF0000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0" name="TextBox 1">
            <a:extLst>
              <a:ext uri="{FF2B5EF4-FFF2-40B4-BE49-F238E27FC236}">
                <a16:creationId xmlns:a16="http://schemas.microsoft.com/office/drawing/2014/main" id="{A77AEB92-7531-2DCE-1FC2-A6FF3FD05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2406" y="53475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0830A30-59CD-CEED-3F0E-EAF65C1DAB9C}"/>
              </a:ext>
            </a:extLst>
          </p:cNvPr>
          <p:cNvSpPr txBox="1"/>
          <p:nvPr/>
        </p:nvSpPr>
        <p:spPr>
          <a:xfrm>
            <a:off x="5216854" y="3880938"/>
            <a:ext cx="183845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14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Other</a:t>
            </a:r>
            <a:r>
              <a:rPr lang="fr-FR" sz="14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Stages?</a:t>
            </a:r>
          </a:p>
        </p:txBody>
      </p:sp>
      <p:sp>
        <p:nvSpPr>
          <p:cNvPr id="2" name="Thought Bubble: Cloud 1">
            <a:extLst>
              <a:ext uri="{FF2B5EF4-FFF2-40B4-BE49-F238E27FC236}">
                <a16:creationId xmlns:a16="http://schemas.microsoft.com/office/drawing/2014/main" id="{EBF522D4-4658-BAF9-15C2-CEF6E9CB5FE6}"/>
              </a:ext>
            </a:extLst>
          </p:cNvPr>
          <p:cNvSpPr/>
          <p:nvPr/>
        </p:nvSpPr>
        <p:spPr bwMode="auto">
          <a:xfrm>
            <a:off x="735841" y="3026941"/>
            <a:ext cx="1322214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487AF6-1FC9-9122-C857-BDBB619FC3F3}"/>
              </a:ext>
            </a:extLst>
          </p:cNvPr>
          <p:cNvSpPr txBox="1"/>
          <p:nvPr/>
        </p:nvSpPr>
        <p:spPr>
          <a:xfrm>
            <a:off x="644778" y="3126535"/>
            <a:ext cx="1532218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WID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760878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b="1" i="1" dirty="0"/>
              <a:t>Background information</a:t>
            </a:r>
            <a:endParaRPr lang="en-US" altLang="en-US" b="1" i="1" dirty="0"/>
          </a:p>
          <a:p>
            <a:pPr marL="341313" indent="-341313"/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02083134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5">
            <a:extLst>
              <a:ext uri="{FF2B5EF4-FFF2-40B4-BE49-F238E27FC236}">
                <a16:creationId xmlns:a16="http://schemas.microsoft.com/office/drawing/2014/main" id="{6E38FF93-4CBC-4527-3449-58A8017870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8195" name="Content Placeholder 6">
            <a:extLst>
              <a:ext uri="{FF2B5EF4-FFF2-40B4-BE49-F238E27FC236}">
                <a16:creationId xmlns:a16="http://schemas.microsoft.com/office/drawing/2014/main" id="{A2696718-EDAA-643C-E977-6B8261F576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b="1" i="1" dirty="0"/>
              <a:t>Snapshot of all ongoing/future Releases</a:t>
            </a:r>
          </a:p>
          <a:p>
            <a:pPr marL="341313" indent="-341313"/>
            <a:r>
              <a:rPr lang="en-GB" altLang="en-US" dirty="0"/>
              <a:t>Ongoing Releases</a:t>
            </a:r>
          </a:p>
          <a:p>
            <a:pPr marL="739775" lvl="1" indent="-341313" algn="just"/>
            <a:r>
              <a:rPr lang="en-GB" altLang="en-US" dirty="0"/>
              <a:t>Rel-19 Timeline and Progress</a:t>
            </a:r>
          </a:p>
          <a:p>
            <a:pPr marL="739775" lvl="1" indent="-341313" algn="just"/>
            <a:r>
              <a:rPr lang="en-GB" altLang="en-US" dirty="0"/>
              <a:t>Rel-20 Timeline and Progress</a:t>
            </a:r>
          </a:p>
          <a:p>
            <a:pPr marL="739775" lvl="1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341313" indent="-341313"/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658368"/>
          </a:xfrm>
        </p:spPr>
        <p:txBody>
          <a:bodyPr/>
          <a:lstStyle/>
          <a:p>
            <a:r>
              <a:rPr lang="en-GB" altLang="en-US" sz="2400" b="1" i="1" dirty="0"/>
              <a:t>Background information (1/2): overall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825" y="577533"/>
            <a:ext cx="8388350" cy="362267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Dedicated e-mail list for Work Plan aspects</a:t>
            </a:r>
          </a:p>
          <a:p>
            <a:pPr marL="341313" indent="-341313"/>
            <a:r>
              <a:rPr lang="en-GB" altLang="en-US" sz="1600" dirty="0"/>
              <a:t>Open to everyone interested (</a:t>
            </a:r>
            <a:r>
              <a:rPr lang="en-GB" altLang="en-US" sz="1600" dirty="0" err="1"/>
              <a:t>rapporteus</a:t>
            </a:r>
            <a:r>
              <a:rPr lang="en-GB" altLang="en-US" sz="1600" dirty="0"/>
              <a:t>, chairs, delegates, etc.) by sending the message “Subscribe 3GPP_WORKPLAN” to the address </a:t>
            </a:r>
            <a:r>
              <a:rPr lang="en-GB" altLang="en-US" sz="1600" dirty="0">
                <a:hlinkClick r:id="rId2"/>
              </a:rPr>
              <a:t>LISTSERV@LIST.ETSI.ORG </a:t>
            </a:r>
            <a:endParaRPr lang="en-GB" altLang="en-US" sz="1600" dirty="0"/>
          </a:p>
          <a:p>
            <a:pPr marL="341313" indent="-341313"/>
            <a:r>
              <a:rPr lang="en-GB" altLang="en-US" sz="1600" b="1" dirty="0">
                <a:solidFill>
                  <a:srgbClr val="FF0000"/>
                </a:solidFill>
              </a:rPr>
              <a:t>For comments/update to the Work Plan, please use the 3GPP_WORKPLAN list</a:t>
            </a:r>
          </a:p>
          <a:p>
            <a:pPr marL="341313" indent="-341313"/>
            <a:r>
              <a:rPr lang="en-GB" altLang="en-US" sz="1400" i="1" dirty="0">
                <a:solidFill>
                  <a:srgbClr val="FF0000"/>
                </a:solidFill>
              </a:rPr>
              <a:t>Editorial comments can be sent directly to: alain.sultan@etsi.org</a:t>
            </a:r>
          </a:p>
          <a:p>
            <a:pPr marL="341313" indent="-341313">
              <a:buFontTx/>
              <a:buNone/>
            </a:pPr>
            <a:endParaRPr lang="en-GB" altLang="en-US" sz="1600" dirty="0">
              <a:solidFill>
                <a:srgbClr val="FF0000"/>
              </a:solidFill>
            </a:endParaRP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Work Plan 	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200" b="1" dirty="0">
                <a:hlinkClick r:id="rId3"/>
              </a:rPr>
              <a:t>http://www.3gpp.org/ftp/Information/WORK_PLAN</a:t>
            </a:r>
            <a:r>
              <a:rPr lang="en-GB" altLang="en-US" sz="1200" b="1" dirty="0"/>
              <a:t> 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dirty="0"/>
              <a:t>Contains Release 1999 to Release 20; Master version in MS Project; Working versions in Excel</a:t>
            </a:r>
          </a:p>
          <a:p>
            <a:pPr marL="341313" indent="-341313">
              <a:lnSpc>
                <a:spcPct val="80000"/>
              </a:lnSpc>
            </a:pPr>
            <a:r>
              <a:rPr lang="en-GB" altLang="en-US" sz="1200" b="1" dirty="0">
                <a:solidFill>
                  <a:srgbClr val="FF0000"/>
                </a:solidFill>
              </a:rPr>
              <a:t>Tutorials on content, maintenance and other info on the Work Plan in subfolder /info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400" dirty="0"/>
              <a:t> 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R99 to Rel-18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100" b="1" dirty="0">
                <a:hlinkClick r:id="rId4"/>
              </a:rPr>
              <a:t>http://www.3gpp.org/ftp/Information/WORK_PLAN/Description_Releases/</a:t>
            </a:r>
            <a:endParaRPr lang="en-GB" altLang="en-US" sz="1100" b="1" dirty="0"/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8 to 13: limited to copy-paste of the WIDs.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200" dirty="0"/>
              <a:t>“Releases Descriptions” for Releases 14 to 18: TR 21.9xx: “Release xx Description; Summary of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Work Items”, written in collaboration with all the </a:t>
            </a:r>
            <a:r>
              <a:rPr lang="en-GB" altLang="en-US" sz="1200" dirty="0" err="1"/>
              <a:t>Rel</a:t>
            </a:r>
            <a:r>
              <a:rPr lang="en-GB" altLang="en-US" sz="1200" dirty="0"/>
              <a:t>-xx Features Rapporteurs</a:t>
            </a:r>
          </a:p>
          <a:p>
            <a:pPr marL="0" indent="0">
              <a:lnSpc>
                <a:spcPct val="80000"/>
              </a:lnSpc>
              <a:buNone/>
            </a:pPr>
            <a:endParaRPr lang="en-GB" altLang="en-US" sz="1200" dirty="0"/>
          </a:p>
          <a:p>
            <a:pPr marL="341313" indent="-341313">
              <a:lnSpc>
                <a:spcPct val="80000"/>
              </a:lnSpc>
              <a:buFontTx/>
              <a:buNone/>
            </a:pPr>
            <a:r>
              <a:rPr lang="en-GB" altLang="en-US" sz="1600" dirty="0">
                <a:solidFill>
                  <a:srgbClr val="FF0000"/>
                </a:solidFill>
              </a:rPr>
              <a:t>3GPP Releases Descriptions – Rel-19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dirty="0">
                <a:solidFill>
                  <a:srgbClr val="FF0000"/>
                </a:solidFill>
              </a:rPr>
              <a:t>Starting, as of December 2025</a:t>
            </a:r>
            <a:r>
              <a:rPr lang="en-GB" altLang="en-US" sz="1100" dirty="0"/>
              <a:t>. </a:t>
            </a:r>
          </a:p>
          <a:p>
            <a:pPr marL="341313" indent="-341313">
              <a:lnSpc>
                <a:spcPct val="80000"/>
              </a:lnSpc>
              <a:buFont typeface="Symbol" panose="05050102010706020507" pitchFamily="18" charset="2"/>
              <a:buChar char="Þ"/>
            </a:pPr>
            <a:r>
              <a:rPr lang="en-GB" altLang="en-US" sz="1100" b="1" dirty="0">
                <a:solidFill>
                  <a:srgbClr val="FF0000"/>
                </a:solidFill>
                <a:highlight>
                  <a:srgbClr val="00FFFF"/>
                </a:highlight>
              </a:rPr>
              <a:t>CONTRIBUTIONS FROM RAPPORTEURS STARTED TO BE PROVIDED AT TSG#110, TO BE INCLUDED IN NEXT VERSION SHORTLY AFTER THE MEETING. </a:t>
            </a:r>
            <a:r>
              <a:rPr lang="en-GB" altLang="en-US" sz="1400" b="1" dirty="0">
                <a:solidFill>
                  <a:srgbClr val="FF0000"/>
                </a:solidFill>
                <a:highlight>
                  <a:srgbClr val="00FFFF"/>
                </a:highlight>
              </a:rPr>
              <a:t>COMPLETION EXPECTED FOR TR 21.919: MARCH 2026</a:t>
            </a:r>
            <a:endParaRPr lang="en-GB" altLang="en-US" sz="1600" b="1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614527445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5">
            <a:extLst>
              <a:ext uri="{FF2B5EF4-FFF2-40B4-BE49-F238E27FC236}">
                <a16:creationId xmlns:a16="http://schemas.microsoft.com/office/drawing/2014/main" id="{EA237B80-03A5-5FAA-DD51-3031A1F00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0700" y="0"/>
            <a:ext cx="6827838" cy="857250"/>
          </a:xfrm>
        </p:spPr>
        <p:txBody>
          <a:bodyPr/>
          <a:lstStyle/>
          <a:p>
            <a:r>
              <a:rPr lang="en-GB" altLang="en-US" sz="2400" b="1" i="1" dirty="0"/>
              <a:t>Background information (2/2):</a:t>
            </a:r>
            <a:br>
              <a:rPr lang="en-GB" altLang="en-US" sz="2400" b="1" i="1" dirty="0"/>
            </a:br>
            <a:r>
              <a:rPr lang="en-GB" altLang="en-US" sz="2400" b="1" i="1" dirty="0"/>
              <a:t>Relationship between WGs, Stages and deadlines</a:t>
            </a:r>
            <a:endParaRPr lang="en-GB" altLang="en-US" sz="2400" dirty="0"/>
          </a:p>
        </p:txBody>
      </p:sp>
      <p:sp>
        <p:nvSpPr>
          <p:cNvPr id="22531" name="Content Placeholder 6">
            <a:extLst>
              <a:ext uri="{FF2B5EF4-FFF2-40B4-BE49-F238E27FC236}">
                <a16:creationId xmlns:a16="http://schemas.microsoft.com/office/drawing/2014/main" id="{032D2761-45B7-3867-93F8-BD7DFA027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2" y="857250"/>
            <a:ext cx="8542655" cy="3622675"/>
          </a:xfrm>
        </p:spPr>
        <p:txBody>
          <a:bodyPr/>
          <a:lstStyle/>
          <a:p>
            <a:pPr marL="341313" indent="-341313"/>
            <a:r>
              <a:rPr lang="en-GB" altLang="en-US" sz="1600" dirty="0"/>
              <a:t>Most 3GPP Working Groups handle only one Stage:</a:t>
            </a:r>
          </a:p>
          <a:p>
            <a:pPr marL="739815" lvl="1" indent="-341313"/>
            <a:r>
              <a:rPr lang="en-GB" altLang="en-US" sz="1200" dirty="0"/>
              <a:t>SA1 </a:t>
            </a:r>
            <a:r>
              <a:rPr lang="en-GB" altLang="en-US" sz="1200" dirty="0">
                <a:sym typeface="Wingdings" panose="05000000000000000000" pitchFamily="2" charset="2"/>
              </a:rPr>
              <a:t></a:t>
            </a:r>
            <a:r>
              <a:rPr lang="en-GB" altLang="en-US" sz="1200" dirty="0"/>
              <a:t> Stage 1</a:t>
            </a:r>
          </a:p>
          <a:p>
            <a:pPr marL="739815" lvl="1" indent="-341313"/>
            <a:r>
              <a:rPr lang="en-GB" altLang="en-US" sz="1200" dirty="0"/>
              <a:t>SA2 </a:t>
            </a:r>
            <a:r>
              <a:rPr lang="en-GB" altLang="en-US" sz="1200" dirty="0">
                <a:sym typeface="Wingdings" panose="05000000000000000000" pitchFamily="2" charset="2"/>
              </a:rPr>
              <a:t> Stage 2; SA6  Stage 2</a:t>
            </a:r>
          </a:p>
          <a:p>
            <a:pPr marL="739815" lvl="1" indent="-341313"/>
            <a:r>
              <a:rPr lang="en-GB" altLang="en-US" sz="1200" dirty="0">
                <a:sym typeface="Wingdings" panose="05000000000000000000" pitchFamily="2" charset="2"/>
              </a:rPr>
              <a:t>CT WGs  Stage 3 (also Stage 2 for some specific items)</a:t>
            </a:r>
            <a:endParaRPr lang="en-GB" altLang="en-US" sz="1600" dirty="0">
              <a:sym typeface="Wingdings" panose="05000000000000000000" pitchFamily="2" charset="2"/>
            </a:endParaRPr>
          </a:p>
          <a:p>
            <a:pPr marL="341313" indent="-341313"/>
            <a:r>
              <a:rPr lang="en-GB" altLang="en-US" sz="1600" dirty="0"/>
              <a:t>SA3, SA4 and SA5 handle several Stages for some or all their WIDs:</a:t>
            </a:r>
          </a:p>
          <a:p>
            <a:pPr marL="739815" lvl="1" indent="-341313"/>
            <a:r>
              <a:rPr lang="en-GB" altLang="en-US" sz="1200" dirty="0"/>
              <a:t>SA3: handles Stages 2 and 3 for all its WIDs. Stage 2 at SA3 is one quarter after SA2/SA6’s deadline, but this date is an SA3-internal date since there is no dependency (i.e. SA3 is not expecting work from any other WGs)</a:t>
            </a:r>
          </a:p>
          <a:p>
            <a:pPr marL="739815" lvl="1" indent="-341313"/>
            <a:r>
              <a:rPr lang="en-GB" altLang="en-US" sz="1200" dirty="0"/>
              <a:t>SA4: handles Stage 2 for some WIDs (for which SA4 might rely on CT WGs for Stage 3), and Stage 3 for a majority of its WIDs. Stage 2 WIDs in SA4 are clearly identified as such and have the same deadline as SA2/SA6’s date.</a:t>
            </a:r>
          </a:p>
          <a:p>
            <a:pPr marL="739815" lvl="1" indent="-341313"/>
            <a:r>
              <a:rPr lang="en-GB" altLang="en-US" sz="1200" dirty="0"/>
              <a:t>SA5: handles Stages 1, 2 and 3 for all its WIDs. Stage 1 for SA5 is 4 quarters after SA1’s date. Stage 2 for SA5 is 2 quarters after SA2/SA6’s date. Stage 3 for SA5 is same date as CT WGs’ date.</a:t>
            </a:r>
          </a:p>
          <a:p>
            <a:pPr marL="739815" lvl="1" indent="-341313"/>
            <a:r>
              <a:rPr lang="en-GB" altLang="en-US" sz="1200" dirty="0"/>
              <a:t>For SA3, SA4 and SA5, the completion date for all WIDs dealing with Stage 3 (fully or partially) is the same as for CT WGs.</a:t>
            </a:r>
          </a:p>
          <a:p>
            <a:pPr marL="739815" lvl="1" indent="-341313"/>
            <a:r>
              <a:rPr lang="en-GB" altLang="en-US" sz="1200" b="1" u="sng" dirty="0"/>
              <a:t>In this Work Plan review slides, SA3, SA4 and SA5 are reported in the “Stage 3” slides since their overall completion date is aligned with (CT’s) Stage 3.</a:t>
            </a:r>
            <a:r>
              <a:rPr lang="en-GB" altLang="en-US" sz="1200" i="1" dirty="0"/>
              <a:t> Except for SA4’s Stage 2-only WIDs but this cannot be handled by the present tools.</a:t>
            </a:r>
          </a:p>
          <a:p>
            <a:pPr marL="341313" indent="-341313"/>
            <a:r>
              <a:rPr lang="en-GB" altLang="en-US" sz="1600" dirty="0"/>
              <a:t>RAN has a slightly different process. RAN defines two dates: </a:t>
            </a:r>
          </a:p>
          <a:p>
            <a:pPr marL="739815" lvl="1" indent="-341313"/>
            <a:r>
              <a:rPr lang="en-GB" altLang="en-US" sz="1200" dirty="0"/>
              <a:t>The “RAN Content Definition”, which is the same date as SA Stage 1 and SA content definition</a:t>
            </a:r>
          </a:p>
          <a:p>
            <a:pPr marL="739815" lvl="1" indent="-341313"/>
            <a:r>
              <a:rPr lang="en-GB" altLang="en-US" sz="1200" dirty="0"/>
              <a:t>The “RAN Completion”, which is the same date as SA/CT’s Stage 3</a:t>
            </a:r>
          </a:p>
          <a:p>
            <a:pPr marL="739815" lvl="1" indent="-341313"/>
            <a:r>
              <a:rPr lang="en-GB" altLang="en-US" sz="1200" dirty="0"/>
              <a:t>Note that there is no specific RAN-equivalent date for SA/CT’s Stage 2</a:t>
            </a:r>
          </a:p>
          <a:p>
            <a:pPr marL="739815" lvl="1" indent="-341313"/>
            <a:endParaRPr lang="en-GB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5789859-632E-1A08-EF86-09D33E8FC20D}"/>
              </a:ext>
            </a:extLst>
          </p:cNvPr>
          <p:cNvCxnSpPr>
            <a:cxnSpLocks/>
          </p:cNvCxnSpPr>
          <p:nvPr/>
        </p:nvCxnSpPr>
        <p:spPr bwMode="auto">
          <a:xfrm>
            <a:off x="41449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58E4666E-BA56-34F4-9118-5EB912F4184D}"/>
              </a:ext>
            </a:extLst>
          </p:cNvPr>
          <p:cNvCxnSpPr>
            <a:cxnSpLocks/>
          </p:cNvCxnSpPr>
          <p:nvPr/>
        </p:nvCxnSpPr>
        <p:spPr bwMode="auto">
          <a:xfrm>
            <a:off x="552291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F9336F9A-A56E-003E-04C3-D10DBB4568EA}"/>
              </a:ext>
            </a:extLst>
          </p:cNvPr>
          <p:cNvCxnSpPr>
            <a:cxnSpLocks/>
          </p:cNvCxnSpPr>
          <p:nvPr/>
        </p:nvCxnSpPr>
        <p:spPr bwMode="auto">
          <a:xfrm>
            <a:off x="6824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95BE91F-C9EC-88A7-9684-42FE668BA2D3}"/>
              </a:ext>
            </a:extLst>
          </p:cNvPr>
          <p:cNvCxnSpPr>
            <a:cxnSpLocks/>
          </p:cNvCxnSpPr>
          <p:nvPr/>
        </p:nvCxnSpPr>
        <p:spPr bwMode="auto">
          <a:xfrm>
            <a:off x="220663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62547E6-37EE-12DD-374F-2027740A171F}"/>
              </a:ext>
            </a:extLst>
          </p:cNvPr>
          <p:cNvCxnSpPr>
            <a:cxnSpLocks/>
          </p:cNvCxnSpPr>
          <p:nvPr/>
        </p:nvCxnSpPr>
        <p:spPr bwMode="auto">
          <a:xfrm>
            <a:off x="1474788" y="692150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2F661-8F02-B49E-2739-31883C685814}"/>
              </a:ext>
            </a:extLst>
          </p:cNvPr>
          <p:cNvCxnSpPr>
            <a:cxnSpLocks/>
          </p:cNvCxnSpPr>
          <p:nvPr/>
        </p:nvCxnSpPr>
        <p:spPr bwMode="auto">
          <a:xfrm>
            <a:off x="2744788" y="690563"/>
            <a:ext cx="1176337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49EB06F2-6811-E147-35AA-1A01D49771C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34350" y="1208088"/>
            <a:ext cx="0" cy="381158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4398C679-6F12-F151-9217-5B8A918962F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60167" y="1182688"/>
            <a:ext cx="0" cy="3903662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AE94497F-DE7D-80E4-EA2E-21E8C4DF21F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84404" y="1182688"/>
            <a:ext cx="0" cy="386504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:a16="http://schemas.microsoft.com/office/drawing/2014/main" id="{5CDE35A7-99BA-813E-5531-08DD4E057B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15860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A6170BA6-C7FE-ADA7-6D35-08AD87B169E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65799" y="11826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532A73DE-5F43-7D3D-4B0F-EE919A072CF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28711" y="11826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191DCE4A-ADA6-9728-C45E-4EC907726A9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94439" y="1298575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B7AEDE40-050F-2F67-7677-F9A272BE5E3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91623" y="1182688"/>
            <a:ext cx="0" cy="38766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361DFDE6-DB24-8CD6-F1C3-DD56950152D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18676" y="12842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" name="Straight Connector 114">
            <a:extLst>
              <a:ext uri="{FF2B5EF4-FFF2-40B4-BE49-F238E27FC236}">
                <a16:creationId xmlns:a16="http://schemas.microsoft.com/office/drawing/2014/main" id="{FBE5A83F-2D13-BBD5-79E8-9D8C916A673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797255" y="1208088"/>
            <a:ext cx="0" cy="3886200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29" name="Straight Connector 114">
            <a:extLst>
              <a:ext uri="{FF2B5EF4-FFF2-40B4-BE49-F238E27FC236}">
                <a16:creationId xmlns:a16="http://schemas.microsoft.com/office/drawing/2014/main" id="{C77A827D-FBAB-48BE-33D9-D31E8576A66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121492" y="1182688"/>
            <a:ext cx="1587" cy="3870325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31" name="Straight Connector 115">
            <a:extLst>
              <a:ext uri="{FF2B5EF4-FFF2-40B4-BE49-F238E27FC236}">
                <a16:creationId xmlns:a16="http://schemas.microsoft.com/office/drawing/2014/main" id="{0F414A71-8380-9FA3-57C5-23BEE19F801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87220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7" name="Straight Connector 114">
            <a:extLst>
              <a:ext uri="{FF2B5EF4-FFF2-40B4-BE49-F238E27FC236}">
                <a16:creationId xmlns:a16="http://schemas.microsoft.com/office/drawing/2014/main" id="{79D662AD-ED12-54C4-1422-DB459919894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450132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19" name="Straight Connector 114">
            <a:extLst>
              <a:ext uri="{FF2B5EF4-FFF2-40B4-BE49-F238E27FC236}">
                <a16:creationId xmlns:a16="http://schemas.microsoft.com/office/drawing/2014/main" id="{91F6B5C6-C8DF-79EB-2281-8CD0A2FB068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800071" y="133508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0" name="Straight Connector 114">
            <a:extLst>
              <a:ext uri="{FF2B5EF4-FFF2-40B4-BE49-F238E27FC236}">
                <a16:creationId xmlns:a16="http://schemas.microsoft.com/office/drawing/2014/main" id="{4D70DFC6-E28E-865F-2F06-B0D00B4DF17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462983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1" name="Straight Connector 114">
            <a:extLst>
              <a:ext uri="{FF2B5EF4-FFF2-40B4-BE49-F238E27FC236}">
                <a16:creationId xmlns:a16="http://schemas.microsoft.com/office/drawing/2014/main" id="{7B107C97-283E-502A-D4D5-9069F8F4DD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31527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2" name="Straight Connector 114">
            <a:extLst>
              <a:ext uri="{FF2B5EF4-FFF2-40B4-BE49-F238E27FC236}">
                <a16:creationId xmlns:a16="http://schemas.microsoft.com/office/drawing/2014/main" id="{14FEA51C-515D-4F18-15C5-41C1989F5E4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25895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24" name="Straight Connector 114">
            <a:extLst>
              <a:ext uri="{FF2B5EF4-FFF2-40B4-BE49-F238E27FC236}">
                <a16:creationId xmlns:a16="http://schemas.microsoft.com/office/drawing/2014/main" id="{1E44B1E5-6D7C-6C88-A8F3-4AF00400D8C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57351" y="133508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0" name="Straight Connector 114">
            <a:extLst>
              <a:ext uri="{FF2B5EF4-FFF2-40B4-BE49-F238E27FC236}">
                <a16:creationId xmlns:a16="http://schemas.microsoft.com/office/drawing/2014/main" id="{CC20CBF8-098F-9604-29AA-365855FBF03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47316" y="1144588"/>
            <a:ext cx="0" cy="3830637"/>
          </a:xfrm>
          <a:prstGeom prst="line">
            <a:avLst/>
          </a:prstGeom>
          <a:noFill/>
          <a:ln w="28575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cxnSp>
        <p:nvCxnSpPr>
          <p:cNvPr id="10311" name="Straight Connector 114">
            <a:extLst>
              <a:ext uri="{FF2B5EF4-FFF2-40B4-BE49-F238E27FC236}">
                <a16:creationId xmlns:a16="http://schemas.microsoft.com/office/drawing/2014/main" id="{2AA6CD35-955E-B6F5-77E4-6A04EC08B12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5597" y="11382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2" name="Straight Connector 114">
            <a:extLst>
              <a:ext uri="{FF2B5EF4-FFF2-40B4-BE49-F238E27FC236}">
                <a16:creationId xmlns:a16="http://schemas.microsoft.com/office/drawing/2014/main" id="{4A4D0144-A96F-DE60-5221-54D5D62BE1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36650" y="1290638"/>
            <a:ext cx="0" cy="3752850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13" name="Straight Connector 114">
            <a:extLst>
              <a:ext uri="{FF2B5EF4-FFF2-40B4-BE49-F238E27FC236}">
                <a16:creationId xmlns:a16="http://schemas.microsoft.com/office/drawing/2014/main" id="{A6D32D01-B256-8B07-026B-AD7612D3C5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1325" y="1290638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0333" name="Straight Connector 114">
            <a:extLst>
              <a:ext uri="{FF2B5EF4-FFF2-40B4-BE49-F238E27FC236}">
                <a16:creationId xmlns:a16="http://schemas.microsoft.com/office/drawing/2014/main" id="{81E11D81-D205-84AA-C08A-F7C1291135B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781588" y="1320800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1B76AB23-BA01-F752-DA99-02255CD8F901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Releases 19  to 21 timelines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9248" name="TextBox 86">
            <a:extLst>
              <a:ext uri="{FF2B5EF4-FFF2-40B4-BE49-F238E27FC236}">
                <a16:creationId xmlns:a16="http://schemas.microsoft.com/office/drawing/2014/main" id="{63314D26-34B9-CC7A-5097-D2232549C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90373" y="858838"/>
            <a:ext cx="365806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#108</a:t>
            </a:r>
          </a:p>
        </p:txBody>
      </p:sp>
      <p:cxnSp>
        <p:nvCxnSpPr>
          <p:cNvPr id="9281" name="Straight Connector 97">
            <a:extLst>
              <a:ext uri="{FF2B5EF4-FFF2-40B4-BE49-F238E27FC236}">
                <a16:creationId xmlns:a16="http://schemas.microsoft.com/office/drawing/2014/main" id="{76E336F1-DDE5-9A68-4DEC-950D6C651F5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1995120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9251" name="TextBox 112">
            <a:extLst>
              <a:ext uri="{FF2B5EF4-FFF2-40B4-BE49-F238E27FC236}">
                <a16:creationId xmlns:a16="http://schemas.microsoft.com/office/drawing/2014/main" id="{A8788988-60C5-D0D5-3510-57879C59DC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5614" y="1521211"/>
            <a:ext cx="1428596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19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9256" name="TextBox 1">
            <a:extLst>
              <a:ext uri="{FF2B5EF4-FFF2-40B4-BE49-F238E27FC236}">
                <a16:creationId xmlns:a16="http://schemas.microsoft.com/office/drawing/2014/main" id="{D7A00B03-21AF-6C01-7ABD-D582E545D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5461" y="142178"/>
            <a:ext cx="1363662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9253" name="TextBox 86">
            <a:extLst>
              <a:ext uri="{FF2B5EF4-FFF2-40B4-BE49-F238E27FC236}">
                <a16:creationId xmlns:a16="http://schemas.microsoft.com/office/drawing/2014/main" id="{3465C78E-ADED-B530-A027-685500906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636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4" name="TextBox 86">
            <a:extLst>
              <a:ext uri="{FF2B5EF4-FFF2-40B4-BE49-F238E27FC236}">
                <a16:creationId xmlns:a16="http://schemas.microsoft.com/office/drawing/2014/main" id="{3812A9DA-87F9-905F-A772-F707D8AF74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62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5" name="TextBox 86">
            <a:extLst>
              <a:ext uri="{FF2B5EF4-FFF2-40B4-BE49-F238E27FC236}">
                <a16:creationId xmlns:a16="http://schemas.microsoft.com/office/drawing/2014/main" id="{30F88BD3-C08F-BAB7-1F08-E8E914920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2614" y="858838"/>
            <a:ext cx="34336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6" name="TextBox 86">
            <a:extLst>
              <a:ext uri="{FF2B5EF4-FFF2-40B4-BE49-F238E27FC236}">
                <a16:creationId xmlns:a16="http://schemas.microsoft.com/office/drawing/2014/main" id="{8CAE4681-7518-9B74-81E9-E817BC33D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3698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7" name="TextBox 86">
            <a:extLst>
              <a:ext uri="{FF2B5EF4-FFF2-40B4-BE49-F238E27FC236}">
                <a16:creationId xmlns:a16="http://schemas.microsoft.com/office/drawing/2014/main" id="{47A2938A-6E18-A0F5-0546-15988D5667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444" y="858838"/>
            <a:ext cx="34176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#118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8" name="TextBox 86">
            <a:extLst>
              <a:ext uri="{FF2B5EF4-FFF2-40B4-BE49-F238E27FC236}">
                <a16:creationId xmlns:a16="http://schemas.microsoft.com/office/drawing/2014/main" id="{566C0FDB-28E3-9363-50B2-A1CD841F3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090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#120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59" name="TextBox 86">
            <a:extLst>
              <a:ext uri="{FF2B5EF4-FFF2-40B4-BE49-F238E27FC236}">
                <a16:creationId xmlns:a16="http://schemas.microsoft.com/office/drawing/2014/main" id="{21D46A4C-6D36-624A-9B02-625AE556C1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4361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#122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0" name="TextBox 86">
            <a:extLst>
              <a:ext uri="{FF2B5EF4-FFF2-40B4-BE49-F238E27FC236}">
                <a16:creationId xmlns:a16="http://schemas.microsoft.com/office/drawing/2014/main" id="{B9A88BE3-8507-8036-008F-130B580063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64091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#124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61" name="TextBox 86">
            <a:extLst>
              <a:ext uri="{FF2B5EF4-FFF2-40B4-BE49-F238E27FC236}">
                <a16:creationId xmlns:a16="http://schemas.microsoft.com/office/drawing/2014/main" id="{6D213B16-0C28-8CE4-A14F-AF4870C0F2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3246" y="858838"/>
            <a:ext cx="35458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627D1B-C3B8-1E30-E8C3-B519FF6478C4}"/>
              </a:ext>
            </a:extLst>
          </p:cNvPr>
          <p:cNvSpPr txBox="1"/>
          <p:nvPr/>
        </p:nvSpPr>
        <p:spPr>
          <a:xfrm>
            <a:off x="1752600" y="568325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15AE7F1D-8B00-7867-1676-914CC3AD24A6}"/>
              </a:ext>
            </a:extLst>
          </p:cNvPr>
          <p:cNvSpPr txBox="1"/>
          <p:nvPr/>
        </p:nvSpPr>
        <p:spPr>
          <a:xfrm>
            <a:off x="3122613" y="56197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DDBF5FE-7C57-2CDB-BE0A-572F6BAEF563}"/>
              </a:ext>
            </a:extLst>
          </p:cNvPr>
          <p:cNvSpPr txBox="1"/>
          <p:nvPr/>
        </p:nvSpPr>
        <p:spPr>
          <a:xfrm>
            <a:off x="5894388" y="563563"/>
            <a:ext cx="495649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2028</a:t>
            </a:r>
          </a:p>
        </p:txBody>
      </p:sp>
      <p:sp>
        <p:nvSpPr>
          <p:cNvPr id="11" name="TextBox 1">
            <a:extLst>
              <a:ext uri="{FF2B5EF4-FFF2-40B4-BE49-F238E27FC236}">
                <a16:creationId xmlns:a16="http://schemas.microsoft.com/office/drawing/2014/main" id="{F9DAF4FE-8129-CC8C-8055-EBD23E98DD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3436" y="1408842"/>
            <a:ext cx="1362075" cy="415925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*</a:t>
            </a:r>
            <a:r>
              <a:rPr lang="en-GB" altLang="en-US" sz="700" dirty="0">
                <a:latin typeface="Montserrat" panose="00000500000000000000" pitchFamily="50" charset="0"/>
              </a:rPr>
              <a:t>: +3 months for RAN4</a:t>
            </a:r>
          </a:p>
          <a:p>
            <a:pPr>
              <a:defRPr/>
            </a:pPr>
            <a:r>
              <a:rPr lang="en-GB" altLang="en-US" sz="700" dirty="0">
                <a:latin typeface="Montserrat" panose="00000500000000000000" pitchFamily="50" charset="0"/>
              </a:rPr>
              <a:t>**: - 3 months for RAN1 &amp;</a:t>
            </a:r>
            <a:br>
              <a:rPr lang="en-GB" altLang="en-US" sz="700" dirty="0">
                <a:latin typeface="Montserrat" panose="00000500000000000000" pitchFamily="50" charset="0"/>
              </a:rPr>
            </a:br>
            <a:r>
              <a:rPr lang="en-GB" altLang="en-US" sz="700" dirty="0">
                <a:latin typeface="Montserrat" panose="00000500000000000000" pitchFamily="50" charset="0"/>
              </a:rPr>
              <a:t>+ 3 months for RAN4 perf</a:t>
            </a:r>
          </a:p>
        </p:txBody>
      </p:sp>
      <p:sp>
        <p:nvSpPr>
          <p:cNvPr id="9276" name="TextBox 86">
            <a:extLst>
              <a:ext uri="{FF2B5EF4-FFF2-40B4-BE49-F238E27FC236}">
                <a16:creationId xmlns:a16="http://schemas.microsoft.com/office/drawing/2014/main" id="{8DF02D70-037A-AC3F-1DAC-3C3C8D1061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9069" y="858838"/>
            <a:ext cx="31931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7" name="TextBox 86">
            <a:extLst>
              <a:ext uri="{FF2B5EF4-FFF2-40B4-BE49-F238E27FC236}">
                <a16:creationId xmlns:a16="http://schemas.microsoft.com/office/drawing/2014/main" id="{B8D7F9CE-A852-98E2-BFA8-A35F942D4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5579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8" name="TextBox 86">
            <a:extLst>
              <a:ext uri="{FF2B5EF4-FFF2-40B4-BE49-F238E27FC236}">
                <a16:creationId xmlns:a16="http://schemas.microsoft.com/office/drawing/2014/main" id="{D148543F-F29B-3779-8278-5B2C99889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1132" y="858838"/>
            <a:ext cx="33534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79" name="TextBox 86">
            <a:extLst>
              <a:ext uri="{FF2B5EF4-FFF2-40B4-BE49-F238E27FC236}">
                <a16:creationId xmlns:a16="http://schemas.microsoft.com/office/drawing/2014/main" id="{45B603B9-8783-9D4D-64E0-F9248074F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2230" y="858838"/>
            <a:ext cx="33855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#119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0" name="TextBox 86">
            <a:extLst>
              <a:ext uri="{FF2B5EF4-FFF2-40B4-BE49-F238E27FC236}">
                <a16:creationId xmlns:a16="http://schemas.microsoft.com/office/drawing/2014/main" id="{E8B185B9-5449-607B-3EF2-23157EF9A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4869" y="858838"/>
            <a:ext cx="335348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#121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30" name="TextBox 86">
            <a:extLst>
              <a:ext uri="{FF2B5EF4-FFF2-40B4-BE49-F238E27FC236}">
                <a16:creationId xmlns:a16="http://schemas.microsoft.com/office/drawing/2014/main" id="{A136D926-8D3C-F22F-B32F-3EA6ADE21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9323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#123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82" name="TextBox 86">
            <a:extLst>
              <a:ext uri="{FF2B5EF4-FFF2-40B4-BE49-F238E27FC236}">
                <a16:creationId xmlns:a16="http://schemas.microsoft.com/office/drawing/2014/main" id="{E6E6125D-A6B8-405D-CEFB-0410273770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7504" y="858838"/>
            <a:ext cx="35137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#125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D738434-1C6D-4FB5-67AA-A919CD19069E}"/>
              </a:ext>
            </a:extLst>
          </p:cNvPr>
          <p:cNvSpPr txBox="1"/>
          <p:nvPr/>
        </p:nvSpPr>
        <p:spPr>
          <a:xfrm>
            <a:off x="4546600" y="558800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ED532AC2-9A0E-A375-5FC9-6BC545AE1379}"/>
              </a:ext>
            </a:extLst>
          </p:cNvPr>
          <p:cNvSpPr txBox="1"/>
          <p:nvPr/>
        </p:nvSpPr>
        <p:spPr>
          <a:xfrm>
            <a:off x="7137400" y="558800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2029</a:t>
            </a:r>
          </a:p>
        </p:txBody>
      </p:sp>
      <p:sp>
        <p:nvSpPr>
          <p:cNvPr id="72" name="Chevron 60">
            <a:extLst>
              <a:ext uri="{FF2B5EF4-FFF2-40B4-BE49-F238E27FC236}">
                <a16:creationId xmlns:a16="http://schemas.microsoft.com/office/drawing/2014/main" id="{C4DF2E5D-EE29-D2E1-330A-D16D01C2251B}"/>
              </a:ext>
            </a:extLst>
          </p:cNvPr>
          <p:cNvSpPr/>
          <p:nvPr/>
        </p:nvSpPr>
        <p:spPr bwMode="auto">
          <a:xfrm>
            <a:off x="772314" y="2072831"/>
            <a:ext cx="133985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5GA Stage 1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0D1CAEDC-A4A0-8804-B0E4-709418E55DA2}"/>
              </a:ext>
            </a:extLst>
          </p:cNvPr>
          <p:cNvSpPr/>
          <p:nvPr/>
        </p:nvSpPr>
        <p:spPr bwMode="auto">
          <a:xfrm>
            <a:off x="0" y="1422432"/>
            <a:ext cx="2435426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5" name="Chevron 58">
            <a:extLst>
              <a:ext uri="{FF2B5EF4-FFF2-40B4-BE49-F238E27FC236}">
                <a16:creationId xmlns:a16="http://schemas.microsoft.com/office/drawing/2014/main" id="{4A3406C9-0705-6A20-A7D8-5ADAA96C6515}"/>
              </a:ext>
            </a:extLst>
          </p:cNvPr>
          <p:cNvSpPr/>
          <p:nvPr/>
        </p:nvSpPr>
        <p:spPr bwMode="auto">
          <a:xfrm>
            <a:off x="540213" y="1652770"/>
            <a:ext cx="1904134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8" name="Chevron 58">
            <a:extLst>
              <a:ext uri="{FF2B5EF4-FFF2-40B4-BE49-F238E27FC236}">
                <a16:creationId xmlns:a16="http://schemas.microsoft.com/office/drawing/2014/main" id="{A7AE6323-B510-DB5D-FD67-26BF258AF660}"/>
              </a:ext>
            </a:extLst>
          </p:cNvPr>
          <p:cNvSpPr/>
          <p:nvPr/>
        </p:nvSpPr>
        <p:spPr bwMode="auto">
          <a:xfrm>
            <a:off x="2346216" y="1436277"/>
            <a:ext cx="422475" cy="446049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endParaRPr lang="fr-FR" sz="4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&amp;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     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Open </a:t>
            </a:r>
          </a:p>
          <a:p>
            <a:pPr algn="ctr">
              <a:defRPr/>
            </a:pPr>
            <a:r>
              <a:rPr lang="fr-FR" sz="4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  APIs </a:t>
            </a:r>
          </a:p>
        </p:txBody>
      </p:sp>
      <p:sp>
        <p:nvSpPr>
          <p:cNvPr id="12" name="Chevron 60">
            <a:extLst>
              <a:ext uri="{FF2B5EF4-FFF2-40B4-BE49-F238E27FC236}">
                <a16:creationId xmlns:a16="http://schemas.microsoft.com/office/drawing/2014/main" id="{63DE25FC-14F2-8AA8-BA0F-1885FA3D6D65}"/>
              </a:ext>
            </a:extLst>
          </p:cNvPr>
          <p:cNvSpPr/>
          <p:nvPr/>
        </p:nvSpPr>
        <p:spPr bwMode="auto">
          <a:xfrm>
            <a:off x="0" y="1163669"/>
            <a:ext cx="148005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</a:t>
            </a:r>
          </a:p>
        </p:txBody>
      </p:sp>
      <p:sp>
        <p:nvSpPr>
          <p:cNvPr id="9291" name="TextBox 86">
            <a:extLst>
              <a:ext uri="{FF2B5EF4-FFF2-40B4-BE49-F238E27FC236}">
                <a16:creationId xmlns:a16="http://schemas.microsoft.com/office/drawing/2014/main" id="{C97E812A-0335-4F83-6F37-713E7417CA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9462" y="858838"/>
            <a:ext cx="33695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#117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2" name="TextBox 86">
            <a:extLst>
              <a:ext uri="{FF2B5EF4-FFF2-40B4-BE49-F238E27FC236}">
                <a16:creationId xmlns:a16="http://schemas.microsoft.com/office/drawing/2014/main" id="{DB4EE260-B3AA-5CDF-4AA2-84A0EA9392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1223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#109</a:t>
            </a:r>
          </a:p>
        </p:txBody>
      </p:sp>
      <p:sp>
        <p:nvSpPr>
          <p:cNvPr id="10334" name="TextBox 10333">
            <a:extLst>
              <a:ext uri="{FF2B5EF4-FFF2-40B4-BE49-F238E27FC236}">
                <a16:creationId xmlns:a16="http://schemas.microsoft.com/office/drawing/2014/main" id="{3534A917-8D67-9975-E83F-7553D256CB22}"/>
              </a:ext>
            </a:extLst>
          </p:cNvPr>
          <p:cNvSpPr txBox="1"/>
          <p:nvPr/>
        </p:nvSpPr>
        <p:spPr>
          <a:xfrm>
            <a:off x="482600" y="558800"/>
            <a:ext cx="498855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9296" name="TextBox 86">
            <a:extLst>
              <a:ext uri="{FF2B5EF4-FFF2-40B4-BE49-F238E27FC236}">
                <a16:creationId xmlns:a16="http://schemas.microsoft.com/office/drawing/2014/main" id="{0DE0BAE6-F167-5B77-C18D-CA92CED960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377" y="858838"/>
            <a:ext cx="367409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#104</a:t>
            </a:r>
          </a:p>
        </p:txBody>
      </p:sp>
      <p:sp>
        <p:nvSpPr>
          <p:cNvPr id="9297" name="TextBox 86">
            <a:extLst>
              <a:ext uri="{FF2B5EF4-FFF2-40B4-BE49-F238E27FC236}">
                <a16:creationId xmlns:a16="http://schemas.microsoft.com/office/drawing/2014/main" id="{7EF2B7B9-07AB-0AC2-EED1-0670657237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9045" y="858838"/>
            <a:ext cx="36260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#106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10305" name="TextBox 86">
            <a:extLst>
              <a:ext uri="{FF2B5EF4-FFF2-40B4-BE49-F238E27FC236}">
                <a16:creationId xmlns:a16="http://schemas.microsoft.com/office/drawing/2014/main" id="{738FAE36-6FCC-3787-D17C-69BEE5D05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2739" y="858838"/>
            <a:ext cx="360997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#107</a:t>
            </a:r>
            <a:endParaRPr lang="en-GB" altLang="en-US" sz="300" dirty="0">
              <a:latin typeface="Montserrat" panose="00000500000000000000" pitchFamily="2" charset="0"/>
            </a:endParaRPr>
          </a:p>
        </p:txBody>
      </p:sp>
      <p:sp>
        <p:nvSpPr>
          <p:cNvPr id="9299" name="TextBox 86">
            <a:extLst>
              <a:ext uri="{FF2B5EF4-FFF2-40B4-BE49-F238E27FC236}">
                <a16:creationId xmlns:a16="http://schemas.microsoft.com/office/drawing/2014/main" id="{E049F891-C855-1A65-6280-2005282B1A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0604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#105</a:t>
            </a:r>
          </a:p>
        </p:txBody>
      </p:sp>
      <p:sp>
        <p:nvSpPr>
          <p:cNvPr id="9300" name="TextBox 86">
            <a:extLst>
              <a:ext uri="{FF2B5EF4-FFF2-40B4-BE49-F238E27FC236}">
                <a16:creationId xmlns:a16="http://schemas.microsoft.com/office/drawing/2014/main" id="{1F009C8B-8620-7A64-29E2-5687DDBAC1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765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1" name="TextBox 86">
            <a:extLst>
              <a:ext uri="{FF2B5EF4-FFF2-40B4-BE49-F238E27FC236}">
                <a16:creationId xmlns:a16="http://schemas.microsoft.com/office/drawing/2014/main" id="{46F3644B-3097-7778-64E2-C5DE9FDC17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435" y="858838"/>
            <a:ext cx="359394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dirty="0">
                <a:latin typeface="Montserrat" panose="00000500000000000000" pitchFamily="2" charset="0"/>
              </a:rPr>
              <a:t>#103</a:t>
            </a:r>
          </a:p>
        </p:txBody>
      </p:sp>
      <p:sp>
        <p:nvSpPr>
          <p:cNvPr id="9302" name="TextBox 86">
            <a:extLst>
              <a:ext uri="{FF2B5EF4-FFF2-40B4-BE49-F238E27FC236}">
                <a16:creationId xmlns:a16="http://schemas.microsoft.com/office/drawing/2014/main" id="{D3255497-3A09-A75C-C222-18BEAFE027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038" y="900113"/>
            <a:ext cx="3730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9303" name="TextBox 86">
            <a:extLst>
              <a:ext uri="{FF2B5EF4-FFF2-40B4-BE49-F238E27FC236}">
                <a16:creationId xmlns:a16="http://schemas.microsoft.com/office/drawing/2014/main" id="{F12A48D7-5549-7405-07EF-E919A4058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4800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4" name="TextBox 86">
            <a:extLst>
              <a:ext uri="{FF2B5EF4-FFF2-40B4-BE49-F238E27FC236}">
                <a16:creationId xmlns:a16="http://schemas.microsoft.com/office/drawing/2014/main" id="{0627CB54-2FC2-0B3E-44EE-45589CBC3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251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5" name="TextBox 86">
            <a:extLst>
              <a:ext uri="{FF2B5EF4-FFF2-40B4-BE49-F238E27FC236}">
                <a16:creationId xmlns:a16="http://schemas.microsoft.com/office/drawing/2014/main" id="{AE316525-B964-400F-8CB6-1158DE93FE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5291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6" name="TextBox 86">
            <a:extLst>
              <a:ext uri="{FF2B5EF4-FFF2-40B4-BE49-F238E27FC236}">
                <a16:creationId xmlns:a16="http://schemas.microsoft.com/office/drawing/2014/main" id="{2B5ECC4E-CCE9-4766-08D7-03D432509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963" y="982663"/>
            <a:ext cx="3603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7" name="TextBox 86">
            <a:extLst>
              <a:ext uri="{FF2B5EF4-FFF2-40B4-BE49-F238E27FC236}">
                <a16:creationId xmlns:a16="http://schemas.microsoft.com/office/drawing/2014/main" id="{F62E733A-7A2E-1A35-E09F-22883EC29A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325" y="982663"/>
            <a:ext cx="3603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9308" name="TextBox 86">
            <a:extLst>
              <a:ext uri="{FF2B5EF4-FFF2-40B4-BE49-F238E27FC236}">
                <a16:creationId xmlns:a16="http://schemas.microsoft.com/office/drawing/2014/main" id="{17A314DB-FB29-1391-989A-45D9B94EC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09" name="TextBox 86">
            <a:extLst>
              <a:ext uri="{FF2B5EF4-FFF2-40B4-BE49-F238E27FC236}">
                <a16:creationId xmlns:a16="http://schemas.microsoft.com/office/drawing/2014/main" id="{DD92A151-CA14-F3E2-20B9-987C8031AA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0" name="TextBox 86">
            <a:extLst>
              <a:ext uri="{FF2B5EF4-FFF2-40B4-BE49-F238E27FC236}">
                <a16:creationId xmlns:a16="http://schemas.microsoft.com/office/drawing/2014/main" id="{D80395B6-EFF7-16CD-CE93-78FA6B97BD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335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1" name="TextBox 86">
            <a:extLst>
              <a:ext uri="{FF2B5EF4-FFF2-40B4-BE49-F238E27FC236}">
                <a16:creationId xmlns:a16="http://schemas.microsoft.com/office/drawing/2014/main" id="{6F7D45B0-2745-4629-7999-AE587C6BB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2" name="TextBox 86">
            <a:extLst>
              <a:ext uri="{FF2B5EF4-FFF2-40B4-BE49-F238E27FC236}">
                <a16:creationId xmlns:a16="http://schemas.microsoft.com/office/drawing/2014/main" id="{C79036BF-AD30-325C-4BB6-895ACA9282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91213" y="992188"/>
            <a:ext cx="354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3" name="TextBox 86">
            <a:extLst>
              <a:ext uri="{FF2B5EF4-FFF2-40B4-BE49-F238E27FC236}">
                <a16:creationId xmlns:a16="http://schemas.microsoft.com/office/drawing/2014/main" id="{0CF5D734-DD6C-AD2E-9440-6B33766FE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992188"/>
            <a:ext cx="3540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9314" name="TextBox 86">
            <a:extLst>
              <a:ext uri="{FF2B5EF4-FFF2-40B4-BE49-F238E27FC236}">
                <a16:creationId xmlns:a16="http://schemas.microsoft.com/office/drawing/2014/main" id="{28D9AA08-8A8B-63A9-0898-84136AB1D2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5" name="TextBox 86">
            <a:extLst>
              <a:ext uri="{FF2B5EF4-FFF2-40B4-BE49-F238E27FC236}">
                <a16:creationId xmlns:a16="http://schemas.microsoft.com/office/drawing/2014/main" id="{5DC8C23D-8C8A-6898-C86B-0ACF9865A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3515" y="984250"/>
            <a:ext cx="3556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6" name="TextBox 86">
            <a:extLst>
              <a:ext uri="{FF2B5EF4-FFF2-40B4-BE49-F238E27FC236}">
                <a16:creationId xmlns:a16="http://schemas.microsoft.com/office/drawing/2014/main" id="{BDA196AA-25DC-9772-D28B-D2B72AE942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7678" y="984250"/>
            <a:ext cx="3571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7" name="TextBox 86">
            <a:extLst>
              <a:ext uri="{FF2B5EF4-FFF2-40B4-BE49-F238E27FC236}">
                <a16:creationId xmlns:a16="http://schemas.microsoft.com/office/drawing/2014/main" id="{184823E6-7E3C-F946-D1B2-66DD4423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300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8" name="TextBox 86">
            <a:extLst>
              <a:ext uri="{FF2B5EF4-FFF2-40B4-BE49-F238E27FC236}">
                <a16:creationId xmlns:a16="http://schemas.microsoft.com/office/drawing/2014/main" id="{2894C9DD-B6EC-EA67-D77D-978077AF55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6175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19" name="TextBox 86">
            <a:extLst>
              <a:ext uri="{FF2B5EF4-FFF2-40B4-BE49-F238E27FC236}">
                <a16:creationId xmlns:a16="http://schemas.microsoft.com/office/drawing/2014/main" id="{954356E6-4333-06ED-1416-1F19213EAE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13650" y="984250"/>
            <a:ext cx="357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9320" name="TextBox 86">
            <a:extLst>
              <a:ext uri="{FF2B5EF4-FFF2-40B4-BE49-F238E27FC236}">
                <a16:creationId xmlns:a16="http://schemas.microsoft.com/office/drawing/2014/main" id="{65128A06-4803-E32F-6C6D-D3BB65A5C3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1" name="TextBox 86">
            <a:extLst>
              <a:ext uri="{FF2B5EF4-FFF2-40B4-BE49-F238E27FC236}">
                <a16:creationId xmlns:a16="http://schemas.microsoft.com/office/drawing/2014/main" id="{BB26C952-E6A9-693D-98B4-78C7B90B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7631" y="984250"/>
            <a:ext cx="3619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2" name="TextBox 86">
            <a:extLst>
              <a:ext uri="{FF2B5EF4-FFF2-40B4-BE49-F238E27FC236}">
                <a16:creationId xmlns:a16="http://schemas.microsoft.com/office/drawing/2014/main" id="{0D6F4EF5-4AA8-842C-9D83-3C72692BD2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5228" y="984250"/>
            <a:ext cx="36353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3" name="TextBox 86">
            <a:extLst>
              <a:ext uri="{FF2B5EF4-FFF2-40B4-BE49-F238E27FC236}">
                <a16:creationId xmlns:a16="http://schemas.microsoft.com/office/drawing/2014/main" id="{EA8073C6-C988-E28B-5638-2BB77F8808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24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4" name="TextBox 86">
            <a:extLst>
              <a:ext uri="{FF2B5EF4-FFF2-40B4-BE49-F238E27FC236}">
                <a16:creationId xmlns:a16="http://schemas.microsoft.com/office/drawing/2014/main" id="{34B62DE1-4063-E33D-416A-E6ED2E5B3F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75425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325" name="TextBox 86">
            <a:extLst>
              <a:ext uri="{FF2B5EF4-FFF2-40B4-BE49-F238E27FC236}">
                <a16:creationId xmlns:a16="http://schemas.microsoft.com/office/drawing/2014/main" id="{146197F9-B764-5CE3-B61A-D3F6C85D93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0" y="984250"/>
            <a:ext cx="3635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600" b="1">
                <a:latin typeface="Montserrat" panose="00000500000000000000" pitchFamily="2" charset="0"/>
              </a:rPr>
              <a:t>Dec.</a:t>
            </a:r>
          </a:p>
        </p:txBody>
      </p:sp>
      <p:cxnSp>
        <p:nvCxnSpPr>
          <p:cNvPr id="19" name="Straight Connector 114">
            <a:extLst>
              <a:ext uri="{FF2B5EF4-FFF2-40B4-BE49-F238E27FC236}">
                <a16:creationId xmlns:a16="http://schemas.microsoft.com/office/drawing/2014/main" id="{3C2AA942-1C8F-3D6F-1F70-5C3FB4E1B17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68109" y="1144588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304" name="Straight Connector 114">
            <a:extLst>
              <a:ext uri="{FF2B5EF4-FFF2-40B4-BE49-F238E27FC236}">
                <a16:creationId xmlns:a16="http://schemas.microsoft.com/office/drawing/2014/main" id="{7FFACECD-A0AE-6740-39FB-ACFC2EC0A9B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52948" y="1211263"/>
            <a:ext cx="0" cy="3724275"/>
          </a:xfrm>
          <a:prstGeom prst="line">
            <a:avLst/>
          </a:prstGeom>
          <a:noFill/>
          <a:ln w="9525" algn="ctr">
            <a:solidFill>
              <a:schemeClr val="accent4">
                <a:lumMod val="60000"/>
                <a:lumOff val="4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328" name="Rectangle 12">
            <a:extLst>
              <a:ext uri="{FF2B5EF4-FFF2-40B4-BE49-F238E27FC236}">
                <a16:creationId xmlns:a16="http://schemas.microsoft.com/office/drawing/2014/main" id="{1635EF4B-1875-778E-1777-97465BA37E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5156" y="4922378"/>
            <a:ext cx="8699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E45D925A-7286-DB48-68B7-A6D706B3B9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5420" y="1173614"/>
            <a:ext cx="2334293" cy="1692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SA1 St.1, Content Definition (RAN &amp; SA St.2)</a:t>
            </a:r>
            <a:r>
              <a:rPr lang="en-GB" altLang="en-US" sz="500" dirty="0">
                <a:latin typeface="Montserrat" panose="00000500000000000000" pitchFamily="50" charset="0"/>
              </a:rPr>
              <a:t>: completed Dec. 2023</a:t>
            </a:r>
          </a:p>
        </p:txBody>
      </p:sp>
      <p:sp>
        <p:nvSpPr>
          <p:cNvPr id="14" name="TextBox 112">
            <a:extLst>
              <a:ext uri="{FF2B5EF4-FFF2-40B4-BE49-F238E27FC236}">
                <a16:creationId xmlns:a16="http://schemas.microsoft.com/office/drawing/2014/main" id="{BC03F5F2-B016-4A08-DEE5-34F1CFE562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3650" y="2131942"/>
            <a:ext cx="2042547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5GA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6" name="TextBox 112">
            <a:extLst>
              <a:ext uri="{FF2B5EF4-FFF2-40B4-BE49-F238E27FC236}">
                <a16:creationId xmlns:a16="http://schemas.microsoft.com/office/drawing/2014/main" id="{44D84522-26CF-CF04-2F5F-9F53A55E0A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7797" y="3303775"/>
            <a:ext cx="2286203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20 FS_6G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FE917D59-C834-476C-5577-AC1D9BA747C4}"/>
              </a:ext>
            </a:extLst>
          </p:cNvPr>
          <p:cNvSpPr/>
          <p:nvPr/>
        </p:nvSpPr>
        <p:spPr bwMode="auto">
          <a:xfrm>
            <a:off x="1946189" y="2324569"/>
            <a:ext cx="1832919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2</a:t>
            </a:r>
          </a:p>
        </p:txBody>
      </p:sp>
      <p:sp>
        <p:nvSpPr>
          <p:cNvPr id="21" name="Chevron 60">
            <a:extLst>
              <a:ext uri="{FF2B5EF4-FFF2-40B4-BE49-F238E27FC236}">
                <a16:creationId xmlns:a16="http://schemas.microsoft.com/office/drawing/2014/main" id="{C84519AB-AB73-BEDD-1064-6B9A6CDCFE6B}"/>
              </a:ext>
            </a:extLst>
          </p:cNvPr>
          <p:cNvSpPr/>
          <p:nvPr/>
        </p:nvSpPr>
        <p:spPr bwMode="auto">
          <a:xfrm>
            <a:off x="2131541" y="2583038"/>
            <a:ext cx="2311133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**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A2547763-F2B5-91FD-8694-91FA069F349D}"/>
              </a:ext>
            </a:extLst>
          </p:cNvPr>
          <p:cNvSpPr/>
          <p:nvPr/>
        </p:nvSpPr>
        <p:spPr bwMode="auto">
          <a:xfrm>
            <a:off x="3124200" y="2853850"/>
            <a:ext cx="1326292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Stage 3</a:t>
            </a:r>
          </a:p>
        </p:txBody>
      </p:sp>
      <p:cxnSp>
        <p:nvCxnSpPr>
          <p:cNvPr id="23" name="Straight Connector 97">
            <a:extLst>
              <a:ext uri="{FF2B5EF4-FFF2-40B4-BE49-F238E27FC236}">
                <a16:creationId xmlns:a16="http://schemas.microsoft.com/office/drawing/2014/main" id="{BC3513A4-0F22-67B7-4AC3-0DB7BD62EEC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150" y="313262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24" name="TextBox 1">
            <a:extLst>
              <a:ext uri="{FF2B5EF4-FFF2-40B4-BE49-F238E27FC236}">
                <a16:creationId xmlns:a16="http://schemas.microsoft.com/office/drawing/2014/main" id="{499996E2-2F0B-C0DE-9CD5-2AE58F3C2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8794" y="2532978"/>
            <a:ext cx="1962615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Normative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(timeline for 5GA studies not shown)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0CE3AE60-A819-CC62-CEC0-797BD788B7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05694" y="3661563"/>
            <a:ext cx="1859133" cy="307777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Chart showing Studies dates</a:t>
            </a:r>
          </a:p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(no 6G normative work in Rel-20)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" name="Chevron 60">
            <a:extLst>
              <a:ext uri="{FF2B5EF4-FFF2-40B4-BE49-F238E27FC236}">
                <a16:creationId xmlns:a16="http://schemas.microsoft.com/office/drawing/2014/main" id="{C46ED45C-3178-2C8F-751D-458C2703065B}"/>
              </a:ext>
            </a:extLst>
          </p:cNvPr>
          <p:cNvSpPr/>
          <p:nvPr/>
        </p:nvSpPr>
        <p:spPr bwMode="auto">
          <a:xfrm>
            <a:off x="797011" y="3195234"/>
            <a:ext cx="228927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1</a:t>
            </a:r>
          </a:p>
        </p:txBody>
      </p:sp>
      <p:sp>
        <p:nvSpPr>
          <p:cNvPr id="10306" name="Chevron 60">
            <a:extLst>
              <a:ext uri="{FF2B5EF4-FFF2-40B4-BE49-F238E27FC236}">
                <a16:creationId xmlns:a16="http://schemas.microsoft.com/office/drawing/2014/main" id="{0469D5C1-2E3E-7FFB-29FE-5EE894357995}"/>
              </a:ext>
            </a:extLst>
          </p:cNvPr>
          <p:cNvSpPr/>
          <p:nvPr/>
        </p:nvSpPr>
        <p:spPr bwMode="auto">
          <a:xfrm>
            <a:off x="1828800" y="3454190"/>
            <a:ext cx="1625334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P</a:t>
            </a:r>
          </a:p>
        </p:txBody>
      </p:sp>
      <p:sp>
        <p:nvSpPr>
          <p:cNvPr id="10308" name="Chevron 60">
            <a:extLst>
              <a:ext uri="{FF2B5EF4-FFF2-40B4-BE49-F238E27FC236}">
                <a16:creationId xmlns:a16="http://schemas.microsoft.com/office/drawing/2014/main" id="{391E6770-8509-5AFF-1A52-4CB0B4EAB9AC}"/>
              </a:ext>
            </a:extLst>
          </p:cNvPr>
          <p:cNvSpPr/>
          <p:nvPr/>
        </p:nvSpPr>
        <p:spPr bwMode="auto">
          <a:xfrm>
            <a:off x="2119184" y="3718819"/>
            <a:ext cx="2034746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2</a:t>
            </a:r>
          </a:p>
        </p:txBody>
      </p:sp>
      <p:sp>
        <p:nvSpPr>
          <p:cNvPr id="10309" name="Chevron 60">
            <a:extLst>
              <a:ext uri="{FF2B5EF4-FFF2-40B4-BE49-F238E27FC236}">
                <a16:creationId xmlns:a16="http://schemas.microsoft.com/office/drawing/2014/main" id="{DCD291AB-3A54-14A6-B49B-15DEEBC7FAB3}"/>
              </a:ext>
            </a:extLst>
          </p:cNvPr>
          <p:cNvSpPr/>
          <p:nvPr/>
        </p:nvSpPr>
        <p:spPr bwMode="auto">
          <a:xfrm>
            <a:off x="4003775" y="3725681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10314" name="Chevron 60">
            <a:extLst>
              <a:ext uri="{FF2B5EF4-FFF2-40B4-BE49-F238E27FC236}">
                <a16:creationId xmlns:a16="http://schemas.microsoft.com/office/drawing/2014/main" id="{BE31C3B4-C6EC-57A9-E0DF-B1BD064CE980}"/>
              </a:ext>
            </a:extLst>
          </p:cNvPr>
          <p:cNvSpPr/>
          <p:nvPr/>
        </p:nvSpPr>
        <p:spPr bwMode="auto">
          <a:xfrm>
            <a:off x="2125362" y="3983473"/>
            <a:ext cx="2625811" cy="227012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RAN WG**</a:t>
            </a:r>
          </a:p>
        </p:txBody>
      </p:sp>
      <p:sp>
        <p:nvSpPr>
          <p:cNvPr id="10315" name="Chevron 60">
            <a:extLst>
              <a:ext uri="{FF2B5EF4-FFF2-40B4-BE49-F238E27FC236}">
                <a16:creationId xmlns:a16="http://schemas.microsoft.com/office/drawing/2014/main" id="{D64FF15B-122B-6EE4-401A-75F05FB02E4A}"/>
              </a:ext>
            </a:extLst>
          </p:cNvPr>
          <p:cNvSpPr/>
          <p:nvPr/>
        </p:nvSpPr>
        <p:spPr bwMode="auto">
          <a:xfrm>
            <a:off x="2542309" y="4258325"/>
            <a:ext cx="22830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FS_6G Stage 3</a:t>
            </a:r>
          </a:p>
        </p:txBody>
      </p:sp>
      <p:sp>
        <p:nvSpPr>
          <p:cNvPr id="10316" name="Thought Bubble: Cloud 10315">
            <a:extLst>
              <a:ext uri="{FF2B5EF4-FFF2-40B4-BE49-F238E27FC236}">
                <a16:creationId xmlns:a16="http://schemas.microsoft.com/office/drawing/2014/main" id="{65322065-6E42-B0A5-8BB5-E3E237382E35}"/>
              </a:ext>
            </a:extLst>
          </p:cNvPr>
          <p:cNvSpPr/>
          <p:nvPr/>
        </p:nvSpPr>
        <p:spPr bwMode="auto">
          <a:xfrm>
            <a:off x="4256869" y="4259859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7" name="TextBox 10316">
            <a:extLst>
              <a:ext uri="{FF2B5EF4-FFF2-40B4-BE49-F238E27FC236}">
                <a16:creationId xmlns:a16="http://schemas.microsoft.com/office/drawing/2014/main" id="{4B4B5875-ED24-137D-1095-602EDC30B2CE}"/>
              </a:ext>
            </a:extLst>
          </p:cNvPr>
          <p:cNvSpPr txBox="1"/>
          <p:nvPr/>
        </p:nvSpPr>
        <p:spPr>
          <a:xfrm>
            <a:off x="4213353" y="4271941"/>
            <a:ext cx="101533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cxnSp>
        <p:nvCxnSpPr>
          <p:cNvPr id="10319" name="Straight Connector 97">
            <a:extLst>
              <a:ext uri="{FF2B5EF4-FFF2-40B4-BE49-F238E27FC236}">
                <a16:creationId xmlns:a16="http://schemas.microsoft.com/office/drawing/2014/main" id="{931F8B58-FAF2-C8B7-3A0D-5802198F096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0" y="4527902"/>
            <a:ext cx="9086850" cy="7938"/>
          </a:xfrm>
          <a:prstGeom prst="line">
            <a:avLst/>
          </a:prstGeom>
          <a:noFill/>
          <a:ln w="38100" algn="ctr">
            <a:solidFill>
              <a:schemeClr val="accent4">
                <a:lumMod val="60000"/>
                <a:lumOff val="40000"/>
              </a:schemeClr>
            </a:solidFill>
            <a:round/>
            <a:headEnd/>
            <a:tailEnd/>
          </a:ln>
        </p:spPr>
      </p:cxnSp>
      <p:sp>
        <p:nvSpPr>
          <p:cNvPr id="10320" name="TextBox 112">
            <a:extLst>
              <a:ext uri="{FF2B5EF4-FFF2-40B4-BE49-F238E27FC236}">
                <a16:creationId xmlns:a16="http://schemas.microsoft.com/office/drawing/2014/main" id="{03380713-D014-E7DF-B134-1395BB0B0D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75086" y="4577916"/>
            <a:ext cx="1808508" cy="36933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Montserrat" panose="00000500000000000000" pitchFamily="2" charset="0"/>
              </a:rPr>
              <a:t>Release 21 6G</a:t>
            </a:r>
            <a:endParaRPr lang="en-GB" altLang="en-US" sz="1600" b="1" dirty="0">
              <a:latin typeface="Montserrat" panose="00000500000000000000" pitchFamily="2" charset="0"/>
            </a:endParaRPr>
          </a:p>
        </p:txBody>
      </p:sp>
      <p:sp>
        <p:nvSpPr>
          <p:cNvPr id="10322" name="Rectangle 10321">
            <a:extLst>
              <a:ext uri="{FF2B5EF4-FFF2-40B4-BE49-F238E27FC236}">
                <a16:creationId xmlns:a16="http://schemas.microsoft.com/office/drawing/2014/main" id="{00BCEC7E-720F-A84A-4508-D3931CE0CA46}"/>
              </a:ext>
            </a:extLst>
          </p:cNvPr>
          <p:cNvSpPr/>
          <p:nvPr/>
        </p:nvSpPr>
        <p:spPr bwMode="auto">
          <a:xfrm>
            <a:off x="1799614" y="4547643"/>
            <a:ext cx="6211708" cy="44365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21920" tIns="60960" rIns="121920" bIns="6096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r>
              <a:rPr lang="en-GB" altLang="en-US" sz="1100" dirty="0"/>
              <a:t>Rel-21 timeline to be decided no later than June 2026</a:t>
            </a:r>
          </a:p>
          <a:p>
            <a:pPr algn="ctr">
              <a:defRPr/>
            </a:pPr>
            <a:r>
              <a:rPr lang="en-GB" altLang="en-US" sz="900" i="1" dirty="0"/>
              <a:t>ITU deadlines for 6G: March 2029 for technology proposal, mid-2030 for specifications</a:t>
            </a:r>
            <a:endParaRPr lang="fr-FR" sz="900" i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64FBBAD-92B3-7B72-A751-8332364D53EE}"/>
              </a:ext>
            </a:extLst>
          </p:cNvPr>
          <p:cNvSpPr/>
          <p:nvPr/>
        </p:nvSpPr>
        <p:spPr bwMode="auto">
          <a:xfrm>
            <a:off x="4336284" y="2859772"/>
            <a:ext cx="463193" cy="202512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</a:t>
            </a:r>
            <a:endParaRPr lang="fr-FR" sz="7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318" name="Chevron 60">
            <a:extLst>
              <a:ext uri="{FF2B5EF4-FFF2-40B4-BE49-F238E27FC236}">
                <a16:creationId xmlns:a16="http://schemas.microsoft.com/office/drawing/2014/main" id="{D5AEC16E-C864-EB75-3F34-7ACFE3849F51}"/>
              </a:ext>
            </a:extLst>
          </p:cNvPr>
          <p:cNvSpPr/>
          <p:nvPr/>
        </p:nvSpPr>
        <p:spPr bwMode="auto">
          <a:xfrm>
            <a:off x="2679398" y="1493415"/>
            <a:ext cx="451352" cy="260921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6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R4_perf</a:t>
            </a:r>
          </a:p>
        </p:txBody>
      </p:sp>
      <p:sp>
        <p:nvSpPr>
          <p:cNvPr id="10307" name="Star: 5 Points 10306">
            <a:extLst>
              <a:ext uri="{FF2B5EF4-FFF2-40B4-BE49-F238E27FC236}">
                <a16:creationId xmlns:a16="http://schemas.microsoft.com/office/drawing/2014/main" id="{C5232931-983C-3F9F-3E6E-FADD888D583D}"/>
              </a:ext>
            </a:extLst>
          </p:cNvPr>
          <p:cNvSpPr/>
          <p:nvPr/>
        </p:nvSpPr>
        <p:spPr bwMode="auto">
          <a:xfrm>
            <a:off x="2314712" y="1250760"/>
            <a:ext cx="887592" cy="651835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0070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5">
            <a:extLst>
              <a:ext uri="{FF2B5EF4-FFF2-40B4-BE49-F238E27FC236}">
                <a16:creationId xmlns:a16="http://schemas.microsoft.com/office/drawing/2014/main" id="{6E8978A9-2215-2483-5D86-D660CFF11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16387" name="Content Placeholder 6">
            <a:extLst>
              <a:ext uri="{FF2B5EF4-FFF2-40B4-BE49-F238E27FC236}">
                <a16:creationId xmlns:a16="http://schemas.microsoft.com/office/drawing/2014/main" id="{8F885757-D95E-A3D8-B3B9-589F7ADB8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b="1" i="1" dirty="0"/>
              <a:t>Rel-19 Timeline and Progress</a:t>
            </a:r>
          </a:p>
          <a:p>
            <a:pPr marL="341313" indent="-341313" algn="just"/>
            <a:r>
              <a:rPr lang="en-GB" altLang="en-US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D9E33F5-2ED4-3E45-C2AC-5E99BDCC565D}"/>
              </a:ext>
            </a:extLst>
          </p:cNvPr>
          <p:cNvCxnSpPr>
            <a:cxnSpLocks/>
          </p:cNvCxnSpPr>
          <p:nvPr/>
        </p:nvCxnSpPr>
        <p:spPr bwMode="auto">
          <a:xfrm>
            <a:off x="7548563" y="1025525"/>
            <a:ext cx="151765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AB0F939-E4D4-249D-BDC0-E5F9B2A072D5}"/>
              </a:ext>
            </a:extLst>
          </p:cNvPr>
          <p:cNvCxnSpPr>
            <a:cxnSpLocks/>
          </p:cNvCxnSpPr>
          <p:nvPr/>
        </p:nvCxnSpPr>
        <p:spPr bwMode="auto">
          <a:xfrm>
            <a:off x="4857750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7A64EBB-5D88-F66E-A0B0-B46494CA8AFA}"/>
              </a:ext>
            </a:extLst>
          </p:cNvPr>
          <p:cNvCxnSpPr>
            <a:cxnSpLocks/>
          </p:cNvCxnSpPr>
          <p:nvPr/>
        </p:nvCxnSpPr>
        <p:spPr bwMode="auto">
          <a:xfrm>
            <a:off x="2122488" y="1025525"/>
            <a:ext cx="25273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3B5C8C0D-34FA-FE4C-C3F2-92FDF76DB7C0}"/>
              </a:ext>
            </a:extLst>
          </p:cNvPr>
          <p:cNvCxnSpPr>
            <a:cxnSpLocks/>
          </p:cNvCxnSpPr>
          <p:nvPr/>
        </p:nvCxnSpPr>
        <p:spPr bwMode="auto">
          <a:xfrm>
            <a:off x="220663" y="1025525"/>
            <a:ext cx="1676400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:a16="http://schemas.microsoft.com/office/drawing/2014/main" id="{BC6A4D54-3A8F-6BF4-37B8-FE9CC064B39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466013" y="1763713"/>
            <a:ext cx="25400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:a16="http://schemas.microsoft.com/office/drawing/2014/main" id="{3696AABC-F58B-8F2B-0A87-5C1A913E83A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767263" y="1724025"/>
            <a:ext cx="4762" cy="3133725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:a16="http://schemas.microsoft.com/office/drawing/2014/main" id="{6B42B71A-3E27-01FB-4AD7-7B386E39105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35175" y="1725613"/>
            <a:ext cx="7938" cy="3132137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0" name="Title 1">
            <a:extLst>
              <a:ext uri="{FF2B5EF4-FFF2-40B4-BE49-F238E27FC236}">
                <a16:creationId xmlns:a16="http://schemas.microsoft.com/office/drawing/2014/main" id="{D0A2261C-DFA1-69AF-6015-50D28040830F}"/>
              </a:ext>
            </a:extLst>
          </p:cNvPr>
          <p:cNvSpPr txBox="1">
            <a:spLocks/>
          </p:cNvSpPr>
          <p:nvPr/>
        </p:nvSpPr>
        <p:spPr bwMode="auto">
          <a:xfrm>
            <a:off x="401783" y="98940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19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7419" name="TextBox 86">
            <a:extLst>
              <a:ext uri="{FF2B5EF4-FFF2-40B4-BE49-F238E27FC236}">
                <a16:creationId xmlns:a16="http://schemas.microsoft.com/office/drawing/2014/main" id="{245798B2-D6F1-60A4-3D80-300F4CB65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7463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:a16="http://schemas.microsoft.com/office/drawing/2014/main" id="{117CFB1F-475B-5927-BC70-15C97820E33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1763713"/>
            <a:ext cx="952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:a16="http://schemas.microsoft.com/office/drawing/2014/main" id="{AC4C9168-CF6A-4857-C981-50630E7F823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1787525"/>
            <a:ext cx="0" cy="31083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:a16="http://schemas.microsoft.com/office/drawing/2014/main" id="{C3887937-F6CB-80A7-E1E6-794CC9EFEDD2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037513" y="1763713"/>
            <a:ext cx="31750" cy="30940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:a16="http://schemas.microsoft.com/office/drawing/2014/main" id="{2680C462-8275-5EC6-97DB-E5DE4EA28FC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1763713"/>
            <a:ext cx="1588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:a16="http://schemas.microsoft.com/office/drawing/2014/main" id="{ED118BB1-8606-9020-5D9E-4D50817F1F7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1724025"/>
            <a:ext cx="0" cy="3171825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:a16="http://schemas.microsoft.com/office/drawing/2014/main" id="{A9147445-A40E-E5E8-5B96-4AB11A90F32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:a16="http://schemas.microsoft.com/office/drawing/2014/main" id="{24E13D41-8A59-85F9-0480-ECD33B35EDAC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075408" y="1763713"/>
            <a:ext cx="31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:a16="http://schemas.microsoft.com/office/drawing/2014/main" id="{58ABF975-9A8E-AF4E-F748-043212BAFF7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395663" y="1763713"/>
            <a:ext cx="15875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:a16="http://schemas.microsoft.com/office/drawing/2014/main" id="{A696E129-9B7E-662F-E41C-81733BD1027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1766888"/>
            <a:ext cx="9525" cy="3128962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:a16="http://schemas.microsoft.com/office/drawing/2014/main" id="{41F2BCA0-D483-2431-1FF6-32B379B1F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44" y="4891274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17431" name="TextBox 86">
            <a:extLst>
              <a:ext uri="{FF2B5EF4-FFF2-40B4-BE49-F238E27FC236}">
                <a16:creationId xmlns:a16="http://schemas.microsoft.com/office/drawing/2014/main" id="{FAFF8A7E-2F10-BB52-90A5-64E7AADA40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2" name="TextBox 86">
            <a:extLst>
              <a:ext uri="{FF2B5EF4-FFF2-40B4-BE49-F238E27FC236}">
                <a16:creationId xmlns:a16="http://schemas.microsoft.com/office/drawing/2014/main" id="{F1946500-C1AC-CDB0-F620-48601A05DE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0638" y="1216025"/>
            <a:ext cx="38893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3" name="TextBox 86">
            <a:extLst>
              <a:ext uri="{FF2B5EF4-FFF2-40B4-BE49-F238E27FC236}">
                <a16:creationId xmlns:a16="http://schemas.microsoft.com/office/drawing/2014/main" id="{9786C7E0-01B4-DD1B-595D-B0790A58F1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4" name="TextBox 86">
            <a:extLst>
              <a:ext uri="{FF2B5EF4-FFF2-40B4-BE49-F238E27FC236}">
                <a16:creationId xmlns:a16="http://schemas.microsoft.com/office/drawing/2014/main" id="{F5DAD881-9D27-70A3-8113-5D51C351C9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0945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5" name="TextBox 86">
            <a:extLst>
              <a:ext uri="{FF2B5EF4-FFF2-40B4-BE49-F238E27FC236}">
                <a16:creationId xmlns:a16="http://schemas.microsoft.com/office/drawing/2014/main" id="{84C8EE69-9AB4-6EED-7640-E16CCBF5BD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56125" y="1216025"/>
            <a:ext cx="392113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6" name="TextBox 86">
            <a:extLst>
              <a:ext uri="{FF2B5EF4-FFF2-40B4-BE49-F238E27FC236}">
                <a16:creationId xmlns:a16="http://schemas.microsoft.com/office/drawing/2014/main" id="{CB19F488-8D05-D1EA-5FC6-13D3971BDE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3513" y="1216025"/>
            <a:ext cx="390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7" name="TextBox 86">
            <a:extLst>
              <a:ext uri="{FF2B5EF4-FFF2-40B4-BE49-F238E27FC236}">
                <a16:creationId xmlns:a16="http://schemas.microsoft.com/office/drawing/2014/main" id="{B4FD9998-EE31-6D24-9CB5-67FEBB2E13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2488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8" name="TextBox 86">
            <a:extLst>
              <a:ext uri="{FF2B5EF4-FFF2-40B4-BE49-F238E27FC236}">
                <a16:creationId xmlns:a16="http://schemas.microsoft.com/office/drawing/2014/main" id="{1F2EAD76-2508-D8C9-C76C-05A05EB34E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8" y="1216025"/>
            <a:ext cx="3937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39" name="TextBox 86">
            <a:extLst>
              <a:ext uri="{FF2B5EF4-FFF2-40B4-BE49-F238E27FC236}">
                <a16:creationId xmlns:a16="http://schemas.microsoft.com/office/drawing/2014/main" id="{E21F6AF5-8B5D-E901-B9CC-2DA816C4D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3138" y="1216025"/>
            <a:ext cx="369887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0" name="TextBox 86">
            <a:extLst>
              <a:ext uri="{FF2B5EF4-FFF2-40B4-BE49-F238E27FC236}">
                <a16:creationId xmlns:a16="http://schemas.microsoft.com/office/drawing/2014/main" id="{CDA36EE8-535B-CF37-D4E7-4EE3404634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1216025"/>
            <a:ext cx="3429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1" name="TextBox 86">
            <a:extLst>
              <a:ext uri="{FF2B5EF4-FFF2-40B4-BE49-F238E27FC236}">
                <a16:creationId xmlns:a16="http://schemas.microsoft.com/office/drawing/2014/main" id="{9AC951F1-4A15-4F44-965F-29BF1EF4E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48675" y="1216025"/>
            <a:ext cx="3635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2" name="TextBox 86">
            <a:extLst>
              <a:ext uri="{FF2B5EF4-FFF2-40B4-BE49-F238E27FC236}">
                <a16:creationId xmlns:a16="http://schemas.microsoft.com/office/drawing/2014/main" id="{55AF9E7C-5FDF-4925-9028-EC66C83D07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050" y="1216025"/>
            <a:ext cx="3556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43" name="Chevron 60">
            <a:extLst>
              <a:ext uri="{FF2B5EF4-FFF2-40B4-BE49-F238E27FC236}">
                <a16:creationId xmlns:a16="http://schemas.microsoft.com/office/drawing/2014/main" id="{BB66ABFF-E7A4-600C-DCA5-68545E89AA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109788"/>
            <a:ext cx="827087" cy="280987"/>
          </a:xfrm>
          <a:prstGeom prst="chevron">
            <a:avLst>
              <a:gd name="adj" fmla="val 50080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  <a:cs typeface="Arial" panose="020B0604020202020204" pitchFamily="34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:a16="http://schemas.microsoft.com/office/drawing/2014/main" id="{AE99719A-CD21-3C13-4744-05936387E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87438" y="2109788"/>
            <a:ext cx="96520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b="1" dirty="0">
                <a:latin typeface="Montserrat" panose="00000500000000000000" pitchFamily="50" charset="0"/>
                <a:cs typeface="Arial" panose="020B0604020202020204" pitchFamily="34" charset="0"/>
              </a:rPr>
              <a:t> 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RAN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def</a:t>
            </a: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3B56143-289B-BF59-FAFB-8C0703A47898}"/>
              </a:ext>
            </a:extLst>
          </p:cNvPr>
          <p:cNvSpPr txBox="1"/>
          <p:nvPr/>
        </p:nvSpPr>
        <p:spPr>
          <a:xfrm>
            <a:off x="3162300" y="90328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CBE8B50-887E-F0DC-BA2D-1148A726F18B}"/>
              </a:ext>
            </a:extLst>
          </p:cNvPr>
          <p:cNvSpPr txBox="1"/>
          <p:nvPr/>
        </p:nvSpPr>
        <p:spPr>
          <a:xfrm>
            <a:off x="5865813" y="903288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17447" name="TextBox 2">
            <a:extLst>
              <a:ext uri="{FF2B5EF4-FFF2-40B4-BE49-F238E27FC236}">
                <a16:creationId xmlns:a16="http://schemas.microsoft.com/office/drawing/2014/main" id="{9D49F941-C33F-C3D4-F37C-EAF6A9758B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905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48" name="TextBox 59">
            <a:extLst>
              <a:ext uri="{FF2B5EF4-FFF2-40B4-BE49-F238E27FC236}">
                <a16:creationId xmlns:a16="http://schemas.microsoft.com/office/drawing/2014/main" id="{14D8C724-F489-782E-99EA-2C6EB89F7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8286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49" name="TextBox 60">
            <a:extLst>
              <a:ext uri="{FF2B5EF4-FFF2-40B4-BE49-F238E27FC236}">
                <a16:creationId xmlns:a16="http://schemas.microsoft.com/office/drawing/2014/main" id="{6C49C5D7-0139-89C0-5502-FCFE3C310F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10513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0" name="TextBox 61">
            <a:extLst>
              <a:ext uri="{FF2B5EF4-FFF2-40B4-BE49-F238E27FC236}">
                <a16:creationId xmlns:a16="http://schemas.microsoft.com/office/drawing/2014/main" id="{534FED17-D641-CF4C-E666-C7A6341CD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1" name="TextBox 62">
            <a:extLst>
              <a:ext uri="{FF2B5EF4-FFF2-40B4-BE49-F238E27FC236}">
                <a16:creationId xmlns:a16="http://schemas.microsoft.com/office/drawing/2014/main" id="{E3A59E99-78C6-8212-5403-2D09338DF2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0250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2" name="TextBox 63">
            <a:extLst>
              <a:ext uri="{FF2B5EF4-FFF2-40B4-BE49-F238E27FC236}">
                <a16:creationId xmlns:a16="http://schemas.microsoft.com/office/drawing/2014/main" id="{34779226-7E27-0FAA-AD9A-3B08060E4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32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3" name="TextBox 64">
            <a:extLst>
              <a:ext uri="{FF2B5EF4-FFF2-40B4-BE49-F238E27FC236}">
                <a16:creationId xmlns:a16="http://schemas.microsoft.com/office/drawing/2014/main" id="{94236FFA-0997-C13E-0B96-88F1412243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85188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17454" name="TextBox 65">
            <a:extLst>
              <a:ext uri="{FF2B5EF4-FFF2-40B4-BE49-F238E27FC236}">
                <a16:creationId xmlns:a16="http://schemas.microsoft.com/office/drawing/2014/main" id="{F37E2FBC-BA43-FF5C-5F2E-BB0D99F29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820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5" name="TextBox 66">
            <a:extLst>
              <a:ext uri="{FF2B5EF4-FFF2-40B4-BE49-F238E27FC236}">
                <a16:creationId xmlns:a16="http://schemas.microsoft.com/office/drawing/2014/main" id="{FB30F2A7-90A3-E3DE-06A0-0317D5725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4488" y="1370013"/>
            <a:ext cx="3746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17456" name="TextBox 67">
            <a:extLst>
              <a:ext uri="{FF2B5EF4-FFF2-40B4-BE49-F238E27FC236}">
                <a16:creationId xmlns:a16="http://schemas.microsoft.com/office/drawing/2014/main" id="{BF39E3B0-A26E-FAE4-A99E-E30F11D523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288" y="1370013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457" name="TextBox 69">
            <a:extLst>
              <a:ext uri="{FF2B5EF4-FFF2-40B4-BE49-F238E27FC236}">
                <a16:creationId xmlns:a16="http://schemas.microsoft.com/office/drawing/2014/main" id="{B4B5D527-A10F-9EF4-CB1D-999F87B636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8" name="TextBox 70">
            <a:extLst>
              <a:ext uri="{FF2B5EF4-FFF2-40B4-BE49-F238E27FC236}">
                <a16:creationId xmlns:a16="http://schemas.microsoft.com/office/drawing/2014/main" id="{14600030-E5AE-6738-F7FE-C1A60CE392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8350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17459" name="TextBox 71">
            <a:extLst>
              <a:ext uri="{FF2B5EF4-FFF2-40B4-BE49-F238E27FC236}">
                <a16:creationId xmlns:a16="http://schemas.microsoft.com/office/drawing/2014/main" id="{A97B5865-FCE7-1A30-1DEA-4AA01AD3EC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5838" y="1370013"/>
            <a:ext cx="3841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1094D96-4519-A119-6C23-D36327FE7B93}"/>
              </a:ext>
            </a:extLst>
          </p:cNvPr>
          <p:cNvSpPr txBox="1"/>
          <p:nvPr/>
        </p:nvSpPr>
        <p:spPr>
          <a:xfrm>
            <a:off x="8359775" y="884238"/>
            <a:ext cx="49212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17462" name="Chevron 79">
            <a:extLst>
              <a:ext uri="{FF2B5EF4-FFF2-40B4-BE49-F238E27FC236}">
                <a16:creationId xmlns:a16="http://schemas.microsoft.com/office/drawing/2014/main" id="{7FBED920-66EE-647E-5A1D-61890EFD33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8288" y="3514725"/>
            <a:ext cx="868362" cy="207963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RAN4_Core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:a16="http://schemas.microsoft.com/office/drawing/2014/main" id="{5C843348-AB8B-EB98-E099-AB29F45FAE77}"/>
              </a:ext>
            </a:extLst>
          </p:cNvPr>
          <p:cNvSpPr/>
          <p:nvPr/>
        </p:nvSpPr>
        <p:spPr bwMode="auto">
          <a:xfrm>
            <a:off x="3009900" y="3763963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:a16="http://schemas.microsoft.com/office/drawing/2014/main" id="{17A88905-A9FA-A2BB-A116-53280018334C}"/>
              </a:ext>
            </a:extLst>
          </p:cNvPr>
          <p:cNvSpPr/>
          <p:nvPr/>
        </p:nvSpPr>
        <p:spPr bwMode="auto">
          <a:xfrm>
            <a:off x="2106613" y="3241675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:a16="http://schemas.microsoft.com/office/drawing/2014/main" id="{6C844825-B87B-FE34-62F5-4EB9818A178E}"/>
              </a:ext>
            </a:extLst>
          </p:cNvPr>
          <p:cNvSpPr/>
          <p:nvPr/>
        </p:nvSpPr>
        <p:spPr bwMode="auto">
          <a:xfrm>
            <a:off x="1635125" y="2952750"/>
            <a:ext cx="3136900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2 (SA2, SA6,…) Normative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:a16="http://schemas.microsoft.com/office/drawing/2014/main" id="{19567EF5-0183-6D10-3220-078DAC35F298}"/>
              </a:ext>
            </a:extLst>
          </p:cNvPr>
          <p:cNvSpPr/>
          <p:nvPr/>
        </p:nvSpPr>
        <p:spPr bwMode="auto">
          <a:xfrm>
            <a:off x="2725738" y="3517900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A728F7C-B2A9-CF29-C3A2-7F395D4F749F}"/>
              </a:ext>
            </a:extLst>
          </p:cNvPr>
          <p:cNvSpPr/>
          <p:nvPr/>
        </p:nvSpPr>
        <p:spPr bwMode="auto">
          <a:xfrm>
            <a:off x="5076825" y="4073525"/>
            <a:ext cx="2386013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:a16="http://schemas.microsoft.com/office/drawing/2014/main" id="{0A5A3D82-EC9B-3ADE-A805-6962727077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582863"/>
            <a:ext cx="9715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700" dirty="0">
                <a:latin typeface="Montserrat" panose="00000500000000000000" pitchFamily="50" charset="0"/>
                <a:cs typeface="Arial" panose="020B0604020202020204" pitchFamily="34" charset="0"/>
              </a:rPr>
              <a:t>St.2 Content </a:t>
            </a:r>
            <a:r>
              <a:rPr lang="fr-FR" altLang="en-US" sz="700" dirty="0" err="1">
                <a:latin typeface="Montserrat" panose="00000500000000000000" pitchFamily="50" charset="0"/>
                <a:cs typeface="Arial" panose="020B0604020202020204" pitchFamily="34" charset="0"/>
              </a:rPr>
              <a:t>approval</a:t>
            </a:r>
            <a:endParaRPr lang="fr-FR" altLang="en-US" sz="700" dirty="0">
              <a:latin typeface="Montserrat" panose="00000500000000000000" pitchFamily="50" charset="0"/>
              <a:cs typeface="Arial" panose="020B0604020202020204" pitchFamily="34" charset="0"/>
            </a:endParaRPr>
          </a:p>
        </p:txBody>
      </p:sp>
      <p:sp>
        <p:nvSpPr>
          <p:cNvPr id="17469" name="TextBox 86">
            <a:extLst>
              <a:ext uri="{FF2B5EF4-FFF2-40B4-BE49-F238E27FC236}">
                <a16:creationId xmlns:a16="http://schemas.microsoft.com/office/drawing/2014/main" id="{10E44D0D-576B-A569-BE45-7A9CACFC9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216025"/>
            <a:ext cx="3968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17470" name="TextBox 60">
            <a:extLst>
              <a:ext uri="{FF2B5EF4-FFF2-40B4-BE49-F238E27FC236}">
                <a16:creationId xmlns:a16="http://schemas.microsoft.com/office/drawing/2014/main" id="{55D8DEE1-0FC7-4175-1A06-A519082BCC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5963" y="1370013"/>
            <a:ext cx="37147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3D686F8-ED82-6617-D806-C4A879336399}"/>
              </a:ext>
            </a:extLst>
          </p:cNvPr>
          <p:cNvSpPr txBox="1"/>
          <p:nvPr/>
        </p:nvSpPr>
        <p:spPr>
          <a:xfrm>
            <a:off x="903288" y="906463"/>
            <a:ext cx="4857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17472" name="Rectangle 12">
            <a:extLst>
              <a:ext uri="{FF2B5EF4-FFF2-40B4-BE49-F238E27FC236}">
                <a16:creationId xmlns:a16="http://schemas.microsoft.com/office/drawing/2014/main" id="{AAE91857-00D6-80E6-0802-C60E42247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6913" y="484243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4" name="Chevron 60">
            <a:extLst>
              <a:ext uri="{FF2B5EF4-FFF2-40B4-BE49-F238E27FC236}">
                <a16:creationId xmlns:a16="http://schemas.microsoft.com/office/drawing/2014/main" id="{89868D0B-3FEE-8610-2056-6C3F72FA2E29}"/>
              </a:ext>
            </a:extLst>
          </p:cNvPr>
          <p:cNvSpPr/>
          <p:nvPr/>
        </p:nvSpPr>
        <p:spPr bwMode="auto">
          <a:xfrm>
            <a:off x="1320800" y="1765300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:a16="http://schemas.microsoft.com/office/drawing/2014/main" id="{646E7AD7-3632-784D-D102-DC06C0316E17}"/>
              </a:ext>
            </a:extLst>
          </p:cNvPr>
          <p:cNvSpPr/>
          <p:nvPr/>
        </p:nvSpPr>
        <p:spPr bwMode="auto">
          <a:xfrm>
            <a:off x="53975" y="1762125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Stage 1 80%</a:t>
            </a:r>
          </a:p>
        </p:txBody>
      </p:sp>
      <p:sp>
        <p:nvSpPr>
          <p:cNvPr id="17475" name="TextBox 67">
            <a:extLst>
              <a:ext uri="{FF2B5EF4-FFF2-40B4-BE49-F238E27FC236}">
                <a16:creationId xmlns:a16="http://schemas.microsoft.com/office/drawing/2014/main" id="{4D0454FC-8357-F7D4-27A3-7B357ACF2B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22225" y="106680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7476" name="Diamond 3">
            <a:extLst>
              <a:ext uri="{FF2B5EF4-FFF2-40B4-BE49-F238E27FC236}">
                <a16:creationId xmlns:a16="http://schemas.microsoft.com/office/drawing/2014/main" id="{A5B8E233-3513-86AA-A6D0-A7696191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863" y="2065338"/>
            <a:ext cx="896937" cy="392112"/>
          </a:xfrm>
          <a:prstGeom prst="diamond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17477" name="TextBox 6">
            <a:extLst>
              <a:ext uri="{FF2B5EF4-FFF2-40B4-BE49-F238E27FC236}">
                <a16:creationId xmlns:a16="http://schemas.microsoft.com/office/drawing/2014/main" id="{5FCD5681-5215-0194-22BF-BA9407FA29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8" y="2120900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 </a:t>
            </a:r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RAN Rel-19 workshop</a:t>
            </a:r>
          </a:p>
        </p:txBody>
      </p:sp>
      <p:sp>
        <p:nvSpPr>
          <p:cNvPr id="17478" name="Diamond 16">
            <a:extLst>
              <a:ext uri="{FF2B5EF4-FFF2-40B4-BE49-F238E27FC236}">
                <a16:creationId xmlns:a16="http://schemas.microsoft.com/office/drawing/2014/main" id="{E93C09B3-60E0-1DFC-83C0-9133ACA46E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638" y="2522538"/>
            <a:ext cx="866775" cy="368300"/>
          </a:xfrm>
          <a:prstGeom prst="diamond">
            <a:avLst/>
          </a:prstGeom>
          <a:solidFill>
            <a:srgbClr val="31859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17479" name="TextBox 7">
            <a:extLst>
              <a:ext uri="{FF2B5EF4-FFF2-40B4-BE49-F238E27FC236}">
                <a16:creationId xmlns:a16="http://schemas.microsoft.com/office/drawing/2014/main" id="{D966007A-A646-7DD2-DCAA-9A3923679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576513"/>
            <a:ext cx="5826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SA Rel-19 </a:t>
            </a:r>
          </a:p>
          <a:p>
            <a:pPr algn="ctr"/>
            <a:r>
              <a:rPr lang="fr-FR" altLang="en-US" sz="600">
                <a:solidFill>
                  <a:schemeClr val="bg1"/>
                </a:solidFill>
                <a:latin typeface="Montserrat" panose="00000500000000000000" pitchFamily="2" charset="0"/>
                <a:cs typeface="Arial" panose="020B0604020202020204" pitchFamily="34" charset="0"/>
              </a:rPr>
              <a:t>Workshop</a:t>
            </a:r>
          </a:p>
        </p:txBody>
      </p:sp>
      <p:cxnSp>
        <p:nvCxnSpPr>
          <p:cNvPr id="5" name="Straight Connector 114">
            <a:extLst>
              <a:ext uri="{FF2B5EF4-FFF2-40B4-BE49-F238E27FC236}">
                <a16:creationId xmlns:a16="http://schemas.microsoft.com/office/drawing/2014/main" id="{D293CFCC-D896-5184-E5C7-45BF2F86B7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1538" y="1690688"/>
            <a:ext cx="12700" cy="3205162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" name="Straight Connector 114">
            <a:extLst>
              <a:ext uri="{FF2B5EF4-FFF2-40B4-BE49-F238E27FC236}">
                <a16:creationId xmlns:a16="http://schemas.microsoft.com/office/drawing/2014/main" id="{FE3895CB-3E7C-9F4F-088B-15F2D26B220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1763713"/>
            <a:ext cx="0" cy="3132137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6" name="Straight Connector 114">
            <a:extLst>
              <a:ext uri="{FF2B5EF4-FFF2-40B4-BE49-F238E27FC236}">
                <a16:creationId xmlns:a16="http://schemas.microsoft.com/office/drawing/2014/main" id="{3AF73AB5-92CC-8C3F-D877-47961DF88D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86650" y="1632136"/>
            <a:ext cx="0" cy="3259138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" name="Star: 5 Points 6">
            <a:extLst>
              <a:ext uri="{FF2B5EF4-FFF2-40B4-BE49-F238E27FC236}">
                <a16:creationId xmlns:a16="http://schemas.microsoft.com/office/drawing/2014/main" id="{184377AB-53B5-5625-A045-27D359756E19}"/>
              </a:ext>
            </a:extLst>
          </p:cNvPr>
          <p:cNvSpPr/>
          <p:nvPr/>
        </p:nvSpPr>
        <p:spPr bwMode="auto">
          <a:xfrm>
            <a:off x="7284836" y="3991400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Star: 5 Points 12">
            <a:extLst>
              <a:ext uri="{FF2B5EF4-FFF2-40B4-BE49-F238E27FC236}">
                <a16:creationId xmlns:a16="http://schemas.microsoft.com/office/drawing/2014/main" id="{767746F6-AE2A-CFD1-834A-BA00F85D3004}"/>
              </a:ext>
            </a:extLst>
          </p:cNvPr>
          <p:cNvSpPr/>
          <p:nvPr/>
        </p:nvSpPr>
        <p:spPr bwMode="auto">
          <a:xfrm>
            <a:off x="7344034" y="3442125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5" name="Chevron 79">
            <a:extLst>
              <a:ext uri="{FF2B5EF4-FFF2-40B4-BE49-F238E27FC236}">
                <a16:creationId xmlns:a16="http://schemas.microsoft.com/office/drawing/2014/main" id="{F18615E9-8242-D629-B6C6-A8ACE265D5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1861" y="3514724"/>
            <a:ext cx="697877" cy="217695"/>
          </a:xfrm>
          <a:prstGeom prst="chevron">
            <a:avLst>
              <a:gd name="adj" fmla="val 50068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 dirty="0">
                <a:latin typeface="Montserrat" panose="00000500000000000000" pitchFamily="2" charset="0"/>
                <a:cs typeface="Arial" panose="020B0604020202020204" pitchFamily="34" charset="0"/>
              </a:rPr>
              <a:t>RAN4_Perf </a:t>
            </a:r>
            <a:endParaRPr lang="fr-FR" altLang="en-US" sz="500" dirty="0">
              <a:latin typeface="Montserrat" panose="00000500000000000000" pitchFamily="2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E3525A-DB78-20E3-F9DB-1D634407CC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7EEE0B8-5011-0924-9747-859656805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82377"/>
            <a:ext cx="7599334" cy="547688"/>
          </a:xfrm>
        </p:spPr>
        <p:txBody>
          <a:bodyPr/>
          <a:lstStyle/>
          <a:p>
            <a:r>
              <a:rPr lang="en-GB" altLang="en-US" dirty="0"/>
              <a:t>Release 19 progress overview (1/2) – SA&amp;CT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625646D6-205C-BD4D-2C3E-9051EB5CC6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0209" y="696929"/>
            <a:ext cx="8725726" cy="4364194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600" dirty="0"/>
              <a:t>SA1 (Stage 1):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and stable (</a:t>
            </a:r>
            <a:r>
              <a:rPr lang="en-GB" altLang="en-US" sz="1600" dirty="0"/>
              <a:t>14 Studies, 25 Normative items)</a:t>
            </a:r>
            <a:endParaRPr lang="en-GB" altLang="en-US" sz="900" dirty="0"/>
          </a:p>
          <a:p>
            <a:pPr marL="341273" indent="-341313">
              <a:defRPr/>
            </a:pPr>
            <a:r>
              <a:rPr lang="en-US" altLang="en-US" sz="1600" dirty="0"/>
              <a:t>SA2, SA6 (Stage 2): </a:t>
            </a:r>
            <a:r>
              <a:rPr lang="en-US" altLang="en-US" sz="1600" dirty="0">
                <a:highlight>
                  <a:srgbClr val="00FF00"/>
                </a:highlight>
              </a:rPr>
              <a:t>completed</a:t>
            </a:r>
            <a:r>
              <a:rPr lang="en-US" altLang="en-US" sz="1600" dirty="0"/>
              <a:t> (24 Studies, 72 Normative items) :</a:t>
            </a:r>
          </a:p>
          <a:p>
            <a:pPr marL="739775" lvl="1" indent="-341313">
              <a:defRPr/>
            </a:pPr>
            <a:r>
              <a:rPr lang="en-GB" altLang="en-US" sz="1100" b="1" dirty="0"/>
              <a:t>3 exceptions completed over the last 3 months (</a:t>
            </a:r>
            <a:r>
              <a:rPr lang="en-GB" altLang="en-US" sz="1000" b="1" dirty="0"/>
              <a:t>AIML_CNNG_RTC_Ph2) and </a:t>
            </a:r>
            <a:r>
              <a:rPr lang="en-GB" altLang="en-US" sz="1000" b="1" dirty="0" err="1"/>
              <a:t>AmbientIoT</a:t>
            </a:r>
            <a:r>
              <a:rPr lang="en-GB" altLang="en-US" sz="1000" b="1" dirty="0"/>
              <a:t>-ARC)</a:t>
            </a:r>
            <a:endParaRPr lang="en-US" altLang="en-US" sz="2800" b="1" dirty="0"/>
          </a:p>
          <a:p>
            <a:pPr marL="341313" indent="-341313">
              <a:defRPr/>
            </a:pPr>
            <a:r>
              <a:rPr lang="en-GB" altLang="en-US" sz="1600" dirty="0"/>
              <a:t>SA3/4/5 (Stages 2 and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(51 studies, 73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these WGs also handle Stage 3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have been completed over the last 3 months: </a:t>
            </a:r>
          </a:p>
          <a:p>
            <a:pPr marL="341313" indent="-341313">
              <a:defRPr/>
            </a:pPr>
            <a:r>
              <a:rPr lang="en-GB" altLang="en-US" sz="1600" dirty="0"/>
              <a:t>CT WGs(mostly Stage 3):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(5 studies, 137 normative items)</a:t>
            </a:r>
          </a:p>
          <a:p>
            <a:pPr marL="1139825" lvl="2" indent="-341313">
              <a:defRPr/>
            </a:pPr>
            <a:r>
              <a:rPr lang="en-US" altLang="en-US" sz="1200" dirty="0"/>
              <a:t>Reminder: some of these WGs might also handle Stage 2 for certain topics</a:t>
            </a:r>
          </a:p>
          <a:p>
            <a:pPr marL="1139825" lvl="2" indent="-341313">
              <a:defRPr/>
            </a:pPr>
            <a:r>
              <a:rPr lang="en-US" altLang="en-US" sz="1200" dirty="0"/>
              <a:t>Exceptions that </a:t>
            </a:r>
            <a:r>
              <a:rPr lang="en-US" altLang="en-US" sz="1200" dirty="0">
                <a:highlight>
                  <a:srgbClr val="00FF00"/>
                </a:highlight>
              </a:rPr>
              <a:t>have been completed </a:t>
            </a:r>
            <a:r>
              <a:rPr lang="en-US" altLang="en-US" sz="1200" dirty="0"/>
              <a:t>over the last 3 months:</a:t>
            </a:r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endParaRPr lang="en-US" altLang="en-US" sz="1200" dirty="0"/>
          </a:p>
          <a:p>
            <a:pPr marL="1139825" lvl="2" indent="-341313">
              <a:defRPr/>
            </a:pPr>
            <a:r>
              <a:rPr lang="en-GB" altLang="en-US" sz="1200" dirty="0"/>
              <a:t>“Code” (ASN.1, Open API) freeze: </a:t>
            </a:r>
            <a:r>
              <a:rPr lang="en-GB" altLang="en-US" sz="1200" dirty="0">
                <a:highlight>
                  <a:srgbClr val="00FF00"/>
                </a:highlight>
              </a:rPr>
              <a:t>achieved at TSG#110</a:t>
            </a:r>
          </a:p>
          <a:p>
            <a:pPr marL="1139825" lvl="2" indent="-341313">
              <a:defRPr/>
            </a:pPr>
            <a:r>
              <a:rPr lang="en-US" altLang="en-US" sz="1200" dirty="0"/>
              <a:t>Note: </a:t>
            </a:r>
            <a:r>
              <a:rPr lang="en-US" altLang="en-US" sz="1200" b="1" dirty="0"/>
              <a:t>one CT item not 100% complete</a:t>
            </a:r>
            <a:r>
              <a:rPr lang="en-US" altLang="en-US" sz="1200" dirty="0"/>
              <a:t>: </a:t>
            </a:r>
            <a:r>
              <a:rPr lang="en-GB" altLang="en-US" sz="1200" dirty="0"/>
              <a:t>CT3 aspects of MPS for IMS Messaging and SMS services</a:t>
            </a:r>
            <a:r>
              <a:rPr lang="en-US" altLang="en-US" sz="1200" dirty="0"/>
              <a:t> MPS4msg (96%). This is lead by CT4, impacting CT1, CT3 and CT4. It will be completed by CRs later on (remaining in Rel-19).</a:t>
            </a:r>
            <a:endParaRPr lang="en-US" altLang="en-US" sz="1200" dirty="0">
              <a:highlight>
                <a:srgbClr val="00FFFF"/>
              </a:highlight>
            </a:endParaRPr>
          </a:p>
          <a:p>
            <a:pPr marL="798512" lvl="2" indent="0">
              <a:buNone/>
              <a:defRPr/>
            </a:pPr>
            <a:endParaRPr lang="en-US" altLang="en-US" sz="1200" dirty="0"/>
          </a:p>
          <a:p>
            <a:pPr marL="739775" lvl="1" indent="-341313">
              <a:defRPr/>
            </a:pPr>
            <a:endParaRPr lang="en-US" altLang="en-US" sz="1200" b="1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23A993C-E13A-3940-C7A2-73A4C459DA8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1091751"/>
              </p:ext>
            </p:extLst>
          </p:nvPr>
        </p:nvGraphicFramePr>
        <p:xfrm>
          <a:off x="7082236" y="1538793"/>
          <a:ext cx="1778000" cy="102235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58900">
                  <a:extLst>
                    <a:ext uri="{9D8B030D-6E8A-4147-A177-3AD203B41FA5}">
                      <a16:colId xmlns:a16="http://schemas.microsoft.com/office/drawing/2014/main" val="3073740301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3358709063"/>
                    </a:ext>
                  </a:extLst>
                </a:gridCol>
              </a:tblGrid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 err="1">
                          <a:effectLst/>
                        </a:rPr>
                        <a:t>AmbientIoT</a:t>
                      </a:r>
                      <a:r>
                        <a:rPr lang="en-GB" sz="800" u="none" strike="noStrike" kern="1200" dirty="0">
                          <a:effectLst/>
                        </a:rPr>
                        <a:t>-SEC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70309185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ATIAS_Ph2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582194090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IVAS_Codec_Ph2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6662009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VOPS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92864616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AMD_PRO-MED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399213948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SCAS_5G_UDR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S3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544344637"/>
                  </a:ext>
                </a:extLst>
              </a:tr>
              <a:tr h="14605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>
                          <a:effectLst/>
                        </a:rPr>
                        <a:t>MCXSec4</a:t>
                      </a:r>
                      <a:endParaRPr lang="en-GB" sz="1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u="none" strike="noStrike" kern="1200" dirty="0">
                          <a:effectLst/>
                        </a:rPr>
                        <a:t>S3</a:t>
                      </a:r>
                      <a:endParaRPr lang="en-GB" sz="1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223" marR="6223" marT="6223" marB="0"/>
                </a:tc>
                <a:extLst>
                  <a:ext uri="{0D108BD9-81ED-4DB2-BD59-A6C34878D82A}">
                    <a16:rowId xmlns:a16="http://schemas.microsoft.com/office/drawing/2014/main" val="2541109122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0B0BA19-B934-0193-5BE2-B13E7A00ED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273453"/>
              </p:ext>
            </p:extLst>
          </p:nvPr>
        </p:nvGraphicFramePr>
        <p:xfrm>
          <a:off x="1956669" y="3028629"/>
          <a:ext cx="2542508" cy="1305040"/>
        </p:xfrm>
        <a:graphic>
          <a:graphicData uri="http://schemas.openxmlformats.org/drawingml/2006/table">
            <a:tbl>
              <a:tblPr/>
              <a:tblGrid>
                <a:gridCol w="1459402">
                  <a:extLst>
                    <a:ext uri="{9D8B030D-6E8A-4147-A177-3AD203B41FA5}">
                      <a16:colId xmlns:a16="http://schemas.microsoft.com/office/drawing/2014/main" val="1172313717"/>
                    </a:ext>
                  </a:extLst>
                </a:gridCol>
                <a:gridCol w="1083106">
                  <a:extLst>
                    <a:ext uri="{9D8B030D-6E8A-4147-A177-3AD203B41FA5}">
                      <a16:colId xmlns:a16="http://schemas.microsoft.com/office/drawing/2014/main" val="2138460416"/>
                    </a:ext>
                  </a:extLst>
                </a:gridCol>
              </a:tblGrid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AIML_App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2432647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AmbientIoT</a:t>
                      </a: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66915278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XRM_Ph2_App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535702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MINT_Ph2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C1; C4; 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033756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MMTel_App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C3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8144904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IMS_RES-CT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C1; C3; C4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1979010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LoSePLMN-CT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C1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5079143"/>
                  </a:ext>
                </a:extLst>
              </a:tr>
              <a:tr h="16313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TestHarmon_CrossRAT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C6</a:t>
                      </a:r>
                    </a:p>
                  </a:txBody>
                  <a:tcPr marL="6350" marR="6350" marT="6350" marB="0">
                    <a:lnL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5534916"/>
                  </a:ext>
                </a:extLst>
              </a:tr>
            </a:tbl>
          </a:graphicData>
        </a:graphic>
      </p:graphicFrame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9E34EAD7-57C3-ADA3-6537-EA418C01580E}"/>
              </a:ext>
            </a:extLst>
          </p:cNvPr>
          <p:cNvCxnSpPr/>
          <p:nvPr/>
        </p:nvCxnSpPr>
        <p:spPr bwMode="auto">
          <a:xfrm>
            <a:off x="5340096" y="2128723"/>
            <a:ext cx="1682496" cy="0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418D1AF4-36C4-6544-1949-1E4BEA6A49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1337" y="-29153"/>
            <a:ext cx="7350276" cy="547688"/>
          </a:xfrm>
        </p:spPr>
        <p:txBody>
          <a:bodyPr/>
          <a:lstStyle/>
          <a:p>
            <a:r>
              <a:rPr lang="en-GB" altLang="en-US" dirty="0"/>
              <a:t>Release 19 progress overview (2/2) - RAN</a:t>
            </a:r>
          </a:p>
        </p:txBody>
      </p:sp>
      <p:sp>
        <p:nvSpPr>
          <p:cNvPr id="15363" name="Content Placeholder 5">
            <a:extLst>
              <a:ext uri="{FF2B5EF4-FFF2-40B4-BE49-F238E27FC236}">
                <a16:creationId xmlns:a16="http://schemas.microsoft.com/office/drawing/2014/main" id="{8B6101D0-4944-92F0-0F66-B23B066C30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0427"/>
            <a:ext cx="8605837" cy="444828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  <a:defRPr/>
            </a:pPr>
            <a:endParaRPr lang="en-US" altLang="en-US" sz="2000" dirty="0"/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600" dirty="0"/>
              <a:t>All RAN1, RAN2 &amp; RAN 3: all items </a:t>
            </a:r>
            <a:r>
              <a:rPr lang="en-GB" altLang="en-US" sz="1600" dirty="0">
                <a:highlight>
                  <a:srgbClr val="00FF00"/>
                </a:highlight>
              </a:rPr>
              <a:t>completed</a:t>
            </a:r>
            <a:r>
              <a:rPr lang="en-GB" altLang="en-US" sz="1600" dirty="0"/>
              <a:t> (27 items)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600" dirty="0"/>
              <a:t>ASN.1 freeze: </a:t>
            </a:r>
            <a:r>
              <a:rPr lang="en-GB" altLang="en-US" sz="1600" dirty="0">
                <a:highlight>
                  <a:srgbClr val="00FF00"/>
                </a:highlight>
              </a:rPr>
              <a:t>achieved at TSG#110</a:t>
            </a:r>
          </a:p>
          <a:p>
            <a:pPr marL="739815" lvl="1" indent="-341313">
              <a:spcBef>
                <a:spcPts val="0"/>
              </a:spcBef>
              <a:defRPr/>
            </a:pPr>
            <a:r>
              <a:rPr lang="en-GB" altLang="en-US" sz="1600" dirty="0"/>
              <a:t>RAN4 timeline clarified: R4-Core: Dec 25; </a:t>
            </a:r>
            <a:r>
              <a:rPr lang="en-GB" altLang="en-US" sz="1600" dirty="0">
                <a:highlight>
                  <a:srgbClr val="00FFFF"/>
                </a:highlight>
              </a:rPr>
              <a:t>R4-Perf: Mar 26</a:t>
            </a:r>
            <a:r>
              <a:rPr lang="en-GB" altLang="en-US" sz="1600" dirty="0"/>
              <a:t>. </a:t>
            </a:r>
            <a:r>
              <a:rPr lang="en-US" altLang="en-US" sz="1600" dirty="0"/>
              <a:t>Not completed:</a:t>
            </a:r>
          </a:p>
          <a:p>
            <a:pPr marL="398502" lvl="1" indent="0">
              <a:spcBef>
                <a:spcPts val="0"/>
              </a:spcBef>
              <a:buNone/>
              <a:defRPr/>
            </a:pPr>
            <a:endParaRPr lang="en-GB" altLang="en-US" sz="1600" b="1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2A8B8F-C4D9-8286-BCCB-A30AFF991F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360216"/>
              </p:ext>
            </p:extLst>
          </p:nvPr>
        </p:nvGraphicFramePr>
        <p:xfrm>
          <a:off x="366826" y="1135264"/>
          <a:ext cx="8512232" cy="391780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203">
                  <a:extLst>
                    <a:ext uri="{9D8B030D-6E8A-4147-A177-3AD203B41FA5}">
                      <a16:colId xmlns:a16="http://schemas.microsoft.com/office/drawing/2014/main" val="3838094560"/>
                    </a:ext>
                  </a:extLst>
                </a:gridCol>
                <a:gridCol w="5802284">
                  <a:extLst>
                    <a:ext uri="{9D8B030D-6E8A-4147-A177-3AD203B41FA5}">
                      <a16:colId xmlns:a16="http://schemas.microsoft.com/office/drawing/2014/main" val="1136597887"/>
                    </a:ext>
                  </a:extLst>
                </a:gridCol>
                <a:gridCol w="1820487">
                  <a:extLst>
                    <a:ext uri="{9D8B030D-6E8A-4147-A177-3AD203B41FA5}">
                      <a16:colId xmlns:a16="http://schemas.microsoft.com/office/drawing/2014/main" val="580241769"/>
                    </a:ext>
                  </a:extLst>
                </a:gridCol>
                <a:gridCol w="192258">
                  <a:extLst>
                    <a:ext uri="{9D8B030D-6E8A-4147-A177-3AD203B41FA5}">
                      <a16:colId xmlns:a16="http://schemas.microsoft.com/office/drawing/2014/main" val="2659883791"/>
                    </a:ext>
                  </a:extLst>
                </a:gridCol>
              </a:tblGrid>
              <a:tr h="151959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Unique_ID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Name</a:t>
                      </a:r>
                      <a:endParaRPr lang="en-GB" sz="800" b="1" i="1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Acronym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31914736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of Network energy savings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Netw_Energy_NR_enh-Perf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3815327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Low-power wake-up signal and receiver for NR (LP-WUS/WUR)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NR_LPWUS-Perf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85411930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Artificial Intelligence (AI)/Machine Learning (ML) for NR air interface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NR_AIML_air-Perf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789988774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Solutions for Ambient IoT (Internet of Things) in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Ambient_IoT_Solutions-Perf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4716499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1052123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IoT-NTN TDD mode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IoT_NTN_TDD-Perf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9748890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04082649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Non-Terrestrial Networks (NTN) for Internet of Things (IoT)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IoT_NTN_Ph3-Perf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9477582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Enhanced requirements and conductive test methodology for NR NTN and IoT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NR_IoT_NTN_req_test_enh-Perf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991307050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1042135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Introduction of Ku bands for NR NTN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NR_NTN_Ku_bands-Perf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53037351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XR (</a:t>
                      </a:r>
                      <a:r>
                        <a:rPr lang="en-GB" sz="800" u="none" strike="noStrike" dirty="0" err="1">
                          <a:effectLst/>
                        </a:rPr>
                        <a:t>eXtended</a:t>
                      </a:r>
                      <a:r>
                        <a:rPr lang="en-GB" sz="800" u="none" strike="noStrike" dirty="0">
                          <a:effectLst/>
                        </a:rPr>
                        <a:t> Reality) for NR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NR_XR_Ph3-Perf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5826001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1060083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7MHz Channel Bandwidth for n26 and n5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NR_FR1_7MHz_BW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446135051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Additional NR bands for NR features in Rel-19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NR_bands_xFeature_R19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424658433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1040120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Rel-19 NR CA/DC for x bands DL with y bands UL (x&lt;7, y&lt;3) and SUL/CA band combinations with a single SUL or two SUL cells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NR_CADC_SUL_R19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99%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4036356245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1062082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Low band carrier aggregation via switching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NR_LBCA_Sw-Perf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50%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422925926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1022089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MIMO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NR_MIMO_Ph5-Perf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7560319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Evolution of NR duplex operation: Sub-band full duplex (SBFD)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NR_duplex_evo-Perf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70%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13624172"/>
                  </a:ext>
                </a:extLst>
              </a:tr>
              <a:tr h="83955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1022091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mobility enhancements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NR_Mob_Ph4-Perf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64463767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base station (BS) RF requirement evolution for FR1/FR2 and testing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s-ES" sz="800" u="none" strike="noStrike">
                          <a:effectLst/>
                        </a:rPr>
                        <a:t>NR_BS_RF_req_evo-Perf</a:t>
                      </a:r>
                      <a:endParaRPr lang="es-ES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56401999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NR Radio Resource Management (RRM) Phase 5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NR_RRM_Ph5-Perf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8475418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Enhancements for Air-to-ground network for NR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NR_ATG_enh-Perf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33544726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1032077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UE RF enhancements for NR FR1/FR2 and EN-DC, Phase 4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NR_ENDC_RF_Ph4-Perf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823354062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Support of intra-band non-collocated EN-DC/NR-CA deployment Phase2: new receiver type(s)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NonCol_intraB_ENDC_NR_CA_Ph2-Perf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60%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1591863488"/>
                  </a:ext>
                </a:extLst>
              </a:tr>
              <a:tr h="225840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1032085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 FR1 TRP (Total Radiated Power), TRS (Total Radiated Sensitivity) and MIMO OTA (Over the Air) testing enhancement Phase 3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TRP_TRS_MIMO_OTA_Ph3-Perf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95%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385233569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1070064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87%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183917093"/>
                  </a:ext>
                </a:extLst>
              </a:tr>
              <a:tr h="151959"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1072064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Perf. part: New LTE band for 5G broadcast for region 3 utilizing a geosynchronous satellite</a:t>
                      </a:r>
                      <a:endParaRPr lang="en-GB" sz="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GB" sz="800" u="none" strike="noStrike">
                          <a:effectLst/>
                        </a:rPr>
                        <a:t>LTE_band_5G_bcast_GSO-Perf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tc>
                  <a:txBody>
                    <a:bodyPr/>
                    <a:lstStyle/>
                    <a:p>
                      <a:pPr algn="r" fontAlgn="b">
                        <a:buNone/>
                      </a:pPr>
                      <a:r>
                        <a:rPr lang="en-GB" sz="800" u="none" strike="noStrike" dirty="0">
                          <a:effectLst/>
                        </a:rPr>
                        <a:t>80%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198" marR="4198" marT="4198" marB="0" anchor="b"/>
                </a:tc>
                <a:extLst>
                  <a:ext uri="{0D108BD9-81ED-4DB2-BD59-A6C34878D82A}">
                    <a16:rowId xmlns:a16="http://schemas.microsoft.com/office/drawing/2014/main" val="22844674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1311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5">
            <a:extLst>
              <a:ext uri="{FF2B5EF4-FFF2-40B4-BE49-F238E27FC236}">
                <a16:creationId xmlns:a16="http://schemas.microsoft.com/office/drawing/2014/main" id="{471C1B4C-7ED6-5C97-D92C-78A57AEEE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Content of this Work Plan review </a:t>
            </a:r>
          </a:p>
        </p:txBody>
      </p:sp>
      <p:sp>
        <p:nvSpPr>
          <p:cNvPr id="21507" name="Content Placeholder 6">
            <a:extLst>
              <a:ext uri="{FF2B5EF4-FFF2-40B4-BE49-F238E27FC236}">
                <a16:creationId xmlns:a16="http://schemas.microsoft.com/office/drawing/2014/main" id="{60827DFD-2030-229F-DAC4-6CF4D87C7F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/>
            <a:r>
              <a:rPr lang="en-GB" altLang="en-US" dirty="0"/>
              <a:t>Snapshot of all ongoing Releases</a:t>
            </a:r>
          </a:p>
          <a:p>
            <a:pPr marL="341313" indent="-341313" algn="just"/>
            <a:r>
              <a:rPr lang="en-GB" altLang="en-US" dirty="0"/>
              <a:t>Rel-19 Timeline and Progress</a:t>
            </a:r>
          </a:p>
          <a:p>
            <a:pPr marL="341313" indent="-341313" algn="just"/>
            <a:r>
              <a:rPr lang="en-GB" altLang="en-US" b="1" i="1" dirty="0"/>
              <a:t>Rel-20 Timeline and Progress</a:t>
            </a:r>
          </a:p>
          <a:p>
            <a:pPr marL="341313" indent="-341313" algn="just"/>
            <a:r>
              <a:rPr lang="en-GB" altLang="en-US" dirty="0"/>
              <a:t>Rel-21 Timeline and Progress</a:t>
            </a:r>
          </a:p>
          <a:p>
            <a:pPr marL="341313" indent="-341313" algn="just"/>
            <a:r>
              <a:rPr lang="en-GB" altLang="en-US" dirty="0"/>
              <a:t>Background information</a:t>
            </a:r>
            <a:endParaRPr lang="en-US" altLang="en-US" dirty="0"/>
          </a:p>
          <a:p>
            <a:pPr marL="0" indent="0" algn="just">
              <a:buNone/>
            </a:pPr>
            <a:endParaRPr lang="en-GB" altLang="en-US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>
            <a:extLst>
              <a:ext uri="{FF2B5EF4-FFF2-40B4-BE49-F238E27FC236}">
                <a16:creationId xmlns:a16="http://schemas.microsoft.com/office/drawing/2014/main" id="{4FBF07BC-257A-B2A9-579E-D9174E7BD3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GB" altLang="en-US" dirty="0"/>
              <a:t>Release 20: introduction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:a16="http://schemas.microsoft.com/office/drawing/2014/main" id="{281449CA-9E3C-556A-038D-F10EE542CB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0933" y="1454462"/>
            <a:ext cx="8873067" cy="3622675"/>
          </a:xfrm>
        </p:spPr>
        <p:txBody>
          <a:bodyPr/>
          <a:lstStyle/>
          <a:p>
            <a:r>
              <a:rPr lang="en-US" altLang="en-US" sz="1800" dirty="0"/>
              <a:t>Rel-20 has 2 components: “Rel-20_5GA” and “Rel-20_6G” (or “Rel-20_FS_6G”)</a:t>
            </a:r>
          </a:p>
          <a:p>
            <a:pPr lvl="1"/>
            <a:r>
              <a:rPr lang="en-US" altLang="en-US" sz="1400" dirty="0"/>
              <a:t>Rel-20_5GA covers 5GA studies and normative</a:t>
            </a:r>
          </a:p>
          <a:p>
            <a:pPr lvl="1"/>
            <a:r>
              <a:rPr lang="en-US" altLang="en-US" sz="1400" dirty="0"/>
              <a:t>Rel-20_6G covers 6G studies only (6G normative in Rel-21)</a:t>
            </a:r>
          </a:p>
          <a:p>
            <a:pPr lvl="1"/>
            <a:r>
              <a:rPr lang="en-US" altLang="en-US" sz="1400" dirty="0"/>
              <a:t>Up to each TSG/WG how to split their time on each component (e.g. in SA1, it was initially at 50%-50%)</a:t>
            </a:r>
          </a:p>
          <a:p>
            <a:pPr lvl="3"/>
            <a:endParaRPr lang="en-GB" altLang="en-US" sz="1200" i="1" dirty="0"/>
          </a:p>
          <a:p>
            <a:pPr lvl="2"/>
            <a:endParaRPr lang="en-GB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89332257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28EA06-5405-43DA-BDDC-3946B20DBF66}">
  <ds:schemaRefs>
    <ds:schemaRef ds:uri="http://purl.org/dc/terms/"/>
    <ds:schemaRef ds:uri="2ca8e41a-b3d0-462f-857c-48a93d48cc9b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199dcaf0-96ce-4e65-9ae8-79a6ae4aa63e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37623</TotalTime>
  <Words>3611</Words>
  <Application>Microsoft Office PowerPoint</Application>
  <PresentationFormat>On-screen Show (16:9)</PresentationFormat>
  <Paragraphs>607</Paragraphs>
  <Slides>21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Montserrat</vt:lpstr>
      <vt:lpstr>Symbol</vt:lpstr>
      <vt:lpstr>Times New Roman</vt:lpstr>
      <vt:lpstr>Wingdings</vt:lpstr>
      <vt:lpstr>Office Theme</vt:lpstr>
      <vt:lpstr>Custom Design</vt:lpstr>
      <vt:lpstr>PowerPoint Presentation</vt:lpstr>
      <vt:lpstr>Content of this Work Plan review </vt:lpstr>
      <vt:lpstr>PowerPoint Presentation</vt:lpstr>
      <vt:lpstr>Content of this Work Plan review </vt:lpstr>
      <vt:lpstr>PowerPoint Presentation</vt:lpstr>
      <vt:lpstr>Release 19 progress overview (1/2) – SA&amp;CT</vt:lpstr>
      <vt:lpstr>Release 19 progress overview (2/2) - RAN</vt:lpstr>
      <vt:lpstr>Content of this Work Plan review </vt:lpstr>
      <vt:lpstr>Release 20: introduction</vt:lpstr>
      <vt:lpstr>PowerPoint Presentation</vt:lpstr>
      <vt:lpstr>Release 20 5GA progress overview (1/2)</vt:lpstr>
      <vt:lpstr>Release 20 5GA progress overview (2/2)</vt:lpstr>
      <vt:lpstr>PowerPoint Presentation</vt:lpstr>
      <vt:lpstr>Release 20 FS_6G progress overview (1/2)</vt:lpstr>
      <vt:lpstr>Release 20 FS_6G progress overview (2/2)</vt:lpstr>
      <vt:lpstr>Content of this Work Plan review </vt:lpstr>
      <vt:lpstr>Release 21</vt:lpstr>
      <vt:lpstr>PowerPoint Presentation</vt:lpstr>
      <vt:lpstr>Content of this Work Plan review </vt:lpstr>
      <vt:lpstr>Background information (1/2): overall</vt:lpstr>
      <vt:lpstr>Background information (2/2): Relationship between WGs, Stages and deadlines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Alain Sultan</cp:lastModifiedBy>
  <cp:revision>2041</cp:revision>
  <cp:lastPrinted>2017-02-24T12:37:51Z</cp:lastPrinted>
  <dcterms:created xsi:type="dcterms:W3CDTF">2008-08-30T09:32:10Z</dcterms:created>
  <dcterms:modified xsi:type="dcterms:W3CDTF">2025-12-12T14:47:08Z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