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729" r:id="rId4"/>
  </p:sldMasterIdLst>
  <p:notesMasterIdLst>
    <p:notesMasterId r:id="rId11"/>
  </p:notesMasterIdLst>
  <p:handoutMasterIdLst>
    <p:handoutMasterId r:id="rId12"/>
  </p:handoutMasterIdLst>
  <p:sldIdLst>
    <p:sldId id="256" r:id="rId5"/>
    <p:sldId id="1033" r:id="rId6"/>
    <p:sldId id="1034" r:id="rId7"/>
    <p:sldId id="1035" r:id="rId8"/>
    <p:sldId id="1036" r:id="rId9"/>
    <p:sldId id="1037" r:id="rId10"/>
  </p:sldIdLst>
  <p:sldSz cx="12192000" cy="6858000"/>
  <p:notesSz cx="7010400" cy="92964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ndrey2" initials="CA" lastIdx="2" clrIdx="0">
    <p:extLst>
      <p:ext uri="{19B8F6BF-5375-455C-9EA6-DF929625EA0E}">
        <p15:presenceInfo xmlns:p15="http://schemas.microsoft.com/office/powerpoint/2012/main" userId="Andrey2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E9657"/>
    <a:srgbClr val="FF3300"/>
    <a:srgbClr val="2FBD71"/>
    <a:srgbClr val="B1D254"/>
    <a:srgbClr val="009688"/>
    <a:srgbClr val="000000"/>
    <a:srgbClr val="D1DAE9"/>
    <a:srgbClr val="F0F3F8"/>
    <a:srgbClr val="0000FF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中度样式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5266" autoAdjust="0"/>
    <p:restoredTop sz="95301" autoAdjust="0"/>
  </p:normalViewPr>
  <p:slideViewPr>
    <p:cSldViewPr snapToGrid="0">
      <p:cViewPr varScale="1">
        <p:scale>
          <a:sx n="127" d="100"/>
          <a:sy n="127" d="100"/>
        </p:scale>
        <p:origin x="840" y="19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171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2232" y="0"/>
            <a:ext cx="3038170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0682"/>
            <a:ext cx="3038171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2232" y="8830682"/>
            <a:ext cx="3038170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fld id="{867FF36F-819D-4D2B-A8BB-AF91032F0C08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52869349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171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2232" y="0"/>
            <a:ext cx="3038170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406400" y="695325"/>
            <a:ext cx="61976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4061" y="4416091"/>
            <a:ext cx="5142280" cy="4183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0682"/>
            <a:ext cx="3038171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2232" y="8830682"/>
            <a:ext cx="3038170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fld id="{459FDB58-73C4-413E-BB6C-BBE882DFCE1B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06125037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29256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459FDB58-73C4-413E-BB6C-BBE882DFCE1B}" type="slidenum">
              <a:rPr kumimoji="0" lang="en-GB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Arial" charset="0"/>
              </a:rPr>
              <a:pPr marL="0" marR="0" lvl="0" indent="0" algn="r" defTabSz="929256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GB" alt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0828028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29256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459FDB58-73C4-413E-BB6C-BBE882DFCE1B}" type="slidenum">
              <a:rPr kumimoji="0" lang="en-GB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Arial" charset="0"/>
              </a:rPr>
              <a:pPr marL="0" marR="0" lvl="0" indent="0" algn="r" defTabSz="929256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GB" alt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452865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29256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459FDB58-73C4-413E-BB6C-BBE882DFCE1B}" type="slidenum">
              <a:rPr kumimoji="0" lang="en-GB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Arial" charset="0"/>
              </a:rPr>
              <a:pPr marL="0" marR="0" lvl="0" indent="0" algn="r" defTabSz="929256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GB" alt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297725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29256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459FDB58-73C4-413E-BB6C-BBE882DFCE1B}" type="slidenum">
              <a:rPr kumimoji="0" lang="en-GB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Arial" charset="0"/>
              </a:rPr>
              <a:pPr marL="0" marR="0" lvl="0" indent="0" algn="r" defTabSz="929256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GB" alt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8112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8"/>
            <a:ext cx="10363200" cy="1470025"/>
          </a:xfrm>
        </p:spPr>
        <p:txBody>
          <a:bodyPr/>
          <a:lstStyle>
            <a:lvl1pPr>
              <a:defRPr sz="4000">
                <a:latin typeface="+mj-ea"/>
                <a:ea typeface="+mj-ea"/>
              </a:defRPr>
            </a:lvl1pPr>
          </a:lstStyle>
          <a:p>
            <a:r>
              <a:rPr lang="en-US" dirty="0"/>
              <a:t>Click to edit Master title style</a:t>
            </a:r>
            <a:endParaRPr lang="fi-FI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latin typeface="+mj-ea"/>
                <a:ea typeface="+mj-ea"/>
              </a:defRPr>
            </a:lvl1pPr>
            <a:lvl2pPr marL="457177" indent="0" algn="ctr">
              <a:buNone/>
              <a:defRPr/>
            </a:lvl2pPr>
            <a:lvl3pPr marL="914354" indent="0" algn="ctr">
              <a:buNone/>
              <a:defRPr/>
            </a:lvl3pPr>
            <a:lvl4pPr marL="1371531" indent="0" algn="ctr">
              <a:buNone/>
              <a:defRPr/>
            </a:lvl4pPr>
            <a:lvl5pPr marL="1828709" indent="0" algn="ctr">
              <a:buNone/>
              <a:defRPr/>
            </a:lvl5pPr>
            <a:lvl6pPr marL="2285886" indent="0" algn="ctr">
              <a:buNone/>
              <a:defRPr/>
            </a:lvl6pPr>
            <a:lvl7pPr marL="2743063" indent="0" algn="ctr">
              <a:buNone/>
              <a:defRPr/>
            </a:lvl7pPr>
            <a:lvl8pPr marL="3200240" indent="0" algn="ctr">
              <a:buNone/>
              <a:defRPr/>
            </a:lvl8pPr>
            <a:lvl9pPr marL="3657417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112707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356523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51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51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927235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4638"/>
            <a:ext cx="9112251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6197600" y="1600200"/>
            <a:ext cx="53848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6197600" y="3938601"/>
            <a:ext cx="53848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5552855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4638"/>
            <a:ext cx="9112251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096703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E6C394A-9E02-4841-ACC8-9EFF4DA6339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fld id="{F5492D28-9CB3-4957-BFD2-683A3D6260A5}" type="slidenum">
              <a:rPr lang="en-GB" altLang="en-US" smtClean="0"/>
              <a:pPr/>
              <a:t>‹#›</a:t>
            </a:fld>
            <a:endParaRPr lang="en-GB" altLang="en-US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DFCFD951-EB5F-444C-A429-749DF9E84C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9723052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13"/>
            <a:ext cx="10363200" cy="1362075"/>
          </a:xfrm>
        </p:spPr>
        <p:txBody>
          <a:bodyPr anchor="t"/>
          <a:lstStyle>
            <a:lvl1pPr algn="l">
              <a:defRPr sz="4000" b="1" cap="all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 dirty="0"/>
              <a:t>Click to edit Master title style</a:t>
            </a:r>
            <a:endParaRPr lang="fi-FI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1801"/>
            </a:lvl2pPr>
            <a:lvl3pPr marL="914354" indent="0">
              <a:buNone/>
              <a:defRPr sz="1600"/>
            </a:lvl3pPr>
            <a:lvl4pPr marL="1371531" indent="0">
              <a:buNone/>
              <a:defRPr sz="1401"/>
            </a:lvl4pPr>
            <a:lvl5pPr marL="1828709" indent="0">
              <a:buNone/>
              <a:defRPr sz="1401"/>
            </a:lvl5pPr>
            <a:lvl6pPr marL="2285886" indent="0">
              <a:buNone/>
              <a:defRPr sz="1401"/>
            </a:lvl6pPr>
            <a:lvl7pPr marL="2743063" indent="0">
              <a:buNone/>
              <a:defRPr sz="1401"/>
            </a:lvl7pPr>
            <a:lvl8pPr marL="3200240" indent="0">
              <a:buNone/>
              <a:defRPr sz="1401"/>
            </a:lvl8pPr>
            <a:lvl9pPr marL="3657417" indent="0">
              <a:buNone/>
              <a:defRPr sz="140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414780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>
            <a:lvl1pPr>
              <a:defRPr sz="28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801"/>
            </a:lvl6pPr>
            <a:lvl7pPr>
              <a:defRPr sz="1801"/>
            </a:lvl7pPr>
            <a:lvl8pPr>
              <a:defRPr sz="1801"/>
            </a:lvl8pPr>
            <a:lvl9pPr>
              <a:defRPr sz="18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>
            <a:lvl1pPr>
              <a:defRPr sz="28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801"/>
            </a:lvl6pPr>
            <a:lvl7pPr>
              <a:defRPr sz="1801"/>
            </a:lvl7pPr>
            <a:lvl8pPr>
              <a:defRPr sz="1801"/>
            </a:lvl8pPr>
            <a:lvl9pPr>
              <a:defRPr sz="18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171323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2000" b="1"/>
            </a:lvl2pPr>
            <a:lvl3pPr marL="914354" indent="0">
              <a:buNone/>
              <a:defRPr sz="1801" b="1"/>
            </a:lvl3pPr>
            <a:lvl4pPr marL="1371531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1801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6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2000" b="1"/>
            </a:lvl2pPr>
            <a:lvl3pPr marL="914354" indent="0">
              <a:buNone/>
              <a:defRPr sz="1801" b="1"/>
            </a:lvl3pPr>
            <a:lvl4pPr marL="1371531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6" y="2174875"/>
            <a:ext cx="5389033" cy="3951288"/>
          </a:xfrm>
        </p:spPr>
        <p:txBody>
          <a:bodyPr/>
          <a:lstStyle>
            <a:lvl1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1801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208556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208191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71195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3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6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3" y="1435103"/>
            <a:ext cx="4011084" cy="4691063"/>
          </a:xfrm>
        </p:spPr>
        <p:txBody>
          <a:bodyPr/>
          <a:lstStyle>
            <a:lvl1pPr marL="0" indent="0">
              <a:buNone/>
              <a:defRPr sz="1401"/>
            </a:lvl1pPr>
            <a:lvl2pPr marL="457177" indent="0">
              <a:buNone/>
              <a:defRPr sz="1200"/>
            </a:lvl2pPr>
            <a:lvl3pPr marL="914354" indent="0">
              <a:buNone/>
              <a:defRPr sz="1001"/>
            </a:lvl3pPr>
            <a:lvl4pPr marL="1371531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3" indent="0">
              <a:buNone/>
              <a:defRPr sz="900"/>
            </a:lvl7pPr>
            <a:lvl8pPr marL="3200240" indent="0">
              <a:buNone/>
              <a:defRPr sz="900"/>
            </a:lvl8pPr>
            <a:lvl9pPr marL="3657417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42174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177" indent="0">
              <a:buNone/>
              <a:defRPr sz="2800"/>
            </a:lvl2pPr>
            <a:lvl3pPr marL="914354" indent="0">
              <a:buNone/>
              <a:defRPr sz="2400"/>
            </a:lvl3pPr>
            <a:lvl4pPr marL="1371531" indent="0">
              <a:buNone/>
              <a:defRPr sz="2000"/>
            </a:lvl4pPr>
            <a:lvl5pPr marL="1828709" indent="0">
              <a:buNone/>
              <a:defRPr sz="2000"/>
            </a:lvl5pPr>
            <a:lvl6pPr marL="2285886" indent="0">
              <a:buNone/>
              <a:defRPr sz="2000"/>
            </a:lvl6pPr>
            <a:lvl7pPr marL="2743063" indent="0">
              <a:buNone/>
              <a:defRPr sz="2000"/>
            </a:lvl7pPr>
            <a:lvl8pPr marL="3200240" indent="0">
              <a:buNone/>
              <a:defRPr sz="2000"/>
            </a:lvl8pPr>
            <a:lvl9pPr marL="3657417" indent="0">
              <a:buNone/>
              <a:defRPr sz="2000"/>
            </a:lvl9pPr>
          </a:lstStyle>
          <a:p>
            <a:pPr lvl="0"/>
            <a:endParaRPr lang="fi-FI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1"/>
            </a:lvl1pPr>
            <a:lvl2pPr marL="457177" indent="0">
              <a:buNone/>
              <a:defRPr sz="1200"/>
            </a:lvl2pPr>
            <a:lvl3pPr marL="914354" indent="0">
              <a:buNone/>
              <a:defRPr sz="1001"/>
            </a:lvl3pPr>
            <a:lvl4pPr marL="1371531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3" indent="0">
              <a:buNone/>
              <a:defRPr sz="900"/>
            </a:lvl7pPr>
            <a:lvl8pPr marL="3200240" indent="0">
              <a:buNone/>
              <a:defRPr sz="900"/>
            </a:lvl8pPr>
            <a:lvl9pPr marL="3657417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826682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4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7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8" descr="green.jpg"/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4200" y="6456363"/>
            <a:ext cx="6189133" cy="273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8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1" y="274638"/>
            <a:ext cx="9112251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title style</a:t>
            </a:r>
            <a:endParaRPr lang="en-GB" altLang="en-US" dirty="0"/>
          </a:p>
        </p:txBody>
      </p:sp>
      <p:sp>
        <p:nvSpPr>
          <p:cNvPr id="102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6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 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410960" y="6483350"/>
            <a:ext cx="527049" cy="222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100">
                <a:solidFill>
                  <a:schemeClr val="bg1"/>
                </a:solidFill>
                <a:latin typeface="Arial" charset="0"/>
              </a:defRPr>
            </a:lvl1pPr>
          </a:lstStyle>
          <a:p>
            <a:fld id="{F5492D28-9CB3-4957-BFD2-683A3D6260A5}" type="slidenum">
              <a:rPr lang="en-GB" altLang="en-US"/>
              <a:pPr/>
              <a:t>‹#›</a:t>
            </a:fld>
            <a:endParaRPr lang="en-GB" altLang="en-US" dirty="0"/>
          </a:p>
        </p:txBody>
      </p:sp>
      <p:sp>
        <p:nvSpPr>
          <p:cNvPr id="1032" name="Rectangle 6"/>
          <p:cNvSpPr>
            <a:spLocks noChangeArrowheads="1"/>
          </p:cNvSpPr>
          <p:nvPr/>
        </p:nvSpPr>
        <p:spPr bwMode="auto">
          <a:xfrm>
            <a:off x="1559984" y="5009401"/>
            <a:ext cx="6102349" cy="2463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001" dirty="0">
                <a:solidFill>
                  <a:schemeClr val="bg1"/>
                </a:solidFill>
                <a:latin typeface="Arial" panose="020B0604020202020204" pitchFamily="34" charset="0"/>
              </a:rPr>
              <a:t>© 3GPP 2009     Mobile World Congress, Barcelona, 19</a:t>
            </a:r>
            <a:r>
              <a:rPr lang="en-GB" altLang="en-US" sz="1001" baseline="30000" dirty="0">
                <a:solidFill>
                  <a:schemeClr val="bg1"/>
                </a:solidFill>
                <a:latin typeface="Arial" panose="020B0604020202020204" pitchFamily="34" charset="0"/>
              </a:rPr>
              <a:t>th</a:t>
            </a:r>
            <a:r>
              <a:rPr lang="en-GB" altLang="en-US" sz="1001" dirty="0">
                <a:solidFill>
                  <a:schemeClr val="bg1"/>
                </a:solidFill>
                <a:latin typeface="Arial" panose="020B0604020202020204" pitchFamily="34" charset="0"/>
              </a:rPr>
              <a:t> February 2009</a:t>
            </a:r>
          </a:p>
        </p:txBody>
      </p:sp>
      <p:pic>
        <p:nvPicPr>
          <p:cNvPr id="1033" name="Picture 7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6" name="Picture 13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7" name="Rectangle 6"/>
          <p:cNvSpPr>
            <a:spLocks noChangeArrowheads="1"/>
          </p:cNvSpPr>
          <p:nvPr/>
        </p:nvSpPr>
        <p:spPr bwMode="auto">
          <a:xfrm>
            <a:off x="593777" y="6455545"/>
            <a:ext cx="957156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200" b="1" dirty="0">
                <a:solidFill>
                  <a:schemeClr val="bg1"/>
                </a:solidFill>
                <a:latin typeface="Arial" panose="020B0604020202020204" pitchFamily="34" charset="0"/>
              </a:rPr>
              <a:t>RAN WG4</a:t>
            </a:r>
          </a:p>
        </p:txBody>
      </p:sp>
      <p:sp>
        <p:nvSpPr>
          <p:cNvPr id="56334" name="Slide Number Placeholder 4"/>
          <p:cNvSpPr txBox="1">
            <a:spLocks noGrp="1"/>
          </p:cNvSpPr>
          <p:nvPr userDrawn="1"/>
        </p:nvSpPr>
        <p:spPr bwMode="auto">
          <a:xfrm>
            <a:off x="11432126" y="6464300"/>
            <a:ext cx="527049" cy="222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/>
            <a:fld id="{E4DF48D0-4F83-437C-BDD1-C6E5F5F353CD}" type="slidenum">
              <a:rPr lang="en-GB" altLang="en-US" sz="1100">
                <a:solidFill>
                  <a:schemeClr val="bg1"/>
                </a:solidFill>
                <a:latin typeface="Arial" charset="0"/>
              </a:rPr>
              <a:pPr eaLnBrk="1" hangingPunct="1"/>
              <a:t>‹#›</a:t>
            </a:fld>
            <a:endParaRPr lang="en-GB" altLang="en-US" sz="1100" dirty="0">
              <a:solidFill>
                <a:schemeClr val="bg1"/>
              </a:solidFill>
              <a:latin typeface="Arial" charset="0"/>
            </a:endParaRPr>
          </a:p>
        </p:txBody>
      </p:sp>
      <p:pic>
        <p:nvPicPr>
          <p:cNvPr id="14" name="Picture 6" descr="3GPP_TM_RD.jpg"/>
          <p:cNvPicPr>
            <a:picLocks noChangeAspect="1"/>
          </p:cNvPicPr>
          <p:nvPr userDrawn="1"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88563" y="373075"/>
            <a:ext cx="1493837" cy="869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555" r:id="rId1"/>
    <p:sldLayoutId id="2147484556" r:id="rId2"/>
    <p:sldLayoutId id="2147484557" r:id="rId3"/>
    <p:sldLayoutId id="2147484558" r:id="rId4"/>
    <p:sldLayoutId id="2147484559" r:id="rId5"/>
    <p:sldLayoutId id="2147484560" r:id="rId6"/>
    <p:sldLayoutId id="2147484561" r:id="rId7"/>
    <p:sldLayoutId id="2147484562" r:id="rId8"/>
    <p:sldLayoutId id="2147484563" r:id="rId9"/>
    <p:sldLayoutId id="2147484564" r:id="rId10"/>
    <p:sldLayoutId id="2147484565" r:id="rId11"/>
    <p:sldLayoutId id="2147484566" r:id="rId12"/>
    <p:sldLayoutId id="2147484567" r:id="rId13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177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354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531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709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342882" indent="-342882" algn="l" rtl="0" eaLnBrk="0" fontAlgn="base" hangingPunct="0">
        <a:spcBef>
          <a:spcPct val="20000"/>
        </a:spcBef>
        <a:spcAft>
          <a:spcPct val="0"/>
        </a:spcAft>
        <a:buBlip>
          <a:blip r:embed="rId18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13" indent="-285737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charset="0"/>
        <a:buChar char="•"/>
        <a:defRPr sz="2400">
          <a:solidFill>
            <a:schemeClr val="tx1"/>
          </a:solidFill>
          <a:latin typeface="+mn-lt"/>
        </a:defRPr>
      </a:lvl2pPr>
      <a:lvl3pPr marL="1142943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000">
          <a:solidFill>
            <a:schemeClr val="tx1"/>
          </a:solidFill>
          <a:latin typeface="+mn-lt"/>
        </a:defRPr>
      </a:lvl3pPr>
      <a:lvl4pPr marL="1600121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>
          <a:solidFill>
            <a:schemeClr val="tx1"/>
          </a:solidFill>
          <a:latin typeface="+mn-lt"/>
        </a:defRPr>
      </a:lvl4pPr>
      <a:lvl5pPr marL="2057298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5pPr>
      <a:lvl6pPr marL="2514476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6pPr>
      <a:lvl7pPr marL="2971652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7pPr>
      <a:lvl8pPr marL="3428829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8pPr>
      <a:lvl9pPr marL="3886007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fi-FI"/>
      </a:defPPr>
      <a:lvl1pPr marL="0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1pPr>
      <a:lvl2pPr marL="457177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2pPr>
      <a:lvl3pPr marL="914354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3pPr>
      <a:lvl4pPr marL="1371531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4pPr>
      <a:lvl5pPr marL="1828709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5pPr>
      <a:lvl6pPr marL="2285886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6pPr>
      <a:lvl7pPr marL="2743063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7pPr>
      <a:lvl8pPr marL="3200240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8pPr>
      <a:lvl9pPr marL="3657417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7B4873-874C-3FA2-DF13-DB7BDF49C3B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6000" dirty="0"/>
              <a:t>RAN4#118 Meeting Schedule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242D0CA-1674-2528-C18C-5F76A0D414A3}"/>
              </a:ext>
            </a:extLst>
          </p:cNvPr>
          <p:cNvSpPr txBox="1"/>
          <p:nvPr/>
        </p:nvSpPr>
        <p:spPr>
          <a:xfrm>
            <a:off x="612396" y="343949"/>
            <a:ext cx="1121608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10520363" algn="r"/>
              </a:tabLst>
            </a:pPr>
            <a:r>
              <a:rPr lang="en-US" dirty="0"/>
              <a:t>3GPP TSG RAN WG4 Meeting #118	</a:t>
            </a:r>
          </a:p>
          <a:p>
            <a:pPr>
              <a:tabLst>
                <a:tab pos="10520363" algn="r"/>
              </a:tabLst>
            </a:pPr>
            <a:r>
              <a:rPr lang="en-US" dirty="0"/>
              <a:t>Gothenburg, SE, Feb. 9-13, 2026</a:t>
            </a:r>
          </a:p>
        </p:txBody>
      </p:sp>
    </p:spTree>
    <p:extLst>
      <p:ext uri="{BB962C8B-B14F-4D97-AF65-F5344CB8AC3E}">
        <p14:creationId xmlns:p14="http://schemas.microsoft.com/office/powerpoint/2010/main" val="8265606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4747" y="-222024"/>
            <a:ext cx="9263641" cy="1143001"/>
          </a:xfrm>
        </p:spPr>
        <p:txBody>
          <a:bodyPr/>
          <a:lstStyle/>
          <a:p>
            <a:r>
              <a:rPr 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Monday</a:t>
            </a:r>
            <a:endParaRPr lang="ru-RU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92331435"/>
              </p:ext>
            </p:extLst>
          </p:nvPr>
        </p:nvGraphicFramePr>
        <p:xfrm>
          <a:off x="339438" y="689513"/>
          <a:ext cx="11826068" cy="5809200"/>
        </p:xfrm>
        <a:graphic>
          <a:graphicData uri="http://schemas.openxmlformats.org/drawingml/2006/table">
            <a:tbl>
              <a:tblPr/>
              <a:tblGrid>
                <a:gridCol w="82617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1418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92671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7186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74034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11012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Venue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Time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Main (Yang Session)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</a:t>
                      </a:r>
                      <a:r>
                        <a:rPr kumimoji="0" lang="en-US" altLang="zh-CN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RRM_Demod_OTA</a:t>
                      </a: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</a:t>
                      </a: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(Shan Session)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RF,NTN,A-IOT (Gene Session)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Ad hoc room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3720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9:00-09:30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1. Opening of the meeting </a:t>
                      </a: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1E9657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2. Approval of the agenda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3. Letters / reports from other groups / meetings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4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. Incoming LS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3720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9:30-10:50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20</a:t>
                      </a:r>
                      <a:r>
                        <a:rPr kumimoji="0" lang="zh-CN" alt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6G SI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[101] System Parameter(97)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RRM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[210] NR_duplex_evo_RRM 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(27)</a:t>
                      </a:r>
                      <a:endParaRPr kumimoji="0" lang="nn-NO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E9657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Demod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[311] Rel-19 Demod_Part 1 (22)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 </a:t>
                      </a:r>
                      <a:r>
                        <a:rPr kumimoji="0" lang="es-ES" sz="7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NR_duplex_evo-Perf</a:t>
                      </a:r>
                      <a:endParaRPr kumimoji="0" lang="es-ES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 NR_NTN_Ph3-Perf</a:t>
                      </a:r>
                    </a:p>
                  </a:txBody>
                  <a:tcPr marL="45720" marR="45720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OTA Ad-hoc: </a:t>
                      </a:r>
                    </a:p>
                    <a:p>
                      <a:pPr marL="0" marR="0" lvl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&amp; Rel-20 OTA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[232] TRP_TRS_MIMO_OTA_Ph3 &amp; [233] </a:t>
                      </a:r>
                      <a:r>
                        <a:rPr kumimoji="0" lang="en-US" altLang="zh-CN" sz="8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NR_UE_OTA_Enh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, chaired by Ruixin Wang (vivo)</a:t>
                      </a:r>
                      <a:endParaRPr kumimoji="0" lang="nn-NO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E9657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2044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11:00-12:00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Memorial Ceremony for Carolyn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sng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s-ES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31656735"/>
                  </a:ext>
                </a:extLst>
              </a:tr>
              <a:tr h="19791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12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:00-14:30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Lunch break</a:t>
                      </a:r>
                      <a:endParaRPr kumimoji="0" lang="it-IT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1E9657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it-IT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50000"/>
                          </a:schemeClr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b="1" i="0" u="none" strike="noStrike" kern="1200" dirty="0">
                        <a:solidFill>
                          <a:schemeClr val="bg2">
                            <a:lumMod val="50000"/>
                          </a:schemeClr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03199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14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:30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-16:30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[101] System Parameter(97)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----15:30----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[103] BS RF and co-existence(38)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1E9657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1E9657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b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1E9657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RRM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[206] NR_RRM_Ph5_Part1 (9)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[207] NR_RRM_Ph5_Part2 (12)</a:t>
                      </a:r>
                      <a:endParaRPr kumimoji="0" lang="nn-NO" altLang="zh-CN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E9657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[204] NR_LBCA_Sw_RRM (31) </a:t>
                      </a:r>
                      <a:endParaRPr kumimoji="0" lang="nn-NO" altLang="zh-CN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E9657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2FBD7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Demod (cont)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[312] Rel-19 Demod Part 2 (19)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 </a:t>
                      </a:r>
                      <a:r>
                        <a:rPr kumimoji="0" lang="es-ES" sz="7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NR_NTN_Ku_bands-Perf</a:t>
                      </a:r>
                      <a:endParaRPr kumimoji="0" lang="es-ES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 IoT_NTN_Ph3-Perf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 </a:t>
                      </a:r>
                      <a:r>
                        <a:rPr kumimoji="0" lang="es-ES" sz="7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IoT_NTN_TDD-Perf</a:t>
                      </a:r>
                      <a:endParaRPr kumimoji="0" lang="es-ES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[328] Rel-19 Demod Part 3 (12)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 NR_IoT_NTN_req_test_enh-Perf</a:t>
                      </a:r>
                      <a:endParaRPr kumimoji="0" lang="nn-NO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 Ad-hoc: Rel-19 BS conf (14:30 – 15:30)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[307] BS conformance SBFD chaired by Shubbham Bhargava (Ericsson)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de-DE" altLang="zh-CN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E9657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Ad-hoc: 6G </a:t>
                      </a:r>
                      <a:r>
                        <a:rPr kumimoji="0" lang="de-DE" altLang="zh-CN" sz="8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testability</a:t>
                      </a:r>
                      <a:r>
                        <a:rPr kumimoji="0" lang="de-DE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/OTA (15:30-16:30)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[110] testability and OTA, Chaired by Ruixin Wang (vivo)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9791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16:3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-17:00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Fika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28435348"/>
                  </a:ext>
                </a:extLst>
              </a:tr>
              <a:tr h="70684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7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0-18:00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[102] General RF and UE RF(68)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1E9657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Demod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[228] NR_ATG_enh_demod (9) </a:t>
                      </a:r>
                      <a:endParaRPr kumimoji="0" lang="en-US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E9657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[230] NR_LPWUS_demod (16)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strike="noStrike" kern="1200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strike="noStrike" kern="1200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[328] Rel-19 Demod Part 3 (12) (cont)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 NR_IoT_NTN_req_test_enh-Perf</a:t>
                      </a:r>
                      <a:endParaRPr kumimoji="0" lang="nn-NO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RRM NTN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[310] Rel-19 RRM perf Part 2 (17)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 NR_NTN_Ku_bands-Perf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 NR_IoT_NTN_req_test_enh-Perf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 IoT_NTN_Ph3-Perf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 IoT_NTN_TDD-Perf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Ad-hoc: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[112] R19 </a:t>
                      </a:r>
                      <a:r>
                        <a:rPr kumimoji="0" lang="fr-FR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NR_AIML_air</a:t>
                      </a: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 by Vali (Qualcomm)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1E9657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1E9657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1E9657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76339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18:00-19:30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[104] Spectrum(51)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1E9657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Demod</a:t>
                      </a:r>
                      <a:r>
                        <a:rPr kumimoji="0" lang="en-US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Ad-hoc</a:t>
                      </a: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[231] NR_demod_Ph6, Chaired by </a:t>
                      </a:r>
                      <a:r>
                        <a:rPr kumimoji="0" lang="en-US" altLang="zh-CN" sz="800" b="0" i="0" u="none" strike="noStrike" kern="1200" cap="none" normalizeH="0" baseline="0" noProof="0" dirty="0" err="1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Jingzhou</a:t>
                      </a:r>
                      <a:r>
                        <a:rPr kumimoji="0" lang="en-US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Wu</a:t>
                      </a: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(China Telecom)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RRM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[310] Rel-19 RRM perf Part 2 (17) (cont)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 NR_NTN_Ku_bands-Perf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 NR_IoT_NTN_req_test_enh-Perf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 IoT_NTN_Ph3-Perf</a:t>
                      </a:r>
                    </a:p>
                    <a:p>
                      <a:pPr marL="171450" marR="0" lvl="0" indent="-17145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kumimoji="0" lang="nn-NO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IoT_NTN_TDD-Perf</a:t>
                      </a:r>
                    </a:p>
                    <a:p>
                      <a:pPr marL="171450" marR="0" lvl="0" indent="-17145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endParaRPr kumimoji="0" lang="nn-NO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RRM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[327] Rel-19 RRM perf Part 3 (11)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 NR_NTN_Ph3-Perf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 NR_IoT_NTN_req_test_enh-Perf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RRM Ad-hoc: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[208][209] R19 NR_MIMO_Ph5_RRM, Chaired by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Yanze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 Fu (Samsung)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400496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Tuesday</a:t>
            </a:r>
            <a:endParaRPr lang="ru-RU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7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29630765"/>
              </p:ext>
            </p:extLst>
          </p:nvPr>
        </p:nvGraphicFramePr>
        <p:xfrm>
          <a:off x="251209" y="1417302"/>
          <a:ext cx="11353430" cy="4933518"/>
        </p:xfrm>
        <a:graphic>
          <a:graphicData uri="http://schemas.openxmlformats.org/drawingml/2006/table">
            <a:tbl>
              <a:tblPr/>
              <a:tblGrid>
                <a:gridCol w="79958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3846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3846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63846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63846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72975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Venue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Time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Main (Yang Session)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</a:t>
                      </a:r>
                      <a:r>
                        <a:rPr kumimoji="0" lang="en-US" altLang="zh-CN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RRM_Demod_OTA</a:t>
                      </a: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</a:t>
                      </a: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(Shan Session)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RF,NTN,A-IOT (Gene Session)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Ad hoc room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87475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8:30-10:30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 6G AI (55)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(start with general and non-RRM use cases)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---10:00---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[111] 6G RAN4 operation efficiency(33)</a:t>
                      </a:r>
                      <a:endParaRPr kumimoji="0" lang="zh-CN" altLang="en-US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1E9657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RRM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[211] </a:t>
                      </a:r>
                      <a:r>
                        <a:rPr kumimoji="0" lang="en-US" altLang="zh-CN" sz="8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Ambient_IoT_RRM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(9)</a:t>
                      </a:r>
                      <a:endParaRPr kumimoji="0" lang="nn-NO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E9657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[205] NR_ATG_enh_RRM (6)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[208] NR_MIMO_Ph5_RRM_Part1 (11)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[209] NR_MIMO_Ph5_RRM_Part2 (14)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 Demod Offline: (8:30 – 9:30)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[328] Rel-19 Demod Part 3, Uesaka-san (Ericsson)</a:t>
                      </a:r>
                      <a:endParaRPr kumimoji="0" lang="en-US" altLang="zh-CN" sz="800" b="1" i="0" u="none" strike="noStrike" kern="1200" cap="none" normalizeH="0" baseline="0" noProof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 4.9 GHz Ad-hoc: (9:30 – 10:30)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[322] NR_TDD_4.9GHz_band, Masashi (Fujitsu)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sz="800" b="0" i="0" u="none" strike="sngStrike" kern="1200" cap="none" spc="0" normalizeH="0" baseline="0" noProof="0" dirty="0">
                        <a:ln>
                          <a:noFill/>
                        </a:ln>
                        <a:solidFill>
                          <a:srgbClr val="1E9657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OTA Ad-hoc: </a:t>
                      </a:r>
                      <a:endParaRPr kumimoji="0" lang="en-US" altLang="zh-CN" sz="800" b="1" i="0" u="none" strike="sngStrike" kern="1200" cap="none" normalizeH="0" baseline="0" dirty="0">
                        <a:ln>
                          <a:noFill/>
                        </a:ln>
                        <a:solidFill>
                          <a:srgbClr val="1E9657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  <a:p>
                      <a:pPr marL="0" marR="0" lvl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&amp; Rel-20 OTA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[232] TRP_TRS_MIMO_OTA_Ph3 &amp; [233] </a:t>
                      </a:r>
                      <a:r>
                        <a:rPr kumimoji="0" lang="en-US" altLang="zh-CN" sz="8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NR_UE_OTA_Enh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, chaired by Ruixin Wang (vivo)</a:t>
                      </a:r>
                      <a:endParaRPr kumimoji="0" lang="nn-NO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E9657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b="0" strike="noStrike" kern="1200" baseline="0" dirty="0">
                        <a:solidFill>
                          <a:srgbClr val="1E9657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70078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10:30-11:00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Fika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strike="noStrike" kern="1200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82516519"/>
                  </a:ext>
                </a:extLst>
              </a:tr>
              <a:tr h="3616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11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:00-13:00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[111] 6G RAN4 operation efficiency(33)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---not later than 11:30am---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[105] 6G RRM(56)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&amp; Rel-20 OTA</a:t>
                      </a:r>
                    </a:p>
                    <a:p>
                      <a:pPr marL="0" marR="0" lvl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[232] TRP_TRS_MIMO_OTA_Ph3 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(22)</a:t>
                      </a:r>
                      <a:endParaRPr kumimoji="0" lang="nn-NO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E9657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[233] NR_UE_OTA_Enh 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(14)</a:t>
                      </a:r>
                      <a:endParaRPr kumimoji="0" lang="nn-NO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E9657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E9657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5G broadcast on GSO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[313] 5G_broadcast_GSO (5)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BSRF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[305] NR_BS_RF_Part1_SE_TRP (6)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[306] NR_BS_RF_Part2_EIIRP_OTA (12)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E9657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</a:t>
                      </a:r>
                      <a:r>
                        <a:rPr kumimoji="0" lang="en-US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r>
                        <a:rPr kumimoji="0" lang="en-US" altLang="zh-CN" sz="8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Adhoc</a:t>
                      </a:r>
                      <a:r>
                        <a:rPr kumimoji="0" lang="en-US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 Outdoor A-IoT study (11:00 – 12:00)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[321] Study of A-IoT for outdoor, Chaired by JJ (LGE)</a:t>
                      </a:r>
                      <a:endParaRPr kumimoji="0" lang="en-US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 Ad-hoc: A-IoT perf (12:00 – 13:00)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[314] A-IoT BS_CW_conformance, chaired by Linling (Huawei)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13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:00-14:30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Lunch break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accent3">
                            <a:lumMod val="65000"/>
                          </a:schemeClr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245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14:30-16:30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[108] Spectrum </a:t>
                      </a:r>
                      <a:r>
                        <a:rPr kumimoji="0" lang="nb-NO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sharing</a:t>
                      </a:r>
                      <a:r>
                        <a:rPr kumimoji="0" lang="zh-CN" alt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（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20</a:t>
                      </a:r>
                      <a:r>
                        <a:rPr kumimoji="0" lang="zh-CN" alt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）</a:t>
                      </a:r>
                      <a:endParaRPr kumimoji="0" lang="nb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1E9657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[109] </a:t>
                      </a:r>
                      <a:r>
                        <a:rPr kumimoji="0" lang="nb-NO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Sensing</a:t>
                      </a:r>
                      <a:r>
                        <a:rPr kumimoji="0" lang="zh-CN" alt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（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11</a:t>
                      </a:r>
                      <a:r>
                        <a:rPr kumimoji="0" lang="zh-CN" alt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）</a:t>
                      </a:r>
                      <a:endParaRPr kumimoji="0" lang="nb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1E9657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----not later </a:t>
                      </a:r>
                      <a:r>
                        <a:rPr kumimoji="0" lang="nb-NO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than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16:00</a:t>
                      </a:r>
                      <a:endParaRPr kumimoji="0" lang="fr-FR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1E9657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b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1E9657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[110] </a:t>
                      </a:r>
                      <a:r>
                        <a:rPr kumimoji="0" lang="fr-FR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testability</a:t>
                      </a: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and OTA (26)</a:t>
                      </a:r>
                      <a:endParaRPr kumimoji="0" lang="nb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1E9657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1E9657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RRM </a:t>
                      </a:r>
                      <a:endParaRPr kumimoji="0" lang="nn-NO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E9657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[217] NR_XR_Ph3_RRM (15)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Rel-20 RRM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[222] NR_AIML_Mob_RRM 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(42)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BS conformance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[308] Rel-19_BS_SAN_conformance_Part2 (7)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 </a:t>
                      </a:r>
                      <a:r>
                        <a:rPr kumimoji="0" lang="es-ES" sz="7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NR_NTN_Ku_bands-Perf</a:t>
                      </a:r>
                      <a:endParaRPr kumimoji="0" lang="es-ES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 IoT_NTN_Ph3-Perf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 </a:t>
                      </a:r>
                      <a:r>
                        <a:rPr kumimoji="0" lang="es-ES" sz="7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IoT_NTN_TDD-Perf</a:t>
                      </a:r>
                      <a:endParaRPr kumimoji="0" lang="nn-NO" altLang="zh-CN" sz="7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[307] Rel-19_BS_SAN_conformance_Part1 (18)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 </a:t>
                      </a:r>
                      <a:r>
                        <a:rPr kumimoji="0" lang="es-ES" sz="7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NR_duplex_evo-Perf</a:t>
                      </a:r>
                      <a:endParaRPr kumimoji="0" lang="es-ES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 NR_NTN_Ph3-Perf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 </a:t>
                      </a:r>
                      <a:r>
                        <a:rPr kumimoji="0" lang="es-ES" sz="7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NR_IoT_NTN_req_test_enh-Perf</a:t>
                      </a:r>
                      <a:endParaRPr kumimoji="0" lang="es-ES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Ad-hoc: Rel-19 </a:t>
                      </a:r>
                      <a:r>
                        <a:rPr kumimoji="0" lang="en-US" altLang="zh-CN" sz="800" b="1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demod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(14:30 – 15:30)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[311] Rel-19 Demod_Part 1, chaired by Yunchuan (Samsung)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noProof="0" dirty="0" err="1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</a:t>
                      </a:r>
                      <a:r>
                        <a:rPr kumimoji="0" lang="en-US" altLang="zh-CN" sz="800" b="1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Ad-hoc: Rel-19 </a:t>
                      </a:r>
                      <a:r>
                        <a:rPr kumimoji="0" lang="en-US" altLang="zh-CN" sz="800" b="1" i="0" u="none" strike="noStrike" kern="1200" cap="none" normalizeH="0" baseline="0" noProof="0" dirty="0" err="1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Demod</a:t>
                      </a:r>
                      <a:r>
                        <a:rPr kumimoji="0" lang="en-US" altLang="zh-CN" sz="800" b="1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(15:30 – 16:30)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[312] Rel-19 Demod Part 2, Alex (Nokia)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8723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16:3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-17:00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Fika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rgbClr val="2FBD7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39311092"/>
                  </a:ext>
                </a:extLst>
              </a:tr>
              <a:tr h="3616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17:00-18:00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[110] </a:t>
                      </a:r>
                      <a:r>
                        <a:rPr kumimoji="0" lang="fr-FR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testability</a:t>
                      </a: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and OTA (26)</a:t>
                      </a:r>
                      <a:endParaRPr kumimoji="0" lang="nb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1E9657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1E9657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Rel-20 RRM Cont.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[222] NR_AIML_Mob_RRM 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(42)</a:t>
                      </a:r>
                      <a:endParaRPr kumimoji="0" lang="nn-NO" altLang="zh-CN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E9657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Ambient IoT performance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[314] A-IoT BS_CW_conformance (9)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Ad-hoc: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[111] 6G </a:t>
                      </a:r>
                      <a:r>
                        <a:rPr kumimoji="0" lang="fr-FR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operation</a:t>
                      </a: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r>
                        <a:rPr kumimoji="0" lang="fr-FR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efficiency</a:t>
                      </a: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by </a:t>
                      </a:r>
                      <a:r>
                        <a:rPr kumimoji="0" lang="fr-FR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Aijun</a:t>
                      </a: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(CATT)</a:t>
                      </a: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1E9657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b="1" i="0" u="none" strike="noStrike" kern="1200" dirty="0">
                        <a:solidFill>
                          <a:srgbClr val="1E9657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18:00-19:30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 hoc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[102-A/B] 6G General RF and UE RF, Chaired by Toni (Qualcomm) /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Haijie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(Xiaomi)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RRM Ad-hoc: 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[222] NR_AIML_Mob_RRM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, Chaired by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Qiuge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Guo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 (OPPO) </a:t>
                      </a:r>
                      <a:endParaRPr kumimoji="0" lang="en-US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1E9657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Ad-hoc: Cancelled</a:t>
                      </a: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 hoc: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[103] BS RF and co-existence, Chaired by Dominique (Ericsson)</a:t>
                      </a:r>
                      <a:endParaRPr kumimoji="0" lang="fr-FR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1E9657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7555531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612108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-156892"/>
            <a:ext cx="9263641" cy="1143001"/>
          </a:xfrm>
        </p:spPr>
        <p:txBody>
          <a:bodyPr/>
          <a:lstStyle/>
          <a:p>
            <a:r>
              <a:rPr 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Wednesday</a:t>
            </a:r>
            <a:endParaRPr lang="ru-RU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7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03519234"/>
              </p:ext>
            </p:extLst>
          </p:nvPr>
        </p:nvGraphicFramePr>
        <p:xfrm>
          <a:off x="279896" y="664562"/>
          <a:ext cx="11510452" cy="5972309"/>
        </p:xfrm>
        <a:graphic>
          <a:graphicData uri="http://schemas.openxmlformats.org/drawingml/2006/table">
            <a:tbl>
              <a:tblPr/>
              <a:tblGrid>
                <a:gridCol w="93536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7814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9898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69898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69898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513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Venue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Time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Main (Yang Session)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</a:t>
                      </a:r>
                      <a:r>
                        <a:rPr kumimoji="0" lang="en-US" altLang="zh-CN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RRM_Demod_OTA</a:t>
                      </a: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</a:t>
                      </a: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(Shan Session)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RF,NTN,A-IOT (Gene Session)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Ad hoc room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8781"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8:30-10:30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 6G AI (55)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----9:30am----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[112] R19 </a:t>
                      </a:r>
                      <a:r>
                        <a:rPr kumimoji="0" lang="fr-FR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NR_AIML_air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b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1E9657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b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1E9657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b-NO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Coffee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break AH: 6G RRM </a:t>
                      </a:r>
                      <a:r>
                        <a:rPr kumimoji="0" lang="nb-NO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on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SSB and </a:t>
                      </a:r>
                      <a:r>
                        <a:rPr kumimoji="0" lang="nb-NO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periodicity</a:t>
                      </a:r>
                      <a:endParaRPr kumimoji="0" lang="fr-FR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1E9657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RRM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[215] NR_Mob_Ph4_RRM_Part1 (21)</a:t>
                      </a:r>
                    </a:p>
                    <a:p>
                      <a:pPr marL="0" marR="0" lvl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[216] NR_Mob_Ph4_RRM_Part2 (7) </a:t>
                      </a:r>
                      <a:endParaRPr kumimoji="0" lang="nn-NO" altLang="zh-CN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E9657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[212] Netw_Energy_NR_enh_RRM_Part1 (22)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[213] Netw_Energy_NR_enh_RRM_Part2 (6)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E9657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E9657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</a:t>
                      </a:r>
                      <a:r>
                        <a:rPr kumimoji="0" lang="en-US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LS response and TEI (8:30 – 9:00)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[324] </a:t>
                      </a:r>
                      <a:r>
                        <a:rPr kumimoji="0" lang="en-US" altLang="zh-CN" sz="8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LS_BDaT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(4)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sng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[334] BSRF_NTN_TEI (2)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Rel-20 Study on outdoor A-IoT (9:00 – 10:30)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[321] A-IoT for outdoor (17)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E9657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Ad-hoc: (8:30-9:30)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[101-B] System Parameter, Chaired by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Jingqiang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(OPPO)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1E9657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BDaT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 Ad-hoc: 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BS legacy </a:t>
                      </a:r>
                      <a:r>
                        <a:rPr kumimoji="0" lang="en-US" altLang="zh-CN" sz="800" b="1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maint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(9:30 – 10:30)</a:t>
                      </a:r>
                      <a:endParaRPr kumimoji="0" lang="en-US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E9657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[333] </a:t>
                      </a:r>
                      <a:r>
                        <a:rPr kumimoji="0" lang="en-US" sz="8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BSRF_Maintenance_Legacy</a:t>
                      </a:r>
                      <a:r>
                        <a:rPr kumimoji="0" 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, Aurelian (Ericsson)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1E9657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26049"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10:30-11:00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Fika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09554715"/>
                  </a:ext>
                </a:extLst>
              </a:tr>
              <a:tr h="39889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11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:00-13:00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[112] R19 </a:t>
                      </a:r>
                      <a:r>
                        <a:rPr kumimoji="0" lang="fr-FR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NR_AIML_air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(43)</a:t>
                      </a:r>
                      <a:endParaRPr kumimoji="0" lang="fr-FR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1E9657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1E9657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Demod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strike="noStrike" kern="1200" dirty="0"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[227] NonCol_intraB_ENDC_NR_CA_Ph2_demod (11)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[229] NR_MIMO_demod (27)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[226] NR_ENDC_RF_Ph4_Demod_6Rx (13)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E9657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Rel-20 NTN (11:00 – 13:00)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[330] NR_IoT_NTN_Ph2_Part2 (27)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 HD-FDD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[318] NR_IoT_NTN_Ph2 (14)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 General aspects, IoT NTN PC1.5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strike="noStrike" kern="1200" dirty="0"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RRM Ad-hoc:</a:t>
                      </a:r>
                    </a:p>
                    <a:p>
                      <a:pPr marL="0" marR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0" strike="noStrike" kern="1200" dirty="0"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[210] </a:t>
                      </a:r>
                      <a:r>
                        <a:rPr lang="en-US" altLang="zh-CN" sz="800" b="0" strike="noStrike" kern="1200" dirty="0" err="1"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NR_duplex_evo_RRM</a:t>
                      </a:r>
                      <a:r>
                        <a:rPr lang="en-US" altLang="zh-CN" sz="800" b="0" strike="noStrike" kern="1200" dirty="0"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, Chaired</a:t>
                      </a:r>
                      <a:r>
                        <a:rPr lang="en-US" altLang="zh-CN" sz="800" b="0" strike="noStrike" kern="1200" baseline="0" dirty="0"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by Prashant (Qualcomm)</a:t>
                      </a:r>
                    </a:p>
                    <a:p>
                      <a:pPr marL="0" marR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---12:00---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kern="1200" dirty="0">
                          <a:solidFill>
                            <a:srgbClr val="1E9657"/>
                          </a:solidFill>
                          <a:effectLst/>
                          <a:latin typeface="+mj-ea"/>
                          <a:ea typeface="+mn-ea"/>
                          <a:cs typeface="+mn-cs"/>
                        </a:rPr>
                        <a:t>[217] NR_XR_Ph3_RRM, Chaired by Rafael Paiva (Nokia)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626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13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:00-14:30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Lunch break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accent3">
                            <a:lumMod val="65000"/>
                          </a:schemeClr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4151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14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:30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-16: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30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[112] R19 </a:t>
                      </a:r>
                      <a:r>
                        <a:rPr kumimoji="0" lang="fr-FR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NR_AIML_air</a:t>
                      </a: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(43)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----15:30----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[124] R20 NR_AIML_air_Ph2 (35)</a:t>
                      </a:r>
                      <a:endParaRPr kumimoji="0" lang="nn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1E9657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1E9657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t-BR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1E9657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t-BR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1E9657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RRM </a:t>
                      </a:r>
                      <a:r>
                        <a:rPr kumimoji="0" lang="en-US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[203] NonCol_intraB_ENDC_NR_CA_Ph2_RRM 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(2)</a:t>
                      </a:r>
                      <a:endParaRPr lang="en-US" altLang="zh-CN" sz="800" strike="noStrike" kern="1200" dirty="0">
                        <a:solidFill>
                          <a:srgbClr val="1E9657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strike="noStrike" kern="1200" dirty="0"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[214] NR_LPWUS_RRM (12)</a:t>
                      </a:r>
                    </a:p>
                    <a:p>
                      <a:pPr marL="0" marR="0" lvl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Rel-20 RRM</a:t>
                      </a:r>
                    </a:p>
                    <a:p>
                      <a:pPr marL="0" marR="0" lvl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[218] NR_RRM_Ph6 (17) </a:t>
                      </a:r>
                    </a:p>
                    <a:p>
                      <a:pPr marL="0" marR="0" lvl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E9657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Coffee break: [209] NR_MIMO_Ph5_RRM_Part2, Chaired by Shan</a:t>
                      </a:r>
                      <a:endParaRPr kumimoji="0" lang="nn-NO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E9657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Rel-20 UE RF (14:30 – 16:00)</a:t>
                      </a:r>
                      <a:endParaRPr kumimoji="0" lang="nn-NO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[329] NR_UE_RF_Ph5_Part2 (28)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[316] NR_UE_RF_Ph5 (12)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E9657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Rel-20 BS RF (16:00 – 16:30)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[317] NR_BS_RF_Ph2 (15)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Coffee break ad-hoc: [324] LS linear polarization, chaired by Aijun (CATT)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strike="noStrike" kern="1200" dirty="0" err="1">
                          <a:solidFill>
                            <a:srgbClr val="1E9657"/>
                          </a:solidFill>
                          <a:effectLst/>
                          <a:latin typeface="+mj-ea"/>
                          <a:ea typeface="+mn-ea"/>
                          <a:cs typeface="+mn-cs"/>
                        </a:rPr>
                        <a:t>Demod</a:t>
                      </a:r>
                      <a:r>
                        <a:rPr lang="en-US" altLang="zh-CN" sz="800" b="1" strike="noStrike" kern="1200" dirty="0">
                          <a:solidFill>
                            <a:srgbClr val="1E9657"/>
                          </a:solidFill>
                          <a:effectLst/>
                          <a:latin typeface="+mj-ea"/>
                          <a:ea typeface="+mn-ea"/>
                          <a:cs typeface="+mn-cs"/>
                        </a:rPr>
                        <a:t> Ad-hoc: </a:t>
                      </a:r>
                      <a:r>
                        <a:rPr kumimoji="0" lang="en-US" altLang="zh-CN" sz="800" b="1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14:30-15:00</a:t>
                      </a:r>
                      <a:r>
                        <a:rPr kumimoji="0" lang="en-US" altLang="zh-CN" sz="800" b="1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)</a:t>
                      </a:r>
                      <a:endParaRPr lang="en-US" altLang="zh-CN" sz="800" b="1" strike="noStrike" kern="1200" dirty="0">
                        <a:solidFill>
                          <a:srgbClr val="1E9657"/>
                        </a:solidFill>
                        <a:effectLst/>
                        <a:latin typeface="+mj-ea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0" kern="1200" dirty="0">
                          <a:solidFill>
                            <a:srgbClr val="1E9657"/>
                          </a:solidFill>
                          <a:effectLst/>
                          <a:latin typeface="+mj-ea"/>
                          <a:ea typeface="+mn-ea"/>
                          <a:cs typeface="+mn-cs"/>
                        </a:rPr>
                        <a:t>[229] </a:t>
                      </a:r>
                      <a:r>
                        <a:rPr lang="en-US" altLang="zh-CN" sz="800" b="0" kern="1200" dirty="0" err="1">
                          <a:solidFill>
                            <a:srgbClr val="1E9657"/>
                          </a:solidFill>
                          <a:effectLst/>
                          <a:latin typeface="+mj-ea"/>
                          <a:ea typeface="+mn-ea"/>
                          <a:cs typeface="+mn-cs"/>
                        </a:rPr>
                        <a:t>NR_MIMO_demod</a:t>
                      </a:r>
                      <a:r>
                        <a:rPr lang="en-US" altLang="zh-CN" sz="800" b="0" kern="1200" dirty="0">
                          <a:solidFill>
                            <a:srgbClr val="1E9657"/>
                          </a:solidFill>
                          <a:effectLst/>
                          <a:latin typeface="+mj-ea"/>
                          <a:ea typeface="+mn-ea"/>
                          <a:cs typeface="+mn-cs"/>
                        </a:rPr>
                        <a:t>, Chaired by Lili Wang (Samsung)</a:t>
                      </a:r>
                      <a:endParaRPr kumimoji="0" lang="en-US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1E9657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---15:30---</a:t>
                      </a:r>
                      <a:endParaRPr kumimoji="0" lang="en-GB" altLang="zh-CN" sz="800" b="0" i="0" u="none" strike="noStrike" kern="1200" cap="none" spc="0" normalizeH="0" baseline="0" dirty="0">
                        <a:ln>
                          <a:noFill/>
                        </a:ln>
                        <a:solidFill>
                          <a:srgbClr val="1E9657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noProof="0" dirty="0" err="1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</a:t>
                      </a:r>
                      <a:r>
                        <a:rPr kumimoji="0" lang="en-US" altLang="zh-CN" sz="800" b="1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Ad-Hoc: 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NTN legacy RF </a:t>
                      </a:r>
                      <a:r>
                        <a:rPr kumimoji="0" lang="en-US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(15:30 – 16:30)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[331] NR_IoT_NTN_Maint_Legacy_RF, Daniel (MTK)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endParaRPr kumimoji="0" lang="en-US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rgbClr val="1E9657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4991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16:3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-17:00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t-BR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1E9657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Fika</a:t>
                      </a:r>
                    </a:p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E9657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sng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b="0" i="0" u="none" strike="noStrike" kern="1200" dirty="0">
                        <a:solidFill>
                          <a:srgbClr val="1E9657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3968582"/>
                  </a:ext>
                </a:extLst>
              </a:tr>
              <a:tr h="53446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17:00-18:00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Coffee break AH: [102-A] 6G General RF and UE RF, Chaired by Toni (Qualcomm)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1E9657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[106] 6G </a:t>
                      </a:r>
                      <a:r>
                        <a:rPr kumimoji="0" lang="fr-FR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Demod</a:t>
                      </a: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(16)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1E9657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Rel-20 RRM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[220] NR_LBCA_Sw_enh_RRM (13)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Rel-20 BS RF (cont) (17:00 – 17:30)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[317] NR_BS_RF_Ph2 (15) (cont)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E9657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Rel-20 (17:30 – 18:00)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[320] </a:t>
                      </a:r>
                      <a:r>
                        <a:rPr kumimoji="0" lang="en-US" altLang="zh-CN" sz="8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NR_low_band_CA_switching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(12)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E9657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Coffee break AH: band combination database, 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 by Johannes(Nokia)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b="1" i="0" u="none" strike="noStrike" kern="1200" dirty="0">
                        <a:solidFill>
                          <a:srgbClr val="1E9657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 hoc: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[101-A] System Parameter, Chaired by Leo Liu (Huawei)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1E9657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18:00-19:30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Ad-hoc: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[112] R19 </a:t>
                      </a:r>
                      <a:r>
                        <a:rPr kumimoji="0" lang="fr-FR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NR_AIML_air</a:t>
                      </a: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 by Vali (Qualcomm) (18:00-19:00)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[123] R20 NR_AIML_air_Ph2 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 by Tom (Ericsson)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(19:00-19:30)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1E9657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 hoc: </a:t>
                      </a:r>
                      <a:br>
                        <a:rPr lang="en-US" altLang="zh-CN" sz="800" b="1" i="0" u="none" strike="noStrike" kern="1200" dirty="0"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</a:b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105]6G RRM, Chaired by Jerry (Apple)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sngStrike" kern="1200" cap="none" normalizeH="0" baseline="0" dirty="0">
                        <a:ln>
                          <a:noFill/>
                        </a:ln>
                        <a:solidFill>
                          <a:srgbClr val="1E9657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</a:t>
                      </a:r>
                      <a:r>
                        <a:rPr kumimoji="0" lang="en-US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r>
                        <a:rPr kumimoji="0" lang="en-US" altLang="zh-CN" sz="8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Adhoc</a:t>
                      </a:r>
                      <a:r>
                        <a:rPr kumimoji="0" lang="en-US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 Rel-20 NR UE RF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[316] NR_UE_RF_Ph5, Alok (Nokia)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[329] NR_UE_RF_Ph5_Part2, Tina (Samsung)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Ad-hoc: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[101-A] System Parameter, Chaired by Leo Liu (Huawei)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1E9657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899221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48161539"/>
              </p:ext>
            </p:extLst>
          </p:nvPr>
        </p:nvGraphicFramePr>
        <p:xfrm>
          <a:off x="401652" y="523730"/>
          <a:ext cx="11318156" cy="7119720"/>
        </p:xfrm>
        <a:graphic>
          <a:graphicData uri="http://schemas.openxmlformats.org/drawingml/2006/table">
            <a:tbl>
              <a:tblPr/>
              <a:tblGrid>
                <a:gridCol w="87448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8878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5162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65162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65162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50581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Venue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Time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Main (Yang Session)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</a:t>
                      </a:r>
                      <a:r>
                        <a:rPr kumimoji="0" lang="en-US" altLang="zh-CN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RRM_Demod_OTA</a:t>
                      </a: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</a:t>
                      </a: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(Shan Session)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RF,NTN,A-IOT (Gene Session)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Ad hoc room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48960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8:30-10:30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Rel-20 basket and spectrum WI</a:t>
                      </a:r>
                      <a:endParaRPr kumimoji="0" lang="en-GB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[116] NR_LTE_combos_Features_R20(5)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[117] DC_xBLTE_yBNR_R20 (2)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[118] NR_bands_Features_R20 (1)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[119] NTN_Bands_Features_R20 (8)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[120] NR_CADC_SUL_R20 (6)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[122] NR_1.5GHz_Japan (14)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[123] NR_EESS_PC1_40GHz (13)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b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Maintenance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[113] R19_UERF_maintenance (5)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[114] R19_UERF_maintenance_Part1(3)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[115] R19_UERF_maintenance_Part2 (1)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Rel-20 Demod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[231] NR_demod_Ph6 </a:t>
                      </a:r>
                      <a:r>
                        <a:rPr kumimoji="0" lang="en-US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(24)</a:t>
                      </a: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Rel-20 Misc (cont)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[322] NR_TDD_4.9GHz_band (13)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[323] NR_less_than_5MHz_RedCap_UERF (6)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[319] NR_UAV (14)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[337] LTE_IoT_NTN_high_power (8)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RRM Ad-hoc: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[221] 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R20</a:t>
                      </a: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NR_MIMO_Ph6_RRM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, Chaired by Miao Wang (MTK)</a:t>
                      </a:r>
                      <a:endParaRPr kumimoji="0" lang="nn-NO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354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---9:30---</a:t>
                      </a:r>
                      <a:endParaRPr lang="en-US" altLang="zh-CN" sz="800" strike="noStrike" kern="1200" baseline="0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0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[204] </a:t>
                      </a:r>
                      <a:r>
                        <a:rPr lang="en-US" altLang="zh-CN" sz="800" b="0" strike="noStrike" kern="1200" dirty="0" err="1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NR_LBCA_Sw_RRM</a:t>
                      </a:r>
                      <a:r>
                        <a:rPr lang="en-US" altLang="zh-CN" sz="800" b="0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, Chaired by Jerry Cui (Apple)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64834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10:30-11:00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b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Fika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3861867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11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:00-13:00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Coffee break AH: [102-B] 6G General RF and UE RF, Chaired by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Haijie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xiaomi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)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Maintenance (Cont.)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[125] Upto_R17_UERF_maintenance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(17)</a:t>
                      </a:r>
                      <a:endParaRPr kumimoji="0" lang="fr-FR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[126] R18_UERF_maintenance (3)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b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6G Return to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0" i="0" u="none" strike="noStrike" kern="1200" dirty="0">
                          <a:solidFill>
                            <a:srgbClr val="FF33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[101] System Parameter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[105] 6G RRM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0" i="0" u="none" strike="noStrike" kern="1200" dirty="0">
                          <a:solidFill>
                            <a:srgbClr val="FF33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 6G AI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Rel-20 RRM </a:t>
                      </a:r>
                      <a:endParaRPr kumimoji="0" lang="nn-NO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E9657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[221] NR_MIMO_Ph6_RRM (12)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[223] NR_Mob_Ph5_RRM (12)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[219] NR_UAV_req_RRM 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(7)</a:t>
                      </a:r>
                      <a:endParaRPr kumimoji="0" lang="nn-NO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sng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Checkpoint on Outdoor A-IoT study item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Legacy Maintenance (NTN Demod/RRM, BSRF)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[332] NR_IoT_NTN_Maint_Legacy_Demod_RRM (23)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[333] </a:t>
                      </a:r>
                      <a:r>
                        <a:rPr kumimoji="0" lang="en-US" sz="8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BSRF_Maintenance_Legacy</a:t>
                      </a:r>
                      <a:r>
                        <a:rPr kumimoji="0" 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(23)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Core Maintenance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[301] </a:t>
                      </a:r>
                      <a:r>
                        <a:rPr kumimoji="0" lang="en-US" altLang="zh-CN" sz="8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BSRF_Maintenance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(4)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[302] </a:t>
                      </a:r>
                      <a:r>
                        <a:rPr kumimoji="0" lang="en-US" altLang="zh-CN" sz="8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NR_IoT_NTN_Maintenance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(6)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Legacy Maintenance (UE/SAN RF)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[331] NR_IoT_NTN_Maint_Legacy_RF (31)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normalizeH="0" baseline="0" noProof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Ad-hoc</a:t>
                      </a:r>
                      <a:r>
                        <a:rPr kumimoji="0" lang="nn-NO" altLang="zh-CN" sz="800" b="1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[123] R20 NR_AIML_air_Ph2 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 by Tom (Ericsson)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3558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13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:00-14:30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Lunch break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accent3">
                            <a:lumMod val="65000"/>
                          </a:schemeClr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84497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14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:30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-16:30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[112] R19 </a:t>
                      </a:r>
                      <a:r>
                        <a:rPr kumimoji="0" lang="fr-FR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NR_AIML_air</a:t>
                      </a: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(43)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[124] R20 NR_AIML_air_Ph2 (35)</a:t>
                      </a:r>
                      <a:endParaRPr kumimoji="0" lang="nn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RRM Maintenance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[201] RRM_Maintenance_Up_to_R17 (94)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[202] RRM_Maintenance_R18_R19 (52)</a:t>
                      </a:r>
                      <a:endParaRPr kumimoji="0" lang="nn-NO" altLang="zh-CN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Demod </a:t>
                      </a:r>
                      <a:r>
                        <a:rPr kumimoji="0" lang="en-US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Maintenance</a:t>
                      </a:r>
                      <a:endParaRPr kumimoji="0" lang="nn-NO" altLang="zh-CN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[224] Demod_Maintenance_up_to_R17 (17)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[225] Demod_Maintenance_R18_R19 (19)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Coffee break: [209] NR_MIMO_Ph5_RRM_Part2, Chaired by Shan</a:t>
                      </a:r>
                      <a:endParaRPr kumimoji="0" lang="nn-NO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Core Maintenance (</a:t>
                      </a:r>
                      <a:r>
                        <a:rPr kumimoji="0" lang="en-US" sz="8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cont</a:t>
                      </a:r>
                      <a:r>
                        <a:rPr kumimoji="0" lang="en-US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[303] </a:t>
                      </a:r>
                      <a:r>
                        <a:rPr kumimoji="0" lang="en-US" altLang="zh-CN" sz="8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Ku_band_Maintenance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(13)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[326] A-</a:t>
                      </a:r>
                      <a:r>
                        <a:rPr kumimoji="0" lang="en-US" altLang="zh-CN" sz="8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IoT_Maintenance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(9)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[304] </a:t>
                      </a:r>
                      <a:r>
                        <a:rPr kumimoji="0" lang="en-US" altLang="zh-CN" sz="8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NR_duplex_evo_Maintenance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(3)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[325] </a:t>
                      </a:r>
                      <a:r>
                        <a:rPr kumimoji="0" lang="en-US" altLang="zh-CN" sz="8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NR_IoT_NTN_Maint_RRM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(17)</a:t>
                      </a:r>
                      <a:endParaRPr kumimoji="0" lang="nn-NO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 Ad-hoc:</a:t>
                      </a:r>
                      <a:r>
                        <a:rPr kumimoji="0" lang="en-US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Rel-20 BSRF (14:30 – 15:30)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[317] NR_BS_RF_Ph2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 by Shubham 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(Ericsson)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</a:t>
                      </a:r>
                      <a:r>
                        <a:rPr kumimoji="0" lang="en-US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Ad-hoc:  Rel-20 UAV (15:30 – 16:30)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[319] NR_UAV chaired by Bin (Qualcomm)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0277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16:3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-17:00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b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Fika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33998595"/>
                  </a:ext>
                </a:extLst>
              </a:tr>
              <a:tr h="20277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17:00-18:00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Coffee break Ad-hoc: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 6G AI, Chaired by Jackson (Samsung)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n-NO" altLang="zh-CN" sz="800" b="1" i="0" u="none" strike="noStrike" kern="1200" baseline="0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n-NO" altLang="zh-CN" sz="800" b="1" i="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Ad-hoc: </a:t>
                      </a:r>
                      <a:endParaRPr lang="nn-NO" altLang="zh-CN" sz="800" b="1" i="0" u="none" strike="sngStrike" kern="1200" baseline="0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[106] 6G </a:t>
                      </a:r>
                      <a:r>
                        <a:rPr kumimoji="0" lang="fr-FR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Demod</a:t>
                      </a: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, </a:t>
                      </a:r>
                      <a:r>
                        <a:rPr kumimoji="0" lang="fr-FR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</a:t>
                      </a: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by </a:t>
                      </a:r>
                      <a:r>
                        <a:rPr kumimoji="0" lang="fr-FR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Hannu</a:t>
                      </a: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</a:t>
                      </a:r>
                      <a:r>
                        <a:rPr kumimoji="0" lang="fr-FR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Mediatek</a:t>
                      </a: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Early Return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 </a:t>
                      </a:r>
                      <a:r>
                        <a:rPr kumimoji="0" lang="en-US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TBD Topics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Rel-20 NTN GNSS resilient and Handover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[335] Study_NR_NTN_GNSS_resilient (12)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[336] </a:t>
                      </a:r>
                      <a:r>
                        <a:rPr kumimoji="0" lang="en-US" sz="8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LTE_TN_NR_NTN_handover</a:t>
                      </a:r>
                      <a:r>
                        <a:rPr kumimoji="0" 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(12)</a:t>
                      </a:r>
                      <a:endParaRPr kumimoji="0" lang="en-US" sz="800" b="0" i="0" u="none" strike="sng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 hoc: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[104] Spectrum, Chaired by Johannes(Nokia)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sng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93472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18:00-19:30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Ad-hoc: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 6G AI, Chaired by Jackson (Samsung)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Ad-hoc or Early Return-to: Reserved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 Ad-hoc: Rel-20 NTN HD-FDD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[330] NR_IoT_NTN_Ph2_Part2, Jeffery (MTK)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 hoc: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[102-A/B] System Parameter, Chaired by Leo (Huawei)/Jinqiang (OPPO)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6" name="Title 1">
            <a:extLst>
              <a:ext uri="{FF2B5EF4-FFF2-40B4-BE49-F238E27FC236}">
                <a16:creationId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2192" y="-280098"/>
            <a:ext cx="9263641" cy="1143001"/>
          </a:xfrm>
        </p:spPr>
        <p:txBody>
          <a:bodyPr/>
          <a:lstStyle/>
          <a:p>
            <a:r>
              <a:rPr lang="en-US" altLang="zh-CN" b="1" dirty="0"/>
              <a:t>Thursday</a:t>
            </a:r>
            <a:endParaRPr lang="ru-RU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9583779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Friday</a:t>
            </a:r>
            <a:endParaRPr lang="ru-RU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4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81658465"/>
              </p:ext>
            </p:extLst>
          </p:nvPr>
        </p:nvGraphicFramePr>
        <p:xfrm>
          <a:off x="239391" y="1416731"/>
          <a:ext cx="11657335" cy="3651972"/>
        </p:xfrm>
        <a:graphic>
          <a:graphicData uri="http://schemas.openxmlformats.org/drawingml/2006/table">
            <a:tbl>
              <a:tblPr/>
              <a:tblGrid>
                <a:gridCol w="7899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1684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168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71684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71684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61515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Venue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Time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Main (Yang Session)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</a:t>
                      </a:r>
                      <a:r>
                        <a:rPr kumimoji="0" lang="en-US" altLang="zh-CN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RRM_Demod_OTA</a:t>
                      </a: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</a:t>
                      </a: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(Shan Session)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RF,NTN,A-IOT (Gene Session)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Ad hoc room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4387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8:00-10:30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6G system parameter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6G UE RF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6G BS RF/coexistence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6G spectrum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6G spectrum sharing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b="1" i="0" u="none" strike="noStrike" kern="1200" dirty="0">
                        <a:solidFill>
                          <a:srgbClr val="0000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2048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10:30-11:00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b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Fika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rgbClr val="1E9657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28134724"/>
                  </a:ext>
                </a:extLst>
              </a:tr>
              <a:tr h="59067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11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:00-13:00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6G RRM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6G AI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6G </a:t>
                      </a:r>
                      <a:r>
                        <a:rPr lang="en-US" altLang="zh-CN" sz="800" b="1" i="0" u="none" strike="noStrike" kern="1200" dirty="0" err="1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demod</a:t>
                      </a:r>
                      <a:endParaRPr lang="en-US" altLang="zh-CN" sz="800" b="1" i="0" u="none" strike="noStrike" kern="1200" dirty="0">
                        <a:solidFill>
                          <a:srgbClr val="0000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6G operation efficiency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5GA R19/20 AI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5GA R19/20 ongoing spectrum and non-spectrum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5GA maintenance 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OTA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fr-FR" altLang="ja-JP" sz="800" b="1" dirty="0">
                        <a:solidFill>
                          <a:srgbClr val="0000F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8467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12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:45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-13:45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Lunch break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b="1" i="0" u="none" strike="noStrike" kern="1200" dirty="0">
                        <a:solidFill>
                          <a:srgbClr val="0000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b="1" i="0" u="none" strike="noStrike" kern="1200" dirty="0">
                        <a:solidFill>
                          <a:srgbClr val="0000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fr-FR" altLang="ja-JP" sz="800" b="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4553815"/>
                  </a:ext>
                </a:extLst>
              </a:tr>
              <a:tr h="57030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13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:45-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15:00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(final round)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(final round)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fr-FR" altLang="ja-JP" sz="800" b="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7339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15:00 (or earlier time) -16:00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12 New or revised Rel-19 WID/SID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13 Any other business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14 Close of the meeting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en-US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en-US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A4323F28-A4DC-E527-4CB9-F636E4132C23}"/>
              </a:ext>
            </a:extLst>
          </p:cNvPr>
          <p:cNvSpPr txBox="1"/>
          <p:nvPr/>
        </p:nvSpPr>
        <p:spPr>
          <a:xfrm>
            <a:off x="239391" y="5204147"/>
            <a:ext cx="1088236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Note: Depending on the progress and the need, the session chair(s) may introduce additional morning AH sessions, starting no earlier than 8 am.</a:t>
            </a:r>
            <a:endParaRPr sz="1600" dirty="0"/>
          </a:p>
        </p:txBody>
      </p:sp>
    </p:spTree>
    <p:extLst>
      <p:ext uri="{BB962C8B-B14F-4D97-AF65-F5344CB8AC3E}">
        <p14:creationId xmlns:p14="http://schemas.microsoft.com/office/powerpoint/2010/main" val="363309793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3gpp">
  <a:themeElements>
    <a:clrScheme name="3gpp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ts val="600"/>
          </a:spcAft>
          <a:buClrTx/>
          <a:buSzTx/>
          <a:buFontTx/>
          <a:buBlip>
            <a:blip xmlns:r="http://schemas.openxmlformats.org/officeDocument/2006/relationships" r:embed="rId1"/>
          </a:buBlip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ts val="600"/>
          </a:spcAft>
          <a:buClrTx/>
          <a:buSzTx/>
          <a:buFontTx/>
          <a:buBlip>
            <a:blip xmlns:r="http://schemas.openxmlformats.org/officeDocument/2006/relationships" r:embed="rId1"/>
          </a:buBlip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</a:defRPr>
        </a:defPPr>
      </a:lstStyle>
    </a:lnDef>
  </a:objectDefaults>
  <a:extraClrSchemeLst>
    <a:extraClrScheme>
      <a:clrScheme name="3gpp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2552158F8185D44A8848B98AEA319AF" ma:contentTypeVersion="12" ma:contentTypeDescription="Create a new document." ma:contentTypeScope="" ma:versionID="6a36ef4f892f86ce52de6a1653dbd950">
  <xsd:schema xmlns:xsd="http://www.w3.org/2001/XMLSchema" xmlns:xs="http://www.w3.org/2001/XMLSchema" xmlns:p="http://schemas.microsoft.com/office/2006/metadata/properties" xmlns:ns3="a915fe38-2618-47b6-8303-829fb71466d5" xmlns:ns4="23d77754-4ccc-4c57-9291-cab09e81894a" targetNamespace="http://schemas.microsoft.com/office/2006/metadata/properties" ma:root="true" ma:fieldsID="f7034ffd361f586299d0e2788fe1325b" ns3:_="" ns4:_="">
    <xsd:import namespace="a915fe38-2618-47b6-8303-829fb71466d5"/>
    <xsd:import namespace="23d77754-4ccc-4c57-9291-cab09e81894a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915fe38-2618-47b6-8303-829fb71466d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d77754-4ccc-4c57-9291-cab09e81894a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8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874266F6-0ED4-4E4E-9B55-710101289C5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915fe38-2618-47b6-8303-829fb71466d5"/>
    <ds:schemaRef ds:uri="23d77754-4ccc-4c57-9291-cab09e81894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75C68143-B530-4487-9EA7-5BCC5970B48F}">
  <ds:schemaRefs>
    <ds:schemaRef ds:uri="http://purl.org/dc/terms/"/>
    <ds:schemaRef ds:uri="http://purl.org/dc/elements/1.1/"/>
    <ds:schemaRef ds:uri="http://www.w3.org/XML/1998/namespace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purl.org/dc/dcmitype/"/>
    <ds:schemaRef ds:uri="http://schemas.openxmlformats.org/package/2006/metadata/core-properties"/>
    <ds:schemaRef ds:uri="23d77754-4ccc-4c57-9291-cab09e81894a"/>
    <ds:schemaRef ds:uri="a915fe38-2618-47b6-8303-829fb71466d5"/>
  </ds:schemaRefs>
</ds:datastoreItem>
</file>

<file path=customXml/itemProps3.xml><?xml version="1.0" encoding="utf-8"?>
<ds:datastoreItem xmlns:ds="http://schemas.openxmlformats.org/officeDocument/2006/customXml" ds:itemID="{AF070948-0CB2-4F99-ACC8-E715860BC6B9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>
  <clbl:label id="{46c98d88-e344-4ed4-8496-4ed7712e255d}" enabled="0" method="" siteId="{46c98d88-e344-4ed4-8496-4ed7712e255d}" removed="1"/>
  <clbl:label id="{d747bccc-1f7a-43de-9506-0ef23dd23464}" enabled="1" method="Privileged" siteId="{98e9ba89-e1a1-4e38-9007-8bdabc25de1d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603950</TotalTime>
  <Words>3151</Words>
  <Application>Microsoft Macintosh PowerPoint</Application>
  <PresentationFormat>Widescreen</PresentationFormat>
  <Paragraphs>441</Paragraphs>
  <Slides>6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微软雅黑</vt:lpstr>
      <vt:lpstr>Arial</vt:lpstr>
      <vt:lpstr>Arial Black</vt:lpstr>
      <vt:lpstr>Calibri</vt:lpstr>
      <vt:lpstr>Times New Roman</vt:lpstr>
      <vt:lpstr>3gpp</vt:lpstr>
      <vt:lpstr>RAN4#118 Meeting Schedule</vt:lpstr>
      <vt:lpstr>Monday</vt:lpstr>
      <vt:lpstr>Tuesday</vt:lpstr>
      <vt:lpstr>Wednesday</vt:lpstr>
      <vt:lpstr>Thursday</vt:lpstr>
      <vt:lpstr>Friday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RAN4 #118 meeting schedule</dc:title>
  <dc:creator>Administrator</dc:creator>
  <cp:keywords>CTPClassification=CTP_NT</cp:keywords>
  <cp:lastModifiedBy>Yang Tang</cp:lastModifiedBy>
  <cp:revision>4347</cp:revision>
  <cp:lastPrinted>2016-09-15T08:31:35Z</cp:lastPrinted>
  <dcterms:created xsi:type="dcterms:W3CDTF">2009-11-27T05:15:11Z</dcterms:created>
  <dcterms:modified xsi:type="dcterms:W3CDTF">2026-02-11T17:54:37Z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SCPROP">
    <vt:lpwstr>NSCCustomProperty</vt:lpwstr>
  </property>
  <property fmtid="{D5CDD505-2E9C-101B-9397-08002B2CF9AE}" pid="3" name="TitusGUID">
    <vt:lpwstr>6f9c0495-a83c-462b-8664-67016d5bf2d5</vt:lpwstr>
  </property>
  <property fmtid="{D5CDD505-2E9C-101B-9397-08002B2CF9AE}" pid="4" name="CTP_TimeStamp">
    <vt:lpwstr>2020-06-04 10:01:06Z</vt:lpwstr>
  </property>
  <property fmtid="{D5CDD505-2E9C-101B-9397-08002B2CF9AE}" pid="5" name="CTP_BU">
    <vt:lpwstr>NA</vt:lpwstr>
  </property>
  <property fmtid="{D5CDD505-2E9C-101B-9397-08002B2CF9AE}" pid="6" name="CTP_IDSID">
    <vt:lpwstr>NA</vt:lpwstr>
  </property>
  <property fmtid="{D5CDD505-2E9C-101B-9397-08002B2CF9AE}" pid="7" name="CTP_WWID">
    <vt:lpwstr>NA</vt:lpwstr>
  </property>
  <property fmtid="{D5CDD505-2E9C-101B-9397-08002B2CF9AE}" pid="8" name="CTPClassification">
    <vt:lpwstr>CTP_NT</vt:lpwstr>
  </property>
  <property fmtid="{D5CDD505-2E9C-101B-9397-08002B2CF9AE}" pid="9" name="ContentTypeId">
    <vt:lpwstr>0x010100F2552158F8185D44A8848B98AEA319AF</vt:lpwstr>
  </property>
  <property fmtid="{D5CDD505-2E9C-101B-9397-08002B2CF9AE}" pid="10" name="_2015_ms_pID_725343">
    <vt:lpwstr>(3)WmCX6XJXnVGYXJet/b3Cj8Rn7P85nC/Cu/Iv04k3M5rgJfICxdLbw0IbFfZbsZTDgXvh19dg
LZAQ8DvGq0yxnJm6oaoPZcJxJj7cT96WpFjVFCYDEfWZBGGLg0Hk7yiICIawbHPmphpNxd4d
NXIhFfCL8uuLn5Mf1lOCr0UG6iGdNowsUKmiqgEY/9lVNg1dohnQ3NyAwOOwT9vQOjw2IxrA
NP4gXAZDSgGLq/h2PN</vt:lpwstr>
  </property>
  <property fmtid="{D5CDD505-2E9C-101B-9397-08002B2CF9AE}" pid="11" name="_2015_ms_pID_7253431">
    <vt:lpwstr>H8aKn1tKtJkz0uZ5pdba1vdFQx2H6oSmdQ9HF3vykmrih/07Pra3Dd
s5GYVd+6uIn1eoaajDgTee4bvz2dkce8aPxsZ63AMleypWNeC/VutvSdbhBxdLZZEMLSbfS+
3/pmGq2g6cfO1GOY4K1ER1nIPxQMcMRLaUIWc5fV0A2zfPey8DiH86nOW+3fe6sA3YApjGWJ
d3VT8M6oyU5MWIdQwfBweVp7iLgPjr7vKCEQ</vt:lpwstr>
  </property>
  <property fmtid="{D5CDD505-2E9C-101B-9397-08002B2CF9AE}" pid="12" name="_2015_ms_pID_7253432">
    <vt:lpwstr>vv4OgNkLvT4KwGFYJJzDz94=</vt:lpwstr>
  </property>
  <property fmtid="{D5CDD505-2E9C-101B-9397-08002B2CF9AE}" pid="13" name="_readonly">
    <vt:lpwstr/>
  </property>
  <property fmtid="{D5CDD505-2E9C-101B-9397-08002B2CF9AE}" pid="14" name="_change">
    <vt:lpwstr/>
  </property>
  <property fmtid="{D5CDD505-2E9C-101B-9397-08002B2CF9AE}" pid="15" name="_full-control">
    <vt:lpwstr/>
  </property>
  <property fmtid="{D5CDD505-2E9C-101B-9397-08002B2CF9AE}" pid="16" name="sflag">
    <vt:lpwstr>1744642617</vt:lpwstr>
  </property>
</Properties>
</file>