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256" r:id="rId5"/>
    <p:sldId id="1033" r:id="rId6"/>
    <p:sldId id="1034" r:id="rId7"/>
    <p:sldId id="1035" r:id="rId8"/>
    <p:sldId id="1036" r:id="rId9"/>
    <p:sldId id="1037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1E9657"/>
    <a:srgbClr val="2FBD71"/>
    <a:srgbClr val="B1D254"/>
    <a:srgbClr val="009688"/>
    <a:srgbClr val="000000"/>
    <a:srgbClr val="D1DAE9"/>
    <a:srgbClr val="F0F3F8"/>
    <a:srgbClr val="0000FF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 autoAdjust="0"/>
    <p:restoredTop sz="95301" autoAdjust="0"/>
  </p:normalViewPr>
  <p:slideViewPr>
    <p:cSldViewPr snapToGrid="0">
      <p:cViewPr varScale="1">
        <p:scale>
          <a:sx n="127" d="100"/>
          <a:sy n="127" d="100"/>
        </p:scale>
        <p:origin x="840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B4873-874C-3FA2-DF13-DB7BDF49C3B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dirty="0"/>
              <a:t>RAN4#118 Meeting Schedule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242D0CA-1674-2528-C18C-5F76A0D414A3}"/>
              </a:ext>
            </a:extLst>
          </p:cNvPr>
          <p:cNvSpPr txBox="1"/>
          <p:nvPr/>
        </p:nvSpPr>
        <p:spPr>
          <a:xfrm>
            <a:off x="612396" y="343949"/>
            <a:ext cx="1121608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10520363" algn="r"/>
              </a:tabLst>
            </a:pPr>
            <a:r>
              <a:rPr lang="en-US" dirty="0"/>
              <a:t>3GPP TSG RAN WG4 Meeting #118	</a:t>
            </a:r>
          </a:p>
          <a:p>
            <a:pPr>
              <a:tabLst>
                <a:tab pos="10520363" algn="r"/>
              </a:tabLst>
            </a:pPr>
            <a:r>
              <a:rPr lang="en-US" dirty="0"/>
              <a:t>Gothenburg, SE, Feb. 9-13, 2026</a:t>
            </a:r>
          </a:p>
        </p:txBody>
      </p:sp>
    </p:spTree>
    <p:extLst>
      <p:ext uri="{BB962C8B-B14F-4D97-AF65-F5344CB8AC3E}">
        <p14:creationId xmlns:p14="http://schemas.microsoft.com/office/powerpoint/2010/main" val="8265606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331435"/>
              </p:ext>
            </p:extLst>
          </p:nvPr>
        </p:nvGraphicFramePr>
        <p:xfrm>
          <a:off x="339438" y="689513"/>
          <a:ext cx="11826068" cy="5809200"/>
        </p:xfrm>
        <a:graphic>
          <a:graphicData uri="http://schemas.openxmlformats.org/drawingml/2006/table">
            <a:tbl>
              <a:tblPr/>
              <a:tblGrid>
                <a:gridCol w="8261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141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2671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101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7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9:00-09:30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 Incoming LS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72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9:30-10:50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Parameter(97)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NR_duplex_evo_RRM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(27)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OTA Ad-hoc: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&amp; [233]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NR_UE_OTA_Enh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Ruixin Wang (vivo)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11:00-12:00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Memorial Ceremony for Carolyn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197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319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Parameter(97)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----15:30----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co-existence(38)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NR_RRM_Ph5_Part1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[207] NR_RRM_Ph5_Part2 (12)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NR_LBCA_Sw_RRM (31) 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Rel-19 Demod Part 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Rel-19 BS conf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BS conformance SBFD chaired by Shubbham Bhargava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6G </a:t>
                      </a:r>
                      <a:r>
                        <a:rPr kumimoji="0" lang="de-DE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/OTA (15:30-16:30)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testability and OTA, 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791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70684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General RF and UE RF(68)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[228] NR_ATG_enh_demod (9) 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[230] NR_LPWUS_demod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 (12)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NR_NTN_Ku_bands-Perf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IoT_NTN_TDD-Perf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633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Spectrum(51)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NR_demod_Ph6, Chaired by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(China Telecom)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Rel-19 RRM perf Part 2 (17)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NR_NTN_Ku_bands-Perf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171450" marR="0" lvl="0" indent="-1714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r>
                        <a:rPr kumimoji="0" lang="nn-NO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</a:p>
                    <a:p>
                      <a:pPr marL="171450" marR="0" lvl="0" indent="-17145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  <a:defRPr/>
                      </a:pPr>
                      <a:endParaRPr kumimoji="0" lang="nn-NO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Rel-19 RRM perf Part 3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NR_IoT_NTN_req_test_enh-Perf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[208][209] R19 NR_MIMO_Ph5_RRM,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630765"/>
              </p:ext>
            </p:extLst>
          </p:nvPr>
        </p:nvGraphicFramePr>
        <p:xfrm>
          <a:off x="251209" y="1417302"/>
          <a:ext cx="11353430" cy="493351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general and non-RRM use cases)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---10:00---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efficiency(33)</a:t>
                      </a: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NR_ATG_enh_RRM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NR_MIMO_Ph5_RRM_Part1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NR_MIMO_Ph5_RRM_Part2 (14)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Demod Offline: (8:30 – 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Rel-19 Demod Part 3, Uesaka-san (Ericsson)</a:t>
                      </a:r>
                      <a:endParaRPr kumimoji="0" lang="en-US" altLang="zh-CN" sz="800" b="1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4.9 GHz Ad-hoc: (9:30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NR_TDD_4.9GHz_band, Masashi (Fujitsu)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OTA Ad-hoc: </a:t>
                      </a:r>
                      <a:endParaRPr kumimoji="0" lang="en-US" altLang="zh-CN" sz="800" b="1" i="0" u="none" strike="sng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&amp; [233]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NR_UE_OTA_Enh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Ruixin Wang (vivo)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strike="noStrike" kern="1200" baseline="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RAN4 operation efficiency(33)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---not later than 11:30am---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6G RRM(56)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&amp; Rel-20 OTA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[232] TRP_TRS_MIMO_OTA_Ph3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(22)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[233] NR_UE_OTA_Enh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 on GSO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5G_broadcast_GSO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NR_BS_RF_Part1_SE_TRP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NR_BS_RF_Part2_EIIRP_OTA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Adhoc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Outdoor A-IoT study (11:00 – 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Study of A-IoT for outdoor, Chaired by JJ (LGE)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A-IoT perf (12:00 –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A-IoT BS_CW_conformance, chaired by Linling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Spectrum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sharing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（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20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[109]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Sensing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（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zh-CN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）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----not later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than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16:00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 (26)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NR_XR_Ph3_RRM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NR_AIML_Mob_RRM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 conformance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Rel-19_BS_SAN_conformance_Part2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NR_NTN_Ku_bands-Perf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IoT_NTN_Ph3-Perf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IoT_NTN_TDD-Perf</a:t>
                      </a:r>
                      <a:endParaRPr kumimoji="0" lang="nn-NO" altLang="zh-CN" sz="7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Rel-19_BS_SAN_conformance_Part1 (18)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NR_NTN_Ph3-Perf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</a:t>
                      </a:r>
                      <a:r>
                        <a:rPr kumimoji="0" lang="es-ES" sz="7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NR_IoT_NTN_req_test_enh-Perf</a:t>
                      </a:r>
                      <a:endParaRPr kumimoji="0" lang="es-ES" sz="7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Rel-19 Demod_Part 1, chaired by Yunchuan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Rel-19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(15:30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Rel-19 Demod Part 2, Alex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testability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and OTA (26)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 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NR_AIML_Mob_RRM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(42)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Ambient IoT performance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A-IoT BS_CW_conformance (9)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operation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efficiency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Aijun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(CATT)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[102-A/B] 6G General RF and UE RF, Chaired by Toni (Qualcomm) /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(Xiaomi)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NR_AIML_Mob_RRM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Qiuge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Guo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(OPPO)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Cancelled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BS RF and co-existence, Chaired by Dominique (Ericsson)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-156892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6451839"/>
              </p:ext>
            </p:extLst>
          </p:nvPr>
        </p:nvGraphicFramePr>
        <p:xfrm>
          <a:off x="279896" y="664562"/>
          <a:ext cx="11510452" cy="5850389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13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----9:30am----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 AH: 6G RRM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SSB and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periodicity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NR_Mob_Ph4_RRM_Part1 (21)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NR_Mob_Ph4_RRM_Part2 (7) 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Netw_Energy_NR_enh_RRM_Part1 (22)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Netw_Energy_NR_enh_RRM_Part2 (6)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LS response and TEI (8:30 – 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LS_BDaT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sng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BSRF_NTN_TEI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Study on outdoor A-IoT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A-IoT for outdoor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[101-B] System Parameter,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Jingqiang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(OPPO)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legacy </a:t>
                      </a: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 – 10:30)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BSRF_Maintenance_Legacy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Aurelian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9889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NonCol_intraB_ENDC_NR_CA_Ph2_demod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NR_MIMO_demod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NR_ENDC_RF_Ph4_Demod_6Rx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NTN (11:00 –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NR_IoT_NTN_Ph2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General aspects, IoT NTN PC1.5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7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 HD-FDD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</a:t>
                      </a:r>
                      <a:r>
                        <a:rPr lang="en-US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NR_duplex_evo_RRM</a:t>
                      </a:r>
                      <a:r>
                        <a:rPr lang="en-US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</a:t>
                      </a:r>
                      <a:r>
                        <a:rPr lang="en-US" altLang="zh-CN" sz="800" b="0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Prashant (Qualcomm)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---12:00---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[217] NR_XR_Ph3_RRM, Chaired by Rafael Paiva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----15:30----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R20 NR_AIML_air_Ph2 (35)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NonCol_intraB_ENDC_NR_CA_Ph2_RRM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(2)</a:t>
                      </a: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NR_LPWUS_RRM (12)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NR_RRM_Ph6 (17) 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[209] NR_MIMO_Ph5_RRM_Part2, Chaired by Shan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UE RF (14:30 – 16:00)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NR_UE_RF_Ph5_Part2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NR_UE_RF_Ph5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 (16:00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Demod</a:t>
                      </a:r>
                      <a:r>
                        <a:rPr lang="en-US" altLang="zh-CN" sz="800" b="1" strike="noStrike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14:30-15:30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lang="en-US" altLang="zh-CN" sz="800" b="1" strike="noStrike" kern="1200" dirty="0"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[229] </a:t>
                      </a:r>
                      <a:r>
                        <a:rPr lang="en-US" altLang="zh-CN" sz="800" b="0" kern="1200" dirty="0" err="1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NR_MIMO_demod</a:t>
                      </a:r>
                      <a:r>
                        <a:rPr lang="en-US" altLang="zh-CN" sz="800" b="0" kern="1200" dirty="0"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, Chaired by Lili Wang (Samsung)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---15:30---</a:t>
                      </a: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NTN legacy RF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(15:30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NR_IoT_NTN_Maint_Legacy_RF, Daniel (MTK)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991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AH: [102-A] 6G General RF and UE RF, Chaired by Toni (Qualcomm)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NR_LBCA_Sw_enh_RRM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BS RF (cont) (17:00 – 17:30)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 (15)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(17:30 – 18:00)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NR_low_band_CA_switching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 AH: band combination database,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Johannes(Nokia)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[101-A]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b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</a:b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105]6G RRM, Chaired by Jerry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Adhoc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Rel-20 NR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NR_UE_RF_Ph5, Alok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[329] NR_UE_RF_Ph5_Part2, Tina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[101-A] System Parameter, Chaired by Leo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127816"/>
              </p:ext>
            </p:extLst>
          </p:nvPr>
        </p:nvGraphicFramePr>
        <p:xfrm>
          <a:off x="401652" y="744794"/>
          <a:ext cx="11318156" cy="6236819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basket and spectrum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NR_LTE_combos_Features_R20(5)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DC_xBLTE_yBNR_R20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NR_bands_Features_R20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[119] NTN_Bands_Features_R20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[120] NR_CADC_SUL_R20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[122] NR_1.5GHz_Japan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NR_EESS_PC1_40GHz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[113] R19_UERF_maintenance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R19_UERF_maintenance_Part1(3)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R19_UERF_maintenance_Part2 (1)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[231] NR_demod_Ph6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(24)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Misc (cont)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NR_TDD_4.9GHz_band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NR_less_than_5MHz_RedCap_UERF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NR_UAV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LTE_IoT_NTN_high_power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R20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NR_MIMO_Ph6_RRM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Miao Wang (MTK)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354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---9:30---</a:t>
                      </a:r>
                      <a:endParaRPr lang="en-US" altLang="zh-CN" sz="800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[204] </a:t>
                      </a:r>
                      <a:r>
                        <a:rPr lang="en-US" altLang="zh-CN" sz="800" b="0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NR_LBCA_Sw_RRM</a:t>
                      </a:r>
                      <a:r>
                        <a:rPr lang="en-US" altLang="zh-CN" sz="800" b="0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 (Cont.)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[125] Upto_R17_UERF_maintenance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R18_UERF_maintenance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</a:t>
                      </a:r>
                      <a:r>
                        <a:rPr kumimoji="0" lang="nb-NO" altLang="zh-CN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System Parameter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6G RRM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RRM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NR_MIMO_Ph6_RRM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NR_Mob_Ph5_RRM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NR_UAV_req_RRM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(7)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Legacy Maintenance (NTN Demod/RRM, BSRF)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NR_IoT_NTN_Maint_Legacy_Demod_RRM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BSRF_Maintenance_Legacy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BSRF_Maintenance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Legacy Maintenance (UE/SAN RF)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NR_IoT_NTN_Maint_Legacy_RF (31)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or </a:t>
                      </a: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449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R19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NR_AIML_air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[124] R20 NR_AIML_air_</a:t>
                      </a:r>
                      <a:r>
                        <a:rPr kumimoji="0" lang="fr-FR" altLang="zh-CN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Ph2 (35)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RRM_Maintenance_Up_to_R17 (94)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RRM_Maintenance_R18_R19 (52)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Demod_Maintenance_up_to_R17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Demod_Maintenance_R18_R19 (19)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Core Maintenance (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Ku_band_Maintenance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NR_duplex_evo_Maintenance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NR_IoT_NTN_Maint_RRM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Rel-20 BSRF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NR_BS_RF_Ph2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Shubham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 Rel-20 UAV (15:30 – 16:30)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NR_UAV chaired by Bin (Qualcomm)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endParaRPr lang="nn-NO" altLang="zh-CN" sz="800" b="1" i="0" u="none" strike="sng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6G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Hannu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Mediatek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R20 NR_AIML_air_Ph2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33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Rel-20 NTN GNSS resilient and Handover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Study_NR_NTN_GNSS_resilient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[336]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LTE_TN_NR_NTN_handover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(12)</a:t>
                      </a:r>
                      <a:endParaRPr kumimoji="0" lang="en-US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Spectrum, Chaired by Johannes(Nokia)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347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6G AI, Chaired by Jackson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Ad-hoc or Early Return-to: Reserved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Rel-20 NTN HD-FDD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NR_IoT_NTN_Ph2_Part2, Jeffery (MTK)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[102-A/B] System Parameter, Chaired by Leo (Huawei)/Jinqiang (OPPO)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1658465"/>
              </p:ext>
            </p:extLst>
          </p:nvPr>
        </p:nvGraphicFramePr>
        <p:xfrm>
          <a:off x="239391" y="1416731"/>
          <a:ext cx="11657335" cy="365197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(Yang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zh-CN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RRM_Demod_OTA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(Shan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RF,NTN,A-IOT (Gene Session)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system parameter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UE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BS RF/coexistence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spectrum sharing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Fika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AI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6G operation efficiency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5GA R19/20 AI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5GA R19/20 ongoing spectrum and non-spectrum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5GA maintenance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OTA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:45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-13:45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:45-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A4323F28-A4DC-E527-4CB9-F636E4132C23}"/>
              </a:ext>
            </a:extLst>
          </p:cNvPr>
          <p:cNvSpPr txBox="1"/>
          <p:nvPr/>
        </p:nvSpPr>
        <p:spPr>
          <a:xfrm>
            <a:off x="239391" y="5204147"/>
            <a:ext cx="108823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Note: Depending on the progress and the need, the session chair(s) may introduce additional morning AH sessions, starting no earlier than 8 am.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5C68143-B530-4487-9EA7-5BCC5970B48F}">
  <ds:schemaRefs>
    <ds:schemaRef ds:uri="http://purl.org/dc/terms/"/>
    <ds:schemaRef ds:uri="http://purl.org/dc/elements/1.1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23d77754-4ccc-4c57-9291-cab09e81894a"/>
    <ds:schemaRef ds:uri="a915fe38-2618-47b6-8303-829fb71466d5"/>
  </ds:schemaRefs>
</ds:datastoreItem>
</file>

<file path=customXml/itemProps3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603358</TotalTime>
  <Words>3072</Words>
  <Application>Microsoft Macintosh PowerPoint</Application>
  <PresentationFormat>Widescreen</PresentationFormat>
  <Paragraphs>427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微软雅黑</vt:lpstr>
      <vt:lpstr>Arial</vt:lpstr>
      <vt:lpstr>Arial Black</vt:lpstr>
      <vt:lpstr>Calibri</vt:lpstr>
      <vt:lpstr>Times New Roman</vt:lpstr>
      <vt:lpstr>3gpp</vt:lpstr>
      <vt:lpstr>RAN4#118 Meeting Schedule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 #118 meeting schedule</dc:title>
  <dc:creator>Administrator</dc:creator>
  <cp:keywords>CTPClassification=CTP_NT</cp:keywords>
  <cp:lastModifiedBy>Yang Tang</cp:lastModifiedBy>
  <cp:revision>4340</cp:revision>
  <cp:lastPrinted>2016-09-15T08:31:35Z</cp:lastPrinted>
  <dcterms:created xsi:type="dcterms:W3CDTF">2009-11-27T05:15:11Z</dcterms:created>
  <dcterms:modified xsi:type="dcterms:W3CDTF">2026-02-10T17:58:55Z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