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256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2FBD71"/>
    <a:srgbClr val="B1D254"/>
    <a:srgbClr val="009688"/>
    <a:srgbClr val="FF3300"/>
    <a:srgbClr val="000000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4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4873-874C-3FA2-DF13-DB7BDF49C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RAN4#117 Meeting Schedule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2D0CA-1674-2528-C18C-5F76A0D414A3}"/>
              </a:ext>
            </a:extLst>
          </p:cNvPr>
          <p:cNvSpPr txBox="1"/>
          <p:nvPr/>
        </p:nvSpPr>
        <p:spPr>
          <a:xfrm>
            <a:off x="612396" y="343949"/>
            <a:ext cx="11216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520363" algn="r"/>
              </a:tabLst>
            </a:pPr>
            <a:r>
              <a:rPr lang="en-US" dirty="0"/>
              <a:t>3GPP TSG RAN WG4 Meeting #117	</a:t>
            </a:r>
          </a:p>
          <a:p>
            <a:pPr>
              <a:tabLst>
                <a:tab pos="10520363" algn="r"/>
              </a:tabLst>
            </a:pPr>
            <a:r>
              <a:rPr lang="en-US" dirty="0"/>
              <a:t>Dallas, USA, Nov. 17-21, 2025</a:t>
            </a:r>
          </a:p>
        </p:txBody>
      </p:sp>
    </p:spTree>
    <p:extLst>
      <p:ext uri="{BB962C8B-B14F-4D97-AF65-F5344CB8AC3E}">
        <p14:creationId xmlns:p14="http://schemas.microsoft.com/office/powerpoint/2010/main" val="82656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5809"/>
              </p:ext>
            </p:extLst>
          </p:nvPr>
        </p:nvGraphicFramePr>
        <p:xfrm>
          <a:off x="339438" y="689513"/>
          <a:ext cx="11826068" cy="5965925"/>
        </p:xfrm>
        <a:graphic>
          <a:graphicData uri="http://schemas.openxmlformats.org/drawingml/2006/table">
            <a:tbl>
              <a:tblPr/>
              <a:tblGrid>
                <a:gridCol w="82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0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9:00-09:30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work plan (R4-2520703)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NR_duplex_evo_RRM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933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----12:00---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co-existence(30)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NR_LBCA_Sw_RRM (30)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NR_RRM_Ph5_Part1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NR_RRM_Ph5_Part2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maint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Ku_band_Maint, chaired by Moray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UE RF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chaired by Alok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1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---15:00---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NR_MIMO_Ph5_RRM_Part1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NR_MIMO_Ph5_RRM_Part2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NR_ATG_enh_RRM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6G </a:t>
                      </a: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/OTA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706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NR_LPWUS_demod (16)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(23)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[126, 114, 115] R18 and R19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(Xiaomi)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[125,113]  Up to R17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R19 spectrum maintenance, Chaired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Jinqiang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18:00-18:30</a:t>
                      </a: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NR_LPWUS_demod,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Jahidur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- 19:30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NR_demod_Ph6, Chaired by Alex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(focus on SE Core extenstion)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[208][209]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090546"/>
              </p:ext>
            </p:extLst>
          </p:nvPr>
        </p:nvGraphicFramePr>
        <p:xfrm>
          <a:off x="251209" y="1410676"/>
          <a:ext cx="11353430" cy="572599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general and non-RRM use cases)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efficiency(53)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NR_LBCA_Sw_enh_RRM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NR_XR_Ph3_RRM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NGSO channel model applicability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 and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Agenda 6.6.3.3, Chaired by CH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(8:30 – 9:30)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(9:30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NR_UE_OTA_Enh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(30) (cont)  (finish by 11:30 if possible)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(IABC)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IABC only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Rel-19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[333] BSRF_Maintenance including CoLo/Coex simplification, and legacy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Bing  and Johan (Ericsson) 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NTN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[331][332]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NR_IoT_NTN_Maint_Legacy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Daniel (MTK) and Ojas (Viasat) 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----not later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(14)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NR_MIMO_Ph6_RRM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UE feature for R19 MIMO_RRM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finished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no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later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1, chaired by Yunchuan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3, chaired by Uesaka-san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Xiang (Huawei)  (15:30 – 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(14)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R20_basket_WI,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James (Apple)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6G General RF and UE RF, Chaired by Toni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Guo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(OPPO)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[327][310]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RRM, Chaired by Han Li (CATT) &amp; Hsuanli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-156892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036154"/>
              </p:ext>
            </p:extLst>
          </p:nvPr>
        </p:nvGraphicFramePr>
        <p:xfrm>
          <a:off x="279896" y="664562"/>
          <a:ext cx="11510452" cy="6094229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74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---9:30am--------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 AH: 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charied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Jingjing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NR_Mob_Ph4_RRM_Part1 (23)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NR_Mob_Ph4_RRM_Part2 (11)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Netw_Energy_NR_enh_RRM_Part1 (27)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Netw_Energy_NR_enh_RRM_Part2 (11)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(AAS &lt;1GHz)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AAS SE &lt; 1 GHz only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(9:30-10:30)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Andjela (Iridium)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74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NR_ATG_enh_demod (25) 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NR_7MHz_demod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NR_MIMO_demod (32)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NR_LPWUS_RRM,</a:t>
                      </a:r>
                      <a:r>
                        <a:rPr lang="en-US" altLang="zh-CN" sz="800" strike="noStrike" kern="1200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Li Zhang (Huawei)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[217] NR_XR_Ph3_RRM, Chaired by Rafael Paiva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74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[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 (22)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NR_RRM_Ph6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UE feature for R19 MIMO_RRM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 err="1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strike="noStrike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strike="noStrike" kern="1200" dirty="0">
                        <a:solidFill>
                          <a:srgbClr val="1E9657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[228] </a:t>
                      </a:r>
                      <a:r>
                        <a:rPr lang="en-US" altLang="zh-CN" sz="800" b="0" kern="1200" dirty="0" err="1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rgbClr val="1E9657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4.9 GHz TDD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 – 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Chaired by Masashi (Fujitsu)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NonCol_intraB_ENDC_NR_CA_Ph2_RRM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RRM_Maintenance_Up_to_R17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(90)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RRM_Maintenance_R18_R19 (57)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R19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 Chaired by Iwo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Angelow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JungGeun Chi (LGE)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819867"/>
              </p:ext>
            </p:extLst>
          </p:nvPr>
        </p:nvGraphicFramePr>
        <p:xfrm>
          <a:off x="401652" y="744794"/>
          <a:ext cx="11318156" cy="69463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(R4-2514236)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R19_UERF_maintenance_Part1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R19_UERF_maintenance_Part2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[103] 6G UE RF, chaired by Toni(Qualcomm)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316] Rel-20 UE RF PC1 Ad-hoc (8:00 – 8:30)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Alok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(NTN Demod/RRM,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NR_IoT_NTN_Maint_Legacy_Demod_RRM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4.9 GHz TDD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Morning Coffee Break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Chaired by Masashi (Fujitsu)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800" b="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[215][216] NR_Mob_Ph4_RRM, Chaired by Jani-Pekka (N</a:t>
                      </a:r>
                      <a:r>
                        <a:rPr lang="en-US" altLang="zh-CN" sz="800" b="0" strike="noStrike" kern="1200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okia</a:t>
                      </a:r>
                      <a:r>
                        <a:rPr lang="fr-FR" altLang="zh-CN" sz="800" b="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  <a:endParaRPr lang="en-US" altLang="zh-CN" sz="800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en-US" altLang="zh-CN" sz="800" b="0" strike="noStrike" kern="1200" dirty="0" err="1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NR_duplex_evo_RRM</a:t>
                      </a:r>
                      <a:r>
                        <a:rPr lang="en-US" altLang="zh-CN" sz="800" b="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</a:t>
                      </a:r>
                      <a:r>
                        <a:rPr lang="en-US" altLang="zh-CN" sz="800" b="0" strike="noStrike" kern="1200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Prashant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 6G RRM,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Upto_R17_UERF_maintenance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(21)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R18_UERF_maintenance(10)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R20 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R20_basket_WI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LTE_terr_bcast_Ph2_demod (4)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NonCol_intraB_ENDC_NR_CA_Ph2_demod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NR_ENDC_RF_Ph4_Demod_6Rx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Demod_Maintenance_up_to_R17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Demod_Maintenance_R18_R19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(UE/SAN 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1E9657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204] NR_LBCA_Sw_RRM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----12:00----</a:t>
                      </a:r>
                      <a:endParaRPr lang="en-US" altLang="zh-CN" sz="800" dirty="0">
                        <a:solidFill>
                          <a:srgbClr val="1E9657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1E9657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[206][207] NR_RRM_Ph5, Chaired by Ming Li (E///)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[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---15:30---</a:t>
                      </a: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[202] RRM maintenance CRs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 (after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Torbjorn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UAV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chaired by Bin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endParaRPr lang="nn-NO" altLang="zh-CN" sz="800" b="1" i="0" u="none" strike="sng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R19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R19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NR_duplex_evo_RRM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Overflow/Return to</a:t>
                      </a:r>
                      <a:endParaRPr kumimoji="0" lang="en-US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(17:00-18:15)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Bo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[212][213] Netw_Energy_NR_enh_RRM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Tank (CHTTL) and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Aijun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(CATT)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428313"/>
              </p:ext>
            </p:extLst>
          </p:nvPr>
        </p:nvGraphicFramePr>
        <p:xfrm>
          <a:off x="239391" y="1416731"/>
          <a:ext cx="11657335" cy="401773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RF/coexistence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--- 9:30 or 10:00 ---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ad-hcc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 chaired by Toliy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ongoing spectrum and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maintenance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-13:45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:45-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686468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3d77754-4ccc-4c57-9291-cab09e81894a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597017</TotalTime>
  <Words>3478</Words>
  <Application>Microsoft Macintosh PowerPoint</Application>
  <PresentationFormat>Widescreen</PresentationFormat>
  <Paragraphs>485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RAN4#117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4299</cp:revision>
  <cp:lastPrinted>2016-09-15T08:31:35Z</cp:lastPrinted>
  <dcterms:created xsi:type="dcterms:W3CDTF">2009-11-27T05:15:11Z</dcterms:created>
  <dcterms:modified xsi:type="dcterms:W3CDTF">2025-11-21T05:08:39Z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