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256" r:id="rId5"/>
    <p:sldId id="1033" r:id="rId6"/>
    <p:sldId id="1034" r:id="rId7"/>
    <p:sldId id="1035" r:id="rId8"/>
    <p:sldId id="1036" r:id="rId9"/>
    <p:sldId id="1037" r:id="rId10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657"/>
    <a:srgbClr val="B1D254"/>
    <a:srgbClr val="2FBD71"/>
    <a:srgbClr val="009688"/>
    <a:srgbClr val="FF3300"/>
    <a:srgbClr val="000000"/>
    <a:srgbClr val="D1DAE9"/>
    <a:srgbClr val="F0F3F8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99" autoAdjust="0"/>
    <p:restoredTop sz="95301" autoAdjust="0"/>
  </p:normalViewPr>
  <p:slideViewPr>
    <p:cSldViewPr snapToGrid="0">
      <p:cViewPr>
        <p:scale>
          <a:sx n="100" d="100"/>
          <a:sy n="100" d="100"/>
        </p:scale>
        <p:origin x="437" y="-7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B4873-874C-3FA2-DF13-DB7BDF49C3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/>
              <a:t>RAN4#117 Meeting Schedule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42D0CA-1674-2528-C18C-5F76A0D414A3}"/>
              </a:ext>
            </a:extLst>
          </p:cNvPr>
          <p:cNvSpPr txBox="1"/>
          <p:nvPr/>
        </p:nvSpPr>
        <p:spPr>
          <a:xfrm>
            <a:off x="612396" y="343949"/>
            <a:ext cx="112160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0520363" algn="r"/>
              </a:tabLst>
            </a:pPr>
            <a:r>
              <a:rPr lang="en-US" dirty="0"/>
              <a:t>3GPP TSG RAN WG4 Meeting #117	</a:t>
            </a:r>
          </a:p>
          <a:p>
            <a:pPr>
              <a:tabLst>
                <a:tab pos="10520363" algn="r"/>
              </a:tabLst>
            </a:pPr>
            <a:r>
              <a:rPr lang="en-US" dirty="0"/>
              <a:t>Dallas, USA, Nov. 17-21, 2025</a:t>
            </a:r>
          </a:p>
        </p:txBody>
      </p:sp>
    </p:spTree>
    <p:extLst>
      <p:ext uri="{BB962C8B-B14F-4D97-AF65-F5344CB8AC3E}">
        <p14:creationId xmlns:p14="http://schemas.microsoft.com/office/powerpoint/2010/main" val="826560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01533"/>
              </p:ext>
            </p:extLst>
          </p:nvPr>
        </p:nvGraphicFramePr>
        <p:xfrm>
          <a:off x="339438" y="689513"/>
          <a:ext cx="11596307" cy="6211726"/>
        </p:xfrm>
        <a:graphic>
          <a:graphicData uri="http://schemas.openxmlformats.org/drawingml/2006/table">
            <a:tbl>
              <a:tblPr/>
              <a:tblGrid>
                <a:gridCol w="826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1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6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03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9:00-09:30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 Incoming LS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G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work plan (R4-2520703)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50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</a:t>
                      </a:r>
                      <a:r>
                        <a:rPr kumimoji="0" lang="zh-CN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Parameter(93)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NR_duplex_evo_RRM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OTA Ad-hoc: 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TRP_TRS_MIMO_OTA_Ph3 &amp; [233]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NR_UE_OTA_Enh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Ruixin Wang (vivo)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6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Parameter(93)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----12:00---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co-existence(30)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NR_LBCA_Sw_RRM (30) 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NR_RRM_Ph5_Part1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NR_RRM_Ph5_Part2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Rel-19 Demod Part 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NR_IoT_NTN_req_test_enh-Perf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NR_NTN_Ku_bands-Perf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Ku band maint (11:00 – 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Ku_band_Maint, chaired by Moray (Eutelsat)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Rel-20 UE RF (12:00 –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NR_UE_RF_Ph5 chaired by Alok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1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---15:00---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General RF and UE RF(22)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NR_MIMO_Ph5_RRM_Part1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NR_MIMO_Ph5_RRM_Part2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NR_ATG_enh_RRM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Rel-19 RRM perf Part 2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NR_NTN_Ku_bands-Perf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IoT_NTN_TDD-Perf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Rel-19 BS conf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BS conformance SBFD chaired by Shubbham Bhargava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6G </a:t>
                      </a:r>
                      <a:r>
                        <a:rPr kumimoji="0" lang="de-DE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/OTA (15:30-16:30)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testability and OTA, 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348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NR_LPWUS_demod (16)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Rel-19 RRM perf Part 2 (23)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NR_NTN_Ku_bands-Perf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IoT_NTN_TDD-Perf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[126,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114, 115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R18 and R19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UERF_maintenance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(Xiaomi)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[125,113]  Up to R17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UERF_maintenance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and R19 spectrum maintenance, Chaired by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Jinqiang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(OPPO)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18:00-18:30 (if needed, pending on the online progress)</a:t>
                      </a: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NR_LPWUS_demod,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Jahidur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 or 18:30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- 19:30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NR_demod_Ph6, Chaired by Alex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NR_BS_RF_Part1_SE_TRP (focus on SE Core extenstion)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Michal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[208][209] NR_MIMO_Ph5_RRM,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59037"/>
              </p:ext>
            </p:extLst>
          </p:nvPr>
        </p:nvGraphicFramePr>
        <p:xfrm>
          <a:off x="251209" y="1410676"/>
          <a:ext cx="11353430" cy="572599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general and non-RRM use cases)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---10:00---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RAN4 operation efficiency(53)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NR_LBCA_Sw_enh_RRM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NR_XR_Ph3_RRM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NGSO channel model applicability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 and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Agenda 6.6.3.3, Chaired by CH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(8:30 – 9:30)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(9:30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Rel-19 RRM perf Part 3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OTA Ad-hoc: </a:t>
                      </a:r>
                      <a:endParaRPr kumimoji="0" lang="en-US" altLang="zh-CN" sz="800" b="1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TRP_TRS_MIMO_OTA_Ph3 &amp; [233]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NR_UE_OTA_Enh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Ruixin Wang (vivo)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  <a:endParaRPr kumimoji="0" lang="zh-CN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RAN4 operation efficiency(53)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---not later than 11:30am---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6G RRM(19)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TRP_TRS_MIMO_OTA_Ph3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[233] NR_UE_OTA_Enh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(11)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Rel-19 RRM perf Part 3 (30) (cont)  (finish by 11:30 if possible)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 on GSO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5G_broadcast_GSO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response (IABC)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IABC only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Rel-19 Maintenance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[333] BSRF_Maintenance including CoLo/Coex simplification, and legacy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Bing  and Johan (Ericsson)  (11:00 – 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NTN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[331][332]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NR_IoT_NTN_Maint_Legacy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Daniel (MTK) and Ojas (Viasat)  (12:00 –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14:30-16:30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Spectrum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sharing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（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22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Sensing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----not later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than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16:00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and OTA (14)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NR_MIMO_Ph6_RRM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(11)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NR_AIML_Mob_RRM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(42)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 conformance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Rel-19_BS_SAN_conformance_Part1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finished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no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later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than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NR_IoT_NTN_req_test_enh-Perf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Rel-19_BS_SAN_conformance_Part2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NR_NTN_Ku_bands-Perf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  <a:endParaRPr kumimoji="0" lang="nn-NO" altLang="zh-CN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1, chaired by Yunchuan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3, chaired by Uesaka-san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SBFD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NR_duplex_evo_Maintenance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Xiang (Huawei)  (15:30 – 16:30)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Break</a:t>
                      </a: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and OTA (14)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NR_AIML_Mob_RRM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(42)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Ambient IoT performance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A-IoT BS_CW_conformance (9)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R20_basket_WI,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James (Apple)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6G General RF and UE RF, Chaired by Toni (Qualcomm)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NR_AIML_Mob_RRM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Qiuge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Guo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(OPPO)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[327][310]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RRM, Chaired by Han Li (CATT) &amp;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Hsuanli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(MTK)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co-existence, Chaired by Dominique (Ericsson)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-156892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958896"/>
              </p:ext>
            </p:extLst>
          </p:nvPr>
        </p:nvGraphicFramePr>
        <p:xfrm>
          <a:off x="279896" y="664562"/>
          <a:ext cx="11510452" cy="5850389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1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74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---9:30am--------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HPUE_NR_bands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HPUE_Basket_CADC_SUL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NR_Mob_Ph4_RRM_Part1 (23)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NR_Mob_Ph4_RRM_Part2 (11) 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Netw_Energy_NR_enh_RRM_Part1 (27)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Netw_Energy_NR_enh_RRM_Part2 (11)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response (AAS &lt;1GHz)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AAS SE &lt; 1 GHz only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NR_BS_RF_Part1_SE_TRP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NR_BS_RF_Part2_EIIRP_OTA (5)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NTN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(9:30-10:30)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Andjela (Iridium)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74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NR_ATG_enh_demod (25) 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NR_7MHz_demod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NR_MIMO_demod (32)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NR_IoT_NTN_Ph2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General aspects, IoT NTN PC1.5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NR_IoT_NTN_Ph2_Part2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HD-FDD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NR_LPWUS_RRM,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Li Zhang (Huawei)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---9:30---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[217] NR_XR_Ph3_RRM, Chaired by Rafael Paiva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74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----15:30----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(32)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NR_LPWUS_RRM (22)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NR_RRM_Ph6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UE RF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NR_UE_RF_Ph5_Part2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NR_UE_RF_Ph5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BS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 (15)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14:30-15:30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lang="en-US" altLang="zh-CN" sz="800" b="1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[228] </a:t>
                      </a:r>
                      <a:r>
                        <a:rPr lang="en-US" altLang="zh-CN" sz="800" b="0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NR_MIMO_demod</a:t>
                      </a:r>
                      <a:r>
                        <a:rPr lang="en-US" altLang="zh-CN" sz="800" b="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, Chaired by Lili Wang (Samsung)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4.9 GHz TDD 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15:30 – 16:30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NR_TDD_4.9GHz_band, Chaired by Masashi (Fujitsu)</a:t>
                      </a: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pt-B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NonCol_intraB_ENDC_NR_CA_Ph2_RRM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Ambient_IoT_RRM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RRM_Maintenance_Up_to_R17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(90)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RRM_Maintenance_R18_R19 (57)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BS RF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 (15)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NR_low_band_CA_switching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R19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NR_Baskets_Part_1 Chaired by Iwo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Angelow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NR_Baskets_Part_2 Chaired by Per Lindell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b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105]6G RRM, Chaired by Jerry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Adhoc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Outdoor A-IoT study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Study of A-IoT for outdoor, Chaired by JungGeun Chi (LGE)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189556"/>
              </p:ext>
            </p:extLst>
          </p:nvPr>
        </p:nvGraphicFramePr>
        <p:xfrm>
          <a:off x="401652" y="744794"/>
          <a:ext cx="11318156" cy="5605206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NR_Baskets_Part_2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(R4-2514236)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R19_UERF_maintenance(5)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R19_UERF_maintenance_Part1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R19_UERF_maintenance_Part2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NR_demod_Ph6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(23)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NR_less_than_5MHz_RedCap_UERF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NR_UAV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NR_TDD_4.9GHz_band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Legacy Maintenance (NTN Demod/RRM, BSRF)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NR_IoT_NTN_Maint_Legacy_Demod_RRM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BSRF_Maintenance_Legacy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[215][216] NR_Mob_Ph4_RRM, Chaired by Jani-Pekka (N</a:t>
                      </a:r>
                      <a:r>
                        <a:rPr lang="en-US" altLang="zh-CN" sz="800" b="0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okia</a:t>
                      </a:r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---9:30---</a:t>
                      </a:r>
                      <a:endParaRPr lang="en-US" altLang="zh-CN" sz="800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lang="en-US" altLang="zh-CN" sz="800" b="0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NR_duplex_evo_RRM</a:t>
                      </a:r>
                      <a:r>
                        <a:rPr lang="en-US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</a:t>
                      </a:r>
                      <a:r>
                        <a:rPr lang="en-US" altLang="zh-CN" sz="800" b="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Prashant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 (</a:t>
                      </a:r>
                      <a:r>
                        <a:rPr kumimoji="0" lang="fr-F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Upto_R17_UERF_maintenance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(21)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R18_UERF_maintenance(10)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R20 basket WI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R20_basket_WI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LTE_terr_bcast_Ph2_demod (4)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NonCol_intraB_ENDC_NR_CA_Ph2_demod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NR_ENDC_RF_Ph4_Demod_6Rx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Demod_Maintenance_up_to_R17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Demod_Maintenance_R18_R19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Core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Legacy Maintenance (UE/SAN RF)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NR_IoT_NTN_Maint_Legacy_RF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204] NR_LBCA_Sw_RRM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 Cui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----12:00----</a:t>
                      </a:r>
                      <a:endParaRPr lang="en-US" altLang="zh-CN" sz="8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[206][207] NR_RRM_Ph5, Chaired by Ming Li (E///)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(32)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Topic TBA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Core Maintenance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Ku_band_Maintenance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 (after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Rel-20 BSRF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Torbjorn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 Rel-20 UAV (15:30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NR_UAV chaired by Bin (Qualcomm)</a:t>
                      </a: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endParaRPr lang="nn-NO" altLang="zh-CN" sz="800" b="1" i="0" u="none" strike="sng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Hannu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Study on outdoor A-IoT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A-IoT for outdoor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Overflow/Return to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(17:00-18:15)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Spectrum, Chaired by Bo (China Telecom)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AI, Chaired by Jackson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[212][213] Netw_Energy_NR_enh_RRM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Rel-20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NR_IoT_NTN_Ph2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NR_IoT_NTN_Ph2_Part2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Tank (CHTTL) and Jeffery (MTK)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TBD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192" y="-83247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831583"/>
              </p:ext>
            </p:extLst>
          </p:nvPr>
        </p:nvGraphicFramePr>
        <p:xfrm>
          <a:off x="239391" y="1416731"/>
          <a:ext cx="11657335" cy="3018676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OTA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:45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-13:45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:45-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4323F28-A4DC-E527-4CB9-F636E4132C23}"/>
              </a:ext>
            </a:extLst>
          </p:cNvPr>
          <p:cNvSpPr txBox="1"/>
          <p:nvPr/>
        </p:nvSpPr>
        <p:spPr>
          <a:xfrm>
            <a:off x="239391" y="5204147"/>
            <a:ext cx="10882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Note: Depending on the progress and the need, the session chair(s) may introduce additional morning AH sessions, starting no earlier than 8 am.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www.w3.org/XML/1998/namespace"/>
    <ds:schemaRef ds:uri="http://purl.org/dc/elements/1.1/"/>
    <ds:schemaRef ds:uri="http://schemas.microsoft.com/office/2006/documentManagement/types"/>
    <ds:schemaRef ds:uri="23d77754-4ccc-4c57-9291-cab09e81894a"/>
    <ds:schemaRef ds:uri="http://schemas.microsoft.com/office/2006/metadata/properties"/>
    <ds:schemaRef ds:uri="http://schemas.openxmlformats.org/package/2006/metadata/core-properties"/>
    <ds:schemaRef ds:uri="a915fe38-2618-47b6-8303-829fb71466d5"/>
    <ds:schemaRef ds:uri="http://schemas.microsoft.com/office/infopath/2007/PartnerControls"/>
    <ds:schemaRef ds:uri="http://purl.org/dc/terms/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597927</TotalTime>
  <Words>3188</Words>
  <Application>Microsoft Office PowerPoint</Application>
  <PresentationFormat>Widescreen</PresentationFormat>
  <Paragraphs>436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微软雅黑</vt:lpstr>
      <vt:lpstr>Arial</vt:lpstr>
      <vt:lpstr>Arial Black</vt:lpstr>
      <vt:lpstr>Calibri</vt:lpstr>
      <vt:lpstr>Times New Roman</vt:lpstr>
      <vt:lpstr>3gpp</vt:lpstr>
      <vt:lpstr>RAN4#117 Meeting Schedule</vt:lpstr>
      <vt:lpstr>Monday</vt:lpstr>
      <vt:lpstr>Tuesday</vt:lpstr>
      <vt:lpstr>Wednesday</vt:lpstr>
      <vt:lpstr>Thursday</vt:lpstr>
      <vt:lpstr>Friday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MCC</cp:lastModifiedBy>
  <cp:revision>4270</cp:revision>
  <cp:lastPrinted>2016-09-15T08:31:35Z</cp:lastPrinted>
  <dcterms:created xsi:type="dcterms:W3CDTF">2009-11-27T05:15:11Z</dcterms:created>
  <dcterms:modified xsi:type="dcterms:W3CDTF">2025-11-17T22:32:37Z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