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31"/>
  </p:notesMasterIdLst>
  <p:handoutMasterIdLst>
    <p:handoutMasterId r:id="rId32"/>
  </p:handoutMasterIdLst>
  <p:sldIdLst>
    <p:sldId id="934" r:id="rId5"/>
    <p:sldId id="1018" r:id="rId6"/>
    <p:sldId id="1015" r:id="rId7"/>
    <p:sldId id="1021" r:id="rId8"/>
    <p:sldId id="973" r:id="rId9"/>
    <p:sldId id="988" r:id="rId10"/>
    <p:sldId id="1007" r:id="rId11"/>
    <p:sldId id="992" r:id="rId12"/>
    <p:sldId id="981" r:id="rId13"/>
    <p:sldId id="977" r:id="rId14"/>
    <p:sldId id="1022" r:id="rId15"/>
    <p:sldId id="997" r:id="rId16"/>
    <p:sldId id="1001" r:id="rId17"/>
    <p:sldId id="998" r:id="rId18"/>
    <p:sldId id="1023" r:id="rId19"/>
    <p:sldId id="999" r:id="rId20"/>
    <p:sldId id="928" r:id="rId21"/>
    <p:sldId id="993" r:id="rId22"/>
    <p:sldId id="986" r:id="rId23"/>
    <p:sldId id="984" r:id="rId24"/>
    <p:sldId id="1006" r:id="rId25"/>
    <p:sldId id="1008" r:id="rId26"/>
    <p:sldId id="1005" r:id="rId27"/>
    <p:sldId id="1003" r:id="rId28"/>
    <p:sldId id="1017" r:id="rId29"/>
    <p:sldId id="1019" r:id="rId30"/>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D254"/>
    <a:srgbClr val="009688"/>
    <a:srgbClr val="FF3300"/>
    <a:srgbClr val="0000FF"/>
    <a:srgbClr val="1E9657"/>
    <a:srgbClr val="72AF2F"/>
    <a:srgbClr val="000000"/>
    <a:srgbClr val="000099"/>
    <a:srgbClr val="000066"/>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07" autoAdjust="0"/>
    <p:restoredTop sz="95479" autoAdjust="0"/>
  </p:normalViewPr>
  <p:slideViewPr>
    <p:cSldViewPr snapToGrid="0">
      <p:cViewPr>
        <p:scale>
          <a:sx n="119" d="100"/>
          <a:sy n="119" d="100"/>
        </p:scale>
        <p:origin x="1096" y="2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1</a:t>
            </a:fld>
            <a:endParaRPr lang="en-GB" altLang="en-US" dirty="0"/>
          </a:p>
        </p:txBody>
      </p:sp>
    </p:spTree>
    <p:extLst>
      <p:ext uri="{BB962C8B-B14F-4D97-AF65-F5344CB8AC3E}">
        <p14:creationId xmlns:p14="http://schemas.microsoft.com/office/powerpoint/2010/main" val="107359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3103475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F77FC-464E-2788-0204-CF24E18DE6D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85EE6EB6-84A8-1E2D-BB90-E474C200024C}"/>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173F7CA-5060-157D-AD94-4A277C1970C8}"/>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D4C73D6C-F0BB-FFAD-C665-C3D736EF1708}"/>
              </a:ext>
            </a:extLst>
          </p:cNvPr>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649652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9</a:t>
            </a:fld>
            <a:endParaRPr lang="en-GB" altLang="en-US" dirty="0"/>
          </a:p>
        </p:txBody>
      </p:sp>
    </p:spTree>
    <p:extLst>
      <p:ext uri="{BB962C8B-B14F-4D97-AF65-F5344CB8AC3E}">
        <p14:creationId xmlns:p14="http://schemas.microsoft.com/office/powerpoint/2010/main" val="3432202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19</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25</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522230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6C573-AFDA-0606-9948-385C093FC27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4959ED5-2970-C455-EDDC-B99C224DEF0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2D11699-A057-189F-7BAD-98361BCB347A}"/>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0C4CC2E0-1F0E-490B-9487-B85F4F4B8FB3}"/>
              </a:ext>
            </a:extLst>
          </p:cNvPr>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26</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861654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3gpp.org/ftp/Information/All_Template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3/Template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3gpp.org/ftp/Information/All_Template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3gpp.org/ftp/tsg_ran/WG4_Radio/TSGR4_114/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xtendoffice.com/documents/outlook/4495-outlook-reply-subject-prefix.html"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3gpp.org/ftp/TSG_RAN/WG4_Radio/TSGR4_109/Invitation/TSG_RAN4#109_GTW_TOHRU_guidance_v3.docx" TargetMode="External"/><Relationship Id="rId4" Type="http://schemas.openxmlformats.org/officeDocument/2006/relationships/hyperlink" Target="https://tohru.3gpp.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RAN4#118 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Yang Tang</a:t>
            </a:r>
            <a:endParaRPr lang="en-US" dirty="0">
              <a:latin typeface="+mj-ea"/>
              <a:ea typeface="+mj-ea"/>
            </a:endParaRPr>
          </a:p>
          <a:p>
            <a:r>
              <a:rPr lang="en-US" dirty="0">
                <a:latin typeface="+mj-ea"/>
                <a:ea typeface="+mj-ea"/>
              </a:rPr>
              <a:t>Vice Chair: </a:t>
            </a:r>
            <a:r>
              <a:rPr lang="en-US" altLang="zh-CN" dirty="0"/>
              <a:t>Gene Fong, Shan Yang</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1" y="274551"/>
            <a:ext cx="5830673" cy="830997"/>
          </a:xfrm>
          <a:prstGeom prst="rect">
            <a:avLst/>
          </a:prstGeom>
          <a:noFill/>
        </p:spPr>
        <p:txBody>
          <a:bodyPr wrap="square" rtlCol="0">
            <a:spAutoFit/>
          </a:bodyPr>
          <a:lstStyle/>
          <a:p>
            <a:r>
              <a:rPr lang="en-US" b="1" dirty="0"/>
              <a:t>3GPP TSG-RAN WG4 Meeting #118	</a:t>
            </a:r>
          </a:p>
          <a:p>
            <a:r>
              <a:rPr lang="en-US" b="1" dirty="0"/>
              <a:t>Gothenburg, Sweden, Feb.09-13, 2026</a:t>
            </a:r>
            <a:endParaRPr lang="en-US" dirty="0"/>
          </a:p>
        </p:txBody>
      </p:sp>
      <p:sp>
        <p:nvSpPr>
          <p:cNvPr id="6" name="TextBox 1">
            <a:extLst>
              <a:ext uri="{FF2B5EF4-FFF2-40B4-BE49-F238E27FC236}">
                <a16:creationId xmlns:a16="http://schemas.microsoft.com/office/drawing/2014/main" id="{E4CE5DCD-72B3-468A-A585-E6721DD18679}"/>
              </a:ext>
            </a:extLst>
          </p:cNvPr>
          <p:cNvSpPr txBox="1"/>
          <p:nvPr/>
        </p:nvSpPr>
        <p:spPr>
          <a:xfrm>
            <a:off x="8005041" y="351495"/>
            <a:ext cx="2519149" cy="338554"/>
          </a:xfrm>
          <a:prstGeom prst="rect">
            <a:avLst/>
          </a:prstGeom>
          <a:noFill/>
        </p:spPr>
        <p:txBody>
          <a:bodyPr wrap="square" rtlCol="0">
            <a:spAutoFit/>
          </a:bodyPr>
          <a:lstStyle/>
          <a:p>
            <a:pPr algn="r"/>
            <a:r>
              <a:rPr lang="en-US" sz="1600" b="1" dirty="0">
                <a:latin typeface="+mj-ea"/>
                <a:ea typeface="+mj-ea"/>
              </a:rPr>
              <a:t>R4-2600002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36884" y="1411706"/>
            <a:ext cx="2320724" cy="1298562"/>
          </a:xfrm>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336884" y="3227779"/>
            <a:ext cx="4562375" cy="1752600"/>
          </a:xfrm>
        </p:spPr>
        <p:txBody>
          <a:bodyPr/>
          <a:lstStyle/>
          <a:p>
            <a:pPr algn="l"/>
            <a:r>
              <a:rPr lang="en-US" altLang="zh-CN" sz="2400" dirty="0"/>
              <a:t>Wish you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C594-D9CC-F2A1-A5AB-85848FCE4B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244C5A-1196-4164-4824-5D4E5606C478}"/>
              </a:ext>
            </a:extLst>
          </p:cNvPr>
          <p:cNvSpPr>
            <a:spLocks noGrp="1"/>
          </p:cNvSpPr>
          <p:nvPr>
            <p:ph type="ctrTitle"/>
          </p:nvPr>
        </p:nvSpPr>
        <p:spPr/>
        <p:txBody>
          <a:bodyPr/>
          <a:lstStyle/>
          <a:p>
            <a:r>
              <a:rPr lang="en-US" b="1" dirty="0"/>
              <a:t>APPENDIX</a:t>
            </a:r>
            <a:endParaRPr b="1" dirty="0"/>
          </a:p>
        </p:txBody>
      </p:sp>
    </p:spTree>
    <p:extLst>
      <p:ext uri="{BB962C8B-B14F-4D97-AF65-F5344CB8AC3E}">
        <p14:creationId xmlns:p14="http://schemas.microsoft.com/office/powerpoint/2010/main" val="260317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err="1"/>
              <a:t>Tdoc</a:t>
            </a:r>
            <a:r>
              <a:rPr lang="en-US" altLang="zh-CN" sz="1400" dirty="0"/>
              <a:t> which is requested and/or submitted after deadline will not be treated. (the following guidance applies if the corresponding agenda(s) are set)</a:t>
            </a:r>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handling, where the principle is applied up to Rel-19.</a:t>
            </a:r>
          </a:p>
          <a:p>
            <a:pPr lvl="1">
              <a:spcBef>
                <a:spcPts val="0"/>
              </a:spcBef>
              <a:spcAft>
                <a:spcPts val="600"/>
              </a:spcAft>
            </a:pPr>
            <a:r>
              <a:rPr lang="en-US" altLang="zh-CN" sz="1200" dirty="0"/>
              <a:t>Formal CRs/big CRs/TP/Revised WIDs are expected in this ordinary meeting. Please follow additional restrictions in the frozen agenda.</a:t>
            </a:r>
            <a:endParaRPr lang="en-US" altLang="zh-CN" sz="1400" dirty="0">
              <a:cs typeface="+mn-cs"/>
            </a:endParaRPr>
          </a:p>
          <a:p>
            <a:pPr marL="342882" lvl="1" indent="-342882">
              <a:spcBef>
                <a:spcPts val="0"/>
              </a:spcBef>
              <a:spcAft>
                <a:spcPts val="600"/>
              </a:spcAft>
              <a:buBlip>
                <a:blip r:embed="rId2"/>
              </a:buBlip>
            </a:pPr>
            <a:r>
              <a:rPr lang="en-GB" altLang="zh-CN" sz="1400" dirty="0"/>
              <a:t>Deadline for a new band combination request: </a:t>
            </a:r>
            <a:r>
              <a:rPr lang="en-US" altLang="zh-CN" sz="1400" dirty="0"/>
              <a:t>Same deadline as RAN4 </a:t>
            </a:r>
            <a:r>
              <a:rPr lang="en-US" altLang="zh-CN" sz="1400" dirty="0" err="1"/>
              <a:t>Tdoc</a:t>
            </a:r>
            <a:r>
              <a:rPr lang="en-US" altLang="zh-CN" sz="1400" dirty="0"/>
              <a:t> submission</a:t>
            </a:r>
          </a:p>
          <a:p>
            <a:pPr lvl="1">
              <a:spcBef>
                <a:spcPts val="0"/>
              </a:spcBef>
              <a:spcAft>
                <a:spcPts val="600"/>
              </a:spcAft>
            </a:pPr>
            <a:r>
              <a:rPr lang="en-US" altLang="zh-CN" sz="1200" dirty="0"/>
              <a:t>No request of adding new band combinations into basket WIs will be handled for bis-meeting and ad hoc meeting.</a:t>
            </a:r>
            <a:endParaRPr lang="zh-CN" altLang="zh-CN" sz="1200" dirty="0"/>
          </a:p>
          <a:p>
            <a:pPr lvl="1">
              <a:spcBef>
                <a:spcPts val="0"/>
              </a:spcBef>
              <a:spcAft>
                <a:spcPts val="600"/>
              </a:spcAft>
            </a:pPr>
            <a:r>
              <a:rPr lang="en-US" altLang="zh-CN" sz="1200" dirty="0"/>
              <a:t>No new band combination is allowed to be requested after the deadline</a:t>
            </a:r>
            <a:endParaRPr lang="zh-CN" altLang="zh-CN" sz="1200" dirty="0"/>
          </a:p>
          <a:p>
            <a:pPr lvl="2">
              <a:spcBef>
                <a:spcPts val="0"/>
              </a:spcBef>
              <a:spcAft>
                <a:spcPts val="600"/>
              </a:spcAft>
            </a:pPr>
            <a:r>
              <a:rPr lang="en-US" altLang="zh-CN" sz="1200" dirty="0"/>
              <a:t>It is allowed to only correct the missing fallback and add more supporting companies for the proposed band combinations.</a:t>
            </a:r>
          </a:p>
          <a:p>
            <a:pPr marL="342882" lvl="1" indent="-342882">
              <a:lnSpc>
                <a:spcPct val="110000"/>
              </a:lnSpc>
              <a:spcBef>
                <a:spcPts val="0"/>
              </a:spcBef>
              <a:spcAft>
                <a:spcPts val="600"/>
              </a:spcAft>
              <a:buBlip>
                <a:blip r:embed="rId2"/>
              </a:buBlip>
            </a:pPr>
            <a:r>
              <a:rPr lang="en-US" altLang="zh-CN" sz="1400" dirty="0"/>
              <a:t>For all the maintenance agendas, please submit formal CRs in the ordinary meeting or draft CRs in the bis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topics, and please use the exact same title for the Cat A as for the Cat F. Multiple batches of draft CRs/CRs per company in the lowest agenda are allowed.</a:t>
            </a:r>
          </a:p>
          <a:p>
            <a:pPr lvl="1">
              <a:lnSpc>
                <a:spcPct val="110000"/>
              </a:lnSpc>
              <a:spcBef>
                <a:spcPts val="0"/>
              </a:spcBef>
              <a:spcAft>
                <a:spcPts val="600"/>
              </a:spcAft>
            </a:pPr>
            <a:r>
              <a:rPr lang="en-US" altLang="zh-CN" sz="1200" dirty="0"/>
              <a:t>If there is NOT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chairs.</a:t>
            </a:r>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bis meeting, the new CR/draft CR should be based on the latest version of specifications and to capture the agreed CRs/endorsed draft CRs in the previous bis meeting with change marks in the new CR. </a:t>
            </a:r>
          </a:p>
          <a:p>
            <a:pPr lvl="1">
              <a:lnSpc>
                <a:spcPct val="110000"/>
              </a:lnSpc>
              <a:spcBef>
                <a:spcPts val="0"/>
              </a:spcBef>
              <a:spcAft>
                <a:spcPts val="600"/>
              </a:spcAft>
            </a:pPr>
            <a:r>
              <a:rPr lang="en-US" altLang="zh-CN" sz="1200" dirty="0"/>
              <a:t>Note that only CRs with essential corrections may be formally agreed by Chair and session chairs. Please see more details in slide #22 and 23.</a:t>
            </a:r>
          </a:p>
        </p:txBody>
      </p:sp>
    </p:spTree>
    <p:extLst>
      <p:ext uri="{BB962C8B-B14F-4D97-AF65-F5344CB8AC3E}">
        <p14:creationId xmlns:p14="http://schemas.microsoft.com/office/powerpoint/2010/main" val="1322249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the on-going Rel-19 WIs, the big (draft) CR approach applies and basically the draft CRs are expected to submit</a:t>
            </a:r>
          </a:p>
          <a:p>
            <a:pPr lvl="1">
              <a:lnSpc>
                <a:spcPct val="110000"/>
              </a:lnSpc>
              <a:spcBef>
                <a:spcPts val="0"/>
              </a:spcBef>
              <a:spcAft>
                <a:spcPts val="600"/>
              </a:spcAft>
            </a:pPr>
            <a:r>
              <a:rPr lang="en-US" altLang="zh-CN" sz="1200" dirty="0"/>
              <a:t>For all the non-spectrum SI/WIs, </a:t>
            </a:r>
          </a:p>
          <a:p>
            <a:pPr lvl="2">
              <a:lnSpc>
                <a:spcPct val="110000"/>
              </a:lnSpc>
              <a:spcBef>
                <a:spcPts val="0"/>
              </a:spcBef>
              <a:spcAft>
                <a:spcPts val="600"/>
              </a:spcAft>
            </a:pPr>
            <a:r>
              <a:rPr lang="en-US" altLang="zh-CN" sz="1200" dirty="0"/>
              <a:t>The draft CRs will be submitted according to the work split and towards the end of release based on 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Rapporteur shall provide RAN4 work plan prior to the start of the actual work.</a:t>
            </a:r>
          </a:p>
          <a:p>
            <a:pPr lvl="2">
              <a:lnSpc>
                <a:spcPct val="110000"/>
              </a:lnSpc>
              <a:spcBef>
                <a:spcPts val="0"/>
              </a:spcBef>
              <a:spcAft>
                <a:spcPts val="600"/>
              </a:spcAft>
            </a:pPr>
            <a:r>
              <a:rPr lang="en-US" altLang="zh-CN" sz="1200" dirty="0"/>
              <a:t>The big draft CRs can be endorsed to merge all the endorsed draft CRs for further review in the post-meeting process, and the formal big CRs are expected to be agreed in the meetings towards the end of the WI.</a:t>
            </a:r>
          </a:p>
          <a:p>
            <a:pPr lvl="2">
              <a:lnSpc>
                <a:spcPct val="110000"/>
              </a:lnSpc>
              <a:spcBef>
                <a:spcPts val="0"/>
              </a:spcBef>
              <a:spcAft>
                <a:spcPts val="600"/>
              </a:spcAft>
            </a:pPr>
            <a:r>
              <a:rPr lang="en-US" altLang="zh-CN" sz="1200" dirty="0"/>
              <a:t>The formal big CRs shall be submitted only by the assigned companies according to work split. The other companies are expected to submit draft CRs based on the latest version of specifications and keeping the change marks for all the changes in the previous meeting(s).</a:t>
            </a:r>
          </a:p>
          <a:p>
            <a:pPr lvl="2">
              <a:lnSpc>
                <a:spcPct val="110000"/>
              </a:lnSpc>
              <a:spcBef>
                <a:spcPts val="0"/>
              </a:spcBef>
              <a:spcAft>
                <a:spcPts val="600"/>
              </a:spcAft>
            </a:pPr>
            <a:r>
              <a:rPr lang="en-US" altLang="zh-CN" sz="1200" dirty="0"/>
              <a:t>TPs can be submitted/approved each meeting according to work split and merged into draft TR for agreement in the post-meeting process.</a:t>
            </a:r>
          </a:p>
          <a:p>
            <a:pPr lvl="1">
              <a:spcBef>
                <a:spcPts val="0"/>
              </a:spcBef>
              <a:spcAft>
                <a:spcPts val="600"/>
              </a:spcAft>
            </a:pPr>
            <a:r>
              <a:rPr lang="en-US" altLang="zh-CN" sz="1200" dirty="0"/>
              <a:t>For all the spectrum related WIs, </a:t>
            </a:r>
          </a:p>
          <a:p>
            <a:pPr lvl="2">
              <a:lnSpc>
                <a:spcPct val="110000"/>
              </a:lnSpc>
              <a:spcBef>
                <a:spcPts val="0"/>
              </a:spcBef>
              <a:spcAft>
                <a:spcPts val="600"/>
              </a:spcAft>
            </a:pPr>
            <a:r>
              <a:rPr lang="en-US" altLang="zh-CN" sz="1200" dirty="0"/>
              <a:t>Rapporteur needs reserve the </a:t>
            </a:r>
            <a:r>
              <a:rPr lang="en-US" altLang="zh-CN" sz="1200" dirty="0" err="1"/>
              <a:t>tdoc</a:t>
            </a:r>
            <a:r>
              <a:rPr lang="en-US" altLang="zh-CN" sz="1200" dirty="0"/>
              <a:t> numbers for revised WID/draft TR/big CRs before each ordinary meeting or reserve the </a:t>
            </a:r>
            <a:r>
              <a:rPr lang="en-US" altLang="zh-CN" sz="1200" dirty="0" err="1"/>
              <a:t>tdoc</a:t>
            </a:r>
            <a:r>
              <a:rPr lang="en-US" altLang="zh-CN" sz="1200" dirty="0"/>
              <a:t> numbers for draft TR/big draft CRs before each bis meeting, and merge all the endorsed or approved </a:t>
            </a:r>
            <a:r>
              <a:rPr lang="en-US" altLang="zh-CN" sz="1200" dirty="0" err="1"/>
              <a:t>tdocs</a:t>
            </a:r>
            <a:r>
              <a:rPr lang="en-US" altLang="zh-CN" sz="1200" dirty="0"/>
              <a:t> properly during the post-meeting process.</a:t>
            </a:r>
          </a:p>
          <a:p>
            <a:pPr lvl="2">
              <a:lnSpc>
                <a:spcPct val="110000"/>
              </a:lnSpc>
              <a:spcBef>
                <a:spcPts val="0"/>
              </a:spcBef>
              <a:spcAft>
                <a:spcPts val="600"/>
              </a:spcAft>
            </a:pPr>
            <a:r>
              <a:rPr lang="en-US" altLang="zh-CN" sz="1200" dirty="0"/>
              <a:t>The draft CRs/TPs from companies can be submitted each meeting. </a:t>
            </a:r>
          </a:p>
          <a:p>
            <a:pPr lvl="2">
              <a:lnSpc>
                <a:spcPct val="110000"/>
              </a:lnSpc>
              <a:spcBef>
                <a:spcPts val="0"/>
              </a:spcBef>
              <a:spcAft>
                <a:spcPts val="600"/>
              </a:spcAft>
            </a:pPr>
            <a:r>
              <a:rPr lang="en-US" altLang="zh-CN" sz="1200" dirty="0"/>
              <a:t>The big CRs can be agreed each ordinary meeting for the basket WIs even at the early state of the release.</a:t>
            </a:r>
          </a:p>
          <a:p>
            <a:pPr lvl="1">
              <a:spcBef>
                <a:spcPts val="0"/>
              </a:spcBef>
              <a:spcAft>
                <a:spcPts val="600"/>
              </a:spcAft>
            </a:pPr>
            <a:r>
              <a:rPr lang="en-US" altLang="zh-CN" sz="1200" dirty="0"/>
              <a:t>For each individual agenda of all WI/SI-s,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in principle.</a:t>
            </a:r>
          </a:p>
          <a:p>
            <a:pPr lvl="1">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a:t>When WIs/SIs are to be closed in the upcoming RAN plenary, the rapporteur needs get the TR number from MCC before the WG meeting and reserve the </a:t>
            </a:r>
            <a:r>
              <a:rPr lang="en-US" altLang="zh-CN" sz="1200" dirty="0" err="1"/>
              <a:t>tdoc</a:t>
            </a:r>
            <a:r>
              <a:rPr lang="en-US" altLang="zh-CN" sz="1200" dirty="0"/>
              <a:t> numbers for draft TR/TS to merge all the agreements.</a:t>
            </a:r>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[118][10x]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a:t>Moderator should provide the technical summary to sufficiently categorize the technical proposals, suggest the discussion points and possible way forward if any. </a:t>
            </a:r>
          </a:p>
          <a:p>
            <a:pPr lvl="2">
              <a:spcBef>
                <a:spcPts val="0"/>
              </a:spcBef>
              <a:spcAft>
                <a:spcPts val="600"/>
              </a:spcAft>
            </a:pPr>
            <a:r>
              <a:rPr lang="en-US" altLang="zh-CN" sz="1050" dirty="0"/>
              <a:t>A template for the moderator summary can be found in https://www.3gpp.org/ftp/</a:t>
            </a:r>
            <a:r>
              <a:rPr lang="en-US" altLang="zh-CN" sz="1050" dirty="0" err="1"/>
              <a:t>tsg_ran</a:t>
            </a:r>
            <a:r>
              <a:rPr lang="en-US" altLang="zh-CN" sz="1050" dirty="0"/>
              <a:t>/WG4_Radio/TSGR4_115/Templates/Topic%20Summary%20template%20-%20RAN4_2025.docx</a:t>
            </a:r>
          </a:p>
          <a:p>
            <a:pPr lvl="1">
              <a:spcBef>
                <a:spcPts val="0"/>
              </a:spcBef>
              <a:spcAft>
                <a:spcPts val="600"/>
              </a:spcAft>
            </a:pPr>
            <a:r>
              <a:rPr lang="en-US" altLang="zh-CN" sz="1200" dirty="0"/>
              <a:t>Moderator is expected to drive the progress based on the consensus and continue organizing the discussions in the 2</a:t>
            </a:r>
            <a:r>
              <a:rPr lang="en-US" altLang="zh-CN" sz="1200" baseline="30000" dirty="0"/>
              <a:t>nd</a:t>
            </a:r>
            <a:r>
              <a:rPr lang="en-US" altLang="zh-CN" sz="1200" dirty="0"/>
              <a:t> round if there are concerns received from companies.</a:t>
            </a:r>
          </a:p>
          <a:p>
            <a:pPr lvl="1">
              <a:spcBef>
                <a:spcPts val="0"/>
              </a:spcBef>
              <a:spcAft>
                <a:spcPts val="600"/>
              </a:spcAft>
            </a:pPr>
            <a:r>
              <a:rPr lang="en-US" altLang="zh-CN" sz="1200" dirty="0" err="1"/>
              <a:t>Tdoc</a:t>
            </a:r>
            <a:r>
              <a:rPr lang="en-US" altLang="zh-CN" sz="1200" dirty="0"/>
              <a:t> of a moderator summary is sourced </a:t>
            </a:r>
            <a:r>
              <a:rPr lang="en-US" altLang="zh-CN" sz="1200" dirty="0" err="1"/>
              <a:t>as“Moderator</a:t>
            </a:r>
            <a:r>
              <a:rPr lang="en-US" altLang="zh-CN" sz="1200" dirty="0"/>
              <a:t> (company name)”.</a:t>
            </a:r>
            <a:endParaRPr lang="en-US" altLang="zh-CN" sz="1400" dirty="0"/>
          </a:p>
          <a:p>
            <a:pPr lvl="1">
              <a:spcBef>
                <a:spcPts val="0"/>
              </a:spcBef>
              <a:spcAft>
                <a:spcPts val="600"/>
              </a:spcAft>
            </a:pPr>
            <a:r>
              <a:rPr lang="en-US" altLang="zh-CN" sz="1200" dirty="0"/>
              <a:t>Online discussions will be organized based on the moderator summary topic by topic + presentation of the selected contributions (very limited number of contributions).</a:t>
            </a:r>
          </a:p>
          <a:p>
            <a:pPr lvl="1">
              <a:spcBef>
                <a:spcPts val="0"/>
              </a:spcBef>
              <a:spcAft>
                <a:spcPts val="600"/>
              </a:spcAft>
            </a:pPr>
            <a:r>
              <a:rPr lang="en-US" altLang="zh-CN" sz="1200" dirty="0"/>
              <a:t>Delegates do not need write comments in the summary document and moderator does not need update the summary during the meeting.</a:t>
            </a:r>
          </a:p>
        </p:txBody>
      </p:sp>
    </p:spTree>
    <p:extLst>
      <p:ext uri="{BB962C8B-B14F-4D97-AF65-F5344CB8AC3E}">
        <p14:creationId xmlns:p14="http://schemas.microsoft.com/office/powerpoint/2010/main" val="3384143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4543F-E5E7-876C-0378-D9670CCC5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AAC95-7DE8-3D44-1839-D0C6C8760796}"/>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6G Feature Lead &amp; summary</a:t>
            </a:r>
          </a:p>
        </p:txBody>
      </p:sp>
      <p:sp>
        <p:nvSpPr>
          <p:cNvPr id="3" name="Content Placeholder 2">
            <a:extLst>
              <a:ext uri="{FF2B5EF4-FFF2-40B4-BE49-F238E27FC236}">
                <a16:creationId xmlns:a16="http://schemas.microsoft.com/office/drawing/2014/main" id="{526F5BEF-D919-C85B-C4A6-C17A1ABB7C07}"/>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[118][10x]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Feature Lead</a:t>
            </a:r>
          </a:p>
          <a:p>
            <a:pPr lvl="1">
              <a:spcBef>
                <a:spcPts val="0"/>
              </a:spcBef>
              <a:spcAft>
                <a:spcPts val="600"/>
              </a:spcAft>
            </a:pPr>
            <a:r>
              <a:rPr lang="en-US" altLang="zh-CN" sz="1200" dirty="0"/>
              <a:t>Drafting the pre-meeting summary including outlining/categorizing the proposals and recommending the discussion points and the prioritization.</a:t>
            </a:r>
          </a:p>
          <a:p>
            <a:pPr lvl="1">
              <a:spcBef>
                <a:spcPts val="0"/>
              </a:spcBef>
              <a:spcAft>
                <a:spcPts val="600"/>
              </a:spcAft>
            </a:pPr>
            <a:r>
              <a:rPr lang="en-US" altLang="zh-CN" sz="1200" dirty="0"/>
              <a:t>Leading the related offline and AH discussion during the meeting subject to session chairs’ consent and schedule arrangement.</a:t>
            </a:r>
          </a:p>
          <a:p>
            <a:pPr lvl="1">
              <a:spcBef>
                <a:spcPts val="0"/>
              </a:spcBef>
              <a:spcAft>
                <a:spcPts val="600"/>
              </a:spcAft>
            </a:pPr>
            <a:r>
              <a:rPr lang="en-US" altLang="zh-CN" sz="1200" dirty="0"/>
              <a:t>Maintaining the post-meeting “running” WF/summary, including all key agreements and decisions in the past meetings and the key relevant agreements from other WG.</a:t>
            </a:r>
          </a:p>
          <a:p>
            <a:pPr lvl="1">
              <a:spcBef>
                <a:spcPts val="0"/>
              </a:spcBef>
              <a:spcAft>
                <a:spcPts val="600"/>
              </a:spcAft>
            </a:pPr>
            <a:r>
              <a:rPr lang="en-US" altLang="zh-CN" sz="1200" dirty="0" err="1"/>
              <a:t>Tdoc</a:t>
            </a:r>
            <a:r>
              <a:rPr lang="en-US" altLang="zh-CN" sz="1200" dirty="0"/>
              <a:t> of a feature lead summary is sourced </a:t>
            </a:r>
            <a:r>
              <a:rPr lang="en-US" altLang="zh-CN" sz="1200" dirty="0" err="1"/>
              <a:t>as“Feature</a:t>
            </a:r>
            <a:r>
              <a:rPr lang="en-US" altLang="zh-CN" sz="1200" dirty="0"/>
              <a:t> lead (company name)”.</a:t>
            </a:r>
            <a:endParaRPr lang="en-US" altLang="zh-CN" sz="1400" dirty="0"/>
          </a:p>
        </p:txBody>
      </p:sp>
    </p:spTree>
    <p:extLst>
      <p:ext uri="{BB962C8B-B14F-4D97-AF65-F5344CB8AC3E}">
        <p14:creationId xmlns:p14="http://schemas.microsoft.com/office/powerpoint/2010/main" val="3575589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a:t>1-way GTW conference calls for three online sessions and 1-way MS teams for ad hoc sessions will be set.</a:t>
            </a:r>
          </a:p>
          <a:p>
            <a:pPr lvl="1">
              <a:spcBef>
                <a:spcPts val="0"/>
              </a:spcBef>
              <a:spcAft>
                <a:spcPts val="600"/>
              </a:spcAft>
            </a:pPr>
            <a:r>
              <a:rPr lang="en-US" altLang="zh-CN" sz="1200" dirty="0"/>
              <a:t>Remote participating is allowed and participants will be able to listen. No comment is allowed for the remote participants.</a:t>
            </a:r>
          </a:p>
          <a:p>
            <a:pPr lvl="1">
              <a:spcBef>
                <a:spcPts val="0"/>
              </a:spcBef>
              <a:spcAft>
                <a:spcPts val="600"/>
              </a:spcAft>
            </a:pPr>
            <a:r>
              <a:rPr lang="en-US" altLang="zh-CN" sz="1200" dirty="0"/>
              <a:t>Please register timely to be eligible to take part in the GTW conference calls.</a:t>
            </a:r>
            <a:endParaRPr lang="en-US" altLang="zh-CN" sz="1000" dirty="0"/>
          </a:p>
          <a:p>
            <a:pPr>
              <a:spcBef>
                <a:spcPts val="0"/>
              </a:spcBef>
              <a:spcAft>
                <a:spcPts val="600"/>
              </a:spcAft>
            </a:pPr>
            <a:r>
              <a:rPr lang="en-US" sz="1400" dirty="0"/>
              <a:t>During online discussions</a:t>
            </a:r>
          </a:p>
          <a:p>
            <a:pPr lvl="1">
              <a:spcBef>
                <a:spcPts val="0"/>
              </a:spcBef>
              <a:spcAft>
                <a:spcPts val="600"/>
              </a:spcAft>
            </a:pPr>
            <a:r>
              <a:rPr lang="en-US" altLang="zh-CN" sz="1200" dirty="0"/>
              <a:t>Session chairs will organize discussions based on the moderator summary topic by topic + presentation of the selected contributions, if needed.</a:t>
            </a:r>
          </a:p>
          <a:p>
            <a:pPr lvl="1">
              <a:spcBef>
                <a:spcPts val="0"/>
              </a:spcBef>
              <a:spcAft>
                <a:spcPts val="600"/>
              </a:spcAft>
            </a:pPr>
            <a:r>
              <a:rPr lang="en-US" altLang="zh-CN" sz="1200" dirty="0" err="1"/>
              <a:t>Tdocs</a:t>
            </a:r>
            <a:r>
              <a:rPr lang="en-US" altLang="zh-CN" sz="1200" dirty="0"/>
              <a:t> for approval including CR/</a:t>
            </a:r>
            <a:r>
              <a:rPr lang="en-US" altLang="zh-CN" sz="1200" dirty="0" err="1"/>
              <a:t>draftCR</a:t>
            </a:r>
            <a:r>
              <a:rPr lang="en-US" altLang="zh-CN" sz="1200" dirty="0"/>
              <a:t>/TP/draft TS/draft TR/LS-out will be handled online.</a:t>
            </a:r>
          </a:p>
          <a:p>
            <a:pPr lvl="1">
              <a:spcBef>
                <a:spcPts val="0"/>
              </a:spcBef>
              <a:spcAft>
                <a:spcPts val="600"/>
              </a:spcAft>
            </a:pPr>
            <a:r>
              <a:rPr lang="en-US" altLang="zh-CN" sz="1200" dirty="0"/>
              <a:t>WF will be allocated by session chairs only during the online discussions</a:t>
            </a:r>
          </a:p>
          <a:p>
            <a:pPr lvl="2">
              <a:spcBef>
                <a:spcPts val="0"/>
              </a:spcBef>
              <a:spcAft>
                <a:spcPts val="600"/>
              </a:spcAft>
            </a:pPr>
            <a:r>
              <a:rPr lang="en-US" altLang="zh-CN" sz="1200" dirty="0"/>
              <a:t>Please do not reserve </a:t>
            </a:r>
            <a:r>
              <a:rPr lang="en-US" altLang="zh-CN" sz="1200" dirty="0" err="1"/>
              <a:t>Tdoc</a:t>
            </a:r>
            <a:r>
              <a:rPr lang="en-US" altLang="zh-CN" sz="1200" dirty="0"/>
              <a:t> number for WF before the meeting.</a:t>
            </a:r>
          </a:p>
          <a:p>
            <a:pPr marL="342882" lvl="1" indent="-342882">
              <a:spcBef>
                <a:spcPts val="0"/>
              </a:spcBef>
              <a:spcAft>
                <a:spcPts val="600"/>
              </a:spcAft>
              <a:buBlip>
                <a:blip r:embed="rId2"/>
              </a:buBlip>
            </a:pPr>
            <a:r>
              <a:rPr lang="en-US" sz="1400" dirty="0">
                <a:cs typeface="+mn-cs"/>
              </a:rPr>
              <a:t>Ad hoc sessions</a:t>
            </a:r>
          </a:p>
          <a:p>
            <a:pPr lvl="1">
              <a:spcBef>
                <a:spcPts val="0"/>
              </a:spcBef>
              <a:spcAft>
                <a:spcPts val="600"/>
              </a:spcAft>
            </a:pPr>
            <a:r>
              <a:rPr lang="en-US" sz="1200" dirty="0"/>
              <a:t>Ad hoc sessions will be scheduled by session chairs for detailed technique discussions for (a) special topics.</a:t>
            </a:r>
          </a:p>
          <a:p>
            <a:pPr lvl="1">
              <a:spcBef>
                <a:spcPts val="0"/>
              </a:spcBef>
              <a:spcAft>
                <a:spcPts val="600"/>
              </a:spcAft>
            </a:pPr>
            <a:r>
              <a:rPr lang="en-US" sz="1200" dirty="0"/>
              <a:t>Ad hoc chairs will be designated by session chairs and the ad hoc minutes with recommendation are expected after ad hoc sessions.</a:t>
            </a:r>
          </a:p>
          <a:p>
            <a:pPr marL="342882" lvl="1" indent="-342882">
              <a:spcBef>
                <a:spcPts val="0"/>
              </a:spcBef>
              <a:spcAft>
                <a:spcPts val="600"/>
              </a:spcAft>
              <a:buBlip>
                <a:blip r:embed="rId2"/>
              </a:buBlip>
            </a:pPr>
            <a:r>
              <a:rPr lang="en-US" sz="1400" dirty="0">
                <a:cs typeface="+mn-cs"/>
              </a:rPr>
              <a:t>Offline discussions</a:t>
            </a:r>
          </a:p>
          <a:p>
            <a:pPr lvl="1">
              <a:spcBef>
                <a:spcPts val="0"/>
              </a:spcBef>
              <a:spcAft>
                <a:spcPts val="600"/>
              </a:spcAft>
            </a:pPr>
            <a:r>
              <a:rPr lang="en-US" altLang="zh-CN" sz="1200" dirty="0"/>
              <a:t>The sub-folder for each topic will be created by MCC in the inbox folder</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p>
          <a:p>
            <a:pPr lvl="1">
              <a:spcBef>
                <a:spcPts val="0"/>
              </a:spcBef>
              <a:spcAft>
                <a:spcPts val="600"/>
              </a:spcAft>
            </a:pPr>
            <a:r>
              <a:rPr lang="en-US" altLang="zh-CN" sz="1200" dirty="0"/>
              <a:t>No official email discussion will be arranged for each topic</a:t>
            </a:r>
          </a:p>
          <a:p>
            <a:pPr lvl="2">
              <a:spcBef>
                <a:spcPts val="0"/>
              </a:spcBef>
              <a:spcAft>
                <a:spcPts val="600"/>
              </a:spcAft>
            </a:pPr>
            <a:r>
              <a:rPr lang="en-US" altLang="zh-CN" sz="1200" dirty="0"/>
              <a:t>If the authors of a WF/draft CR/CR/TP/</a:t>
            </a:r>
            <a:r>
              <a:rPr lang="en-US" altLang="zh-CN" sz="1200" dirty="0" err="1"/>
              <a:t>LSout</a:t>
            </a:r>
            <a:r>
              <a:rPr lang="en-US" altLang="zh-CN" sz="1200" dirty="0"/>
              <a:t> or other delegates want to trigger the offline discussions by email, please use the subject of </a:t>
            </a:r>
            <a:r>
              <a:rPr lang="en-US" altLang="zh-CN" sz="1200" dirty="0">
                <a:solidFill>
                  <a:srgbClr val="FF0000"/>
                </a:solidFill>
              </a:rPr>
              <a:t>[118][xxx] </a:t>
            </a:r>
            <a:r>
              <a:rPr lang="en-US" altLang="zh-CN" sz="1200" dirty="0"/>
              <a:t>XXX for Main/RRM/</a:t>
            </a:r>
            <a:r>
              <a:rPr lang="en-US" altLang="zh-CN" sz="1200" dirty="0" err="1"/>
              <a:t>BSRF_Demod_Test</a:t>
            </a:r>
            <a:r>
              <a:rPr lang="en-US" altLang="zh-CN" sz="1200" dirty="0"/>
              <a:t>(</a:t>
            </a:r>
            <a:r>
              <a:rPr lang="en-US" altLang="zh-CN" sz="1200" dirty="0" err="1"/>
              <a:t>BDaT</a:t>
            </a:r>
            <a:r>
              <a:rPr lang="en-US" altLang="zh-CN" sz="1200" dirty="0"/>
              <a:t>) sessions, where XXX corresponds to topic 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during the meeting</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During the meeting, the </a:t>
            </a:r>
            <a:r>
              <a:rPr lang="en-US" altLang="zh-CN" sz="1400" dirty="0" err="1"/>
              <a:t>tdoc</a:t>
            </a:r>
            <a:r>
              <a:rPr lang="en-US" altLang="zh-CN" sz="1400" dirty="0"/>
              <a:t> number for revision or new </a:t>
            </a:r>
            <a:r>
              <a:rPr lang="en-US" altLang="zh-CN" sz="1400" dirty="0" err="1"/>
              <a:t>tdoc</a:t>
            </a:r>
            <a:r>
              <a:rPr lang="en-US" altLang="zh-CN" sz="1400" dirty="0"/>
              <a:t> will be allocated by session chairs according to the requests</a:t>
            </a:r>
          </a:p>
          <a:p>
            <a:pPr lvl="1">
              <a:spcBef>
                <a:spcPts val="0"/>
              </a:spcBef>
              <a:spcAft>
                <a:spcPts val="600"/>
              </a:spcAft>
            </a:pPr>
            <a:r>
              <a:rPr lang="en-US" altLang="zh-CN" sz="1200" dirty="0"/>
              <a:t>Based on the online discussions, session chairs will allocate </a:t>
            </a:r>
            <a:r>
              <a:rPr lang="en-US" altLang="zh-CN" sz="1200" dirty="0" err="1"/>
              <a:t>tdoc</a:t>
            </a:r>
            <a:r>
              <a:rPr lang="en-US" altLang="zh-CN" sz="1200" dirty="0"/>
              <a:t> numbers with help of MCC.</a:t>
            </a:r>
          </a:p>
          <a:p>
            <a:pPr lvl="1">
              <a:spcBef>
                <a:spcPts val="0"/>
              </a:spcBef>
              <a:spcAft>
                <a:spcPts val="600"/>
              </a:spcAft>
            </a:pPr>
            <a:r>
              <a:rPr lang="en-US" altLang="zh-CN" sz="1200" dirty="0"/>
              <a:t>During coffee break, the delegates can request the </a:t>
            </a:r>
            <a:r>
              <a:rPr lang="en-US" altLang="zh-CN" sz="1200" dirty="0" err="1"/>
              <a:t>tdoc</a:t>
            </a:r>
            <a:r>
              <a:rPr lang="en-US" altLang="zh-CN" sz="1200" dirty="0"/>
              <a:t> from session chairs in person. Please do not send email to request </a:t>
            </a:r>
            <a:r>
              <a:rPr lang="en-US" altLang="zh-CN" sz="1200" dirty="0" err="1"/>
              <a:t>tdoc</a:t>
            </a:r>
            <a:r>
              <a:rPr lang="en-US" altLang="zh-CN" sz="1200" dirty="0"/>
              <a:t> numbers, because it is inconvenient for session chairs to check and reply the email timely during the face-to-face meeting.</a:t>
            </a:r>
          </a:p>
          <a:p>
            <a:pPr lvl="1">
              <a:spcBef>
                <a:spcPts val="0"/>
              </a:spcBef>
              <a:spcAft>
                <a:spcPts val="600"/>
              </a:spcAft>
            </a:pPr>
            <a:r>
              <a:rPr lang="en-US" altLang="zh-CN" sz="1200" dirty="0"/>
              <a:t>Email thread like </a:t>
            </a:r>
            <a:r>
              <a:rPr lang="en-US" altLang="zh-CN" sz="1200" dirty="0">
                <a:latin typeface="+mj-ea"/>
              </a:rPr>
              <a:t>“[1xx][X00]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a:latin typeface="+mj-ea"/>
              </a:rPr>
              <a:t>request”</a:t>
            </a:r>
            <a:r>
              <a:rPr lang="en-US" altLang="zh-CN" sz="1200" b="1" dirty="0" err="1">
                <a:solidFill>
                  <a:srgbClr val="FF0000"/>
                </a:solidFill>
                <a:latin typeface="+mj-ea"/>
              </a:rPr>
              <a:t>WON</a:t>
            </a:r>
            <a:r>
              <a:rPr lang="en-US" altLang="zh-CN" sz="1200" b="1" dirty="0" err="1">
                <a:solidFill>
                  <a:srgbClr val="FF0000"/>
                </a:solidFill>
                <a:latin typeface="+mj-ea"/>
                <a:ea typeface="+mj-ea"/>
              </a:rPr>
              <a:t>´T</a:t>
            </a:r>
            <a:r>
              <a:rPr lang="en-US" altLang="zh-CN" sz="1200" dirty="0">
                <a:latin typeface="+mj-ea"/>
                <a:ea typeface="+mj-ea"/>
              </a:rPr>
              <a:t> be used for </a:t>
            </a:r>
            <a:r>
              <a:rPr lang="en-US" altLang="zh-CN" sz="1200" dirty="0" err="1">
                <a:latin typeface="+mj-ea"/>
                <a:ea typeface="+mj-ea"/>
              </a:rPr>
              <a:t>tdoc</a:t>
            </a:r>
            <a:r>
              <a:rPr lang="en-US" altLang="zh-CN" sz="1200" dirty="0">
                <a:latin typeface="+mj-ea"/>
                <a:ea typeface="+mj-ea"/>
              </a:rPr>
              <a:t> request and allocation since it is difficult for session chairs to handle email during face-to-face meeting.</a:t>
            </a: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r>
              <a:rPr lang="en-US" altLang="zh-CN" sz="1400" dirty="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p>
          <a:p>
            <a:pPr lvl="2">
              <a:spcBef>
                <a:spcPts val="0"/>
              </a:spcBef>
              <a:spcAft>
                <a:spcPts val="600"/>
              </a:spcAft>
            </a:pPr>
            <a:r>
              <a:rPr lang="en-US" altLang="zh-CN" sz="1200" dirty="0"/>
              <a:t>Example of TEI identifier: </a:t>
            </a:r>
            <a:r>
              <a:rPr lang="en-GB" altLang="zh-CN" sz="1200" dirty="0"/>
              <a:t>[n77_Canada], which should be put in the tail of the </a:t>
            </a:r>
            <a:r>
              <a:rPr lang="en-GB" altLang="zh-CN" sz="1200" dirty="0" err="1"/>
              <a:t>tdoc</a:t>
            </a:r>
            <a:r>
              <a:rPr lang="en-GB" altLang="zh-CN" sz="1200" dirty="0"/>
              <a:t> title, e.g., UE RF requirements for … [n77_Canada]</a:t>
            </a:r>
          </a:p>
          <a:p>
            <a:pPr lvl="2">
              <a:spcBef>
                <a:spcPts val="0"/>
              </a:spcBef>
              <a:spcAft>
                <a:spcPts val="600"/>
              </a:spcAft>
            </a:pPr>
            <a:r>
              <a:rPr lang="en-US" altLang="zh-CN" sz="1200" dirty="0"/>
              <a:t>TEI identifier should be provided for all the CRs with TEI18/TEI17 as WI code, otherwise the CRs cannot be approved officially</a:t>
            </a:r>
          </a:p>
          <a:p>
            <a:pPr lvl="2">
              <a:spcBef>
                <a:spcPts val="0"/>
              </a:spcBef>
              <a:spcAft>
                <a:spcPts val="600"/>
              </a:spcAft>
            </a:pPr>
            <a:r>
              <a:rPr lang="en-US" altLang="zh-CN" sz="1200" dirty="0"/>
              <a:t>If CRs correspond to the previous release but the agreement in the group is to change it from Rel-18/17, the WI code of the previous release WID plus TEI18/TEI17 should be used as WI code, e.g., Work item code: </a:t>
            </a:r>
            <a:r>
              <a:rPr lang="en-US" altLang="zh-CN" sz="1200" dirty="0" err="1"/>
              <a:t>NR_pos_enh</a:t>
            </a:r>
            <a:r>
              <a:rPr lang="en-US" altLang="zh-CN" sz="1200" dirty="0"/>
              <a:t>-Core, TEI18, for which no TEI identifier is needed.</a:t>
            </a:r>
          </a:p>
          <a:p>
            <a:pPr lvl="2">
              <a:spcBef>
                <a:spcPts val="0"/>
              </a:spcBef>
              <a:spcAft>
                <a:spcPts val="600"/>
              </a:spcAft>
            </a:pPr>
            <a:r>
              <a:rPr lang="en-US" altLang="zh-CN" sz="1200" dirty="0"/>
              <a:t>If TEI17 Cat-F CR was approved, the WI code for its Rel-18 Cat-A CR should be TEI17 rather than TEI18.</a:t>
            </a:r>
          </a:p>
          <a:p>
            <a:pPr lvl="1">
              <a:spcBef>
                <a:spcPts val="0"/>
              </a:spcBef>
              <a:spcAft>
                <a:spcPts val="600"/>
              </a:spcAft>
            </a:pPr>
            <a:r>
              <a:rPr lang="en-US" altLang="zh-CN" sz="1200" dirty="0"/>
              <a:t>The first CRs of one TEI topic to introduce a new should be prepared as Cat-B CRs. The CRs which correct the specification for the previous TEI topics should be submitted as Cat-F or Cat-A. In theory the TEI Cat-F CR is supposed to correct the functionality of previous TEI Cat-B CR(s). </a:t>
            </a:r>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detailed rule of TEI.</a:t>
            </a:r>
          </a:p>
          <a:p>
            <a:pPr lvl="1">
              <a:spcBef>
                <a:spcPts val="0"/>
              </a:spcBef>
              <a:spcAft>
                <a:spcPts val="600"/>
              </a:spcAft>
            </a:pPr>
            <a:r>
              <a:rPr lang="en-US" altLang="zh-CN" sz="1200" dirty="0"/>
              <a:t>Proponents of TEI CRs shall explicitly check during the quarter that all relevant work is completed in all RAN WGs before asking approval from RAN plenary. (Conclusions of RP-241618)</a:t>
            </a:r>
          </a:p>
          <a:p>
            <a:pPr lvl="1">
              <a:spcBef>
                <a:spcPts val="0"/>
              </a:spcBef>
              <a:spcAft>
                <a:spcPts val="600"/>
              </a:spcAft>
            </a:pPr>
            <a:endParaRPr lang="en-US" altLang="zh-CN" sz="1200" dirty="0"/>
          </a:p>
        </p:txBody>
      </p:sp>
    </p:spTree>
    <p:extLst>
      <p:ext uri="{BB962C8B-B14F-4D97-AF65-F5344CB8AC3E}">
        <p14:creationId xmlns:p14="http://schemas.microsoft.com/office/powerpoint/2010/main" val="2261567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a:cs typeface="+mn-cs"/>
              </a:rPr>
              <a:t>The latest CR-Form template can be found at</a:t>
            </a:r>
          </a:p>
          <a:p>
            <a:pPr lvl="1">
              <a:spcBef>
                <a:spcPts val="0"/>
              </a:spcBef>
              <a:spcAft>
                <a:spcPts val="600"/>
              </a:spcAft>
            </a:pPr>
            <a:r>
              <a:rPr lang="en-US" sz="1200" dirty="0">
                <a:hlinkClick r:id="rId3"/>
              </a:rPr>
              <a:t>http://www.3gpp.org/ftp/Information/All_Templates</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a:cs typeface="+mn-cs"/>
              </a:rPr>
              <a:t>CR submissions with reference to the original CR/TP/TR,</a:t>
            </a:r>
            <a:r>
              <a:rPr lang="zh-CN" altLang="en-US" sz="1400" dirty="0">
                <a:cs typeface="+mn-cs"/>
              </a:rPr>
              <a:t> </a:t>
            </a:r>
            <a:r>
              <a:rPr lang="en-US" sz="1400" dirty="0" err="1">
                <a:cs typeface="+mn-cs"/>
              </a:rPr>
              <a:t>etc</a:t>
            </a:r>
            <a:r>
              <a:rPr lang="en-US" sz="1400" dirty="0">
                <a:cs typeface="+mn-cs"/>
              </a:rPr>
              <a:t> with the values that CR is going to correct</a:t>
            </a:r>
          </a:p>
          <a:p>
            <a:pPr lvl="1">
              <a:spcBef>
                <a:spcPts val="0"/>
              </a:spcBef>
              <a:spcAft>
                <a:spcPts val="600"/>
              </a:spcAft>
            </a:pPr>
            <a:r>
              <a:rPr lang="en-US" sz="1200" dirty="0">
                <a:cs typeface="+mn-cs"/>
              </a:rPr>
              <a:t>To make reader easily review CR, it is expected that the author(s</a:t>
            </a:r>
            <a:r>
              <a:rPr lang="zh-CN" altLang="en-US" sz="1200" dirty="0">
                <a:cs typeface="+mn-cs"/>
              </a:rPr>
              <a:t>）</a:t>
            </a:r>
            <a:r>
              <a:rPr lang="en-US" altLang="zh-CN" sz="1200" dirty="0">
                <a:cs typeface="+mn-cs"/>
              </a:rPr>
              <a:t>provide the reference to the original CR/TP/TR, which captures the values that CR is to correct. The reference is expected to provide in the cover page of CR.</a:t>
            </a:r>
            <a:endParaRPr lang="en-US" sz="1200" dirty="0">
              <a:cs typeface="+mn-cs"/>
            </a:endParaRPr>
          </a:p>
          <a:p>
            <a:pPr marL="342882" lvl="1" indent="-342882">
              <a:spcBef>
                <a:spcPts val="0"/>
              </a:spcBef>
              <a:spcAft>
                <a:spcPts val="600"/>
              </a:spcAft>
              <a:buBlip>
                <a:blip r:embed="rId2"/>
              </a:buBlip>
            </a:pPr>
            <a:r>
              <a:rPr lang="en-US" sz="1400" dirty="0">
                <a:cs typeface="+mn-cs"/>
              </a:rPr>
              <a:t>3GU tool</a:t>
            </a:r>
          </a:p>
          <a:p>
            <a:pPr lvl="1">
              <a:spcBef>
                <a:spcPts val="0"/>
              </a:spcBef>
              <a:spcAft>
                <a:spcPts val="600"/>
              </a:spcAft>
            </a:pPr>
            <a:r>
              <a:rPr lang="en-US" sz="1200" dirty="0">
                <a:cs typeface="+mn-cs"/>
              </a:rPr>
              <a:t>There is a tool in 3GU which allows you to use the 3GU automatic pre-filled coversheet, so no need to fill in by hand all the CR details every time:</a:t>
            </a:r>
          </a:p>
          <a:p>
            <a:pPr lvl="1">
              <a:spcBef>
                <a:spcPts val="0"/>
              </a:spcBef>
              <a:spcAft>
                <a:spcPts val="600"/>
              </a:spcAft>
            </a:pPr>
            <a:r>
              <a:rPr lang="en-US" sz="1200" dirty="0">
                <a:cs typeface="+mn-cs"/>
              </a:rPr>
              <a:t>If 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the "online</a:t>
            </a:r>
            <a:r>
              <a:rPr lang="en-US" altLang="zh-CN" sz="1200" dirty="0"/>
              <a:t>"</a:t>
            </a:r>
            <a:r>
              <a:rPr lang="en-US" altLang="zh-CN" sz="1200" dirty="0">
                <a:cs typeface="+mn-cs"/>
              </a:rPr>
              <a:t> </a:t>
            </a:r>
            <a:r>
              <a:rPr lang="en-US" sz="1200" dirty="0">
                <a:cs typeface="+mn-cs"/>
              </a:rPr>
              <a:t>listing 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a:t>"</a:t>
            </a:r>
            <a:r>
              <a:rPr lang="en-US" sz="1200" dirty="0">
                <a:cs typeface="+mn-cs"/>
              </a:rPr>
              <a:t>Status: reserved</a:t>
            </a:r>
            <a:r>
              <a:rPr lang="en-US" altLang="zh-CN" sz="1200" dirty="0"/>
              <a:t>"</a:t>
            </a:r>
            <a:r>
              <a:rPr lang="en-US" sz="1200" dirty="0">
                <a:cs typeface="+mn-cs"/>
              </a:rPr>
              <a:t> field which says </a:t>
            </a:r>
            <a:r>
              <a:rPr lang="en-US" altLang="zh-CN" sz="1200" dirty="0"/>
              <a:t>"</a:t>
            </a:r>
            <a:r>
              <a:rPr lang="en-US" sz="1200" dirty="0">
                <a:cs typeface="+mn-cs"/>
              </a:rPr>
              <a:t>(Download prefilled cover page)</a:t>
            </a:r>
            <a:r>
              <a:rPr lang="en-US" altLang="zh-CN" sz="1200" dirty="0"/>
              <a:t>"</a:t>
            </a:r>
            <a:r>
              <a:rPr lang="en-US" sz="1200" dirty="0">
                <a:cs typeface="+mn-cs"/>
              </a:rPr>
              <a:t>.</a:t>
            </a:r>
          </a:p>
          <a:p>
            <a:pPr lvl="1">
              <a:spcBef>
                <a:spcPts val="0"/>
              </a:spcBef>
              <a:spcAft>
                <a:spcPts val="600"/>
              </a:spcAft>
            </a:pPr>
            <a:r>
              <a:rPr lang="en-US" sz="1200" dirty="0">
                <a:cs typeface="+mn-cs"/>
              </a:rPr>
              <a:t>Using 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used "</a:t>
            </a:r>
            <a:r>
              <a:rPr lang="en-US" sz="1200" b="1" dirty="0"/>
              <a:t>other comments</a:t>
            </a:r>
            <a:r>
              <a:rPr lang="en-US" altLang="zh-CN" sz="1200" dirty="0"/>
              <a:t>" </a:t>
            </a:r>
            <a:r>
              <a:rPr lang="en-US" sz="1200" dirty="0"/>
              <a:t>on the CR coversheet to provide additional information for where you would like a new clause to be placed in the spec, if you have a preference.</a:t>
            </a:r>
          </a:p>
          <a:p>
            <a:pPr marL="342882" lvl="1" indent="-342882">
              <a:spcBef>
                <a:spcPts val="0"/>
              </a:spcBef>
              <a:spcAft>
                <a:spcPts val="600"/>
              </a:spcAft>
              <a:buBlip>
                <a:blip r:embed="rId2"/>
              </a:buBlip>
            </a:pPr>
            <a:r>
              <a:rPr lang="en-US" altLang="zh-CN" sz="1400" dirty="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styles.</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The WF template is provided in the server </a:t>
            </a:r>
            <a:r>
              <a:rPr lang="en-US" altLang="zh-CN" sz="1400" dirty="0">
                <a:hlinkClick r:id="rId4"/>
              </a:rPr>
              <a:t>https://www.3gpp.org/ftp/tsg_ran/WG4_Radio/TSGR4_113/Templates</a:t>
            </a:r>
            <a:endParaRPr lang="en-US" altLang="zh-CN" sz="1400" dirty="0">
              <a:cs typeface="+mn-cs"/>
            </a:endParaRPr>
          </a:p>
          <a:p>
            <a:pPr lvl="1">
              <a:spcBef>
                <a:spcPts val="0"/>
              </a:spcBef>
              <a:spcAft>
                <a:spcPts val="600"/>
              </a:spcAft>
            </a:pPr>
            <a:r>
              <a:rPr lang="en-US" altLang="zh-CN" sz="1200" dirty="0">
                <a:cs typeface="+mn-cs"/>
              </a:rPr>
              <a:t>The clean version of final formal WF </a:t>
            </a:r>
            <a:r>
              <a:rPr lang="en-US" altLang="zh-CN" sz="1200" dirty="0" err="1">
                <a:cs typeface="+mn-cs"/>
              </a:rPr>
              <a:t>Tdoc</a:t>
            </a:r>
            <a:r>
              <a:rPr lang="en-US" altLang="zh-CN" sz="1200" dirty="0">
                <a:cs typeface="+mn-cs"/>
              </a:rPr>
              <a:t> is expected. No green highlighted is expected.</a:t>
            </a:r>
          </a:p>
          <a:p>
            <a:pPr marL="0" lvl="1" indent="0">
              <a:spcBef>
                <a:spcPts val="0"/>
              </a:spcBef>
              <a:spcAft>
                <a:spcPts val="600"/>
              </a:spcAft>
              <a:buNone/>
            </a:pPr>
            <a:r>
              <a:rPr lang="en-US" altLang="zh-CN" sz="1400" dirty="0">
                <a:cs typeface="+mn-cs"/>
              </a:rPr>
              <a:t> </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submission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a:t>
            </a:r>
            <a:r>
              <a:rPr lang="en-US" altLang="zh-CN" sz="1400" dirty="0" err="1"/>
              <a:t>for“New</a:t>
            </a:r>
            <a:r>
              <a:rPr lang="en-US" altLang="zh-CN" sz="1400" dirty="0"/>
              <a:t> </a:t>
            </a:r>
            <a:r>
              <a:rPr lang="en-US" altLang="zh-CN" sz="1400" dirty="0" err="1"/>
              <a:t>specifications”in</a:t>
            </a:r>
            <a:r>
              <a:rPr lang="en-US" altLang="zh-CN" sz="1400" dirty="0"/>
              <a:t>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WID/SID capturing new TS/TR is approved in RAN and before submission to RAN for 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https://www.3gpp.org/ftp/Information/All_Templates</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699193" cy="4765254"/>
          </a:xfrm>
        </p:spPr>
        <p:txBody>
          <a:bodyPr/>
          <a:lstStyle/>
          <a:p>
            <a:pPr>
              <a:spcBef>
                <a:spcPts val="0"/>
              </a:spcBef>
              <a:spcAft>
                <a:spcPts val="600"/>
              </a:spcAft>
            </a:pPr>
            <a:r>
              <a:rPr lang="en-US" sz="1800" dirty="0"/>
              <a:t>The face-to-face meeting will take place during </a:t>
            </a:r>
            <a:r>
              <a:rPr lang="en-US" sz="1800" dirty="0">
                <a:solidFill>
                  <a:srgbClr val="FF0000"/>
                </a:solidFill>
              </a:rPr>
              <a:t> 09-13, Feb. 2026</a:t>
            </a:r>
            <a:r>
              <a:rPr lang="en-US" sz="1800" dirty="0"/>
              <a:t>.</a:t>
            </a:r>
          </a:p>
          <a:p>
            <a:pPr lvl="1">
              <a:spcBef>
                <a:spcPts val="0"/>
              </a:spcBef>
              <a:spcAft>
                <a:spcPts val="600"/>
              </a:spcAft>
            </a:pPr>
            <a:r>
              <a:rPr lang="en-US" sz="1600" dirty="0"/>
              <a:t>Three sessions in three separate rooms: Main session, RRM/</a:t>
            </a:r>
            <a:r>
              <a:rPr lang="en-US" sz="1600" dirty="0" err="1"/>
              <a:t>Demod</a:t>
            </a:r>
            <a:r>
              <a:rPr lang="en-US" sz="1600" dirty="0"/>
              <a:t>/OTA session and RF/NTN session</a:t>
            </a:r>
          </a:p>
          <a:p>
            <a:pPr lvl="1">
              <a:spcBef>
                <a:spcPts val="0"/>
              </a:spcBef>
              <a:spcAft>
                <a:spcPts val="600"/>
              </a:spcAft>
            </a:pPr>
            <a:r>
              <a:rPr lang="en-US" altLang="zh-CN" sz="1600" b="1" dirty="0"/>
              <a:t>1-Way</a:t>
            </a:r>
            <a:r>
              <a:rPr lang="en-US" sz="1600" b="1" dirty="0"/>
              <a:t> </a:t>
            </a:r>
            <a:r>
              <a:rPr lang="en-US" sz="1600" b="1" dirty="0" err="1"/>
              <a:t>GoToWebinar</a:t>
            </a:r>
            <a:r>
              <a:rPr lang="en-US" sz="1600" b="1" dirty="0"/>
              <a:t> (GTW) </a:t>
            </a:r>
            <a:r>
              <a:rPr lang="en-US" sz="1600" dirty="0"/>
              <a:t>conference calls will be set each session and 1-way MS teams will be set for ad hoc in the best effort way. </a:t>
            </a:r>
            <a:r>
              <a:rPr lang="en-US" altLang="zh-CN" sz="1600" dirty="0"/>
              <a:t>A number of ad hoc sessions will be arranged (refer to meeting schedule).</a:t>
            </a:r>
            <a:endParaRPr lang="en-US" sz="1600" dirty="0"/>
          </a:p>
          <a:p>
            <a:pPr lvl="1">
              <a:spcBef>
                <a:spcPts val="0"/>
              </a:spcBef>
              <a:spcAft>
                <a:spcPts val="600"/>
              </a:spcAft>
            </a:pPr>
            <a:r>
              <a:rPr lang="en-US" sz="1600" dirty="0"/>
              <a:t>6G feature lead and 5GA moderator will be designated to provide the summary for a topic before the meeting. In online discussions, session chairs will handle topics based on the feature lead/moderator summary. </a:t>
            </a:r>
          </a:p>
          <a:p>
            <a:pPr marL="342882" lvl="1" indent="-342882">
              <a:spcBef>
                <a:spcPts val="0"/>
              </a:spcBef>
              <a:spcAft>
                <a:spcPts val="600"/>
              </a:spcAft>
              <a:buBlip>
                <a:blip r:embed="rId3"/>
              </a:buBlip>
            </a:pPr>
            <a:r>
              <a:rPr lang="en-US" sz="1800" dirty="0">
                <a:cs typeface="+mn-cs"/>
              </a:rPr>
              <a:t>Deadline for </a:t>
            </a:r>
            <a:r>
              <a:rPr lang="en-US" sz="1800" dirty="0" err="1">
                <a:cs typeface="+mn-cs"/>
              </a:rPr>
              <a:t>Tdoc</a:t>
            </a:r>
            <a:r>
              <a:rPr lang="en-US" sz="1800" dirty="0">
                <a:cs typeface="+mn-cs"/>
              </a:rPr>
              <a:t> request &amp; submission deadline: </a:t>
            </a:r>
            <a:r>
              <a:rPr lang="en-US" sz="1800" dirty="0">
                <a:solidFill>
                  <a:srgbClr val="FF0000"/>
                </a:solidFill>
              </a:rPr>
              <a:t>11:55pm UTC, 30, Jan. 2026 (Friday)</a:t>
            </a:r>
          </a:p>
          <a:p>
            <a:pPr marL="342882" lvl="1" indent="-342882">
              <a:spcBef>
                <a:spcPts val="0"/>
              </a:spcBef>
              <a:spcAft>
                <a:spcPts val="600"/>
              </a:spcAft>
              <a:buBlip>
                <a:blip r:embed="rId3"/>
              </a:buBlip>
            </a:pPr>
            <a:r>
              <a:rPr lang="en-US" sz="1800" dirty="0"/>
              <a:t>RAN4#118 is the last meeting before R19 WIs are targeted to be completed by March.</a:t>
            </a:r>
          </a:p>
          <a:p>
            <a:pPr marL="742912" lvl="2" indent="-342882">
              <a:spcBef>
                <a:spcPts val="0"/>
              </a:spcBef>
              <a:spcAft>
                <a:spcPts val="600"/>
              </a:spcAft>
              <a:buBlip>
                <a:blip r:embed="rId3"/>
              </a:buBlip>
            </a:pPr>
            <a:r>
              <a:rPr lang="en-US" sz="1600" dirty="0"/>
              <a:t>Please make sure all CR’s are available for agreement.  Check the WID to make sure all specifications are covered.</a:t>
            </a:r>
          </a:p>
          <a:p>
            <a:pPr marL="742912" lvl="2" indent="-342882">
              <a:spcBef>
                <a:spcPts val="0"/>
              </a:spcBef>
              <a:spcAft>
                <a:spcPts val="600"/>
              </a:spcAft>
              <a:buBlip>
                <a:blip r:embed="rId3"/>
              </a:buBlip>
            </a:pPr>
            <a:r>
              <a:rPr lang="en-US" sz="1600" dirty="0"/>
              <a:t>CR’s should not contain any TBD or square brackets. </a:t>
            </a:r>
          </a:p>
          <a:p>
            <a:pPr marL="742912" lvl="2" indent="-342882">
              <a:spcBef>
                <a:spcPts val="0"/>
              </a:spcBef>
              <a:spcAft>
                <a:spcPts val="600"/>
              </a:spcAft>
              <a:buBlip>
                <a:blip r:embed="rId3"/>
              </a:buBlip>
            </a:pPr>
            <a:r>
              <a:rPr lang="en-US" sz="1600" dirty="0"/>
              <a:t>All work should be completed according to the WID.  Open work should not be left for maintenance.</a:t>
            </a:r>
          </a:p>
          <a:p>
            <a:pPr marL="742912" lvl="2" indent="-342882">
              <a:spcBef>
                <a:spcPts val="0"/>
              </a:spcBef>
              <a:spcAft>
                <a:spcPts val="600"/>
              </a:spcAft>
              <a:buBlip>
                <a:blip r:embed="rId3"/>
              </a:buBlip>
            </a:pPr>
            <a:r>
              <a:rPr lang="en-US" sz="1600" dirty="0"/>
              <a:t>Please ensure all CR’s across the different sessions (for example, RRM in one session, BS conformance in another) are available.</a:t>
            </a:r>
          </a:p>
        </p:txBody>
      </p:sp>
    </p:spTree>
    <p:extLst>
      <p:ext uri="{BB962C8B-B14F-4D97-AF65-F5344CB8AC3E}">
        <p14:creationId xmlns:p14="http://schemas.microsoft.com/office/powerpoint/2010/main" val="122463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a:latin typeface="Times New Roman" panose="02020603050405020304" pitchFamily="18" charset="0"/>
                <a:cs typeface="Times New Roman" panose="02020603050405020304" pitchFamily="18" charset="0"/>
              </a:rPr>
              <a:t>2026</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Upload/download </a:t>
            </a:r>
            <a:r>
              <a:rPr lang="en-US" sz="1400" dirty="0" err="1"/>
              <a:t>tdocs</a:t>
            </a:r>
            <a:r>
              <a:rPr lang="en-US" sz="1400" dirty="0"/>
              <a:t> during the meeting</a:t>
            </a:r>
          </a:p>
          <a:p>
            <a:pPr lvl="1">
              <a:spcBef>
                <a:spcPts val="0"/>
              </a:spcBef>
              <a:spcAft>
                <a:spcPts val="600"/>
              </a:spcAft>
            </a:pPr>
            <a:r>
              <a:rPr lang="en-US" altLang="zh-CN" sz="1200" dirty="0"/>
              <a:t>10.10.10.10 as local server in F2F, which will be sync-up by MCC to</a:t>
            </a:r>
            <a:r>
              <a:rPr lang="en-US" altLang="zh-CN" sz="1200" dirty="0">
                <a:hlinkClick r:id="rId2"/>
              </a:rPr>
              <a:t> https://www.3gpp.org/ftp/Meetings_3GPP_SYNC/RAN4</a:t>
            </a:r>
            <a:r>
              <a:rPr lang="en-US" altLang="zh-CN" sz="1200" dirty="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3105055295"/>
              </p:ext>
            </p:extLst>
          </p:nvPr>
        </p:nvGraphicFramePr>
        <p:xfrm>
          <a:off x="135907" y="1878738"/>
          <a:ext cx="11948672" cy="4489754"/>
        </p:xfrm>
        <a:graphic>
          <a:graphicData uri="http://schemas.openxmlformats.org/drawingml/2006/table">
            <a:tbl>
              <a:tblPr firstRow="1" firstCol="1" bandRow="1"/>
              <a:tblGrid>
                <a:gridCol w="2444047">
                  <a:extLst>
                    <a:ext uri="{9D8B030D-6E8A-4147-A177-3AD203B41FA5}">
                      <a16:colId xmlns:a16="http://schemas.microsoft.com/office/drawing/2014/main" val="1688750464"/>
                    </a:ext>
                  </a:extLst>
                </a:gridCol>
                <a:gridCol w="1711096">
                  <a:extLst>
                    <a:ext uri="{9D8B030D-6E8A-4147-A177-3AD203B41FA5}">
                      <a16:colId xmlns:a16="http://schemas.microsoft.com/office/drawing/2014/main" val="1786498016"/>
                    </a:ext>
                  </a:extLst>
                </a:gridCol>
                <a:gridCol w="1972111">
                  <a:extLst>
                    <a:ext uri="{9D8B030D-6E8A-4147-A177-3AD203B41FA5}">
                      <a16:colId xmlns:a16="http://schemas.microsoft.com/office/drawing/2014/main" val="2421473489"/>
                    </a:ext>
                  </a:extLst>
                </a:gridCol>
                <a:gridCol w="5821418">
                  <a:extLst>
                    <a:ext uri="{9D8B030D-6E8A-4147-A177-3AD203B41FA5}">
                      <a16:colId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https://www.3gpp.org/ftp/tsg_ran/WG4_Radio/TSGR4_118/Inbox/</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starts, the author and MCC will receive the feedback of checking via MCC 3GU parsing tool, and based on the information shared by author or MCC the Session chairs or MCC will handle the problem identified by the tool</a:t>
            </a:r>
          </a:p>
          <a:p>
            <a:pPr lvl="1">
              <a:spcBef>
                <a:spcPts val="0"/>
              </a:spcBef>
              <a:spcAft>
                <a:spcPts val="600"/>
              </a:spcAft>
            </a:pPr>
            <a:r>
              <a:rPr lang="en-US" sz="1200" dirty="0"/>
              <a:t>The revision may or may not be needed to fix the problem depending on the Session chairs guidance.</a:t>
            </a:r>
          </a:p>
          <a:p>
            <a:pPr lvl="2">
              <a:spcBef>
                <a:spcPts val="0"/>
              </a:spcBef>
              <a:spcAft>
                <a:spcPts val="600"/>
              </a:spcAft>
            </a:pPr>
            <a:r>
              <a:rPr lang="en-US" sz="1200" dirty="0"/>
              <a:t>For some draft CRs, the revision may not be urgent </a:t>
            </a:r>
            <a:r>
              <a:rPr lang="en-US" altLang="zh-CN" sz="1200" dirty="0"/>
              <a:t>before 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whether the revised CRs pass the MCC 3GU parsing tool or not, so the problem of CR parsing will be fixed in the post-meeting email process. </a:t>
            </a:r>
          </a:p>
          <a:p>
            <a:pPr lvl="1">
              <a:spcBef>
                <a:spcPts val="0"/>
              </a:spcBef>
              <a:spcAft>
                <a:spcPts val="600"/>
              </a:spcAft>
            </a:pPr>
            <a:r>
              <a:rPr lang="en-US" altLang="zh-CN" sz="1200" dirty="0"/>
              <a:t>At the beginning of the post-meeting process, the Session chairs will provide the list of the revised CRs which did not pass the MCC 3GU parsing tool checking and need be further revision.</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According to the agreement in RAN4#112bis, please follow the agreement below for the format of contributions</a:t>
            </a:r>
          </a:p>
          <a:p>
            <a:pPr lvl="1">
              <a:spcBef>
                <a:spcPts val="0"/>
              </a:spcBef>
              <a:spcAft>
                <a:spcPts val="600"/>
              </a:spcAft>
            </a:pPr>
            <a:r>
              <a:rPr lang="en-US" altLang="zh-CN" sz="1200" dirty="0"/>
              <a:t>RAN4 consensus is that the outdated (.doc/.</a:t>
            </a:r>
            <a:r>
              <a:rPr lang="en-US" altLang="zh-CN" sz="1200" dirty="0" err="1"/>
              <a:t>xls</a:t>
            </a:r>
            <a:r>
              <a:rPr lang="en-US" altLang="zh-CN" sz="1200" dirty="0"/>
              <a:t>/.ppt) formats is not expected to be used for RAN4 contribution submission.</a:t>
            </a:r>
            <a:endParaRPr lang="en-US" sz="1400" dirty="0"/>
          </a:p>
          <a:p>
            <a:pPr>
              <a:spcBef>
                <a:spcPts val="0"/>
              </a:spcBef>
              <a:spcAft>
                <a:spcPts val="600"/>
              </a:spcAft>
            </a:pPr>
            <a:r>
              <a:rPr lang="en-US" sz="1400" dirty="0"/>
              <a:t>Notes on email</a:t>
            </a:r>
          </a:p>
          <a:p>
            <a:pPr lvl="1">
              <a:spcBef>
                <a:spcPts val="0"/>
              </a:spcBef>
              <a:spcAft>
                <a:spcPts val="600"/>
              </a:spcAft>
            </a:pPr>
            <a:r>
              <a:rPr lang="en-US" sz="1200" dirty="0"/>
              <a:t>Each 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3"/>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for revised 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CRs</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4"/>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Guidance for </a:t>
            </a:r>
            <a:r>
              <a:rPr lang="en-US" altLang="zh-CN" sz="1400" dirty="0" err="1">
                <a:cs typeface="+mn-cs"/>
              </a:rPr>
              <a:t>Tdoc</a:t>
            </a:r>
            <a:r>
              <a:rPr lang="en-US" altLang="zh-CN" sz="1400" dirty="0">
                <a:cs typeface="+mn-cs"/>
              </a:rPr>
              <a:t> “type”, ”</a:t>
            </a:r>
            <a:r>
              <a:rPr lang="en-US" altLang="zh-CN" sz="1400" dirty="0" err="1">
                <a:cs typeface="+mn-cs"/>
              </a:rPr>
              <a:t>For”and</a:t>
            </a:r>
            <a:r>
              <a:rPr lang="en-US" altLang="zh-CN" sz="1400" dirty="0">
                <a:cs typeface="+mn-cs"/>
              </a:rPr>
              <a:t> other information when you request a </a:t>
            </a:r>
            <a:r>
              <a:rPr lang="en-US" altLang="zh-CN" sz="1400" dirty="0" err="1">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extLst>
                    <a:ext uri="{9D8B030D-6E8A-4147-A177-3AD203B41FA5}">
                      <a16:colId xmlns:a16="http://schemas.microsoft.com/office/drawing/2014/main" val="20000"/>
                    </a:ext>
                  </a:extLst>
                </a:gridCol>
                <a:gridCol w="1215255">
                  <a:extLst>
                    <a:ext uri="{9D8B030D-6E8A-4147-A177-3AD203B41FA5}">
                      <a16:colId xmlns:a16="http://schemas.microsoft.com/office/drawing/2014/main" val="20001"/>
                    </a:ext>
                  </a:extLst>
                </a:gridCol>
                <a:gridCol w="1247864">
                  <a:extLst>
                    <a:ext uri="{9D8B030D-6E8A-4147-A177-3AD203B41FA5}">
                      <a16:colId xmlns:a16="http://schemas.microsoft.com/office/drawing/2014/main" val="20002"/>
                    </a:ext>
                  </a:extLst>
                </a:gridCol>
                <a:gridCol w="6287773">
                  <a:extLst>
                    <a:ext uri="{9D8B030D-6E8A-4147-A177-3AD203B41FA5}">
                      <a16:colId xmlns:a16="http://schemas.microsoft.com/office/drawing/2014/main" val="20003"/>
                    </a:ext>
                  </a:extLst>
                </a:gridCol>
              </a:tblGrid>
              <a:tr h="370840">
                <a:tc>
                  <a:txBody>
                    <a:bodyPr/>
                    <a:lstStyle/>
                    <a:p>
                      <a:r>
                        <a:rPr lang="en-US" altLang="zh-CN" sz="1200" dirty="0" err="1">
                          <a:latin typeface="+mj-ea"/>
                          <a:ea typeface="+mj-ea"/>
                        </a:rPr>
                        <a:t>Tdoc</a:t>
                      </a:r>
                      <a:r>
                        <a:rPr lang="en-US" altLang="zh-CN" sz="1200" dirty="0">
                          <a:latin typeface="+mj-ea"/>
                          <a:ea typeface="+mj-ea"/>
                        </a:rPr>
                        <a:t> to be requested</a:t>
                      </a:r>
                      <a:r>
                        <a:rPr lang="en-US" altLang="zh-CN" sz="1200" baseline="0" dirty="0">
                          <a:latin typeface="+mj-ea"/>
                          <a:ea typeface="+mj-ea"/>
                        </a:rPr>
                        <a:t> </a:t>
                      </a:r>
                      <a:endParaRPr lang="zh-CN" altLang="en-US" sz="1200" dirty="0">
                        <a:latin typeface="+mj-ea"/>
                        <a:ea typeface="+mj-ea"/>
                      </a:endParaRPr>
                    </a:p>
                  </a:txBody>
                  <a:tcPr/>
                </a:tc>
                <a:tc>
                  <a:txBody>
                    <a:bodyPr/>
                    <a:lstStyle/>
                    <a:p>
                      <a:r>
                        <a:rPr lang="en-US" altLang="zh-CN" sz="1200" dirty="0">
                          <a:latin typeface="+mj-ea"/>
                          <a:ea typeface="+mj-ea"/>
                        </a:rPr>
                        <a:t>Type</a:t>
                      </a:r>
                      <a:endParaRPr lang="zh-CN" altLang="en-US" sz="1200" dirty="0">
                        <a:latin typeface="+mj-ea"/>
                        <a:ea typeface="+mj-ea"/>
                      </a:endParaRPr>
                    </a:p>
                  </a:txBody>
                  <a:tcPr/>
                </a:tc>
                <a:tc>
                  <a:txBody>
                    <a:bodyPr/>
                    <a:lstStyle/>
                    <a:p>
                      <a:r>
                        <a:rPr lang="en-US" altLang="zh-CN" sz="1200" dirty="0">
                          <a:latin typeface="+mj-ea"/>
                          <a:ea typeface="+mj-ea"/>
                        </a:rPr>
                        <a:t>For</a:t>
                      </a:r>
                      <a:endParaRPr lang="zh-CN" altLang="en-US" sz="1200" dirty="0">
                        <a:latin typeface="+mj-ea"/>
                        <a:ea typeface="+mj-ea"/>
                      </a:endParaRPr>
                    </a:p>
                  </a:txBody>
                  <a:tcPr/>
                </a:tc>
                <a:tc>
                  <a:txBody>
                    <a:bodyPr/>
                    <a:lstStyle/>
                    <a:p>
                      <a:r>
                        <a:rPr lang="en-US" altLang="zh-CN" sz="1200" dirty="0">
                          <a:latin typeface="+mj-ea"/>
                          <a:ea typeface="+mj-ea"/>
                        </a:rPr>
                        <a:t>Other information</a:t>
                      </a:r>
                      <a:endParaRPr lang="zh-CN" altLang="en-US" sz="1200" dirty="0">
                        <a:latin typeface="+mj-ea"/>
                        <a:ea typeface="+mj-ea"/>
                      </a:endParaRPr>
                    </a:p>
                  </a:txBody>
                  <a:tcPr/>
                </a:tc>
                <a:extLst>
                  <a:ext uri="{0D108BD9-81ED-4DB2-BD59-A6C34878D82A}">
                    <a16:rowId xmlns:a16="http://schemas.microsoft.com/office/drawing/2014/main" val="10000"/>
                  </a:ext>
                </a:extLst>
              </a:tr>
              <a:tr h="370840">
                <a:tc>
                  <a:txBody>
                    <a:bodyPr/>
                    <a:lstStyle/>
                    <a:p>
                      <a:r>
                        <a:rPr lang="en-US" altLang="zh-CN" sz="1200" dirty="0">
                          <a:latin typeface="+mj-ea"/>
                          <a:ea typeface="+mj-ea"/>
                        </a:rPr>
                        <a:t>Discussion paper</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1"/>
                  </a:ext>
                </a:extLst>
              </a:tr>
              <a:tr h="370840">
                <a:tc>
                  <a:txBody>
                    <a:bodyPr/>
                    <a:lstStyle/>
                    <a:p>
                      <a:r>
                        <a:rPr lang="en-US" altLang="zh-CN" sz="1200" dirty="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2"/>
                  </a:ext>
                </a:extLst>
              </a:tr>
              <a:tr h="370840">
                <a:tc>
                  <a:txBody>
                    <a:bodyPr/>
                    <a:lstStyle/>
                    <a:p>
                      <a:r>
                        <a:rPr lang="en-US" altLang="zh-CN" sz="1200" dirty="0">
                          <a:latin typeface="+mj-ea"/>
                          <a:ea typeface="+mj-ea"/>
                        </a:rPr>
                        <a:t>Way forward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3"/>
                  </a:ext>
                </a:extLst>
              </a:tr>
              <a:tr h="370840">
                <a:tc>
                  <a:txBody>
                    <a:bodyPr/>
                    <a:lstStyle/>
                    <a:p>
                      <a:r>
                        <a:rPr lang="en-US" altLang="zh-CN" sz="1200" dirty="0">
                          <a:latin typeface="+mj-ea"/>
                          <a:ea typeface="+mj-ea"/>
                        </a:rPr>
                        <a:t>(Reply) LS on ….</a:t>
                      </a:r>
                      <a:endParaRPr lang="zh-CN" altLang="en-US" sz="1200" dirty="0">
                        <a:latin typeface="+mj-ea"/>
                        <a:ea typeface="+mj-ea"/>
                      </a:endParaRPr>
                    </a:p>
                  </a:txBody>
                  <a:tcPr/>
                </a:tc>
                <a:tc>
                  <a:txBody>
                    <a:bodyPr/>
                    <a:lstStyle/>
                    <a:p>
                      <a:r>
                        <a:rPr lang="en-US" altLang="zh-CN" sz="1200" dirty="0">
                          <a:latin typeface="+mj-ea"/>
                          <a:ea typeface="+mj-ea"/>
                        </a:rPr>
                        <a:t>LS out</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r>
                        <a:rPr lang="en-US" altLang="zh-CN" sz="1200" dirty="0">
                          <a:latin typeface="+mj-ea"/>
                          <a:ea typeface="+mj-ea"/>
                        </a:rPr>
                        <a:t>Release, Related WIs,</a:t>
                      </a:r>
                      <a:r>
                        <a:rPr lang="en-US" altLang="zh-CN" sz="1200" baseline="0" dirty="0">
                          <a:latin typeface="+mj-ea"/>
                          <a:ea typeface="+mj-ea"/>
                        </a:rPr>
                        <a:t> </a:t>
                      </a:r>
                      <a:r>
                        <a:rPr lang="en-US" altLang="zh-CN" sz="1200" dirty="0">
                          <a:latin typeface="+mj-ea"/>
                          <a:ea typeface="+mj-ea"/>
                        </a:rPr>
                        <a:t>Reply to (if available), to, CC</a:t>
                      </a:r>
                      <a:endParaRPr lang="zh-CN" altLang="en-US" sz="1200" dirty="0">
                        <a:latin typeface="+mj-ea"/>
                        <a:ea typeface="+mj-ea"/>
                      </a:endParaRPr>
                    </a:p>
                  </a:txBody>
                  <a:tcPr/>
                </a:tc>
                <a:extLst>
                  <a:ext uri="{0D108BD9-81ED-4DB2-BD59-A6C34878D82A}">
                    <a16:rowId xmlns:a16="http://schemas.microsoft.com/office/drawing/2014/main" val="10004"/>
                  </a:ext>
                </a:extLst>
              </a:tr>
              <a:tr h="370840">
                <a:tc>
                  <a:txBody>
                    <a:bodyPr/>
                    <a:lstStyle/>
                    <a:p>
                      <a:r>
                        <a:rPr lang="en-US" altLang="zh-CN" sz="1200" dirty="0">
                          <a:latin typeface="+mj-ea"/>
                          <a:ea typeface="+mj-ea"/>
                        </a:rPr>
                        <a:t>CR on…</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5"/>
                  </a:ext>
                </a:extLst>
              </a:tr>
              <a:tr h="370840">
                <a:tc>
                  <a:txBody>
                    <a:bodyPr/>
                    <a:lstStyle/>
                    <a:p>
                      <a:r>
                        <a:rPr lang="en-US" altLang="zh-CN" sz="1200" dirty="0">
                          <a:latin typeface="+mj-ea"/>
                          <a:ea typeface="+mj-ea"/>
                        </a:rPr>
                        <a:t>Big CR on …</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6"/>
                  </a:ext>
                </a:extLst>
              </a:tr>
              <a:tr h="370840">
                <a:tc>
                  <a:txBody>
                    <a:bodyPr/>
                    <a:lstStyle/>
                    <a:p>
                      <a:r>
                        <a:rPr lang="en-US" altLang="zh-CN" sz="1200" dirty="0">
                          <a:latin typeface="+mj-ea"/>
                          <a:ea typeface="+mj-ea"/>
                        </a:rPr>
                        <a:t>Draft CR on…</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7"/>
                  </a:ext>
                </a:extLst>
              </a:tr>
              <a:tr h="370840">
                <a:tc>
                  <a:txBody>
                    <a:bodyPr/>
                    <a:lstStyle/>
                    <a:p>
                      <a:r>
                        <a:rPr lang="en-US" altLang="zh-CN" sz="1200" dirty="0">
                          <a:latin typeface="+mj-ea"/>
                          <a:ea typeface="+mj-ea"/>
                        </a:rPr>
                        <a:t>Draft big CR on …</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8"/>
                  </a:ext>
                </a:extLst>
              </a:tr>
              <a:tr h="370840">
                <a:tc>
                  <a:txBody>
                    <a:bodyPr/>
                    <a:lstStyle/>
                    <a:p>
                      <a:r>
                        <a:rPr lang="en-US" altLang="zh-CN" sz="1200" dirty="0">
                          <a:latin typeface="+mj-ea"/>
                          <a:ea typeface="+mj-ea"/>
                        </a:rPr>
                        <a:t>TP</a:t>
                      </a:r>
                      <a:r>
                        <a:rPr lang="en-US" altLang="zh-CN" sz="1200" baseline="0" dirty="0">
                          <a:latin typeface="+mj-ea"/>
                          <a:ea typeface="+mj-ea"/>
                        </a:rPr>
                        <a:t> for …</a:t>
                      </a:r>
                      <a:endParaRPr lang="zh-CN" altLang="en-US" sz="1200" dirty="0">
                        <a:latin typeface="+mj-ea"/>
                        <a:ea typeface="+mj-ea"/>
                      </a:endParaRPr>
                    </a:p>
                  </a:txBody>
                  <a:tcPr/>
                </a:tc>
                <a:tc>
                  <a:txBody>
                    <a:bodyPr/>
                    <a:lstStyle/>
                    <a:p>
                      <a:r>
                        <a:rPr lang="en-US" altLang="zh-CN" sz="1200" dirty="0" err="1">
                          <a:latin typeface="+mj-ea"/>
                          <a:ea typeface="+mj-ea"/>
                        </a:rPr>
                        <a:t>pCR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09"/>
                  </a:ext>
                </a:extLst>
              </a:tr>
              <a:tr h="370840">
                <a:tc>
                  <a:txBody>
                    <a:bodyPr/>
                    <a:lstStyle/>
                    <a:p>
                      <a:r>
                        <a:rPr lang="en-US" altLang="zh-CN" sz="1200" dirty="0">
                          <a:latin typeface="+mj-ea"/>
                          <a:ea typeface="+mj-ea"/>
                        </a:rPr>
                        <a:t>TR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0"/>
                  </a:ext>
                </a:extLst>
              </a:tr>
              <a:tr h="370840">
                <a:tc>
                  <a:txBody>
                    <a:bodyPr/>
                    <a:lstStyle/>
                    <a:p>
                      <a:r>
                        <a:rPr lang="en-US" altLang="zh-CN" sz="1200" dirty="0">
                          <a:latin typeface="+mj-ea"/>
                          <a:ea typeface="+mj-ea"/>
                        </a:rPr>
                        <a:t>(New)</a:t>
                      </a:r>
                      <a:r>
                        <a:rPr lang="en-US" altLang="zh-CN" sz="1200" baseline="0" dirty="0">
                          <a:latin typeface="+mj-ea"/>
                          <a:ea typeface="+mj-ea"/>
                        </a:rPr>
                        <a:t> TS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TS</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7522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5208960"/>
          </a:xfrm>
        </p:spPr>
        <p:txBody>
          <a:bodyPr/>
          <a:lstStyle/>
          <a:p>
            <a:pPr marL="342882" lvl="2" indent="-342882">
              <a:spcBef>
                <a:spcPts val="0"/>
              </a:spcBef>
              <a:spcAft>
                <a:spcPts val="600"/>
              </a:spcAft>
              <a:buBlip>
                <a:blip r:embed="rId3"/>
              </a:buBlip>
            </a:pPr>
            <a:r>
              <a:rPr lang="en-US" altLang="zh-CN" sz="1400" dirty="0">
                <a:cs typeface="+mn-cs"/>
              </a:rPr>
              <a:t>To control the workload of maintenance work and to allocate more time for Rel-19 and Rel-20 work, it is expected that only CRs with essential changes will be agreed in the future meetings</a:t>
            </a:r>
          </a:p>
          <a:p>
            <a:pPr lvl="1">
              <a:spcBef>
                <a:spcPts val="0"/>
              </a:spcBef>
              <a:spcAft>
                <a:spcPts val="600"/>
              </a:spcAft>
            </a:pPr>
            <a:r>
              <a:rPr lang="en-US" altLang="zh-CN" sz="1200" dirty="0"/>
              <a:t>Essential corrections include: complete references, remove [ ], resolve TBDs, stabilize parameters and references</a:t>
            </a:r>
          </a:p>
          <a:p>
            <a:pPr lvl="2">
              <a:spcBef>
                <a:spcPts val="0"/>
              </a:spcBef>
              <a:spcAft>
                <a:spcPts val="600"/>
              </a:spcAft>
            </a:pPr>
            <a:r>
              <a:rPr lang="en-US" altLang="zh-CN" sz="1200" dirty="0"/>
              <a:t>The CRs for other actions will be judged for agreement case by case</a:t>
            </a:r>
          </a:p>
          <a:p>
            <a:pPr lvl="1">
              <a:spcBef>
                <a:spcPts val="0"/>
              </a:spcBef>
              <a:spcAft>
                <a:spcPts val="600"/>
              </a:spcAft>
            </a:pPr>
            <a:r>
              <a:rPr lang="en-US" altLang="zh-CN" sz="1200" dirty="0"/>
              <a:t>The CRs with WI code of </a:t>
            </a:r>
            <a:r>
              <a:rPr lang="en-US" altLang="zh-CN" sz="1200" dirty="0" err="1"/>
              <a:t>NR_newRAT</a:t>
            </a:r>
            <a:r>
              <a:rPr lang="en-US" altLang="zh-CN" sz="1200" dirty="0"/>
              <a:t>-Core will be reviewed more strictly. </a:t>
            </a:r>
          </a:p>
          <a:p>
            <a:pPr lvl="1">
              <a:spcBef>
                <a:spcPts val="0"/>
              </a:spcBef>
              <a:spcAft>
                <a:spcPts val="600"/>
              </a:spcAft>
            </a:pPr>
            <a:r>
              <a:rPr lang="en-US" altLang="zh-CN" sz="1200" dirty="0"/>
              <a:t>Encourage companies to review CRs carefully </a:t>
            </a:r>
          </a:p>
        </p:txBody>
      </p:sp>
    </p:spTree>
    <p:extLst>
      <p:ext uri="{BB962C8B-B14F-4D97-AF65-F5344CB8AC3E}">
        <p14:creationId xmlns:p14="http://schemas.microsoft.com/office/powerpoint/2010/main" val="1748337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9F239-285F-2A52-A87D-6B35E5A4F2B0}"/>
            </a:ext>
          </a:extLst>
        </p:cNvPr>
        <p:cNvGrpSpPr/>
        <p:nvPr/>
      </p:nvGrpSpPr>
      <p:grpSpPr>
        <a:xfrm>
          <a:off x="0" y="0"/>
          <a:ext cx="0" cy="0"/>
          <a:chOff x="0" y="0"/>
          <a:chExt cx="0" cy="0"/>
        </a:xfrm>
      </p:grpSpPr>
      <p:sp>
        <p:nvSpPr>
          <p:cNvPr id="23" name="Title 1">
            <a:extLst>
              <a:ext uri="{FF2B5EF4-FFF2-40B4-BE49-F238E27FC236}">
                <a16:creationId xmlns:a16="http://schemas.microsoft.com/office/drawing/2014/main" id="{7C9C3998-E6C4-F039-30AD-ACEA8BEA2A7F}"/>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95953EF-66E1-D0D9-55B0-B9B45E7C8FA3}"/>
              </a:ext>
            </a:extLst>
          </p:cNvPr>
          <p:cNvSpPr>
            <a:spLocks noGrp="1"/>
          </p:cNvSpPr>
          <p:nvPr>
            <p:ph idx="1"/>
          </p:nvPr>
        </p:nvSpPr>
        <p:spPr>
          <a:xfrm>
            <a:off x="401652" y="1101305"/>
            <a:ext cx="11272485" cy="5208960"/>
          </a:xfrm>
        </p:spPr>
        <p:txBody>
          <a:bodyPr/>
          <a:lstStyle/>
          <a:p>
            <a:pPr marL="342882" lvl="2" indent="-342882">
              <a:spcBef>
                <a:spcPts val="0"/>
              </a:spcBef>
              <a:spcAft>
                <a:spcPts val="600"/>
              </a:spcAft>
              <a:buBlip>
                <a:blip r:embed="rId3"/>
              </a:buBlip>
            </a:pPr>
            <a:r>
              <a:rPr lang="en-US" altLang="zh-CN" sz="1400" dirty="0">
                <a:cs typeface="+mn-cs"/>
              </a:rPr>
              <a:t>The title of the formal CR in 3GU and the title of the formal CR on the CR coversheet should be the same. Be mindful to ensure that what is put in 3GU and what is on the CR coversheet is the same.</a:t>
            </a:r>
          </a:p>
          <a:p>
            <a:pPr marL="342882" lvl="2" indent="-342882">
              <a:spcBef>
                <a:spcPts val="0"/>
              </a:spcBef>
              <a:spcAft>
                <a:spcPts val="600"/>
              </a:spcAft>
              <a:buBlip>
                <a:blip r:embed="rId3"/>
              </a:buBlip>
            </a:pPr>
            <a:r>
              <a:rPr lang="en-US" altLang="zh-CN" sz="1400" dirty="0">
                <a:cs typeface="+mn-cs"/>
              </a:rPr>
              <a:t>On the </a:t>
            </a:r>
            <a:r>
              <a:rPr lang="en-US" altLang="zh-CN" sz="1400" dirty="0" err="1">
                <a:cs typeface="+mn-cs"/>
              </a:rPr>
              <a:t>tdoc</a:t>
            </a:r>
            <a:r>
              <a:rPr lang="en-US" altLang="zh-CN" sz="1400" dirty="0">
                <a:cs typeface="+mn-cs"/>
              </a:rPr>
              <a:t> number:</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be the last piece of text at the top row of the CR cover sheet.</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not have extra spaces before or after the hyphen separating R4-25XXXXX (Note: 25XXXXX is to be replaced by the </a:t>
            </a:r>
            <a:r>
              <a:rPr lang="en-US" altLang="zh-CN" sz="1400" dirty="0" err="1">
                <a:cs typeface="+mn-cs"/>
              </a:rPr>
              <a:t>tdoc</a:t>
            </a:r>
            <a:r>
              <a:rPr lang="en-US" altLang="zh-CN" sz="1400" dirty="0">
                <a:cs typeface="+mn-cs"/>
              </a:rPr>
              <a:t> number allocated) and the </a:t>
            </a:r>
            <a:r>
              <a:rPr lang="en-US" altLang="zh-CN" sz="1400" dirty="0" err="1">
                <a:cs typeface="+mn-cs"/>
              </a:rPr>
              <a:t>tdoc</a:t>
            </a:r>
            <a:r>
              <a:rPr lang="en-US" altLang="zh-CN" sz="1400" dirty="0">
                <a:cs typeface="+mn-cs"/>
              </a:rPr>
              <a:t> number.</a:t>
            </a:r>
          </a:p>
          <a:p>
            <a:pPr marL="342882" lvl="2" indent="-342882">
              <a:spcBef>
                <a:spcPts val="0"/>
              </a:spcBef>
              <a:spcAft>
                <a:spcPts val="600"/>
              </a:spcAft>
              <a:buBlip>
                <a:blip r:embed="rId3"/>
              </a:buBlip>
            </a:pPr>
            <a:r>
              <a:rPr lang="en-US" altLang="zh-CN" sz="1400" dirty="0">
                <a:cs typeface="+mn-cs"/>
              </a:rPr>
              <a:t>The specification number should not include “TS” and only the specification number.</a:t>
            </a:r>
          </a:p>
          <a:p>
            <a:pPr marL="342882" lvl="2" indent="-342882">
              <a:spcBef>
                <a:spcPts val="0"/>
              </a:spcBef>
              <a:spcAft>
                <a:spcPts val="600"/>
              </a:spcAft>
              <a:buBlip>
                <a:blip r:embed="rId3"/>
              </a:buBlip>
            </a:pPr>
            <a:r>
              <a:rPr lang="en-US" altLang="zh-CN" sz="1400" dirty="0">
                <a:cs typeface="+mn-cs"/>
              </a:rPr>
              <a:t>The CR number should not include &lt; &gt;, please only put the CR number.</a:t>
            </a:r>
          </a:p>
          <a:p>
            <a:pPr marL="342882" lvl="2" indent="-342882">
              <a:spcBef>
                <a:spcPts val="0"/>
              </a:spcBef>
              <a:spcAft>
                <a:spcPts val="600"/>
              </a:spcAft>
              <a:buBlip>
                <a:blip r:embed="rId3"/>
              </a:buBlip>
            </a:pPr>
            <a:r>
              <a:rPr lang="en-US" altLang="zh-CN" sz="1400" dirty="0">
                <a:cs typeface="+mn-cs"/>
              </a:rPr>
              <a:t>The revision should only include the revision number, otherwise put – , to represent null.</a:t>
            </a:r>
          </a:p>
          <a:p>
            <a:pPr marL="342882" lvl="2" indent="-342882">
              <a:spcBef>
                <a:spcPts val="0"/>
              </a:spcBef>
              <a:spcAft>
                <a:spcPts val="600"/>
              </a:spcAft>
              <a:buBlip>
                <a:blip r:embed="rId3"/>
              </a:buBlip>
            </a:pPr>
            <a:r>
              <a:rPr lang="en-US" altLang="zh-CN" sz="1400" dirty="0">
                <a:cs typeface="+mn-cs"/>
              </a:rPr>
              <a:t>The current version should be the version of the specification in alignment with the release. Ex. If it is a CR for Rel-18, make sure the specification version on the CR coversheet reflects the current version of it. In addition, make sure it is the same as in 3GU.</a:t>
            </a:r>
          </a:p>
          <a:p>
            <a:pPr marL="342882" lvl="2" indent="-342882">
              <a:spcBef>
                <a:spcPts val="0"/>
              </a:spcBef>
              <a:spcAft>
                <a:spcPts val="600"/>
              </a:spcAft>
              <a:buBlip>
                <a:blip r:embed="rId3"/>
              </a:buBlip>
            </a:pPr>
            <a:r>
              <a:rPr lang="en-US" altLang="zh-CN" sz="1400" dirty="0">
                <a:cs typeface="+mn-cs"/>
              </a:rPr>
              <a:t>Remove changes-on-changes from BIG CRs.</a:t>
            </a:r>
          </a:p>
          <a:p>
            <a:pPr marL="342882" lvl="2" indent="-342882">
              <a:spcBef>
                <a:spcPts val="0"/>
              </a:spcBef>
              <a:spcAft>
                <a:spcPts val="600"/>
              </a:spcAft>
              <a:buBlip>
                <a:blip r:embed="rId3"/>
              </a:buBlip>
            </a:pPr>
            <a:r>
              <a:rPr lang="en-US" altLang="zh-CN" sz="1400" dirty="0">
                <a:cs typeface="+mn-cs"/>
              </a:rPr>
              <a:t>Do not use colored fonts, highlighting, or underlining to show changes in a CR, please use revision marks only.</a:t>
            </a:r>
          </a:p>
          <a:p>
            <a:pPr marL="342882" lvl="2" indent="-342882">
              <a:spcBef>
                <a:spcPts val="0"/>
              </a:spcBef>
              <a:spcAft>
                <a:spcPts val="600"/>
              </a:spcAft>
              <a:buBlip>
                <a:blip r:embed="rId3"/>
              </a:buBlip>
            </a:pPr>
            <a:r>
              <a:rPr lang="en-US" altLang="zh-CN" sz="1400" dirty="0">
                <a:cs typeface="+mn-cs"/>
              </a:rPr>
              <a:t>Existing clauses/notes in a specification should not be renumbered. If a clause or a note is no longer needed, it should be voided.</a:t>
            </a:r>
          </a:p>
          <a:p>
            <a:pPr marL="342882" lvl="2" indent="-342882">
              <a:spcBef>
                <a:spcPts val="0"/>
              </a:spcBef>
              <a:spcAft>
                <a:spcPts val="600"/>
              </a:spcAft>
              <a:buBlip>
                <a:blip r:embed="rId3"/>
              </a:buBlip>
            </a:pPr>
            <a:r>
              <a:rPr lang="en-US" altLang="zh-CN" sz="1400" dirty="0">
                <a:cs typeface="+mn-cs"/>
              </a:rPr>
              <a:t>Do not leave MS Word comments in the final CR version.</a:t>
            </a:r>
          </a:p>
          <a:p>
            <a:pPr marL="342882" lvl="2" indent="-342882">
              <a:spcBef>
                <a:spcPts val="0"/>
              </a:spcBef>
              <a:spcAft>
                <a:spcPts val="600"/>
              </a:spcAft>
              <a:buBlip>
                <a:blip r:embed="rId3"/>
              </a:buBlip>
            </a:pPr>
            <a:r>
              <a:rPr lang="en-US" altLang="zh-CN" sz="1400" dirty="0">
                <a:cs typeface="+mn-cs"/>
              </a:rPr>
              <a:t>Keep the modified clauses in the correct numerical order in a CR.</a:t>
            </a:r>
          </a:p>
          <a:p>
            <a:pPr marL="342882" lvl="2" indent="-342882">
              <a:spcBef>
                <a:spcPts val="0"/>
              </a:spcBef>
              <a:spcAft>
                <a:spcPts val="600"/>
              </a:spcAft>
              <a:buBlip>
                <a:blip r:embed="rId3"/>
              </a:buBlip>
            </a:pPr>
            <a:r>
              <a:rPr lang="en-US" altLang="zh-CN" sz="1400" dirty="0">
                <a:cs typeface="+mn-cs"/>
              </a:rPr>
              <a:t>(For more details into the styles please see the latest 3GPP drafting rules 21.801: https://portal.3gpp.org/</a:t>
            </a:r>
            <a:r>
              <a:rPr lang="en-US" altLang="zh-CN" sz="1400" dirty="0" err="1">
                <a:cs typeface="+mn-cs"/>
              </a:rPr>
              <a:t>desktopmodules</a:t>
            </a:r>
            <a:r>
              <a:rPr lang="en-US" altLang="zh-CN" sz="1400" dirty="0">
                <a:cs typeface="+mn-cs"/>
              </a:rPr>
              <a:t>/Specifications/</a:t>
            </a:r>
            <a:r>
              <a:rPr lang="en-US" altLang="zh-CN" sz="1400" dirty="0" err="1">
                <a:cs typeface="+mn-cs"/>
              </a:rPr>
              <a:t>SpecificationDetails.aspx?specificationId</a:t>
            </a:r>
            <a:r>
              <a:rPr lang="en-US" altLang="zh-CN" sz="1400" dirty="0">
                <a:cs typeface="+mn-cs"/>
              </a:rPr>
              <a:t>=552)</a:t>
            </a:r>
          </a:p>
          <a:p>
            <a:pPr marL="342882" lvl="2" indent="-342882">
              <a:spcBef>
                <a:spcPts val="0"/>
              </a:spcBef>
              <a:spcAft>
                <a:spcPts val="600"/>
              </a:spcAft>
              <a:buBlip>
                <a:blip r:embed="rId3"/>
              </a:buBlip>
            </a:pPr>
            <a:endParaRPr lang="en-US" altLang="zh-CN" sz="1400" dirty="0">
              <a:cs typeface="+mn-cs"/>
            </a:endParaRPr>
          </a:p>
          <a:p>
            <a:pPr marL="342882" lvl="2" indent="-342882">
              <a:spcBef>
                <a:spcPts val="0"/>
              </a:spcBef>
              <a:spcAft>
                <a:spcPts val="600"/>
              </a:spcAft>
              <a:buBlip>
                <a:blip r:embed="rId3"/>
              </a:buBlip>
            </a:pPr>
            <a:endParaRPr lang="en-US" altLang="zh-CN" sz="1400" dirty="0">
              <a:cs typeface="+mn-cs"/>
            </a:endParaRPr>
          </a:p>
        </p:txBody>
      </p:sp>
    </p:spTree>
    <p:extLst>
      <p:ext uri="{BB962C8B-B14F-4D97-AF65-F5344CB8AC3E}">
        <p14:creationId xmlns:p14="http://schemas.microsoft.com/office/powerpoint/2010/main" val="333644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RAN4#118</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8" name="TextBox 7">
            <a:extLst>
              <a:ext uri="{FF2B5EF4-FFF2-40B4-BE49-F238E27FC236}">
                <a16:creationId xmlns:a16="http://schemas.microsoft.com/office/drawing/2014/main" id="{C9D01CA1-59F7-E8E4-CCD9-D4C184D248A2}"/>
              </a:ext>
            </a:extLst>
          </p:cNvPr>
          <p:cNvSpPr txBox="1"/>
          <p:nvPr/>
        </p:nvSpPr>
        <p:spPr>
          <a:xfrm>
            <a:off x="602640" y="1083393"/>
            <a:ext cx="9284303" cy="1431161"/>
          </a:xfrm>
          <a:prstGeom prst="rect">
            <a:avLst/>
          </a:prstGeom>
          <a:noFill/>
        </p:spPr>
        <p:txBody>
          <a:bodyPr wrap="square">
            <a:spAutoFit/>
          </a:bodyPr>
          <a:lstStyle/>
          <a:p>
            <a:pPr marL="342882" lvl="1" indent="-342882">
              <a:spcBef>
                <a:spcPts val="0"/>
              </a:spcBef>
              <a:spcAft>
                <a:spcPts val="600"/>
              </a:spcAft>
              <a:buBlip>
                <a:blip r:embed="rId3"/>
              </a:buBlip>
            </a:pPr>
            <a:r>
              <a:rPr lang="en-US" altLang="zh-CN" sz="1800" b="1" dirty="0">
                <a:cs typeface="+mn-cs"/>
              </a:rPr>
              <a:t>Main Session (Chaired by Yang Tang): G2 + G3, Level 2</a:t>
            </a:r>
          </a:p>
          <a:p>
            <a:pPr marL="342882" lvl="1" indent="-342882">
              <a:spcBef>
                <a:spcPts val="0"/>
              </a:spcBef>
              <a:spcAft>
                <a:spcPts val="600"/>
              </a:spcAft>
              <a:buBlip>
                <a:blip r:embed="rId3"/>
              </a:buBlip>
            </a:pPr>
            <a:r>
              <a:rPr lang="en-US" altLang="zh-CN" sz="1800" b="1" dirty="0">
                <a:cs typeface="+mn-cs"/>
              </a:rPr>
              <a:t>RRM Session </a:t>
            </a:r>
            <a:r>
              <a:rPr lang="en-US" altLang="zh-CN" sz="1800" b="1" dirty="0"/>
              <a:t>(Chaired by Shan Yang): G1, Level 2</a:t>
            </a:r>
          </a:p>
          <a:p>
            <a:pPr marL="342882" lvl="1" indent="-342882">
              <a:spcBef>
                <a:spcPts val="0"/>
              </a:spcBef>
              <a:spcAft>
                <a:spcPts val="600"/>
              </a:spcAft>
              <a:buBlip>
                <a:blip r:embed="rId3"/>
              </a:buBlip>
            </a:pPr>
            <a:r>
              <a:rPr lang="en-US" altLang="zh-CN" sz="1800" b="1" dirty="0" err="1"/>
              <a:t>BSRF_Demod_testing</a:t>
            </a:r>
            <a:r>
              <a:rPr lang="en-US" altLang="zh-CN" sz="1800" b="1" dirty="0"/>
              <a:t> session (Chaired by Gene Fong): G4, Level 2</a:t>
            </a:r>
          </a:p>
          <a:p>
            <a:pPr marL="342882" lvl="1" indent="-342882">
              <a:spcBef>
                <a:spcPts val="0"/>
              </a:spcBef>
              <a:spcAft>
                <a:spcPts val="600"/>
              </a:spcAft>
              <a:buBlip>
                <a:blip r:embed="rId3"/>
              </a:buBlip>
            </a:pPr>
            <a:r>
              <a:rPr lang="en-US" altLang="zh-CN" sz="1800" b="1" dirty="0" err="1">
                <a:cs typeface="+mn-cs"/>
              </a:rPr>
              <a:t>Adhoc</a:t>
            </a:r>
            <a:r>
              <a:rPr lang="en-US" altLang="zh-CN" sz="1800" b="1" dirty="0">
                <a:cs typeface="+mn-cs"/>
              </a:rPr>
              <a:t> session: A6</a:t>
            </a:r>
            <a:r>
              <a:rPr lang="en-US" altLang="zh-CN" sz="1800" b="1" dirty="0"/>
              <a:t>, Level 1</a:t>
            </a:r>
          </a:p>
        </p:txBody>
      </p:sp>
      <p:grpSp>
        <p:nvGrpSpPr>
          <p:cNvPr id="20" name="Group 19">
            <a:extLst>
              <a:ext uri="{FF2B5EF4-FFF2-40B4-BE49-F238E27FC236}">
                <a16:creationId xmlns:a16="http://schemas.microsoft.com/office/drawing/2014/main" id="{3AC1428E-3050-FB7A-3D9E-AFAC90CF590A}"/>
              </a:ext>
            </a:extLst>
          </p:cNvPr>
          <p:cNvGrpSpPr/>
          <p:nvPr/>
        </p:nvGrpSpPr>
        <p:grpSpPr>
          <a:xfrm>
            <a:off x="401652" y="2481852"/>
            <a:ext cx="5554557" cy="3720770"/>
            <a:chOff x="308458" y="2409424"/>
            <a:chExt cx="5554557" cy="3720770"/>
          </a:xfrm>
        </p:grpSpPr>
        <p:pic>
          <p:nvPicPr>
            <p:cNvPr id="4" name="Picture 3">
              <a:extLst>
                <a:ext uri="{FF2B5EF4-FFF2-40B4-BE49-F238E27FC236}">
                  <a16:creationId xmlns:a16="http://schemas.microsoft.com/office/drawing/2014/main" id="{22A44507-D982-50F6-2F5A-586BEC35F35A}"/>
                </a:ext>
              </a:extLst>
            </p:cNvPr>
            <p:cNvPicPr>
              <a:picLocks noChangeAspect="1"/>
            </p:cNvPicPr>
            <p:nvPr/>
          </p:nvPicPr>
          <p:blipFill>
            <a:blip r:embed="rId4"/>
            <a:stretch>
              <a:fillRect/>
            </a:stretch>
          </p:blipFill>
          <p:spPr>
            <a:xfrm>
              <a:off x="308458" y="2536069"/>
              <a:ext cx="5554557" cy="3594125"/>
            </a:xfrm>
            <a:prstGeom prst="rect">
              <a:avLst/>
            </a:prstGeom>
          </p:spPr>
        </p:pic>
        <p:sp>
          <p:nvSpPr>
            <p:cNvPr id="5" name="Rectangle: Rounded Corners 4">
              <a:extLst>
                <a:ext uri="{FF2B5EF4-FFF2-40B4-BE49-F238E27FC236}">
                  <a16:creationId xmlns:a16="http://schemas.microsoft.com/office/drawing/2014/main" id="{FEF43334-B129-337F-8B69-7105DC0C5736}"/>
                </a:ext>
              </a:extLst>
            </p:cNvPr>
            <p:cNvSpPr/>
            <p:nvPr/>
          </p:nvSpPr>
          <p:spPr bwMode="auto">
            <a:xfrm>
              <a:off x="3271837" y="3270885"/>
              <a:ext cx="804863" cy="558165"/>
            </a:xfrm>
            <a:prstGeom prst="roundRect">
              <a:avLst/>
            </a:prstGeom>
            <a:noFill/>
            <a:ln w="57150"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GB" sz="2400" b="0" i="0" u="none" strike="noStrike" cap="none" normalizeH="0" baseline="0">
                <a:ln>
                  <a:noFill/>
                </a:ln>
                <a:solidFill>
                  <a:schemeClr val="tx1"/>
                </a:solidFill>
                <a:effectLst/>
                <a:latin typeface="Calibri" pitchFamily="34" charset="0"/>
              </a:endParaRPr>
            </a:p>
          </p:txBody>
        </p:sp>
        <p:sp>
          <p:nvSpPr>
            <p:cNvPr id="6" name="Rectangle: Rounded Corners 5">
              <a:extLst>
                <a:ext uri="{FF2B5EF4-FFF2-40B4-BE49-F238E27FC236}">
                  <a16:creationId xmlns:a16="http://schemas.microsoft.com/office/drawing/2014/main" id="{027634A0-779E-D53D-28B9-2C965EE243BC}"/>
                </a:ext>
              </a:extLst>
            </p:cNvPr>
            <p:cNvSpPr/>
            <p:nvPr/>
          </p:nvSpPr>
          <p:spPr bwMode="auto">
            <a:xfrm>
              <a:off x="4124326" y="3270885"/>
              <a:ext cx="704850" cy="558165"/>
            </a:xfrm>
            <a:prstGeom prst="roundRect">
              <a:avLst/>
            </a:prstGeom>
            <a:noFill/>
            <a:ln w="57150"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GB" sz="2400" b="0" i="0" u="none" strike="noStrike" cap="none" normalizeH="0" baseline="0">
                <a:ln>
                  <a:noFill/>
                </a:ln>
                <a:solidFill>
                  <a:schemeClr val="tx1"/>
                </a:solidFill>
                <a:effectLst/>
                <a:latin typeface="Calibri" pitchFamily="34" charset="0"/>
              </a:endParaRPr>
            </a:p>
          </p:txBody>
        </p:sp>
        <p:sp>
          <p:nvSpPr>
            <p:cNvPr id="7" name="Rectangle: Rounded Corners 6">
              <a:extLst>
                <a:ext uri="{FF2B5EF4-FFF2-40B4-BE49-F238E27FC236}">
                  <a16:creationId xmlns:a16="http://schemas.microsoft.com/office/drawing/2014/main" id="{532D1543-923A-EE39-2C04-BA9713E97174}"/>
                </a:ext>
              </a:extLst>
            </p:cNvPr>
            <p:cNvSpPr/>
            <p:nvPr/>
          </p:nvSpPr>
          <p:spPr bwMode="auto">
            <a:xfrm>
              <a:off x="2771775" y="3270884"/>
              <a:ext cx="500062" cy="558165"/>
            </a:xfrm>
            <a:prstGeom prst="roundRect">
              <a:avLst/>
            </a:prstGeom>
            <a:noFill/>
            <a:ln w="57150"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GB" sz="2400" b="0" i="0" u="none" strike="noStrike" cap="none" normalizeH="0" baseline="0">
                <a:ln>
                  <a:noFill/>
                </a:ln>
                <a:solidFill>
                  <a:schemeClr val="tx1"/>
                </a:solidFill>
                <a:effectLst/>
                <a:latin typeface="Calibri" pitchFamily="34" charset="0"/>
              </a:endParaRPr>
            </a:p>
          </p:txBody>
        </p:sp>
        <p:sp>
          <p:nvSpPr>
            <p:cNvPr id="9" name="TextBox 8">
              <a:extLst>
                <a:ext uri="{FF2B5EF4-FFF2-40B4-BE49-F238E27FC236}">
                  <a16:creationId xmlns:a16="http://schemas.microsoft.com/office/drawing/2014/main" id="{A5D8DF54-73CF-3EC9-3C85-A65A9D53A716}"/>
                </a:ext>
              </a:extLst>
            </p:cNvPr>
            <p:cNvSpPr txBox="1"/>
            <p:nvPr/>
          </p:nvSpPr>
          <p:spPr>
            <a:xfrm>
              <a:off x="2619374" y="2410815"/>
              <a:ext cx="804863" cy="400110"/>
            </a:xfrm>
            <a:prstGeom prst="rect">
              <a:avLst/>
            </a:prstGeom>
            <a:noFill/>
          </p:spPr>
          <p:txBody>
            <a:bodyPr wrap="square" rtlCol="0">
              <a:spAutoFit/>
            </a:bodyPr>
            <a:lstStyle/>
            <a:p>
              <a:r>
                <a:rPr lang="en-GB" sz="2000" b="1" dirty="0">
                  <a:solidFill>
                    <a:srgbClr val="00B050"/>
                  </a:solidFill>
                </a:rPr>
                <a:t>RRM</a:t>
              </a:r>
            </a:p>
          </p:txBody>
        </p:sp>
        <p:sp>
          <p:nvSpPr>
            <p:cNvPr id="10" name="TextBox 9">
              <a:extLst>
                <a:ext uri="{FF2B5EF4-FFF2-40B4-BE49-F238E27FC236}">
                  <a16:creationId xmlns:a16="http://schemas.microsoft.com/office/drawing/2014/main" id="{65E8C537-A748-F0ED-AA90-EB32CF953F67}"/>
                </a:ext>
              </a:extLst>
            </p:cNvPr>
            <p:cNvSpPr txBox="1"/>
            <p:nvPr/>
          </p:nvSpPr>
          <p:spPr>
            <a:xfrm>
              <a:off x="4749167" y="2410815"/>
              <a:ext cx="804863" cy="400110"/>
            </a:xfrm>
            <a:prstGeom prst="rect">
              <a:avLst/>
            </a:prstGeom>
            <a:noFill/>
          </p:spPr>
          <p:txBody>
            <a:bodyPr wrap="square" rtlCol="0">
              <a:spAutoFit/>
            </a:bodyPr>
            <a:lstStyle/>
            <a:p>
              <a:r>
                <a:rPr lang="en-GB" sz="2000" b="1" dirty="0" err="1">
                  <a:solidFill>
                    <a:srgbClr val="00B050"/>
                  </a:solidFill>
                </a:rPr>
                <a:t>BDaT</a:t>
              </a:r>
              <a:endParaRPr lang="en-GB" sz="2000" b="1" dirty="0">
                <a:solidFill>
                  <a:srgbClr val="00B050"/>
                </a:solidFill>
              </a:endParaRPr>
            </a:p>
          </p:txBody>
        </p:sp>
        <p:sp>
          <p:nvSpPr>
            <p:cNvPr id="11" name="TextBox 10">
              <a:extLst>
                <a:ext uri="{FF2B5EF4-FFF2-40B4-BE49-F238E27FC236}">
                  <a16:creationId xmlns:a16="http://schemas.microsoft.com/office/drawing/2014/main" id="{720BB0AF-B2B2-977E-0323-3E8A68945BC8}"/>
                </a:ext>
              </a:extLst>
            </p:cNvPr>
            <p:cNvSpPr txBox="1"/>
            <p:nvPr/>
          </p:nvSpPr>
          <p:spPr>
            <a:xfrm>
              <a:off x="3635319" y="2409424"/>
              <a:ext cx="804863" cy="400110"/>
            </a:xfrm>
            <a:prstGeom prst="rect">
              <a:avLst/>
            </a:prstGeom>
            <a:noFill/>
          </p:spPr>
          <p:txBody>
            <a:bodyPr wrap="square" rtlCol="0">
              <a:spAutoFit/>
            </a:bodyPr>
            <a:lstStyle/>
            <a:p>
              <a:r>
                <a:rPr lang="en-GB" sz="2000" b="1" dirty="0">
                  <a:solidFill>
                    <a:srgbClr val="00B050"/>
                  </a:solidFill>
                </a:rPr>
                <a:t>Main</a:t>
              </a:r>
            </a:p>
          </p:txBody>
        </p:sp>
        <p:cxnSp>
          <p:nvCxnSpPr>
            <p:cNvPr id="13" name="Straight Arrow Connector 12">
              <a:extLst>
                <a:ext uri="{FF2B5EF4-FFF2-40B4-BE49-F238E27FC236}">
                  <a16:creationId xmlns:a16="http://schemas.microsoft.com/office/drawing/2014/main" id="{F6E80E74-29EF-7CC2-9597-97213DD0304B}"/>
                </a:ext>
              </a:extLst>
            </p:cNvPr>
            <p:cNvCxnSpPr>
              <a:endCxn id="7" idx="0"/>
            </p:cNvCxnSpPr>
            <p:nvPr/>
          </p:nvCxnSpPr>
          <p:spPr bwMode="auto">
            <a:xfrm>
              <a:off x="3021805" y="2809534"/>
              <a:ext cx="1" cy="461350"/>
            </a:xfrm>
            <a:prstGeom prst="straightConnector1">
              <a:avLst/>
            </a:prstGeom>
            <a:noFill/>
            <a:ln w="57150" cap="flat" cmpd="sng" algn="ctr">
              <a:solidFill>
                <a:srgbClr val="00B050"/>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B5C9975B-903C-CDC9-53C7-0113886C2619}"/>
                </a:ext>
              </a:extLst>
            </p:cNvPr>
            <p:cNvCxnSpPr>
              <a:cxnSpLocks/>
              <a:stCxn id="11" idx="2"/>
              <a:endCxn id="5" idx="0"/>
            </p:cNvCxnSpPr>
            <p:nvPr/>
          </p:nvCxnSpPr>
          <p:spPr bwMode="auto">
            <a:xfrm flipH="1">
              <a:off x="3674269" y="2809534"/>
              <a:ext cx="363482" cy="461351"/>
            </a:xfrm>
            <a:prstGeom prst="straightConnector1">
              <a:avLst/>
            </a:prstGeom>
            <a:noFill/>
            <a:ln w="57150" cap="flat" cmpd="sng" algn="ctr">
              <a:solidFill>
                <a:srgbClr val="00B050"/>
              </a:solidFill>
              <a:prstDash val="solid"/>
              <a:round/>
              <a:headEnd type="none" w="med" len="med"/>
              <a:tailEnd type="triangle"/>
            </a:ln>
            <a:effectLst/>
          </p:spPr>
        </p:cxnSp>
        <p:cxnSp>
          <p:nvCxnSpPr>
            <p:cNvPr id="17" name="Straight Arrow Connector 16">
              <a:extLst>
                <a:ext uri="{FF2B5EF4-FFF2-40B4-BE49-F238E27FC236}">
                  <a16:creationId xmlns:a16="http://schemas.microsoft.com/office/drawing/2014/main" id="{40C7D1EF-3766-5794-B06A-86D76C485F84}"/>
                </a:ext>
              </a:extLst>
            </p:cNvPr>
            <p:cNvCxnSpPr>
              <a:cxnSpLocks/>
              <a:stCxn id="10" idx="2"/>
              <a:endCxn id="6" idx="0"/>
            </p:cNvCxnSpPr>
            <p:nvPr/>
          </p:nvCxnSpPr>
          <p:spPr bwMode="auto">
            <a:xfrm flipH="1">
              <a:off x="4476751" y="2810925"/>
              <a:ext cx="674848" cy="459960"/>
            </a:xfrm>
            <a:prstGeom prst="straightConnector1">
              <a:avLst/>
            </a:prstGeom>
            <a:noFill/>
            <a:ln w="57150" cap="flat" cmpd="sng" algn="ctr">
              <a:solidFill>
                <a:srgbClr val="00B050"/>
              </a:solidFill>
              <a:prstDash val="solid"/>
              <a:round/>
              <a:headEnd type="none" w="med" len="med"/>
              <a:tailEnd type="triangle"/>
            </a:ln>
            <a:effectLst/>
          </p:spPr>
        </p:cxnSp>
      </p:grpSp>
      <p:pic>
        <p:nvPicPr>
          <p:cNvPr id="22" name="Picture 21">
            <a:extLst>
              <a:ext uri="{FF2B5EF4-FFF2-40B4-BE49-F238E27FC236}">
                <a16:creationId xmlns:a16="http://schemas.microsoft.com/office/drawing/2014/main" id="{78234031-7DEA-0336-8669-9DE75AB982D8}"/>
              </a:ext>
            </a:extLst>
          </p:cNvPr>
          <p:cNvPicPr>
            <a:picLocks noChangeAspect="1"/>
          </p:cNvPicPr>
          <p:nvPr/>
        </p:nvPicPr>
        <p:blipFill>
          <a:blip r:embed="rId5"/>
          <a:stretch>
            <a:fillRect/>
          </a:stretch>
        </p:blipFill>
        <p:spPr>
          <a:xfrm>
            <a:off x="6185788" y="2637000"/>
            <a:ext cx="4967535" cy="3565622"/>
          </a:xfrm>
          <a:prstGeom prst="rect">
            <a:avLst/>
          </a:prstGeom>
        </p:spPr>
      </p:pic>
      <p:sp>
        <p:nvSpPr>
          <p:cNvPr id="24" name="Rectangle: Rounded Corners 23">
            <a:extLst>
              <a:ext uri="{FF2B5EF4-FFF2-40B4-BE49-F238E27FC236}">
                <a16:creationId xmlns:a16="http://schemas.microsoft.com/office/drawing/2014/main" id="{C1EC1EAA-E7E7-8D31-1AF5-970520B8CE38}"/>
              </a:ext>
            </a:extLst>
          </p:cNvPr>
          <p:cNvSpPr/>
          <p:nvPr/>
        </p:nvSpPr>
        <p:spPr bwMode="auto">
          <a:xfrm>
            <a:off x="10411564" y="4495083"/>
            <a:ext cx="542186" cy="534118"/>
          </a:xfrm>
          <a:prstGeom prst="roundRect">
            <a:avLst/>
          </a:prstGeom>
          <a:noFill/>
          <a:ln w="57150"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GB" sz="2400" b="0" i="0" u="none" strike="noStrike" cap="none" normalizeH="0" baseline="0">
              <a:ln>
                <a:noFill/>
              </a:ln>
              <a:solidFill>
                <a:schemeClr val="tx1"/>
              </a:solidFill>
              <a:effectLst/>
              <a:latin typeface="Calibri" pitchFamily="34" charset="0"/>
            </a:endParaRPr>
          </a:p>
        </p:txBody>
      </p:sp>
      <p:sp>
        <p:nvSpPr>
          <p:cNvPr id="25" name="TextBox 24">
            <a:extLst>
              <a:ext uri="{FF2B5EF4-FFF2-40B4-BE49-F238E27FC236}">
                <a16:creationId xmlns:a16="http://schemas.microsoft.com/office/drawing/2014/main" id="{8377B77E-CA95-A179-AC5E-9B156692BE36}"/>
              </a:ext>
            </a:extLst>
          </p:cNvPr>
          <p:cNvSpPr txBox="1"/>
          <p:nvPr/>
        </p:nvSpPr>
        <p:spPr>
          <a:xfrm>
            <a:off x="10682657" y="2408442"/>
            <a:ext cx="1014043" cy="400110"/>
          </a:xfrm>
          <a:prstGeom prst="rect">
            <a:avLst/>
          </a:prstGeom>
          <a:noFill/>
        </p:spPr>
        <p:txBody>
          <a:bodyPr wrap="square" rtlCol="0">
            <a:spAutoFit/>
          </a:bodyPr>
          <a:lstStyle/>
          <a:p>
            <a:r>
              <a:rPr lang="en-GB" sz="2000" b="1" dirty="0" err="1">
                <a:solidFill>
                  <a:srgbClr val="00B050"/>
                </a:solidFill>
              </a:rPr>
              <a:t>Adhoc</a:t>
            </a:r>
            <a:endParaRPr lang="en-GB" sz="2000" b="1" dirty="0">
              <a:solidFill>
                <a:srgbClr val="00B050"/>
              </a:solidFill>
            </a:endParaRPr>
          </a:p>
        </p:txBody>
      </p:sp>
      <p:cxnSp>
        <p:nvCxnSpPr>
          <p:cNvPr id="26" name="Straight Arrow Connector 25">
            <a:extLst>
              <a:ext uri="{FF2B5EF4-FFF2-40B4-BE49-F238E27FC236}">
                <a16:creationId xmlns:a16="http://schemas.microsoft.com/office/drawing/2014/main" id="{57AF3584-F476-E8BB-4DE7-0707D10F79C5}"/>
              </a:ext>
            </a:extLst>
          </p:cNvPr>
          <p:cNvCxnSpPr>
            <a:cxnSpLocks/>
            <a:stCxn id="25" idx="2"/>
            <a:endCxn id="24" idx="0"/>
          </p:cNvCxnSpPr>
          <p:nvPr/>
        </p:nvCxnSpPr>
        <p:spPr bwMode="auto">
          <a:xfrm flipH="1">
            <a:off x="10682657" y="2808552"/>
            <a:ext cx="507022" cy="1686531"/>
          </a:xfrm>
          <a:prstGeom prst="straightConnector1">
            <a:avLst/>
          </a:prstGeom>
          <a:noFill/>
          <a:ln w="57150" cap="flat" cmpd="sng" algn="ctr">
            <a:solidFill>
              <a:srgbClr val="00B050"/>
            </a:solidFill>
            <a:prstDash val="solid"/>
            <a:round/>
            <a:headEnd type="none" w="med" len="med"/>
            <a:tailEnd type="triangle"/>
          </a:ln>
          <a:effectLst/>
        </p:spPr>
      </p:cxnSp>
    </p:spTree>
    <p:extLst>
      <p:ext uri="{BB962C8B-B14F-4D97-AF65-F5344CB8AC3E}">
        <p14:creationId xmlns:p14="http://schemas.microsoft.com/office/powerpoint/2010/main" val="2328020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4692D-337D-53E0-1FBB-ED7E037A2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621FB3-FB1E-49E6-03F6-EA441C339BD0}"/>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Schedule</a:t>
            </a:r>
            <a:endParaRPr lang="ru-RU" dirty="0">
              <a:latin typeface="微软雅黑" panose="020B0503020204020204" pitchFamily="34" charset="-122"/>
              <a:ea typeface="微软雅黑" panose="020B0503020204020204" pitchFamily="34" charset="-122"/>
            </a:endParaRPr>
          </a:p>
        </p:txBody>
      </p:sp>
      <p:grpSp>
        <p:nvGrpSpPr>
          <p:cNvPr id="4" name="Group 3">
            <a:extLst>
              <a:ext uri="{FF2B5EF4-FFF2-40B4-BE49-F238E27FC236}">
                <a16:creationId xmlns:a16="http://schemas.microsoft.com/office/drawing/2014/main" id="{787FBDB4-3340-542B-A26A-03F3C992A406}"/>
              </a:ext>
            </a:extLst>
          </p:cNvPr>
          <p:cNvGrpSpPr/>
          <p:nvPr/>
        </p:nvGrpSpPr>
        <p:grpSpPr>
          <a:xfrm>
            <a:off x="239599" y="1058443"/>
            <a:ext cx="11508327" cy="3378483"/>
            <a:chOff x="503564" y="2911736"/>
            <a:chExt cx="11508327" cy="3378483"/>
          </a:xfrm>
        </p:grpSpPr>
        <p:sp>
          <p:nvSpPr>
            <p:cNvPr id="54" name="Rectangle: Rounded Corners 201">
              <a:extLst>
                <a:ext uri="{FF2B5EF4-FFF2-40B4-BE49-F238E27FC236}">
                  <a16:creationId xmlns:a16="http://schemas.microsoft.com/office/drawing/2014/main" id="{2FCA2EE8-AA16-BEF5-79EC-47E47FA97BCA}"/>
                </a:ext>
              </a:extLst>
            </p:cNvPr>
            <p:cNvSpPr/>
            <p:nvPr/>
          </p:nvSpPr>
          <p:spPr>
            <a:xfrm>
              <a:off x="1055211" y="4443460"/>
              <a:ext cx="641763"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FL/Moderator assignment before Mon</a:t>
              </a:r>
            </a:p>
          </p:txBody>
        </p:sp>
        <p:sp>
          <p:nvSpPr>
            <p:cNvPr id="55" name="Rectangle: Rounded Corners 201">
              <a:extLst>
                <a:ext uri="{FF2B5EF4-FFF2-40B4-BE49-F238E27FC236}">
                  <a16:creationId xmlns:a16="http://schemas.microsoft.com/office/drawing/2014/main" id="{9AD2B71A-B676-5AAD-B715-605A4AD24823}"/>
                </a:ext>
              </a:extLst>
            </p:cNvPr>
            <p:cNvSpPr/>
            <p:nvPr/>
          </p:nvSpPr>
          <p:spPr>
            <a:xfrm>
              <a:off x="503564" y="5524066"/>
              <a:ext cx="575634" cy="6658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101" name="矩形 100">
              <a:extLst>
                <a:ext uri="{FF2B5EF4-FFF2-40B4-BE49-F238E27FC236}">
                  <a16:creationId xmlns:a16="http://schemas.microsoft.com/office/drawing/2014/main" id="{A28E8A57-A967-8CEE-C0CA-14799B5EA748}"/>
                </a:ext>
              </a:extLst>
            </p:cNvPr>
            <p:cNvSpPr/>
            <p:nvPr/>
          </p:nvSpPr>
          <p:spPr bwMode="auto">
            <a:xfrm>
              <a:off x="4937833" y="3736107"/>
              <a:ext cx="1385484" cy="67570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a:extLst>
                <a:ext uri="{FF2B5EF4-FFF2-40B4-BE49-F238E27FC236}">
                  <a16:creationId xmlns:a16="http://schemas.microsoft.com/office/drawing/2014/main" id="{3DE9A49F-4BE8-C2F6-B861-A07B4A8E270C}"/>
                </a:ext>
              </a:extLst>
            </p:cNvPr>
            <p:cNvSpPr/>
            <p:nvPr/>
          </p:nvSpPr>
          <p:spPr bwMode="auto">
            <a:xfrm>
              <a:off x="2984762" y="4977917"/>
              <a:ext cx="3338555"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a:extLst>
                <a:ext uri="{FF2B5EF4-FFF2-40B4-BE49-F238E27FC236}">
                  <a16:creationId xmlns:a16="http://schemas.microsoft.com/office/drawing/2014/main" id="{EC27AA93-36BA-0728-8E4D-6AC01095526A}"/>
                </a:ext>
              </a:extLst>
            </p:cNvPr>
            <p:cNvSpPr/>
            <p:nvPr/>
          </p:nvSpPr>
          <p:spPr bwMode="auto">
            <a:xfrm>
              <a:off x="9381205" y="4419062"/>
              <a:ext cx="2630686"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a:extLst>
                <a:ext uri="{FF2B5EF4-FFF2-40B4-BE49-F238E27FC236}">
                  <a16:creationId xmlns:a16="http://schemas.microsoft.com/office/drawing/2014/main" id="{4A493C46-8409-BC92-3B6F-1BE0600B65B0}"/>
                </a:ext>
              </a:extLst>
            </p:cNvPr>
            <p:cNvSpPr/>
            <p:nvPr/>
          </p:nvSpPr>
          <p:spPr bwMode="auto">
            <a:xfrm>
              <a:off x="1755052" y="4419063"/>
              <a:ext cx="3866307"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6" name="Rectangle 77">
              <a:extLst>
                <a:ext uri="{FF2B5EF4-FFF2-40B4-BE49-F238E27FC236}">
                  <a16:creationId xmlns:a16="http://schemas.microsoft.com/office/drawing/2014/main" id="{25BBD762-8648-D19E-7F94-EAA72DA2A6F5}"/>
                </a:ext>
              </a:extLst>
            </p:cNvPr>
            <p:cNvSpPr/>
            <p:nvPr/>
          </p:nvSpPr>
          <p:spPr>
            <a:xfrm>
              <a:off x="2434120"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E32AA1EA-1C46-61B1-B2E0-BFE8C0331412}"/>
                </a:ext>
              </a:extLst>
            </p:cNvPr>
            <p:cNvSpPr/>
            <p:nvPr/>
          </p:nvSpPr>
          <p:spPr>
            <a:xfrm>
              <a:off x="370901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5B0AE9F2-1192-C79A-7D0D-E25559FCABBB}"/>
                </a:ext>
              </a:extLst>
            </p:cNvPr>
            <p:cNvSpPr/>
            <p:nvPr/>
          </p:nvSpPr>
          <p:spPr>
            <a:xfrm>
              <a:off x="498391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FEC347C9-9CEB-C34D-BC84-C2FB5904AC26}"/>
                </a:ext>
              </a:extLst>
            </p:cNvPr>
            <p:cNvSpPr/>
            <p:nvPr/>
          </p:nvSpPr>
          <p:spPr>
            <a:xfrm>
              <a:off x="562135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EB842C1E-2D6C-AD4D-9E61-EBFD66D04E77}"/>
                </a:ext>
              </a:extLst>
            </p:cNvPr>
            <p:cNvSpPr/>
            <p:nvPr/>
          </p:nvSpPr>
          <p:spPr>
            <a:xfrm>
              <a:off x="625880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2AEA450A-B397-60F9-13F5-D88916E50130}"/>
                </a:ext>
              </a:extLst>
            </p:cNvPr>
            <p:cNvSpPr/>
            <p:nvPr/>
          </p:nvSpPr>
          <p:spPr>
            <a:xfrm>
              <a:off x="689625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8AC1C229-D004-5260-F649-F30E82F4D2BF}"/>
                </a:ext>
              </a:extLst>
            </p:cNvPr>
            <p:cNvSpPr/>
            <p:nvPr/>
          </p:nvSpPr>
          <p:spPr>
            <a:xfrm>
              <a:off x="753370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6976C835-7C4E-9B54-6CAD-098B8EF44563}"/>
                </a:ext>
              </a:extLst>
            </p:cNvPr>
            <p:cNvSpPr/>
            <p:nvPr/>
          </p:nvSpPr>
          <p:spPr>
            <a:xfrm>
              <a:off x="817115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C0FFA091-B651-D199-62EB-61E06F19F4BE}"/>
                </a:ext>
              </a:extLst>
            </p:cNvPr>
            <p:cNvSpPr/>
            <p:nvPr/>
          </p:nvSpPr>
          <p:spPr>
            <a:xfrm>
              <a:off x="880859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FFF54208-C595-C276-9670-909537812D15}"/>
                </a:ext>
              </a:extLst>
            </p:cNvPr>
            <p:cNvSpPr/>
            <p:nvPr/>
          </p:nvSpPr>
          <p:spPr>
            <a:xfrm>
              <a:off x="944604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9A4506FD-6E8E-769A-476D-E238D8F8E4E8}"/>
                </a:ext>
              </a:extLst>
            </p:cNvPr>
            <p:cNvSpPr/>
            <p:nvPr/>
          </p:nvSpPr>
          <p:spPr>
            <a:xfrm>
              <a:off x="1008349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ACF94B44-ED4F-5DE8-5A2A-6E6D339C1E2E}"/>
                </a:ext>
              </a:extLst>
            </p:cNvPr>
            <p:cNvSpPr/>
            <p:nvPr/>
          </p:nvSpPr>
          <p:spPr>
            <a:xfrm>
              <a:off x="1072094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F8AE8CFC-D5DC-1D3E-9F5F-3C6D1E7A6121}"/>
                </a:ext>
              </a:extLst>
            </p:cNvPr>
            <p:cNvSpPr/>
            <p:nvPr/>
          </p:nvSpPr>
          <p:spPr>
            <a:xfrm>
              <a:off x="1796672" y="3208184"/>
              <a:ext cx="3165581" cy="324665"/>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lang="en-GB" sz="800" kern="0" dirty="0">
                  <a:solidFill>
                    <a:srgbClr val="FFFFFF"/>
                  </a:solidFill>
                  <a:latin typeface="微软雅黑" panose="020B0503020204020204" pitchFamily="34" charset="-122"/>
                  <a:ea typeface="微软雅黑" panose="020B0503020204020204" pitchFamily="34" charset="-122"/>
                </a:rPr>
                <a:t>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2" name="Rectangle 67">
              <a:extLst>
                <a:ext uri="{FF2B5EF4-FFF2-40B4-BE49-F238E27FC236}">
                  <a16:creationId xmlns:a16="http://schemas.microsoft.com/office/drawing/2014/main" id="{DB4B90C0-842B-BB2D-9828-DA1429A6CD7A}"/>
                </a:ext>
              </a:extLst>
            </p:cNvPr>
            <p:cNvSpPr/>
            <p:nvPr/>
          </p:nvSpPr>
          <p:spPr>
            <a:xfrm>
              <a:off x="5621358" y="3208184"/>
              <a:ext cx="3165580" cy="324665"/>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3" name="Rectangle 67">
              <a:extLst>
                <a:ext uri="{FF2B5EF4-FFF2-40B4-BE49-F238E27FC236}">
                  <a16:creationId xmlns:a16="http://schemas.microsoft.com/office/drawing/2014/main" id="{8AB70B5A-E5B1-8EC8-1A9A-976BEDD7F2D1}"/>
                </a:ext>
              </a:extLst>
            </p:cNvPr>
            <p:cNvSpPr/>
            <p:nvPr/>
          </p:nvSpPr>
          <p:spPr>
            <a:xfrm>
              <a:off x="9446048" y="3208184"/>
              <a:ext cx="2533466" cy="324665"/>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week</a:t>
              </a:r>
            </a:p>
          </p:txBody>
        </p:sp>
        <p:sp>
          <p:nvSpPr>
            <p:cNvPr id="24" name="Rectangle 67">
              <a:extLst>
                <a:ext uri="{FF2B5EF4-FFF2-40B4-BE49-F238E27FC236}">
                  <a16:creationId xmlns:a16="http://schemas.microsoft.com/office/drawing/2014/main" id="{7E316C6F-AB57-5FAA-DA52-4BAC33F470D8}"/>
                </a:ext>
              </a:extLst>
            </p:cNvPr>
            <p:cNvSpPr/>
            <p:nvPr/>
          </p:nvSpPr>
          <p:spPr>
            <a:xfrm>
              <a:off x="8808622" y="3208184"/>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05ECF107-B27D-18D4-B504-9AC37E5F154B}"/>
                </a:ext>
              </a:extLst>
            </p:cNvPr>
            <p:cNvSpPr/>
            <p:nvPr/>
          </p:nvSpPr>
          <p:spPr>
            <a:xfrm>
              <a:off x="1796672"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B44C8550-7D17-9755-1A46-52394B67595D}"/>
                </a:ext>
              </a:extLst>
            </p:cNvPr>
            <p:cNvSpPr/>
            <p:nvPr/>
          </p:nvSpPr>
          <p:spPr>
            <a:xfrm>
              <a:off x="3071568"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CA461205-9DA3-DC26-821A-344C18C2D73C}"/>
                </a:ext>
              </a:extLst>
            </p:cNvPr>
            <p:cNvSpPr/>
            <p:nvPr/>
          </p:nvSpPr>
          <p:spPr>
            <a:xfrm>
              <a:off x="434646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045BA991-54A9-85B6-E1B4-7D4DDBC4B90D}"/>
                </a:ext>
              </a:extLst>
            </p:cNvPr>
            <p:cNvSpPr/>
            <p:nvPr/>
          </p:nvSpPr>
          <p:spPr>
            <a:xfrm>
              <a:off x="1135839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82A7A50-B65A-98A0-1F78-E73D1EEDE0D9}"/>
                </a:ext>
              </a:extLst>
            </p:cNvPr>
            <p:cNvSpPr/>
            <p:nvPr/>
          </p:nvSpPr>
          <p:spPr>
            <a:xfrm>
              <a:off x="4981184" y="3206826"/>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6" name="Rectangle: Rounded Corners 201">
              <a:extLst>
                <a:ext uri="{FF2B5EF4-FFF2-40B4-BE49-F238E27FC236}">
                  <a16:creationId xmlns:a16="http://schemas.microsoft.com/office/drawing/2014/main" id="{B7E71AAE-DC50-D506-9510-6638AA525F23}"/>
                </a:ext>
              </a:extLst>
            </p:cNvPr>
            <p:cNvSpPr/>
            <p:nvPr/>
          </p:nvSpPr>
          <p:spPr>
            <a:xfrm>
              <a:off x="503565" y="4953058"/>
              <a:ext cx="551646"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37EF90E-1991-4870-944B-48528B387927}"/>
                </a:ext>
              </a:extLst>
            </p:cNvPr>
            <p:cNvSpPr/>
            <p:nvPr/>
          </p:nvSpPr>
          <p:spPr>
            <a:xfrm>
              <a:off x="3071568" y="4446162"/>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9D74F140-55F0-0309-2AD9-A98EB403DB89}"/>
                </a:ext>
              </a:extLst>
            </p:cNvPr>
            <p:cNvSpPr/>
            <p:nvPr/>
          </p:nvSpPr>
          <p:spPr>
            <a:xfrm>
              <a:off x="4346463" y="4446162"/>
              <a:ext cx="615789" cy="494821"/>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73996B0-DD87-5BB3-4E34-091127610AC8}"/>
                </a:ext>
              </a:extLst>
            </p:cNvPr>
            <p:cNvSpPr/>
            <p:nvPr/>
          </p:nvSpPr>
          <p:spPr>
            <a:xfrm>
              <a:off x="3710931" y="4446162"/>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E677910D-4F71-5D4A-43F2-30E0EB652937}"/>
                </a:ext>
              </a:extLst>
            </p:cNvPr>
            <p:cNvSpPr/>
            <p:nvPr/>
          </p:nvSpPr>
          <p:spPr>
            <a:xfrm>
              <a:off x="3071568"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3CD449F5-925B-2BD7-77E2-16C981E0B5E8}"/>
                </a:ext>
              </a:extLst>
            </p:cNvPr>
            <p:cNvSpPr/>
            <p:nvPr/>
          </p:nvSpPr>
          <p:spPr>
            <a:xfrm>
              <a:off x="4346463" y="4996726"/>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E70242A6-41F8-0004-43BA-1BA59FE699DA}"/>
                </a:ext>
              </a:extLst>
            </p:cNvPr>
            <p:cNvSpPr/>
            <p:nvPr/>
          </p:nvSpPr>
          <p:spPr>
            <a:xfrm>
              <a:off x="5621359"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024C711F-7B70-0BEE-923B-673E770D5685}"/>
                </a:ext>
              </a:extLst>
            </p:cNvPr>
            <p:cNvSpPr/>
            <p:nvPr/>
          </p:nvSpPr>
          <p:spPr>
            <a:xfrm>
              <a:off x="6439365" y="5509165"/>
              <a:ext cx="152956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57337D28-F014-5A64-99BA-E03BB3886AA0}"/>
                </a:ext>
              </a:extLst>
            </p:cNvPr>
            <p:cNvSpPr/>
            <p:nvPr/>
          </p:nvSpPr>
          <p:spPr>
            <a:xfrm>
              <a:off x="6454689" y="3832586"/>
              <a:ext cx="1514245" cy="427863"/>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326AF5A3-3AB0-D530-9EC9-C16C34C42AAD}"/>
                </a:ext>
              </a:extLst>
            </p:cNvPr>
            <p:cNvSpPr/>
            <p:nvPr/>
          </p:nvSpPr>
          <p:spPr>
            <a:xfrm>
              <a:off x="8171151" y="5500762"/>
              <a:ext cx="615789" cy="24790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32979A05-66A5-D400-44D5-C058255DD75A}"/>
                </a:ext>
              </a:extLst>
            </p:cNvPr>
            <p:cNvSpPr/>
            <p:nvPr/>
          </p:nvSpPr>
          <p:spPr>
            <a:xfrm>
              <a:off x="6435457" y="4241649"/>
              <a:ext cx="1557651" cy="1198125"/>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4A8AB90C-A871-3870-569B-798790457E2E}"/>
                </a:ext>
              </a:extLst>
            </p:cNvPr>
            <p:cNvSpPr/>
            <p:nvPr/>
          </p:nvSpPr>
          <p:spPr>
            <a:xfrm>
              <a:off x="4987775" y="5504248"/>
              <a:ext cx="615789" cy="509938"/>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9" name="Rectangle: Rounded Corners 201">
              <a:extLst>
                <a:ext uri="{FF2B5EF4-FFF2-40B4-BE49-F238E27FC236}">
                  <a16:creationId xmlns:a16="http://schemas.microsoft.com/office/drawing/2014/main" id="{951AB227-DBB4-905A-72B9-3D8C7A84A7E1}"/>
                </a:ext>
              </a:extLst>
            </p:cNvPr>
            <p:cNvSpPr/>
            <p:nvPr/>
          </p:nvSpPr>
          <p:spPr>
            <a:xfrm>
              <a:off x="9433398"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7B8A55B3-AACB-E63D-7712-C55C9EB41B01}"/>
                </a:ext>
              </a:extLst>
            </p:cNvPr>
            <p:cNvSpPr/>
            <p:nvPr/>
          </p:nvSpPr>
          <p:spPr>
            <a:xfrm>
              <a:off x="10084810"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461D068C-1DB1-F4E9-C941-890EE64E38DE}"/>
                </a:ext>
              </a:extLst>
            </p:cNvPr>
            <p:cNvSpPr/>
            <p:nvPr/>
          </p:nvSpPr>
          <p:spPr>
            <a:xfrm>
              <a:off x="10712781"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F09CDB46-A985-ED88-A71A-CDE897B8F47B}"/>
                </a:ext>
              </a:extLst>
            </p:cNvPr>
            <p:cNvSpPr/>
            <p:nvPr/>
          </p:nvSpPr>
          <p:spPr>
            <a:xfrm>
              <a:off x="11358393"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005F9E1D-A27A-4B0A-57E4-B9B022E364A9}"/>
                </a:ext>
              </a:extLst>
            </p:cNvPr>
            <p:cNvSpPr/>
            <p:nvPr/>
          </p:nvSpPr>
          <p:spPr>
            <a:xfrm>
              <a:off x="10444613" y="3832586"/>
              <a:ext cx="120609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C44A72DE-6E42-53E8-58BD-CA35879845C6}"/>
                </a:ext>
              </a:extLst>
            </p:cNvPr>
            <p:cNvSpPr/>
            <p:nvPr/>
          </p:nvSpPr>
          <p:spPr>
            <a:xfrm>
              <a:off x="9798112" y="2911736"/>
              <a:ext cx="615789" cy="227266"/>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E2535DDA-A431-4AB5-588B-302AB5BFA0CB}"/>
                </a:ext>
              </a:extLst>
            </p:cNvPr>
            <p:cNvSpPr/>
            <p:nvPr/>
          </p:nvSpPr>
          <p:spPr>
            <a:xfrm>
              <a:off x="10579374" y="2911736"/>
              <a:ext cx="615789" cy="227266"/>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DDF39A82-8779-0DEE-1BFC-E91D25EA7A15}"/>
                </a:ext>
              </a:extLst>
            </p:cNvPr>
            <p:cNvSpPr/>
            <p:nvPr/>
          </p:nvSpPr>
          <p:spPr>
            <a:xfrm>
              <a:off x="11358393" y="2911736"/>
              <a:ext cx="615789" cy="227266"/>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a:extLst>
                <a:ext uri="{FF2B5EF4-FFF2-40B4-BE49-F238E27FC236}">
                  <a16:creationId xmlns:a16="http://schemas.microsoft.com/office/drawing/2014/main" id="{7FE59DEE-711C-D4E2-108D-74EF8C0E81E7}"/>
                </a:ext>
              </a:extLst>
            </p:cNvPr>
            <p:cNvSpPr txBox="1"/>
            <p:nvPr/>
          </p:nvSpPr>
          <p:spPr>
            <a:xfrm>
              <a:off x="3133923" y="4212548"/>
              <a:ext cx="19672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#15</a:t>
              </a:r>
            </a:p>
          </p:txBody>
        </p:sp>
        <p:sp>
          <p:nvSpPr>
            <p:cNvPr id="84" name="文本框 83">
              <a:extLst>
                <a:ext uri="{FF2B5EF4-FFF2-40B4-BE49-F238E27FC236}">
                  <a16:creationId xmlns:a16="http://schemas.microsoft.com/office/drawing/2014/main" id="{0EE12371-9C86-2561-FCE6-D0FF4282865B}"/>
                </a:ext>
              </a:extLst>
            </p:cNvPr>
            <p:cNvSpPr txBox="1"/>
            <p:nvPr/>
          </p:nvSpPr>
          <p:spPr>
            <a:xfrm>
              <a:off x="3187634" y="5501144"/>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#7</a:t>
              </a:r>
            </a:p>
          </p:txBody>
        </p:sp>
        <p:sp>
          <p:nvSpPr>
            <p:cNvPr id="85" name="文本框 84">
              <a:extLst>
                <a:ext uri="{FF2B5EF4-FFF2-40B4-BE49-F238E27FC236}">
                  <a16:creationId xmlns:a16="http://schemas.microsoft.com/office/drawing/2014/main" id="{D3FBDD4C-6261-87C2-2355-5215767799DD}"/>
                </a:ext>
              </a:extLst>
            </p:cNvPr>
            <p:cNvSpPr txBox="1"/>
            <p:nvPr/>
          </p:nvSpPr>
          <p:spPr>
            <a:xfrm>
              <a:off x="10057547" y="492917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a:t>
              </a:r>
              <a:r>
                <a:rPr lang="en-US" sz="700" b="1" dirty="0">
                  <a:solidFill>
                    <a:srgbClr val="000000"/>
                  </a:solidFill>
                  <a:latin typeface="微软雅黑" panose="020B0503020204020204" pitchFamily="34" charset="-122"/>
                  <a:ea typeface="微软雅黑" panose="020B0503020204020204" pitchFamily="34" charset="-122"/>
                </a:rPr>
                <a:t>08</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8" name="文本框 87">
              <a:extLst>
                <a:ext uri="{FF2B5EF4-FFF2-40B4-BE49-F238E27FC236}">
                  <a16:creationId xmlns:a16="http://schemas.microsoft.com/office/drawing/2014/main" id="{C79187C0-9D0B-2790-C8B8-78EE5F3A207D}"/>
                </a:ext>
              </a:extLst>
            </p:cNvPr>
            <p:cNvSpPr txBox="1"/>
            <p:nvPr/>
          </p:nvSpPr>
          <p:spPr>
            <a:xfrm>
              <a:off x="7933916" y="4528960"/>
              <a:ext cx="85151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GTW Slide #17</a:t>
              </a:r>
            </a:p>
          </p:txBody>
        </p:sp>
        <p:sp>
          <p:nvSpPr>
            <p:cNvPr id="89" name="文本框 88">
              <a:extLst>
                <a:ext uri="{FF2B5EF4-FFF2-40B4-BE49-F238E27FC236}">
                  <a16:creationId xmlns:a16="http://schemas.microsoft.com/office/drawing/2014/main" id="{F1F72F48-264B-9357-1E15-6075C4B35416}"/>
                </a:ext>
              </a:extLst>
            </p:cNvPr>
            <p:cNvSpPr txBox="1"/>
            <p:nvPr/>
          </p:nvSpPr>
          <p:spPr>
            <a:xfrm>
              <a:off x="7933916" y="4872609"/>
              <a:ext cx="8996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Tohru Slide #</a:t>
              </a:r>
              <a:r>
                <a:rPr lang="en-US" sz="700" b="1" dirty="0">
                  <a:solidFill>
                    <a:srgbClr val="000000"/>
                  </a:solidFill>
                  <a:latin typeface="微软雅黑" panose="020B0503020204020204" pitchFamily="34" charset="-122"/>
                  <a:ea typeface="微软雅黑" panose="020B0503020204020204" pitchFamily="34" charset="-122"/>
                </a:rPr>
                <a:t>06</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90" name="文本框 89">
              <a:extLst>
                <a:ext uri="{FF2B5EF4-FFF2-40B4-BE49-F238E27FC236}">
                  <a16:creationId xmlns:a16="http://schemas.microsoft.com/office/drawing/2014/main" id="{43905977-28EA-889F-6D91-85E05B9F3D08}"/>
                </a:ext>
              </a:extLst>
            </p:cNvPr>
            <p:cNvSpPr txBox="1"/>
            <p:nvPr/>
          </p:nvSpPr>
          <p:spPr>
            <a:xfrm>
              <a:off x="7933916" y="5033588"/>
              <a:ext cx="137569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 request Slide #13/14</a:t>
              </a:r>
            </a:p>
          </p:txBody>
        </p:sp>
        <p:sp>
          <p:nvSpPr>
            <p:cNvPr id="91" name="文本框 90">
              <a:extLst>
                <a:ext uri="{FF2B5EF4-FFF2-40B4-BE49-F238E27FC236}">
                  <a16:creationId xmlns:a16="http://schemas.microsoft.com/office/drawing/2014/main" id="{E52F40A2-FA11-3294-8DBA-BF680B3DBD9C}"/>
                </a:ext>
              </a:extLst>
            </p:cNvPr>
            <p:cNvSpPr txBox="1"/>
            <p:nvPr/>
          </p:nvSpPr>
          <p:spPr>
            <a:xfrm>
              <a:off x="7943222" y="3884189"/>
              <a:ext cx="118974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WF/CR rules Slide #19</a:t>
              </a:r>
            </a:p>
          </p:txBody>
        </p:sp>
        <p:sp>
          <p:nvSpPr>
            <p:cNvPr id="92" name="文本框 91">
              <a:extLst>
                <a:ext uri="{FF2B5EF4-FFF2-40B4-BE49-F238E27FC236}">
                  <a16:creationId xmlns:a16="http://schemas.microsoft.com/office/drawing/2014/main" id="{5544A651-D761-9DD8-C748-DA9A13400B6E}"/>
                </a:ext>
              </a:extLst>
            </p:cNvPr>
            <p:cNvSpPr txBox="1"/>
            <p:nvPr/>
          </p:nvSpPr>
          <p:spPr>
            <a:xfrm>
              <a:off x="7943222" y="4051308"/>
              <a:ext cx="1303562"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TR/TS rules Slide #</a:t>
              </a:r>
              <a:r>
                <a:rPr lang="en-US" sz="700" b="1" dirty="0">
                  <a:solidFill>
                    <a:srgbClr val="000000"/>
                  </a:solidFill>
                  <a:latin typeface="微软雅黑" panose="020B0503020204020204" pitchFamily="34" charset="-122"/>
                  <a:ea typeface="微软雅黑" panose="020B0503020204020204" pitchFamily="34" charset="-122"/>
                </a:rPr>
                <a:t>20</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/21</a:t>
              </a:r>
            </a:p>
          </p:txBody>
        </p:sp>
        <p:sp>
          <p:nvSpPr>
            <p:cNvPr id="95" name="文本框 94">
              <a:extLst>
                <a:ext uri="{FF2B5EF4-FFF2-40B4-BE49-F238E27FC236}">
                  <a16:creationId xmlns:a16="http://schemas.microsoft.com/office/drawing/2014/main" id="{72EA8CEC-D2F2-BDE6-2B63-85FF65AACE88}"/>
                </a:ext>
              </a:extLst>
            </p:cNvPr>
            <p:cNvSpPr txBox="1"/>
            <p:nvPr/>
          </p:nvSpPr>
          <p:spPr>
            <a:xfrm>
              <a:off x="8763237" y="5520558"/>
              <a:ext cx="142699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Register/check-in Slide #10</a:t>
              </a:r>
            </a:p>
          </p:txBody>
        </p:sp>
        <p:sp>
          <p:nvSpPr>
            <p:cNvPr id="70" name="文本框 69">
              <a:extLst>
                <a:ext uri="{FF2B5EF4-FFF2-40B4-BE49-F238E27FC236}">
                  <a16:creationId xmlns:a16="http://schemas.microsoft.com/office/drawing/2014/main" id="{04E25743-800F-DFC4-2A5F-0EEE22844FE4}"/>
                </a:ext>
              </a:extLst>
            </p:cNvPr>
            <p:cNvSpPr txBox="1"/>
            <p:nvPr/>
          </p:nvSpPr>
          <p:spPr>
            <a:xfrm>
              <a:off x="5632690" y="5579427"/>
              <a:ext cx="758072" cy="27756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7B916947-3B0B-B788-433E-A25DC46AD76D}"/>
                </a:ext>
              </a:extLst>
            </p:cNvPr>
            <p:cNvSpPr/>
            <p:nvPr/>
          </p:nvSpPr>
          <p:spPr>
            <a:xfrm>
              <a:off x="5754715" y="5965779"/>
              <a:ext cx="3183376" cy="12787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a:extLst>
                <a:ext uri="{FF2B5EF4-FFF2-40B4-BE49-F238E27FC236}">
                  <a16:creationId xmlns:a16="http://schemas.microsoft.com/office/drawing/2014/main" id="{2E6D5D88-9FF4-0768-2C4E-5369BC8F039D}"/>
                </a:ext>
              </a:extLst>
            </p:cNvPr>
            <p:cNvSpPr txBox="1"/>
            <p:nvPr/>
          </p:nvSpPr>
          <p:spPr>
            <a:xfrm>
              <a:off x="7533703" y="6109800"/>
              <a:ext cx="1729091"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99" name="Rectangle: Rounded Corners 201">
              <a:extLst>
                <a:ext uri="{FF2B5EF4-FFF2-40B4-BE49-F238E27FC236}">
                  <a16:creationId xmlns:a16="http://schemas.microsoft.com/office/drawing/2014/main" id="{9219A7F0-D978-D6C4-A1CC-4D3CD0AD4A09}"/>
                </a:ext>
              </a:extLst>
            </p:cNvPr>
            <p:cNvSpPr/>
            <p:nvPr/>
          </p:nvSpPr>
          <p:spPr>
            <a:xfrm>
              <a:off x="4967915" y="3791546"/>
              <a:ext cx="615789" cy="65331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C233F67A-F33B-AECF-126C-A39B524A559C}"/>
                </a:ext>
              </a:extLst>
            </p:cNvPr>
            <p:cNvSpPr/>
            <p:nvPr/>
          </p:nvSpPr>
          <p:spPr>
            <a:xfrm>
              <a:off x="5621358" y="3791547"/>
              <a:ext cx="812487" cy="58255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a:extLst>
                <a:ext uri="{FF2B5EF4-FFF2-40B4-BE49-F238E27FC236}">
                  <a16:creationId xmlns:a16="http://schemas.microsoft.com/office/drawing/2014/main" id="{3F561A2C-3926-4302-C823-56B71165587F}"/>
                </a:ext>
              </a:extLst>
            </p:cNvPr>
            <p:cNvSpPr txBox="1"/>
            <p:nvPr/>
          </p:nvSpPr>
          <p:spPr>
            <a:xfrm>
              <a:off x="3587720" y="3879467"/>
              <a:ext cx="141417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a:t>
              </a:r>
              <a:r>
                <a:rPr lang="en-US" sz="700" b="1" dirty="0">
                  <a:solidFill>
                    <a:srgbClr val="000000"/>
                  </a:solidFill>
                  <a:latin typeface="微软雅黑" panose="020B0503020204020204" pitchFamily="34" charset="-122"/>
                  <a:ea typeface="微软雅黑" panose="020B0503020204020204" pitchFamily="34" charset="-122"/>
                </a:rPr>
                <a:t>9</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98" name="文本框 97">
              <a:extLst>
                <a:ext uri="{FF2B5EF4-FFF2-40B4-BE49-F238E27FC236}">
                  <a16:creationId xmlns:a16="http://schemas.microsoft.com/office/drawing/2014/main" id="{13DD2E88-FE52-A03A-F012-45910F5DF9FE}"/>
                </a:ext>
              </a:extLst>
            </p:cNvPr>
            <p:cNvSpPr txBox="1"/>
            <p:nvPr/>
          </p:nvSpPr>
          <p:spPr>
            <a:xfrm>
              <a:off x="9891004" y="399713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lang="en-US" sz="700" b="1" dirty="0">
                  <a:solidFill>
                    <a:srgbClr val="000000"/>
                  </a:solidFill>
                  <a:latin typeface="微软雅黑" panose="020B0503020204020204" pitchFamily="34" charset="-122"/>
                  <a:ea typeface="微软雅黑" panose="020B0503020204020204" pitchFamily="34" charset="-122"/>
                </a:rPr>
                <a:t>23</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03" name="文本框 102">
              <a:extLst>
                <a:ext uri="{FF2B5EF4-FFF2-40B4-BE49-F238E27FC236}">
                  <a16:creationId xmlns:a16="http://schemas.microsoft.com/office/drawing/2014/main" id="{A1DED6B9-0DD8-94EC-65D9-3E62EBE79AF4}"/>
                </a:ext>
              </a:extLst>
            </p:cNvPr>
            <p:cNvSpPr txBox="1"/>
            <p:nvPr/>
          </p:nvSpPr>
          <p:spPr>
            <a:xfrm>
              <a:off x="3890123" y="5819830"/>
              <a:ext cx="715931" cy="180419"/>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a:extLst>
                <a:ext uri="{FF2B5EF4-FFF2-40B4-BE49-F238E27FC236}">
                  <a16:creationId xmlns:a16="http://schemas.microsoft.com/office/drawing/2014/main" id="{DD80BF83-A4D5-D986-D300-28615E9D2A45}"/>
                </a:ext>
              </a:extLst>
            </p:cNvPr>
            <p:cNvSpPr txBox="1"/>
            <p:nvPr/>
          </p:nvSpPr>
          <p:spPr>
            <a:xfrm>
              <a:off x="3318790" y="5805952"/>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#5</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8" name="Rectangle 77">
              <a:extLst>
                <a:ext uri="{FF2B5EF4-FFF2-40B4-BE49-F238E27FC236}">
                  <a16:creationId xmlns:a16="http://schemas.microsoft.com/office/drawing/2014/main" id="{D26C156A-3EF0-541B-95B6-0776D8F2CC40}"/>
                </a:ext>
              </a:extLst>
            </p:cNvPr>
            <p:cNvSpPr/>
            <p:nvPr/>
          </p:nvSpPr>
          <p:spPr>
            <a:xfrm>
              <a:off x="540207" y="3571743"/>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9" name="Rectangle 77">
              <a:extLst>
                <a:ext uri="{FF2B5EF4-FFF2-40B4-BE49-F238E27FC236}">
                  <a16:creationId xmlns:a16="http://schemas.microsoft.com/office/drawing/2014/main" id="{36A1C8A1-1C1C-6B26-7E4F-97A4CABEAEDE}"/>
                </a:ext>
              </a:extLst>
            </p:cNvPr>
            <p:cNvSpPr/>
            <p:nvPr/>
          </p:nvSpPr>
          <p:spPr>
            <a:xfrm>
              <a:off x="1176596" y="3575310"/>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grpSp>
      <p:sp>
        <p:nvSpPr>
          <p:cNvPr id="5" name="TextBox 4">
            <a:extLst>
              <a:ext uri="{FF2B5EF4-FFF2-40B4-BE49-F238E27FC236}">
                <a16:creationId xmlns:a16="http://schemas.microsoft.com/office/drawing/2014/main" id="{FE732C41-718C-604A-1B33-596753BAD4CA}"/>
              </a:ext>
            </a:extLst>
          </p:cNvPr>
          <p:cNvSpPr txBox="1"/>
          <p:nvPr/>
        </p:nvSpPr>
        <p:spPr>
          <a:xfrm>
            <a:off x="1031106" y="4567289"/>
            <a:ext cx="9284303" cy="1985159"/>
          </a:xfrm>
          <a:prstGeom prst="rect">
            <a:avLst/>
          </a:prstGeom>
          <a:noFill/>
        </p:spPr>
        <p:txBody>
          <a:bodyPr wrap="square">
            <a:spAutoFit/>
          </a:bodyPr>
          <a:lstStyle/>
          <a:p>
            <a:pPr marL="342882" lvl="1" indent="-342882">
              <a:spcBef>
                <a:spcPts val="0"/>
              </a:spcBef>
              <a:spcAft>
                <a:spcPts val="600"/>
              </a:spcAft>
              <a:buBlip>
                <a:blip r:embed="rId3"/>
              </a:buBlip>
            </a:pPr>
            <a:r>
              <a:rPr lang="en-US" altLang="zh-CN" sz="1400" dirty="0">
                <a:cs typeface="+mn-cs"/>
              </a:rPr>
              <a:t>Before 02.02.2026 (Monday): Session chairs will provide the list of topics with 6G feature lead and 5GA moderator assignments.</a:t>
            </a:r>
          </a:p>
          <a:p>
            <a:pPr marL="342882" lvl="1" indent="-342882">
              <a:spcBef>
                <a:spcPts val="0"/>
              </a:spcBef>
              <a:spcAft>
                <a:spcPts val="600"/>
              </a:spcAft>
              <a:buBlip>
                <a:blip r:embed="rId3"/>
              </a:buBlip>
            </a:pPr>
            <a:r>
              <a:rPr lang="en-US" altLang="zh-CN" sz="1400" dirty="0">
                <a:cs typeface="+mn-cs"/>
              </a:rPr>
              <a:t>04.02.2026 (Wednesday), 17:00 UTC: Feature leads/Moderators provide the initial summary for a topic.</a:t>
            </a:r>
          </a:p>
          <a:p>
            <a:pPr marL="342882" lvl="1" indent="-342882">
              <a:spcBef>
                <a:spcPts val="0"/>
              </a:spcBef>
              <a:spcAft>
                <a:spcPts val="600"/>
              </a:spcAft>
              <a:buBlip>
                <a:blip r:embed="rId3"/>
              </a:buBlip>
            </a:pPr>
            <a:r>
              <a:rPr lang="en-US" altLang="zh-CN" sz="1400" dirty="0"/>
              <a:t>05.02.2026</a:t>
            </a:r>
            <a:r>
              <a:rPr lang="en-US" altLang="zh-CN" sz="1400" dirty="0">
                <a:cs typeface="+mn-cs"/>
              </a:rPr>
              <a:t> (Thursday), 12:00 UTC: Deadline for companies review of initial summary.</a:t>
            </a:r>
          </a:p>
          <a:p>
            <a:pPr marL="342882" lvl="1" indent="-342882">
              <a:spcBef>
                <a:spcPts val="0"/>
              </a:spcBef>
              <a:spcAft>
                <a:spcPts val="600"/>
              </a:spcAft>
              <a:buBlip>
                <a:blip r:embed="rId3"/>
              </a:buBlip>
            </a:pPr>
            <a:r>
              <a:rPr lang="en-US" altLang="zh-CN" sz="1400" dirty="0"/>
              <a:t>06.02.2026</a:t>
            </a:r>
            <a:r>
              <a:rPr lang="en-US" altLang="zh-CN" sz="1400" dirty="0">
                <a:cs typeface="+mn-cs"/>
              </a:rPr>
              <a:t> (Friday), 17:00 UTC: Feature leads/Moderators submit the formal </a:t>
            </a:r>
            <a:r>
              <a:rPr lang="en-US" altLang="zh-CN" sz="1400" dirty="0" err="1">
                <a:cs typeface="+mn-cs"/>
              </a:rPr>
              <a:t>tdoc</a:t>
            </a:r>
            <a:r>
              <a:rPr lang="en-US" altLang="zh-CN" sz="1400" dirty="0">
                <a:cs typeface="+mn-cs"/>
              </a:rPr>
              <a:t> of summary for a topic.</a:t>
            </a:r>
          </a:p>
          <a:p>
            <a:pPr marL="342882" lvl="1" indent="-342882">
              <a:spcBef>
                <a:spcPts val="0"/>
              </a:spcBef>
              <a:spcAft>
                <a:spcPts val="600"/>
              </a:spcAft>
              <a:buBlip>
                <a:blip r:embed="rId3"/>
              </a:buBlip>
            </a:pPr>
            <a:r>
              <a:rPr lang="en-US" altLang="zh-CN" sz="1400" dirty="0"/>
              <a:t>08.02.2026</a:t>
            </a:r>
            <a:r>
              <a:rPr lang="en-US" altLang="zh-CN" sz="1400" dirty="0">
                <a:cs typeface="+mn-cs"/>
              </a:rPr>
              <a:t> (Sunday): Session chairs share the initial meeting notes taking moderators summary in consideration.</a:t>
            </a:r>
          </a:p>
          <a:p>
            <a:pPr marL="342882" lvl="1" indent="-342882">
              <a:spcBef>
                <a:spcPts val="0"/>
              </a:spcBef>
              <a:spcAft>
                <a:spcPts val="600"/>
              </a:spcAft>
              <a:buBlip>
                <a:blip r:embed="rId3"/>
              </a:buBlip>
            </a:pPr>
            <a:r>
              <a:rPr lang="en-US" altLang="zh-CN" sz="1400" dirty="0">
                <a:cs typeface="+mn-cs"/>
              </a:rPr>
              <a:t>In online discussions, session chairs will handle topics based on the feature leads/moderator summary. </a:t>
            </a:r>
          </a:p>
        </p:txBody>
      </p:sp>
    </p:spTree>
    <p:extLst>
      <p:ext uri="{BB962C8B-B14F-4D97-AF65-F5344CB8AC3E}">
        <p14:creationId xmlns:p14="http://schemas.microsoft.com/office/powerpoint/2010/main" val="414532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t>
            </a:r>
            <a:r>
              <a:rPr lang="en-US" sz="1400" dirty="0"/>
              <a:t>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a:solidFill>
                  <a:srgbClr val="FF0000"/>
                </a:solidFill>
              </a:rPr>
              <a:t>04.02.2026 </a:t>
            </a:r>
            <a:r>
              <a:rPr lang="en-US" sz="1200" dirty="0">
                <a:solidFill>
                  <a:srgbClr val="FF0000"/>
                </a:solidFill>
              </a:rPr>
              <a:t>(Wednesday)</a:t>
            </a:r>
            <a:r>
              <a:rPr lang="en-US" sz="1200" dirty="0"/>
              <a:t>: B</a:t>
            </a:r>
            <a:r>
              <a:rPr lang="en-US" altLang="zh-CN" sz="1200" dirty="0"/>
              <a:t>asket WI moderators will provide a list of contributions for flagging.</a:t>
            </a:r>
          </a:p>
          <a:p>
            <a:pPr lvl="1">
              <a:spcBef>
                <a:spcPts val="0"/>
              </a:spcBef>
              <a:spcAft>
                <a:spcPts val="600"/>
              </a:spcAft>
            </a:pPr>
            <a:r>
              <a:rPr lang="en-US" altLang="zh-CN" sz="1200" dirty="0">
                <a:solidFill>
                  <a:srgbClr val="FF0000"/>
                </a:solidFill>
              </a:rPr>
              <a:t>06.02.2026 </a:t>
            </a:r>
            <a:r>
              <a:rPr lang="en-US" sz="1200" dirty="0">
                <a:solidFill>
                  <a:srgbClr val="FF0000"/>
                </a:solidFill>
              </a:rPr>
              <a:t>(Friday</a:t>
            </a:r>
            <a:r>
              <a:rPr lang="en-US" altLang="zh-CN" sz="1200" dirty="0">
                <a:solidFill>
                  <a:srgbClr val="FF0000"/>
                </a:solidFill>
              </a:rPr>
              <a:t>), 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a:solidFill>
                  <a:srgbClr val="FF0000"/>
                </a:solidFill>
              </a:rPr>
              <a:t>09.02.2026 </a:t>
            </a:r>
            <a:r>
              <a:rPr lang="en-US" sz="1200" dirty="0">
                <a:solidFill>
                  <a:srgbClr val="FF0000"/>
                </a:solidFill>
              </a:rPr>
              <a:t>(Monday)</a:t>
            </a:r>
            <a:r>
              <a:rPr lang="en-US" sz="1200" dirty="0"/>
              <a:t>: Basket WI moderators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a:solidFill>
                  <a:srgbClr val="FF0000"/>
                </a:solidFill>
              </a:rPr>
              <a:t>10-13.02.2026 </a:t>
            </a:r>
            <a:r>
              <a:rPr lang="en-US" sz="1200" dirty="0">
                <a:solidFill>
                  <a:srgbClr val="FF0000"/>
                </a:solidFill>
              </a:rPr>
              <a:t>(Tuesday ~ Friday)</a:t>
            </a:r>
            <a:r>
              <a:rPr lang="en-US" sz="1200" dirty="0"/>
              <a:t>: The flagged </a:t>
            </a:r>
            <a:r>
              <a:rPr lang="en-US" sz="1200" dirty="0" err="1"/>
              <a:t>tdocs</a:t>
            </a:r>
            <a:r>
              <a:rPr lang="en-US" sz="1200" dirty="0"/>
              <a:t> will be discussed and addressed during the meeting</a:t>
            </a:r>
            <a:r>
              <a:rPr lang="en-US" altLang="zh-CN" sz="1200" dirty="0"/>
              <a:t>.</a:t>
            </a:r>
          </a:p>
          <a:p>
            <a:pPr lvl="2">
              <a:spcBef>
                <a:spcPts val="0"/>
              </a:spcBef>
              <a:spcAft>
                <a:spcPts val="600"/>
              </a:spcAft>
            </a:pPr>
            <a:r>
              <a:rPr lang="en-US" altLang="zh-CN" sz="1200" dirty="0"/>
              <a:t>Ad hoc session(s) may be scheduled pending on Chair arrangement.</a:t>
            </a:r>
          </a:p>
          <a:p>
            <a:pPr lvl="2">
              <a:spcBef>
                <a:spcPts val="0"/>
              </a:spcBef>
              <a:spcAft>
                <a:spcPts val="600"/>
              </a:spcAft>
            </a:pPr>
            <a:r>
              <a:rPr lang="en-US" altLang="zh-CN" sz="1200" dirty="0"/>
              <a:t>Online time slots will be scheduled to make decisions for each </a:t>
            </a:r>
            <a:r>
              <a:rPr lang="en-US" altLang="zh-CN" sz="1200" dirty="0" err="1"/>
              <a:t>tdocs</a:t>
            </a:r>
            <a:r>
              <a:rPr lang="en-US" altLang="zh-CN" sz="1200" dirty="0"/>
              <a:t> and for the discussions of open issues if needed.</a:t>
            </a:r>
          </a:p>
          <a:p>
            <a:pPr lvl="1">
              <a:spcBef>
                <a:spcPts val="0"/>
              </a:spcBef>
              <a:spcAft>
                <a:spcPts val="600"/>
              </a:spcAft>
            </a:pPr>
            <a:r>
              <a:rPr lang="en-US" altLang="zh-CN" sz="1200" dirty="0">
                <a:solidFill>
                  <a:srgbClr val="FF0000"/>
                </a:solidFill>
              </a:rPr>
              <a:t>17.02.2026 (Tuesday), 17:00 UTC</a:t>
            </a:r>
            <a:r>
              <a:rPr lang="en-US" altLang="zh-CN" sz="1200" dirty="0"/>
              <a:t>: Updated TRs/draft TSs, big CR/big draft CRs, and revised WID (for ordinary meeting) need be available for post-meeting email process.</a:t>
            </a:r>
          </a:p>
          <a:p>
            <a:pPr lvl="2">
              <a:spcBef>
                <a:spcPts val="0"/>
              </a:spcBef>
              <a:spcAft>
                <a:spcPts val="600"/>
              </a:spcAft>
            </a:pPr>
            <a:r>
              <a:rPr lang="en-US" altLang="zh-CN" sz="1200" dirty="0"/>
              <a:t>No technique discussions are expected during post-meeting process.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 Timeline</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73679432"/>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val="20000"/>
                    </a:ext>
                  </a:extLst>
                </a:gridCol>
                <a:gridCol w="2095196">
                  <a:extLst>
                    <a:ext uri="{9D8B030D-6E8A-4147-A177-3AD203B41FA5}">
                      <a16:colId xmlns:a16="http://schemas.microsoft.com/office/drawing/2014/main" val="20001"/>
                    </a:ext>
                  </a:extLst>
                </a:gridCol>
                <a:gridCol w="2095196">
                  <a:extLst>
                    <a:ext uri="{9D8B030D-6E8A-4147-A177-3AD203B41FA5}">
                      <a16:colId xmlns:a16="http://schemas.microsoft.com/office/drawing/2014/main" val="20002"/>
                    </a:ext>
                  </a:extLst>
                </a:gridCol>
                <a:gridCol w="2095196">
                  <a:extLst>
                    <a:ext uri="{9D8B030D-6E8A-4147-A177-3AD203B41FA5}">
                      <a16:colId xmlns:a16="http://schemas.microsoft.com/office/drawing/2014/main" val="20003"/>
                    </a:ext>
                  </a:extLst>
                </a:gridCol>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0">
                <a:tc>
                  <a:txBody>
                    <a:bodyPr/>
                    <a:lstStyle/>
                    <a:p>
                      <a:r>
                        <a:rPr lang="en-US" altLang="zh-CN" sz="1200" dirty="0">
                          <a:latin typeface="微软雅黑" panose="020B0503020204020204" pitchFamily="34" charset="-122"/>
                          <a:ea typeface="微软雅黑" panose="020B0503020204020204" pitchFamily="34" charset="-122"/>
                        </a:rPr>
                        <a:t>R4-25xxxxx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a:t>Tdocs</a:t>
            </a:r>
            <a:r>
              <a:rPr lang="en-US" sz="1400" dirty="0"/>
              <a:t> under post-meeting email process:</a:t>
            </a:r>
          </a:p>
          <a:p>
            <a:pPr lvl="1">
              <a:spcBef>
                <a:spcPts val="0"/>
              </a:spcBef>
              <a:spcAft>
                <a:spcPts val="600"/>
              </a:spcAft>
            </a:pPr>
            <a:r>
              <a:rPr lang="en-US" sz="1200" dirty="0"/>
              <a:t>Big draft CRs for Rel-19 on-going </a:t>
            </a:r>
            <a:r>
              <a:rPr lang="en-US" sz="1200" dirty="0" err="1"/>
              <a:t>WIs.</a:t>
            </a:r>
            <a:endParaRPr lang="en-US" sz="1200" dirty="0"/>
          </a:p>
          <a:p>
            <a:pPr lvl="1">
              <a:spcBef>
                <a:spcPts val="0"/>
              </a:spcBef>
              <a:spcAft>
                <a:spcPts val="600"/>
              </a:spcAft>
            </a:pPr>
            <a:r>
              <a:rPr lang="en-US" sz="1200" dirty="0"/>
              <a:t>Big draft CRs/TRs for Rel-19 basket </a:t>
            </a:r>
            <a:r>
              <a:rPr lang="en-US" sz="1200" dirty="0" err="1"/>
              <a:t>WIs.</a:t>
            </a:r>
            <a:endParaRPr lang="en-US" sz="1200" dirty="0"/>
          </a:p>
          <a:p>
            <a:pPr lvl="1">
              <a:spcBef>
                <a:spcPts val="0"/>
              </a:spcBef>
              <a:spcAft>
                <a:spcPts val="600"/>
              </a:spcAft>
            </a:pPr>
            <a:r>
              <a:rPr lang="en-US" sz="1200" dirty="0"/>
              <a:t>Other </a:t>
            </a:r>
            <a:r>
              <a:rPr lang="en-US" sz="1200" dirty="0" err="1"/>
              <a:t>tdocs</a:t>
            </a:r>
            <a:r>
              <a:rPr lang="en-US" sz="1200" dirty="0"/>
              <a:t>/topics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a:solidFill>
                  <a:srgbClr val="FF0000"/>
                </a:solidFill>
              </a:rPr>
              <a:t>23.02.2026 (Monday), 17:00 UTC</a:t>
            </a:r>
            <a:r>
              <a:rPr lang="en-US" sz="1200" dirty="0"/>
              <a:t>: Session chairs will provide the list of </a:t>
            </a:r>
            <a:r>
              <a:rPr lang="en-US" sz="1200" dirty="0" err="1"/>
              <a:t>tdocs</a:t>
            </a:r>
            <a:r>
              <a:rPr lang="en-US" sz="1200" dirty="0"/>
              <a:t> for post-meeting email process.</a:t>
            </a:r>
            <a:endParaRPr lang="en-US" altLang="zh-CN" sz="1200" dirty="0"/>
          </a:p>
          <a:p>
            <a:pPr lvl="1">
              <a:spcBef>
                <a:spcPts val="0"/>
              </a:spcBef>
              <a:spcAft>
                <a:spcPts val="600"/>
              </a:spcAft>
            </a:pPr>
            <a:r>
              <a:rPr lang="en-US" sz="1200" dirty="0">
                <a:solidFill>
                  <a:srgbClr val="FF0000"/>
                </a:solidFill>
              </a:rPr>
              <a:t>24.02.2026</a:t>
            </a:r>
            <a:r>
              <a:rPr lang="en-US" altLang="zh-CN" sz="1200" dirty="0">
                <a:solidFill>
                  <a:srgbClr val="FF0000"/>
                </a:solidFill>
              </a:rPr>
              <a:t> </a:t>
            </a:r>
            <a:r>
              <a:rPr lang="en-US" sz="1200" dirty="0">
                <a:solidFill>
                  <a:srgbClr val="FF0000"/>
                </a:solidFill>
              </a:rPr>
              <a:t>(Tuesday</a:t>
            </a:r>
            <a:r>
              <a:rPr lang="en-US" altLang="zh-CN" sz="1200" dirty="0">
                <a:solidFill>
                  <a:srgbClr val="FF0000"/>
                </a:solidFill>
              </a:rPr>
              <a:t>), 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sz="1200" dirty="0">
                <a:solidFill>
                  <a:srgbClr val="FF0000"/>
                </a:solidFill>
              </a:rPr>
              <a:t>26.02.2026</a:t>
            </a:r>
            <a:r>
              <a:rPr lang="en-US" altLang="zh-CN" sz="1200" dirty="0">
                <a:solidFill>
                  <a:srgbClr val="FF0000"/>
                </a:solidFill>
              </a:rPr>
              <a:t> (Thursday), 13:00 UTC</a:t>
            </a:r>
            <a:r>
              <a:rPr lang="en-US" altLang="zh-CN" sz="1200" dirty="0"/>
              <a:t>: Companies provided comments if any and author should provide necessary revisions.</a:t>
            </a:r>
          </a:p>
          <a:p>
            <a:pPr lvl="1">
              <a:spcBef>
                <a:spcPts val="0"/>
              </a:spcBef>
              <a:spcAft>
                <a:spcPts val="600"/>
              </a:spcAft>
            </a:pPr>
            <a:r>
              <a:rPr lang="en-US" sz="1200">
                <a:solidFill>
                  <a:srgbClr val="FF0000"/>
                </a:solidFill>
              </a:rPr>
              <a:t>26.02.2026</a:t>
            </a:r>
            <a:r>
              <a:rPr lang="en-US" altLang="zh-CN" sz="1200">
                <a:solidFill>
                  <a:srgbClr val="FF0000"/>
                </a:solidFill>
              </a:rPr>
              <a:t> </a:t>
            </a:r>
            <a:r>
              <a:rPr lang="en-US" altLang="zh-CN" sz="1200" dirty="0">
                <a:solidFill>
                  <a:srgbClr val="FF0000"/>
                </a:solidFill>
              </a:rPr>
              <a:t>(Thursday), 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post-meeting approval on </a:t>
            </a:r>
            <a:r>
              <a:rPr lang="en-US" altLang="zh-CN" sz="1200" dirty="0">
                <a:solidFill>
                  <a:srgbClr val="FF0000"/>
                </a:solidFill>
              </a:rPr>
              <a:t>17.02.2026 (Tuesday) 17:00 UTC</a:t>
            </a:r>
            <a:r>
              <a:rPr lang="en-US" altLang="zh-CN" sz="1200" dirty="0"/>
              <a:t>, the respective CRs may be postponed and not implemented.</a:t>
            </a:r>
          </a:p>
          <a:p>
            <a:pPr lvl="1">
              <a:spcBef>
                <a:spcPts val="0"/>
              </a:spcBef>
              <a:spcAft>
                <a:spcPts val="600"/>
              </a:spcAft>
            </a:pPr>
            <a:r>
              <a:rPr lang="en-US" altLang="zh-CN" sz="1200" dirty="0"/>
              <a:t>Delegates are strongly encouraged to participate in review on Big CRs during post-meeting email 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NWM Flag Process Timeline</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a:solidFill>
                  <a:srgbClr val="000000"/>
                </a:solidFill>
              </a:rPr>
              <a:t>tdoc</a:t>
            </a:r>
            <a:r>
              <a:rPr lang="en-US" altLang="zh-CN" sz="1400" dirty="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a:t>tdocs</a:t>
            </a:r>
            <a:r>
              <a:rPr lang="en-US" altLang="zh-CN" sz="1200" dirty="0"/>
              <a:t> are handled online in the first round, the proponents can know who have comments. And there may be no comments for some CRs, which can be directly endorsed/agreed and actually no online time would be needed.</a:t>
            </a:r>
          </a:p>
          <a:p>
            <a:pPr lvl="1">
              <a:spcBef>
                <a:spcPts val="0"/>
              </a:spcBef>
              <a:spcAft>
                <a:spcPts val="600"/>
              </a:spcAft>
            </a:pPr>
            <a:r>
              <a:rPr lang="en-US" altLang="zh-CN" sz="1200" dirty="0"/>
              <a:t>For those </a:t>
            </a:r>
            <a:r>
              <a:rPr lang="en-US" altLang="zh-CN" sz="1200" dirty="0" err="1"/>
              <a:t>tdocs</a:t>
            </a:r>
            <a:r>
              <a:rPr lang="en-US" altLang="zh-CN" sz="1200" dirty="0"/>
              <a:t> on which companies have comments, earlier offline discussions would be helpful to save online time in face-to-face meeting.</a:t>
            </a:r>
          </a:p>
          <a:p>
            <a:pPr lvl="1">
              <a:spcBef>
                <a:spcPts val="0"/>
              </a:spcBef>
              <a:spcAft>
                <a:spcPts val="600"/>
              </a:spcAft>
            </a:pPr>
            <a:r>
              <a:rPr lang="en-US" altLang="zh-CN" sz="1200" dirty="0"/>
              <a:t>The proponent(s) should know which companies have comment and then have offline discussion with them earlier.</a:t>
            </a:r>
          </a:p>
          <a:p>
            <a:pPr lvl="1">
              <a:spcBef>
                <a:spcPts val="0"/>
              </a:spcBef>
              <a:spcAft>
                <a:spcPts val="600"/>
              </a:spcAft>
            </a:pPr>
            <a:r>
              <a:rPr lang="en-US" altLang="zh-CN" sz="1200" dirty="0"/>
              <a:t>So we would like to provide a scheme to help the proponents/moderators identify which companies will have comments or concerns.</a:t>
            </a:r>
          </a:p>
          <a:p>
            <a:pPr marL="342882" lvl="1" indent="-342882">
              <a:spcBef>
                <a:spcPts val="0"/>
              </a:spcBef>
              <a:spcAft>
                <a:spcPts val="600"/>
              </a:spcAft>
              <a:buBlip>
                <a:blip r:embed="rId2"/>
              </a:buBlip>
            </a:pPr>
            <a:r>
              <a:rPr lang="en-US" altLang="zh-CN" sz="1400" dirty="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08.02.2026 (Sunday): </a:t>
            </a:r>
            <a:r>
              <a:rPr lang="en-US" altLang="zh-CN" sz="1200" dirty="0"/>
              <a:t>For topic threads which need </a:t>
            </a:r>
            <a:r>
              <a:rPr lang="en-US" altLang="zh-CN" sz="1200" dirty="0" err="1"/>
              <a:t>nwm</a:t>
            </a:r>
            <a:r>
              <a:rPr lang="en-US" altLang="zh-CN" sz="1200" dirty="0"/>
              <a:t> flag process, moderators will provide the NWM link, where delegates can flag the </a:t>
            </a:r>
            <a:r>
              <a:rPr lang="en-US" altLang="zh-CN" sz="1200" dirty="0" err="1"/>
              <a:t>tdocs</a:t>
            </a:r>
            <a:r>
              <a:rPr lang="en-US" altLang="zh-CN" sz="1200" dirty="0"/>
              <a:t>/CRs with brief reasons</a:t>
            </a:r>
          </a:p>
          <a:p>
            <a:pPr lvl="2">
              <a:spcBef>
                <a:spcPts val="0"/>
              </a:spcBef>
              <a:spcAft>
                <a:spcPts val="600"/>
              </a:spcAft>
            </a:pPr>
            <a:r>
              <a:rPr lang="en-US" altLang="zh-CN" sz="1200" dirty="0">
                <a:solidFill>
                  <a:srgbClr val="000000"/>
                </a:solidFill>
              </a:rPr>
              <a:t>NWM flag process is just for maintenance and some spectrum related items with many CRs.</a:t>
            </a:r>
          </a:p>
          <a:p>
            <a:pPr lvl="2">
              <a:spcBef>
                <a:spcPts val="0"/>
              </a:spcBef>
              <a:spcAft>
                <a:spcPts val="600"/>
              </a:spcAft>
            </a:pPr>
            <a:r>
              <a:rPr lang="en-US" altLang="zh-CN" sz="1200" dirty="0">
                <a:solidFill>
                  <a:srgbClr val="000000"/>
                </a:solidFill>
              </a:rPr>
              <a:t>Format of NWM would be simple.</a:t>
            </a:r>
          </a:p>
          <a:p>
            <a:pPr lvl="3">
              <a:spcBef>
                <a:spcPts val="0"/>
              </a:spcBef>
              <a:spcAft>
                <a:spcPts val="600"/>
              </a:spcAft>
            </a:pPr>
            <a:r>
              <a:rPr lang="en-US" altLang="zh-CN" sz="1200" dirty="0">
                <a:solidFill>
                  <a:srgbClr val="000000"/>
                </a:solidFill>
              </a:rPr>
              <a:t>Only the </a:t>
            </a:r>
            <a:r>
              <a:rPr lang="en-US" altLang="zh-CN" sz="1200" dirty="0" err="1">
                <a:solidFill>
                  <a:srgbClr val="000000"/>
                </a:solidFill>
              </a:rPr>
              <a:t>tdoc</a:t>
            </a:r>
            <a:r>
              <a:rPr lang="en-US" altLang="zh-CN" sz="1200" dirty="0">
                <a:solidFill>
                  <a:srgbClr val="000000"/>
                </a:solidFill>
              </a:rPr>
              <a:t> numbers and titles are listed.</a:t>
            </a:r>
          </a:p>
          <a:p>
            <a:pPr lvl="1">
              <a:spcBef>
                <a:spcPts val="0"/>
              </a:spcBef>
              <a:spcAft>
                <a:spcPts val="600"/>
              </a:spcAft>
            </a:pPr>
            <a:r>
              <a:rPr lang="en-US" altLang="zh-CN" sz="1200" dirty="0">
                <a:solidFill>
                  <a:srgbClr val="FF0000"/>
                </a:solidFill>
              </a:rPr>
              <a:t>By 10.02.2026 (Tuesday), 18:00 (local time)</a:t>
            </a:r>
            <a:r>
              <a:rPr lang="en-US" altLang="zh-CN" sz="1200" dirty="0"/>
              <a:t>: Delegates flag the </a:t>
            </a:r>
            <a:r>
              <a:rPr lang="en-US" altLang="zh-CN" sz="1200" dirty="0" err="1"/>
              <a:t>tdocs</a:t>
            </a:r>
            <a:r>
              <a:rPr lang="en-US" altLang="zh-CN" sz="1200" dirty="0"/>
              <a:t> in the list</a:t>
            </a:r>
          </a:p>
          <a:p>
            <a:pPr lvl="2">
              <a:spcBef>
                <a:spcPts val="0"/>
              </a:spcBef>
              <a:spcAft>
                <a:spcPts val="600"/>
              </a:spcAft>
            </a:pPr>
            <a:r>
              <a:rPr lang="en-US" altLang="zh-CN" sz="1200" dirty="0">
                <a:solidFill>
                  <a:srgbClr val="000000"/>
                </a:solidFill>
              </a:rPr>
              <a:t>Flag process would be simple.</a:t>
            </a:r>
          </a:p>
          <a:p>
            <a:pPr lvl="3">
              <a:spcBef>
                <a:spcPts val="0"/>
              </a:spcBef>
              <a:spcAft>
                <a:spcPts val="600"/>
              </a:spcAft>
            </a:pPr>
            <a:r>
              <a:rPr lang="en-US" altLang="zh-CN" sz="1200" dirty="0">
                <a:solidFill>
                  <a:srgbClr val="000000"/>
                </a:solidFill>
              </a:rPr>
              <a:t>Fill in the feedback form with a brief description of reason, like “Company A flag R4-2xxxxxx because XYX</a:t>
            </a:r>
            <a:r>
              <a:rPr lang="zh-CN" altLang="en-US" sz="1200" dirty="0">
                <a:solidFill>
                  <a:srgbClr val="000000"/>
                </a:solidFill>
              </a:rPr>
              <a:t>”，</a:t>
            </a:r>
            <a:r>
              <a:rPr lang="en-US" altLang="zh-CN" sz="1200" dirty="0">
                <a:solidFill>
                  <a:srgbClr val="000000"/>
                </a:solidFill>
              </a:rPr>
              <a:t>or with delegate name who flags </a:t>
            </a:r>
            <a:r>
              <a:rPr lang="en-US" altLang="zh-CN" sz="1200" dirty="0" err="1">
                <a:solidFill>
                  <a:srgbClr val="000000"/>
                </a:solidFill>
              </a:rPr>
              <a:t>tdoc</a:t>
            </a:r>
            <a:r>
              <a:rPr lang="en-US" altLang="zh-CN" sz="1200" dirty="0">
                <a:solidFill>
                  <a:srgbClr val="000000"/>
                </a:solidFill>
              </a:rPr>
              <a:t> like “Company A Aaron flags R4-2xxxxxx because XYZ”.</a:t>
            </a:r>
          </a:p>
          <a:p>
            <a:pPr lvl="3">
              <a:spcBef>
                <a:spcPts val="0"/>
              </a:spcBef>
              <a:spcAft>
                <a:spcPts val="600"/>
              </a:spcAft>
            </a:pPr>
            <a:r>
              <a:rPr lang="en-US" altLang="zh-CN" sz="1200" dirty="0">
                <a:solidFill>
                  <a:srgbClr val="000000"/>
                </a:solidFill>
              </a:rPr>
              <a:t>The purpose is to let the proponents know who they need to talk to.</a:t>
            </a:r>
            <a:endParaRPr lang="en-US" altLang="zh-CN" sz="1200" dirty="0"/>
          </a:p>
          <a:p>
            <a:pPr marL="342882" lvl="2" indent="-342882">
              <a:spcBef>
                <a:spcPts val="0"/>
              </a:spcBef>
              <a:spcAft>
                <a:spcPts val="600"/>
              </a:spcAft>
              <a:buBlip>
                <a:blip r:embed="rId2"/>
              </a:buBlip>
            </a:pPr>
            <a:r>
              <a:rPr lang="en-US" altLang="zh-CN" sz="1200" dirty="0"/>
              <a:t>Please refer to the following document for NWM tool at </a:t>
            </a:r>
            <a:r>
              <a:rPr lang="en-US" altLang="zh-CN" sz="1200" dirty="0">
                <a:hlinkClick r:id="rId3"/>
              </a:rPr>
              <a:t>https://www.3gpp.org/ftp/tsg_ran/WG4_Radio/TSGR4_106bis-e/Invitation/TSG_RAN4%23106-bis-e_NWM_guidance.docx</a:t>
            </a:r>
            <a:endParaRPr lang="en-US" altLang="zh-CN" sz="12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3720530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a:t>The registration deadline for f2f participants and remote access is </a:t>
            </a:r>
            <a:r>
              <a:rPr lang="en-US" altLang="zh-CN" sz="1400" dirty="0">
                <a:solidFill>
                  <a:srgbClr val="FF0000"/>
                </a:solidFill>
              </a:rPr>
              <a:t>11:55pm UTC, 30, Jan. 2026 (Friday)</a:t>
            </a:r>
          </a:p>
          <a:p>
            <a:pPr marL="342882" lvl="1" indent="-342882">
              <a:spcBef>
                <a:spcPts val="0"/>
              </a:spcBef>
              <a:spcAft>
                <a:spcPts val="600"/>
              </a:spcAft>
              <a:buBlip>
                <a:blip r:embed="rId2"/>
              </a:buBlip>
            </a:pPr>
            <a:r>
              <a:rPr lang="en-US" altLang="zh-CN" sz="1400" dirty="0"/>
              <a:t>Changes to the working procedures and please refer to updated 3GPP working procedure (especially F.2) for more details</a:t>
            </a:r>
          </a:p>
          <a:p>
            <a:pPr lvl="1">
              <a:spcBef>
                <a:spcPts val="0"/>
              </a:spcBef>
              <a:spcAft>
                <a:spcPts val="600"/>
              </a:spcAft>
            </a:pPr>
            <a:r>
              <a:rPr lang="en-GB" altLang="zh-CN" sz="1200" dirty="0"/>
              <a:t>Attendance at ordinary meetings now counts towards accrual and maintenance of voting rights.</a:t>
            </a:r>
          </a:p>
          <a:p>
            <a:pPr lvl="1">
              <a:spcBef>
                <a:spcPts val="0"/>
              </a:spcBef>
              <a:spcAft>
                <a:spcPts val="600"/>
              </a:spcAft>
            </a:pPr>
            <a:r>
              <a:rPr lang="en-GB" altLang="zh-CN" sz="1200" dirty="0"/>
              <a:t>The new rules apply for future meetings starting from meetings after TSG#95-e. Past e-meetings do not count towards voting rights.</a:t>
            </a:r>
          </a:p>
          <a:p>
            <a:pPr lvl="1">
              <a:spcBef>
                <a:spcPts val="0"/>
              </a:spcBef>
              <a:spcAft>
                <a:spcPts val="600"/>
              </a:spcAft>
            </a:pPr>
            <a:r>
              <a:rPr lang="en-GB" altLang="zh-CN" sz="1200" dirty="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For face-to-face (ordinary) meeting, please check in via 10.10.10.10 during the meeting</a:t>
            </a:r>
          </a:p>
          <a:p>
            <a:pPr lvl="1">
              <a:spcBef>
                <a:spcPts val="0"/>
              </a:spcBef>
              <a:spcAft>
                <a:spcPts val="600"/>
              </a:spcAft>
            </a:pPr>
            <a:r>
              <a:rPr lang="en-GB" altLang="zh-CN" sz="1200" dirty="0"/>
              <a:t>Remote participants will not be able to check in for RAN4 meeting when it is a face-to-face (ordinary) meeting.</a:t>
            </a:r>
          </a:p>
          <a:p>
            <a:pPr lvl="1">
              <a:spcBef>
                <a:spcPts val="0"/>
              </a:spcBef>
              <a:spcAft>
                <a:spcPts val="600"/>
              </a:spcAft>
            </a:pPr>
            <a:r>
              <a:rPr lang="en-GB" altLang="zh-CN" sz="1200" dirty="0"/>
              <a:t>No voting rights will be accrued through remote participants.</a:t>
            </a:r>
            <a:endParaRPr lang="en-GB" altLang="zh-CN" sz="1000" dirty="0"/>
          </a:p>
          <a:p>
            <a:pPr marL="342882" lvl="1" indent="-342882">
              <a:spcBef>
                <a:spcPts val="0"/>
              </a:spcBef>
              <a:spcAft>
                <a:spcPts val="600"/>
              </a:spcAft>
              <a:buBlip>
                <a:blip r:embed="rId2"/>
              </a:buBlip>
            </a:pPr>
            <a:r>
              <a:rPr lang="en-GB" altLang="zh-CN" sz="1400" dirty="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click the direct link (only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 Through registration email, copy/paste token into the registration link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p>
          <a:p>
            <a:pPr lvl="1">
              <a:spcBef>
                <a:spcPts val="0"/>
              </a:spcBef>
              <a:spcAft>
                <a:spcPts val="600"/>
              </a:spcAft>
            </a:pPr>
            <a:r>
              <a:rPr lang="en-US" altLang="zh-CN" sz="1200" dirty="0">
                <a:solidFill>
                  <a:schemeClr val="bg1">
                    <a:lumMod val="75000"/>
                  </a:schemeClr>
                </a:solidFill>
              </a:rPr>
              <a:t>Option 3: Through the 3GU portal (You need to be logged in)</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a:solidFill>
                  <a:schemeClr val="bg1">
                    <a:lumMod val="75000"/>
                  </a:schemeClr>
                </a:solidFill>
              </a:rPr>
              <a:t>Note: although the date of registration to a given meeting is not the cut-off date when the new rules start to apply, it is still expected for delegates to register before the deadline of registration to be eligible to take part in the GTW conference calls.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3"/>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meeting for three online sessions.</a:t>
            </a:r>
          </a:p>
          <a:p>
            <a:pPr lvl="1">
              <a:spcBef>
                <a:spcPts val="0"/>
              </a:spcBef>
              <a:spcAft>
                <a:spcPts val="600"/>
              </a:spcAft>
            </a:pPr>
            <a:r>
              <a:rPr lang="en-US" altLang="zh-CN" sz="1200" dirty="0"/>
              <a:t>Hyperlink: </a:t>
            </a:r>
            <a:r>
              <a:rPr lang="zh-CN" altLang="zh-CN" sz="1200" dirty="0"/>
              <a:t> </a:t>
            </a:r>
            <a:r>
              <a:rPr lang="en-GB" altLang="zh-CN" sz="1200" u="sng" dirty="0">
                <a:hlinkClick r:id="rId4"/>
              </a:rPr>
              <a:t>https://tohru.3gpp.org/</a:t>
            </a:r>
            <a:endParaRPr lang="en-GB" altLang="zh-CN" sz="1200" u="sng" dirty="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a:t>Meeting name (TOHRU 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RAN4_BDAT</a:t>
            </a:r>
          </a:p>
          <a:p>
            <a:pPr lvl="2">
              <a:spcBef>
                <a:spcPts val="0"/>
              </a:spcBef>
              <a:spcAft>
                <a:spcPts val="600"/>
              </a:spcAft>
            </a:pPr>
            <a:r>
              <a:rPr lang="en-US" altLang="zh-CN" sz="1200" dirty="0"/>
              <a:t>NOTE: Ad hoc session: MS teams will be provided.</a:t>
            </a:r>
          </a:p>
          <a:p>
            <a:pPr lvl="1">
              <a:spcBef>
                <a:spcPts val="0"/>
              </a:spcBef>
              <a:spcAft>
                <a:spcPts val="600"/>
              </a:spcAft>
            </a:pPr>
            <a:r>
              <a:rPr lang="en-US" altLang="zh-CN" sz="1200" dirty="0"/>
              <a:t>Enter your name </a:t>
            </a:r>
          </a:p>
          <a:p>
            <a:pPr lvl="2">
              <a:spcBef>
                <a:spcPts val="0"/>
              </a:spcBef>
              <a:spcAft>
                <a:spcPts val="600"/>
              </a:spcAft>
            </a:pPr>
            <a:r>
              <a:rPr lang="en-GB" altLang="zh-CN" sz="1200" b="1" dirty="0"/>
              <a:t>&lt;represented company&gt;, &lt;first name&gt; &lt;family name&gt;</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tool.</a:t>
            </a:r>
          </a:p>
          <a:p>
            <a:pPr marL="342882" lvl="1" indent="-342882">
              <a:spcBef>
                <a:spcPts val="0"/>
              </a:spcBef>
              <a:spcAft>
                <a:spcPts val="600"/>
              </a:spcAft>
              <a:buBlip>
                <a:blip r:embed="rId3"/>
              </a:buBlip>
            </a:pPr>
            <a:r>
              <a:rPr lang="en-US" altLang="zh-CN" sz="1400" dirty="0">
                <a:cs typeface="+mn-cs"/>
              </a:rPr>
              <a:t>Please find references at </a:t>
            </a:r>
          </a:p>
          <a:p>
            <a:pPr lvl="1">
              <a:spcBef>
                <a:spcPts val="0"/>
              </a:spcBef>
              <a:spcAft>
                <a:spcPts val="600"/>
              </a:spcAft>
            </a:pPr>
            <a:r>
              <a:rPr lang="en-US" altLang="zh-CN" sz="1200" dirty="0">
                <a:hlinkClick r:id="rId5"/>
              </a:rPr>
              <a:t>https://www.3gpp.org/ftp/TSG_RAN/WG4_Radio/TSGR4_109/Invitation/TSG_RAN4%23109_GTW_TOHRU_guidance_v3.docx</a:t>
            </a: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 </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6"/>
          <a:stretch>
            <a:fillRect/>
          </a:stretch>
        </p:blipFill>
        <p:spPr>
          <a:xfrm>
            <a:off x="7609668" y="3201604"/>
            <a:ext cx="3216190" cy="3549576"/>
          </a:xfrm>
          <a:prstGeom prst="rect">
            <a:avLst/>
          </a:prstGeom>
        </p:spPr>
      </p:pic>
      <p:pic>
        <p:nvPicPr>
          <p:cNvPr id="11" name="图片 10"/>
          <p:cNvPicPr>
            <a:picLocks noChangeAspect="1"/>
          </p:cNvPicPr>
          <p:nvPr/>
        </p:nvPicPr>
        <p:blipFill>
          <a:blip r:embed="rId7"/>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C68143-B530-4487-9EA7-5BCC5970B48F}">
  <ds:schemaRefs>
    <ds:schemaRef ds:uri="http://schemas.microsoft.com/office/2006/metadata/properties"/>
    <ds:schemaRef ds:uri="http://www.w3.org/XML/1998/namespace"/>
    <ds:schemaRef ds:uri="http://purl.org/dc/terms/"/>
    <ds:schemaRef ds:uri="http://schemas.microsoft.com/office/infopath/2007/PartnerControls"/>
    <ds:schemaRef ds:uri="http://purl.org/dc/dcmitype/"/>
    <ds:schemaRef ds:uri="http://schemas.microsoft.com/office/2006/documentManagement/types"/>
    <ds:schemaRef ds:uri="a915fe38-2618-47b6-8303-829fb71466d5"/>
    <ds:schemaRef ds:uri="http://schemas.openxmlformats.org/package/2006/metadata/core-properties"/>
    <ds:schemaRef ds:uri="23d77754-4ccc-4c57-9291-cab09e81894a"/>
    <ds:schemaRef ds:uri="http://purl.org/dc/elements/1.1/"/>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070948-0CB2-4F99-ACC8-E715860BC6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593054</TotalTime>
  <Words>6492</Words>
  <Application>Microsoft Macintosh PowerPoint</Application>
  <PresentationFormat>Widescreen</PresentationFormat>
  <Paragraphs>451</Paragraphs>
  <Slides>26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微软雅黑</vt:lpstr>
      <vt:lpstr>Arial</vt:lpstr>
      <vt:lpstr>Arial Black</vt:lpstr>
      <vt:lpstr>Calibri</vt:lpstr>
      <vt:lpstr>Times New Roman</vt:lpstr>
      <vt:lpstr>3gpp</vt:lpstr>
      <vt:lpstr>RAN4#118 meeting Arrangements and Guidelines</vt:lpstr>
      <vt:lpstr>General Aspects </vt:lpstr>
      <vt:lpstr>Meeting rooms for RAN4#118 </vt:lpstr>
      <vt:lpstr>Schedule</vt:lpstr>
      <vt:lpstr>Basket WIs Block Approval Timeline</vt:lpstr>
      <vt:lpstr>Post-meeting email process procedures/timelines  </vt:lpstr>
      <vt:lpstr>PowerPoint Presentation</vt:lpstr>
      <vt:lpstr>Register and check-in</vt:lpstr>
      <vt:lpstr>Guidance of TOHRU for GTW </vt:lpstr>
      <vt:lpstr>Thanks!</vt:lpstr>
      <vt:lpstr>APPENDIX</vt:lpstr>
      <vt:lpstr>Tdoc number request &amp; submission</vt:lpstr>
      <vt:lpstr>Tdoc number request &amp; submission (cont.) </vt:lpstr>
      <vt:lpstr>Topic Moderator &amp; summary</vt:lpstr>
      <vt:lpstr>6G Feature Lead &amp; summary</vt:lpstr>
      <vt:lpstr>Online discussion &amp; GTW conference call</vt:lpstr>
      <vt:lpstr>Tdoc request &amp; allocation during the meeting</vt:lpstr>
      <vt:lpstr>CR/WF submission</vt:lpstr>
      <vt:lpstr>Correctly preparation for TR and TS</vt:lpstr>
      <vt:lpstr>Correctly preparation for TR and TS (cont.)</vt:lpstr>
      <vt:lpstr>How to upload and access contributions</vt:lpstr>
      <vt:lpstr>MCC 3GU parsing tool</vt:lpstr>
      <vt:lpstr>Other guidelines</vt:lpstr>
      <vt:lpstr>Other guidelines (cont.) </vt:lpstr>
      <vt:lpstr>Additional information for CR and essential corrections of a CR (I)</vt:lpstr>
      <vt:lpstr>Additional information for CR and essential corrections of a CR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Yang Tang</cp:lastModifiedBy>
  <cp:revision>2173</cp:revision>
  <cp:lastPrinted>2016-09-15T08:31:35Z</cp:lastPrinted>
  <dcterms:created xsi:type="dcterms:W3CDTF">2009-11-27T05:15:11Z</dcterms:created>
  <dcterms:modified xsi:type="dcterms:W3CDTF">2026-01-28T19:55:57Z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(3)jl9L5t2mjGzqyX/djXpJEjvql3CTQsuSWtx/jQHMZ3kcvegXjUEoJtbFkc1zV+S2rKdg7Mgt
cQywt9HsycP4PUjKXjjfRm6orPYwrpJqbEvytTFI+W+qXYqiRrQ2aEQ6LIWnQ6dszg2jtMdq
jlNQj5r92m0wGdaQ/uT9iHA7x8E08/jFpNr+roV+8+H6fTlMtICZv/ERMjze4Do+zdFtgqnp
kFGc2QF7co6q+vZXK/</vt:lpwstr>
  </property>
  <property fmtid="{D5CDD505-2E9C-101B-9397-08002B2CF9AE}" pid="11" name="_2015_ms_pID_7253431">
    <vt:lpwstr>Uo9b34x7r+vEJ+9Q17WzlS2BKbeQCwBPD5OHOAo2fU+BlZh1/h0Xxa
WIP8l3QWOySxCV2I8kC/K3hRRwNJtBds28KOExKgkwfod8le1+KddAed8Z1E/dDwHCHucJ3n
TM91sE8hA5cuAabsLWF3HpzV/c1U8yWRIXV4ek7fM5mN/hhFUAwS5fZUJUpG0KFS+kJ1MtDT
Dp3VX0O3uYd1jhwQTxxLio9XwUmY/gKPVKuO</vt:lpwstr>
  </property>
  <property fmtid="{D5CDD505-2E9C-101B-9397-08002B2CF9AE}" pid="12" name="_2015_ms_pID_7253432">
    <vt:lpwstr>zg==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1744641779</vt:lpwstr>
  </property>
</Properties>
</file>