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度样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8"/>
    <p:restoredTop sz="96148"/>
  </p:normalViewPr>
  <p:slideViewPr>
    <p:cSldViewPr snapToGrid="0">
      <p:cViewPr varScale="1">
        <p:scale>
          <a:sx n="90" d="100"/>
          <a:sy n="90" d="100"/>
        </p:scale>
        <p:origin x="216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968186-66AE-3561-C414-B5948AA07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F799F0F-D591-C395-D734-5A0824E95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2D28C42-BEE1-1C22-3332-EABEE7050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30BB75-2911-A478-C6C6-37B343E5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DD0E790-93EB-33FD-2BE3-06448F674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2143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2CAE99-A095-5088-D417-B696B334C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EBFD65B-FB1C-B0A2-43FB-194AF4FC3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60C8D4A-3510-CA61-7168-6C247464A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3FA49AF-D0C7-453E-FFA7-6225AADF6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CD60EC-9D2F-AC4F-B18E-5260FD2FF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6204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C91DCD8-18E3-1D5F-D652-1201F50C6B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B21CB5A-7C31-5E37-5CC9-2F8A4FF26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23487B0-A3D6-565B-B81F-C7C880E45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2CF7F62-A51C-FE5D-A239-3F16C42D3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761B90-C7F3-47AA-D280-0C9B9125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83769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E40567-9556-C2DE-EB8C-360F6D07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7AF5CF1-81E9-D267-989F-4613880FD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5FC68E-6154-85CC-F6B2-23B7012E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E41660F-39E1-C645-647D-6CD55D037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C1B8510-B6A9-5EBE-5C6A-01ED0FA3F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3195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A9F4EC-A7A6-3546-1A5C-9FEE53E10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152F2E5-4F6D-6492-6F9B-6DE26D021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4885F14-45CE-C9C0-5C5E-0E6181EC6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960100-7E8A-A844-03CA-99F7C1477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0E3C3DB-895C-FAF8-81F5-7604B4EA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51087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4DAEEC-5DE8-CB24-7C3E-19BC3B66C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48895E-C26B-0877-1461-C2D8A8CD59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FFCA5C5-22AE-5BA7-4C42-51AC42E3B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F1E6F4C-8FDC-253B-A759-7E13AE43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63903D3-21D5-D2A3-33B5-087664839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DA6A123-F266-E882-0C9F-CF944373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60729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ACC82D-818D-F5F3-C2D9-5BF565D25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4DDA6A2-ADB3-EC71-C77C-BAADAF3DC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1EB4BBD-CB5E-92B7-F3A1-D31086608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DD9E8E0-9BA2-4E0A-3444-37AEC4DB5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9C37AEB-1886-515E-61A5-A789603CB0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CC34067-FC48-F3B0-192B-1F0418BCF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22CED6F-46FD-D776-25BF-B18B59BC5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EF170E6-92AB-8878-50C4-8C0A31CD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4733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F3C250-0447-FA76-F900-715B73158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F6A0437-54BD-3F63-4771-B65A04370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0C57E28-1849-3678-5072-5DD377D7A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0778512-F69B-93B5-9A53-F9C0B0D38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56121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B718A8E-595E-2C09-2F57-576206EEA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BB103FA-C671-BE57-D746-1C8A35EF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FAC7C8B-57AD-7543-CE4C-3AF974E6B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4696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1DCD40-3330-277C-6794-2CC05F598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450C77-7587-939F-9699-6FE04195E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026DFCE-62B5-03D4-A49A-4F7E5AA44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11CA1F6-E4C7-278E-155E-E6DF21DD5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E7508E1-4991-F31B-1AE8-B04FAF1A0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0239020-DD17-9699-1B80-8827A4A8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279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7B7772-211F-68CB-94F4-959F1FAA5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008B22C-B8D8-4C34-29E5-DB4B381BDA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7DD380F-F930-FBF8-D3D7-84A9388B2F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75F516F-D857-E27E-FCA6-9C401695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D0C4EF8-C1E9-6B00-A026-1B72EC8EF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917D2CB-F11E-EB5B-635C-3542D2FD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436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850296D-55CA-6320-E169-CC406399F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BC4641D-3B6B-82AA-4142-1279ACFB3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B998365-0CB1-19E7-F58F-CDE792126B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595052-E138-F549-8B1B-A8418BFF4EDA}" type="datetimeFigureOut">
              <a:rPr kumimoji="1" lang="zh-CN" altLang="en-US" smtClean="0"/>
              <a:t>2026/2/13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F4B7FA3-BD2D-3EED-8A45-ED084263EE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DFDE123-144D-58F6-B3FE-7EBDB1BD7B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2E10F3-2C23-E849-87CA-0DF9454FD0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1790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581AFB-2892-DBAD-6284-61137E9F1E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0539" y="1285461"/>
            <a:ext cx="10190922" cy="3339546"/>
          </a:xfrm>
        </p:spPr>
        <p:txBody>
          <a:bodyPr>
            <a:normAutofit/>
          </a:bodyPr>
          <a:lstStyle/>
          <a:p>
            <a:r>
              <a:rPr kumimoji="1" lang="en-US" altLang="zh-CN" b="1" dirty="0"/>
              <a:t>Congratulations</a:t>
            </a:r>
            <a:r>
              <a:rPr kumimoji="1" lang="zh-CN" altLang="en-US" b="1" dirty="0"/>
              <a:t> </a:t>
            </a:r>
            <a:r>
              <a:rPr kumimoji="1" lang="en-US" altLang="zh-CN" b="1" dirty="0"/>
              <a:t>for</a:t>
            </a:r>
            <a:r>
              <a:rPr kumimoji="1" lang="zh-CN" altLang="en-US" b="1" dirty="0"/>
              <a:t> </a:t>
            </a:r>
            <a:r>
              <a:rPr kumimoji="1" lang="en-US" altLang="zh-CN" b="1" dirty="0"/>
              <a:t>the</a:t>
            </a:r>
            <a:r>
              <a:rPr kumimoji="1" lang="zh-CN" altLang="en-US" b="1" dirty="0"/>
              <a:t> </a:t>
            </a:r>
            <a:r>
              <a:rPr kumimoji="1" lang="en-US" altLang="zh-CN" b="1" dirty="0"/>
              <a:t>completion</a:t>
            </a:r>
            <a:r>
              <a:rPr kumimoji="1" lang="zh-CN" altLang="en-US" b="1" dirty="0"/>
              <a:t> </a:t>
            </a:r>
            <a:r>
              <a:rPr kumimoji="1" lang="en-US" altLang="zh-CN" b="1" dirty="0"/>
              <a:t>of</a:t>
            </a:r>
            <a:r>
              <a:rPr kumimoji="1" lang="zh-CN" altLang="en-US" b="1" dirty="0"/>
              <a:t> </a:t>
            </a:r>
            <a:r>
              <a:rPr kumimoji="1" lang="en-US" altLang="zh-CN" b="1" dirty="0"/>
              <a:t>RAN4</a:t>
            </a:r>
            <a:r>
              <a:rPr kumimoji="1" lang="zh-CN" altLang="en-US" b="1" dirty="0"/>
              <a:t> </a:t>
            </a:r>
            <a:r>
              <a:rPr kumimoji="1" lang="en-US" altLang="zh-CN" b="1" dirty="0"/>
              <a:t>Rel-19</a:t>
            </a:r>
            <a:r>
              <a:rPr kumimoji="1" lang="zh-CN" altLang="en-US" b="1" dirty="0"/>
              <a:t> </a:t>
            </a:r>
            <a:r>
              <a:rPr kumimoji="1" lang="en-US" altLang="zh-CN" b="1" dirty="0"/>
              <a:t>OTA</a:t>
            </a:r>
            <a:r>
              <a:rPr kumimoji="1" lang="zh-CN" altLang="en-US" b="1" dirty="0"/>
              <a:t> </a:t>
            </a:r>
            <a:r>
              <a:rPr kumimoji="1" lang="en-US" altLang="zh-CN" b="1" dirty="0"/>
              <a:t>requirements!</a:t>
            </a:r>
            <a:endParaRPr kumimoji="1"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647416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31C0694-710A-6177-0225-1AFA08B454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963535"/>
              </p:ext>
            </p:extLst>
          </p:nvPr>
        </p:nvGraphicFramePr>
        <p:xfrm>
          <a:off x="609597" y="1516261"/>
          <a:ext cx="10972805" cy="3825477"/>
        </p:xfrm>
        <a:graphic>
          <a:graphicData uri="http://schemas.openxmlformats.org/drawingml/2006/table">
            <a:tbl>
              <a:tblPr firstRow="1" firstCol="1" bandRow="1"/>
              <a:tblGrid>
                <a:gridCol w="1940313">
                  <a:extLst>
                    <a:ext uri="{9D8B030D-6E8A-4147-A177-3AD203B41FA5}">
                      <a16:colId xmlns:a16="http://schemas.microsoft.com/office/drawing/2014/main" val="17861995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812247334"/>
                    </a:ext>
                  </a:extLst>
                </a:gridCol>
                <a:gridCol w="4085596">
                  <a:extLst>
                    <a:ext uri="{9D8B030D-6E8A-4147-A177-3AD203B41FA5}">
                      <a16:colId xmlns:a16="http://schemas.microsoft.com/office/drawing/2014/main" val="1847370078"/>
                    </a:ext>
                  </a:extLst>
                </a:gridCol>
                <a:gridCol w="2660896">
                  <a:extLst>
                    <a:ext uri="{9D8B030D-6E8A-4147-A177-3AD203B41FA5}">
                      <a16:colId xmlns:a16="http://schemas.microsoft.com/office/drawing/2014/main" val="3773486654"/>
                    </a:ext>
                  </a:extLst>
                </a:gridCol>
              </a:tblGrid>
              <a:tr h="521870"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Band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6300" marR="296300" marT="148150" marB="1481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Mode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6300" marR="296300" marT="148150" marB="1481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TRP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TRS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139778"/>
                  </a:ext>
                </a:extLst>
              </a:tr>
              <a:tr h="52187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(dBm)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1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(dBm/CBW)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7099628"/>
                  </a:ext>
                </a:extLst>
              </a:tr>
              <a:tr h="521870">
                <a:tc>
                  <a:txBody>
                    <a:bodyPr/>
                    <a:lstStyle/>
                    <a:p>
                      <a:pPr algn="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n5/n8 (15MHz)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Talk mode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7.6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-80.6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15053"/>
                  </a:ext>
                </a:extLst>
              </a:tr>
              <a:tr h="521870">
                <a:tc>
                  <a:txBody>
                    <a:bodyPr/>
                    <a:lstStyle/>
                    <a:p>
                      <a:pPr algn="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n5/n8 (15MHz)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Browsing mode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10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-84.5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77552"/>
                  </a:ext>
                </a:extLst>
              </a:tr>
              <a:tr h="508294"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+mn-cs"/>
                        </a:rPr>
                        <a:t>n3 (20MHz)</a:t>
                      </a: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Talk mode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+mn-cs"/>
                        </a:rPr>
                        <a:t>9.6 for Rel-19 and 10.2 for Rel-20</a:t>
                      </a: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-84</a:t>
                      </a:r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7696633"/>
                  </a:ext>
                </a:extLst>
              </a:tr>
              <a:tr h="468351"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+mn-cs"/>
                        </a:rPr>
                        <a:t>n3 (20MHz)</a:t>
                      </a: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Browsing mode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altLang="zh-CN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+mn-cs"/>
                        </a:rPr>
                        <a:t>11</a:t>
                      </a: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altLang="zh-CN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+mn-cs"/>
                        </a:rPr>
                        <a:t>-86.5 </a:t>
                      </a:r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06871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n7(15MHz)</a:t>
                      </a:r>
                      <a:endParaRPr lang="en-US" altLang="zh-CN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Talk mode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+mn-cs"/>
                        </a:rPr>
                        <a:t>9.6 for Rel-19 and 10.4 for Rel-20</a:t>
                      </a: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-85</a:t>
                      </a:r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41591"/>
                  </a:ext>
                </a:extLst>
              </a:tr>
              <a:tr h="304152"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n7(15MHz)</a:t>
                      </a:r>
                      <a:endParaRPr lang="en-US" altLang="zh-CN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Browsing mode</a:t>
                      </a:r>
                      <a:endParaRPr lang="en-US" altLang="zh-CN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altLang="zh-CN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+mn-cs"/>
                        </a:rPr>
                        <a:t>11</a:t>
                      </a: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900"/>
                        </a:spcAft>
                        <a:buNone/>
                      </a:pPr>
                      <a:r>
                        <a:rPr lang="en-US" altLang="zh-C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-87.5</a:t>
                      </a:r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222225" marR="222225" marT="308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609554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69A8598F-F6AF-666A-A246-8ADA22492255}"/>
              </a:ext>
            </a:extLst>
          </p:cNvPr>
          <p:cNvSpPr txBox="1"/>
          <p:nvPr/>
        </p:nvSpPr>
        <p:spPr>
          <a:xfrm>
            <a:off x="578225" y="523437"/>
            <a:ext cx="60997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DengXian" panose="02010600030101010101" pitchFamily="2" charset="-122"/>
              </a:rPr>
              <a:t>Final</a:t>
            </a:r>
            <a:r>
              <a:rPr lang="zh-CN" altLang="en-US" sz="32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DengXian" panose="02010600030101010101" pitchFamily="2" charset="-122"/>
              </a:rPr>
              <a:t> </a:t>
            </a:r>
            <a:r>
              <a:rPr lang="en-US" altLang="zh-CN" sz="32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DengXian" panose="02010600030101010101" pitchFamily="2" charset="-122"/>
              </a:rPr>
              <a:t>Agreements:</a:t>
            </a:r>
            <a:r>
              <a:rPr lang="zh-CN" altLang="zh-CN" sz="3200" dirty="0">
                <a:effectLst/>
              </a:rPr>
              <a:t> 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894988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91</Words>
  <Application>Microsoft Macintosh PowerPoint</Application>
  <PresentationFormat>宽屏</PresentationFormat>
  <Paragraphs>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等线</vt:lpstr>
      <vt:lpstr>等线 Light</vt:lpstr>
      <vt:lpstr>Arial</vt:lpstr>
      <vt:lpstr>Times New Roman</vt:lpstr>
      <vt:lpstr>Office 主题​​</vt:lpstr>
      <vt:lpstr>Congratulations for the completion of RAN4 Rel-19 OTA requirements!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Ruixin WANG</dc:creator>
  <cp:lastModifiedBy>Ruixin WANG</cp:lastModifiedBy>
  <cp:revision>30</cp:revision>
  <dcterms:created xsi:type="dcterms:W3CDTF">2026-02-11T10:27:10Z</dcterms:created>
  <dcterms:modified xsi:type="dcterms:W3CDTF">2026-02-13T07:52:42Z</dcterms:modified>
</cp:coreProperties>
</file>