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notesMasterIdLst>
    <p:notesMasterId r:id="rId9"/>
  </p:notesMasterIdLst>
  <p:handoutMasterIdLst>
    <p:handoutMasterId r:id="rId10"/>
  </p:handoutMasterIdLst>
  <p:sldIdLst>
    <p:sldId id="1122" r:id="rId3"/>
    <p:sldId id="1138" r:id="rId4"/>
    <p:sldId id="1139" r:id="rId5"/>
    <p:sldId id="1140" r:id="rId6"/>
    <p:sldId id="1141" r:id="rId7"/>
    <p:sldId id="1142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9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31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3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5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 Sulta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4" autoAdjust="0"/>
    <p:restoredTop sz="91922"/>
  </p:normalViewPr>
  <p:slideViewPr>
    <p:cSldViewPr snapToGrid="0">
      <p:cViewPr varScale="1">
        <p:scale>
          <a:sx n="116" d="100"/>
          <a:sy n="116" d="100"/>
        </p:scale>
        <p:origin x="16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784E875A-8036-4E50-AAE2-74E76B30A743}" type="datetime1">
              <a:rPr lang="en-US" altLang="en-US"/>
              <a:t>2/8/2026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2A4B04D7-3789-4F32-9499-E8374F030933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B89C7F3B-24C1-4B5F-971D-D5AFFE1F67D9}" type="datetime1">
              <a:rPr lang="en-US" altLang="en-US"/>
              <a:t>2/8/2026</a:t>
            </a:fld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EA3D43F7-C9C4-4514-BC7F-7D2FCC069B69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MS PGothic" panose="020B0600070205080204" pitchFamily="34" charset="-128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199765" indent="0" algn="ctr">
              <a:buNone/>
              <a:defRPr/>
            </a:lvl8pPr>
            <a:lvl9pPr marL="3656965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0343C-FBCD-42C3-AACD-B5AA74353676}" type="datetimeFigureOut">
              <a:rPr lang="en-GB"/>
              <a:t>08/02/2026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718B9-4C96-4226-863E-8E1EA39190B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50753-3575-4F52-B817-E7E9AF1363CA}" type="datetimeFigureOut">
              <a:rPr lang="en-GB"/>
              <a:t>08/02/2026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D5696-A00A-4A2A-BD30-9AEBB15A845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81189-AE49-4827-BDE5-28CC3E1C4314}" type="datetimeFigureOut">
              <a:rPr lang="en-GB"/>
              <a:t>08/02/2026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2BD3-C1E6-48BD-80CC-FA7B833911E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88C4A-5642-4E6C-9B28-41DDC44604FE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154C3-04C3-4AA7-84D1-90506079F0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432F9-9752-43EB-B744-66C2E6481D6B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A419F-F111-445B-B827-A97B2F329BDA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C9589-D4CE-4156-BE31-E7BDBD2AA434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5216A-F311-4CF9-8DFA-8402D941FA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6226-9BDA-4AD0-A792-E0DD69992CF3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0BB87-90C5-4FE2-89FF-AFD5D3AEC45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61C40-E681-4743-B1CA-9FA8AEFB0CB1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14EEE-F7B3-4E87-A38B-0AF817E9EFF4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5C56-DAD3-42E0-9A54-B489C4DB7AE7}" type="datetimeFigureOut">
              <a:rPr lang="en-GB"/>
              <a:t>08/02/2026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07B72-312B-479E-85C7-7B4A4B2A569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31C0B-2020-46AF-BBB9-1DBBFB92E7E9}" type="datetimeFigureOut">
              <a:rPr lang="en-GB"/>
              <a:t>08/02/2026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8F71B-B3FF-46EE-8C3C-8301E9A1FAC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063EC-49B2-4DD3-8145-2F5E9469766A}" type="datetimeFigureOut">
              <a:rPr lang="en-GB"/>
              <a:t>08/02/2026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A17A9-6565-410F-872E-9034178CDB13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/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63" y="230188"/>
            <a:ext cx="118745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308975" y="4773613"/>
            <a:ext cx="609600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D0F1E97C-408B-4814-B45C-2C76DE0198E8}" type="slidenum">
              <a:rPr lang="en-GB" altLang="en-US" b="1" smtClean="0"/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1630" indent="-3416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1680" indent="-28448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7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9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61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1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3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55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DDB8CC96-388D-46F7-AEF7-BF78AAFAC8AB}" type="datetimeFigureOut">
              <a:rPr lang="en-GB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6EC865-E8EC-4CD3-A6AF-64AE10858931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7852" y="2269671"/>
            <a:ext cx="6400800" cy="1903940"/>
          </a:xfrm>
        </p:spPr>
        <p:txBody>
          <a:bodyPr/>
          <a:lstStyle/>
          <a:p>
            <a:r>
              <a:rPr lang="en-US" altLang="ja-JP" b="1" kern="1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6G RAN-CN Interface:</a:t>
            </a:r>
          </a:p>
          <a:p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Preparing for the June checkpoint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F8132-E2E8-606E-82A7-31A87E433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52B3-6262-0BC7-6512-4BCED51A4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171450"/>
            <a:ext cx="6827838" cy="857250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Study on 6G Radio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8D9D2-0B11-2F47-30C0-DA9159C0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2704165"/>
          </a:xfrm>
        </p:spPr>
        <p:txBody>
          <a:bodyPr/>
          <a:lstStyle/>
          <a:p>
            <a:r>
              <a:rPr lang="en-US" sz="2400" dirty="0"/>
              <a:t>SID Objective: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sz="2400" dirty="0"/>
              <a:t>RAN#112 (June 2026) Checkpoint: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75A3CCA-D2C3-8F15-4ED4-1F4B24EAC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249" y="1634811"/>
            <a:ext cx="8159642" cy="109811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6D2878-A05E-83FA-4309-4E142C5B95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358" y="3110213"/>
            <a:ext cx="8159642" cy="794102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0C7C6845-8314-1C6A-98CF-122D6EA2E646}"/>
              </a:ext>
            </a:extLst>
          </p:cNvPr>
          <p:cNvGrpSpPr/>
          <p:nvPr/>
        </p:nvGrpSpPr>
        <p:grpSpPr>
          <a:xfrm>
            <a:off x="488950" y="4010842"/>
            <a:ext cx="8085603" cy="511880"/>
            <a:chOff x="488950" y="2736038"/>
            <a:chExt cx="4482758" cy="762035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9BE3257B-FB32-8DE5-1318-4A4E20F2479C}"/>
                </a:ext>
              </a:extLst>
            </p:cNvPr>
            <p:cNvSpPr/>
            <p:nvPr/>
          </p:nvSpPr>
          <p:spPr>
            <a:xfrm>
              <a:off x="488950" y="2736038"/>
              <a:ext cx="4482758" cy="762035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85E0695-88EA-DE22-60FD-91BDEAF80CDB}"/>
                </a:ext>
              </a:extLst>
            </p:cNvPr>
            <p:cNvSpPr/>
            <p:nvPr/>
          </p:nvSpPr>
          <p:spPr>
            <a:xfrm>
              <a:off x="641320" y="2736038"/>
              <a:ext cx="4188028" cy="762035"/>
            </a:xfrm>
            <a:custGeom>
              <a:avLst/>
              <a:gdLst>
                <a:gd name="connsiteX0" fmla="*/ 0 w 7508199"/>
                <a:gd name="connsiteY0" fmla="*/ 0 h 762035"/>
                <a:gd name="connsiteX1" fmla="*/ 7508199 w 7508199"/>
                <a:gd name="connsiteY1" fmla="*/ 0 h 762035"/>
                <a:gd name="connsiteX2" fmla="*/ 7508199 w 7508199"/>
                <a:gd name="connsiteY2" fmla="*/ 762035 h 762035"/>
                <a:gd name="connsiteX3" fmla="*/ 0 w 7508199"/>
                <a:gd name="connsiteY3" fmla="*/ 762035 h 762035"/>
                <a:gd name="connsiteX4" fmla="*/ 0 w 7508199"/>
                <a:gd name="connsiteY4" fmla="*/ 0 h 762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8199" h="762035">
                  <a:moveTo>
                    <a:pt x="0" y="0"/>
                  </a:moveTo>
                  <a:lnTo>
                    <a:pt x="7508199" y="0"/>
                  </a:lnTo>
                  <a:lnTo>
                    <a:pt x="7508199" y="762035"/>
                  </a:lnTo>
                  <a:lnTo>
                    <a:pt x="0" y="7620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649" tIns="80649" rIns="80649" bIns="80649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/>
                <a:t>What are the expectations for June, and how to prepare?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307600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D5275-60C3-1968-7B6D-5F63921C1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04085-3180-7CBE-32FF-F7605F00C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171450"/>
            <a:ext cx="6827838" cy="857250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Checkpoint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9185C-0550-9A7D-75C8-65461E276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r>
              <a:rPr lang="en-US" sz="1800" dirty="0"/>
              <a:t>Multiple options exist for both P2P and SBI</a:t>
            </a:r>
          </a:p>
          <a:p>
            <a:pPr lvl="1"/>
            <a:r>
              <a:rPr lang="en-US" sz="1400" dirty="0"/>
              <a:t>Multiple protocol stack options</a:t>
            </a:r>
          </a:p>
          <a:p>
            <a:pPr lvl="1"/>
            <a:r>
              <a:rPr lang="en-US" sz="1400" dirty="0"/>
              <a:t>Many possible enhancements</a:t>
            </a:r>
          </a:p>
          <a:p>
            <a:r>
              <a:rPr lang="en-US" sz="1800" dirty="0"/>
              <a:t>Exhaustive comparison of all options is </a:t>
            </a:r>
            <a:r>
              <a:rPr lang="en-US" sz="1800" b="1" dirty="0"/>
              <a:t>neither feasible nor required</a:t>
            </a:r>
            <a:r>
              <a:rPr lang="en-US" sz="1800" dirty="0"/>
              <a:t> for June</a:t>
            </a:r>
          </a:p>
          <a:p>
            <a:r>
              <a:rPr lang="en-US" sz="1800" dirty="0"/>
              <a:t>June checkpoint </a:t>
            </a:r>
            <a:r>
              <a:rPr lang="en-US" sz="1800" b="1" dirty="0"/>
              <a:t>IS</a:t>
            </a:r>
            <a:r>
              <a:rPr lang="en-US" sz="1800" dirty="0"/>
              <a:t>:</a:t>
            </a:r>
          </a:p>
          <a:p>
            <a:pPr lvl="1"/>
            <a:r>
              <a:rPr lang="en-US" sz="1400" dirty="0"/>
              <a:t>A P2P vs SBI assessment, focused on architectural suitability</a:t>
            </a:r>
          </a:p>
          <a:p>
            <a:r>
              <a:rPr lang="en-US" sz="1800" dirty="0"/>
              <a:t>June checkpoint </a:t>
            </a:r>
            <a:r>
              <a:rPr lang="en-US" sz="1800" b="1" dirty="0"/>
              <a:t>IS NOT</a:t>
            </a:r>
            <a:r>
              <a:rPr lang="en-US" sz="1800" dirty="0"/>
              <a:t>:</a:t>
            </a:r>
          </a:p>
          <a:p>
            <a:pPr lvl="1"/>
            <a:r>
              <a:rPr lang="en-US" sz="1400" dirty="0"/>
              <a:t>A comparison of all protocol options</a:t>
            </a:r>
          </a:p>
          <a:p>
            <a:pPr lvl="1"/>
            <a:r>
              <a:rPr lang="en-US" sz="1400" dirty="0"/>
              <a:t>A down-selection within P2P or within SBI</a:t>
            </a:r>
          </a:p>
        </p:txBody>
      </p:sp>
    </p:spTree>
    <p:extLst>
      <p:ext uri="{BB962C8B-B14F-4D97-AF65-F5344CB8AC3E}">
        <p14:creationId xmlns:p14="http://schemas.microsoft.com/office/powerpoint/2010/main" val="208370210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D8CE-E734-D9BF-5BA9-F0E15851A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B791F-A012-17F3-782F-F8CBFC554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171450"/>
            <a:ext cx="6827838" cy="857250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Proposed Comparison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6ED5B-AB83-C455-B722-C0E8BE38E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r>
              <a:rPr lang="en-US" sz="2000" dirty="0"/>
              <a:t>Compare:</a:t>
            </a:r>
          </a:p>
          <a:p>
            <a:pPr lvl="1"/>
            <a:r>
              <a:rPr lang="en-US" sz="1600" dirty="0"/>
              <a:t>One </a:t>
            </a:r>
            <a:r>
              <a:rPr lang="en-US" sz="1600" b="1" dirty="0"/>
              <a:t>candidate P2P</a:t>
            </a:r>
            <a:r>
              <a:rPr lang="en-US" sz="1600" dirty="0"/>
              <a:t> option</a:t>
            </a:r>
          </a:p>
          <a:p>
            <a:pPr lvl="1"/>
            <a:r>
              <a:rPr lang="en-US" sz="1600" dirty="0"/>
              <a:t>One </a:t>
            </a:r>
            <a:r>
              <a:rPr lang="en-US" sz="1600" b="1" dirty="0"/>
              <a:t>candidate SBI</a:t>
            </a:r>
            <a:r>
              <a:rPr lang="en-US" sz="1600" dirty="0"/>
              <a:t> option</a:t>
            </a:r>
          </a:p>
          <a:p>
            <a:r>
              <a:rPr lang="en-US" sz="2000" dirty="0"/>
              <a:t>Candidate selection based on, e.g.:</a:t>
            </a:r>
          </a:p>
          <a:p>
            <a:pPr lvl="1"/>
            <a:r>
              <a:rPr lang="en-US" sz="1600" dirty="0"/>
              <a:t>Sufficiently understood</a:t>
            </a:r>
          </a:p>
          <a:p>
            <a:pPr lvl="1"/>
            <a:r>
              <a:rPr lang="en-US" sz="1600" dirty="0"/>
              <a:t>Representative and suitable for fair (“apples-to-apples”) comparison</a:t>
            </a:r>
          </a:p>
          <a:p>
            <a:r>
              <a:rPr lang="en-US" sz="2000" dirty="0"/>
              <a:t>Important clarifications</a:t>
            </a:r>
          </a:p>
          <a:p>
            <a:pPr lvl="1"/>
            <a:r>
              <a:rPr lang="en-US" sz="1600" dirty="0"/>
              <a:t>Selection of comparison candidates does </a:t>
            </a:r>
            <a:r>
              <a:rPr lang="en-US" sz="1600" b="1" dirty="0"/>
              <a:t>not</a:t>
            </a:r>
            <a:r>
              <a:rPr lang="en-US" sz="1600" dirty="0"/>
              <a:t> imply “best” option</a:t>
            </a:r>
          </a:p>
          <a:p>
            <a:pPr lvl="1"/>
            <a:r>
              <a:rPr lang="en-US" sz="1600" dirty="0"/>
              <a:t>Candidate selection should not be viewed as a technical down-selection</a:t>
            </a:r>
          </a:p>
        </p:txBody>
      </p:sp>
    </p:spTree>
    <p:extLst>
      <p:ext uri="{BB962C8B-B14F-4D97-AF65-F5344CB8AC3E}">
        <p14:creationId xmlns:p14="http://schemas.microsoft.com/office/powerpoint/2010/main" val="290031229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71317-7A25-1A32-5763-50E4626B5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37F71-EF8F-5907-6AC1-199CE4535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171450"/>
            <a:ext cx="6827838" cy="857250"/>
          </a:xfrm>
        </p:spPr>
        <p:txBody>
          <a:bodyPr wrap="square" anchor="ctr">
            <a:normAutofit/>
          </a:bodyPr>
          <a:lstStyle/>
          <a:p>
            <a:r>
              <a:rPr lang="en-US" b="1"/>
              <a:t>Two Comparisons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2222F-638F-BEAF-AE4B-5A350E901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r>
              <a:rPr lang="en-US" sz="2000" dirty="0"/>
              <a:t>Two separate P2P vs SBI comparisons</a:t>
            </a:r>
          </a:p>
          <a:p>
            <a:pPr lvl="1"/>
            <a:r>
              <a:rPr lang="en-US" sz="1600" dirty="0"/>
              <a:t>Legacy connectivity services</a:t>
            </a:r>
          </a:p>
          <a:p>
            <a:pPr lvl="1"/>
            <a:r>
              <a:rPr lang="en-US" sz="1600" dirty="0"/>
              <a:t>New / 6G services</a:t>
            </a:r>
          </a:p>
          <a:p>
            <a:r>
              <a:rPr lang="en-US" sz="2000" dirty="0"/>
              <a:t>Comparison principles</a:t>
            </a:r>
          </a:p>
          <a:p>
            <a:pPr lvl="1"/>
            <a:r>
              <a:rPr lang="en-US" sz="1600" dirty="0"/>
              <a:t>Focus on a reasonably small set of important criteria</a:t>
            </a:r>
          </a:p>
          <a:p>
            <a:pPr lvl="1"/>
            <a:r>
              <a:rPr lang="en-US" sz="1600" dirty="0"/>
              <a:t>Avoid long “laundry lists”</a:t>
            </a:r>
          </a:p>
          <a:p>
            <a:pPr lvl="1"/>
            <a:r>
              <a:rPr lang="en-US" sz="1600" dirty="0"/>
              <a:t>Criteria may differ between the two comparisons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611E013-EC68-C3FF-9726-F3B66020C63F}"/>
              </a:ext>
            </a:extLst>
          </p:cNvPr>
          <p:cNvGrpSpPr/>
          <p:nvPr/>
        </p:nvGrpSpPr>
        <p:grpSpPr>
          <a:xfrm>
            <a:off x="488950" y="3821863"/>
            <a:ext cx="8085603" cy="700859"/>
            <a:chOff x="488950" y="2736038"/>
            <a:chExt cx="4482758" cy="762035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8ADF6CC-6058-1173-1590-1687FF4AD4AA}"/>
                </a:ext>
              </a:extLst>
            </p:cNvPr>
            <p:cNvSpPr/>
            <p:nvPr/>
          </p:nvSpPr>
          <p:spPr>
            <a:xfrm>
              <a:off x="488950" y="2736038"/>
              <a:ext cx="4482758" cy="762035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CA663F4E-859D-B655-DFCB-545598EE4429}"/>
                </a:ext>
              </a:extLst>
            </p:cNvPr>
            <p:cNvSpPr/>
            <p:nvPr/>
          </p:nvSpPr>
          <p:spPr>
            <a:xfrm>
              <a:off x="641320" y="2736038"/>
              <a:ext cx="4188028" cy="762035"/>
            </a:xfrm>
            <a:custGeom>
              <a:avLst/>
              <a:gdLst>
                <a:gd name="connsiteX0" fmla="*/ 0 w 7508199"/>
                <a:gd name="connsiteY0" fmla="*/ 0 h 762035"/>
                <a:gd name="connsiteX1" fmla="*/ 7508199 w 7508199"/>
                <a:gd name="connsiteY1" fmla="*/ 0 h 762035"/>
                <a:gd name="connsiteX2" fmla="*/ 7508199 w 7508199"/>
                <a:gd name="connsiteY2" fmla="*/ 762035 h 762035"/>
                <a:gd name="connsiteX3" fmla="*/ 0 w 7508199"/>
                <a:gd name="connsiteY3" fmla="*/ 762035 h 762035"/>
                <a:gd name="connsiteX4" fmla="*/ 0 w 7508199"/>
                <a:gd name="connsiteY4" fmla="*/ 0 h 762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8199" h="762035">
                  <a:moveTo>
                    <a:pt x="0" y="0"/>
                  </a:moveTo>
                  <a:lnTo>
                    <a:pt x="7508199" y="0"/>
                  </a:lnTo>
                  <a:lnTo>
                    <a:pt x="7508199" y="762035"/>
                  </a:lnTo>
                  <a:lnTo>
                    <a:pt x="0" y="7620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649" tIns="80649" rIns="80649" bIns="80649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None/>
              </a:pPr>
              <a:r>
                <a:rPr lang="en-US" sz="2000" dirty="0"/>
                <a:t>legacy and new services have different architectural drivers;</a:t>
              </a:r>
            </a:p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None/>
              </a:pPr>
              <a:r>
                <a:rPr lang="en-US" sz="2000" dirty="0"/>
                <a:t>a single comparison would obscure key differences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470643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CC3A5-49CD-4EB4-91BB-EDB33C178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2CDB-5927-D9BB-D516-CF7E030A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171450"/>
            <a:ext cx="6827838" cy="857250"/>
          </a:xfrm>
        </p:spPr>
        <p:txBody>
          <a:bodyPr wrap="square" anchor="ctr">
            <a:normAutofit fontScale="90000"/>
          </a:bodyPr>
          <a:lstStyle/>
          <a:p>
            <a:r>
              <a:rPr lang="en-US" b="1" dirty="0"/>
              <a:t>Illustrative Evaluation</a:t>
            </a:r>
            <a:br>
              <a:rPr lang="en-US" b="1" dirty="0"/>
            </a:br>
            <a:r>
              <a:rPr lang="en-US" b="1" dirty="0"/>
              <a:t>(tabular format as an example)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692535D-D0D8-B6B6-D34C-4B52890378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469488"/>
              </p:ext>
            </p:extLst>
          </p:nvPr>
        </p:nvGraphicFramePr>
        <p:xfrm>
          <a:off x="485775" y="1090613"/>
          <a:ext cx="83883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670">
                  <a:extLst>
                    <a:ext uri="{9D8B030D-6E8A-4147-A177-3AD203B41FA5}">
                      <a16:colId xmlns:a16="http://schemas.microsoft.com/office/drawing/2014/main" val="1764620191"/>
                    </a:ext>
                  </a:extLst>
                </a:gridCol>
                <a:gridCol w="1677670">
                  <a:extLst>
                    <a:ext uri="{9D8B030D-6E8A-4147-A177-3AD203B41FA5}">
                      <a16:colId xmlns:a16="http://schemas.microsoft.com/office/drawing/2014/main" val="320228026"/>
                    </a:ext>
                  </a:extLst>
                </a:gridCol>
                <a:gridCol w="1677670">
                  <a:extLst>
                    <a:ext uri="{9D8B030D-6E8A-4147-A177-3AD203B41FA5}">
                      <a16:colId xmlns:a16="http://schemas.microsoft.com/office/drawing/2014/main" val="2628776025"/>
                    </a:ext>
                  </a:extLst>
                </a:gridCol>
                <a:gridCol w="1677670">
                  <a:extLst>
                    <a:ext uri="{9D8B030D-6E8A-4147-A177-3AD203B41FA5}">
                      <a16:colId xmlns:a16="http://schemas.microsoft.com/office/drawing/2014/main" val="3134428422"/>
                    </a:ext>
                  </a:extLst>
                </a:gridCol>
                <a:gridCol w="1677670">
                  <a:extLst>
                    <a:ext uri="{9D8B030D-6E8A-4147-A177-3AD203B41FA5}">
                      <a16:colId xmlns:a16="http://schemas.microsoft.com/office/drawing/2014/main" val="1644665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Case 1: Legacy connectivity services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Case 2: New 6G services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086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P2P Option X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SBI Option 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P2P Option X’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SBI Option Y’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223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Criteria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(evaluation)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501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Criteria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320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Criteria 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040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157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Criteria #n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(evaluation)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110846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5E25B07-82F4-F3B4-5358-998602695D64}"/>
              </a:ext>
            </a:extLst>
          </p:cNvPr>
          <p:cNvSpPr txBox="1">
            <a:spLocks/>
          </p:cNvSpPr>
          <p:nvPr/>
        </p:nvSpPr>
        <p:spPr bwMode="auto">
          <a:xfrm>
            <a:off x="457200" y="4052886"/>
            <a:ext cx="8229600" cy="716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600" kern="0" dirty="0"/>
              <a:t>RAN3 should also strive to provide [conclusions, recommendations, observations, way forward] to support RAN Plenary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41955221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328</Words>
  <Application>Microsoft Office PowerPoint</Application>
  <PresentationFormat>On-screen Show (16:9)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Custom Design</vt:lpstr>
      <vt:lpstr>PowerPoint Presentation</vt:lpstr>
      <vt:lpstr>Study on 6G Radio</vt:lpstr>
      <vt:lpstr>Checkpoint scope</vt:lpstr>
      <vt:lpstr>Proposed Comparison Approach</vt:lpstr>
      <vt:lpstr>Two Comparisons</vt:lpstr>
      <vt:lpstr>Illustrative Evaluation (tabular format as an example)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RAN3 Chair</cp:lastModifiedBy>
  <cp:revision>1926</cp:revision>
  <cp:lastPrinted>2017-02-24T12:37:00Z</cp:lastPrinted>
  <dcterms:created xsi:type="dcterms:W3CDTF">2008-08-30T09:32:00Z</dcterms:created>
  <dcterms:modified xsi:type="dcterms:W3CDTF">2026-02-08T14:18:49Z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  <property fmtid="{D5CDD505-2E9C-101B-9397-08002B2CF9AE}" pid="3" name="ICV">
    <vt:lpwstr>0E6FBAF8C71241A7B617E6320A3D7C52</vt:lpwstr>
  </property>
  <property fmtid="{D5CDD505-2E9C-101B-9397-08002B2CF9AE}" pid="4" name="KSOProductBuildVer">
    <vt:lpwstr>2052-11.8.2.12085</vt:lpwstr>
  </property>
</Properties>
</file>