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1" r:id="rId3"/>
    <p:sldId id="262" r:id="rId4"/>
    <p:sldId id="263" r:id="rId5"/>
    <p:sldId id="264" r:id="rId6"/>
    <p:sldId id="265" r:id="rId7"/>
    <p:sldId id="266" r:id="rId8"/>
    <p:sldId id="267" r:id="rId9"/>
    <p:sldId id="268" r:id="rId10"/>
    <p:sldId id="269" r:id="rId11"/>
    <p:sldId id="271" r:id="rId12"/>
    <p:sldId id="272" r:id="rId13"/>
    <p:sldId id="280" r:id="rId14"/>
    <p:sldId id="274" r:id="rId15"/>
    <p:sldId id="279" r:id="rId16"/>
    <p:sldId id="276" r:id="rId17"/>
    <p:sldId id="275" r:id="rId18"/>
    <p:sldId id="277" r:id="rId19"/>
    <p:sldId id="278"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F073BFF-6F54-4F7B-8792-A26819FEBA14}" type="datetimeFigureOut">
              <a:rPr lang="en-GB" smtClean="0"/>
              <a:pPr/>
              <a:t>09/02/2011</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BFF9C36-1EE9-46DE-9508-13F505C049E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B1EDBEC-2971-4C1E-B7B0-F10F43B5BC94}" type="datetimeFigureOut">
              <a:rPr lang="en-GB" smtClean="0"/>
              <a:pPr/>
              <a:t>09/02/2011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6035135-23D6-4EAF-B5A9-556818E9625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035135-23D6-4EAF-B5A9-556818E9625E}"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16DFF-18F4-4ACF-BF85-5DF77D6BDA4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16DFF-18F4-4ACF-BF85-5DF77D6BDA4C}"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16DFF-18F4-4ACF-BF85-5DF77D6BDA4C}" type="datetimeFigureOut">
              <a:rPr lang="en-US" smtClean="0"/>
              <a:pPr/>
              <a:t>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16DFF-18F4-4ACF-BF85-5DF77D6BDA4C}" type="datetimeFigureOut">
              <a:rPr lang="en-US" smtClean="0"/>
              <a:pPr/>
              <a:t>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16DFF-18F4-4ACF-BF85-5DF77D6BDA4C}" type="datetimeFigureOut">
              <a:rPr lang="en-US" smtClean="0"/>
              <a:pPr/>
              <a:t>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16DFF-18F4-4ACF-BF85-5DF77D6BDA4C}" type="datetimeFigureOut">
              <a:rPr lang="en-US" smtClean="0"/>
              <a:pPr/>
              <a:t>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16DFF-18F4-4ACF-BF85-5DF77D6BDA4C}" type="datetimeFigureOut">
              <a:rPr lang="en-US" smtClean="0"/>
              <a:pPr/>
              <a:t>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5748A-FAE1-4E3E-91D9-758FE9294B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16DFF-18F4-4ACF-BF85-5DF77D6BDA4C}" type="datetimeFigureOut">
              <a:rPr lang="en-US" smtClean="0"/>
              <a:pPr/>
              <a:t>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5748A-FAE1-4E3E-91D9-758FE9294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3gpp.org/ftp/Specs/html-info/FeatureListFrameSet.ht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3gpp.org/ftp/Specs/html-info/FeatureListFrameSet.ht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3gppliv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2590800" y="685800"/>
            <a:ext cx="5973762" cy="1830388"/>
          </a:xfrm>
        </p:spPr>
        <p:txBody>
          <a:bodyPr rtlCol="0">
            <a:normAutofit/>
          </a:bodyPr>
          <a:lstStyle/>
          <a:p>
            <a:pPr eaLnBrk="1" hangingPunct="1">
              <a:defRPr/>
            </a:pPr>
            <a:r>
              <a:rPr lang="en-GB" b="1" i="1" dirty="0" smtClean="0">
                <a:effectLst>
                  <a:outerShdw blurRad="38100" dist="38100" dir="2700000" algn="tl">
                    <a:srgbClr val="C0C0C0"/>
                  </a:outerShdw>
                </a:effectLst>
              </a:rPr>
              <a:t>  </a:t>
            </a:r>
            <a:r>
              <a:rPr lang="en-GB" sz="3600" b="1" dirty="0" smtClean="0">
                <a:latin typeface="Arial" charset="0"/>
              </a:rPr>
              <a:t>3GPP Standards Update</a:t>
            </a:r>
            <a:r>
              <a:rPr lang="en-GB" sz="3600" dirty="0" smtClean="0">
                <a:latin typeface="Arial" charset="0"/>
              </a:rPr>
              <a:t> </a:t>
            </a:r>
            <a:r>
              <a:rPr lang="en-US" dirty="0" smtClean="0">
                <a:effectLst>
                  <a:outerShdw blurRad="38100" dist="38100" dir="2700000" algn="tl">
                    <a:srgbClr val="C0C0C0"/>
                  </a:outerShdw>
                </a:effectLst>
                <a:latin typeface="Arial" charset="0"/>
              </a:rPr>
              <a:t/>
            </a:r>
            <a:br>
              <a:rPr lang="en-US" dirty="0" smtClean="0">
                <a:effectLst>
                  <a:outerShdw blurRad="38100" dist="38100" dir="2700000" algn="tl">
                    <a:srgbClr val="C0C0C0"/>
                  </a:outerShdw>
                </a:effectLst>
                <a:latin typeface="Arial" charset="0"/>
              </a:rPr>
            </a:br>
            <a:r>
              <a:rPr lang="en-US" sz="2800" dirty="0" smtClean="0">
                <a:effectLst>
                  <a:outerShdw blurRad="38100" dist="38100" dir="2700000" algn="tl">
                    <a:srgbClr val="C0C0C0"/>
                  </a:outerShdw>
                </a:effectLst>
              </a:rPr>
              <a:t/>
            </a:r>
            <a:br>
              <a:rPr lang="en-US" sz="2800" dirty="0" smtClean="0">
                <a:effectLst>
                  <a:outerShdw blurRad="38100" dist="38100" dir="2700000" algn="tl">
                    <a:srgbClr val="C0C0C0"/>
                  </a:outerShdw>
                </a:effectLst>
              </a:rPr>
            </a:br>
            <a:endParaRPr lang="en-GB" sz="2800" dirty="0" smtClean="0">
              <a:effectLst>
                <a:outerShdw blurRad="38100" dist="38100" dir="2700000" algn="tl">
                  <a:srgbClr val="C0C0C0"/>
                </a:outerShdw>
              </a:effectLst>
            </a:endParaRPr>
          </a:p>
        </p:txBody>
      </p:sp>
      <p:sp>
        <p:nvSpPr>
          <p:cNvPr id="3" name="Subtitle 6"/>
          <p:cNvSpPr>
            <a:spLocks noGrp="1"/>
          </p:cNvSpPr>
          <p:nvPr>
            <p:ph type="subTitle" idx="4294967295"/>
          </p:nvPr>
        </p:nvSpPr>
        <p:spPr>
          <a:xfrm>
            <a:off x="1066800" y="3886200"/>
            <a:ext cx="3903663" cy="1878013"/>
          </a:xfrm>
          <a:solidFill>
            <a:schemeClr val="bg1">
              <a:lumMod val="85000"/>
            </a:schemeClr>
          </a:solidFill>
          <a:scene3d>
            <a:camera prst="perspectiveFront"/>
            <a:lightRig rig="threePt" dir="t"/>
          </a:scene3d>
        </p:spPr>
        <p:txBody>
          <a:bodyPr/>
          <a:lstStyle/>
          <a:p>
            <a:pPr marL="0" indent="0" algn="ctr">
              <a:lnSpc>
                <a:spcPct val="80000"/>
              </a:lnSpc>
              <a:buFontTx/>
              <a:buNone/>
            </a:pPr>
            <a:r>
              <a:rPr lang="en-US" sz="2000" dirty="0" smtClean="0"/>
              <a:t/>
            </a:r>
            <a:br>
              <a:rPr lang="en-US" sz="2000" dirty="0" smtClean="0"/>
            </a:br>
            <a:r>
              <a:rPr lang="en-US" dirty="0" smtClean="0">
                <a:latin typeface="Arial" pitchFamily="34" charset="0"/>
              </a:rPr>
              <a:t>Adrian Scrase</a:t>
            </a:r>
          </a:p>
          <a:p>
            <a:pPr marL="0" indent="0" algn="ctr">
              <a:lnSpc>
                <a:spcPct val="80000"/>
              </a:lnSpc>
              <a:buFontTx/>
              <a:buNone/>
            </a:pPr>
            <a:endParaRPr lang="en-US" dirty="0" smtClean="0">
              <a:latin typeface="Arial" pitchFamily="34" charset="0"/>
            </a:endParaRPr>
          </a:p>
          <a:p>
            <a:pPr marL="0" indent="0" algn="ctr">
              <a:lnSpc>
                <a:spcPct val="80000"/>
              </a:lnSpc>
              <a:buFontTx/>
              <a:buNone/>
            </a:pPr>
            <a:r>
              <a:rPr lang="en-US" sz="2000" dirty="0" smtClean="0">
                <a:latin typeface="Arial" pitchFamily="34" charset="0"/>
              </a:rPr>
              <a:t>Head of 3GPP Mobile </a:t>
            </a:r>
          </a:p>
          <a:p>
            <a:pPr marL="0" indent="0" algn="ctr">
              <a:lnSpc>
                <a:spcPct val="80000"/>
              </a:lnSpc>
              <a:buFontTx/>
              <a:buNone/>
            </a:pPr>
            <a:r>
              <a:rPr lang="en-US" sz="2000" dirty="0" smtClean="0">
                <a:latin typeface="Arial" pitchFamily="34" charset="0"/>
              </a:rPr>
              <a:t>Competence Centre</a:t>
            </a:r>
          </a:p>
          <a:p>
            <a:pPr marL="0" indent="0" algn="ctr">
              <a:lnSpc>
                <a:spcPct val="80000"/>
              </a:lnSpc>
              <a:buFontTx/>
              <a:buNone/>
            </a:pPr>
            <a:endParaRPr lang="en-GB" sz="2000" dirty="0"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p:cNvSpPr>
          <p:nvPr>
            <p:ph type="title"/>
          </p:nvPr>
        </p:nvSpPr>
        <p:spPr>
          <a:xfrm>
            <a:off x="2209800" y="533400"/>
            <a:ext cx="5014913" cy="1216025"/>
          </a:xfrm>
        </p:spPr>
        <p:txBody>
          <a:bodyPr/>
          <a:lstStyle/>
          <a:p>
            <a:pPr>
              <a:defRPr/>
            </a:pPr>
            <a:r>
              <a:rPr lang="en-GB" sz="3600" dirty="0" smtClean="0">
                <a:solidFill>
                  <a:srgbClr val="FF0000"/>
                </a:solidFill>
                <a:latin typeface="Arial" charset="0"/>
              </a:rPr>
              <a:t>IMT-Advanced </a:t>
            </a:r>
            <a:br>
              <a:rPr lang="en-GB" sz="3600" dirty="0" smtClean="0">
                <a:solidFill>
                  <a:srgbClr val="FF0000"/>
                </a:solidFill>
                <a:latin typeface="Arial" charset="0"/>
              </a:rPr>
            </a:br>
            <a:r>
              <a:rPr lang="en-GB" sz="1050" dirty="0" smtClean="0">
                <a:solidFill>
                  <a:schemeClr val="bg1">
                    <a:lumMod val="50000"/>
                  </a:schemeClr>
                </a:solidFill>
                <a:latin typeface="Arial" charset="0"/>
              </a:rPr>
              <a:t>LTE-Advanced is the 3GPP submission for the </a:t>
            </a:r>
            <a:br>
              <a:rPr lang="en-GB" sz="1050" dirty="0" smtClean="0">
                <a:solidFill>
                  <a:schemeClr val="bg1">
                    <a:lumMod val="50000"/>
                  </a:schemeClr>
                </a:solidFill>
                <a:latin typeface="Arial" charset="0"/>
              </a:rPr>
            </a:br>
            <a:r>
              <a:rPr lang="en-GB" sz="1050" dirty="0" smtClean="0">
                <a:solidFill>
                  <a:schemeClr val="bg1">
                    <a:lumMod val="50000"/>
                  </a:schemeClr>
                </a:solidFill>
                <a:latin typeface="Arial" charset="0"/>
              </a:rPr>
              <a:t>ITU’s IMT-Advanced system</a:t>
            </a:r>
            <a:endParaRPr lang="en-US" sz="2400" dirty="0" smtClean="0">
              <a:solidFill>
                <a:schemeClr val="bg1">
                  <a:lumMod val="50000"/>
                </a:schemeClr>
              </a:solidFill>
              <a:latin typeface="Arial" charset="0"/>
            </a:endParaRPr>
          </a:p>
        </p:txBody>
      </p:sp>
      <p:sp>
        <p:nvSpPr>
          <p:cNvPr id="16388" name="Rectangle 3"/>
          <p:cNvSpPr>
            <a:spLocks/>
          </p:cNvSpPr>
          <p:nvPr/>
        </p:nvSpPr>
        <p:spPr bwMode="auto">
          <a:xfrm>
            <a:off x="122238" y="1547813"/>
            <a:ext cx="8661400" cy="4262437"/>
          </a:xfrm>
          <a:prstGeom prst="rect">
            <a:avLst/>
          </a:prstGeom>
          <a:noFill/>
          <a:ln w="9525">
            <a:noFill/>
            <a:miter lim="800000"/>
            <a:headEnd/>
            <a:tailEnd/>
          </a:ln>
        </p:spPr>
        <p:txBody>
          <a:bodyPr/>
          <a:lstStyle/>
          <a:p>
            <a:pPr marL="342900" indent="-342900">
              <a:lnSpc>
                <a:spcPct val="80000"/>
              </a:lnSpc>
              <a:spcBef>
                <a:spcPct val="20000"/>
              </a:spcBef>
              <a:tabLst>
                <a:tab pos="6635750" algn="l"/>
              </a:tabLst>
            </a:pPr>
            <a:endParaRPr lang="en-US" altLang="ja-JP" sz="1800" dirty="0">
              <a:ea typeface="MS PGothic" pitchFamily="34" charset="-128"/>
            </a:endParaRPr>
          </a:p>
          <a:p>
            <a:pPr marL="342900" indent="-342900">
              <a:spcBef>
                <a:spcPct val="20000"/>
              </a:spcBef>
              <a:spcAft>
                <a:spcPct val="20000"/>
              </a:spcAft>
              <a:buFontTx/>
              <a:buBlip>
                <a:blip r:embed="rId2"/>
              </a:buBlip>
              <a:tabLst>
                <a:tab pos="6635750" algn="l"/>
              </a:tabLst>
            </a:pPr>
            <a:r>
              <a:rPr lang="en-US" altLang="ja-JP" sz="1800" dirty="0">
                <a:latin typeface="Arial" pitchFamily="34" charset="0"/>
                <a:ea typeface="MS PGothic" pitchFamily="34" charset="-128"/>
                <a:cs typeface="Arial" pitchFamily="34" charset="0"/>
              </a:rPr>
              <a:t>Study Item, “LTE-Advanced” approved in 3GPP	</a:t>
            </a:r>
            <a:r>
              <a:rPr lang="en-US" altLang="ja-JP" sz="1800" dirty="0">
                <a:solidFill>
                  <a:srgbClr val="72AF2F"/>
                </a:solidFill>
                <a:latin typeface="Arial" pitchFamily="34" charset="0"/>
                <a:ea typeface="MS PGothic" pitchFamily="34" charset="-128"/>
                <a:cs typeface="Arial" pitchFamily="34" charset="0"/>
              </a:rPr>
              <a:t>- Mar 2008  </a:t>
            </a:r>
            <a:r>
              <a:rPr lang="en-GB" altLang="ja-JP" sz="2800" dirty="0">
                <a:solidFill>
                  <a:srgbClr val="B60050"/>
                </a:solidFill>
                <a:latin typeface="Arial" pitchFamily="34" charset="0"/>
                <a:ea typeface="MS PGothic" pitchFamily="34" charset="-128"/>
                <a:cs typeface="Arial" pitchFamily="34" charset="0"/>
                <a:sym typeface="Wingdings" pitchFamily="2" charset="2"/>
              </a:rPr>
              <a:t></a:t>
            </a:r>
            <a:r>
              <a:rPr lang="en-GB" altLang="ja-JP" sz="2800" dirty="0">
                <a:latin typeface="Arial" pitchFamily="34" charset="0"/>
                <a:ea typeface="MS PGothic" pitchFamily="34" charset="-128"/>
                <a:cs typeface="Arial" pitchFamily="34" charset="0"/>
              </a:rPr>
              <a:t> </a:t>
            </a:r>
            <a:endParaRPr lang="en-US" altLang="ja-JP" sz="1800" b="1" dirty="0">
              <a:solidFill>
                <a:srgbClr val="72AF2F"/>
              </a:solidFill>
              <a:latin typeface="Arial" pitchFamily="34" charset="0"/>
              <a:ea typeface="MS PGothic" pitchFamily="34" charset="-128"/>
              <a:cs typeface="Arial" pitchFamily="34" charset="0"/>
            </a:endParaRPr>
          </a:p>
          <a:p>
            <a:pPr marL="342900" indent="-342900">
              <a:spcBef>
                <a:spcPct val="20000"/>
              </a:spcBef>
              <a:spcAft>
                <a:spcPct val="20000"/>
              </a:spcAft>
              <a:buFontTx/>
              <a:buBlip>
                <a:blip r:embed="rId2"/>
              </a:buBlip>
              <a:tabLst>
                <a:tab pos="6635750" algn="l"/>
              </a:tabLst>
            </a:pPr>
            <a:r>
              <a:rPr lang="en-US" altLang="ja-JP" sz="1800" dirty="0">
                <a:latin typeface="Arial" pitchFamily="34" charset="0"/>
                <a:ea typeface="MS PGothic" pitchFamily="34" charset="-128"/>
                <a:cs typeface="Arial" pitchFamily="34" charset="0"/>
              </a:rPr>
              <a:t>LTE-Advanced Requirements (TR 36.913) 	</a:t>
            </a:r>
            <a:r>
              <a:rPr lang="en-US" altLang="ja-JP" sz="1800" dirty="0">
                <a:solidFill>
                  <a:srgbClr val="72AF2F"/>
                </a:solidFill>
                <a:latin typeface="Arial" pitchFamily="34" charset="0"/>
                <a:ea typeface="MS PGothic" pitchFamily="34" charset="-128"/>
                <a:cs typeface="Arial" pitchFamily="34" charset="0"/>
              </a:rPr>
              <a:t>- Jun 2008 </a:t>
            </a:r>
            <a:r>
              <a:rPr lang="en-GB" altLang="ja-JP" sz="2800" dirty="0">
                <a:solidFill>
                  <a:srgbClr val="B60050"/>
                </a:solidFill>
                <a:latin typeface="Arial" pitchFamily="34" charset="0"/>
                <a:ea typeface="MS PGothic" pitchFamily="34" charset="-128"/>
                <a:cs typeface="Arial" pitchFamily="34" charset="0"/>
                <a:sym typeface="Wingdings" pitchFamily="2" charset="2"/>
              </a:rPr>
              <a:t></a:t>
            </a:r>
            <a:endParaRPr lang="en-GB" altLang="ja-JP" sz="1800" dirty="0">
              <a:solidFill>
                <a:srgbClr val="72AF2F"/>
              </a:solidFill>
              <a:latin typeface="Arial" pitchFamily="34" charset="0"/>
              <a:ea typeface="MS PGothic" pitchFamily="34" charset="-128"/>
              <a:cs typeface="Arial" pitchFamily="34" charset="0"/>
            </a:endParaRPr>
          </a:p>
          <a:p>
            <a:pPr marL="342900" indent="-342900">
              <a:spcBef>
                <a:spcPct val="20000"/>
              </a:spcBef>
              <a:spcAft>
                <a:spcPct val="20000"/>
              </a:spcAft>
              <a:buFontTx/>
              <a:buBlip>
                <a:blip r:embed="rId2"/>
              </a:buBlip>
              <a:tabLst>
                <a:tab pos="6635750" algn="l"/>
              </a:tabLst>
            </a:pPr>
            <a:r>
              <a:rPr lang="en-GB" altLang="ja-JP" sz="1800" dirty="0">
                <a:latin typeface="Arial" pitchFamily="34" charset="0"/>
                <a:ea typeface="MS PGothic" pitchFamily="34" charset="-128"/>
                <a:cs typeface="Arial" pitchFamily="34" charset="0"/>
              </a:rPr>
              <a:t>LTE-Advanced “Early Submission” made to ITU-R	</a:t>
            </a:r>
            <a:r>
              <a:rPr lang="en-GB" altLang="ja-JP" sz="1800" dirty="0">
                <a:solidFill>
                  <a:srgbClr val="72AF2F"/>
                </a:solidFill>
                <a:latin typeface="Arial" pitchFamily="34" charset="0"/>
                <a:ea typeface="MS PGothic" pitchFamily="34" charset="-128"/>
                <a:cs typeface="Arial" pitchFamily="34" charset="0"/>
              </a:rPr>
              <a:t>- Sep 2008 </a:t>
            </a:r>
            <a:r>
              <a:rPr lang="en-GB" altLang="ja-JP" sz="2800" dirty="0">
                <a:solidFill>
                  <a:srgbClr val="B60050"/>
                </a:solidFill>
                <a:latin typeface="Arial" pitchFamily="34" charset="0"/>
                <a:ea typeface="MS PGothic" pitchFamily="34" charset="-128"/>
                <a:cs typeface="Arial" pitchFamily="34" charset="0"/>
                <a:sym typeface="Wingdings" pitchFamily="2" charset="2"/>
              </a:rPr>
              <a:t></a:t>
            </a:r>
            <a:endParaRPr lang="en-US" altLang="ja-JP" sz="1800" dirty="0">
              <a:latin typeface="Arial" pitchFamily="34" charset="0"/>
              <a:ea typeface="MS PGothic" pitchFamily="34" charset="-128"/>
              <a:cs typeface="Arial" pitchFamily="34" charset="0"/>
            </a:endParaRPr>
          </a:p>
          <a:p>
            <a:pPr marL="342900" indent="-342900">
              <a:spcBef>
                <a:spcPct val="20000"/>
              </a:spcBef>
              <a:spcAft>
                <a:spcPct val="20000"/>
              </a:spcAft>
              <a:buFontTx/>
              <a:buBlip>
                <a:blip r:embed="rId2"/>
              </a:buBlip>
              <a:tabLst>
                <a:tab pos="6635750" algn="l"/>
              </a:tabLst>
            </a:pPr>
            <a:r>
              <a:rPr lang="en-US" altLang="ja-JP" sz="1800" dirty="0">
                <a:latin typeface="Arial" pitchFamily="34" charset="0"/>
                <a:ea typeface="MS PGothic" pitchFamily="34" charset="-128"/>
                <a:cs typeface="Arial" pitchFamily="34" charset="0"/>
              </a:rPr>
              <a:t>“Complete Technology Submission” to ITU-R	</a:t>
            </a:r>
            <a:r>
              <a:rPr lang="en-US" altLang="ja-JP" sz="1800" dirty="0">
                <a:solidFill>
                  <a:srgbClr val="72AF2F"/>
                </a:solidFill>
                <a:latin typeface="Arial" pitchFamily="34" charset="0"/>
                <a:ea typeface="MS PGothic" pitchFamily="34" charset="-128"/>
                <a:cs typeface="Arial" pitchFamily="34" charset="0"/>
              </a:rPr>
              <a:t>- Jun 2009 </a:t>
            </a:r>
            <a:r>
              <a:rPr lang="en-GB" altLang="ja-JP" sz="2800" dirty="0">
                <a:solidFill>
                  <a:srgbClr val="B60050"/>
                </a:solidFill>
                <a:latin typeface="Arial" pitchFamily="34" charset="0"/>
                <a:ea typeface="MS PGothic" pitchFamily="34" charset="-128"/>
                <a:cs typeface="Arial" pitchFamily="34" charset="0"/>
                <a:sym typeface="Wingdings" pitchFamily="2" charset="2"/>
              </a:rPr>
              <a:t></a:t>
            </a:r>
            <a:endParaRPr lang="en-US" altLang="ja-JP" sz="1800" dirty="0">
              <a:solidFill>
                <a:srgbClr val="72AF2F"/>
              </a:solidFill>
              <a:latin typeface="Arial" pitchFamily="34" charset="0"/>
              <a:ea typeface="MS PGothic" pitchFamily="34" charset="-128"/>
              <a:cs typeface="Arial" pitchFamily="34" charset="0"/>
            </a:endParaRPr>
          </a:p>
          <a:p>
            <a:pPr marL="342900" indent="-342900">
              <a:spcBef>
                <a:spcPct val="20000"/>
              </a:spcBef>
              <a:spcAft>
                <a:spcPct val="20000"/>
              </a:spcAft>
              <a:buFontTx/>
              <a:buBlip>
                <a:blip r:embed="rId2"/>
              </a:buBlip>
              <a:tabLst>
                <a:tab pos="6635750" algn="l"/>
              </a:tabLst>
            </a:pPr>
            <a:r>
              <a:rPr lang="en-US" altLang="ja-JP" sz="1800" dirty="0">
                <a:latin typeface="Arial" pitchFamily="34" charset="0"/>
                <a:ea typeface="MS PGothic" pitchFamily="34" charset="-128"/>
                <a:cs typeface="Arial" pitchFamily="34" charset="0"/>
              </a:rPr>
              <a:t>“Final submission” to ITU-R 	</a:t>
            </a:r>
            <a:r>
              <a:rPr lang="en-US" sz="1800" dirty="0">
                <a:solidFill>
                  <a:srgbClr val="72AF2F"/>
                </a:solidFill>
                <a:latin typeface="Arial" pitchFamily="34" charset="0"/>
                <a:cs typeface="Arial" pitchFamily="34" charset="0"/>
              </a:rPr>
              <a:t>- Oct 2009 </a:t>
            </a:r>
            <a:r>
              <a:rPr lang="en-GB" altLang="ja-JP" sz="2800" dirty="0">
                <a:solidFill>
                  <a:srgbClr val="B60050"/>
                </a:solidFill>
                <a:latin typeface="Arial" pitchFamily="34" charset="0"/>
                <a:ea typeface="MS PGothic" pitchFamily="34" charset="-128"/>
                <a:cs typeface="Arial" pitchFamily="34" charset="0"/>
                <a:sym typeface="Wingdings" pitchFamily="2" charset="2"/>
              </a:rPr>
              <a:t></a:t>
            </a:r>
          </a:p>
          <a:p>
            <a:pPr marL="342900" indent="-342900">
              <a:spcBef>
                <a:spcPct val="20000"/>
              </a:spcBef>
              <a:spcAft>
                <a:spcPct val="20000"/>
              </a:spcAft>
              <a:buBlip>
                <a:blip r:embed="rId2"/>
              </a:buBlip>
              <a:tabLst>
                <a:tab pos="6635750" algn="l"/>
              </a:tabLst>
            </a:pPr>
            <a:r>
              <a:rPr lang="en-US" altLang="ja-JP" sz="1800" dirty="0">
                <a:latin typeface="Arial" pitchFamily="34" charset="0"/>
                <a:ea typeface="MS PGothic" pitchFamily="34" charset="-128"/>
                <a:cs typeface="Arial" pitchFamily="34" charset="0"/>
              </a:rPr>
              <a:t>Evaluation Process “Final Decision” by ITU-R 	</a:t>
            </a:r>
            <a:r>
              <a:rPr lang="en-US" sz="1800" dirty="0">
                <a:solidFill>
                  <a:srgbClr val="72AF2F"/>
                </a:solidFill>
                <a:latin typeface="Arial" pitchFamily="34" charset="0"/>
                <a:cs typeface="Arial" pitchFamily="34" charset="0"/>
              </a:rPr>
              <a:t>- Oct 2010 </a:t>
            </a:r>
            <a:r>
              <a:rPr lang="en-GB" altLang="ja-JP" sz="2400" dirty="0" smtClean="0">
                <a:solidFill>
                  <a:srgbClr val="B60050"/>
                </a:solidFill>
                <a:latin typeface="Arial" pitchFamily="34" charset="0"/>
                <a:ea typeface="MS PGothic" pitchFamily="34" charset="-128"/>
                <a:cs typeface="Arial" pitchFamily="34" charset="0"/>
                <a:sym typeface="Wingdings" pitchFamily="2" charset="2"/>
              </a:rPr>
              <a:t></a:t>
            </a:r>
            <a:endParaRPr lang="en-GB" sz="1800" dirty="0">
              <a:solidFill>
                <a:srgbClr val="72AF2F"/>
              </a:solidFill>
              <a:latin typeface="Arial" pitchFamily="34" charset="0"/>
              <a:cs typeface="Arial" pitchFamily="34" charset="0"/>
            </a:endParaRPr>
          </a:p>
          <a:p>
            <a:pPr marL="342900" indent="-342900">
              <a:spcBef>
                <a:spcPct val="20000"/>
              </a:spcBef>
              <a:spcAft>
                <a:spcPct val="20000"/>
              </a:spcAft>
              <a:buFontTx/>
              <a:buBlip>
                <a:blip r:embed="rId2"/>
              </a:buBlip>
              <a:tabLst>
                <a:tab pos="6635750" algn="l"/>
              </a:tabLst>
            </a:pPr>
            <a:r>
              <a:rPr lang="en-US" altLang="ja-JP" sz="1800" dirty="0">
                <a:latin typeface="Arial" pitchFamily="34" charset="0"/>
                <a:ea typeface="MS PGothic" pitchFamily="34" charset="-128"/>
                <a:cs typeface="Arial" pitchFamily="34" charset="0"/>
              </a:rPr>
              <a:t>Completion of LTE-Advanced specifications by 3GPP</a:t>
            </a:r>
            <a:r>
              <a:rPr lang="en-US" sz="1800" dirty="0">
                <a:latin typeface="Arial" pitchFamily="34" charset="0"/>
                <a:cs typeface="Arial" pitchFamily="34" charset="0"/>
              </a:rPr>
              <a:t>	</a:t>
            </a:r>
            <a:r>
              <a:rPr lang="en-US" sz="1800" dirty="0">
                <a:solidFill>
                  <a:srgbClr val="72AF2F"/>
                </a:solidFill>
                <a:latin typeface="Arial" pitchFamily="34" charset="0"/>
                <a:cs typeface="Arial" pitchFamily="34" charset="0"/>
              </a:rPr>
              <a:t>- Mar 2011</a:t>
            </a:r>
          </a:p>
          <a:p>
            <a:pPr marL="342900" indent="-342900">
              <a:lnSpc>
                <a:spcPct val="80000"/>
              </a:lnSpc>
              <a:spcBef>
                <a:spcPct val="20000"/>
              </a:spcBef>
              <a:spcAft>
                <a:spcPct val="20000"/>
              </a:spcAft>
              <a:buFontTx/>
              <a:buBlip>
                <a:blip r:embed="rId2"/>
              </a:buBlip>
              <a:tabLst>
                <a:tab pos="6635750" algn="l"/>
              </a:tabLst>
            </a:pPr>
            <a:endParaRPr lang="en-US" sz="1800" dirty="0">
              <a:solidFill>
                <a:srgbClr val="72AF2F"/>
              </a:solidFill>
            </a:endParaRPr>
          </a:p>
        </p:txBody>
      </p:sp>
      <p:sp>
        <p:nvSpPr>
          <p:cNvPr id="16389" name="Slide Number Placeholder 4"/>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4BE6D21C-53B9-4856-BF30-34D59FE11C3B}" type="slidenum">
              <a:rPr lang="en-GB" sz="1100">
                <a:solidFill>
                  <a:schemeClr val="bg1"/>
                </a:solidFill>
              </a:rPr>
              <a:pPr eaLnBrk="1" hangingPunct="1"/>
              <a:t>10</a:t>
            </a:fld>
            <a:endParaRPr lang="en-GB" sz="110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a:xfrm>
            <a:off x="457200" y="457200"/>
            <a:ext cx="8229600" cy="1143000"/>
          </a:xfrm>
        </p:spPr>
        <p:txBody>
          <a:bodyPr>
            <a:normAutofit/>
          </a:bodyPr>
          <a:lstStyle/>
          <a:p>
            <a:pPr>
              <a:defRPr/>
            </a:pPr>
            <a:r>
              <a:rPr lang="en-US" sz="3600" dirty="0" smtClean="0">
                <a:solidFill>
                  <a:srgbClr val="FF0000"/>
                </a:solidFill>
                <a:latin typeface="Arial" charset="0"/>
              </a:rPr>
              <a:t>3GPP Release 11</a:t>
            </a:r>
            <a:endParaRPr lang="en-US" sz="1600" dirty="0" smtClean="0">
              <a:solidFill>
                <a:srgbClr val="FF0000"/>
              </a:solidFill>
              <a:latin typeface="Arial" charset="0"/>
            </a:endParaRPr>
          </a:p>
        </p:txBody>
      </p:sp>
      <p:sp>
        <p:nvSpPr>
          <p:cNvPr id="22532" name="Rectangle 3"/>
          <p:cNvSpPr>
            <a:spLocks noGrp="1"/>
          </p:cNvSpPr>
          <p:nvPr>
            <p:ph type="body" idx="1"/>
          </p:nvPr>
        </p:nvSpPr>
        <p:spPr>
          <a:xfrm>
            <a:off x="279833" y="1569169"/>
            <a:ext cx="8319221" cy="1017009"/>
          </a:xfrm>
        </p:spPr>
        <p:txBody>
          <a:bodyPr/>
          <a:lstStyle/>
          <a:p>
            <a:pPr>
              <a:buBlip>
                <a:blip r:embed="rId2"/>
              </a:buBlip>
              <a:defRPr/>
            </a:pPr>
            <a:r>
              <a:rPr lang="en-US" sz="1800" dirty="0" smtClean="0">
                <a:latin typeface="Arial" pitchFamily="34" charset="0"/>
                <a:cs typeface="Arial" pitchFamily="34" charset="0"/>
              </a:rPr>
              <a:t>Release 11 completion</a:t>
            </a:r>
            <a:r>
              <a:rPr lang="en-GB" sz="1800" dirty="0" smtClean="0">
                <a:latin typeface="Arial" pitchFamily="34" charset="0"/>
                <a:cs typeface="Arial" pitchFamily="34" charset="0"/>
              </a:rPr>
              <a:t> date set for September 2012</a:t>
            </a:r>
            <a:endParaRPr lang="en-US" sz="1800" dirty="0" smtClean="0">
              <a:latin typeface="Arial" pitchFamily="34" charset="0"/>
              <a:cs typeface="Arial" pitchFamily="34" charset="0"/>
            </a:endParaRPr>
          </a:p>
          <a:p>
            <a:pPr>
              <a:buBlip>
                <a:blip r:embed="rId2"/>
              </a:buBlip>
              <a:defRPr/>
            </a:pPr>
            <a:r>
              <a:rPr lang="en-US" sz="1800" dirty="0" smtClean="0">
                <a:latin typeface="Arial" pitchFamily="34" charset="0"/>
                <a:cs typeface="Arial" pitchFamily="34" charset="0"/>
              </a:rPr>
              <a:t>Many new Features expected:</a:t>
            </a:r>
            <a:endParaRPr lang="en-US" sz="2400" dirty="0" smtClean="0">
              <a:latin typeface="Arial" charset="0"/>
            </a:endParaRPr>
          </a:p>
        </p:txBody>
      </p:sp>
      <p:sp>
        <p:nvSpPr>
          <p:cNvPr id="17413"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73E362D6-BCC9-425C-9D63-6D8CCE83CE94}" type="slidenum">
              <a:rPr lang="en-GB" sz="1100">
                <a:solidFill>
                  <a:schemeClr val="bg1"/>
                </a:solidFill>
              </a:rPr>
              <a:pPr eaLnBrk="1" hangingPunct="1"/>
              <a:t>11</a:t>
            </a:fld>
            <a:endParaRPr lang="en-GB" sz="1100">
              <a:solidFill>
                <a:schemeClr val="bg1"/>
              </a:solidFill>
            </a:endParaRPr>
          </a:p>
        </p:txBody>
      </p:sp>
      <p:sp>
        <p:nvSpPr>
          <p:cNvPr id="7" name="TextBox 6"/>
          <p:cNvSpPr txBox="1"/>
          <p:nvPr/>
        </p:nvSpPr>
        <p:spPr>
          <a:xfrm>
            <a:off x="304800" y="2438400"/>
            <a:ext cx="8610600" cy="3776680"/>
          </a:xfrm>
          <a:prstGeom prst="rect">
            <a:avLst/>
          </a:prstGeom>
          <a:noFill/>
        </p:spPr>
        <p:txBody>
          <a:bodyPr wrap="square" numCol="3" spcCol="144000" rtlCol="0" anchor="ctr">
            <a:spAutoFit/>
          </a:bodyPr>
          <a:lstStyle/>
          <a:p>
            <a:pPr>
              <a:lnSpc>
                <a:spcPct val="200000"/>
              </a:lnSpc>
              <a:buClr>
                <a:srgbClr val="72AF2F"/>
              </a:buClr>
              <a:buSzPct val="80000"/>
              <a:buBlip>
                <a:blip r:embed="rId2"/>
              </a:buBlip>
            </a:pPr>
            <a:r>
              <a:rPr lang="en-GB" sz="1000" dirty="0" smtClean="0"/>
              <a:t> Support </a:t>
            </a:r>
            <a:r>
              <a:rPr lang="en-GB" sz="1000" dirty="0" err="1" smtClean="0"/>
              <a:t>BroadBand</a:t>
            </a:r>
            <a:r>
              <a:rPr lang="en-GB" sz="1000" dirty="0" smtClean="0"/>
              <a:t> forum Accesses Interworking</a:t>
            </a:r>
          </a:p>
          <a:p>
            <a:pPr>
              <a:lnSpc>
                <a:spcPct val="200000"/>
              </a:lnSpc>
              <a:buClr>
                <a:srgbClr val="72AF2F"/>
              </a:buClr>
              <a:buSzPct val="80000"/>
              <a:buBlip>
                <a:blip r:embed="rId2"/>
              </a:buBlip>
            </a:pPr>
            <a:r>
              <a:rPr lang="en-GB" sz="1000" dirty="0" smtClean="0"/>
              <a:t> Advanced IP Interconnection of Services</a:t>
            </a:r>
          </a:p>
          <a:p>
            <a:pPr>
              <a:lnSpc>
                <a:spcPct val="200000"/>
              </a:lnSpc>
              <a:buClr>
                <a:srgbClr val="72AF2F"/>
              </a:buClr>
              <a:buSzPct val="80000"/>
              <a:buBlip>
                <a:blip r:embed="rId2"/>
              </a:buBlip>
            </a:pPr>
            <a:r>
              <a:rPr lang="en-GB" sz="1000" dirty="0" smtClean="0"/>
              <a:t> System Improvements to Machine-Type Communications</a:t>
            </a:r>
          </a:p>
          <a:p>
            <a:pPr>
              <a:lnSpc>
                <a:spcPct val="200000"/>
              </a:lnSpc>
              <a:buClr>
                <a:srgbClr val="72AF2F"/>
              </a:buClr>
              <a:buSzPct val="80000"/>
              <a:buBlip>
                <a:blip r:embed="rId2"/>
              </a:buBlip>
            </a:pPr>
            <a:r>
              <a:rPr lang="en-GB" sz="1000" dirty="0" smtClean="0"/>
              <a:t> Unstructured Supplementary Service Data (USSD) simulation service in IMS</a:t>
            </a:r>
          </a:p>
          <a:p>
            <a:pPr>
              <a:lnSpc>
                <a:spcPct val="200000"/>
              </a:lnSpc>
              <a:buClr>
                <a:srgbClr val="72AF2F"/>
              </a:buClr>
              <a:buSzPct val="80000"/>
              <a:buBlip>
                <a:blip r:embed="rId2"/>
              </a:buBlip>
            </a:pPr>
            <a:r>
              <a:rPr lang="en-GB" sz="1000" dirty="0" smtClean="0"/>
              <a:t> SRVCC aspect of enhancements for Multimedia Priority Service</a:t>
            </a:r>
          </a:p>
          <a:p>
            <a:pPr>
              <a:lnSpc>
                <a:spcPct val="200000"/>
              </a:lnSpc>
              <a:buClr>
                <a:srgbClr val="72AF2F"/>
              </a:buClr>
              <a:buSzPct val="80000"/>
              <a:buBlip>
                <a:blip r:embed="rId2"/>
              </a:buBlip>
            </a:pPr>
            <a:r>
              <a:rPr lang="en-GB" sz="1000" dirty="0" smtClean="0"/>
              <a:t> Network Provided Location Information for IMS</a:t>
            </a:r>
          </a:p>
          <a:p>
            <a:pPr>
              <a:lnSpc>
                <a:spcPct val="200000"/>
              </a:lnSpc>
              <a:buClr>
                <a:srgbClr val="72AF2F"/>
              </a:buClr>
              <a:buSzPct val="80000"/>
              <a:buBlip>
                <a:blip r:embed="rId2"/>
              </a:buBlip>
            </a:pPr>
            <a:r>
              <a:rPr lang="en-GB" sz="1000" dirty="0" smtClean="0"/>
              <a:t> SIPTO Service Continuity of IP Data Session</a:t>
            </a:r>
          </a:p>
          <a:p>
            <a:pPr>
              <a:lnSpc>
                <a:spcPct val="200000"/>
              </a:lnSpc>
              <a:buClr>
                <a:srgbClr val="72AF2F"/>
              </a:buClr>
              <a:buSzPct val="80000"/>
              <a:buBlip>
                <a:blip r:embed="rId2"/>
              </a:buBlip>
            </a:pPr>
            <a:r>
              <a:rPr lang="en-GB" sz="1000" dirty="0" smtClean="0"/>
              <a:t> LIPA Mobility and SIPTO at the Local Network</a:t>
            </a:r>
          </a:p>
          <a:p>
            <a:pPr>
              <a:lnSpc>
                <a:spcPct val="200000"/>
              </a:lnSpc>
              <a:buClr>
                <a:srgbClr val="72AF2F"/>
              </a:buClr>
              <a:buSzPct val="80000"/>
              <a:buBlip>
                <a:blip r:embed="rId2"/>
              </a:buBlip>
            </a:pPr>
            <a:r>
              <a:rPr lang="en-GB" sz="1000" dirty="0" smtClean="0"/>
              <a:t> </a:t>
            </a:r>
            <a:r>
              <a:rPr lang="en-GB" sz="1000" dirty="0" err="1" smtClean="0"/>
              <a:t>QoS</a:t>
            </a:r>
            <a:r>
              <a:rPr lang="en-GB" sz="1000" dirty="0" smtClean="0"/>
              <a:t> Control Based on Subscriber Spending Limits</a:t>
            </a:r>
          </a:p>
          <a:p>
            <a:pPr>
              <a:lnSpc>
                <a:spcPct val="200000"/>
              </a:lnSpc>
              <a:buClr>
                <a:srgbClr val="72AF2F"/>
              </a:buClr>
              <a:buSzPct val="80000"/>
              <a:buBlip>
                <a:blip r:embed="rId2"/>
              </a:buBlip>
            </a:pPr>
            <a:r>
              <a:rPr lang="en-GB" sz="1000" dirty="0" smtClean="0"/>
              <a:t> Optimized Service Charging and Allocation of Resources in IMS whilst Roaming</a:t>
            </a:r>
          </a:p>
          <a:p>
            <a:pPr>
              <a:lnSpc>
                <a:spcPct val="200000"/>
              </a:lnSpc>
              <a:buClr>
                <a:srgbClr val="72AF2F"/>
              </a:buClr>
              <a:buSzPct val="80000"/>
              <a:buBlip>
                <a:blip r:embed="rId2"/>
              </a:buBlip>
            </a:pPr>
            <a:r>
              <a:rPr lang="en-GB" sz="1000" dirty="0" smtClean="0"/>
              <a:t> Non Voice Emergency Services</a:t>
            </a:r>
          </a:p>
          <a:p>
            <a:pPr>
              <a:lnSpc>
                <a:spcPct val="200000"/>
              </a:lnSpc>
              <a:buClr>
                <a:srgbClr val="72AF2F"/>
              </a:buClr>
              <a:buSzPct val="80000"/>
              <a:buBlip>
                <a:blip r:embed="rId2"/>
              </a:buBlip>
            </a:pPr>
            <a:r>
              <a:rPr lang="en-GB" sz="1000" dirty="0" smtClean="0"/>
              <a:t> Interworking between Mobile Operators using the Evolved Packet System and Data Application Providers</a:t>
            </a:r>
          </a:p>
          <a:p>
            <a:pPr>
              <a:lnSpc>
                <a:spcPct val="200000"/>
              </a:lnSpc>
              <a:buClr>
                <a:srgbClr val="72AF2F"/>
              </a:buClr>
              <a:buSzPct val="80000"/>
              <a:buBlip>
                <a:blip r:embed="rId2"/>
              </a:buBlip>
            </a:pPr>
            <a:r>
              <a:rPr lang="en-GB" sz="1000" dirty="0" smtClean="0"/>
              <a:t> Service Awareness and Privacy Policies</a:t>
            </a:r>
          </a:p>
          <a:p>
            <a:pPr>
              <a:lnSpc>
                <a:spcPct val="200000"/>
              </a:lnSpc>
              <a:buClr>
                <a:srgbClr val="72AF2F"/>
              </a:buClr>
              <a:buSzPct val="80000"/>
              <a:buBlip>
                <a:blip r:embed="rId2"/>
              </a:buBlip>
            </a:pPr>
            <a:r>
              <a:rPr lang="en-GB" sz="1000" dirty="0" smtClean="0"/>
              <a:t> VPLMN Autonomous CSG Roaming</a:t>
            </a:r>
          </a:p>
          <a:p>
            <a:pPr>
              <a:lnSpc>
                <a:spcPct val="200000"/>
              </a:lnSpc>
              <a:buClr>
                <a:srgbClr val="72AF2F"/>
              </a:buClr>
              <a:buSzPct val="80000"/>
              <a:buBlip>
                <a:blip r:embed="rId2"/>
              </a:buBlip>
            </a:pPr>
            <a:r>
              <a:rPr lang="en-GB" sz="1000" dirty="0" smtClean="0"/>
              <a:t> EEA3 and EIA3 (new Encryption &amp; Integrity EPS security Algorithms)</a:t>
            </a:r>
          </a:p>
          <a:p>
            <a:pPr>
              <a:lnSpc>
                <a:spcPct val="200000"/>
              </a:lnSpc>
              <a:buClr>
                <a:srgbClr val="72AF2F"/>
              </a:buClr>
              <a:buSzPct val="80000"/>
              <a:buBlip>
                <a:blip r:embed="rId2"/>
              </a:buBlip>
            </a:pPr>
            <a:r>
              <a:rPr lang="en-GB" sz="1000" dirty="0" smtClean="0"/>
              <a:t> Specification of Protection against Unsolicited Communication for IMS</a:t>
            </a:r>
          </a:p>
          <a:p>
            <a:pPr>
              <a:lnSpc>
                <a:spcPct val="200000"/>
              </a:lnSpc>
              <a:buClr>
                <a:srgbClr val="72AF2F"/>
              </a:buClr>
              <a:buSzPct val="80000"/>
              <a:buBlip>
                <a:blip r:embed="rId2"/>
              </a:buBlip>
            </a:pPr>
            <a:r>
              <a:rPr lang="en-GB" sz="1000" dirty="0" smtClean="0"/>
              <a:t> Codec for Enhanced Voice Services</a:t>
            </a:r>
          </a:p>
          <a:p>
            <a:pPr>
              <a:lnSpc>
                <a:spcPct val="200000"/>
              </a:lnSpc>
              <a:buClr>
                <a:srgbClr val="72AF2F"/>
              </a:buClr>
              <a:buSzPct val="80000"/>
              <a:buBlip>
                <a:blip r:embed="rId2"/>
              </a:buBlip>
            </a:pPr>
            <a:r>
              <a:rPr lang="en-GB" sz="1000" dirty="0" smtClean="0"/>
              <a:t> Network-Based Positioning Support in LTE</a:t>
            </a:r>
          </a:p>
          <a:p>
            <a:pPr>
              <a:lnSpc>
                <a:spcPct val="200000"/>
              </a:lnSpc>
              <a:buClr>
                <a:srgbClr val="72AF2F"/>
              </a:buClr>
              <a:buSzPct val="80000"/>
              <a:buBlip>
                <a:blip r:embed="rId2"/>
              </a:buBlip>
            </a:pPr>
            <a:r>
              <a:rPr lang="en-GB" sz="1000" dirty="0" smtClean="0"/>
              <a:t> LTE Advanced Carrier Aggregation of Band 4 and Band 17</a:t>
            </a:r>
          </a:p>
          <a:p>
            <a:pPr>
              <a:lnSpc>
                <a:spcPct val="200000"/>
              </a:lnSpc>
              <a:buClr>
                <a:srgbClr val="72AF2F"/>
              </a:buClr>
              <a:buSzPct val="80000"/>
              <a:buBlip>
                <a:blip r:embed="rId2"/>
              </a:buBlip>
            </a:pPr>
            <a:r>
              <a:rPr lang="en-GB" sz="1000" dirty="0" smtClean="0"/>
              <a:t> LTE Advanced Carrier Aggregation of Band 4 and Band 13</a:t>
            </a:r>
          </a:p>
          <a:p>
            <a:pPr>
              <a:lnSpc>
                <a:spcPct val="200000"/>
              </a:lnSpc>
              <a:buClr>
                <a:srgbClr val="72AF2F"/>
              </a:buClr>
              <a:buSzPct val="80000"/>
              <a:buBlip>
                <a:blip r:embed="rId2"/>
              </a:buBlip>
            </a:pPr>
            <a:r>
              <a:rPr lang="en-GB" sz="1000" dirty="0" smtClean="0"/>
              <a:t> Eight carrier HSDPA</a:t>
            </a:r>
          </a:p>
          <a:p>
            <a:pPr>
              <a:lnSpc>
                <a:spcPct val="200000"/>
              </a:lnSpc>
              <a:buClr>
                <a:srgbClr val="72AF2F"/>
              </a:buClr>
              <a:buSzPct val="80000"/>
              <a:buBlip>
                <a:blip r:embed="rId2"/>
              </a:buBlip>
            </a:pPr>
            <a:r>
              <a:rPr lang="en-GB" sz="1000" dirty="0" smtClean="0"/>
              <a:t> UE demodulation performance requirements under multiple-cell scenario for 1.28Mcps TDD</a:t>
            </a:r>
          </a:p>
          <a:p>
            <a:pPr>
              <a:lnSpc>
                <a:spcPct val="200000"/>
              </a:lnSpc>
              <a:buClr>
                <a:srgbClr val="72AF2F"/>
              </a:buClr>
              <a:buSzPct val="80000"/>
              <a:buBlip>
                <a:blip r:embed="rId2"/>
              </a:buBlip>
            </a:pPr>
            <a:r>
              <a:rPr lang="en-GB" sz="1000" dirty="0" smtClean="0"/>
              <a:t> Uplink Transmit Diversity for HSPA</a:t>
            </a:r>
          </a:p>
          <a:p>
            <a:pPr>
              <a:lnSpc>
                <a:spcPct val="200000"/>
              </a:lnSpc>
              <a:buClr>
                <a:srgbClr val="72AF2F"/>
              </a:buClr>
              <a:buSzPct val="80000"/>
            </a:pPr>
            <a:endParaRPr lang="en-GB" sz="1000" dirty="0" smtClean="0"/>
          </a:p>
          <a:p>
            <a:endParaRPr lang="en-GB" sz="1000" dirty="0"/>
          </a:p>
        </p:txBody>
      </p:sp>
      <p:sp>
        <p:nvSpPr>
          <p:cNvPr id="9" name="Rectangle 8"/>
          <p:cNvSpPr/>
          <p:nvPr/>
        </p:nvSpPr>
        <p:spPr>
          <a:xfrm>
            <a:off x="6169891" y="5800436"/>
            <a:ext cx="2974109" cy="338554"/>
          </a:xfrm>
          <a:prstGeom prst="rect">
            <a:avLst/>
          </a:prstGeom>
        </p:spPr>
        <p:txBody>
          <a:bodyPr wrap="square">
            <a:spAutoFit/>
          </a:bodyPr>
          <a:lstStyle/>
          <a:p>
            <a:pPr algn="ctr"/>
            <a:r>
              <a:rPr lang="en-US" sz="500" dirty="0" smtClean="0">
                <a:solidFill>
                  <a:schemeClr val="tx1">
                    <a:lumMod val="50000"/>
                    <a:lumOff val="50000"/>
                  </a:schemeClr>
                </a:solidFill>
                <a:hlinkClick r:id="rId3"/>
              </a:rPr>
              <a:t> </a:t>
            </a:r>
            <a:r>
              <a:rPr lang="en-US" sz="800" dirty="0" smtClean="0">
                <a:solidFill>
                  <a:schemeClr val="tx1">
                    <a:lumMod val="50000"/>
                    <a:lumOff val="50000"/>
                  </a:schemeClr>
                </a:solidFill>
                <a:hlinkClick r:id="rId3"/>
              </a:rPr>
              <a:t>http://www.3gpp.org/ftp/Specs/html-info/FeatureListFrameSet.htm</a:t>
            </a:r>
            <a:r>
              <a:rPr lang="en-US" sz="800" dirty="0" smtClean="0">
                <a:solidFill>
                  <a:schemeClr val="tx1">
                    <a:lumMod val="50000"/>
                    <a:lumOff val="50000"/>
                  </a:schemeClr>
                </a:solidFill>
              </a:rPr>
              <a:t> </a:t>
            </a:r>
            <a:endParaRPr lang="en-GB" sz="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a:xfrm>
            <a:off x="457200" y="457200"/>
            <a:ext cx="8229600" cy="1143000"/>
          </a:xfrm>
        </p:spPr>
        <p:txBody>
          <a:bodyPr>
            <a:normAutofit/>
          </a:bodyPr>
          <a:lstStyle/>
          <a:p>
            <a:pPr>
              <a:defRPr/>
            </a:pPr>
            <a:r>
              <a:rPr lang="en-US" sz="3200" dirty="0" smtClean="0">
                <a:solidFill>
                  <a:srgbClr val="FF0000"/>
                </a:solidFill>
                <a:latin typeface="Arial" charset="0"/>
              </a:rPr>
              <a:t>3GPP Release12 </a:t>
            </a:r>
            <a:endParaRPr lang="en-US" sz="1400" dirty="0" smtClean="0">
              <a:solidFill>
                <a:srgbClr val="FF0000"/>
              </a:solidFill>
              <a:latin typeface="Arial" charset="0"/>
            </a:endParaRPr>
          </a:p>
        </p:txBody>
      </p:sp>
      <p:sp>
        <p:nvSpPr>
          <p:cNvPr id="22532" name="Rectangle 3"/>
          <p:cNvSpPr>
            <a:spLocks noGrp="1"/>
          </p:cNvSpPr>
          <p:nvPr>
            <p:ph type="body" idx="1"/>
          </p:nvPr>
        </p:nvSpPr>
        <p:spPr>
          <a:xfrm>
            <a:off x="304800" y="1295401"/>
            <a:ext cx="8319221" cy="685800"/>
          </a:xfrm>
        </p:spPr>
        <p:txBody>
          <a:bodyPr/>
          <a:lstStyle/>
          <a:p>
            <a:pPr>
              <a:buBlip>
                <a:blip r:embed="rId2"/>
              </a:buBlip>
              <a:defRPr/>
            </a:pPr>
            <a:r>
              <a:rPr lang="en-US" sz="1800" dirty="0" smtClean="0">
                <a:latin typeface="Arial" pitchFamily="34" charset="0"/>
                <a:cs typeface="Arial" pitchFamily="34" charset="0"/>
              </a:rPr>
              <a:t>Release 12 content not yet defined, but Study Items (SI) in Release 11 indicate where specification work is likely</a:t>
            </a:r>
            <a:endParaRPr lang="en-US" sz="2400" dirty="0" smtClean="0">
              <a:latin typeface="Arial" charset="0"/>
            </a:endParaRPr>
          </a:p>
          <a:p>
            <a:pPr>
              <a:buFontTx/>
              <a:buNone/>
              <a:defRPr/>
            </a:pPr>
            <a:endParaRPr lang="en-US" sz="2400" dirty="0" smtClean="0">
              <a:latin typeface="Arial" charset="0"/>
            </a:endParaRPr>
          </a:p>
        </p:txBody>
      </p:sp>
      <p:sp>
        <p:nvSpPr>
          <p:cNvPr id="17413"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73E362D6-BCC9-425C-9D63-6D8CCE83CE94}" type="slidenum">
              <a:rPr lang="en-GB" sz="1100">
                <a:solidFill>
                  <a:schemeClr val="bg1"/>
                </a:solidFill>
              </a:rPr>
              <a:pPr eaLnBrk="1" hangingPunct="1"/>
              <a:t>12</a:t>
            </a:fld>
            <a:endParaRPr lang="en-GB" sz="1100">
              <a:solidFill>
                <a:schemeClr val="bg1"/>
              </a:solidFill>
            </a:endParaRPr>
          </a:p>
        </p:txBody>
      </p:sp>
      <p:sp>
        <p:nvSpPr>
          <p:cNvPr id="7" name="TextBox 6"/>
          <p:cNvSpPr txBox="1"/>
          <p:nvPr/>
        </p:nvSpPr>
        <p:spPr>
          <a:xfrm>
            <a:off x="168564" y="2209800"/>
            <a:ext cx="8806872" cy="3785652"/>
          </a:xfrm>
          <a:prstGeom prst="rect">
            <a:avLst/>
          </a:prstGeom>
          <a:noFill/>
        </p:spPr>
        <p:txBody>
          <a:bodyPr wrap="square" numCol="3" spcCol="144000" rtlCol="0" anchor="ctr">
            <a:spAutoFit/>
          </a:bodyPr>
          <a:lstStyle/>
          <a:p>
            <a:pPr>
              <a:lnSpc>
                <a:spcPct val="200000"/>
              </a:lnSpc>
              <a:buClr>
                <a:srgbClr val="72AF2F"/>
              </a:buClr>
              <a:buSzPct val="90000"/>
              <a:buBlip>
                <a:blip r:embed="rId2"/>
              </a:buBlip>
            </a:pPr>
            <a:r>
              <a:rPr lang="en-GB" sz="1000" dirty="0" smtClean="0"/>
              <a:t>Study on IMS based Peer-to-Peer Content Distribution Services</a:t>
            </a:r>
          </a:p>
          <a:p>
            <a:pPr>
              <a:lnSpc>
                <a:spcPct val="200000"/>
              </a:lnSpc>
              <a:buClr>
                <a:srgbClr val="72AF2F"/>
              </a:buClr>
              <a:buSzPct val="90000"/>
              <a:buBlip>
                <a:blip r:embed="rId2"/>
              </a:buBlip>
            </a:pPr>
            <a:r>
              <a:rPr lang="en-GB" sz="1000" dirty="0" smtClean="0"/>
              <a:t>Study on IMS based Peer-to-Peer Content Distribution Services (Stage 2)</a:t>
            </a:r>
          </a:p>
          <a:p>
            <a:pPr>
              <a:lnSpc>
                <a:spcPct val="200000"/>
              </a:lnSpc>
              <a:buClr>
                <a:srgbClr val="72AF2F"/>
              </a:buClr>
              <a:buSzPct val="90000"/>
              <a:buBlip>
                <a:blip r:embed="rId2"/>
              </a:buBlip>
            </a:pPr>
            <a:r>
              <a:rPr lang="en-GB" sz="1000" dirty="0" smtClean="0"/>
              <a:t>Study on Non Voice Emergency Services</a:t>
            </a:r>
          </a:p>
          <a:p>
            <a:pPr>
              <a:lnSpc>
                <a:spcPct val="200000"/>
              </a:lnSpc>
              <a:buClr>
                <a:srgbClr val="72AF2F"/>
              </a:buClr>
              <a:buSzPct val="90000"/>
              <a:buBlip>
                <a:blip r:embed="rId2"/>
              </a:buBlip>
            </a:pPr>
            <a:r>
              <a:rPr lang="en-GB" sz="1000" dirty="0" smtClean="0"/>
              <a:t>Study on UICC/USIM enhancements</a:t>
            </a:r>
          </a:p>
          <a:p>
            <a:pPr>
              <a:lnSpc>
                <a:spcPct val="200000"/>
              </a:lnSpc>
              <a:buClr>
                <a:srgbClr val="72AF2F"/>
              </a:buClr>
              <a:buSzPct val="90000"/>
              <a:buBlip>
                <a:blip r:embed="rId2"/>
              </a:buBlip>
            </a:pPr>
            <a:r>
              <a:rPr lang="en-GB" sz="1000" dirty="0" smtClean="0"/>
              <a:t>Study on Alternatives to E.164 for Machine-Type Communications</a:t>
            </a:r>
          </a:p>
          <a:p>
            <a:pPr>
              <a:lnSpc>
                <a:spcPct val="200000"/>
              </a:lnSpc>
              <a:buClr>
                <a:srgbClr val="72AF2F"/>
              </a:buClr>
              <a:buSzPct val="90000"/>
              <a:buBlip>
                <a:blip r:embed="rId2"/>
              </a:buBlip>
            </a:pPr>
            <a:r>
              <a:rPr lang="en-GB" sz="1000" dirty="0" smtClean="0"/>
              <a:t>Study on enhancements for Machine-Type Communications (MTC)</a:t>
            </a:r>
          </a:p>
          <a:p>
            <a:pPr>
              <a:lnSpc>
                <a:spcPct val="200000"/>
              </a:lnSpc>
              <a:buClr>
                <a:srgbClr val="72AF2F"/>
              </a:buClr>
              <a:buSzPct val="90000"/>
              <a:buBlip>
                <a:blip r:embed="rId2"/>
              </a:buBlip>
            </a:pPr>
            <a:r>
              <a:rPr lang="en-GB" sz="1000" dirty="0" smtClean="0"/>
              <a:t>Study on Support for 3GPP Voice Interworking with Enterprise IP-PBX</a:t>
            </a:r>
          </a:p>
          <a:p>
            <a:pPr>
              <a:lnSpc>
                <a:spcPct val="200000"/>
              </a:lnSpc>
              <a:buClr>
                <a:srgbClr val="72AF2F"/>
              </a:buClr>
              <a:buSzPct val="90000"/>
              <a:buBlip>
                <a:blip r:embed="rId2"/>
              </a:buBlip>
            </a:pPr>
            <a:r>
              <a:rPr lang="en-GB" sz="1000" dirty="0" smtClean="0"/>
              <a:t>Study on IMS Network-Independent Public User Identities</a:t>
            </a:r>
          </a:p>
          <a:p>
            <a:pPr>
              <a:lnSpc>
                <a:spcPct val="200000"/>
              </a:lnSpc>
              <a:buClr>
                <a:srgbClr val="72AF2F"/>
              </a:buClr>
              <a:buSzPct val="90000"/>
              <a:buBlip>
                <a:blip r:embed="rId2"/>
              </a:buBlip>
            </a:pPr>
            <a:r>
              <a:rPr lang="en-GB" sz="1000" dirty="0" smtClean="0"/>
              <a:t>Study on Integration of Single Sign-On (SSO) frameworks with 3GPP networks</a:t>
            </a:r>
          </a:p>
          <a:p>
            <a:pPr>
              <a:lnSpc>
                <a:spcPct val="200000"/>
              </a:lnSpc>
              <a:buClr>
                <a:srgbClr val="72AF2F"/>
              </a:buClr>
              <a:buSzPct val="90000"/>
              <a:buBlip>
                <a:blip r:embed="rId2"/>
              </a:buBlip>
            </a:pPr>
            <a:r>
              <a:rPr lang="en-GB" sz="1000" dirty="0" smtClean="0"/>
              <a:t>Study on Security aspects of Integration of Single Sign-On (SSO) frameworks with 3GPP networks</a:t>
            </a:r>
          </a:p>
          <a:p>
            <a:pPr>
              <a:lnSpc>
                <a:spcPct val="200000"/>
              </a:lnSpc>
              <a:buClr>
                <a:srgbClr val="72AF2F"/>
              </a:buClr>
              <a:buSzPct val="90000"/>
              <a:buBlip>
                <a:blip r:embed="rId2"/>
              </a:buBlip>
            </a:pPr>
            <a:r>
              <a:rPr lang="en-GB" sz="1000" dirty="0" smtClean="0"/>
              <a:t>Study on Core Network Overload solutions</a:t>
            </a:r>
          </a:p>
          <a:p>
            <a:pPr>
              <a:lnSpc>
                <a:spcPct val="200000"/>
              </a:lnSpc>
              <a:buClr>
                <a:srgbClr val="72AF2F"/>
              </a:buClr>
              <a:buSzPct val="90000"/>
              <a:buBlip>
                <a:blip r:embed="rId2"/>
              </a:buBlip>
            </a:pPr>
            <a:r>
              <a:rPr lang="en-GB" sz="1000" dirty="0" smtClean="0"/>
              <a:t>Study on Continuity of Data Sessions to Local Networks</a:t>
            </a:r>
          </a:p>
          <a:p>
            <a:pPr>
              <a:lnSpc>
                <a:spcPct val="200000"/>
              </a:lnSpc>
              <a:buClr>
                <a:srgbClr val="72AF2F"/>
              </a:buClr>
              <a:buSzPct val="90000"/>
              <a:buBlip>
                <a:blip r:embed="rId2"/>
              </a:buBlip>
            </a:pPr>
            <a:r>
              <a:rPr lang="en-GB" sz="1000" dirty="0" smtClean="0"/>
              <a:t>Study on Non-MTC Mobile Data Applications impacts</a:t>
            </a:r>
          </a:p>
          <a:p>
            <a:pPr>
              <a:lnSpc>
                <a:spcPct val="200000"/>
              </a:lnSpc>
              <a:buClr>
                <a:srgbClr val="72AF2F"/>
              </a:buClr>
              <a:buSzPct val="90000"/>
              <a:buBlip>
                <a:blip r:embed="rId2"/>
              </a:buBlip>
            </a:pPr>
            <a:r>
              <a:rPr lang="en-GB" sz="1000" dirty="0" smtClean="0"/>
              <a:t>Study on System Enhancements for Energy Efficiency</a:t>
            </a:r>
          </a:p>
          <a:p>
            <a:pPr>
              <a:lnSpc>
                <a:spcPct val="200000"/>
              </a:lnSpc>
              <a:buClr>
                <a:srgbClr val="72AF2F"/>
              </a:buClr>
              <a:buSzPct val="90000"/>
              <a:buBlip>
                <a:blip r:embed="rId2"/>
              </a:buBlip>
            </a:pPr>
            <a:r>
              <a:rPr lang="en-GB" sz="1000" dirty="0" smtClean="0"/>
              <a:t>Study on Solutions for GSM/EDGE BTS Energy Saving</a:t>
            </a:r>
          </a:p>
          <a:p>
            <a:pPr>
              <a:lnSpc>
                <a:spcPct val="200000"/>
              </a:lnSpc>
              <a:buClr>
                <a:srgbClr val="72AF2F"/>
              </a:buClr>
              <a:buSzPct val="90000"/>
              <a:buBlip>
                <a:blip r:embed="rId2"/>
              </a:buBlip>
            </a:pPr>
            <a:r>
              <a:rPr lang="en-GB" sz="1000" dirty="0" smtClean="0"/>
              <a:t>Study on Coordinated Multi-Point operation for LTE</a:t>
            </a:r>
          </a:p>
          <a:p>
            <a:pPr>
              <a:lnSpc>
                <a:spcPct val="200000"/>
              </a:lnSpc>
              <a:buClr>
                <a:srgbClr val="72AF2F"/>
              </a:buClr>
              <a:buSzPct val="90000"/>
              <a:buBlip>
                <a:blip r:embed="rId2"/>
              </a:buBlip>
            </a:pPr>
            <a:r>
              <a:rPr lang="en-GB" sz="1000" dirty="0" smtClean="0"/>
              <a:t>Study on UE Application Layer Data Throughput Performance</a:t>
            </a:r>
          </a:p>
          <a:p>
            <a:pPr>
              <a:lnSpc>
                <a:spcPct val="200000"/>
              </a:lnSpc>
              <a:buClr>
                <a:srgbClr val="72AF2F"/>
              </a:buClr>
              <a:buSzPct val="90000"/>
              <a:buBlip>
                <a:blip r:embed="rId2"/>
              </a:buBlip>
            </a:pPr>
            <a:r>
              <a:rPr lang="en-GB" sz="1000" dirty="0" smtClean="0"/>
              <a:t>Study on Uplink MIMO</a:t>
            </a:r>
          </a:p>
          <a:p>
            <a:pPr>
              <a:lnSpc>
                <a:spcPct val="200000"/>
              </a:lnSpc>
              <a:buClr>
                <a:srgbClr val="72AF2F"/>
              </a:buClr>
              <a:buSzPct val="90000"/>
              <a:buBlip>
                <a:blip r:embed="rId2"/>
              </a:buBlip>
            </a:pPr>
            <a:r>
              <a:rPr lang="en-GB" sz="1000" dirty="0" smtClean="0"/>
              <a:t>Study on HSDPA Multipoint Transmission</a:t>
            </a:r>
          </a:p>
          <a:p>
            <a:pPr>
              <a:lnSpc>
                <a:spcPct val="200000"/>
              </a:lnSpc>
              <a:buClr>
                <a:srgbClr val="72AF2F"/>
              </a:buClr>
              <a:buSzPct val="90000"/>
              <a:buBlip>
                <a:blip r:embed="rId2"/>
              </a:buBlip>
            </a:pPr>
            <a:r>
              <a:rPr lang="en-GB" sz="1000" dirty="0" smtClean="0"/>
              <a:t>Study on Inclusion of RF Pattern Matching as a positioning method in the E-UTRAN</a:t>
            </a:r>
          </a:p>
          <a:p>
            <a:pPr>
              <a:lnSpc>
                <a:spcPct val="200000"/>
              </a:lnSpc>
              <a:buClr>
                <a:srgbClr val="72AF2F"/>
              </a:buClr>
              <a:buSzPct val="80000"/>
              <a:buFont typeface="Wingdings" pitchFamily="2" charset="2"/>
              <a:buChar char="q"/>
            </a:pPr>
            <a:endParaRPr lang="en-GB" sz="1000" dirty="0" smtClean="0"/>
          </a:p>
          <a:p>
            <a:endParaRPr lang="en-GB" dirty="0"/>
          </a:p>
        </p:txBody>
      </p:sp>
      <p:sp>
        <p:nvSpPr>
          <p:cNvPr id="9" name="Rectangle 8"/>
          <p:cNvSpPr/>
          <p:nvPr/>
        </p:nvSpPr>
        <p:spPr>
          <a:xfrm>
            <a:off x="2514600" y="6172200"/>
            <a:ext cx="3230372" cy="215444"/>
          </a:xfrm>
          <a:prstGeom prst="rect">
            <a:avLst/>
          </a:prstGeom>
        </p:spPr>
        <p:txBody>
          <a:bodyPr wrap="none">
            <a:spAutoFit/>
          </a:bodyPr>
          <a:lstStyle/>
          <a:p>
            <a:r>
              <a:rPr lang="en-US" sz="500" dirty="0" smtClean="0">
                <a:solidFill>
                  <a:schemeClr val="tx1">
                    <a:lumMod val="50000"/>
                    <a:lumOff val="50000"/>
                  </a:schemeClr>
                </a:solidFill>
                <a:hlinkClick r:id="rId3"/>
              </a:rPr>
              <a:t> </a:t>
            </a:r>
            <a:r>
              <a:rPr lang="en-US" sz="800" dirty="0" smtClean="0">
                <a:solidFill>
                  <a:schemeClr val="tx1">
                    <a:lumMod val="50000"/>
                    <a:lumOff val="50000"/>
                  </a:schemeClr>
                </a:solidFill>
                <a:hlinkClick r:id="rId3"/>
              </a:rPr>
              <a:t>http://www.3gpp.org/ftp/Specs/html-info/FeatureListFrameSet.htm</a:t>
            </a:r>
            <a:r>
              <a:rPr lang="en-US" sz="800" dirty="0" smtClean="0">
                <a:solidFill>
                  <a:schemeClr val="tx1">
                    <a:lumMod val="50000"/>
                    <a:lumOff val="50000"/>
                  </a:schemeClr>
                </a:solidFill>
              </a:rPr>
              <a:t> </a:t>
            </a:r>
            <a:endParaRPr lang="en-GB" sz="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a:xfrm>
            <a:off x="457200" y="304800"/>
            <a:ext cx="8229600" cy="1143000"/>
          </a:xfrm>
          <a:noFill/>
        </p:spPr>
        <p:txBody>
          <a:bodyPr>
            <a:normAutofit/>
          </a:bodyPr>
          <a:lstStyle/>
          <a:p>
            <a:r>
              <a:rPr lang="en-US" sz="3200" dirty="0" smtClean="0">
                <a:solidFill>
                  <a:srgbClr val="FF0000"/>
                </a:solidFill>
                <a:latin typeface="Arial" pitchFamily="34" charset="0"/>
              </a:rPr>
              <a:t>Mobile/Mobile Convergence</a:t>
            </a:r>
            <a:r>
              <a:rPr lang="en-US" sz="1800" dirty="0" smtClean="0">
                <a:solidFill>
                  <a:srgbClr val="FF0000"/>
                </a:solidFill>
                <a:latin typeface="Arial" pitchFamily="34" charset="0"/>
              </a:rPr>
              <a:t> </a:t>
            </a:r>
            <a:endParaRPr lang="en-GB" sz="2800" dirty="0" smtClean="0">
              <a:solidFill>
                <a:srgbClr val="FF0000"/>
              </a:solidFill>
              <a:latin typeface="Arial" pitchFamily="34" charset="0"/>
            </a:endParaRPr>
          </a:p>
        </p:txBody>
      </p:sp>
      <p:sp>
        <p:nvSpPr>
          <p:cNvPr id="22532" name="Slide Number Placeholder 4"/>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A48AACFC-AF5F-40E3-9352-B0F925735B87}" type="slidenum">
              <a:rPr lang="en-GB" sz="1100">
                <a:solidFill>
                  <a:schemeClr val="bg1"/>
                </a:solidFill>
              </a:rPr>
              <a:pPr eaLnBrk="1" hangingPunct="1"/>
              <a:t>13</a:t>
            </a:fld>
            <a:endParaRPr lang="en-GB" sz="1100">
              <a:solidFill>
                <a:schemeClr val="bg1"/>
              </a:solidFill>
            </a:endParaRPr>
          </a:p>
        </p:txBody>
      </p:sp>
      <p:sp>
        <p:nvSpPr>
          <p:cNvPr id="18437" name="Rectangle 4"/>
          <p:cNvSpPr>
            <a:spLocks/>
          </p:cNvSpPr>
          <p:nvPr/>
        </p:nvSpPr>
        <p:spPr bwMode="auto">
          <a:xfrm>
            <a:off x="321613" y="2133600"/>
            <a:ext cx="8500773" cy="3733800"/>
          </a:xfrm>
          <a:prstGeom prst="rect">
            <a:avLst/>
          </a:prstGeom>
          <a:noFill/>
          <a:ln w="9525">
            <a:noFill/>
            <a:miter lim="800000"/>
            <a:headEnd/>
            <a:tailEnd/>
          </a:ln>
        </p:spPr>
        <p:txBody>
          <a:bodyPr/>
          <a:lstStyle/>
          <a:p>
            <a:pPr algn="ctr">
              <a:lnSpc>
                <a:spcPct val="80000"/>
              </a:lnSpc>
              <a:spcBef>
                <a:spcPct val="20000"/>
              </a:spcBef>
              <a:defRPr/>
            </a:pPr>
            <a:endParaRPr lang="en-GB" sz="1600" dirty="0">
              <a:solidFill>
                <a:srgbClr val="4D4D4D"/>
              </a:solidFill>
            </a:endParaRPr>
          </a:p>
          <a:p>
            <a:pPr>
              <a:lnSpc>
                <a:spcPct val="80000"/>
              </a:lnSpc>
              <a:spcBef>
                <a:spcPct val="20000"/>
              </a:spcBef>
              <a:buFontTx/>
              <a:buBlip>
                <a:blip r:embed="rId2"/>
              </a:buBlip>
              <a:defRPr/>
            </a:pPr>
            <a:endParaRPr lang="en-GB" sz="1600" dirty="0"/>
          </a:p>
          <a:p>
            <a:pPr marL="271463" indent="-271463">
              <a:lnSpc>
                <a:spcPct val="80000"/>
              </a:lnSpc>
              <a:spcBef>
                <a:spcPct val="20000"/>
              </a:spcBef>
              <a:buFontTx/>
              <a:buBlip>
                <a:blip r:embed="rId2"/>
              </a:buBlip>
              <a:defRPr/>
            </a:pPr>
            <a:r>
              <a:rPr lang="en-GB" sz="1600" dirty="0" smtClean="0">
                <a:latin typeface="Arial" pitchFamily="34" charset="0"/>
                <a:cs typeface="Arial" pitchFamily="34" charset="0"/>
              </a:rPr>
              <a:t>CDMA </a:t>
            </a:r>
            <a:r>
              <a:rPr lang="en-GB" sz="1600" dirty="0">
                <a:latin typeface="Arial" pitchFamily="34" charset="0"/>
                <a:cs typeface="Arial" pitchFamily="34" charset="0"/>
              </a:rPr>
              <a:t>Development Group (CDG) join 3GPP as a Market Representation </a:t>
            </a:r>
            <a:r>
              <a:rPr lang="en-GB" sz="1600" dirty="0" smtClean="0">
                <a:latin typeface="Arial" pitchFamily="34" charset="0"/>
                <a:cs typeface="Arial" pitchFamily="34" charset="0"/>
              </a:rPr>
              <a:t>Partner in 2009</a:t>
            </a:r>
          </a:p>
          <a:p>
            <a:pPr marL="271463" indent="-271463">
              <a:lnSpc>
                <a:spcPct val="80000"/>
              </a:lnSpc>
              <a:spcBef>
                <a:spcPct val="20000"/>
              </a:spcBef>
              <a:buFontTx/>
              <a:buBlip>
                <a:blip r:embed="rId2"/>
              </a:buBlip>
              <a:defRPr/>
            </a:pPr>
            <a:endParaRPr lang="en-GB" sz="1600" dirty="0" smtClean="0">
              <a:latin typeface="Arial" pitchFamily="34" charset="0"/>
              <a:cs typeface="Arial" pitchFamily="34" charset="0"/>
            </a:endParaRPr>
          </a:p>
          <a:p>
            <a:pPr marL="271463" indent="-271463">
              <a:lnSpc>
                <a:spcPct val="80000"/>
              </a:lnSpc>
              <a:spcBef>
                <a:spcPct val="20000"/>
              </a:spcBef>
              <a:buFontTx/>
              <a:buBlip>
                <a:blip r:embed="rId2"/>
              </a:buBlip>
              <a:defRPr/>
            </a:pPr>
            <a:r>
              <a:rPr lang="en-GB" sz="1600" dirty="0" smtClean="0">
                <a:latin typeface="Arial" pitchFamily="34" charset="0"/>
                <a:cs typeface="Arial" pitchFamily="34" charset="0"/>
              </a:rPr>
              <a:t>CDMA operators are planning their evolution to LTE.  Some have already deployed LTE (e.g., Verizon)  </a:t>
            </a:r>
            <a:endParaRPr lang="en-GB" sz="1600" dirty="0">
              <a:latin typeface="Arial" pitchFamily="34" charset="0"/>
              <a:cs typeface="Arial" pitchFamily="34" charset="0"/>
            </a:endParaRPr>
          </a:p>
          <a:p>
            <a:pPr marL="271463" indent="-271463">
              <a:lnSpc>
                <a:spcPct val="80000"/>
              </a:lnSpc>
              <a:spcBef>
                <a:spcPct val="20000"/>
              </a:spcBef>
              <a:buFontTx/>
              <a:buBlip>
                <a:blip r:embed="rId2"/>
              </a:buBlip>
              <a:defRPr/>
            </a:pPr>
            <a:endParaRPr lang="en-GB" sz="1600" dirty="0">
              <a:latin typeface="Arial" pitchFamily="34" charset="0"/>
              <a:cs typeface="Arial" pitchFamily="34" charset="0"/>
            </a:endParaRPr>
          </a:p>
          <a:p>
            <a:pPr marL="271463" indent="-271463">
              <a:lnSpc>
                <a:spcPct val="80000"/>
              </a:lnSpc>
              <a:spcBef>
                <a:spcPct val="20000"/>
              </a:spcBef>
              <a:buFontTx/>
              <a:buBlip>
                <a:blip r:embed="rId2"/>
              </a:buBlip>
              <a:defRPr/>
            </a:pPr>
            <a:r>
              <a:rPr lang="en-GB" sz="1600" dirty="0" smtClean="0">
                <a:latin typeface="Arial" pitchFamily="34" charset="0"/>
                <a:cs typeface="Arial" pitchFamily="34" charset="0"/>
              </a:rPr>
              <a:t>TD-SCDMA </a:t>
            </a:r>
            <a:r>
              <a:rPr lang="en-GB" sz="1600" dirty="0">
                <a:latin typeface="Arial" pitchFamily="34" charset="0"/>
                <a:cs typeface="Arial" pitchFamily="34" charset="0"/>
              </a:rPr>
              <a:t>Forum </a:t>
            </a:r>
            <a:r>
              <a:rPr lang="en-GB" sz="1600" dirty="0" smtClean="0">
                <a:latin typeface="Arial" pitchFamily="34" charset="0"/>
                <a:cs typeface="Arial" pitchFamily="34" charset="0"/>
              </a:rPr>
              <a:t>paved </a:t>
            </a:r>
            <a:r>
              <a:rPr lang="en-GB" sz="1600" dirty="0">
                <a:latin typeface="Arial" pitchFamily="34" charset="0"/>
                <a:cs typeface="Arial" pitchFamily="34" charset="0"/>
              </a:rPr>
              <a:t>the way for </a:t>
            </a:r>
            <a:r>
              <a:rPr lang="en-GB" sz="1600" dirty="0" smtClean="0">
                <a:latin typeface="Arial" pitchFamily="34" charset="0"/>
                <a:cs typeface="Arial" pitchFamily="34" charset="0"/>
              </a:rPr>
              <a:t>LTE TDD mode </a:t>
            </a:r>
            <a:r>
              <a:rPr lang="en-GB" sz="1600" dirty="0">
                <a:latin typeface="Arial" pitchFamily="34" charset="0"/>
                <a:cs typeface="Arial" pitchFamily="34" charset="0"/>
              </a:rPr>
              <a:t>in </a:t>
            </a:r>
            <a:r>
              <a:rPr lang="en-GB" sz="1600" dirty="0" smtClean="0">
                <a:latin typeface="Arial" pitchFamily="34" charset="0"/>
                <a:cs typeface="Arial" pitchFamily="34" charset="0"/>
              </a:rPr>
              <a:t>China.  LTE unites both FDD and TDD communities.</a:t>
            </a:r>
            <a:endParaRPr lang="en-GB" sz="1600" dirty="0">
              <a:latin typeface="Arial" pitchFamily="34" charset="0"/>
              <a:cs typeface="Arial" pitchFamily="34" charset="0"/>
            </a:endParaRPr>
          </a:p>
          <a:p>
            <a:pPr marL="271463" indent="-271463">
              <a:lnSpc>
                <a:spcPct val="80000"/>
              </a:lnSpc>
              <a:spcBef>
                <a:spcPct val="20000"/>
              </a:spcBef>
              <a:buFontTx/>
              <a:buBlip>
                <a:blip r:embed="rId2"/>
              </a:buBlip>
              <a:defRPr/>
            </a:pPr>
            <a:endParaRPr lang="en-GB" sz="1600" dirty="0">
              <a:latin typeface="Arial" pitchFamily="34" charset="0"/>
              <a:cs typeface="Arial" pitchFamily="34" charset="0"/>
            </a:endParaRPr>
          </a:p>
          <a:p>
            <a:pPr marL="271463" indent="-271463">
              <a:lnSpc>
                <a:spcPct val="80000"/>
              </a:lnSpc>
              <a:spcBef>
                <a:spcPct val="20000"/>
              </a:spcBef>
              <a:buFontTx/>
              <a:buBlip>
                <a:blip r:embed="rId2"/>
              </a:buBlip>
              <a:defRPr/>
            </a:pPr>
            <a:endParaRPr lang="en-GB" sz="1600" dirty="0">
              <a:latin typeface="Arial" pitchFamily="34" charset="0"/>
              <a:cs typeface="Arial" pitchFamily="34" charset="0"/>
            </a:endParaRPr>
          </a:p>
          <a:p>
            <a:pPr marL="271463" indent="-271463">
              <a:lnSpc>
                <a:spcPct val="80000"/>
              </a:lnSpc>
              <a:spcBef>
                <a:spcPct val="20000"/>
              </a:spcBef>
              <a:defRPr/>
            </a:pPr>
            <a:endParaRPr lang="en-GB" sz="1800" dirty="0">
              <a:latin typeface="Arial" pitchFamily="34" charset="0"/>
              <a:cs typeface="Arial" pitchFamily="34" charset="0"/>
            </a:endParaRPr>
          </a:p>
          <a:p>
            <a:pPr marL="0" lvl="1">
              <a:lnSpc>
                <a:spcPct val="80000"/>
              </a:lnSpc>
              <a:spcBef>
                <a:spcPct val="20000"/>
              </a:spcBef>
              <a:buClr>
                <a:srgbClr val="C00000"/>
              </a:buClr>
              <a:defRPr/>
            </a:pPr>
            <a:endParaRPr lang="en-GB" sz="1800" dirty="0">
              <a:latin typeface="Arial" pitchFamily="34" charset="0"/>
              <a:cs typeface="Arial" pitchFamily="34" charset="0"/>
            </a:endParaRPr>
          </a:p>
        </p:txBody>
      </p:sp>
      <p:sp>
        <p:nvSpPr>
          <p:cNvPr id="22534" name="Rectangle 5"/>
          <p:cNvSpPr>
            <a:spLocks noChangeArrowheads="1"/>
          </p:cNvSpPr>
          <p:nvPr/>
        </p:nvSpPr>
        <p:spPr bwMode="auto">
          <a:xfrm>
            <a:off x="873125" y="4840288"/>
            <a:ext cx="4562475" cy="396875"/>
          </a:xfrm>
          <a:prstGeom prst="rect">
            <a:avLst/>
          </a:prstGeom>
          <a:noFill/>
          <a:ln w="9525">
            <a:noFill/>
            <a:miter lim="800000"/>
            <a:headEnd/>
            <a:tailEnd/>
          </a:ln>
        </p:spPr>
        <p:txBody>
          <a:bodyPr>
            <a:spAutoFit/>
          </a:bodyPr>
          <a:lstStyle/>
          <a:p>
            <a:endParaRPr lang="en-GB"/>
          </a:p>
          <a:p>
            <a:r>
              <a:rPr lang="en-GB"/>
              <a:t> </a:t>
            </a:r>
          </a:p>
        </p:txBody>
      </p:sp>
      <p:sp>
        <p:nvSpPr>
          <p:cNvPr id="22536" name="Rectangle 8"/>
          <p:cNvSpPr>
            <a:spLocks noChangeArrowheads="1"/>
          </p:cNvSpPr>
          <p:nvPr/>
        </p:nvSpPr>
        <p:spPr bwMode="auto">
          <a:xfrm>
            <a:off x="1752600" y="1447800"/>
            <a:ext cx="5334000" cy="486287"/>
          </a:xfrm>
          <a:prstGeom prst="rect">
            <a:avLst/>
          </a:prstGeom>
          <a:noFill/>
          <a:ln w="9525">
            <a:noFill/>
            <a:miter lim="800000"/>
            <a:headEnd/>
            <a:tailEnd/>
          </a:ln>
        </p:spPr>
        <p:txBody>
          <a:bodyPr wrap="square">
            <a:spAutoFit/>
          </a:bodyPr>
          <a:lstStyle/>
          <a:p>
            <a:pPr algn="ctr">
              <a:lnSpc>
                <a:spcPct val="80000"/>
              </a:lnSpc>
              <a:spcBef>
                <a:spcPct val="20000"/>
              </a:spcBef>
            </a:pPr>
            <a:r>
              <a:rPr lang="en-GB" sz="1600" dirty="0">
                <a:solidFill>
                  <a:srgbClr val="4D4D4D"/>
                </a:solidFill>
                <a:latin typeface="Arial" pitchFamily="34" charset="0"/>
                <a:cs typeface="Arial" pitchFamily="34" charset="0"/>
              </a:rPr>
              <a:t>3GPP LTE is a</a:t>
            </a:r>
            <a:r>
              <a:rPr lang="en-GB" sz="1600" i="1" dirty="0">
                <a:solidFill>
                  <a:srgbClr val="4D4D4D"/>
                </a:solidFill>
                <a:latin typeface="Arial" pitchFamily="34" charset="0"/>
                <a:cs typeface="Arial" pitchFamily="34" charset="0"/>
              </a:rPr>
              <a:t> </a:t>
            </a:r>
            <a:r>
              <a:rPr lang="en-GB" sz="1600" dirty="0">
                <a:solidFill>
                  <a:srgbClr val="4D4D4D"/>
                </a:solidFill>
                <a:latin typeface="Arial" pitchFamily="34" charset="0"/>
                <a:cs typeface="Arial" pitchFamily="34" charset="0"/>
              </a:rPr>
              <a:t>point of convergence, to unite the world’s operators on a common technology platform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a:xfrm>
            <a:off x="457200" y="304800"/>
            <a:ext cx="8229600" cy="1143000"/>
          </a:xfrm>
          <a:noFill/>
        </p:spPr>
        <p:txBody>
          <a:bodyPr>
            <a:normAutofit/>
          </a:bodyPr>
          <a:lstStyle/>
          <a:p>
            <a:r>
              <a:rPr lang="en-US" sz="3200" dirty="0" smtClean="0">
                <a:solidFill>
                  <a:srgbClr val="FF0000"/>
                </a:solidFill>
                <a:latin typeface="Arial" pitchFamily="34" charset="0"/>
              </a:rPr>
              <a:t>Fixed/Mobile Convergence</a:t>
            </a:r>
            <a:r>
              <a:rPr lang="en-US" sz="1800" dirty="0" smtClean="0">
                <a:solidFill>
                  <a:srgbClr val="FF0000"/>
                </a:solidFill>
                <a:latin typeface="Arial" pitchFamily="34" charset="0"/>
              </a:rPr>
              <a:t> </a:t>
            </a:r>
            <a:endParaRPr lang="en-GB" sz="2800" dirty="0" smtClean="0">
              <a:solidFill>
                <a:srgbClr val="FF0000"/>
              </a:solidFill>
              <a:latin typeface="Arial" pitchFamily="34" charset="0"/>
            </a:endParaRPr>
          </a:p>
        </p:txBody>
      </p:sp>
      <p:sp>
        <p:nvSpPr>
          <p:cNvPr id="22532" name="Slide Number Placeholder 4"/>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A48AACFC-AF5F-40E3-9352-B0F925735B87}" type="slidenum">
              <a:rPr lang="en-GB" sz="1100">
                <a:solidFill>
                  <a:schemeClr val="bg1"/>
                </a:solidFill>
              </a:rPr>
              <a:pPr eaLnBrk="1" hangingPunct="1"/>
              <a:t>14</a:t>
            </a:fld>
            <a:endParaRPr lang="en-GB" sz="1100">
              <a:solidFill>
                <a:schemeClr val="bg1"/>
              </a:solidFill>
            </a:endParaRPr>
          </a:p>
        </p:txBody>
      </p:sp>
      <p:sp>
        <p:nvSpPr>
          <p:cNvPr id="18437" name="Rectangle 4"/>
          <p:cNvSpPr>
            <a:spLocks/>
          </p:cNvSpPr>
          <p:nvPr/>
        </p:nvSpPr>
        <p:spPr bwMode="auto">
          <a:xfrm>
            <a:off x="246062" y="1539875"/>
            <a:ext cx="8500773" cy="5470525"/>
          </a:xfrm>
          <a:prstGeom prst="rect">
            <a:avLst/>
          </a:prstGeom>
          <a:noFill/>
          <a:ln w="9525">
            <a:noFill/>
            <a:miter lim="800000"/>
            <a:headEnd/>
            <a:tailEnd/>
          </a:ln>
        </p:spPr>
        <p:txBody>
          <a:bodyPr/>
          <a:lstStyle/>
          <a:p>
            <a:pPr algn="ctr">
              <a:lnSpc>
                <a:spcPct val="80000"/>
              </a:lnSpc>
              <a:spcBef>
                <a:spcPct val="20000"/>
              </a:spcBef>
              <a:defRPr/>
            </a:pPr>
            <a:endParaRPr lang="en-GB" sz="1600" dirty="0">
              <a:solidFill>
                <a:srgbClr val="4D4D4D"/>
              </a:solidFill>
            </a:endParaRPr>
          </a:p>
          <a:p>
            <a:pPr>
              <a:lnSpc>
                <a:spcPct val="80000"/>
              </a:lnSpc>
              <a:spcBef>
                <a:spcPct val="20000"/>
              </a:spcBef>
              <a:buFontTx/>
              <a:buBlip>
                <a:blip r:embed="rId2"/>
              </a:buBlip>
              <a:defRPr/>
            </a:pPr>
            <a:endParaRPr lang="en-GB" sz="1600" dirty="0"/>
          </a:p>
          <a:p>
            <a:pPr marL="271463" indent="-271463">
              <a:lnSpc>
                <a:spcPct val="80000"/>
              </a:lnSpc>
              <a:spcBef>
                <a:spcPct val="20000"/>
              </a:spcBef>
              <a:buFontTx/>
              <a:buBlip>
                <a:blip r:embed="rId2"/>
              </a:buBlip>
              <a:defRPr/>
            </a:pPr>
            <a:r>
              <a:rPr lang="en-GB" sz="1600" dirty="0" smtClean="0">
                <a:latin typeface="Arial" pitchFamily="34" charset="0"/>
                <a:cs typeface="Arial" pitchFamily="34" charset="0"/>
              </a:rPr>
              <a:t>Many operators have both fixed and mobile assets</a:t>
            </a:r>
          </a:p>
          <a:p>
            <a:pPr marL="271463" indent="-271463">
              <a:lnSpc>
                <a:spcPct val="80000"/>
              </a:lnSpc>
              <a:spcBef>
                <a:spcPct val="20000"/>
              </a:spcBef>
              <a:buFontTx/>
              <a:buBlip>
                <a:blip r:embed="rId2"/>
              </a:buBlip>
              <a:defRPr/>
            </a:pPr>
            <a:endParaRPr lang="en-GB" sz="1600" dirty="0">
              <a:latin typeface="Arial" pitchFamily="34" charset="0"/>
              <a:cs typeface="Arial" pitchFamily="34" charset="0"/>
            </a:endParaRPr>
          </a:p>
          <a:p>
            <a:pPr marL="271463" indent="-271463">
              <a:lnSpc>
                <a:spcPct val="80000"/>
              </a:lnSpc>
              <a:spcBef>
                <a:spcPct val="20000"/>
              </a:spcBef>
              <a:buFontTx/>
              <a:buBlip>
                <a:blip r:embed="rId2"/>
              </a:buBlip>
              <a:defRPr/>
            </a:pPr>
            <a:r>
              <a:rPr lang="en-GB" sz="1600" dirty="0">
                <a:latin typeface="Arial" pitchFamily="34" charset="0"/>
                <a:cs typeface="Arial" pitchFamily="34" charset="0"/>
              </a:rPr>
              <a:t> </a:t>
            </a:r>
            <a:r>
              <a:rPr lang="en-GB" sz="1600" dirty="0" smtClean="0">
                <a:latin typeface="Arial" pitchFamily="34" charset="0"/>
                <a:cs typeface="Arial" pitchFamily="34" charset="0"/>
              </a:rPr>
              <a:t>3GPP is w</a:t>
            </a:r>
            <a:r>
              <a:rPr lang="en-US" sz="1600" dirty="0" err="1" smtClean="0">
                <a:latin typeface="Arial" pitchFamily="34" charset="0"/>
                <a:cs typeface="Arial" pitchFamily="34" charset="0"/>
              </a:rPr>
              <a:t>orking</a:t>
            </a:r>
            <a:r>
              <a:rPr lang="en-US" sz="1600" dirty="0" smtClean="0">
                <a:latin typeface="Arial" pitchFamily="34" charset="0"/>
                <a:cs typeface="Arial" pitchFamily="34" charset="0"/>
              </a:rPr>
              <a:t> with Broadband Forum (BBF) to support convergence using 3GPP EPC</a:t>
            </a:r>
          </a:p>
          <a:p>
            <a:pPr marL="271463" indent="-271463">
              <a:lnSpc>
                <a:spcPct val="80000"/>
              </a:lnSpc>
              <a:spcBef>
                <a:spcPct val="20000"/>
              </a:spcBef>
              <a:buFontTx/>
              <a:buBlip>
                <a:blip r:embed="rId2"/>
              </a:buBlip>
              <a:defRPr/>
            </a:pPr>
            <a:endParaRPr lang="en-GB" sz="1600" dirty="0">
              <a:latin typeface="Arial" pitchFamily="34" charset="0"/>
              <a:cs typeface="Arial" pitchFamily="34" charset="0"/>
            </a:endParaRPr>
          </a:p>
          <a:p>
            <a:pPr marL="271463" indent="-271463">
              <a:lnSpc>
                <a:spcPct val="80000"/>
              </a:lnSpc>
              <a:spcBef>
                <a:spcPct val="20000"/>
              </a:spcBef>
              <a:buFontTx/>
              <a:buBlip>
                <a:blip r:embed="rId2"/>
              </a:buBlip>
              <a:defRPr/>
            </a:pPr>
            <a:r>
              <a:rPr lang="en-US" sz="1600" dirty="0" smtClean="0">
                <a:latin typeface="Arial" pitchFamily="34" charset="0"/>
                <a:cs typeface="Arial" pitchFamily="34" charset="0"/>
              </a:rPr>
              <a:t>3GPP is working with the Telecom Management Forum (TMF) on converged management of fixed and mobile networks</a:t>
            </a:r>
          </a:p>
          <a:p>
            <a:pPr marL="271463" indent="-271463">
              <a:lnSpc>
                <a:spcPct val="80000"/>
              </a:lnSpc>
              <a:spcBef>
                <a:spcPct val="20000"/>
              </a:spcBef>
              <a:buFontTx/>
              <a:buBlip>
                <a:blip r:embed="rId2"/>
              </a:buBlip>
              <a:defRPr/>
            </a:pPr>
            <a:endParaRPr lang="en-US" sz="1600" dirty="0" smtClean="0">
              <a:latin typeface="Arial" pitchFamily="34" charset="0"/>
              <a:cs typeface="Arial" pitchFamily="34" charset="0"/>
            </a:endParaRPr>
          </a:p>
          <a:p>
            <a:pPr marL="271463" indent="-271463">
              <a:lnSpc>
                <a:spcPct val="80000"/>
              </a:lnSpc>
              <a:spcBef>
                <a:spcPct val="20000"/>
              </a:spcBef>
              <a:buFontTx/>
              <a:buBlip>
                <a:blip r:embed="rId2"/>
              </a:buBlip>
              <a:defRPr/>
            </a:pPr>
            <a:r>
              <a:rPr lang="en-US" sz="1600" dirty="0" smtClean="0">
                <a:latin typeface="Arial" pitchFamily="34" charset="0"/>
                <a:cs typeface="Arial" pitchFamily="34" charset="0"/>
              </a:rPr>
              <a:t>Clear focus on traffic offload: Local IP Access (LIPA), IP Flow Mobility and Seamless Offload (IFOM) and Selected IP Traffic Offload (SIPTO).</a:t>
            </a:r>
            <a:endParaRPr lang="en-GB" sz="1800" dirty="0">
              <a:latin typeface="Arial" pitchFamily="34" charset="0"/>
              <a:cs typeface="Arial" pitchFamily="34" charset="0"/>
            </a:endParaRPr>
          </a:p>
          <a:p>
            <a:pPr marL="0" lvl="1">
              <a:lnSpc>
                <a:spcPct val="80000"/>
              </a:lnSpc>
              <a:spcBef>
                <a:spcPct val="20000"/>
              </a:spcBef>
              <a:buClr>
                <a:srgbClr val="C00000"/>
              </a:buClr>
              <a:defRPr/>
            </a:pPr>
            <a:endParaRPr lang="en-GB" sz="1800" dirty="0">
              <a:latin typeface="Arial" pitchFamily="34" charset="0"/>
              <a:cs typeface="Arial" pitchFamily="34" charset="0"/>
            </a:endParaRPr>
          </a:p>
        </p:txBody>
      </p:sp>
      <p:sp>
        <p:nvSpPr>
          <p:cNvPr id="22534" name="Rectangle 5"/>
          <p:cNvSpPr>
            <a:spLocks noChangeArrowheads="1"/>
          </p:cNvSpPr>
          <p:nvPr/>
        </p:nvSpPr>
        <p:spPr bwMode="auto">
          <a:xfrm>
            <a:off x="873125" y="4840288"/>
            <a:ext cx="4562475" cy="396875"/>
          </a:xfrm>
          <a:prstGeom prst="rect">
            <a:avLst/>
          </a:prstGeom>
          <a:noFill/>
          <a:ln w="9525">
            <a:noFill/>
            <a:miter lim="800000"/>
            <a:headEnd/>
            <a:tailEnd/>
          </a:ln>
        </p:spPr>
        <p:txBody>
          <a:bodyPr>
            <a:spAutoFit/>
          </a:bodyPr>
          <a:lstStyle/>
          <a:p>
            <a:endParaRPr lang="en-GB"/>
          </a:p>
          <a:p>
            <a:r>
              <a:rPr lang="en-GB"/>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a:xfrm>
            <a:off x="457200" y="304800"/>
            <a:ext cx="8229600" cy="1143000"/>
          </a:xfrm>
          <a:noFill/>
        </p:spPr>
        <p:txBody>
          <a:bodyPr>
            <a:normAutofit/>
          </a:bodyPr>
          <a:lstStyle/>
          <a:p>
            <a:r>
              <a:rPr lang="en-US" sz="2800" dirty="0" smtClean="0">
                <a:solidFill>
                  <a:srgbClr val="FF0000"/>
                </a:solidFill>
                <a:latin typeface="Arial" pitchFamily="34" charset="0"/>
              </a:rPr>
              <a:t>Public Safety Convergence</a:t>
            </a:r>
            <a:endParaRPr lang="en-GB" sz="2800" dirty="0" smtClean="0">
              <a:solidFill>
                <a:srgbClr val="FF0000"/>
              </a:solidFill>
              <a:latin typeface="Arial" pitchFamily="34" charset="0"/>
            </a:endParaRPr>
          </a:p>
        </p:txBody>
      </p:sp>
      <p:sp>
        <p:nvSpPr>
          <p:cNvPr id="22532" name="Slide Number Placeholder 4"/>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A48AACFC-AF5F-40E3-9352-B0F925735B87}" type="slidenum">
              <a:rPr lang="en-GB" sz="1100">
                <a:solidFill>
                  <a:schemeClr val="bg1"/>
                </a:solidFill>
              </a:rPr>
              <a:pPr eaLnBrk="1" hangingPunct="1"/>
              <a:t>15</a:t>
            </a:fld>
            <a:endParaRPr lang="en-GB" sz="1100">
              <a:solidFill>
                <a:schemeClr val="bg1"/>
              </a:solidFill>
            </a:endParaRPr>
          </a:p>
        </p:txBody>
      </p:sp>
      <p:sp>
        <p:nvSpPr>
          <p:cNvPr id="18437" name="Rectangle 4"/>
          <p:cNvSpPr>
            <a:spLocks/>
          </p:cNvSpPr>
          <p:nvPr/>
        </p:nvSpPr>
        <p:spPr bwMode="auto">
          <a:xfrm>
            <a:off x="246062" y="1539875"/>
            <a:ext cx="8500773" cy="4768561"/>
          </a:xfrm>
          <a:prstGeom prst="rect">
            <a:avLst/>
          </a:prstGeom>
          <a:noFill/>
          <a:ln w="9525">
            <a:noFill/>
            <a:miter lim="800000"/>
            <a:headEnd/>
            <a:tailEnd/>
          </a:ln>
        </p:spPr>
        <p:txBody>
          <a:bodyPr/>
          <a:lstStyle/>
          <a:p>
            <a:pPr algn="ctr">
              <a:lnSpc>
                <a:spcPct val="80000"/>
              </a:lnSpc>
              <a:spcBef>
                <a:spcPct val="20000"/>
              </a:spcBef>
              <a:defRPr/>
            </a:pPr>
            <a:endParaRPr lang="en-GB" sz="1600" dirty="0">
              <a:solidFill>
                <a:srgbClr val="4D4D4D"/>
              </a:solidFill>
            </a:endParaRPr>
          </a:p>
          <a:p>
            <a:pPr marL="271463" indent="-271463">
              <a:lnSpc>
                <a:spcPct val="80000"/>
              </a:lnSpc>
              <a:spcBef>
                <a:spcPct val="20000"/>
              </a:spcBef>
              <a:buFontTx/>
              <a:buBlip>
                <a:blip r:embed="rId4"/>
              </a:buBlip>
              <a:defRPr/>
            </a:pPr>
            <a:r>
              <a:rPr lang="en-GB" sz="1600" dirty="0" smtClean="0">
                <a:latin typeface="Arial" pitchFamily="34" charset="0"/>
                <a:cs typeface="Arial" pitchFamily="34" charset="0"/>
              </a:rPr>
              <a:t>Public </a:t>
            </a:r>
            <a:r>
              <a:rPr lang="en-GB" sz="1600" dirty="0">
                <a:latin typeface="Arial" pitchFamily="34" charset="0"/>
                <a:cs typeface="Arial" pitchFamily="34" charset="0"/>
              </a:rPr>
              <a:t>Safety </a:t>
            </a:r>
            <a:r>
              <a:rPr lang="en-GB" sz="1600" dirty="0" smtClean="0">
                <a:latin typeface="Arial" pitchFamily="34" charset="0"/>
                <a:cs typeface="Arial" pitchFamily="34" charset="0"/>
              </a:rPr>
              <a:t>Agencies (</a:t>
            </a:r>
            <a:r>
              <a:rPr lang="en-US" sz="1600" dirty="0" smtClean="0">
                <a:latin typeface="Arial" pitchFamily="34" charset="0"/>
                <a:cs typeface="Arial" pitchFamily="34" charset="0"/>
              </a:rPr>
              <a:t>APCO, NENA, </a:t>
            </a:r>
            <a:br>
              <a:rPr lang="en-US" sz="1600" dirty="0" smtClean="0">
                <a:latin typeface="Arial" pitchFamily="34" charset="0"/>
                <a:cs typeface="Arial" pitchFamily="34" charset="0"/>
              </a:rPr>
            </a:br>
            <a:r>
              <a:rPr lang="en-US" sz="1600" dirty="0" smtClean="0">
                <a:latin typeface="Arial" pitchFamily="34" charset="0"/>
                <a:cs typeface="Arial" pitchFamily="34" charset="0"/>
              </a:rPr>
              <a:t>NPSTC) </a:t>
            </a:r>
            <a:r>
              <a:rPr lang="en-GB" sz="1600" dirty="0" smtClean="0">
                <a:latin typeface="Arial" pitchFamily="34" charset="0"/>
                <a:cs typeface="Arial" pitchFamily="34" charset="0"/>
              </a:rPr>
              <a:t>announced in 2009 </a:t>
            </a:r>
            <a:r>
              <a:rPr lang="en-GB" sz="1600" dirty="0">
                <a:latin typeface="Arial" pitchFamily="34" charset="0"/>
                <a:cs typeface="Arial" pitchFamily="34" charset="0"/>
              </a:rPr>
              <a:t>that </a:t>
            </a:r>
            <a:r>
              <a:rPr lang="en-GB" sz="1600" dirty="0" smtClean="0">
                <a:latin typeface="Arial" pitchFamily="34" charset="0"/>
                <a:cs typeface="Arial" pitchFamily="34" charset="0"/>
              </a:rPr>
              <a:t/>
            </a:r>
            <a:br>
              <a:rPr lang="en-GB" sz="1600" dirty="0" smtClean="0">
                <a:latin typeface="Arial" pitchFamily="34" charset="0"/>
                <a:cs typeface="Arial" pitchFamily="34" charset="0"/>
              </a:rPr>
            </a:br>
            <a:r>
              <a:rPr lang="en-GB" sz="1600" dirty="0" smtClean="0">
                <a:latin typeface="Arial" pitchFamily="34" charset="0"/>
                <a:cs typeface="Arial" pitchFamily="34" charset="0"/>
              </a:rPr>
              <a:t>LTE </a:t>
            </a:r>
            <a:r>
              <a:rPr lang="en-GB" sz="1600" dirty="0">
                <a:latin typeface="Arial" pitchFamily="34" charset="0"/>
                <a:cs typeface="Arial" pitchFamily="34" charset="0"/>
              </a:rPr>
              <a:t>meets </a:t>
            </a:r>
            <a:r>
              <a:rPr lang="en-GB" sz="1600">
                <a:latin typeface="Arial" pitchFamily="34" charset="0"/>
                <a:cs typeface="Arial" pitchFamily="34" charset="0"/>
              </a:rPr>
              <a:t>their </a:t>
            </a:r>
            <a:r>
              <a:rPr lang="en-GB" sz="1600" smtClean="0">
                <a:latin typeface="Arial" pitchFamily="34" charset="0"/>
                <a:cs typeface="Arial" pitchFamily="34" charset="0"/>
              </a:rPr>
              <a:t>requirements</a:t>
            </a:r>
            <a:endParaRPr lang="en-GB" sz="1600" dirty="0" smtClean="0">
              <a:latin typeface="Arial" pitchFamily="34" charset="0"/>
              <a:cs typeface="Arial" pitchFamily="34" charset="0"/>
            </a:endParaRPr>
          </a:p>
          <a:p>
            <a:pPr marL="271463" indent="-271463">
              <a:lnSpc>
                <a:spcPct val="80000"/>
              </a:lnSpc>
              <a:spcBef>
                <a:spcPct val="20000"/>
              </a:spcBef>
              <a:buFontTx/>
              <a:buBlip>
                <a:blip r:embed="rId4"/>
              </a:buBlip>
              <a:defRPr/>
            </a:pPr>
            <a:endParaRPr lang="en-GB" sz="1600" dirty="0" smtClean="0">
              <a:latin typeface="Arial" pitchFamily="34" charset="0"/>
              <a:cs typeface="Arial" pitchFamily="34" charset="0"/>
            </a:endParaRPr>
          </a:p>
          <a:p>
            <a:pPr marL="271463" indent="-271463">
              <a:lnSpc>
                <a:spcPct val="80000"/>
              </a:lnSpc>
              <a:spcBef>
                <a:spcPct val="20000"/>
              </a:spcBef>
              <a:buFontTx/>
              <a:buBlip>
                <a:blip r:embed="rId4"/>
              </a:buBlip>
              <a:defRPr/>
            </a:pPr>
            <a:r>
              <a:rPr lang="en-GB" sz="1600" dirty="0" smtClean="0">
                <a:latin typeface="Arial" pitchFamily="34" charset="0"/>
                <a:cs typeface="Arial" pitchFamily="34" charset="0"/>
              </a:rPr>
              <a:t>The FCC has now mandated the use of </a:t>
            </a:r>
            <a:br>
              <a:rPr lang="en-GB" sz="1600" dirty="0" smtClean="0">
                <a:latin typeface="Arial" pitchFamily="34" charset="0"/>
                <a:cs typeface="Arial" pitchFamily="34" charset="0"/>
              </a:rPr>
            </a:br>
            <a:r>
              <a:rPr lang="en-GB" sz="1600" dirty="0" smtClean="0">
                <a:latin typeface="Arial" pitchFamily="34" charset="0"/>
                <a:cs typeface="Arial" pitchFamily="34" charset="0"/>
              </a:rPr>
              <a:t>LTE for public safety to ensure </a:t>
            </a:r>
            <a:br>
              <a:rPr lang="en-GB" sz="1600" dirty="0" smtClean="0">
                <a:latin typeface="Arial" pitchFamily="34" charset="0"/>
                <a:cs typeface="Arial" pitchFamily="34" charset="0"/>
              </a:rPr>
            </a:br>
            <a:r>
              <a:rPr lang="en-GB" sz="1600" dirty="0" smtClean="0">
                <a:latin typeface="Arial" pitchFamily="34" charset="0"/>
                <a:cs typeface="Arial" pitchFamily="34" charset="0"/>
              </a:rPr>
              <a:t>interoperable communications</a:t>
            </a:r>
          </a:p>
          <a:p>
            <a:pPr marL="271463" indent="-271463">
              <a:lnSpc>
                <a:spcPct val="80000"/>
              </a:lnSpc>
              <a:spcBef>
                <a:spcPct val="20000"/>
              </a:spcBef>
              <a:defRPr/>
            </a:pPr>
            <a:endParaRPr lang="en-GB" sz="1600" dirty="0">
              <a:latin typeface="Arial" pitchFamily="34" charset="0"/>
              <a:cs typeface="Arial" pitchFamily="34" charset="0"/>
            </a:endParaRPr>
          </a:p>
          <a:p>
            <a:pPr marL="271463" indent="-271463">
              <a:lnSpc>
                <a:spcPct val="80000"/>
              </a:lnSpc>
              <a:spcBef>
                <a:spcPct val="20000"/>
              </a:spcBef>
              <a:defRPr/>
            </a:pPr>
            <a:endParaRPr lang="en-GB" sz="1800" dirty="0">
              <a:latin typeface="Arial" pitchFamily="34" charset="0"/>
              <a:cs typeface="Arial" pitchFamily="34" charset="0"/>
            </a:endParaRPr>
          </a:p>
          <a:p>
            <a:pPr marL="0" lvl="1">
              <a:lnSpc>
                <a:spcPct val="80000"/>
              </a:lnSpc>
              <a:spcBef>
                <a:spcPct val="20000"/>
              </a:spcBef>
              <a:buClr>
                <a:srgbClr val="C00000"/>
              </a:buClr>
              <a:defRPr/>
            </a:pPr>
            <a:endParaRPr lang="en-GB" sz="1800" dirty="0">
              <a:latin typeface="Arial" pitchFamily="34" charset="0"/>
              <a:cs typeface="Arial" pitchFamily="34" charset="0"/>
            </a:endParaRPr>
          </a:p>
        </p:txBody>
      </p:sp>
      <p:sp>
        <p:nvSpPr>
          <p:cNvPr id="22534" name="Rectangle 5"/>
          <p:cNvSpPr>
            <a:spLocks noChangeArrowheads="1"/>
          </p:cNvSpPr>
          <p:nvPr/>
        </p:nvSpPr>
        <p:spPr bwMode="auto">
          <a:xfrm>
            <a:off x="873125" y="4840288"/>
            <a:ext cx="4562475" cy="396875"/>
          </a:xfrm>
          <a:prstGeom prst="rect">
            <a:avLst/>
          </a:prstGeom>
          <a:noFill/>
          <a:ln w="9525">
            <a:noFill/>
            <a:miter lim="800000"/>
            <a:headEnd/>
            <a:tailEnd/>
          </a:ln>
        </p:spPr>
        <p:txBody>
          <a:bodyPr>
            <a:spAutoFit/>
          </a:bodyPr>
          <a:lstStyle/>
          <a:p>
            <a:endParaRPr lang="en-GB"/>
          </a:p>
          <a:p>
            <a:r>
              <a:rPr lang="en-GB"/>
              <a:t> </a:t>
            </a:r>
          </a:p>
        </p:txBody>
      </p:sp>
      <p:graphicFrame>
        <p:nvGraphicFramePr>
          <p:cNvPr id="7" name="Object 6"/>
          <p:cNvGraphicFramePr>
            <a:graphicFrameLocks noChangeAspect="1"/>
          </p:cNvGraphicFramePr>
          <p:nvPr/>
        </p:nvGraphicFramePr>
        <p:xfrm>
          <a:off x="4700164" y="1143000"/>
          <a:ext cx="4014153" cy="5195070"/>
        </p:xfrm>
        <a:graphic>
          <a:graphicData uri="http://schemas.openxmlformats.org/presentationml/2006/ole">
            <p:oleObj spid="_x0000_s1026" name="Acrobat Document" r:id="rId5" imgW="5830114" imgH="7542857" progId="AcroExch.Document">
              <p:embed/>
            </p:oleObj>
          </a:graphicData>
        </a:graphic>
      </p:graphicFrame>
      <p:pic>
        <p:nvPicPr>
          <p:cNvPr id="8" name="Picture 7" descr="1-25-11-lte-public-safety220.jpg"/>
          <p:cNvPicPr>
            <a:picLocks noChangeAspect="1"/>
          </p:cNvPicPr>
          <p:nvPr/>
        </p:nvPicPr>
        <p:blipFill>
          <a:blip r:embed="rId6" cstate="print"/>
          <a:stretch>
            <a:fillRect/>
          </a:stretch>
        </p:blipFill>
        <p:spPr>
          <a:xfrm>
            <a:off x="1295400" y="3886200"/>
            <a:ext cx="2095500" cy="22098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p:cNvSpPr>
          <p:nvPr>
            <p:ph type="title"/>
          </p:nvPr>
        </p:nvSpPr>
        <p:spPr>
          <a:xfrm>
            <a:off x="762000" y="381000"/>
            <a:ext cx="8229600" cy="1143000"/>
          </a:xfrm>
          <a:noFill/>
        </p:spPr>
        <p:txBody>
          <a:bodyPr>
            <a:normAutofit/>
          </a:bodyPr>
          <a:lstStyle/>
          <a:p>
            <a:r>
              <a:rPr lang="en-US" sz="2800" dirty="0" smtClean="0">
                <a:solidFill>
                  <a:srgbClr val="FF0000"/>
                </a:solidFill>
                <a:latin typeface="Arial" pitchFamily="34" charset="0"/>
              </a:rPr>
              <a:t>Machine Type Communications</a:t>
            </a:r>
          </a:p>
        </p:txBody>
      </p:sp>
      <p:sp>
        <p:nvSpPr>
          <p:cNvPr id="21508" name="Rectangle 3"/>
          <p:cNvSpPr>
            <a:spLocks noGrp="1"/>
          </p:cNvSpPr>
          <p:nvPr>
            <p:ph type="body" idx="1"/>
          </p:nvPr>
        </p:nvSpPr>
        <p:spPr>
          <a:xfrm>
            <a:off x="357188" y="1382713"/>
            <a:ext cx="8388350" cy="496887"/>
          </a:xfrm>
        </p:spPr>
        <p:txBody>
          <a:bodyPr>
            <a:normAutofit/>
          </a:bodyPr>
          <a:lstStyle/>
          <a:p>
            <a:pPr>
              <a:lnSpc>
                <a:spcPct val="80000"/>
              </a:lnSpc>
              <a:buBlip>
                <a:blip r:embed="rId2"/>
              </a:buBlip>
            </a:pPr>
            <a:r>
              <a:rPr lang="en-US" sz="2000" dirty="0" smtClean="0">
                <a:latin typeface="Arial" pitchFamily="34" charset="0"/>
              </a:rPr>
              <a:t>Work started on Machine Type Communications in 3GPP Release 10</a:t>
            </a:r>
          </a:p>
        </p:txBody>
      </p:sp>
      <p:sp>
        <p:nvSpPr>
          <p:cNvPr id="21509" name="Rectangle 4"/>
          <p:cNvSpPr>
            <a:spLocks/>
          </p:cNvSpPr>
          <p:nvPr/>
        </p:nvSpPr>
        <p:spPr bwMode="auto">
          <a:xfrm>
            <a:off x="338138" y="1843088"/>
            <a:ext cx="3984625" cy="2551112"/>
          </a:xfrm>
          <a:prstGeom prst="rect">
            <a:avLst/>
          </a:prstGeom>
          <a:noFill/>
          <a:ln w="9525">
            <a:noFill/>
            <a:miter lim="800000"/>
            <a:headEnd/>
            <a:tailEnd/>
          </a:ln>
        </p:spPr>
        <p:txBody>
          <a:bodyPr/>
          <a:lstStyle/>
          <a:p>
            <a:pPr marL="342900" indent="-342900">
              <a:lnSpc>
                <a:spcPct val="80000"/>
              </a:lnSpc>
              <a:spcBef>
                <a:spcPct val="20000"/>
              </a:spcBef>
              <a:buFontTx/>
              <a:buBlip>
                <a:blip r:embed="rId2"/>
              </a:buBlip>
            </a:pPr>
            <a:r>
              <a:rPr lang="en-US" sz="2000" dirty="0">
                <a:latin typeface="Arial" pitchFamily="34" charset="0"/>
                <a:cs typeface="Arial" pitchFamily="34" charset="0"/>
              </a:rPr>
              <a:t>14 MTC Features identified</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Low Mobility</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Time Controlled</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Time Tolerant</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Packet Switched (PS) Only</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Small Data Transmissions</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Mobile Originated Only</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Infrequent Mobile Terminated</a:t>
            </a:r>
          </a:p>
        </p:txBody>
      </p:sp>
      <p:sp>
        <p:nvSpPr>
          <p:cNvPr id="21510" name="Rectangle 5"/>
          <p:cNvSpPr>
            <a:spLocks/>
          </p:cNvSpPr>
          <p:nvPr/>
        </p:nvSpPr>
        <p:spPr bwMode="auto">
          <a:xfrm>
            <a:off x="285750" y="4164013"/>
            <a:ext cx="8388350" cy="2122487"/>
          </a:xfrm>
          <a:prstGeom prst="rect">
            <a:avLst/>
          </a:prstGeom>
          <a:noFill/>
          <a:ln w="9525">
            <a:noFill/>
            <a:miter lim="800000"/>
            <a:headEnd/>
            <a:tailEnd/>
          </a:ln>
        </p:spPr>
        <p:txBody>
          <a:bodyPr/>
          <a:lstStyle/>
          <a:p>
            <a:pPr marL="342900" indent="-342900">
              <a:lnSpc>
                <a:spcPct val="80000"/>
              </a:lnSpc>
              <a:spcBef>
                <a:spcPct val="20000"/>
              </a:spcBef>
              <a:buFontTx/>
              <a:buBlip>
                <a:blip r:embed="rId2"/>
              </a:buBlip>
            </a:pPr>
            <a:r>
              <a:rPr lang="en-US" sz="2000" dirty="0">
                <a:latin typeface="Arial" pitchFamily="34" charset="0"/>
                <a:cs typeface="Arial" pitchFamily="34" charset="0"/>
              </a:rPr>
              <a:t>In </a:t>
            </a:r>
            <a:r>
              <a:rPr lang="en-US" sz="2000" dirty="0" smtClean="0">
                <a:latin typeface="Arial" pitchFamily="34" charset="0"/>
                <a:cs typeface="Arial" pitchFamily="34" charset="0"/>
              </a:rPr>
              <a:t>Release </a:t>
            </a:r>
            <a:r>
              <a:rPr lang="en-US" sz="2000" dirty="0">
                <a:latin typeface="Arial" pitchFamily="34" charset="0"/>
                <a:cs typeface="Arial" pitchFamily="34" charset="0"/>
              </a:rPr>
              <a:t>10, 3GPP </a:t>
            </a:r>
            <a:r>
              <a:rPr lang="en-US" sz="2000" dirty="0" smtClean="0">
                <a:latin typeface="Arial" pitchFamily="34" charset="0"/>
                <a:cs typeface="Arial" pitchFamily="34" charset="0"/>
              </a:rPr>
              <a:t>focusing </a:t>
            </a:r>
            <a:r>
              <a:rPr lang="en-US" sz="2000" dirty="0">
                <a:latin typeface="Arial" pitchFamily="34" charset="0"/>
                <a:cs typeface="Arial" pitchFamily="34" charset="0"/>
              </a:rPr>
              <a:t>on the general functionality required to support these features</a:t>
            </a:r>
          </a:p>
          <a:p>
            <a:pPr marL="742950" lvl="1" indent="-285750">
              <a:lnSpc>
                <a:spcPct val="80000"/>
              </a:lnSpc>
              <a:spcBef>
                <a:spcPct val="20000"/>
              </a:spcBef>
              <a:buClr>
                <a:srgbClr val="C00000"/>
              </a:buClr>
              <a:buFont typeface="Arial" pitchFamily="34" charset="0"/>
              <a:buChar char="•"/>
            </a:pPr>
            <a:r>
              <a:rPr lang="en-US" altLang="zh-CN" sz="1600" dirty="0">
                <a:solidFill>
                  <a:srgbClr val="7B7B7B"/>
                </a:solidFill>
                <a:latin typeface="Arial" pitchFamily="34" charset="0"/>
                <a:ea typeface="宋体"/>
                <a:cs typeface="Arial" pitchFamily="34" charset="0"/>
              </a:rPr>
              <a:t>Overload control (Radio Network Congestion use case, </a:t>
            </a:r>
            <a:r>
              <a:rPr lang="en-US" altLang="zh-CN" sz="1600" dirty="0" err="1">
                <a:solidFill>
                  <a:srgbClr val="7B7B7B"/>
                </a:solidFill>
                <a:latin typeface="Arial" pitchFamily="34" charset="0"/>
                <a:ea typeface="宋体"/>
                <a:cs typeface="Arial" pitchFamily="34" charset="0"/>
              </a:rPr>
              <a:t>Signalling</a:t>
            </a:r>
            <a:r>
              <a:rPr lang="en-US" altLang="zh-CN" sz="1600" dirty="0">
                <a:solidFill>
                  <a:srgbClr val="7B7B7B"/>
                </a:solidFill>
                <a:latin typeface="Arial" pitchFamily="34" charset="0"/>
                <a:ea typeface="宋体"/>
                <a:cs typeface="Arial" pitchFamily="34" charset="0"/>
              </a:rPr>
              <a:t> Network Congestion use case and Core Network Congestion use case)</a:t>
            </a:r>
          </a:p>
          <a:p>
            <a:pPr marL="742950" lvl="1" indent="-285750">
              <a:lnSpc>
                <a:spcPct val="80000"/>
              </a:lnSpc>
              <a:spcBef>
                <a:spcPct val="20000"/>
              </a:spcBef>
              <a:buClr>
                <a:srgbClr val="C00000"/>
              </a:buClr>
              <a:buFont typeface="Arial" pitchFamily="34" charset="0"/>
              <a:buChar char="•"/>
            </a:pPr>
            <a:r>
              <a:rPr lang="en-US" altLang="zh-CN" sz="1600" dirty="0">
                <a:solidFill>
                  <a:srgbClr val="7B7B7B"/>
                </a:solidFill>
                <a:latin typeface="Arial" pitchFamily="34" charset="0"/>
                <a:ea typeface="宋体"/>
                <a:cs typeface="Arial" pitchFamily="34" charset="0"/>
              </a:rPr>
              <a:t>Addressing</a:t>
            </a:r>
          </a:p>
          <a:p>
            <a:pPr marL="742950" lvl="1" indent="-285750">
              <a:lnSpc>
                <a:spcPct val="80000"/>
              </a:lnSpc>
              <a:spcBef>
                <a:spcPct val="20000"/>
              </a:spcBef>
              <a:buClr>
                <a:srgbClr val="C00000"/>
              </a:buClr>
              <a:buFont typeface="Arial" pitchFamily="34" charset="0"/>
              <a:buChar char="•"/>
            </a:pPr>
            <a:r>
              <a:rPr lang="en-US" altLang="zh-CN" sz="1600" dirty="0">
                <a:solidFill>
                  <a:srgbClr val="7B7B7B"/>
                </a:solidFill>
                <a:latin typeface="Arial" pitchFamily="34" charset="0"/>
                <a:ea typeface="宋体"/>
                <a:cs typeface="Arial" pitchFamily="34" charset="0"/>
              </a:rPr>
              <a:t>Identifiers</a:t>
            </a:r>
          </a:p>
          <a:p>
            <a:pPr marL="742950" lvl="1" indent="-285750">
              <a:lnSpc>
                <a:spcPct val="80000"/>
              </a:lnSpc>
              <a:spcBef>
                <a:spcPct val="20000"/>
              </a:spcBef>
              <a:buClr>
                <a:srgbClr val="C00000"/>
              </a:buClr>
              <a:buFont typeface="Arial" pitchFamily="34" charset="0"/>
              <a:buChar char="•"/>
            </a:pPr>
            <a:r>
              <a:rPr lang="en-US" altLang="zh-CN" sz="1600" dirty="0">
                <a:solidFill>
                  <a:srgbClr val="7B7B7B"/>
                </a:solidFill>
                <a:latin typeface="Arial" pitchFamily="34" charset="0"/>
                <a:ea typeface="宋体"/>
                <a:cs typeface="Arial" pitchFamily="34" charset="0"/>
              </a:rPr>
              <a:t>Subscription control</a:t>
            </a:r>
          </a:p>
          <a:p>
            <a:pPr marL="742950" lvl="1" indent="-285750">
              <a:lnSpc>
                <a:spcPct val="80000"/>
              </a:lnSpc>
              <a:spcBef>
                <a:spcPct val="20000"/>
              </a:spcBef>
              <a:buClr>
                <a:srgbClr val="C00000"/>
              </a:buClr>
              <a:buFont typeface="Arial" pitchFamily="34" charset="0"/>
              <a:buChar char="•"/>
            </a:pPr>
            <a:r>
              <a:rPr lang="en-US" altLang="zh-CN" sz="1600" dirty="0">
                <a:solidFill>
                  <a:srgbClr val="7B7B7B"/>
                </a:solidFill>
                <a:latin typeface="Arial" pitchFamily="34" charset="0"/>
                <a:ea typeface="宋体"/>
                <a:cs typeface="Arial" pitchFamily="34" charset="0"/>
              </a:rPr>
              <a:t>Security</a:t>
            </a:r>
            <a:endParaRPr lang="en-US" sz="1600" dirty="0">
              <a:solidFill>
                <a:srgbClr val="7B7B7B"/>
              </a:solidFill>
              <a:latin typeface="Arial" pitchFamily="34" charset="0"/>
              <a:cs typeface="Arial" pitchFamily="34" charset="0"/>
            </a:endParaRPr>
          </a:p>
        </p:txBody>
      </p:sp>
      <p:sp>
        <p:nvSpPr>
          <p:cNvPr id="21511" name="Rectangle 6"/>
          <p:cNvSpPr>
            <a:spLocks/>
          </p:cNvSpPr>
          <p:nvPr/>
        </p:nvSpPr>
        <p:spPr bwMode="auto">
          <a:xfrm>
            <a:off x="4005263" y="1843088"/>
            <a:ext cx="5138737" cy="2206625"/>
          </a:xfrm>
          <a:prstGeom prst="rect">
            <a:avLst/>
          </a:prstGeom>
          <a:noFill/>
          <a:ln w="9525">
            <a:noFill/>
            <a:miter lim="800000"/>
            <a:headEnd/>
            <a:tailEnd/>
          </a:ln>
        </p:spPr>
        <p:txBody>
          <a:bodyPr/>
          <a:lstStyle/>
          <a:p>
            <a:pPr marL="342900" indent="-342900">
              <a:lnSpc>
                <a:spcPct val="80000"/>
              </a:lnSpc>
              <a:spcBef>
                <a:spcPct val="20000"/>
              </a:spcBef>
            </a:pPr>
            <a:endParaRPr lang="en-US" sz="1600" dirty="0"/>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MTC Monitoring</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Priority Alarm Message (PAM)</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Secure Connection</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Location Specific Trigger</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Network Provided Destination for Uplink Data</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Infrequent Transmission</a:t>
            </a:r>
          </a:p>
          <a:p>
            <a:pPr marL="742950" lvl="1" indent="-285750">
              <a:lnSpc>
                <a:spcPct val="80000"/>
              </a:lnSpc>
              <a:spcBef>
                <a:spcPct val="20000"/>
              </a:spcBef>
              <a:buClr>
                <a:srgbClr val="C00000"/>
              </a:buClr>
              <a:buFont typeface="Arial" pitchFamily="34" charset="0"/>
              <a:buChar char="•"/>
            </a:pPr>
            <a:r>
              <a:rPr lang="en-GB" sz="1600" dirty="0">
                <a:solidFill>
                  <a:srgbClr val="7B7B7B"/>
                </a:solidFill>
                <a:latin typeface="Arial" pitchFamily="34" charset="0"/>
                <a:cs typeface="Arial" pitchFamily="34" charset="0"/>
              </a:rPr>
              <a:t>Group Based MTC Features</a:t>
            </a:r>
          </a:p>
        </p:txBody>
      </p:sp>
      <p:sp>
        <p:nvSpPr>
          <p:cNvPr id="7"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ADD13ABA-ADDD-4B53-9E0E-77C16CE6BAE3}" type="slidenum">
              <a:rPr lang="en-GB" sz="1100">
                <a:solidFill>
                  <a:schemeClr val="bg1"/>
                </a:solidFill>
              </a:rPr>
              <a:pPr eaLnBrk="1" hangingPunct="1"/>
              <a:t>16</a:t>
            </a:fld>
            <a:endParaRPr lang="en-GB" sz="11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p:cNvSpPr>
          <p:nvPr>
            <p:ph type="title"/>
          </p:nvPr>
        </p:nvSpPr>
        <p:spPr>
          <a:xfrm>
            <a:off x="1676400" y="609600"/>
            <a:ext cx="6172200" cy="1160462"/>
          </a:xfrm>
          <a:noFill/>
        </p:spPr>
        <p:txBody>
          <a:bodyPr>
            <a:normAutofit/>
          </a:bodyPr>
          <a:lstStyle/>
          <a:p>
            <a:r>
              <a:rPr lang="en-GB" sz="3200" dirty="0" smtClean="0">
                <a:solidFill>
                  <a:srgbClr val="FF0000"/>
                </a:solidFill>
                <a:latin typeface="Arial" pitchFamily="34" charset="0"/>
              </a:rPr>
              <a:t>Building Economies of Scale</a:t>
            </a:r>
            <a:endParaRPr lang="en-US" sz="3200" dirty="0" smtClean="0">
              <a:solidFill>
                <a:srgbClr val="FF0000"/>
              </a:solidFill>
              <a:latin typeface="Arial" pitchFamily="34" charset="0"/>
            </a:endParaRPr>
          </a:p>
        </p:txBody>
      </p:sp>
      <p:sp>
        <p:nvSpPr>
          <p:cNvPr id="23556" name="Rectangle 3"/>
          <p:cNvSpPr>
            <a:spLocks noGrp="1"/>
          </p:cNvSpPr>
          <p:nvPr>
            <p:ph type="body" idx="1"/>
          </p:nvPr>
        </p:nvSpPr>
        <p:spPr>
          <a:xfrm>
            <a:off x="223838" y="1785938"/>
            <a:ext cx="3538537" cy="4697412"/>
          </a:xfrm>
        </p:spPr>
        <p:txBody>
          <a:bodyPr/>
          <a:lstStyle/>
          <a:p>
            <a:pPr>
              <a:buBlip>
                <a:blip r:embed="rId2"/>
              </a:buBlip>
            </a:pPr>
            <a:r>
              <a:rPr lang="en-GB" sz="1800" dirty="0" smtClean="0">
                <a:latin typeface="Arial" pitchFamily="34" charset="0"/>
              </a:rPr>
              <a:t>Machine-to-machine </a:t>
            </a:r>
          </a:p>
          <a:p>
            <a:pPr>
              <a:buBlip>
                <a:blip r:embed="rId2"/>
              </a:buBlip>
            </a:pPr>
            <a:r>
              <a:rPr lang="en-GB" sz="1800" dirty="0" smtClean="0">
                <a:latin typeface="Arial" pitchFamily="34" charset="0"/>
              </a:rPr>
              <a:t>Intelligent Transport Systems</a:t>
            </a:r>
          </a:p>
          <a:p>
            <a:pPr>
              <a:buBlip>
                <a:blip r:embed="rId2"/>
              </a:buBlip>
            </a:pPr>
            <a:r>
              <a:rPr lang="en-GB" sz="1800" dirty="0" smtClean="0">
                <a:latin typeface="Arial" pitchFamily="34" charset="0"/>
              </a:rPr>
              <a:t>Smart Grids</a:t>
            </a:r>
          </a:p>
          <a:p>
            <a:pPr>
              <a:buBlip>
                <a:blip r:embed="rId2"/>
              </a:buBlip>
            </a:pPr>
            <a:r>
              <a:rPr lang="en-GB" sz="1800" dirty="0" smtClean="0">
                <a:latin typeface="Arial" pitchFamily="34" charset="0"/>
              </a:rPr>
              <a:t>Smart Cards, </a:t>
            </a:r>
            <a:r>
              <a:rPr lang="en-GB" sz="1800" dirty="0" err="1" smtClean="0">
                <a:latin typeface="Arial" pitchFamily="34" charset="0"/>
              </a:rPr>
              <a:t>eCommerce</a:t>
            </a:r>
            <a:r>
              <a:rPr lang="en-GB" sz="1800" dirty="0" smtClean="0">
                <a:latin typeface="Arial" pitchFamily="34" charset="0"/>
              </a:rPr>
              <a:t>, USB, High Speed Interface</a:t>
            </a:r>
          </a:p>
          <a:p>
            <a:pPr>
              <a:buBlip>
                <a:blip r:embed="rId2"/>
              </a:buBlip>
            </a:pPr>
            <a:r>
              <a:rPr lang="en-GB" sz="1800" i="1" dirty="0" err="1" smtClean="0">
                <a:latin typeface="Arial" pitchFamily="34" charset="0"/>
              </a:rPr>
              <a:t>m</a:t>
            </a:r>
            <a:r>
              <a:rPr lang="en-GB" sz="1800" dirty="0" err="1" smtClean="0">
                <a:latin typeface="Arial" pitchFamily="34" charset="0"/>
              </a:rPr>
              <a:t>Health</a:t>
            </a:r>
            <a:endParaRPr lang="en-GB" sz="1800" dirty="0" smtClean="0">
              <a:latin typeface="Arial" pitchFamily="34" charset="0"/>
            </a:endParaRPr>
          </a:p>
          <a:p>
            <a:pPr>
              <a:buBlip>
                <a:blip r:embed="rId2"/>
              </a:buBlip>
            </a:pPr>
            <a:r>
              <a:rPr lang="en-GB" sz="1800" dirty="0" smtClean="0">
                <a:latin typeface="Arial" pitchFamily="34" charset="0"/>
              </a:rPr>
              <a:t>RFID</a:t>
            </a:r>
          </a:p>
          <a:p>
            <a:pPr>
              <a:buBlip>
                <a:blip r:embed="rId2"/>
              </a:buBlip>
            </a:pPr>
            <a:r>
              <a:rPr lang="en-US" sz="1800" dirty="0" err="1" smtClean="0">
                <a:latin typeface="Arial" pitchFamily="34" charset="0"/>
              </a:rPr>
              <a:t>Femto</a:t>
            </a:r>
            <a:r>
              <a:rPr lang="en-US" sz="1800" dirty="0" smtClean="0">
                <a:latin typeface="Arial" pitchFamily="34" charset="0"/>
              </a:rPr>
              <a:t> cells (Home </a:t>
            </a:r>
            <a:r>
              <a:rPr lang="en-US" sz="1800" dirty="0" err="1" smtClean="0">
                <a:latin typeface="Arial" pitchFamily="34" charset="0"/>
              </a:rPr>
              <a:t>NodeB</a:t>
            </a:r>
            <a:r>
              <a:rPr lang="en-US" sz="1800" dirty="0" smtClean="0">
                <a:latin typeface="Arial" pitchFamily="34" charset="0"/>
              </a:rPr>
              <a:t>)</a:t>
            </a:r>
          </a:p>
          <a:p>
            <a:pPr>
              <a:buBlip>
                <a:blip r:embed="rId2"/>
              </a:buBlip>
            </a:pPr>
            <a:r>
              <a:rPr lang="en-US" sz="1800" dirty="0" smtClean="0">
                <a:latin typeface="Arial" pitchFamily="34" charset="0"/>
              </a:rPr>
              <a:t>Multi-Standard Radio (MSR-BS)</a:t>
            </a:r>
            <a:endParaRPr lang="en-GB" sz="1400" dirty="0" smtClean="0">
              <a:latin typeface="Arial" pitchFamily="34" charset="0"/>
            </a:endParaRPr>
          </a:p>
          <a:p>
            <a:endParaRPr lang="en-US" sz="1400" dirty="0" smtClean="0">
              <a:latin typeface="Arial" pitchFamily="34" charset="0"/>
            </a:endParaRPr>
          </a:p>
        </p:txBody>
      </p:sp>
      <p:sp>
        <p:nvSpPr>
          <p:cNvPr id="23557" name="Slide Number Placeholder 4"/>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A8AB943E-BAD5-4627-B13D-BD3F8D97EFA5}" type="slidenum">
              <a:rPr lang="en-GB" sz="1100">
                <a:solidFill>
                  <a:schemeClr val="bg1"/>
                </a:solidFill>
              </a:rPr>
              <a:pPr eaLnBrk="1" hangingPunct="1"/>
              <a:t>17</a:t>
            </a:fld>
            <a:endParaRPr lang="en-GB" sz="1100">
              <a:solidFill>
                <a:schemeClr val="bg1"/>
              </a:solidFill>
            </a:endParaRPr>
          </a:p>
        </p:txBody>
      </p:sp>
      <p:pic>
        <p:nvPicPr>
          <p:cNvPr id="342022" name="Picture 6" descr="ETSI_ITS_Small"/>
          <p:cNvPicPr>
            <a:picLocks noChangeAspect="1" noChangeArrowheads="1"/>
          </p:cNvPicPr>
          <p:nvPr/>
        </p:nvPicPr>
        <p:blipFill>
          <a:blip r:embed="rId3" cstate="print"/>
          <a:srcRect/>
          <a:stretch>
            <a:fillRect/>
          </a:stretch>
        </p:blipFill>
        <p:spPr bwMode="auto">
          <a:xfrm rot="256768">
            <a:off x="4165600" y="2395538"/>
            <a:ext cx="4470400" cy="3273425"/>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p:nvPr>
        </p:nvSpPr>
        <p:spPr>
          <a:xfrm>
            <a:off x="457200" y="533400"/>
            <a:ext cx="8229600" cy="1143000"/>
          </a:xfrm>
          <a:noFill/>
        </p:spPr>
        <p:txBody>
          <a:bodyPr>
            <a:normAutofit/>
          </a:bodyPr>
          <a:lstStyle/>
          <a:p>
            <a:r>
              <a:rPr lang="en-GB" sz="4000" dirty="0" smtClean="0">
                <a:solidFill>
                  <a:srgbClr val="FF0000"/>
                </a:solidFill>
                <a:latin typeface="Arial" pitchFamily="34" charset="0"/>
              </a:rPr>
              <a:t>Conclusions</a:t>
            </a:r>
            <a:endParaRPr lang="en-US" sz="4000" dirty="0" smtClean="0">
              <a:solidFill>
                <a:srgbClr val="FF0000"/>
              </a:solidFill>
              <a:latin typeface="Arial" pitchFamily="34" charset="0"/>
            </a:endParaRPr>
          </a:p>
        </p:txBody>
      </p:sp>
      <p:sp>
        <p:nvSpPr>
          <p:cNvPr id="24580" name="Rectangle 3"/>
          <p:cNvSpPr>
            <a:spLocks noGrp="1"/>
          </p:cNvSpPr>
          <p:nvPr>
            <p:ph type="body" idx="1"/>
          </p:nvPr>
        </p:nvSpPr>
        <p:spPr>
          <a:xfrm>
            <a:off x="311150" y="1609725"/>
            <a:ext cx="8350250" cy="4992688"/>
          </a:xfrm>
        </p:spPr>
        <p:txBody>
          <a:bodyPr/>
          <a:lstStyle/>
          <a:p>
            <a:pPr eaLnBrk="1" hangingPunct="1">
              <a:spcBef>
                <a:spcPct val="30000"/>
              </a:spcBef>
              <a:spcAft>
                <a:spcPct val="30000"/>
              </a:spcAft>
              <a:buBlip>
                <a:blip r:embed="rId2"/>
              </a:buBlip>
            </a:pPr>
            <a:r>
              <a:rPr lang="en-US" sz="2000" dirty="0" smtClean="0">
                <a:latin typeface="Arial" pitchFamily="34" charset="0"/>
                <a:cs typeface="Arial" pitchFamily="34" charset="0"/>
              </a:rPr>
              <a:t>3GPP LTE is the</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major enabler for mobile broadband </a:t>
            </a:r>
          </a:p>
          <a:p>
            <a:pPr eaLnBrk="1" hangingPunct="1">
              <a:spcBef>
                <a:spcPct val="30000"/>
              </a:spcBef>
              <a:spcAft>
                <a:spcPct val="30000"/>
              </a:spcAft>
              <a:buBlip>
                <a:blip r:embed="rId2"/>
              </a:buBlip>
            </a:pPr>
            <a:r>
              <a:rPr lang="en-US" sz="2000" dirty="0" smtClean="0">
                <a:latin typeface="Arial" pitchFamily="34" charset="0"/>
                <a:cs typeface="Arial" pitchFamily="34" charset="0"/>
              </a:rPr>
              <a:t>EDGE and HSPA remain hugely successful</a:t>
            </a:r>
          </a:p>
          <a:p>
            <a:pPr eaLnBrk="1" hangingPunct="1">
              <a:spcBef>
                <a:spcPct val="30000"/>
              </a:spcBef>
              <a:spcAft>
                <a:spcPct val="30000"/>
              </a:spcAft>
              <a:buBlip>
                <a:blip r:embed="rId2"/>
              </a:buBlip>
            </a:pPr>
            <a:r>
              <a:rPr lang="en-US" sz="2000" dirty="0" smtClean="0">
                <a:latin typeface="Arial" pitchFamily="34" charset="0"/>
              </a:rPr>
              <a:t>Industrial input to 3GPP is solid and growing</a:t>
            </a:r>
          </a:p>
          <a:p>
            <a:pPr>
              <a:buBlip>
                <a:blip r:embed="rId2"/>
              </a:buBlip>
            </a:pPr>
            <a:r>
              <a:rPr lang="en-US" sz="2000" dirty="0" smtClean="0">
                <a:latin typeface="Arial" pitchFamily="34" charset="0"/>
                <a:cs typeface="Arial" pitchFamily="34" charset="0"/>
              </a:rPr>
              <a:t>The first commercial LTE Networks have been launched, providing valuable feedback to the standardization process</a:t>
            </a:r>
          </a:p>
          <a:p>
            <a:pPr eaLnBrk="1" hangingPunct="1">
              <a:spcBef>
                <a:spcPct val="30000"/>
              </a:spcBef>
              <a:spcAft>
                <a:spcPct val="30000"/>
              </a:spcAft>
              <a:buBlip>
                <a:blip r:embed="rId2"/>
              </a:buBlip>
            </a:pPr>
            <a:r>
              <a:rPr lang="en-GB" sz="2000" dirty="0" smtClean="0">
                <a:latin typeface="Arial" pitchFamily="34" charset="0"/>
                <a:cs typeface="Arial" pitchFamily="34" charset="0"/>
              </a:rPr>
              <a:t>LTE-Advanced will enable new services &amp; innovation beyond 3GPP Release 10, providing an evolution path for the next decade</a:t>
            </a:r>
            <a:endParaRPr lang="en-US" sz="2000" dirty="0" smtClean="0">
              <a:latin typeface="Arial" pitchFamily="34" charset="0"/>
            </a:endParaRPr>
          </a:p>
          <a:p>
            <a:pPr eaLnBrk="1" hangingPunct="1">
              <a:spcBef>
                <a:spcPct val="30000"/>
              </a:spcBef>
              <a:spcAft>
                <a:spcPct val="30000"/>
              </a:spcAft>
              <a:buBlip>
                <a:blip r:embed="rId2"/>
              </a:buBlip>
            </a:pPr>
            <a:r>
              <a:rPr lang="en-US" sz="2000" dirty="0" smtClean="0">
                <a:latin typeface="Arial" pitchFamily="34" charset="0"/>
                <a:cs typeface="Arial" pitchFamily="34" charset="0"/>
              </a:rPr>
              <a:t>3GPP LTE will unite communities, resulting in the economies of scale which are essential for our industry</a:t>
            </a:r>
          </a:p>
        </p:txBody>
      </p:sp>
      <p:sp>
        <p:nvSpPr>
          <p:cNvPr id="24581" name="Slide Number Placeholder 6"/>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3CD9E015-8477-48D5-BADA-A1BEE632E1EA}" type="slidenum">
              <a:rPr lang="en-GB" sz="1100">
                <a:solidFill>
                  <a:schemeClr val="bg1"/>
                </a:solidFill>
              </a:rPr>
              <a:pPr eaLnBrk="1" hangingPunct="1"/>
              <a:t>18</a:t>
            </a:fld>
            <a:endParaRPr lang="en-GB" sz="1100">
              <a:solidFill>
                <a:schemeClr val="bg1"/>
              </a:solidFill>
            </a:endParaRPr>
          </a:p>
        </p:txBody>
      </p:sp>
      <p:pic>
        <p:nvPicPr>
          <p:cNvPr id="6" name="Picture 5" descr="3GPP_TM_RD.jpg"/>
          <p:cNvPicPr>
            <a:picLocks noChangeAspect="1"/>
          </p:cNvPicPr>
          <p:nvPr/>
        </p:nvPicPr>
        <p:blipFill>
          <a:blip r:embed="rId3" cstate="print"/>
          <a:stretch>
            <a:fillRect/>
          </a:stretch>
        </p:blipFill>
        <p:spPr>
          <a:xfrm>
            <a:off x="3657600" y="5334000"/>
            <a:ext cx="1847768" cy="107632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47800" y="1905000"/>
            <a:ext cx="5232400" cy="1143000"/>
          </a:xfrm>
        </p:spPr>
        <p:txBody>
          <a:bodyPr>
            <a:normAutofit/>
          </a:bodyPr>
          <a:lstStyle/>
          <a:p>
            <a:r>
              <a:rPr lang="en-GB" sz="3600" i="1" dirty="0" smtClean="0">
                <a:solidFill>
                  <a:srgbClr val="FF0000"/>
                </a:solidFill>
                <a:effectLst>
                  <a:outerShdw blurRad="38100" dist="38100" dir="2700000" algn="tl">
                    <a:srgbClr val="000000">
                      <a:alpha val="43137"/>
                    </a:srgbClr>
                  </a:outerShdw>
                </a:effectLst>
              </a:rPr>
              <a:t>is...</a:t>
            </a:r>
          </a:p>
        </p:txBody>
      </p:sp>
      <p:sp>
        <p:nvSpPr>
          <p:cNvPr id="8" name="TextBox 7"/>
          <p:cNvSpPr txBox="1"/>
          <p:nvPr/>
        </p:nvSpPr>
        <p:spPr>
          <a:xfrm>
            <a:off x="1828800" y="5105400"/>
            <a:ext cx="5138737" cy="769938"/>
          </a:xfrm>
          <a:prstGeom prst="rect">
            <a:avLst/>
          </a:prstGeom>
          <a:noFill/>
        </p:spPr>
        <p:txBody>
          <a:bodyPr>
            <a:spAutoFit/>
          </a:bodyPr>
          <a:lstStyle/>
          <a:p>
            <a:pPr algn="ctr">
              <a:defRPr/>
            </a:pPr>
            <a:r>
              <a:rPr lang="en-GB" sz="4400" b="1" dirty="0">
                <a:solidFill>
                  <a:schemeClr val="bg1">
                    <a:lumMod val="85000"/>
                  </a:schemeClr>
                </a:solidFill>
              </a:rPr>
              <a:t>www.3gpp.org</a:t>
            </a:r>
          </a:p>
        </p:txBody>
      </p:sp>
      <p:pic>
        <p:nvPicPr>
          <p:cNvPr id="25605" name="Picture 8" descr="OPs_image.jpg"/>
          <p:cNvPicPr>
            <a:picLocks noChangeAspect="1"/>
          </p:cNvPicPr>
          <p:nvPr/>
        </p:nvPicPr>
        <p:blipFill>
          <a:blip r:embed="rId2" cstate="print"/>
          <a:srcRect/>
          <a:stretch>
            <a:fillRect/>
          </a:stretch>
        </p:blipFill>
        <p:spPr bwMode="auto">
          <a:xfrm>
            <a:off x="2209800" y="2895600"/>
            <a:ext cx="4367213" cy="2221794"/>
          </a:xfrm>
          <a:prstGeom prst="rect">
            <a:avLst/>
          </a:prstGeom>
          <a:noFill/>
          <a:ln w="9525">
            <a:noFill/>
            <a:miter lim="800000"/>
            <a:headEnd/>
            <a:tailEnd/>
          </a:ln>
        </p:spPr>
      </p:pic>
      <p:pic>
        <p:nvPicPr>
          <p:cNvPr id="7" name="Picture 6" descr="3GPP_TM_RD.jpg"/>
          <p:cNvPicPr>
            <a:picLocks noChangeAspect="1"/>
          </p:cNvPicPr>
          <p:nvPr/>
        </p:nvPicPr>
        <p:blipFill>
          <a:blip r:embed="rId3" cstate="print"/>
          <a:stretch>
            <a:fillRect/>
          </a:stretch>
        </p:blipFill>
        <p:spPr>
          <a:xfrm>
            <a:off x="3200400" y="838200"/>
            <a:ext cx="1847768" cy="1076325"/>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p:nvPr>
        </p:nvSpPr>
        <p:spPr>
          <a:xfrm>
            <a:off x="2133600" y="533400"/>
            <a:ext cx="4867275" cy="1125537"/>
          </a:xfrm>
          <a:noFill/>
        </p:spPr>
        <p:txBody>
          <a:bodyPr/>
          <a:lstStyle/>
          <a:p>
            <a:r>
              <a:rPr lang="en-US" sz="3600" dirty="0" smtClean="0">
                <a:solidFill>
                  <a:srgbClr val="FF3300"/>
                </a:solidFill>
                <a:latin typeface="Arial" pitchFamily="34" charset="0"/>
              </a:rPr>
              <a:t>The Role of 3GPP</a:t>
            </a:r>
            <a:endParaRPr lang="en-GB" sz="3600" dirty="0" smtClean="0">
              <a:latin typeface="Arial" pitchFamily="34" charset="0"/>
            </a:endParaRPr>
          </a:p>
        </p:txBody>
      </p:sp>
      <p:sp>
        <p:nvSpPr>
          <p:cNvPr id="3076" name="Rectangle 3"/>
          <p:cNvSpPr>
            <a:spLocks noGrp="1"/>
          </p:cNvSpPr>
          <p:nvPr>
            <p:ph type="body" idx="1"/>
          </p:nvPr>
        </p:nvSpPr>
        <p:spPr>
          <a:xfrm>
            <a:off x="382589" y="1397000"/>
            <a:ext cx="6704012" cy="2336800"/>
          </a:xfrm>
          <a:noFill/>
        </p:spPr>
        <p:txBody>
          <a:bodyPr>
            <a:normAutofit/>
          </a:bodyPr>
          <a:lstStyle/>
          <a:p>
            <a:pPr>
              <a:lnSpc>
                <a:spcPct val="80000"/>
              </a:lnSpc>
              <a:buFontTx/>
              <a:buNone/>
            </a:pPr>
            <a:r>
              <a:rPr lang="en-US" sz="1200" dirty="0" smtClean="0"/>
              <a:t> </a:t>
            </a:r>
          </a:p>
          <a:p>
            <a:pPr>
              <a:lnSpc>
                <a:spcPct val="150000"/>
              </a:lnSpc>
              <a:buBlip>
                <a:blip r:embed="rId2"/>
              </a:buBlip>
            </a:pPr>
            <a:r>
              <a:rPr lang="en-US" sz="1900" dirty="0" smtClean="0">
                <a:latin typeface="Arial" pitchFamily="34" charset="0"/>
              </a:rPr>
              <a:t>Maintenance and evolution of Radio Technologies:</a:t>
            </a:r>
            <a:br>
              <a:rPr lang="en-US" sz="1900" dirty="0" smtClean="0">
                <a:latin typeface="Arial" pitchFamily="34" charset="0"/>
              </a:rPr>
            </a:br>
            <a:r>
              <a:rPr lang="en-US" sz="1900" dirty="0" smtClean="0">
                <a:latin typeface="Arial" pitchFamily="34" charset="0"/>
              </a:rPr>
              <a:t>GSM, GPRS, W-CDMA, UMTS, EDGE, HSPA and LTE </a:t>
            </a:r>
          </a:p>
          <a:p>
            <a:pPr>
              <a:lnSpc>
                <a:spcPct val="150000"/>
              </a:lnSpc>
              <a:buBlip>
                <a:blip r:embed="rId2"/>
              </a:buBlip>
            </a:pPr>
            <a:r>
              <a:rPr lang="en-US" sz="1900" dirty="0" smtClean="0">
                <a:latin typeface="Arial" pitchFamily="34" charset="0"/>
              </a:rPr>
              <a:t>Maintenance and evolution of the related Core Network and Systems Architecture</a:t>
            </a:r>
          </a:p>
          <a:p>
            <a:pPr>
              <a:lnSpc>
                <a:spcPct val="80000"/>
              </a:lnSpc>
            </a:pPr>
            <a:endParaRPr lang="en-US" sz="1800" dirty="0" smtClean="0">
              <a:latin typeface="Arial" pitchFamily="34" charset="0"/>
            </a:endParaRPr>
          </a:p>
          <a:p>
            <a:pPr>
              <a:lnSpc>
                <a:spcPct val="80000"/>
              </a:lnSpc>
              <a:buFontTx/>
              <a:buNone/>
            </a:pPr>
            <a:endParaRPr lang="en-US" sz="1200" dirty="0" smtClean="0"/>
          </a:p>
          <a:p>
            <a:pPr>
              <a:lnSpc>
                <a:spcPct val="80000"/>
              </a:lnSpc>
              <a:buFontTx/>
              <a:buNone/>
            </a:pPr>
            <a:endParaRPr lang="en-US" sz="1200" dirty="0" smtClean="0"/>
          </a:p>
        </p:txBody>
      </p:sp>
      <p:sp>
        <p:nvSpPr>
          <p:cNvPr id="3077"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A7451BA7-73DA-4AE4-A706-D93C706C0E7D}" type="slidenum">
              <a:rPr lang="en-GB" sz="1100">
                <a:solidFill>
                  <a:schemeClr val="bg1"/>
                </a:solidFill>
              </a:rPr>
              <a:pPr eaLnBrk="1" hangingPunct="1"/>
              <a:t>2</a:t>
            </a:fld>
            <a:endParaRPr lang="en-GB" sz="1100">
              <a:solidFill>
                <a:schemeClr val="bg1"/>
              </a:solidFill>
            </a:endParaRPr>
          </a:p>
        </p:txBody>
      </p:sp>
      <p:pic>
        <p:nvPicPr>
          <p:cNvPr id="21" name="Picture 20" descr="partners2.jpg"/>
          <p:cNvPicPr>
            <a:picLocks noChangeAspect="1"/>
          </p:cNvPicPr>
          <p:nvPr/>
        </p:nvPicPr>
        <p:blipFill>
          <a:blip r:embed="rId3" cstate="print"/>
          <a:stretch>
            <a:fillRect/>
          </a:stretch>
        </p:blipFill>
        <p:spPr>
          <a:xfrm>
            <a:off x="3016250" y="3124200"/>
            <a:ext cx="5907061" cy="2893255"/>
          </a:xfrm>
          <a:prstGeom prst="rect">
            <a:avLst/>
          </a:prstGeom>
          <a:effectLst>
            <a:outerShdw blurRad="76200" dir="18900000" sy="23000" kx="-1200000" algn="bl" rotWithShape="0">
              <a:prstClr val="black">
                <a:alpha val="20000"/>
              </a:prstClr>
            </a:outerShdw>
          </a:effectLst>
          <a:scene3d>
            <a:camera prst="perspectiveHeroicExtremeLeftFacing"/>
            <a:lightRig rig="threePt" dir="t"/>
          </a:scene3d>
        </p:spPr>
      </p:pic>
      <p:sp>
        <p:nvSpPr>
          <p:cNvPr id="3079" name="Rectangle 28"/>
          <p:cNvSpPr>
            <a:spLocks noChangeArrowheads="1"/>
          </p:cNvSpPr>
          <p:nvPr/>
        </p:nvSpPr>
        <p:spPr bwMode="auto">
          <a:xfrm>
            <a:off x="381000" y="4267200"/>
            <a:ext cx="3657600" cy="1338828"/>
          </a:xfrm>
          <a:prstGeom prst="rect">
            <a:avLst/>
          </a:prstGeom>
          <a:noFill/>
          <a:ln w="9525">
            <a:noFill/>
            <a:miter lim="800000"/>
            <a:headEnd/>
            <a:tailEnd/>
          </a:ln>
        </p:spPr>
        <p:txBody>
          <a:bodyPr wrap="square">
            <a:spAutoFit/>
          </a:bodyPr>
          <a:lstStyle/>
          <a:p>
            <a:pPr marL="271463" indent="-271463">
              <a:lnSpc>
                <a:spcPct val="150000"/>
              </a:lnSpc>
              <a:buFontTx/>
              <a:buBlip>
                <a:blip r:embed="rId2"/>
              </a:buBlip>
            </a:pPr>
            <a:r>
              <a:rPr lang="en-US" sz="1800" dirty="0" smtClean="0">
                <a:latin typeface="Arial" pitchFamily="34" charset="0"/>
                <a:cs typeface="Arial" pitchFamily="34" charset="0"/>
              </a:rPr>
              <a:t>Organizational </a:t>
            </a:r>
            <a:r>
              <a:rPr lang="en-US" sz="1800" dirty="0">
                <a:latin typeface="Arial" pitchFamily="34" charset="0"/>
                <a:cs typeface="Arial" pitchFamily="34" charset="0"/>
              </a:rPr>
              <a:t>Partners are Regional and National Standards Bodies</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7" name="Slide Number Placeholder 4"/>
          <p:cNvSpPr txBox="1">
            <a:spLocks noGrp="1"/>
          </p:cNvSpPr>
          <p:nvPr/>
        </p:nvSpPr>
        <p:spPr bwMode="auto">
          <a:xfrm>
            <a:off x="8710613" y="6626225"/>
            <a:ext cx="376237" cy="247650"/>
          </a:xfrm>
          <a:prstGeom prst="rect">
            <a:avLst/>
          </a:prstGeom>
          <a:noFill/>
          <a:ln w="9525">
            <a:noFill/>
            <a:miter lim="800000"/>
            <a:headEnd/>
            <a:tailEnd/>
          </a:ln>
        </p:spPr>
        <p:txBody>
          <a:bodyPr/>
          <a:lstStyle/>
          <a:p>
            <a:pPr eaLnBrk="1" hangingPunct="1"/>
            <a:fld id="{ADD13ABA-ADDD-4B53-9E0E-77C16CE6BAE3}" type="slidenum">
              <a:rPr lang="en-GB" sz="1100">
                <a:solidFill>
                  <a:schemeClr val="bg1"/>
                </a:solidFill>
              </a:rPr>
              <a:pPr eaLnBrk="1" hangingPunct="1"/>
              <a:t>2</a:t>
            </a:fld>
            <a:endParaRPr lang="en-GB" sz="1100" dirty="0">
              <a:solidFill>
                <a:schemeClr val="bg1"/>
              </a:solidFill>
            </a:endParaRPr>
          </a:p>
        </p:txBody>
      </p:sp>
    </p:spTree>
  </p:cSld>
  <p:clrMapOvr>
    <a:masterClrMapping/>
  </p:clrMapOvr>
  <p:transition advClick="0"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gpp_participation.jpg"/>
          <p:cNvPicPr>
            <a:picLocks noChangeAspect="1"/>
          </p:cNvPicPr>
          <p:nvPr/>
        </p:nvPicPr>
        <p:blipFill>
          <a:blip r:embed="rId2" cstate="print"/>
          <a:stretch>
            <a:fillRect/>
          </a:stretch>
        </p:blipFill>
        <p:spPr>
          <a:xfrm>
            <a:off x="4419600" y="2209800"/>
            <a:ext cx="4619625" cy="3228975"/>
          </a:xfrm>
          <a:prstGeom prst="rect">
            <a:avLst/>
          </a:prstGeom>
          <a:noFill/>
          <a:ln>
            <a:noFill/>
          </a:ln>
        </p:spPr>
      </p:pic>
      <p:pic>
        <p:nvPicPr>
          <p:cNvPr id="8" name="Picture 7" descr="saville.jpg"/>
          <p:cNvPicPr>
            <a:picLocks noChangeAspect="1"/>
          </p:cNvPicPr>
          <p:nvPr/>
        </p:nvPicPr>
        <p:blipFill>
          <a:blip r:embed="rId3" cstate="print">
            <a:duotone>
              <a:schemeClr val="bg2">
                <a:shade val="45000"/>
                <a:satMod val="135000"/>
              </a:schemeClr>
              <a:prstClr val="white"/>
            </a:duotone>
          </a:blip>
          <a:stretch>
            <a:fillRect/>
          </a:stretch>
        </p:blipFill>
        <p:spPr>
          <a:xfrm>
            <a:off x="0" y="1579418"/>
            <a:ext cx="6015095" cy="4027055"/>
          </a:xfrm>
          <a:prstGeom prst="rect">
            <a:avLst/>
          </a:prstGeom>
          <a:effectLst>
            <a:outerShdw blurRad="76200" dir="13500000" sy="23000" kx="1200000" algn="br" rotWithShape="0">
              <a:prstClr val="black">
                <a:alpha val="20000"/>
              </a:prstClr>
            </a:outerShdw>
          </a:effectLst>
          <a:scene3d>
            <a:camera prst="perspectiveContrastingRightFacing"/>
            <a:lightRig rig="threePt" dir="t"/>
          </a:scene3d>
        </p:spPr>
      </p:pic>
      <p:sp>
        <p:nvSpPr>
          <p:cNvPr id="5124" name="Slide Number Placeholder 4"/>
          <p:cNvSpPr txBox="1">
            <a:spLocks noGrp="1"/>
          </p:cNvSpPr>
          <p:nvPr/>
        </p:nvSpPr>
        <p:spPr bwMode="auto">
          <a:xfrm>
            <a:off x="8567738" y="6446838"/>
            <a:ext cx="366712" cy="274637"/>
          </a:xfrm>
          <a:prstGeom prst="rect">
            <a:avLst/>
          </a:prstGeom>
          <a:noFill/>
          <a:ln w="9525">
            <a:noFill/>
            <a:miter lim="800000"/>
            <a:headEnd/>
            <a:tailEnd/>
          </a:ln>
        </p:spPr>
        <p:txBody>
          <a:bodyPr/>
          <a:lstStyle/>
          <a:p>
            <a:pPr eaLnBrk="1" hangingPunct="1"/>
            <a:endParaRPr lang="en-US" sz="1100">
              <a:solidFill>
                <a:schemeClr val="bg1"/>
              </a:solidFill>
            </a:endParaRPr>
          </a:p>
        </p:txBody>
      </p:sp>
      <p:sp>
        <p:nvSpPr>
          <p:cNvPr id="13" name="Rectangle 12"/>
          <p:cNvSpPr/>
          <p:nvPr/>
        </p:nvSpPr>
        <p:spPr>
          <a:xfrm>
            <a:off x="286327" y="1976582"/>
            <a:ext cx="3930786" cy="4093428"/>
          </a:xfrm>
          <a:prstGeom prst="rect">
            <a:avLst/>
          </a:prstGeom>
        </p:spPr>
        <p:txBody>
          <a:bodyPr wrap="square">
            <a:spAutoFit/>
          </a:bodyPr>
          <a:lstStyle/>
          <a:p>
            <a:pPr marL="342900" indent="-342900">
              <a:spcBef>
                <a:spcPct val="20000"/>
              </a:spcBef>
              <a:buClr>
                <a:srgbClr val="C00000"/>
              </a:buClr>
              <a:buFont typeface="Wingdings" pitchFamily="2" charset="2"/>
              <a:buChar char="§"/>
              <a:defRPr/>
            </a:pPr>
            <a:r>
              <a:rPr lang="en-US" sz="2000" dirty="0" smtClean="0"/>
              <a:t>Over 350 Companies participate through their membership of one of the 6 Partners</a:t>
            </a:r>
          </a:p>
          <a:p>
            <a:pPr marL="342900" indent="-342900">
              <a:spcBef>
                <a:spcPct val="20000"/>
              </a:spcBef>
              <a:buClr>
                <a:srgbClr val="C00000"/>
              </a:buClr>
              <a:buFont typeface="Wingdings" pitchFamily="2" charset="2"/>
              <a:buChar char="§"/>
              <a:defRPr/>
            </a:pPr>
            <a:endParaRPr lang="en-US" sz="2000" dirty="0" smtClean="0"/>
          </a:p>
          <a:p>
            <a:pPr marL="342900" indent="-342900">
              <a:spcBef>
                <a:spcPct val="20000"/>
              </a:spcBef>
              <a:buClr>
                <a:srgbClr val="C00000"/>
              </a:buClr>
              <a:buFont typeface="Wingdings" pitchFamily="2" charset="2"/>
              <a:buChar char="§"/>
              <a:defRPr/>
            </a:pPr>
            <a:r>
              <a:rPr lang="en-US" sz="2000" kern="0" dirty="0" smtClean="0">
                <a:solidFill>
                  <a:srgbClr val="000000"/>
                </a:solidFill>
                <a:latin typeface="Arial" charset="0"/>
                <a:cs typeface="Arial" pitchFamily="34" charset="0"/>
              </a:rPr>
              <a:t>Plenary </a:t>
            </a:r>
            <a:r>
              <a:rPr lang="en-US" sz="2000" kern="0" dirty="0">
                <a:solidFill>
                  <a:srgbClr val="000000"/>
                </a:solidFill>
                <a:latin typeface="Arial" charset="0"/>
                <a:cs typeface="Arial" pitchFamily="34" charset="0"/>
              </a:rPr>
              <a:t>meetings </a:t>
            </a:r>
            <a:r>
              <a:rPr lang="en-US" sz="2000" kern="0" dirty="0" smtClean="0">
                <a:solidFill>
                  <a:srgbClr val="000000"/>
                </a:solidFill>
                <a:latin typeface="Arial" charset="0"/>
                <a:cs typeface="Arial" pitchFamily="34" charset="0"/>
              </a:rPr>
              <a:t>each quarter (Next time is TSG#51, Kansas City, March 2011) </a:t>
            </a:r>
          </a:p>
          <a:p>
            <a:pPr marL="342900" indent="-342900">
              <a:spcBef>
                <a:spcPct val="20000"/>
              </a:spcBef>
              <a:buClr>
                <a:srgbClr val="C00000"/>
              </a:buClr>
              <a:buFont typeface="Wingdings" pitchFamily="2" charset="2"/>
              <a:buChar char="§"/>
              <a:defRPr/>
            </a:pPr>
            <a:endParaRPr lang="en-US" sz="2000" kern="0" dirty="0" smtClean="0">
              <a:solidFill>
                <a:srgbClr val="000000"/>
              </a:solidFill>
              <a:latin typeface="Arial" charset="0"/>
              <a:cs typeface="Arial" pitchFamily="34" charset="0"/>
            </a:endParaRPr>
          </a:p>
          <a:p>
            <a:pPr marL="342900" indent="-342900">
              <a:spcBef>
                <a:spcPct val="20000"/>
              </a:spcBef>
              <a:buClr>
                <a:srgbClr val="C00000"/>
              </a:buClr>
              <a:buFont typeface="Wingdings" pitchFamily="2" charset="2"/>
              <a:buChar char="§"/>
              <a:defRPr/>
            </a:pPr>
            <a:r>
              <a:rPr lang="en-US" sz="2000" kern="0" dirty="0" smtClean="0">
                <a:solidFill>
                  <a:srgbClr val="000000"/>
                </a:solidFill>
                <a:latin typeface="Arial" charset="0"/>
                <a:cs typeface="Arial" pitchFamily="34" charset="0"/>
              </a:rPr>
              <a:t>Over 150 meetings (including Working Groups) in 2010</a:t>
            </a:r>
            <a:endParaRPr lang="en-US" sz="2000" kern="0" dirty="0">
              <a:solidFill>
                <a:srgbClr val="000000"/>
              </a:solidFill>
              <a:latin typeface="Arial" charset="0"/>
              <a:cs typeface="Arial" pitchFamily="34" charset="0"/>
            </a:endParaRPr>
          </a:p>
          <a:p>
            <a:pPr marL="342900" indent="-342900">
              <a:spcBef>
                <a:spcPct val="20000"/>
              </a:spcBef>
              <a:defRPr/>
            </a:pPr>
            <a:endParaRPr lang="en-US" sz="2000" kern="0" dirty="0">
              <a:solidFill>
                <a:srgbClr val="000000"/>
              </a:solidFill>
              <a:latin typeface="Arial" charset="0"/>
              <a:cs typeface="Arial" pitchFamily="34" charset="0"/>
            </a:endParaRPr>
          </a:p>
        </p:txBody>
      </p:sp>
      <p:sp>
        <p:nvSpPr>
          <p:cNvPr id="10" name="Rectangle 3"/>
          <p:cNvSpPr txBox="1">
            <a:spLocks noChangeArrowheads="1"/>
          </p:cNvSpPr>
          <p:nvPr/>
        </p:nvSpPr>
        <p:spPr bwMode="auto">
          <a:xfrm>
            <a:off x="1752600" y="381000"/>
            <a:ext cx="5641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Arial" pitchFamily="34" charset="0"/>
                <a:ea typeface="+mj-ea"/>
                <a:cs typeface="+mj-cs"/>
              </a:rPr>
              <a:t>3GPP Specification Groups</a:t>
            </a:r>
            <a:endParaRPr kumimoji="0" lang="en-GB" sz="2800" b="0" i="0" u="none" strike="noStrike" kern="0" cap="none" spc="0" normalizeH="0" baseline="0" noProof="0" dirty="0" smtClean="0">
              <a:ln>
                <a:noFill/>
              </a:ln>
              <a:solidFill>
                <a:srgbClr val="FF0000"/>
              </a:solidFill>
              <a:effectLst/>
              <a:uLnTx/>
              <a:uFillTx/>
              <a:latin typeface="Arial" pitchFamily="34" charset="0"/>
              <a:ea typeface="+mj-ea"/>
              <a:cs typeface="+mj-cs"/>
            </a:endParaRPr>
          </a:p>
        </p:txBody>
      </p:sp>
      <p:sp>
        <p:nvSpPr>
          <p:cNvPr id="7"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ADD13ABA-ADDD-4B53-9E0E-77C16CE6BAE3}" type="slidenum">
              <a:rPr lang="en-GB" sz="1100">
                <a:solidFill>
                  <a:schemeClr val="bg1"/>
                </a:solidFill>
              </a:rPr>
              <a:pPr eaLnBrk="1" hangingPunct="1"/>
              <a:t>3</a:t>
            </a:fld>
            <a:endParaRPr lang="en-GB" sz="1100" dirty="0">
              <a:solidFill>
                <a:schemeClr val="bg1"/>
              </a:solidFill>
            </a:endParaRPr>
          </a:p>
        </p:txBody>
      </p:sp>
    </p:spTree>
  </p:cSld>
  <p:clrMapOvr>
    <a:masterClrMapping/>
  </p:clrMapOvr>
  <p:transition advTm="1518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7" descr="TSGs"/>
          <p:cNvPicPr>
            <a:picLocks noChangeAspect="1" noChangeArrowheads="1"/>
          </p:cNvPicPr>
          <p:nvPr/>
        </p:nvPicPr>
        <p:blipFill>
          <a:blip r:embed="rId2" cstate="print"/>
          <a:stretch>
            <a:fillRect/>
          </a:stretch>
        </p:blipFill>
        <p:spPr bwMode="auto">
          <a:xfrm>
            <a:off x="914400" y="1371600"/>
            <a:ext cx="6844427" cy="4647701"/>
          </a:xfrm>
          <a:prstGeom prst="rect">
            <a:avLst/>
          </a:prstGeom>
          <a:noFill/>
          <a:ln>
            <a:noFill/>
          </a:ln>
        </p:spPr>
      </p:pic>
      <p:sp>
        <p:nvSpPr>
          <p:cNvPr id="5123" name="Rectangle 3"/>
          <p:cNvSpPr>
            <a:spLocks noGrp="1" noChangeArrowheads="1"/>
          </p:cNvSpPr>
          <p:nvPr>
            <p:ph type="title" idx="4294967295"/>
          </p:nvPr>
        </p:nvSpPr>
        <p:spPr>
          <a:xfrm>
            <a:off x="1752600" y="381000"/>
            <a:ext cx="5641975" cy="1143000"/>
          </a:xfrm>
        </p:spPr>
        <p:txBody>
          <a:bodyPr/>
          <a:lstStyle/>
          <a:p>
            <a:pPr eaLnBrk="1" hangingPunct="1"/>
            <a:r>
              <a:rPr lang="en-US" sz="2800" dirty="0" smtClean="0">
                <a:solidFill>
                  <a:srgbClr val="FF0000"/>
                </a:solidFill>
                <a:latin typeface="Arial" pitchFamily="34" charset="0"/>
              </a:rPr>
              <a:t>3GPP Specification Groups</a:t>
            </a:r>
            <a:endParaRPr lang="en-GB" sz="2800" dirty="0" smtClean="0">
              <a:solidFill>
                <a:srgbClr val="FF0000"/>
              </a:solidFill>
              <a:latin typeface="Arial" pitchFamily="34" charset="0"/>
            </a:endParaRPr>
          </a:p>
        </p:txBody>
      </p:sp>
      <p:sp>
        <p:nvSpPr>
          <p:cNvPr id="5124" name="Slide Number Placeholder 4"/>
          <p:cNvSpPr txBox="1">
            <a:spLocks noGrp="1"/>
          </p:cNvSpPr>
          <p:nvPr/>
        </p:nvSpPr>
        <p:spPr bwMode="auto">
          <a:xfrm>
            <a:off x="8567738" y="6446838"/>
            <a:ext cx="366712" cy="274637"/>
          </a:xfrm>
          <a:prstGeom prst="rect">
            <a:avLst/>
          </a:prstGeom>
          <a:noFill/>
          <a:ln w="9525">
            <a:noFill/>
            <a:miter lim="800000"/>
            <a:headEnd/>
            <a:tailEnd/>
          </a:ln>
        </p:spPr>
        <p:txBody>
          <a:bodyPr/>
          <a:lstStyle/>
          <a:p>
            <a:pPr eaLnBrk="1" hangingPunct="1"/>
            <a:endParaRPr lang="en-US" sz="1100">
              <a:solidFill>
                <a:schemeClr val="bg1"/>
              </a:solidFill>
            </a:endParaRPr>
          </a:p>
        </p:txBody>
      </p:sp>
      <p:sp>
        <p:nvSpPr>
          <p:cNvPr id="5"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ADD13ABA-ADDD-4B53-9E0E-77C16CE6BAE3}" type="slidenum">
              <a:rPr lang="en-GB" sz="1100">
                <a:solidFill>
                  <a:schemeClr val="bg1"/>
                </a:solidFill>
              </a:rPr>
              <a:pPr eaLnBrk="1" hangingPunct="1"/>
              <a:t>4</a:t>
            </a:fld>
            <a:endParaRPr lang="en-GB" sz="1100" dirty="0">
              <a:solidFill>
                <a:schemeClr val="bg1"/>
              </a:solidFill>
            </a:endParaRPr>
          </a:p>
        </p:txBody>
      </p:sp>
    </p:spTree>
  </p:cSld>
  <p:clrMapOvr>
    <a:masterClrMapping/>
  </p:clrMapOvr>
  <p:transition advTm="1518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124200" y="609600"/>
            <a:ext cx="5257800" cy="914400"/>
          </a:xfrm>
        </p:spPr>
        <p:txBody>
          <a:bodyPr>
            <a:normAutofit/>
          </a:bodyPr>
          <a:lstStyle/>
          <a:p>
            <a:r>
              <a:rPr lang="en-GB" sz="2800" dirty="0" smtClean="0">
                <a:solidFill>
                  <a:srgbClr val="FF0000"/>
                </a:solidFill>
                <a:latin typeface="Arial" pitchFamily="34" charset="0"/>
                <a:cs typeface="Arial" pitchFamily="34" charset="0"/>
              </a:rPr>
              <a:t>Spanning the Generations...</a:t>
            </a:r>
          </a:p>
        </p:txBody>
      </p:sp>
      <p:sp>
        <p:nvSpPr>
          <p:cNvPr id="6149" name="Rectangle 6"/>
          <p:cNvSpPr>
            <a:spLocks noChangeArrowheads="1"/>
          </p:cNvSpPr>
          <p:nvPr/>
        </p:nvSpPr>
        <p:spPr bwMode="auto">
          <a:xfrm>
            <a:off x="379413" y="1117600"/>
            <a:ext cx="5894387" cy="4985980"/>
          </a:xfrm>
          <a:prstGeom prst="rect">
            <a:avLst/>
          </a:prstGeom>
          <a:noFill/>
          <a:ln w="9525">
            <a:noFill/>
            <a:miter lim="800000"/>
            <a:headEnd/>
            <a:tailEnd/>
          </a:ln>
        </p:spPr>
        <p:txBody>
          <a:bodyPr>
            <a:spAutoFit/>
          </a:bodyPr>
          <a:lstStyle/>
          <a:p>
            <a:r>
              <a:rPr lang="en-GB" sz="1000" b="1" dirty="0"/>
              <a:t>GSM 1G</a:t>
            </a:r>
          </a:p>
          <a:p>
            <a:r>
              <a:rPr lang="en-GB" sz="1000" dirty="0" err="1"/>
              <a:t>Analog</a:t>
            </a:r>
            <a:r>
              <a:rPr lang="en-GB" sz="1000" dirty="0"/>
              <a:t> technology.</a:t>
            </a:r>
          </a:p>
          <a:p>
            <a:r>
              <a:rPr lang="en-GB" sz="1000" dirty="0"/>
              <a:t>Deployed in the 1980s.</a:t>
            </a:r>
          </a:p>
          <a:p>
            <a:endParaRPr lang="en-GB" sz="1000" b="1" dirty="0"/>
          </a:p>
          <a:p>
            <a:r>
              <a:rPr lang="en-GB" sz="1000" b="1" dirty="0"/>
              <a:t>GSM 2G</a:t>
            </a:r>
          </a:p>
          <a:p>
            <a:r>
              <a:rPr lang="en-GB" sz="1000" dirty="0"/>
              <a:t>Digital Technology.</a:t>
            </a:r>
          </a:p>
          <a:p>
            <a:r>
              <a:rPr lang="en-GB" sz="1000" dirty="0"/>
              <a:t>First digital systems.</a:t>
            </a:r>
          </a:p>
          <a:p>
            <a:r>
              <a:rPr lang="en-GB" sz="1000" dirty="0"/>
              <a:t>Deployed in the 1990s.</a:t>
            </a:r>
          </a:p>
          <a:p>
            <a:r>
              <a:rPr lang="en-GB" sz="1000" dirty="0"/>
              <a:t>New services such as SMS</a:t>
            </a:r>
          </a:p>
          <a:p>
            <a:r>
              <a:rPr lang="en-GB" sz="1000" dirty="0"/>
              <a:t>and low-rate data.</a:t>
            </a:r>
          </a:p>
          <a:p>
            <a:r>
              <a:rPr lang="en-GB" sz="1000" dirty="0"/>
              <a:t>Primary technologies</a:t>
            </a:r>
          </a:p>
          <a:p>
            <a:r>
              <a:rPr lang="en-GB" sz="1000" dirty="0"/>
              <a:t>include IS-95 CDMA and</a:t>
            </a:r>
          </a:p>
          <a:p>
            <a:r>
              <a:rPr lang="en-GB" sz="1000" dirty="0"/>
              <a:t>GSM.</a:t>
            </a:r>
          </a:p>
          <a:p>
            <a:endParaRPr lang="en-GB" sz="1000" dirty="0"/>
          </a:p>
          <a:p>
            <a:r>
              <a:rPr lang="en-GB" sz="1000" b="1" dirty="0"/>
              <a:t>3G ITU’s IMT-2000 required 144</a:t>
            </a:r>
          </a:p>
          <a:p>
            <a:r>
              <a:rPr lang="en-GB" sz="1000" dirty="0"/>
              <a:t>kbps mobile, 384 kbps</a:t>
            </a:r>
          </a:p>
          <a:p>
            <a:r>
              <a:rPr lang="en-GB" sz="1000" dirty="0"/>
              <a:t>pedestrian, 2 Mbps indoors</a:t>
            </a:r>
          </a:p>
          <a:p>
            <a:r>
              <a:rPr lang="en-GB" sz="1000" dirty="0"/>
              <a:t>Primary technologies</a:t>
            </a:r>
          </a:p>
          <a:p>
            <a:r>
              <a:rPr lang="en-GB" sz="1000" dirty="0"/>
              <a:t>include CDMA2000 1X/EVDO, </a:t>
            </a:r>
            <a:r>
              <a:rPr lang="en-GB" sz="1000" dirty="0" err="1"/>
              <a:t>WiMAX</a:t>
            </a:r>
            <a:r>
              <a:rPr lang="en-GB" sz="1000" dirty="0"/>
              <a:t>,</a:t>
            </a:r>
          </a:p>
          <a:p>
            <a:r>
              <a:rPr lang="en-GB" sz="1000" dirty="0"/>
              <a:t>and UMTS-HSPA.</a:t>
            </a:r>
          </a:p>
          <a:p>
            <a:endParaRPr lang="en-GB" dirty="0"/>
          </a:p>
          <a:p>
            <a:r>
              <a:rPr lang="en-GB" sz="1000" b="1" dirty="0"/>
              <a:t>4G ITU’s IMT-Advanced</a:t>
            </a:r>
          </a:p>
          <a:p>
            <a:r>
              <a:rPr lang="en-GB" sz="1000" dirty="0"/>
              <a:t>requirements include ability to</a:t>
            </a:r>
          </a:p>
          <a:p>
            <a:r>
              <a:rPr lang="en-GB" sz="1000" dirty="0"/>
              <a:t>operate in up to 40 MHz radio</a:t>
            </a:r>
          </a:p>
          <a:p>
            <a:r>
              <a:rPr lang="en-GB" sz="1000" dirty="0"/>
              <a:t>channels and with very high</a:t>
            </a:r>
          </a:p>
          <a:p>
            <a:r>
              <a:rPr lang="en-GB" sz="1000" dirty="0"/>
              <a:t>spectral efficiency.</a:t>
            </a:r>
          </a:p>
          <a:p>
            <a:r>
              <a:rPr lang="en-GB" sz="1000" dirty="0"/>
              <a:t>No technology meets</a:t>
            </a:r>
          </a:p>
          <a:p>
            <a:r>
              <a:rPr lang="en-GB" sz="1000" dirty="0"/>
              <a:t>requirements today.</a:t>
            </a:r>
          </a:p>
          <a:p>
            <a:r>
              <a:rPr lang="en-GB" sz="1000" dirty="0"/>
              <a:t>IEEE 802.16m and LTE</a:t>
            </a:r>
          </a:p>
          <a:p>
            <a:r>
              <a:rPr lang="en-GB" sz="1000" dirty="0"/>
              <a:t>Advanced being designed</a:t>
            </a:r>
          </a:p>
          <a:p>
            <a:r>
              <a:rPr lang="en-GB" sz="1000" dirty="0"/>
              <a:t>to meet requirements.</a:t>
            </a:r>
          </a:p>
        </p:txBody>
      </p:sp>
      <p:sp>
        <p:nvSpPr>
          <p:cNvPr id="11" name="Right Arrow 10"/>
          <p:cNvSpPr/>
          <p:nvPr/>
        </p:nvSpPr>
        <p:spPr bwMode="auto">
          <a:xfrm>
            <a:off x="266700" y="935038"/>
            <a:ext cx="2638425" cy="5275262"/>
          </a:xfrm>
          <a:prstGeom prst="rightArrow">
            <a:avLst>
              <a:gd name="adj1" fmla="val 99701"/>
              <a:gd name="adj2" fmla="val 30148"/>
            </a:avLst>
          </a:prstGeom>
          <a:solidFill>
            <a:srgbClr val="72AF2F">
              <a:alpha val="44000"/>
            </a:srgbClr>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a:defRPr/>
            </a:pPr>
            <a:endParaRPr lang="en-GB" sz="1000" dirty="0">
              <a:latin typeface="Arial" charset="0"/>
            </a:endParaRPr>
          </a:p>
        </p:txBody>
      </p:sp>
      <p:sp>
        <p:nvSpPr>
          <p:cNvPr id="13" name="Rectangle 3"/>
          <p:cNvSpPr txBox="1">
            <a:spLocks/>
          </p:cNvSpPr>
          <p:nvPr/>
        </p:nvSpPr>
        <p:spPr bwMode="auto">
          <a:xfrm>
            <a:off x="3048000" y="1530350"/>
            <a:ext cx="5784850" cy="5327650"/>
          </a:xfrm>
          <a:prstGeom prst="rect">
            <a:avLst/>
          </a:prstGeom>
          <a:noFill/>
          <a:ln w="9525">
            <a:noFill/>
            <a:miter lim="800000"/>
            <a:headEnd/>
            <a:tailEnd/>
          </a:ln>
        </p:spPr>
        <p:txBody>
          <a:bodyPr/>
          <a:lstStyle/>
          <a:p>
            <a:pPr marL="342900" indent="-342900">
              <a:lnSpc>
                <a:spcPct val="80000"/>
              </a:lnSpc>
              <a:spcBef>
                <a:spcPct val="20000"/>
              </a:spcBef>
              <a:buFontTx/>
              <a:buBlip>
                <a:blip r:embed="rId2"/>
              </a:buBlip>
              <a:defRPr/>
            </a:pPr>
            <a:r>
              <a:rPr lang="en-US" sz="2000" kern="0" dirty="0">
                <a:latin typeface="Arial" charset="0"/>
              </a:rPr>
              <a:t>3GPP Specified Radio Interfaces</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2G radio: GSM, GPRS, EDGE</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3G radio: WCDMA, HSPA, LTE</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4G radio: LTE Advanced</a:t>
            </a:r>
          </a:p>
          <a:p>
            <a:pPr marL="742950" lvl="1" indent="-285750">
              <a:lnSpc>
                <a:spcPct val="80000"/>
              </a:lnSpc>
              <a:spcBef>
                <a:spcPct val="20000"/>
              </a:spcBef>
              <a:buClr>
                <a:srgbClr val="C00000"/>
              </a:buClr>
              <a:buFont typeface="Arial" charset="0"/>
              <a:buChar char="•"/>
              <a:defRPr/>
            </a:pPr>
            <a:endParaRPr lang="en-US" sz="1800" kern="0" dirty="0">
              <a:solidFill>
                <a:srgbClr val="4D4D4D"/>
              </a:solidFill>
              <a:latin typeface="Arial" charset="0"/>
            </a:endParaRPr>
          </a:p>
          <a:p>
            <a:pPr marL="342900" indent="-342900">
              <a:lnSpc>
                <a:spcPct val="80000"/>
              </a:lnSpc>
              <a:spcBef>
                <a:spcPct val="20000"/>
              </a:spcBef>
              <a:buFontTx/>
              <a:buBlip>
                <a:blip r:embed="rId2"/>
              </a:buBlip>
              <a:defRPr/>
            </a:pPr>
            <a:r>
              <a:rPr lang="en-US" sz="2000" kern="0" dirty="0">
                <a:latin typeface="Arial" charset="0"/>
              </a:rPr>
              <a:t>3GPP Core Network</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2G/3G: GSM core network</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3G/4G: Evolved Packet Core (EPC)</a:t>
            </a:r>
          </a:p>
          <a:p>
            <a:pPr marL="742950" lvl="1" indent="-285750">
              <a:lnSpc>
                <a:spcPct val="80000"/>
              </a:lnSpc>
              <a:spcBef>
                <a:spcPct val="20000"/>
              </a:spcBef>
              <a:buClr>
                <a:srgbClr val="C00000"/>
              </a:buClr>
              <a:buFont typeface="Arial" charset="0"/>
              <a:buChar char="•"/>
              <a:defRPr/>
            </a:pPr>
            <a:endParaRPr lang="en-US" sz="1800" kern="0" dirty="0">
              <a:solidFill>
                <a:srgbClr val="4D4D4D"/>
              </a:solidFill>
              <a:latin typeface="Arial" charset="0"/>
            </a:endParaRPr>
          </a:p>
          <a:p>
            <a:pPr marL="342900" indent="-342900">
              <a:lnSpc>
                <a:spcPct val="80000"/>
              </a:lnSpc>
              <a:spcBef>
                <a:spcPct val="20000"/>
              </a:spcBef>
              <a:buFontTx/>
              <a:buBlip>
                <a:blip r:embed="rId2"/>
              </a:buBlip>
              <a:defRPr/>
            </a:pPr>
            <a:r>
              <a:rPr lang="en-US" sz="2000" kern="0" dirty="0">
                <a:latin typeface="Arial" charset="0"/>
              </a:rPr>
              <a:t>3GPP Service Layer</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GSM services</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IP Multimedia Subsystem (IMS)</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Multimedia Telephony (MMTEL)</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Support of Messaging and other OMA functionality</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Emergency services and public warning</a:t>
            </a:r>
          </a:p>
          <a:p>
            <a:pPr marL="742950" lvl="1" indent="-285750">
              <a:lnSpc>
                <a:spcPct val="80000"/>
              </a:lnSpc>
              <a:spcBef>
                <a:spcPct val="20000"/>
              </a:spcBef>
              <a:buClr>
                <a:srgbClr val="C00000"/>
              </a:buClr>
              <a:buFont typeface="Arial" charset="0"/>
              <a:buChar char="•"/>
              <a:defRPr/>
            </a:pPr>
            <a:r>
              <a:rPr lang="en-US" sz="1800" kern="0" dirty="0">
                <a:solidFill>
                  <a:srgbClr val="4D4D4D"/>
                </a:solidFill>
                <a:latin typeface="Arial" charset="0"/>
              </a:rPr>
              <a:t>Etc.</a:t>
            </a:r>
          </a:p>
        </p:txBody>
      </p:sp>
      <p:sp>
        <p:nvSpPr>
          <p:cNvPr id="6152" name="TextBox 13"/>
          <p:cNvSpPr txBox="1">
            <a:spLocks noChangeArrowheads="1"/>
          </p:cNvSpPr>
          <p:nvPr/>
        </p:nvSpPr>
        <p:spPr bwMode="auto">
          <a:xfrm>
            <a:off x="250825" y="6002338"/>
            <a:ext cx="2566988" cy="168275"/>
          </a:xfrm>
          <a:prstGeom prst="rect">
            <a:avLst/>
          </a:prstGeom>
          <a:noFill/>
          <a:ln w="9525">
            <a:noFill/>
            <a:miter lim="800000"/>
            <a:headEnd/>
            <a:tailEnd/>
          </a:ln>
        </p:spPr>
        <p:txBody>
          <a:bodyPr>
            <a:spAutoFit/>
          </a:bodyPr>
          <a:lstStyle/>
          <a:p>
            <a:r>
              <a:rPr lang="en-GB" sz="500"/>
              <a:t>Text adapted from 3G Americas White Paper, September 2010</a:t>
            </a:r>
          </a:p>
        </p:txBody>
      </p:sp>
      <p:sp>
        <p:nvSpPr>
          <p:cNvPr id="7"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ADD13ABA-ADDD-4B53-9E0E-77C16CE6BAE3}" type="slidenum">
              <a:rPr lang="en-GB" sz="1100">
                <a:solidFill>
                  <a:schemeClr val="bg1"/>
                </a:solidFill>
              </a:rPr>
              <a:pPr eaLnBrk="1" hangingPunct="1"/>
              <a:t>5</a:t>
            </a:fld>
            <a:endParaRPr lang="en-GB" sz="11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title"/>
          </p:nvPr>
        </p:nvSpPr>
        <p:spPr>
          <a:xfrm>
            <a:off x="457200" y="381000"/>
            <a:ext cx="8229600" cy="1143000"/>
          </a:xfrm>
          <a:noFill/>
        </p:spPr>
        <p:txBody>
          <a:bodyPr>
            <a:normAutofit/>
          </a:bodyPr>
          <a:lstStyle/>
          <a:p>
            <a:r>
              <a:rPr lang="en-US" sz="3600" dirty="0" smtClean="0">
                <a:solidFill>
                  <a:srgbClr val="FF0000"/>
                </a:solidFill>
                <a:latin typeface="Arial" pitchFamily="34" charset="0"/>
              </a:rPr>
              <a:t>3GPP Evolution</a:t>
            </a:r>
          </a:p>
        </p:txBody>
      </p:sp>
      <p:sp>
        <p:nvSpPr>
          <p:cNvPr id="7172" name="Rectangle 3"/>
          <p:cNvSpPr>
            <a:spLocks noGrp="1"/>
          </p:cNvSpPr>
          <p:nvPr>
            <p:ph type="body" idx="1"/>
          </p:nvPr>
        </p:nvSpPr>
        <p:spPr>
          <a:xfrm>
            <a:off x="261938" y="1668463"/>
            <a:ext cx="8567737" cy="4692650"/>
          </a:xfrm>
        </p:spPr>
        <p:txBody>
          <a:bodyPr/>
          <a:lstStyle/>
          <a:p>
            <a:pPr>
              <a:lnSpc>
                <a:spcPct val="90000"/>
              </a:lnSpc>
            </a:pPr>
            <a:r>
              <a:rPr lang="en-US" sz="2400" dirty="0" smtClean="0">
                <a:latin typeface="Arial" pitchFamily="34" charset="0"/>
              </a:rPr>
              <a:t>Radio Interfaces</a:t>
            </a:r>
          </a:p>
          <a:p>
            <a:pPr lvl="1">
              <a:lnSpc>
                <a:spcPct val="90000"/>
              </a:lnSpc>
            </a:pPr>
            <a:r>
              <a:rPr lang="en-US" sz="1600" dirty="0" smtClean="0">
                <a:solidFill>
                  <a:srgbClr val="7B7B7B"/>
                </a:solidFill>
                <a:latin typeface="Arial" pitchFamily="34" charset="0"/>
              </a:rPr>
              <a:t>Higher Data Throughput</a:t>
            </a:r>
          </a:p>
          <a:p>
            <a:pPr lvl="1">
              <a:lnSpc>
                <a:spcPct val="90000"/>
              </a:lnSpc>
            </a:pPr>
            <a:r>
              <a:rPr lang="en-US" sz="1600" dirty="0" smtClean="0">
                <a:solidFill>
                  <a:srgbClr val="7B7B7B"/>
                </a:solidFill>
                <a:latin typeface="Arial" pitchFamily="34" charset="0"/>
              </a:rPr>
              <a:t>Lower Latency</a:t>
            </a:r>
          </a:p>
          <a:p>
            <a:pPr lvl="1">
              <a:lnSpc>
                <a:spcPct val="90000"/>
              </a:lnSpc>
            </a:pPr>
            <a:r>
              <a:rPr lang="en-US" sz="1600" dirty="0" smtClean="0">
                <a:solidFill>
                  <a:srgbClr val="7B7B7B"/>
                </a:solidFill>
                <a:latin typeface="Arial" pitchFamily="34" charset="0"/>
              </a:rPr>
              <a:t>More Spectrum Flexibility</a:t>
            </a:r>
          </a:p>
          <a:p>
            <a:pPr lvl="1">
              <a:lnSpc>
                <a:spcPct val="90000"/>
              </a:lnSpc>
            </a:pPr>
            <a:r>
              <a:rPr lang="en-US" sz="1600" dirty="0" smtClean="0">
                <a:solidFill>
                  <a:srgbClr val="7B7B7B"/>
                </a:solidFill>
                <a:latin typeface="Arial" pitchFamily="34" charset="0"/>
              </a:rPr>
              <a:t>Improved CAPEX and OPEX</a:t>
            </a:r>
          </a:p>
          <a:p>
            <a:pPr>
              <a:lnSpc>
                <a:spcPct val="90000"/>
              </a:lnSpc>
            </a:pPr>
            <a:r>
              <a:rPr lang="en-US" sz="2400" dirty="0" smtClean="0">
                <a:latin typeface="Arial" pitchFamily="34" charset="0"/>
              </a:rPr>
              <a:t>IP Core Network</a:t>
            </a:r>
          </a:p>
          <a:p>
            <a:pPr lvl="1">
              <a:lnSpc>
                <a:spcPct val="90000"/>
              </a:lnSpc>
            </a:pPr>
            <a:r>
              <a:rPr lang="en-US" sz="1600" dirty="0" smtClean="0">
                <a:solidFill>
                  <a:srgbClr val="7B7B7B"/>
                </a:solidFill>
                <a:latin typeface="Arial" pitchFamily="34" charset="0"/>
              </a:rPr>
              <a:t>Support of non-3GPP Accesses</a:t>
            </a:r>
          </a:p>
          <a:p>
            <a:pPr lvl="1">
              <a:lnSpc>
                <a:spcPct val="90000"/>
              </a:lnSpc>
            </a:pPr>
            <a:r>
              <a:rPr lang="en-US" sz="1600" dirty="0" smtClean="0">
                <a:solidFill>
                  <a:srgbClr val="7B7B7B"/>
                </a:solidFill>
                <a:latin typeface="Arial" pitchFamily="34" charset="0"/>
              </a:rPr>
              <a:t>Packet Only Support</a:t>
            </a:r>
          </a:p>
          <a:p>
            <a:pPr lvl="1">
              <a:lnSpc>
                <a:spcPct val="90000"/>
              </a:lnSpc>
            </a:pPr>
            <a:r>
              <a:rPr lang="en-US" sz="1600" dirty="0" smtClean="0">
                <a:solidFill>
                  <a:srgbClr val="7B7B7B"/>
                </a:solidFill>
                <a:latin typeface="Arial" pitchFamily="34" charset="0"/>
              </a:rPr>
              <a:t>Improved Security</a:t>
            </a:r>
          </a:p>
          <a:p>
            <a:pPr lvl="1">
              <a:lnSpc>
                <a:spcPct val="90000"/>
              </a:lnSpc>
            </a:pPr>
            <a:r>
              <a:rPr lang="en-US" sz="1600" dirty="0" smtClean="0">
                <a:solidFill>
                  <a:srgbClr val="7B7B7B"/>
                </a:solidFill>
                <a:latin typeface="Arial" pitchFamily="34" charset="0"/>
              </a:rPr>
              <a:t>Greater Device Diversity</a:t>
            </a:r>
          </a:p>
          <a:p>
            <a:pPr>
              <a:lnSpc>
                <a:spcPct val="90000"/>
              </a:lnSpc>
            </a:pPr>
            <a:r>
              <a:rPr lang="en-US" sz="2400" dirty="0" smtClean="0">
                <a:latin typeface="Arial" pitchFamily="34" charset="0"/>
              </a:rPr>
              <a:t>Service Layer</a:t>
            </a:r>
          </a:p>
          <a:p>
            <a:pPr lvl="1">
              <a:lnSpc>
                <a:spcPct val="90000"/>
              </a:lnSpc>
            </a:pPr>
            <a:r>
              <a:rPr lang="en-US" sz="1600" dirty="0" smtClean="0">
                <a:solidFill>
                  <a:srgbClr val="7B7B7B"/>
                </a:solidFill>
                <a:latin typeface="Arial" pitchFamily="34" charset="0"/>
              </a:rPr>
              <a:t>More IMS Applications (MBMS, PSS, mobile TV now IMS enabled)</a:t>
            </a:r>
          </a:p>
          <a:p>
            <a:pPr lvl="1">
              <a:lnSpc>
                <a:spcPct val="90000"/>
              </a:lnSpc>
            </a:pPr>
            <a:r>
              <a:rPr lang="en-US" sz="1600" dirty="0" smtClean="0">
                <a:solidFill>
                  <a:srgbClr val="7B7B7B"/>
                </a:solidFill>
                <a:latin typeface="Arial" pitchFamily="34" charset="0"/>
              </a:rPr>
              <a:t>Greater session continuity</a:t>
            </a:r>
          </a:p>
        </p:txBody>
      </p:sp>
      <p:sp>
        <p:nvSpPr>
          <p:cNvPr id="7173"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ED9876D2-3F2B-456D-A5F3-6422013AE945}" type="slidenum">
              <a:rPr lang="en-GB" sz="1100">
                <a:solidFill>
                  <a:schemeClr val="bg1"/>
                </a:solidFill>
              </a:rPr>
              <a:pPr eaLnBrk="1" hangingPunct="1"/>
              <a:t>6</a:t>
            </a:fld>
            <a:endParaRPr lang="en-GB" sz="1100">
              <a:solidFill>
                <a:schemeClr val="bg1"/>
              </a:solidFill>
            </a:endParaRPr>
          </a:p>
        </p:txBody>
      </p:sp>
      <p:sp>
        <p:nvSpPr>
          <p:cNvPr id="7" name="Rectangle 6"/>
          <p:cNvSpPr/>
          <p:nvPr/>
        </p:nvSpPr>
        <p:spPr>
          <a:xfrm>
            <a:off x="5726544" y="4184074"/>
            <a:ext cx="3283527" cy="461665"/>
          </a:xfrm>
          <a:prstGeom prst="rect">
            <a:avLst/>
          </a:prstGeom>
        </p:spPr>
        <p:txBody>
          <a:bodyPr wrap="square">
            <a:spAutoFit/>
          </a:bodyPr>
          <a:lstStyle/>
          <a:p>
            <a:pPr algn="r"/>
            <a:r>
              <a:rPr lang="en-GB" sz="800" dirty="0" smtClean="0"/>
              <a:t>Extracts from a video interview with Stephen Hayes, 3GPP SA Chairman, Ericsson Inc.</a:t>
            </a:r>
          </a:p>
          <a:p>
            <a:pPr algn="r"/>
            <a:r>
              <a:rPr lang="en-GB" sz="800" dirty="0" smtClean="0"/>
              <a:t>See </a:t>
            </a:r>
            <a:r>
              <a:rPr lang="en-GB" sz="800" dirty="0" smtClean="0">
                <a:hlinkClick r:id="rId2"/>
              </a:rPr>
              <a:t>www.3gpplive.org</a:t>
            </a:r>
            <a:endParaRPr lang="en-GB" sz="800" dirty="0" smtClean="0"/>
          </a:p>
        </p:txBody>
      </p:sp>
      <p:grpSp>
        <p:nvGrpSpPr>
          <p:cNvPr id="2" name="Group 9"/>
          <p:cNvGrpSpPr/>
          <p:nvPr/>
        </p:nvGrpSpPr>
        <p:grpSpPr>
          <a:xfrm rot="170440">
            <a:off x="4156362" y="1228443"/>
            <a:ext cx="4507346" cy="3486379"/>
            <a:chOff x="4156362" y="1228443"/>
            <a:chExt cx="4507346" cy="3486379"/>
          </a:xfrm>
        </p:grpSpPr>
        <p:sp>
          <p:nvSpPr>
            <p:cNvPr id="6" name="TextBox 5"/>
            <p:cNvSpPr txBox="1"/>
            <p:nvPr/>
          </p:nvSpPr>
          <p:spPr>
            <a:xfrm>
              <a:off x="4424218" y="1560944"/>
              <a:ext cx="4239490" cy="246221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1100" i="1" dirty="0" smtClean="0">
                  <a:latin typeface="Arial" pitchFamily="34" charset="0"/>
                  <a:cs typeface="Arial" pitchFamily="34" charset="0"/>
                </a:rPr>
                <a:t>The role of 3GPP is to act as a glue that binds the eco-system together, which can mean that there needs to be some throttle on the rate of change so that 3GPP produces standards at the rate that they can be assimilated in the market... </a:t>
              </a:r>
            </a:p>
            <a:p>
              <a:endParaRPr lang="en-GB" sz="1100" i="1" dirty="0" smtClean="0">
                <a:latin typeface="Arial" pitchFamily="34" charset="0"/>
                <a:cs typeface="Arial" pitchFamily="34" charset="0"/>
              </a:endParaRPr>
            </a:p>
            <a:p>
              <a:r>
                <a:rPr lang="en-GB" sz="1100" i="1" dirty="0" smtClean="0">
                  <a:latin typeface="Arial" pitchFamily="34" charset="0"/>
                  <a:cs typeface="Arial" pitchFamily="34" charset="0"/>
                </a:rPr>
                <a:t>...The challenge is to keep the system moving forward with a clear vision against the different needs and focus of the – ever expanding - mobile community...</a:t>
              </a:r>
            </a:p>
            <a:p>
              <a:endParaRPr lang="en-GB" sz="1100" i="1" dirty="0" smtClean="0">
                <a:latin typeface="Arial" pitchFamily="34" charset="0"/>
                <a:cs typeface="Arial" pitchFamily="34" charset="0"/>
              </a:endParaRPr>
            </a:p>
            <a:p>
              <a:r>
                <a:rPr lang="en-GB" sz="1100" i="1" dirty="0" smtClean="0">
                  <a:latin typeface="Arial" pitchFamily="34" charset="0"/>
                  <a:cs typeface="Arial" pitchFamily="34" charset="0"/>
                </a:rPr>
                <a:t>...The broadening of the scope of 3GPP systems has been done in such a way as to make 3GPP one of the strongest standards bodies in the world. One of the major achievements of the project has been in forging good relationships with other standards makers, this has been vital to the success of 3GPP. </a:t>
              </a:r>
              <a:endParaRPr lang="en-GB" sz="600" i="1" dirty="0">
                <a:latin typeface="Arial" pitchFamily="34" charset="0"/>
                <a:cs typeface="Arial" pitchFamily="34" charset="0"/>
              </a:endParaRPr>
            </a:p>
          </p:txBody>
        </p:sp>
        <p:sp>
          <p:nvSpPr>
            <p:cNvPr id="8" name="TextBox 7"/>
            <p:cNvSpPr txBox="1"/>
            <p:nvPr/>
          </p:nvSpPr>
          <p:spPr>
            <a:xfrm rot="347368">
              <a:off x="4156362" y="1228443"/>
              <a:ext cx="441146" cy="1015663"/>
            </a:xfrm>
            <a:prstGeom prst="rect">
              <a:avLst/>
            </a:prstGeom>
            <a:noFill/>
          </p:spPr>
          <p:txBody>
            <a:bodyPr wrap="none" rtlCol="0">
              <a:spAutoFit/>
            </a:bodyPr>
            <a:lstStyle/>
            <a:p>
              <a:r>
                <a:rPr lang="en-GB" sz="6000" dirty="0" smtClean="0"/>
                <a:t>“</a:t>
              </a:r>
              <a:endParaRPr lang="en-GB" sz="6000" dirty="0"/>
            </a:p>
          </p:txBody>
        </p:sp>
        <p:sp>
          <p:nvSpPr>
            <p:cNvPr id="9" name="TextBox 8"/>
            <p:cNvSpPr txBox="1"/>
            <p:nvPr/>
          </p:nvSpPr>
          <p:spPr>
            <a:xfrm rot="262617">
              <a:off x="7596934" y="3699159"/>
              <a:ext cx="441146" cy="1015663"/>
            </a:xfrm>
            <a:prstGeom prst="rect">
              <a:avLst/>
            </a:prstGeom>
            <a:noFill/>
          </p:spPr>
          <p:txBody>
            <a:bodyPr wrap="none" rtlCol="0">
              <a:spAutoFit/>
            </a:bodyPr>
            <a:lstStyle/>
            <a:p>
              <a:r>
                <a:rPr lang="en-GB" sz="6000" dirty="0" smtClean="0"/>
                <a:t>”</a:t>
              </a:r>
              <a:endParaRPr lang="en-GB" sz="6000" dirty="0"/>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descr="3GPP_features.jpg"/>
          <p:cNvPicPr>
            <a:picLocks noChangeAspect="1"/>
          </p:cNvPicPr>
          <p:nvPr/>
        </p:nvPicPr>
        <p:blipFill>
          <a:blip r:embed="rId2" cstate="print"/>
          <a:srcRect/>
          <a:stretch>
            <a:fillRect/>
          </a:stretch>
        </p:blipFill>
        <p:spPr bwMode="auto">
          <a:xfrm>
            <a:off x="1736725" y="993775"/>
            <a:ext cx="5522913" cy="4295775"/>
          </a:xfrm>
          <a:prstGeom prst="rect">
            <a:avLst/>
          </a:prstGeom>
          <a:noFill/>
          <a:ln w="9525">
            <a:noFill/>
            <a:miter lim="800000"/>
            <a:headEnd/>
            <a:tailEnd/>
          </a:ln>
        </p:spPr>
      </p:pic>
      <p:sp>
        <p:nvSpPr>
          <p:cNvPr id="8196" name="Title 1"/>
          <p:cNvSpPr>
            <a:spLocks noGrp="1"/>
          </p:cNvSpPr>
          <p:nvPr>
            <p:ph type="title"/>
          </p:nvPr>
        </p:nvSpPr>
        <p:spPr>
          <a:xfrm>
            <a:off x="0" y="1066800"/>
            <a:ext cx="3709987" cy="838200"/>
          </a:xfrm>
        </p:spPr>
        <p:txBody>
          <a:bodyPr>
            <a:normAutofit/>
          </a:bodyPr>
          <a:lstStyle/>
          <a:p>
            <a:r>
              <a:rPr lang="en-GB" sz="2000" dirty="0" smtClean="0">
                <a:solidFill>
                  <a:srgbClr val="FF0000"/>
                </a:solidFill>
                <a:latin typeface="Arial" pitchFamily="34" charset="0"/>
                <a:cs typeface="Arial" pitchFamily="34" charset="0"/>
              </a:rPr>
              <a:t>Building by Release</a:t>
            </a:r>
          </a:p>
        </p:txBody>
      </p:sp>
      <p:sp>
        <p:nvSpPr>
          <p:cNvPr id="8198" name="Rectangle 9"/>
          <p:cNvSpPr>
            <a:spLocks noChangeArrowheads="1"/>
          </p:cNvSpPr>
          <p:nvPr/>
        </p:nvSpPr>
        <p:spPr bwMode="auto">
          <a:xfrm>
            <a:off x="7315200" y="2076882"/>
            <a:ext cx="1519238" cy="954087"/>
          </a:xfrm>
          <a:prstGeom prst="rect">
            <a:avLst/>
          </a:prstGeom>
          <a:solidFill>
            <a:srgbClr val="72AF2F">
              <a:alpha val="20000"/>
            </a:srgbClr>
          </a:solidFill>
          <a:ln w="9525">
            <a:noFill/>
            <a:miter lim="800000"/>
            <a:headEnd/>
            <a:tailEnd/>
          </a:ln>
        </p:spPr>
        <p:txBody>
          <a:bodyPr>
            <a:spAutoFit/>
          </a:bodyPr>
          <a:lstStyle/>
          <a:p>
            <a:r>
              <a:rPr lang="en-GB" sz="800" b="1" dirty="0"/>
              <a:t>Release 10 </a:t>
            </a:r>
            <a:r>
              <a:rPr lang="en-GB" sz="800" dirty="0"/>
              <a:t>LTE-Advanced meeting the requirements set by ITU’s IMT-Advanced project.</a:t>
            </a:r>
          </a:p>
          <a:p>
            <a:endParaRPr lang="en-GB" sz="800" dirty="0"/>
          </a:p>
          <a:p>
            <a:r>
              <a:rPr lang="en-GB" sz="800" dirty="0"/>
              <a:t>Also includes quad-carrier operation for HSPA+. </a:t>
            </a:r>
          </a:p>
        </p:txBody>
      </p:sp>
      <p:sp>
        <p:nvSpPr>
          <p:cNvPr id="8199" name="Rectangle 8"/>
          <p:cNvSpPr>
            <a:spLocks noChangeArrowheads="1"/>
          </p:cNvSpPr>
          <p:nvPr/>
        </p:nvSpPr>
        <p:spPr bwMode="auto">
          <a:xfrm>
            <a:off x="77788" y="2011363"/>
            <a:ext cx="1568450" cy="954087"/>
          </a:xfrm>
          <a:prstGeom prst="rect">
            <a:avLst/>
          </a:prstGeom>
          <a:solidFill>
            <a:srgbClr val="72AF2F">
              <a:alpha val="20000"/>
            </a:srgbClr>
          </a:solidFill>
          <a:ln w="9525">
            <a:noFill/>
            <a:miter lim="800000"/>
            <a:headEnd/>
            <a:tailEnd/>
          </a:ln>
        </p:spPr>
        <p:txBody>
          <a:bodyPr>
            <a:spAutoFit/>
          </a:bodyPr>
          <a:lstStyle/>
          <a:p>
            <a:r>
              <a:rPr lang="en-GB" sz="800" b="1"/>
              <a:t>Release 99: </a:t>
            </a:r>
            <a:r>
              <a:rPr lang="en-GB" sz="800"/>
              <a:t>Enhancements to GSM data (EDGE). Majority of deployments today are based on Release 99. Provides support for GSM/EDGE/GPRS/WCDMA radio-access networks.</a:t>
            </a:r>
          </a:p>
        </p:txBody>
      </p:sp>
      <p:sp>
        <p:nvSpPr>
          <p:cNvPr id="8200" name="Rectangle 11"/>
          <p:cNvSpPr>
            <a:spLocks noChangeArrowheads="1"/>
          </p:cNvSpPr>
          <p:nvPr/>
        </p:nvSpPr>
        <p:spPr bwMode="auto">
          <a:xfrm>
            <a:off x="92075" y="3046413"/>
            <a:ext cx="1554163" cy="584200"/>
          </a:xfrm>
          <a:prstGeom prst="rect">
            <a:avLst/>
          </a:prstGeom>
          <a:solidFill>
            <a:srgbClr val="72AF2F">
              <a:alpha val="20000"/>
            </a:srgbClr>
          </a:solidFill>
          <a:ln w="9525">
            <a:noFill/>
            <a:miter lim="800000"/>
            <a:headEnd/>
            <a:tailEnd/>
          </a:ln>
        </p:spPr>
        <p:txBody>
          <a:bodyPr>
            <a:spAutoFit/>
          </a:bodyPr>
          <a:lstStyle/>
          <a:p>
            <a:r>
              <a:rPr lang="en-GB" sz="800" b="1"/>
              <a:t>Release 4: </a:t>
            </a:r>
            <a:r>
              <a:rPr lang="en-GB" sz="800"/>
              <a:t>Multimedia messaging support. First steps toward using IP transport in the core network.</a:t>
            </a:r>
          </a:p>
        </p:txBody>
      </p:sp>
      <p:sp>
        <p:nvSpPr>
          <p:cNvPr id="8201" name="Rectangle 12"/>
          <p:cNvSpPr>
            <a:spLocks noChangeArrowheads="1"/>
          </p:cNvSpPr>
          <p:nvPr/>
        </p:nvSpPr>
        <p:spPr bwMode="auto">
          <a:xfrm>
            <a:off x="92075" y="3729038"/>
            <a:ext cx="1560513" cy="954087"/>
          </a:xfrm>
          <a:prstGeom prst="rect">
            <a:avLst/>
          </a:prstGeom>
          <a:solidFill>
            <a:srgbClr val="72AF2F">
              <a:alpha val="20000"/>
            </a:srgbClr>
          </a:solidFill>
          <a:ln w="9525">
            <a:noFill/>
            <a:miter lim="800000"/>
            <a:headEnd/>
            <a:tailEnd/>
          </a:ln>
        </p:spPr>
        <p:txBody>
          <a:bodyPr>
            <a:spAutoFit/>
          </a:bodyPr>
          <a:lstStyle/>
          <a:p>
            <a:r>
              <a:rPr lang="en-GB" sz="800" b="1"/>
              <a:t>Release 5</a:t>
            </a:r>
            <a:r>
              <a:rPr lang="en-GB" sz="800"/>
              <a:t>: HSDPA. First phase of Internet Protocol Multimedia Subsystem (IMS). Full ability to use IP-based transport instead of just Asynchronous Transfer Mode (ATM) in the core network.</a:t>
            </a:r>
          </a:p>
        </p:txBody>
      </p:sp>
      <p:sp>
        <p:nvSpPr>
          <p:cNvPr id="8202" name="Rectangle 13"/>
          <p:cNvSpPr>
            <a:spLocks noChangeArrowheads="1"/>
          </p:cNvSpPr>
          <p:nvPr/>
        </p:nvSpPr>
        <p:spPr bwMode="auto">
          <a:xfrm>
            <a:off x="77788" y="4725988"/>
            <a:ext cx="1574800" cy="1323975"/>
          </a:xfrm>
          <a:prstGeom prst="rect">
            <a:avLst/>
          </a:prstGeom>
          <a:solidFill>
            <a:srgbClr val="72AF2F">
              <a:alpha val="20000"/>
            </a:srgbClr>
          </a:solidFill>
          <a:ln w="9525">
            <a:noFill/>
            <a:miter lim="800000"/>
            <a:headEnd/>
            <a:tailEnd/>
          </a:ln>
        </p:spPr>
        <p:txBody>
          <a:bodyPr>
            <a:spAutoFit/>
          </a:bodyPr>
          <a:lstStyle/>
          <a:p>
            <a:r>
              <a:rPr lang="en-GB" sz="800" b="1"/>
              <a:t>Release 6: </a:t>
            </a:r>
            <a:r>
              <a:rPr lang="en-GB" sz="800"/>
              <a:t>HSUPA. Enhanced multimedia support through Multimedia Broadcast/Multicast Services (MBMS). Performance specifications for advanced receivers. Wireless Local Area Network (WLAN) integration option. IMS enhancements. Initial VoIP capability.</a:t>
            </a:r>
          </a:p>
        </p:txBody>
      </p:sp>
      <p:sp>
        <p:nvSpPr>
          <p:cNvPr id="8203" name="Rectangle 14"/>
          <p:cNvSpPr>
            <a:spLocks noChangeArrowheads="1"/>
          </p:cNvSpPr>
          <p:nvPr/>
        </p:nvSpPr>
        <p:spPr bwMode="auto">
          <a:xfrm>
            <a:off x="1758950" y="5451475"/>
            <a:ext cx="5437188" cy="830263"/>
          </a:xfrm>
          <a:prstGeom prst="rect">
            <a:avLst/>
          </a:prstGeom>
          <a:solidFill>
            <a:srgbClr val="72AF2F">
              <a:alpha val="20000"/>
            </a:srgbClr>
          </a:solidFill>
          <a:ln w="9525">
            <a:noFill/>
            <a:miter lim="800000"/>
            <a:headEnd/>
            <a:tailEnd/>
          </a:ln>
        </p:spPr>
        <p:txBody>
          <a:bodyPr>
            <a:spAutoFit/>
          </a:bodyPr>
          <a:lstStyle/>
          <a:p>
            <a:r>
              <a:rPr lang="en-GB" sz="800" b="1"/>
              <a:t>Release 7: </a:t>
            </a:r>
            <a:r>
              <a:rPr lang="en-GB" sz="800"/>
              <a:t>Evolved EDGE. Specifies HSPA+, higher order modulation and MIMO. Performance enhancements, improved spectral efficiency, increased capacity, and better resistance to interference. Continuous Packet Connectivity (CPC) enables efficient “always-on” service and enhanced uplink UL VoIP capacity, as well as reductions in call set-up delay for Push-to-Talk Over Cellular (PoC). Radio enhancements to HSPA include 64 Quadrature Amplitude Modulation (QAM) in the downlink DL and 16 QAM in the uplink. Also includes optimization of MBMS capabilities through the multicast/broadcast, single-frequency network (MBSFN) function.</a:t>
            </a:r>
          </a:p>
        </p:txBody>
      </p:sp>
      <p:sp>
        <p:nvSpPr>
          <p:cNvPr id="8204" name="Rectangle 15"/>
          <p:cNvSpPr>
            <a:spLocks noChangeArrowheads="1"/>
          </p:cNvSpPr>
          <p:nvPr/>
        </p:nvSpPr>
        <p:spPr bwMode="auto">
          <a:xfrm>
            <a:off x="7329488" y="4852988"/>
            <a:ext cx="1533525" cy="1446212"/>
          </a:xfrm>
          <a:prstGeom prst="rect">
            <a:avLst/>
          </a:prstGeom>
          <a:solidFill>
            <a:srgbClr val="72AF2F">
              <a:alpha val="20000"/>
            </a:srgbClr>
          </a:solidFill>
          <a:ln w="9525">
            <a:noFill/>
            <a:miter lim="800000"/>
            <a:headEnd/>
            <a:tailEnd/>
          </a:ln>
        </p:spPr>
        <p:txBody>
          <a:bodyPr>
            <a:spAutoFit/>
          </a:bodyPr>
          <a:lstStyle/>
          <a:p>
            <a:r>
              <a:rPr lang="en-GB" sz="800" b="1"/>
              <a:t>Release 8</a:t>
            </a:r>
            <a:r>
              <a:rPr lang="en-GB" sz="800"/>
              <a:t>: HSPA Evolution, simultaneous use of MIMO and 64 QAM. Includes dual-carrier HSPA (DC-HSPA) wherein two WCDMA radio channels can be combined for a doubling of throughput performance. Specifies OFDMA-based 3GPP LTE. </a:t>
            </a:r>
          </a:p>
          <a:p>
            <a:endParaRPr lang="en-GB" sz="800"/>
          </a:p>
          <a:p>
            <a:r>
              <a:rPr lang="en-GB" sz="800"/>
              <a:t>Defines EPC.</a:t>
            </a:r>
          </a:p>
        </p:txBody>
      </p:sp>
      <p:sp>
        <p:nvSpPr>
          <p:cNvPr id="8205" name="Rectangle 16"/>
          <p:cNvSpPr>
            <a:spLocks noChangeArrowheads="1"/>
          </p:cNvSpPr>
          <p:nvPr/>
        </p:nvSpPr>
        <p:spPr bwMode="auto">
          <a:xfrm>
            <a:off x="7321550" y="3087688"/>
            <a:ext cx="1506538" cy="1692275"/>
          </a:xfrm>
          <a:prstGeom prst="rect">
            <a:avLst/>
          </a:prstGeom>
          <a:solidFill>
            <a:srgbClr val="72AF2F">
              <a:alpha val="20000"/>
            </a:srgbClr>
          </a:solidFill>
          <a:ln w="9525">
            <a:noFill/>
            <a:miter lim="800000"/>
            <a:headEnd/>
            <a:tailEnd/>
          </a:ln>
        </p:spPr>
        <p:txBody>
          <a:bodyPr>
            <a:spAutoFit/>
          </a:bodyPr>
          <a:lstStyle/>
          <a:p>
            <a:r>
              <a:rPr lang="en-GB" sz="800" b="1"/>
              <a:t>Release 9: </a:t>
            </a:r>
            <a:r>
              <a:rPr lang="en-GB" sz="800"/>
              <a:t>HSPA and LTE enhancements including HSPA dual-carrier operation in combination with MIMO, EPC enhancements, femtocell support, support for regulatory features such as emergency user-equipment positioning and Commercial Mobile Alert System (CMAS), and evolution of IMS architecture.</a:t>
            </a:r>
          </a:p>
        </p:txBody>
      </p:sp>
      <p:sp>
        <p:nvSpPr>
          <p:cNvPr id="8206" name="TextBox 17"/>
          <p:cNvSpPr txBox="1">
            <a:spLocks noChangeArrowheads="1"/>
          </p:cNvSpPr>
          <p:nvPr/>
        </p:nvSpPr>
        <p:spPr bwMode="auto">
          <a:xfrm>
            <a:off x="0" y="6208713"/>
            <a:ext cx="2566988" cy="168275"/>
          </a:xfrm>
          <a:prstGeom prst="rect">
            <a:avLst/>
          </a:prstGeom>
          <a:noFill/>
          <a:ln w="9525">
            <a:noFill/>
            <a:miter lim="800000"/>
            <a:headEnd/>
            <a:tailEnd/>
          </a:ln>
        </p:spPr>
        <p:txBody>
          <a:bodyPr>
            <a:spAutoFit/>
          </a:bodyPr>
          <a:lstStyle/>
          <a:p>
            <a:r>
              <a:rPr lang="en-GB" sz="500"/>
              <a:t>Text adapted from 3G Americas White Paper, September 2010</a:t>
            </a:r>
          </a:p>
        </p:txBody>
      </p:sp>
      <p:sp>
        <p:nvSpPr>
          <p:cNvPr id="15" name="Rectangle 9"/>
          <p:cNvSpPr>
            <a:spLocks noChangeArrowheads="1"/>
          </p:cNvSpPr>
          <p:nvPr/>
        </p:nvSpPr>
        <p:spPr bwMode="auto">
          <a:xfrm>
            <a:off x="7319824" y="1194806"/>
            <a:ext cx="1519238" cy="830997"/>
          </a:xfrm>
          <a:prstGeom prst="rect">
            <a:avLst/>
          </a:prstGeom>
          <a:solidFill>
            <a:srgbClr val="72AF2F">
              <a:alpha val="20000"/>
            </a:srgbClr>
          </a:solidFill>
          <a:ln w="9525">
            <a:noFill/>
            <a:miter lim="800000"/>
            <a:headEnd/>
            <a:tailEnd/>
          </a:ln>
        </p:spPr>
        <p:txBody>
          <a:bodyPr>
            <a:spAutoFit/>
          </a:bodyPr>
          <a:lstStyle/>
          <a:p>
            <a:r>
              <a:rPr lang="en-GB" sz="800" b="1" dirty="0"/>
              <a:t>Release </a:t>
            </a:r>
            <a:r>
              <a:rPr lang="en-GB" sz="800" b="1" dirty="0" smtClean="0"/>
              <a:t>11</a:t>
            </a:r>
            <a:endParaRPr lang="en-GB" sz="800" dirty="0"/>
          </a:p>
          <a:p>
            <a:r>
              <a:rPr lang="en-GB" sz="800" dirty="0" smtClean="0"/>
              <a:t>Interworking - 3GPP EPS and fixed BB accesses, M2M, Non voice emergency communications, 8 carrier HSDPA, Uplink  MIMO study</a:t>
            </a:r>
            <a:endParaRPr lang="en-GB" sz="800" dirty="0"/>
          </a:p>
        </p:txBody>
      </p:sp>
      <p:sp>
        <p:nvSpPr>
          <p:cNvPr id="16"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ADD13ABA-ADDD-4B53-9E0E-77C16CE6BAE3}" type="slidenum">
              <a:rPr lang="en-GB" sz="1100">
                <a:solidFill>
                  <a:schemeClr val="bg1"/>
                </a:solidFill>
              </a:rPr>
              <a:pPr eaLnBrk="1" hangingPunct="1"/>
              <a:t>7</a:t>
            </a:fld>
            <a:endParaRPr lang="en-GB" sz="1100"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1524000" y="457200"/>
            <a:ext cx="5659437" cy="1143000"/>
          </a:xfrm>
        </p:spPr>
        <p:txBody>
          <a:bodyPr>
            <a:normAutofit/>
          </a:bodyPr>
          <a:lstStyle/>
          <a:p>
            <a:pPr eaLnBrk="1" hangingPunct="1">
              <a:defRPr/>
            </a:pPr>
            <a:r>
              <a:rPr lang="en-US" sz="3200" dirty="0" smtClean="0">
                <a:solidFill>
                  <a:srgbClr val="FF0000"/>
                </a:solidFill>
                <a:latin typeface="Arial" pitchFamily="34" charset="0"/>
              </a:rPr>
              <a:t>3GPP LTE</a:t>
            </a:r>
            <a:br>
              <a:rPr lang="en-US" sz="3200" dirty="0" smtClean="0">
                <a:solidFill>
                  <a:srgbClr val="FF0000"/>
                </a:solidFill>
                <a:latin typeface="Arial" pitchFamily="34" charset="0"/>
              </a:rPr>
            </a:br>
            <a:r>
              <a:rPr lang="en-US" sz="2000" dirty="0" smtClean="0">
                <a:solidFill>
                  <a:srgbClr val="FF0000"/>
                </a:solidFill>
                <a:latin typeface="Arial" pitchFamily="34" charset="0"/>
                <a:ea typeface="+mn-ea"/>
                <a:cs typeface="+mn-cs"/>
              </a:rPr>
              <a:t> </a:t>
            </a:r>
            <a:r>
              <a:rPr lang="en-US" sz="1600" dirty="0" smtClean="0">
                <a:solidFill>
                  <a:srgbClr val="FF0000"/>
                </a:solidFill>
                <a:latin typeface="Arial" pitchFamily="34" charset="0"/>
                <a:ea typeface="+mn-ea"/>
                <a:cs typeface="+mn-cs"/>
              </a:rPr>
              <a:t>Release 8 / Release 9</a:t>
            </a:r>
            <a:endParaRPr lang="en-GB" sz="2000" dirty="0" smtClean="0">
              <a:solidFill>
                <a:srgbClr val="FF0000"/>
              </a:solidFill>
              <a:latin typeface="Arial" pitchFamily="34" charset="0"/>
            </a:endParaRPr>
          </a:p>
        </p:txBody>
      </p:sp>
      <p:sp>
        <p:nvSpPr>
          <p:cNvPr id="12292" name="Rectangle 4"/>
          <p:cNvSpPr>
            <a:spLocks noChangeArrowheads="1"/>
          </p:cNvSpPr>
          <p:nvPr/>
        </p:nvSpPr>
        <p:spPr bwMode="auto">
          <a:xfrm>
            <a:off x="457200" y="1543050"/>
            <a:ext cx="8229600" cy="4476750"/>
          </a:xfrm>
          <a:prstGeom prst="rect">
            <a:avLst/>
          </a:prstGeom>
          <a:noFill/>
          <a:ln w="9525">
            <a:noFill/>
            <a:miter lim="800000"/>
            <a:headEnd/>
            <a:tailEnd/>
          </a:ln>
        </p:spPr>
        <p:txBody>
          <a:bodyPr/>
          <a:lstStyle/>
          <a:p>
            <a:pPr marL="342900" indent="-342900" eaLnBrk="1" hangingPunct="1">
              <a:spcBef>
                <a:spcPct val="20000"/>
              </a:spcBef>
              <a:buFontTx/>
              <a:buBlip>
                <a:blip r:embed="rId2"/>
              </a:buBlip>
            </a:pPr>
            <a:r>
              <a:rPr lang="en-GB" dirty="0" smtClean="0">
                <a:latin typeface="Arial" pitchFamily="34" charset="0"/>
                <a:cs typeface="Arial" pitchFamily="34" charset="0"/>
              </a:rPr>
              <a:t>A new radio interface specified in Release 8 and enhanced in Release 9</a:t>
            </a:r>
          </a:p>
          <a:p>
            <a:pPr marL="342900" indent="-342900" eaLnBrk="1" hangingPunct="1">
              <a:spcBef>
                <a:spcPct val="20000"/>
              </a:spcBef>
              <a:buFontTx/>
              <a:buBlip>
                <a:blip r:embed="rId2"/>
              </a:buBlip>
            </a:pPr>
            <a:r>
              <a:rPr lang="en-GB" dirty="0" smtClean="0">
                <a:latin typeface="Arial" pitchFamily="34" charset="0"/>
                <a:cs typeface="Arial" pitchFamily="34" charset="0"/>
              </a:rPr>
              <a:t>Provides:</a:t>
            </a:r>
            <a:endParaRPr lang="en-GB" dirty="0" smtClean="0">
              <a:solidFill>
                <a:srgbClr val="FF0000"/>
              </a:solidFill>
              <a:latin typeface="Arial" pitchFamily="34" charset="0"/>
              <a:cs typeface="Arial" pitchFamily="34" charset="0"/>
            </a:endParaRPr>
          </a:p>
          <a:p>
            <a:pPr marL="1200150" lvl="2" indent="-285750">
              <a:spcBef>
                <a:spcPct val="20000"/>
              </a:spcBef>
              <a:buClr>
                <a:srgbClr val="C00000"/>
              </a:buClr>
              <a:buFont typeface="Arial" pitchFamily="34" charset="0"/>
              <a:buChar char="•"/>
            </a:pPr>
            <a:r>
              <a:rPr lang="en-GB" dirty="0" smtClean="0">
                <a:latin typeface="Arial" pitchFamily="34" charset="0"/>
                <a:cs typeface="Arial" pitchFamily="34" charset="0"/>
              </a:rPr>
              <a:t>Broadband data throughput:</a:t>
            </a:r>
          </a:p>
          <a:p>
            <a:pPr marL="1657350" lvl="3" indent="-285750">
              <a:spcBef>
                <a:spcPct val="20000"/>
              </a:spcBef>
              <a:buClr>
                <a:srgbClr val="C00000"/>
              </a:buClr>
              <a:buFont typeface="Arial" pitchFamily="34" charset="0"/>
              <a:buChar char="•"/>
            </a:pPr>
            <a:r>
              <a:rPr lang="en-US" dirty="0" smtClean="0">
                <a:latin typeface="Arial" pitchFamily="34" charset="0"/>
                <a:cs typeface="Arial" pitchFamily="34" charset="0"/>
              </a:rPr>
              <a:t>Downlink target 3-4 times greater than HSDPA Release 6</a:t>
            </a:r>
          </a:p>
          <a:p>
            <a:pPr marL="1657350" lvl="3" indent="-285750">
              <a:spcBef>
                <a:spcPct val="20000"/>
              </a:spcBef>
              <a:buClr>
                <a:srgbClr val="C00000"/>
              </a:buClr>
              <a:buFont typeface="Arial" pitchFamily="34" charset="0"/>
              <a:buChar char="•"/>
            </a:pPr>
            <a:r>
              <a:rPr lang="en-US" dirty="0" smtClean="0">
                <a:latin typeface="Arial" pitchFamily="34" charset="0"/>
                <a:cs typeface="Arial" pitchFamily="34" charset="0"/>
              </a:rPr>
              <a:t>Uplink target 2-3 times greater than HSUPA Release 6</a:t>
            </a:r>
            <a:endParaRPr lang="en-GB" dirty="0" smtClean="0">
              <a:latin typeface="Arial" pitchFamily="34" charset="0"/>
              <a:cs typeface="Arial" pitchFamily="34" charset="0"/>
            </a:endParaRPr>
          </a:p>
          <a:p>
            <a:pPr marL="342900" indent="-342900" eaLnBrk="1" hangingPunct="1">
              <a:spcBef>
                <a:spcPct val="20000"/>
              </a:spcBef>
              <a:buFontTx/>
              <a:buBlip>
                <a:blip r:embed="rId2"/>
              </a:buBlip>
            </a:pPr>
            <a:endParaRPr lang="en-GB" dirty="0" smtClean="0">
              <a:latin typeface="Arial" pitchFamily="34" charset="0"/>
              <a:cs typeface="Arial" pitchFamily="34" charset="0"/>
            </a:endParaRPr>
          </a:p>
          <a:p>
            <a:pPr marL="342900" indent="-342900" eaLnBrk="1" hangingPunct="1">
              <a:spcBef>
                <a:spcPct val="20000"/>
              </a:spcBef>
              <a:buFontTx/>
              <a:buBlip>
                <a:blip r:embed="rId2"/>
              </a:buBlip>
            </a:pPr>
            <a:r>
              <a:rPr lang="en-GB" dirty="0" smtClean="0">
                <a:latin typeface="Arial" pitchFamily="34" charset="0"/>
                <a:cs typeface="Arial" pitchFamily="34" charset="0"/>
              </a:rPr>
              <a:t>Significantly </a:t>
            </a:r>
            <a:r>
              <a:rPr lang="en-GB" dirty="0">
                <a:latin typeface="Arial" pitchFamily="34" charset="0"/>
                <a:cs typeface="Arial" pitchFamily="34" charset="0"/>
              </a:rPr>
              <a:t>reduced </a:t>
            </a:r>
            <a:r>
              <a:rPr lang="en-GB" dirty="0" smtClean="0">
                <a:latin typeface="Arial" pitchFamily="34" charset="0"/>
                <a:cs typeface="Arial" pitchFamily="34" charset="0"/>
              </a:rPr>
              <a:t>latency</a:t>
            </a:r>
          </a:p>
          <a:p>
            <a:pPr marL="342900" indent="-342900">
              <a:spcBef>
                <a:spcPct val="20000"/>
              </a:spcBef>
              <a:buBlip>
                <a:blip r:embed="rId2"/>
              </a:buBlip>
            </a:pPr>
            <a:r>
              <a:rPr lang="en-GB" dirty="0" smtClean="0">
                <a:solidFill>
                  <a:prstClr val="black"/>
                </a:solidFill>
                <a:latin typeface="Arial" pitchFamily="34" charset="0"/>
                <a:cs typeface="Arial" pitchFamily="34" charset="0"/>
              </a:rPr>
              <a:t>High mobility</a:t>
            </a:r>
          </a:p>
          <a:p>
            <a:pPr marL="342900" indent="-342900">
              <a:spcBef>
                <a:spcPct val="20000"/>
              </a:spcBef>
              <a:buBlip>
                <a:blip r:embed="rId2"/>
              </a:buBlip>
            </a:pPr>
            <a:r>
              <a:rPr lang="en-GB" dirty="0" smtClean="0">
                <a:solidFill>
                  <a:prstClr val="black"/>
                </a:solidFill>
                <a:latin typeface="Arial" pitchFamily="34" charset="0"/>
                <a:cs typeface="Arial" pitchFamily="34" charset="0"/>
              </a:rPr>
              <a:t>The basis for 17 commercial launches (as at 12 Jan)</a:t>
            </a:r>
          </a:p>
          <a:p>
            <a:pPr marL="342900" indent="-342900">
              <a:spcBef>
                <a:spcPct val="20000"/>
              </a:spcBef>
              <a:buBlip>
                <a:blip r:embed="rId2"/>
              </a:buBlip>
            </a:pPr>
            <a:r>
              <a:rPr lang="en-GB" dirty="0" smtClean="0">
                <a:solidFill>
                  <a:prstClr val="black"/>
                </a:solidFill>
                <a:latin typeface="Arial" pitchFamily="34" charset="0"/>
                <a:cs typeface="Arial" pitchFamily="34" charset="0"/>
              </a:rPr>
              <a:t>64 commercial launches expected by end of 2012</a:t>
            </a:r>
          </a:p>
          <a:p>
            <a:pPr marL="342900" indent="-342900">
              <a:spcBef>
                <a:spcPct val="20000"/>
              </a:spcBef>
              <a:buBlip>
                <a:blip r:embed="rId2"/>
              </a:buBlip>
            </a:pPr>
            <a:r>
              <a:rPr lang="en-GB" dirty="0" smtClean="0">
                <a:solidFill>
                  <a:prstClr val="black"/>
                </a:solidFill>
                <a:latin typeface="Arial" pitchFamily="34" charset="0"/>
                <a:cs typeface="Arial" pitchFamily="34" charset="0"/>
              </a:rPr>
              <a:t>125 operators publicly committed to launch</a:t>
            </a:r>
          </a:p>
          <a:p>
            <a:pPr marL="342900" indent="-342900">
              <a:spcBef>
                <a:spcPct val="20000"/>
              </a:spcBef>
              <a:buBlip>
                <a:blip r:embed="rId2"/>
              </a:buBlip>
            </a:pPr>
            <a:r>
              <a:rPr lang="en-GB" dirty="0" smtClean="0">
                <a:solidFill>
                  <a:prstClr val="black"/>
                </a:solidFill>
                <a:latin typeface="Arial" pitchFamily="34" charset="0"/>
                <a:cs typeface="Arial" pitchFamily="34" charset="0"/>
              </a:rPr>
              <a:t>LTE set to be </a:t>
            </a:r>
            <a:r>
              <a:rPr lang="en-GB" i="1" u="sng" dirty="0" smtClean="0">
                <a:solidFill>
                  <a:prstClr val="black"/>
                </a:solidFill>
                <a:latin typeface="Arial" pitchFamily="34" charset="0"/>
                <a:cs typeface="Arial" pitchFamily="34" charset="0"/>
              </a:rPr>
              <a:t>the </a:t>
            </a:r>
            <a:r>
              <a:rPr lang="en-GB" dirty="0" smtClean="0">
                <a:solidFill>
                  <a:prstClr val="black"/>
                </a:solidFill>
                <a:latin typeface="Arial" pitchFamily="34" charset="0"/>
                <a:cs typeface="Arial" pitchFamily="34" charset="0"/>
              </a:rPr>
              <a:t>mobile broadband technology </a:t>
            </a:r>
          </a:p>
          <a:p>
            <a:pPr marL="342900" indent="-342900">
              <a:spcBef>
                <a:spcPct val="20000"/>
              </a:spcBef>
              <a:buBlip>
                <a:blip r:embed="rId2"/>
              </a:buBlip>
            </a:pPr>
            <a:endParaRPr lang="en-GB" dirty="0" smtClean="0">
              <a:solidFill>
                <a:prstClr val="black"/>
              </a:solidFill>
              <a:latin typeface="Arial" pitchFamily="34" charset="0"/>
              <a:cs typeface="Arial" pitchFamily="34" charset="0"/>
            </a:endParaRPr>
          </a:p>
          <a:p>
            <a:pPr marL="342900" indent="-342900" eaLnBrk="1" hangingPunct="1">
              <a:spcBef>
                <a:spcPct val="20000"/>
              </a:spcBef>
            </a:pPr>
            <a:endParaRPr lang="en-GB" dirty="0" smtClean="0">
              <a:latin typeface="Arial" pitchFamily="34" charset="0"/>
              <a:cs typeface="Arial" pitchFamily="34" charset="0"/>
            </a:endParaRPr>
          </a:p>
          <a:p>
            <a:pPr marL="342900" indent="-342900" eaLnBrk="1" hangingPunct="1">
              <a:spcBef>
                <a:spcPct val="20000"/>
              </a:spcBef>
            </a:pPr>
            <a:endParaRPr lang="en-GB" sz="1400" dirty="0"/>
          </a:p>
        </p:txBody>
      </p:sp>
      <p:sp>
        <p:nvSpPr>
          <p:cNvPr id="12294" name="Slide Number Placeholder 4"/>
          <p:cNvSpPr txBox="1">
            <a:spLocks noGrp="1"/>
          </p:cNvSpPr>
          <p:nvPr/>
        </p:nvSpPr>
        <p:spPr bwMode="auto">
          <a:xfrm>
            <a:off x="8558213" y="6473825"/>
            <a:ext cx="376237" cy="247650"/>
          </a:xfrm>
          <a:prstGeom prst="rect">
            <a:avLst/>
          </a:prstGeom>
          <a:noFill/>
          <a:ln w="9525">
            <a:noFill/>
            <a:miter lim="800000"/>
            <a:headEnd/>
            <a:tailEnd/>
          </a:ln>
        </p:spPr>
        <p:txBody>
          <a:bodyPr/>
          <a:lstStyle/>
          <a:p>
            <a:pPr eaLnBrk="1" hangingPunct="1"/>
            <a:fld id="{ADD13ABA-ADDD-4B53-9E0E-77C16CE6BAE3}" type="slidenum">
              <a:rPr lang="en-GB" sz="1100">
                <a:solidFill>
                  <a:schemeClr val="bg1"/>
                </a:solidFill>
              </a:rPr>
              <a:pPr eaLnBrk="1" hangingPunct="1"/>
              <a:t>8</a:t>
            </a:fld>
            <a:endParaRPr lang="en-GB" sz="1100" dirty="0">
              <a:solidFill>
                <a:schemeClr val="bg1"/>
              </a:solidFill>
            </a:endParaRPr>
          </a:p>
        </p:txBody>
      </p:sp>
      <p:pic>
        <p:nvPicPr>
          <p:cNvPr id="12295" name="Picture 7" descr="LTE-Logo"/>
          <p:cNvPicPr>
            <a:picLocks noChangeAspect="1" noChangeArrowheads="1"/>
          </p:cNvPicPr>
          <p:nvPr/>
        </p:nvPicPr>
        <p:blipFill>
          <a:blip r:embed="rId3" cstate="print"/>
          <a:srcRect/>
          <a:stretch>
            <a:fillRect/>
          </a:stretch>
        </p:blipFill>
        <p:spPr bwMode="auto">
          <a:xfrm>
            <a:off x="6781800" y="3429000"/>
            <a:ext cx="2089588" cy="1908600"/>
          </a:xfrm>
          <a:prstGeom prst="rect">
            <a:avLst/>
          </a:prstGeom>
          <a:noFill/>
          <a:ln w="9525">
            <a:noFill/>
            <a:miter lim="800000"/>
            <a:headEnd/>
            <a:tailEnd/>
          </a:ln>
        </p:spPr>
      </p:pic>
    </p:spTree>
  </p:cSld>
  <p:clrMapOvr>
    <a:masterClrMapping/>
  </p:clrMapOvr>
  <p:transition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1"/>
          </p:nvPr>
        </p:nvSpPr>
        <p:spPr>
          <a:xfrm>
            <a:off x="152400" y="1477963"/>
            <a:ext cx="8686800" cy="5151437"/>
          </a:xfrm>
        </p:spPr>
        <p:txBody>
          <a:bodyPr>
            <a:normAutofit/>
          </a:bodyPr>
          <a:lstStyle/>
          <a:p>
            <a:pPr>
              <a:buBlip>
                <a:blip r:embed="rId2"/>
              </a:buBlip>
            </a:pPr>
            <a:r>
              <a:rPr lang="en-GB" sz="1800" dirty="0" smtClean="0">
                <a:latin typeface="Arial" pitchFamily="34" charset="0"/>
              </a:rPr>
              <a:t>Not a new technology as such, but a point of maturity along the LTE evolution path. LTE Advanced provides:</a:t>
            </a:r>
          </a:p>
          <a:p>
            <a:pPr>
              <a:buBlip>
                <a:blip r:embed="rId2"/>
              </a:buBlip>
            </a:pPr>
            <a:r>
              <a:rPr lang="en-GB" sz="1800" dirty="0" smtClean="0">
                <a:latin typeface="Arial" pitchFamily="34" charset="0"/>
              </a:rPr>
              <a:t>Support for wider Bandwidth (Up to 100MHz)</a:t>
            </a:r>
          </a:p>
          <a:p>
            <a:pPr>
              <a:buBlip>
                <a:blip r:embed="rId2"/>
              </a:buBlip>
            </a:pPr>
            <a:r>
              <a:rPr lang="en-GB" sz="1800" dirty="0" smtClean="0">
                <a:latin typeface="Arial" pitchFamily="34" charset="0"/>
              </a:rPr>
              <a:t>Downlink transmission scheme</a:t>
            </a:r>
            <a:endParaRPr lang="en-GB" sz="1800" dirty="0" smtClean="0">
              <a:latin typeface="Arial" pitchFamily="34" charset="0"/>
              <a:cs typeface="Arial" pitchFamily="34" charset="0"/>
            </a:endParaRPr>
          </a:p>
          <a:p>
            <a:pPr lvl="1">
              <a:buClr>
                <a:srgbClr val="C00000"/>
              </a:buClr>
              <a:buFont typeface="Arial" pitchFamily="34" charset="0"/>
              <a:buChar char="•"/>
            </a:pPr>
            <a:r>
              <a:rPr lang="en-GB" sz="1600" dirty="0" smtClean="0">
                <a:solidFill>
                  <a:srgbClr val="737373"/>
                </a:solidFill>
                <a:latin typeface="Arial" pitchFamily="34" charset="0"/>
                <a:cs typeface="Arial" pitchFamily="34" charset="0"/>
              </a:rPr>
              <a:t>I</a:t>
            </a:r>
            <a:r>
              <a:rPr lang="en-GB" sz="1600" dirty="0" smtClean="0">
                <a:solidFill>
                  <a:schemeClr val="tx1">
                    <a:lumMod val="50000"/>
                    <a:lumOff val="50000"/>
                  </a:schemeClr>
                </a:solidFill>
                <a:latin typeface="Arial" pitchFamily="34" charset="0"/>
              </a:rPr>
              <a:t>mp</a:t>
            </a:r>
            <a:r>
              <a:rPr lang="en-GB" sz="1600" dirty="0" smtClean="0">
                <a:solidFill>
                  <a:srgbClr val="737373"/>
                </a:solidFill>
                <a:latin typeface="Arial" pitchFamily="34" charset="0"/>
              </a:rPr>
              <a:t>rovements to LTE by using 8x8 MIMO</a:t>
            </a:r>
          </a:p>
          <a:p>
            <a:pPr lvl="1">
              <a:buClr>
                <a:srgbClr val="C00000"/>
              </a:buClr>
              <a:buFont typeface="Arial" pitchFamily="34" charset="0"/>
              <a:buChar char="•"/>
            </a:pPr>
            <a:r>
              <a:rPr lang="en-GB" sz="1600" dirty="0" smtClean="0">
                <a:solidFill>
                  <a:srgbClr val="737373"/>
                </a:solidFill>
                <a:latin typeface="Arial" pitchFamily="34" charset="0"/>
              </a:rPr>
              <a:t>Data rates of 100Mb/s with high mobility and 1Gb/s with low mobility</a:t>
            </a:r>
          </a:p>
          <a:p>
            <a:pPr>
              <a:buBlip>
                <a:blip r:embed="rId2"/>
              </a:buBlip>
            </a:pPr>
            <a:r>
              <a:rPr lang="en-GB" sz="1800" dirty="0" smtClean="0">
                <a:latin typeface="Arial" pitchFamily="34" charset="0"/>
                <a:cs typeface="Arial" pitchFamily="34" charset="0"/>
              </a:rPr>
              <a:t>Uplink transmission scheme</a:t>
            </a:r>
          </a:p>
          <a:p>
            <a:pPr lvl="1">
              <a:buClr>
                <a:srgbClr val="C00000"/>
              </a:buClr>
              <a:buFont typeface="Arial" pitchFamily="34" charset="0"/>
              <a:buChar char="•"/>
            </a:pPr>
            <a:r>
              <a:rPr lang="en-GB" sz="1600" dirty="0" smtClean="0">
                <a:solidFill>
                  <a:srgbClr val="737373"/>
                </a:solidFill>
                <a:latin typeface="Arial" pitchFamily="34" charset="0"/>
                <a:cs typeface="Arial" pitchFamily="34" charset="0"/>
              </a:rPr>
              <a:t>Improvements to LTE</a:t>
            </a:r>
          </a:p>
          <a:p>
            <a:pPr lvl="1">
              <a:buClr>
                <a:srgbClr val="C00000"/>
              </a:buClr>
              <a:buFont typeface="Arial" pitchFamily="34" charset="0"/>
              <a:buChar char="•"/>
            </a:pPr>
            <a:r>
              <a:rPr lang="en-GB" sz="1600" dirty="0" smtClean="0">
                <a:solidFill>
                  <a:srgbClr val="737373"/>
                </a:solidFill>
                <a:latin typeface="Arial" pitchFamily="34" charset="0"/>
                <a:cs typeface="Arial" pitchFamily="34" charset="0"/>
              </a:rPr>
              <a:t>Data rates up to 500Mb/s</a:t>
            </a:r>
          </a:p>
          <a:p>
            <a:pPr>
              <a:buBlip>
                <a:blip r:embed="rId2"/>
              </a:buBlip>
            </a:pPr>
            <a:r>
              <a:rPr lang="en-GB" sz="1800" dirty="0" smtClean="0">
                <a:latin typeface="Arial" pitchFamily="34" charset="0"/>
                <a:cs typeface="Arial" pitchFamily="34" charset="0"/>
              </a:rPr>
              <a:t>Relay functionality</a:t>
            </a:r>
          </a:p>
          <a:p>
            <a:pPr lvl="1">
              <a:buClr>
                <a:srgbClr val="C00000"/>
              </a:buClr>
              <a:buFont typeface="Arial" pitchFamily="34" charset="0"/>
              <a:buChar char="•"/>
            </a:pPr>
            <a:r>
              <a:rPr lang="en-GB" sz="1600" dirty="0" smtClean="0">
                <a:solidFill>
                  <a:srgbClr val="737373"/>
                </a:solidFill>
                <a:latin typeface="Arial" pitchFamily="34" charset="0"/>
                <a:cs typeface="Arial" pitchFamily="34" charset="0"/>
              </a:rPr>
              <a:t>Improving cell edge coverage</a:t>
            </a:r>
          </a:p>
          <a:p>
            <a:pPr lvl="1">
              <a:buClr>
                <a:srgbClr val="C00000"/>
              </a:buClr>
              <a:buFont typeface="Arial" pitchFamily="34" charset="0"/>
              <a:buChar char="•"/>
            </a:pPr>
            <a:r>
              <a:rPr lang="en-GB" sz="1600" dirty="0" smtClean="0">
                <a:solidFill>
                  <a:srgbClr val="737373"/>
                </a:solidFill>
                <a:latin typeface="Arial" pitchFamily="34" charset="0"/>
                <a:cs typeface="Arial" pitchFamily="34" charset="0"/>
              </a:rPr>
              <a:t>More efficient coverage in rural areas</a:t>
            </a:r>
          </a:p>
          <a:p>
            <a:pPr>
              <a:buBlip>
                <a:blip r:embed="rId2"/>
              </a:buBlip>
            </a:pPr>
            <a:r>
              <a:rPr lang="en-GB" sz="1800" dirty="0" err="1" smtClean="0">
                <a:latin typeface="Arial" pitchFamily="34" charset="0"/>
                <a:cs typeface="Arial" pitchFamily="34" charset="0"/>
              </a:rPr>
              <a:t>CoMP</a:t>
            </a:r>
            <a:r>
              <a:rPr lang="en-GB" sz="1800" dirty="0" smtClean="0">
                <a:latin typeface="Arial" pitchFamily="34" charset="0"/>
                <a:cs typeface="Arial" pitchFamily="34" charset="0"/>
              </a:rPr>
              <a:t> (coordinated multiple point transmission and reception)</a:t>
            </a:r>
          </a:p>
          <a:p>
            <a:pPr lvl="1">
              <a:lnSpc>
                <a:spcPct val="80000"/>
              </a:lnSpc>
              <a:buClr>
                <a:srgbClr val="C00000"/>
              </a:buClr>
              <a:buFont typeface="Arial" pitchFamily="34" charset="0"/>
              <a:buChar char="•"/>
            </a:pPr>
            <a:r>
              <a:rPr lang="en-GB" sz="1600" dirty="0" smtClean="0">
                <a:solidFill>
                  <a:srgbClr val="737373"/>
                </a:solidFill>
                <a:latin typeface="Arial" pitchFamily="34" charset="0"/>
                <a:cs typeface="Arial" pitchFamily="34" charset="0"/>
              </a:rPr>
              <a:t>Downlink coordinated multi-point transmission</a:t>
            </a:r>
          </a:p>
          <a:p>
            <a:pPr lvl="1">
              <a:lnSpc>
                <a:spcPct val="80000"/>
              </a:lnSpc>
              <a:buClr>
                <a:srgbClr val="C00000"/>
              </a:buClr>
              <a:buFont typeface="Arial" pitchFamily="34" charset="0"/>
              <a:buChar char="•"/>
            </a:pPr>
            <a:r>
              <a:rPr lang="en-GB" sz="1600" dirty="0" smtClean="0">
                <a:solidFill>
                  <a:srgbClr val="737373"/>
                </a:solidFill>
                <a:latin typeface="Arial" pitchFamily="34" charset="0"/>
                <a:cs typeface="Arial" pitchFamily="34" charset="0"/>
              </a:rPr>
              <a:t>Uplink coordinated multi-point reception</a:t>
            </a:r>
          </a:p>
          <a:p>
            <a:pPr>
              <a:buBlip>
                <a:blip r:embed="rId2"/>
              </a:buBlip>
            </a:pPr>
            <a:r>
              <a:rPr lang="en-GB" sz="1800" dirty="0" smtClean="0">
                <a:latin typeface="Arial" pitchFamily="34" charset="0"/>
                <a:cs typeface="Arial" pitchFamily="34" charset="0"/>
              </a:rPr>
              <a:t>Local IP Access (LIPA) &amp; Enhanced HNB to allow traffic off-load</a:t>
            </a:r>
            <a:endParaRPr lang="en-GB" sz="1800" dirty="0" smtClean="0">
              <a:solidFill>
                <a:srgbClr val="737373"/>
              </a:solidFill>
              <a:latin typeface="Arial" pitchFamily="34" charset="0"/>
              <a:cs typeface="Arial" pitchFamily="34" charset="0"/>
            </a:endParaRPr>
          </a:p>
          <a:p>
            <a:pPr lvl="1">
              <a:lnSpc>
                <a:spcPct val="80000"/>
              </a:lnSpc>
            </a:pPr>
            <a:endParaRPr lang="en-GB" sz="1600" dirty="0" smtClean="0">
              <a:solidFill>
                <a:srgbClr val="737373"/>
              </a:solidFill>
              <a:latin typeface="Arial" pitchFamily="34" charset="0"/>
            </a:endParaRPr>
          </a:p>
        </p:txBody>
      </p:sp>
      <p:sp>
        <p:nvSpPr>
          <p:cNvPr id="15364" name="Slide Number Placeholder 4"/>
          <p:cNvSpPr txBox="1">
            <a:spLocks noGrp="1"/>
          </p:cNvSpPr>
          <p:nvPr/>
        </p:nvSpPr>
        <p:spPr bwMode="auto">
          <a:xfrm>
            <a:off x="8558213" y="6483350"/>
            <a:ext cx="395287" cy="222250"/>
          </a:xfrm>
          <a:prstGeom prst="rect">
            <a:avLst/>
          </a:prstGeom>
          <a:noFill/>
          <a:ln w="9525">
            <a:noFill/>
            <a:miter lim="800000"/>
            <a:headEnd/>
            <a:tailEnd/>
          </a:ln>
        </p:spPr>
        <p:txBody>
          <a:bodyPr/>
          <a:lstStyle/>
          <a:p>
            <a:pPr eaLnBrk="1" hangingPunct="1"/>
            <a:fld id="{700E9BE8-A8B3-4D4F-A640-AFD6F95507B8}" type="slidenum">
              <a:rPr lang="en-GB" sz="1100">
                <a:solidFill>
                  <a:schemeClr val="bg1"/>
                </a:solidFill>
              </a:rPr>
              <a:pPr eaLnBrk="1" hangingPunct="1"/>
              <a:t>9</a:t>
            </a:fld>
            <a:endParaRPr lang="en-GB" sz="1100">
              <a:solidFill>
                <a:schemeClr val="bg1"/>
              </a:solidFill>
            </a:endParaRPr>
          </a:p>
        </p:txBody>
      </p:sp>
      <p:sp>
        <p:nvSpPr>
          <p:cNvPr id="15365" name="Rectangle 6"/>
          <p:cNvSpPr>
            <a:spLocks/>
          </p:cNvSpPr>
          <p:nvPr/>
        </p:nvSpPr>
        <p:spPr bwMode="auto">
          <a:xfrm>
            <a:off x="4860925" y="1452563"/>
            <a:ext cx="4162425" cy="1824037"/>
          </a:xfrm>
          <a:prstGeom prst="rect">
            <a:avLst/>
          </a:prstGeom>
          <a:noFill/>
          <a:ln w="9525">
            <a:noFill/>
            <a:miter lim="800000"/>
            <a:headEnd/>
            <a:tailEnd/>
          </a:ln>
        </p:spPr>
        <p:txBody>
          <a:bodyPr/>
          <a:lstStyle/>
          <a:p>
            <a:pPr marL="342900" indent="-342900">
              <a:spcBef>
                <a:spcPct val="20000"/>
              </a:spcBef>
              <a:buFontTx/>
              <a:buBlip>
                <a:blip r:embed="rId2"/>
              </a:buBlip>
            </a:pPr>
            <a:endParaRPr lang="en-GB" sz="1800" dirty="0">
              <a:solidFill>
                <a:srgbClr val="737373"/>
              </a:solidFill>
              <a:latin typeface="Arial" pitchFamily="34" charset="0"/>
              <a:cs typeface="Arial" pitchFamily="34" charset="0"/>
            </a:endParaRPr>
          </a:p>
        </p:txBody>
      </p:sp>
      <p:pic>
        <p:nvPicPr>
          <p:cNvPr id="15366" name="Picture 7" descr="LTE Advanced-Logo"/>
          <p:cNvPicPr>
            <a:picLocks noChangeAspect="1" noChangeArrowheads="1"/>
          </p:cNvPicPr>
          <p:nvPr/>
        </p:nvPicPr>
        <p:blipFill>
          <a:blip r:embed="rId3" cstate="print"/>
          <a:srcRect/>
          <a:stretch>
            <a:fillRect/>
          </a:stretch>
        </p:blipFill>
        <p:spPr bwMode="auto">
          <a:xfrm>
            <a:off x="6850623" y="3429000"/>
            <a:ext cx="2005845" cy="1828800"/>
          </a:xfrm>
          <a:prstGeom prst="rect">
            <a:avLst/>
          </a:prstGeom>
          <a:noFill/>
          <a:ln w="9525">
            <a:noFill/>
            <a:miter lim="800000"/>
            <a:headEnd/>
            <a:tailEnd/>
          </a:ln>
        </p:spPr>
      </p:pic>
      <p:sp>
        <p:nvSpPr>
          <p:cNvPr id="9" name="Rectangle 2"/>
          <p:cNvSpPr txBox="1">
            <a:spLocks noChangeArrowheads="1"/>
          </p:cNvSpPr>
          <p:nvPr/>
        </p:nvSpPr>
        <p:spPr bwMode="auto">
          <a:xfrm>
            <a:off x="1524000" y="457200"/>
            <a:ext cx="5659437" cy="1143000"/>
          </a:xfrm>
          <a:prstGeom prst="rect">
            <a:avLst/>
          </a:prstGeom>
          <a:noFill/>
          <a:ln w="9525">
            <a:noFill/>
            <a:miter lim="800000"/>
            <a:headEnd/>
            <a:tailEnd/>
          </a:ln>
        </p:spPr>
        <p:txBody>
          <a:bodyPr anchor="ctr"/>
          <a:lstStyle/>
          <a:p>
            <a:pPr algn="ctr" eaLnBrk="1" hangingPunct="1">
              <a:defRPr/>
            </a:pPr>
            <a:r>
              <a:rPr lang="en-US" sz="3200" kern="0" dirty="0" smtClean="0">
                <a:solidFill>
                  <a:srgbClr val="FF0000"/>
                </a:solidFill>
                <a:latin typeface="Arial" pitchFamily="34" charset="0"/>
                <a:ea typeface="+mj-ea"/>
                <a:cs typeface="Arial" pitchFamily="34" charset="0"/>
              </a:rPr>
              <a:t>LTE-Advanced</a:t>
            </a:r>
            <a:r>
              <a:rPr lang="en-US" sz="3200" kern="0" dirty="0">
                <a:solidFill>
                  <a:srgbClr val="FF0000"/>
                </a:solidFill>
                <a:latin typeface="Arial" pitchFamily="34" charset="0"/>
                <a:ea typeface="+mj-ea"/>
                <a:cs typeface="Arial" pitchFamily="34" charset="0"/>
              </a:rPr>
              <a:t/>
            </a:r>
            <a:br>
              <a:rPr lang="en-US" sz="3200" kern="0" dirty="0">
                <a:solidFill>
                  <a:srgbClr val="FF0000"/>
                </a:solidFill>
                <a:latin typeface="Arial" pitchFamily="34" charset="0"/>
                <a:ea typeface="+mj-ea"/>
                <a:cs typeface="Arial" pitchFamily="34" charset="0"/>
              </a:rPr>
            </a:br>
            <a:r>
              <a:rPr lang="en-US" sz="1600" kern="0" dirty="0">
                <a:solidFill>
                  <a:srgbClr val="FF0000"/>
                </a:solidFill>
                <a:latin typeface="Arial" pitchFamily="34" charset="0"/>
                <a:ea typeface="+mj-ea"/>
                <a:cs typeface="Arial" pitchFamily="34" charset="0"/>
              </a:rPr>
              <a:t>Release 10</a:t>
            </a:r>
            <a:endParaRPr lang="en-GB" sz="1600" kern="0" dirty="0">
              <a:solidFill>
                <a:srgbClr val="FF0000"/>
              </a:solidFill>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1836</Words>
  <Application>Microsoft Office PowerPoint</Application>
  <PresentationFormat>On-screen Show (4:3)</PresentationFormat>
  <Paragraphs>289</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Acrobat Document</vt:lpstr>
      <vt:lpstr>  3GPP Standards Update   </vt:lpstr>
      <vt:lpstr>The Role of 3GPP</vt:lpstr>
      <vt:lpstr>Slide 3</vt:lpstr>
      <vt:lpstr>3GPP Specification Groups</vt:lpstr>
      <vt:lpstr>Spanning the Generations...</vt:lpstr>
      <vt:lpstr>3GPP Evolution</vt:lpstr>
      <vt:lpstr>Building by Release</vt:lpstr>
      <vt:lpstr>3GPP LTE  Release 8 / Release 9</vt:lpstr>
      <vt:lpstr>Slide 9</vt:lpstr>
      <vt:lpstr>IMT-Advanced  LTE-Advanced is the 3GPP submission for the  ITU’s IMT-Advanced system</vt:lpstr>
      <vt:lpstr>3GPP Release 11</vt:lpstr>
      <vt:lpstr>3GPP Release12 </vt:lpstr>
      <vt:lpstr>Mobile/Mobile Convergence </vt:lpstr>
      <vt:lpstr>Fixed/Mobile Convergence </vt:lpstr>
      <vt:lpstr>Public Safety Convergence</vt:lpstr>
      <vt:lpstr>Machine Type Communications</vt:lpstr>
      <vt:lpstr>Building Economies of Scale</vt:lpstr>
      <vt:lpstr>Conclusions</vt:lpstr>
      <vt:lpstr>is...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aurkawich</dc:creator>
  <cp:lastModifiedBy>Flynn</cp:lastModifiedBy>
  <cp:revision>37</cp:revision>
  <dcterms:created xsi:type="dcterms:W3CDTF">2011-01-07T18:05:48Z</dcterms:created>
  <dcterms:modified xsi:type="dcterms:W3CDTF">2011-02-09T14:50:45Z</dcterms:modified>
</cp:coreProperties>
</file>