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58" r:id="rId4"/>
    <p:sldId id="266" r:id="rId5"/>
    <p:sldId id="260" r:id="rId6"/>
    <p:sldId id="263" r:id="rId7"/>
    <p:sldId id="277" r:id="rId8"/>
    <p:sldId id="270" r:id="rId9"/>
    <p:sldId id="264" r:id="rId10"/>
    <p:sldId id="265" r:id="rId11"/>
    <p:sldId id="268" r:id="rId12"/>
    <p:sldId id="267" r:id="rId13"/>
    <p:sldId id="269" r:id="rId14"/>
    <p:sldId id="271" r:id="rId15"/>
    <p:sldId id="275" r:id="rId16"/>
    <p:sldId id="276" r:id="rId17"/>
    <p:sldId id="272" r:id="rId18"/>
    <p:sldId id="273" r:id="rId19"/>
    <p:sldId id="274"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15" d="100"/>
          <a:sy n="115" d="100"/>
        </p:scale>
        <p:origin x="-43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04800" y="304800"/>
            <a:ext cx="3581400" cy="536575"/>
          </a:xfrm>
        </p:spPr>
        <p:txBody>
          <a:bodyPr>
            <a:normAutofit/>
          </a:bodyPr>
          <a:lstStyle>
            <a:lvl1pPr algn="l">
              <a:defRPr sz="2800"/>
            </a:lvl1pPr>
          </a:lstStyle>
          <a:p>
            <a:r>
              <a:rPr lang="en-US" dirty="0" smtClean="0"/>
              <a:t>3GPP technology areas</a:t>
            </a:r>
            <a:endParaRPr lang="en-US" dirty="0"/>
          </a:p>
        </p:txBody>
      </p:sp>
      <p:sp>
        <p:nvSpPr>
          <p:cNvPr id="3" name="Subtitle 2"/>
          <p:cNvSpPr>
            <a:spLocks noGrp="1"/>
          </p:cNvSpPr>
          <p:nvPr>
            <p:ph type="subTitle" idx="1" hasCustomPrompt="1"/>
          </p:nvPr>
        </p:nvSpPr>
        <p:spPr>
          <a:xfrm>
            <a:off x="304800" y="914400"/>
            <a:ext cx="609600" cy="381000"/>
          </a:xfrm>
        </p:spPr>
        <p:txBody>
          <a:bodyPr>
            <a:normAutofit/>
          </a:bodyPr>
          <a:lstStyle>
            <a:lvl1pPr marL="0" indent="0" algn="l">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Page: </a:t>
            </a:r>
            <a:endParaRPr lang="en-US" dirty="0"/>
          </a:p>
        </p:txBody>
      </p:sp>
      <p:sp>
        <p:nvSpPr>
          <p:cNvPr id="5" name="Footer Placeholder 4"/>
          <p:cNvSpPr>
            <a:spLocks noGrp="1"/>
          </p:cNvSpPr>
          <p:nvPr>
            <p:ph type="ftr" sz="quarter" idx="11"/>
          </p:nvPr>
        </p:nvSpPr>
        <p:spPr/>
        <p:txBody>
          <a:bodyPr/>
          <a:lstStyle/>
          <a:p>
            <a:r>
              <a:rPr lang="en-US" dirty="0" smtClean="0"/>
              <a:t>© 3GPP 2018</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24" name="Rounded Rectangular Callout 23"/>
          <p:cNvSpPr/>
          <p:nvPr/>
        </p:nvSpPr>
        <p:spPr>
          <a:xfrm>
            <a:off x="838200" y="914400"/>
            <a:ext cx="2286000" cy="1295400"/>
          </a:xfrm>
          <a:prstGeom prst="wedgeRoundRectCallou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These slides present a possible approach to making 3GPP technology more accessible, particularly to “outsiders”.</a:t>
            </a:r>
            <a:endParaRPr lang="en-GB" sz="1400" dirty="0">
              <a:solidFill>
                <a:schemeClr val="tx1"/>
              </a:solidFill>
            </a:endParaRPr>
          </a:p>
        </p:txBody>
      </p:sp>
      <p:sp>
        <p:nvSpPr>
          <p:cNvPr id="25" name="Rounded Rectangular Callout 24"/>
          <p:cNvSpPr/>
          <p:nvPr/>
        </p:nvSpPr>
        <p:spPr>
          <a:xfrm>
            <a:off x="2057400" y="2514600"/>
            <a:ext cx="2286000" cy="1524000"/>
          </a:xfrm>
          <a:prstGeom prst="wedgeRoundRectCallou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The slides take the form of a (short) series of mocked-up screen shots from the 3GPP web (or portal). There is no attempt at achieving the final aesthetics!</a:t>
            </a:r>
            <a:endParaRPr lang="en-GB" sz="1400" dirty="0">
              <a:solidFill>
                <a:schemeClr val="tx1"/>
              </a:solidFill>
            </a:endParaRPr>
          </a:p>
        </p:txBody>
      </p:sp>
      <p:sp>
        <p:nvSpPr>
          <p:cNvPr id="26" name="Rounded Rectangular Callout 25"/>
          <p:cNvSpPr/>
          <p:nvPr/>
        </p:nvSpPr>
        <p:spPr>
          <a:xfrm>
            <a:off x="4191000" y="4495800"/>
            <a:ext cx="2286000" cy="914400"/>
          </a:xfrm>
          <a:prstGeom prst="wedgeRoundRectCallou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Now click on to see the first slide ...</a:t>
            </a:r>
            <a:endParaRPr lang="en-GB" sz="1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5" name="TextBox 4"/>
          <p:cNvSpPr txBox="1"/>
          <p:nvPr/>
        </p:nvSpPr>
        <p:spPr>
          <a:xfrm>
            <a:off x="457200" y="685800"/>
            <a:ext cx="762000" cy="307777"/>
          </a:xfrm>
          <a:prstGeom prst="rect">
            <a:avLst/>
          </a:prstGeom>
          <a:noFill/>
        </p:spPr>
        <p:txBody>
          <a:bodyPr wrap="square" rtlCol="0">
            <a:spAutoFit/>
          </a:bodyPr>
          <a:lstStyle/>
          <a:p>
            <a:r>
              <a:rPr lang="en-GB" sz="1400" dirty="0" smtClean="0">
                <a:solidFill>
                  <a:schemeClr val="bg1">
                    <a:lumMod val="65000"/>
                  </a:schemeClr>
                </a:solidFill>
              </a:rPr>
              <a:t>Page: </a:t>
            </a:r>
            <a:endParaRPr lang="en-GB" sz="1400" dirty="0">
              <a:solidFill>
                <a:schemeClr val="bg1">
                  <a:lumMod val="65000"/>
                </a:schemeClr>
              </a:solidFill>
            </a:endParaRPr>
          </a:p>
        </p:txBody>
      </p:sp>
      <p:sp>
        <p:nvSpPr>
          <p:cNvPr id="6" name="TextBox 5"/>
          <p:cNvSpPr txBox="1"/>
          <p:nvPr/>
        </p:nvSpPr>
        <p:spPr>
          <a:xfrm>
            <a:off x="1066800" y="685800"/>
            <a:ext cx="7467600" cy="307777"/>
          </a:xfrm>
          <a:prstGeom prst="rect">
            <a:avLst/>
          </a:prstGeom>
          <a:noFill/>
        </p:spPr>
        <p:txBody>
          <a:bodyPr wrap="square" rtlCol="0">
            <a:spAutoFit/>
          </a:bodyPr>
          <a:lstStyle/>
          <a:p>
            <a:r>
              <a:rPr lang="en-GB" sz="1400" dirty="0" err="1" smtClean="0">
                <a:solidFill>
                  <a:schemeClr val="bg1">
                    <a:lumMod val="65000"/>
                  </a:schemeClr>
                </a:solidFill>
              </a:rPr>
              <a:t>technology_areas_home</a:t>
            </a:r>
            <a:r>
              <a:rPr lang="en-GB" sz="1400" dirty="0" smtClean="0">
                <a:solidFill>
                  <a:schemeClr val="bg1">
                    <a:lumMod val="65000"/>
                  </a:schemeClr>
                </a:solidFill>
              </a:rPr>
              <a:t>/</a:t>
            </a:r>
            <a:r>
              <a:rPr lang="en-GB" sz="1400" dirty="0" err="1" smtClean="0">
                <a:solidFill>
                  <a:schemeClr val="bg1">
                    <a:lumMod val="65000"/>
                  </a:schemeClr>
                </a:solidFill>
              </a:rPr>
              <a:t>search_results</a:t>
            </a:r>
            <a:r>
              <a:rPr lang="en-GB" sz="1400" dirty="0" smtClean="0">
                <a:solidFill>
                  <a:schemeClr val="bg1">
                    <a:lumMod val="65000"/>
                  </a:schemeClr>
                </a:solidFill>
              </a:rPr>
              <a:t>/document-download </a:t>
            </a:r>
            <a:endParaRPr lang="en-GB" sz="1400" dirty="0">
              <a:solidFill>
                <a:schemeClr val="bg1">
                  <a:lumMod val="65000"/>
                </a:schemeClr>
              </a:solidFill>
            </a:endParaRPr>
          </a:p>
        </p:txBody>
      </p:sp>
      <p:sp>
        <p:nvSpPr>
          <p:cNvPr id="7" name="TextBox 6"/>
          <p:cNvSpPr txBox="1"/>
          <p:nvPr/>
        </p:nvSpPr>
        <p:spPr>
          <a:xfrm>
            <a:off x="533400" y="1219200"/>
            <a:ext cx="5486400" cy="369332"/>
          </a:xfrm>
          <a:prstGeom prst="rect">
            <a:avLst/>
          </a:prstGeom>
          <a:noFill/>
        </p:spPr>
        <p:txBody>
          <a:bodyPr wrap="square" rtlCol="0">
            <a:spAutoFit/>
          </a:bodyPr>
          <a:lstStyle/>
          <a:p>
            <a:r>
              <a:rPr lang="en-GB" dirty="0" smtClean="0"/>
              <a:t>Step 3 – download documents for technology area:</a:t>
            </a:r>
            <a:endParaRPr lang="en-GB" dirty="0"/>
          </a:p>
        </p:txBody>
      </p:sp>
      <p:sp>
        <p:nvSpPr>
          <p:cNvPr id="47" name="TextBox 46"/>
          <p:cNvSpPr txBox="1"/>
          <p:nvPr/>
        </p:nvSpPr>
        <p:spPr>
          <a:xfrm>
            <a:off x="13788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work-item-related documents (WIDs, status reports) in this area</a:t>
            </a:r>
            <a:endParaRPr lang="en-GB" sz="1200" dirty="0">
              <a:solidFill>
                <a:schemeClr val="bg1">
                  <a:lumMod val="65000"/>
                </a:schemeClr>
              </a:solidFill>
            </a:endParaRPr>
          </a:p>
        </p:txBody>
      </p:sp>
      <p:sp>
        <p:nvSpPr>
          <p:cNvPr id="18" name="Rectangle 17"/>
          <p:cNvSpPr/>
          <p:nvPr/>
        </p:nvSpPr>
        <p:spPr>
          <a:xfrm>
            <a:off x="685800" y="2781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Support for V2V services based on </a:t>
            </a:r>
            <a:r>
              <a:rPr lang="en-GB" sz="1000" dirty="0" smtClean="0">
                <a:solidFill>
                  <a:schemeClr val="tx1"/>
                </a:solidFill>
              </a:rPr>
              <a:t>...</a:t>
            </a:r>
            <a:r>
              <a:rPr lang="en-GB" sz="1000" dirty="0" smtClean="0">
                <a:solidFill>
                  <a:srgbClr val="FF0000"/>
                </a:solidFill>
              </a:rPr>
              <a:t>*</a:t>
            </a:r>
            <a:endParaRPr lang="en-GB" sz="1000" dirty="0">
              <a:solidFill>
                <a:srgbClr val="FF0000"/>
              </a:solidFill>
            </a:endParaRPr>
          </a:p>
        </p:txBody>
      </p:sp>
      <p:sp>
        <p:nvSpPr>
          <p:cNvPr id="21" name="Rectangle 20"/>
          <p:cNvSpPr/>
          <p:nvPr/>
        </p:nvSpPr>
        <p:spPr>
          <a:xfrm>
            <a:off x="685800" y="2952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LTE support for V2X services (</a:t>
            </a:r>
            <a:r>
              <a:rPr lang="en-GB" sz="1000" dirty="0" smtClean="0">
                <a:solidFill>
                  <a:schemeClr val="tx1"/>
                </a:solidFill>
              </a:rPr>
              <a:t>V2XLTE</a:t>
            </a:r>
            <a:r>
              <a:rPr lang="en-GB" sz="1000" dirty="0" smtClean="0">
                <a:solidFill>
                  <a:srgbClr val="FF0000"/>
                </a:solidFill>
              </a:rPr>
              <a:t>*</a:t>
            </a:r>
            <a:endParaRPr lang="en-GB" sz="1000" dirty="0">
              <a:solidFill>
                <a:schemeClr val="tx1"/>
              </a:solidFill>
            </a:endParaRPr>
          </a:p>
        </p:txBody>
      </p:sp>
      <p:sp>
        <p:nvSpPr>
          <p:cNvPr id="22" name="Rectangle 21"/>
          <p:cNvSpPr/>
          <p:nvPr/>
        </p:nvSpPr>
        <p:spPr>
          <a:xfrm>
            <a:off x="685800" y="3124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evaluation methodology </a:t>
            </a:r>
            <a:r>
              <a:rPr lang="en-GB" sz="1000" dirty="0" smtClean="0">
                <a:solidFill>
                  <a:schemeClr val="tx1"/>
                </a:solidFill>
              </a:rPr>
              <a:t>o..</a:t>
            </a:r>
            <a:r>
              <a:rPr lang="en-GB" sz="1000" dirty="0" smtClean="0">
                <a:solidFill>
                  <a:srgbClr val="FF0000"/>
                </a:solidFill>
              </a:rPr>
              <a:t>*</a:t>
            </a:r>
            <a:endParaRPr lang="en-GB" sz="1000" dirty="0">
              <a:solidFill>
                <a:schemeClr val="tx1"/>
              </a:solidFill>
            </a:endParaRPr>
          </a:p>
        </p:txBody>
      </p:sp>
      <p:sp>
        <p:nvSpPr>
          <p:cNvPr id="23" name="Rectangle 22"/>
          <p:cNvSpPr/>
          <p:nvPr/>
        </p:nvSpPr>
        <p:spPr>
          <a:xfrm>
            <a:off x="685800" y="3295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security aspects for LTE </a:t>
            </a:r>
            <a:r>
              <a:rPr lang="en-GB" sz="1000" dirty="0" err="1" smtClean="0">
                <a:solidFill>
                  <a:schemeClr val="tx1"/>
                </a:solidFill>
              </a:rPr>
              <a:t>su</a:t>
            </a:r>
            <a:r>
              <a:rPr lang="en-GB" sz="1000" dirty="0" smtClean="0">
                <a:solidFill>
                  <a:schemeClr val="tx1"/>
                </a:solidFill>
              </a:rPr>
              <a:t>...</a:t>
            </a:r>
            <a:endParaRPr lang="en-GB" sz="1000" dirty="0">
              <a:solidFill>
                <a:schemeClr val="tx1"/>
              </a:solidFill>
            </a:endParaRPr>
          </a:p>
        </p:txBody>
      </p:sp>
      <p:sp>
        <p:nvSpPr>
          <p:cNvPr id="24" name="Rectangle 23"/>
          <p:cNvSpPr/>
          <p:nvPr/>
        </p:nvSpPr>
        <p:spPr>
          <a:xfrm>
            <a:off x="685800" y="34671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5" name="Rectangle 24"/>
          <p:cNvSpPr/>
          <p:nvPr/>
        </p:nvSpPr>
        <p:spPr>
          <a:xfrm>
            <a:off x="685800" y="36385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6" name="Rectangle 25"/>
          <p:cNvSpPr/>
          <p:nvPr/>
        </p:nvSpPr>
        <p:spPr>
          <a:xfrm>
            <a:off x="685800" y="38100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7" name="Rectangle 26"/>
          <p:cNvSpPr/>
          <p:nvPr/>
        </p:nvSpPr>
        <p:spPr>
          <a:xfrm>
            <a:off x="685800" y="39814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5" name="Rectangle 54"/>
          <p:cNvSpPr/>
          <p:nvPr/>
        </p:nvSpPr>
        <p:spPr>
          <a:xfrm>
            <a:off x="145143" y="2781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6" name="Rectangle 55"/>
          <p:cNvSpPr/>
          <p:nvPr/>
        </p:nvSpPr>
        <p:spPr>
          <a:xfrm>
            <a:off x="145143" y="2952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7" name="Rectangle 56"/>
          <p:cNvSpPr/>
          <p:nvPr/>
        </p:nvSpPr>
        <p:spPr>
          <a:xfrm>
            <a:off x="145143" y="3124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8" name="Rectangle 57"/>
          <p:cNvSpPr/>
          <p:nvPr/>
        </p:nvSpPr>
        <p:spPr>
          <a:xfrm>
            <a:off x="145143" y="3295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9" name="Rectangle 58"/>
          <p:cNvSpPr/>
          <p:nvPr/>
        </p:nvSpPr>
        <p:spPr>
          <a:xfrm>
            <a:off x="145143" y="34671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0" name="Rectangle 59"/>
          <p:cNvSpPr/>
          <p:nvPr/>
        </p:nvSpPr>
        <p:spPr>
          <a:xfrm>
            <a:off x="145143" y="36385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1" name="Rectangle 60"/>
          <p:cNvSpPr/>
          <p:nvPr/>
        </p:nvSpPr>
        <p:spPr>
          <a:xfrm>
            <a:off x="145143" y="38100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2" name="Rectangle 61"/>
          <p:cNvSpPr/>
          <p:nvPr/>
        </p:nvSpPr>
        <p:spPr>
          <a:xfrm>
            <a:off x="145143" y="39814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4" name="Rectangle 63"/>
          <p:cNvSpPr/>
          <p:nvPr/>
        </p:nvSpPr>
        <p:spPr>
          <a:xfrm>
            <a:off x="678543" y="41719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5" name="Rectangle 64"/>
          <p:cNvSpPr/>
          <p:nvPr/>
        </p:nvSpPr>
        <p:spPr>
          <a:xfrm>
            <a:off x="678543" y="43434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6" name="Rectangle 65"/>
          <p:cNvSpPr/>
          <p:nvPr/>
        </p:nvSpPr>
        <p:spPr>
          <a:xfrm>
            <a:off x="678543" y="45148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7" name="Rectangle 66"/>
          <p:cNvSpPr/>
          <p:nvPr/>
        </p:nvSpPr>
        <p:spPr>
          <a:xfrm>
            <a:off x="678543" y="4686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8" name="Rectangle 67"/>
          <p:cNvSpPr/>
          <p:nvPr/>
        </p:nvSpPr>
        <p:spPr>
          <a:xfrm>
            <a:off x="678543" y="4857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application layer support </a:t>
            </a:r>
            <a:r>
              <a:rPr lang="en-GB" sz="1000" dirty="0" smtClean="0">
                <a:solidFill>
                  <a:schemeClr val="tx1"/>
                </a:solidFill>
              </a:rPr>
              <a:t>f...</a:t>
            </a:r>
            <a:endParaRPr lang="en-GB" sz="1000" dirty="0">
              <a:solidFill>
                <a:schemeClr val="tx1"/>
              </a:solidFill>
            </a:endParaRPr>
          </a:p>
        </p:txBody>
      </p:sp>
      <p:sp>
        <p:nvSpPr>
          <p:cNvPr id="69" name="Rectangle 68"/>
          <p:cNvSpPr/>
          <p:nvPr/>
        </p:nvSpPr>
        <p:spPr>
          <a:xfrm>
            <a:off x="678543" y="5029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Improvement of V2X </a:t>
            </a:r>
            <a:r>
              <a:rPr lang="en-GB" sz="1000" dirty="0" err="1" smtClean="0">
                <a:solidFill>
                  <a:schemeClr val="tx1"/>
                </a:solidFill>
              </a:rPr>
              <a:t>Servi</a:t>
            </a:r>
            <a:r>
              <a:rPr lang="en-GB" sz="1000" dirty="0" smtClean="0">
                <a:solidFill>
                  <a:schemeClr val="tx1"/>
                </a:solidFill>
              </a:rPr>
              <a:t>...</a:t>
            </a:r>
            <a:endParaRPr lang="en-GB" sz="1000" dirty="0">
              <a:solidFill>
                <a:schemeClr val="tx1"/>
              </a:solidFill>
            </a:endParaRPr>
          </a:p>
        </p:txBody>
      </p:sp>
      <p:sp>
        <p:nvSpPr>
          <p:cNvPr id="70" name="Rectangle 69"/>
          <p:cNvSpPr/>
          <p:nvPr/>
        </p:nvSpPr>
        <p:spPr>
          <a:xfrm>
            <a:off x="678543" y="5200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Application layer support for V2X </a:t>
            </a:r>
            <a:r>
              <a:rPr lang="en-GB" sz="1000" dirty="0" smtClean="0">
                <a:solidFill>
                  <a:schemeClr val="tx1"/>
                </a:solidFill>
              </a:rPr>
              <a:t>se...</a:t>
            </a:r>
            <a:endParaRPr lang="en-GB" sz="1000" dirty="0">
              <a:solidFill>
                <a:schemeClr val="tx1"/>
              </a:solidFill>
            </a:endParaRPr>
          </a:p>
        </p:txBody>
      </p:sp>
      <p:sp>
        <p:nvSpPr>
          <p:cNvPr id="80" name="Rectangle 79"/>
          <p:cNvSpPr/>
          <p:nvPr/>
        </p:nvSpPr>
        <p:spPr>
          <a:xfrm>
            <a:off x="137886" y="41719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1" name="Rectangle 80"/>
          <p:cNvSpPr/>
          <p:nvPr/>
        </p:nvSpPr>
        <p:spPr>
          <a:xfrm>
            <a:off x="137886" y="43434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2" name="Rectangle 81"/>
          <p:cNvSpPr/>
          <p:nvPr/>
        </p:nvSpPr>
        <p:spPr>
          <a:xfrm>
            <a:off x="137886" y="45148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3" name="Rectangle 82"/>
          <p:cNvSpPr/>
          <p:nvPr/>
        </p:nvSpPr>
        <p:spPr>
          <a:xfrm>
            <a:off x="137886" y="4686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4" name="Rectangle 83"/>
          <p:cNvSpPr/>
          <p:nvPr/>
        </p:nvSpPr>
        <p:spPr>
          <a:xfrm>
            <a:off x="137886" y="4857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5" name="Rectangle 84"/>
          <p:cNvSpPr/>
          <p:nvPr/>
        </p:nvSpPr>
        <p:spPr>
          <a:xfrm>
            <a:off x="137886" y="5029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6" name="Rectangle 85"/>
          <p:cNvSpPr/>
          <p:nvPr/>
        </p:nvSpPr>
        <p:spPr>
          <a:xfrm>
            <a:off x="137886" y="5200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Rel-17</a:t>
            </a:r>
            <a:endParaRPr lang="en-GB" sz="1000" dirty="0">
              <a:solidFill>
                <a:schemeClr val="tx1"/>
              </a:solidFill>
            </a:endParaRPr>
          </a:p>
        </p:txBody>
      </p:sp>
      <p:grpSp>
        <p:nvGrpSpPr>
          <p:cNvPr id="2" name="Group 121"/>
          <p:cNvGrpSpPr/>
          <p:nvPr/>
        </p:nvGrpSpPr>
        <p:grpSpPr>
          <a:xfrm>
            <a:off x="2870663" y="2768138"/>
            <a:ext cx="162197" cy="2590800"/>
            <a:chOff x="3421743" y="2781300"/>
            <a:chExt cx="162197" cy="2590800"/>
          </a:xfrm>
        </p:grpSpPr>
        <p:pic>
          <p:nvPicPr>
            <p:cNvPr id="118"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205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14"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1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17" name="TextBox 116"/>
          <p:cNvSpPr txBox="1"/>
          <p:nvPr/>
        </p:nvSpPr>
        <p:spPr>
          <a:xfrm>
            <a:off x="145143" y="2362200"/>
            <a:ext cx="2819400" cy="307777"/>
          </a:xfrm>
          <a:prstGeom prst="rect">
            <a:avLst/>
          </a:prstGeom>
          <a:noFill/>
        </p:spPr>
        <p:txBody>
          <a:bodyPr wrap="square" rtlCol="0">
            <a:spAutoFit/>
          </a:bodyPr>
          <a:lstStyle/>
          <a:p>
            <a:r>
              <a:rPr lang="en-GB" sz="1400" dirty="0" smtClean="0"/>
              <a:t>Studies and normative work items</a:t>
            </a:r>
            <a:endParaRPr lang="en-GB" sz="1400" dirty="0"/>
          </a:p>
        </p:txBody>
      </p:sp>
      <p:sp>
        <p:nvSpPr>
          <p:cNvPr id="119" name="Rectangle 118"/>
          <p:cNvSpPr/>
          <p:nvPr/>
        </p:nvSpPr>
        <p:spPr>
          <a:xfrm>
            <a:off x="1447800" y="16002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20" name="TextBox 119"/>
          <p:cNvSpPr txBox="1"/>
          <p:nvPr/>
        </p:nvSpPr>
        <p:spPr>
          <a:xfrm>
            <a:off x="1371600" y="1600200"/>
            <a:ext cx="5715000" cy="307777"/>
          </a:xfrm>
          <a:prstGeom prst="rect">
            <a:avLst/>
          </a:prstGeom>
          <a:noFill/>
        </p:spPr>
        <p:txBody>
          <a:bodyPr wrap="square" rtlCol="0">
            <a:spAutoFit/>
          </a:bodyPr>
          <a:lstStyle/>
          <a:p>
            <a:r>
              <a:rPr lang="en-GB" sz="1400" dirty="0" smtClean="0"/>
              <a:t>vehicle-to-anything (V2X)</a:t>
            </a:r>
            <a:endParaRPr lang="en-GB" sz="1400" dirty="0"/>
          </a:p>
        </p:txBody>
      </p:sp>
      <p:sp>
        <p:nvSpPr>
          <p:cNvPr id="123" name="TextBox 122"/>
          <p:cNvSpPr txBox="1"/>
          <p:nvPr/>
        </p:nvSpPr>
        <p:spPr>
          <a:xfrm>
            <a:off x="1304925" y="5395914"/>
            <a:ext cx="1528763" cy="246221"/>
          </a:xfrm>
          <a:prstGeom prst="rect">
            <a:avLst/>
          </a:prstGeom>
          <a:noFill/>
        </p:spPr>
        <p:txBody>
          <a:bodyPr wrap="square" rtlCol="0">
            <a:spAutoFit/>
          </a:bodyPr>
          <a:lstStyle/>
          <a:p>
            <a:r>
              <a:rPr lang="en-GB" sz="1000" dirty="0" smtClean="0">
                <a:solidFill>
                  <a:srgbClr val="FF0000"/>
                </a:solidFill>
              </a:rPr>
              <a:t>*</a:t>
            </a:r>
            <a:r>
              <a:rPr lang="en-GB" sz="1000" dirty="0" smtClean="0"/>
              <a:t> indicates complete</a:t>
            </a:r>
            <a:endParaRPr lang="en-GB" sz="1000" dirty="0"/>
          </a:p>
        </p:txBody>
      </p:sp>
      <p:sp>
        <p:nvSpPr>
          <p:cNvPr id="46" name="Rectangle 45"/>
          <p:cNvSpPr/>
          <p:nvPr/>
        </p:nvSpPr>
        <p:spPr>
          <a:xfrm>
            <a:off x="3739605" y="2775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User Equipment (UE) radio </a:t>
            </a:r>
            <a:r>
              <a:rPr lang="en-GB" sz="1000" dirty="0" err="1" smtClean="0">
                <a:solidFill>
                  <a:schemeClr val="tx1"/>
                </a:solidFill>
              </a:rPr>
              <a:t>transmis</a:t>
            </a:r>
            <a:r>
              <a:rPr lang="en-GB" sz="1000" dirty="0" smtClean="0">
                <a:solidFill>
                  <a:schemeClr val="tx1"/>
                </a:solidFill>
              </a:rPr>
              <a:t>...</a:t>
            </a:r>
            <a:endParaRPr lang="en-GB" sz="1000" dirty="0">
              <a:solidFill>
                <a:schemeClr val="tx1"/>
              </a:solidFill>
            </a:endParaRPr>
          </a:p>
        </p:txBody>
      </p:sp>
      <p:sp>
        <p:nvSpPr>
          <p:cNvPr id="48" name="Rectangle 47"/>
          <p:cNvSpPr/>
          <p:nvPr/>
        </p:nvSpPr>
        <p:spPr>
          <a:xfrm>
            <a:off x="3739605" y="2947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Vehicle to Vehicle (V2V) services </a:t>
            </a:r>
            <a:r>
              <a:rPr lang="en-GB" sz="1000" dirty="0" smtClean="0">
                <a:solidFill>
                  <a:schemeClr val="tx1"/>
                </a:solidFill>
              </a:rPr>
              <a:t>bas...</a:t>
            </a:r>
            <a:endParaRPr lang="en-GB" sz="1000" dirty="0">
              <a:solidFill>
                <a:schemeClr val="tx1"/>
              </a:solidFill>
            </a:endParaRPr>
          </a:p>
        </p:txBody>
      </p:sp>
      <p:sp>
        <p:nvSpPr>
          <p:cNvPr id="49" name="Rectangle 48"/>
          <p:cNvSpPr/>
          <p:nvPr/>
        </p:nvSpPr>
        <p:spPr>
          <a:xfrm>
            <a:off x="3739605" y="3118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0" name="Rectangle 49"/>
          <p:cNvSpPr/>
          <p:nvPr/>
        </p:nvSpPr>
        <p:spPr>
          <a:xfrm>
            <a:off x="3739605" y="3290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1" name="Rectangle 50"/>
          <p:cNvSpPr/>
          <p:nvPr/>
        </p:nvSpPr>
        <p:spPr>
          <a:xfrm>
            <a:off x="3739605" y="34615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2" name="Rectangle 51"/>
          <p:cNvSpPr/>
          <p:nvPr/>
        </p:nvSpPr>
        <p:spPr>
          <a:xfrm>
            <a:off x="3739605" y="36330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3" name="Rectangle 52"/>
          <p:cNvSpPr/>
          <p:nvPr/>
        </p:nvSpPr>
        <p:spPr>
          <a:xfrm>
            <a:off x="3739605" y="38044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4" name="Rectangle 53"/>
          <p:cNvSpPr/>
          <p:nvPr/>
        </p:nvSpPr>
        <p:spPr>
          <a:xfrm>
            <a:off x="3739605" y="39759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63" name="Rectangle 62"/>
          <p:cNvSpPr/>
          <p:nvPr/>
        </p:nvSpPr>
        <p:spPr>
          <a:xfrm>
            <a:off x="3198948" y="2775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71" name="Rectangle 70"/>
          <p:cNvSpPr/>
          <p:nvPr/>
        </p:nvSpPr>
        <p:spPr>
          <a:xfrm>
            <a:off x="3198948" y="2947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36.785</a:t>
            </a:r>
            <a:endParaRPr lang="en-GB" sz="1000" dirty="0">
              <a:solidFill>
                <a:schemeClr val="tx1"/>
              </a:solidFill>
            </a:endParaRPr>
          </a:p>
        </p:txBody>
      </p:sp>
      <p:sp>
        <p:nvSpPr>
          <p:cNvPr id="72" name="Rectangle 71"/>
          <p:cNvSpPr/>
          <p:nvPr/>
        </p:nvSpPr>
        <p:spPr>
          <a:xfrm>
            <a:off x="3198948" y="3118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3" name="Rectangle 72"/>
          <p:cNvSpPr/>
          <p:nvPr/>
        </p:nvSpPr>
        <p:spPr>
          <a:xfrm>
            <a:off x="3198948" y="3290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4" name="Rectangle 73"/>
          <p:cNvSpPr/>
          <p:nvPr/>
        </p:nvSpPr>
        <p:spPr>
          <a:xfrm>
            <a:off x="3198948" y="34615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5" name="Rectangle 74"/>
          <p:cNvSpPr/>
          <p:nvPr/>
        </p:nvSpPr>
        <p:spPr>
          <a:xfrm>
            <a:off x="3198948" y="36330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6" name="Rectangle 75"/>
          <p:cNvSpPr/>
          <p:nvPr/>
        </p:nvSpPr>
        <p:spPr>
          <a:xfrm>
            <a:off x="3198948" y="38044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7" name="Rectangle 76"/>
          <p:cNvSpPr/>
          <p:nvPr/>
        </p:nvSpPr>
        <p:spPr>
          <a:xfrm>
            <a:off x="3198948" y="39759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8" name="Rectangle 77"/>
          <p:cNvSpPr/>
          <p:nvPr/>
        </p:nvSpPr>
        <p:spPr>
          <a:xfrm>
            <a:off x="3732348" y="41664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9" name="Rectangle 78"/>
          <p:cNvSpPr/>
          <p:nvPr/>
        </p:nvSpPr>
        <p:spPr>
          <a:xfrm>
            <a:off x="3732348" y="43378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7" name="Rectangle 86"/>
          <p:cNvSpPr/>
          <p:nvPr/>
        </p:nvSpPr>
        <p:spPr>
          <a:xfrm>
            <a:off x="3732348" y="45093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8" name="Rectangle 87"/>
          <p:cNvSpPr/>
          <p:nvPr/>
        </p:nvSpPr>
        <p:spPr>
          <a:xfrm>
            <a:off x="3732348" y="4680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9" name="Rectangle 88"/>
          <p:cNvSpPr/>
          <p:nvPr/>
        </p:nvSpPr>
        <p:spPr>
          <a:xfrm>
            <a:off x="3732348" y="4852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0" name="Rectangle 89"/>
          <p:cNvSpPr/>
          <p:nvPr/>
        </p:nvSpPr>
        <p:spPr>
          <a:xfrm>
            <a:off x="3732348" y="5023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1" name="Rectangle 90"/>
          <p:cNvSpPr/>
          <p:nvPr/>
        </p:nvSpPr>
        <p:spPr>
          <a:xfrm>
            <a:off x="3732348" y="5195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2" name="Rectangle 91"/>
          <p:cNvSpPr/>
          <p:nvPr/>
        </p:nvSpPr>
        <p:spPr>
          <a:xfrm>
            <a:off x="3191691" y="41664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3" name="Rectangle 92"/>
          <p:cNvSpPr/>
          <p:nvPr/>
        </p:nvSpPr>
        <p:spPr>
          <a:xfrm>
            <a:off x="3191691" y="43378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4" name="Rectangle 93"/>
          <p:cNvSpPr/>
          <p:nvPr/>
        </p:nvSpPr>
        <p:spPr>
          <a:xfrm>
            <a:off x="3191691" y="45093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5" name="Rectangle 94"/>
          <p:cNvSpPr/>
          <p:nvPr/>
        </p:nvSpPr>
        <p:spPr>
          <a:xfrm>
            <a:off x="3191691" y="4680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6" name="Rectangle 95"/>
          <p:cNvSpPr/>
          <p:nvPr/>
        </p:nvSpPr>
        <p:spPr>
          <a:xfrm>
            <a:off x="3191691" y="4852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7" name="Rectangle 96"/>
          <p:cNvSpPr/>
          <p:nvPr/>
        </p:nvSpPr>
        <p:spPr>
          <a:xfrm>
            <a:off x="3191691" y="5023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8" name="Rectangle 97"/>
          <p:cNvSpPr/>
          <p:nvPr/>
        </p:nvSpPr>
        <p:spPr>
          <a:xfrm>
            <a:off x="3191691" y="5195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3" name="Group 121"/>
          <p:cNvGrpSpPr/>
          <p:nvPr/>
        </p:nvGrpSpPr>
        <p:grpSpPr>
          <a:xfrm>
            <a:off x="5924468" y="2762596"/>
            <a:ext cx="162197" cy="2590800"/>
            <a:chOff x="3421743" y="2781300"/>
            <a:chExt cx="162197" cy="2590800"/>
          </a:xfrm>
        </p:grpSpPr>
        <p:pic>
          <p:nvPicPr>
            <p:cNvPr id="100"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0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02"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03"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04" name="TextBox 103"/>
          <p:cNvSpPr txBox="1"/>
          <p:nvPr/>
        </p:nvSpPr>
        <p:spPr>
          <a:xfrm>
            <a:off x="3198948" y="2356658"/>
            <a:ext cx="2819400" cy="307777"/>
          </a:xfrm>
          <a:prstGeom prst="rect">
            <a:avLst/>
          </a:prstGeom>
          <a:noFill/>
        </p:spPr>
        <p:txBody>
          <a:bodyPr wrap="square" rtlCol="0">
            <a:spAutoFit/>
          </a:bodyPr>
          <a:lstStyle/>
          <a:p>
            <a:r>
              <a:rPr lang="en-GB" sz="1400" dirty="0" smtClean="0"/>
              <a:t>Technical Reports and Specifications</a:t>
            </a:r>
            <a:endParaRPr lang="en-GB" sz="1400" dirty="0"/>
          </a:p>
        </p:txBody>
      </p:sp>
      <p:sp>
        <p:nvSpPr>
          <p:cNvPr id="105" name="Rectangle 104"/>
          <p:cNvSpPr/>
          <p:nvPr/>
        </p:nvSpPr>
        <p:spPr>
          <a:xfrm>
            <a:off x="6796940" y="2743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4326 Rel-14 – V2V power </a:t>
            </a:r>
            <a:r>
              <a:rPr lang="en-GB" sz="1000" dirty="0" err="1" smtClean="0">
                <a:solidFill>
                  <a:schemeClr val="tx1"/>
                </a:solidFill>
              </a:rPr>
              <a:t>imbala</a:t>
            </a:r>
            <a:r>
              <a:rPr lang="en-GB" sz="1000" dirty="0" smtClean="0">
                <a:solidFill>
                  <a:schemeClr val="tx1"/>
                </a:solidFill>
              </a:rPr>
              <a:t>...</a:t>
            </a:r>
            <a:endParaRPr lang="en-GB" sz="1000" dirty="0">
              <a:solidFill>
                <a:schemeClr val="tx1"/>
              </a:solidFill>
            </a:endParaRPr>
          </a:p>
        </p:txBody>
      </p:sp>
      <p:sp>
        <p:nvSpPr>
          <p:cNvPr id="106" name="Rectangle 105"/>
          <p:cNvSpPr/>
          <p:nvPr/>
        </p:nvSpPr>
        <p:spPr>
          <a:xfrm>
            <a:off x="6796940" y="2934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4698 Rel-14 – Correction of RE...</a:t>
            </a:r>
            <a:endParaRPr lang="en-GB" sz="1000" dirty="0">
              <a:solidFill>
                <a:schemeClr val="tx1"/>
              </a:solidFill>
            </a:endParaRPr>
          </a:p>
        </p:txBody>
      </p:sp>
      <p:sp>
        <p:nvSpPr>
          <p:cNvPr id="107" name="Rectangle 106"/>
          <p:cNvSpPr/>
          <p:nvPr/>
        </p:nvSpPr>
        <p:spPr>
          <a:xfrm>
            <a:off x="6796940" y="3105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8" name="Rectangle 107"/>
          <p:cNvSpPr/>
          <p:nvPr/>
        </p:nvSpPr>
        <p:spPr>
          <a:xfrm>
            <a:off x="6796940" y="3276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9" name="Rectangle 108"/>
          <p:cNvSpPr/>
          <p:nvPr/>
        </p:nvSpPr>
        <p:spPr>
          <a:xfrm>
            <a:off x="6796940" y="34483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0" name="Rectangle 109"/>
          <p:cNvSpPr/>
          <p:nvPr/>
        </p:nvSpPr>
        <p:spPr>
          <a:xfrm>
            <a:off x="6796940" y="36198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1" name="Rectangle 110"/>
          <p:cNvSpPr/>
          <p:nvPr/>
        </p:nvSpPr>
        <p:spPr>
          <a:xfrm>
            <a:off x="6796940" y="37912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2" name="Rectangle 111"/>
          <p:cNvSpPr/>
          <p:nvPr/>
        </p:nvSpPr>
        <p:spPr>
          <a:xfrm>
            <a:off x="6796940" y="39627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3" name="Rectangle 112"/>
          <p:cNvSpPr/>
          <p:nvPr/>
        </p:nvSpPr>
        <p:spPr>
          <a:xfrm>
            <a:off x="6256283" y="2762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16" name="Rectangle 115"/>
          <p:cNvSpPr/>
          <p:nvPr/>
        </p:nvSpPr>
        <p:spPr>
          <a:xfrm>
            <a:off x="6256283" y="2934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21" name="Rectangle 120"/>
          <p:cNvSpPr/>
          <p:nvPr/>
        </p:nvSpPr>
        <p:spPr>
          <a:xfrm>
            <a:off x="6256283" y="3105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2" name="Rectangle 121"/>
          <p:cNvSpPr/>
          <p:nvPr/>
        </p:nvSpPr>
        <p:spPr>
          <a:xfrm>
            <a:off x="6256283" y="3276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4" name="Rectangle 123"/>
          <p:cNvSpPr/>
          <p:nvPr/>
        </p:nvSpPr>
        <p:spPr>
          <a:xfrm>
            <a:off x="6256283" y="34483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5" name="Rectangle 124"/>
          <p:cNvSpPr/>
          <p:nvPr/>
        </p:nvSpPr>
        <p:spPr>
          <a:xfrm>
            <a:off x="6256283" y="36198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6" name="Rectangle 125"/>
          <p:cNvSpPr/>
          <p:nvPr/>
        </p:nvSpPr>
        <p:spPr>
          <a:xfrm>
            <a:off x="6256283" y="37912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7" name="Rectangle 126"/>
          <p:cNvSpPr/>
          <p:nvPr/>
        </p:nvSpPr>
        <p:spPr>
          <a:xfrm>
            <a:off x="6256283" y="39627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8" name="Rectangle 127"/>
          <p:cNvSpPr/>
          <p:nvPr/>
        </p:nvSpPr>
        <p:spPr>
          <a:xfrm>
            <a:off x="6789683" y="41532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9" name="Rectangle 128"/>
          <p:cNvSpPr/>
          <p:nvPr/>
        </p:nvSpPr>
        <p:spPr>
          <a:xfrm>
            <a:off x="6789683" y="43246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0" name="Rectangle 129"/>
          <p:cNvSpPr/>
          <p:nvPr/>
        </p:nvSpPr>
        <p:spPr>
          <a:xfrm>
            <a:off x="6789683" y="44961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1" name="Rectangle 130"/>
          <p:cNvSpPr/>
          <p:nvPr/>
        </p:nvSpPr>
        <p:spPr>
          <a:xfrm>
            <a:off x="6789683" y="46675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2" name="Rectangle 131"/>
          <p:cNvSpPr/>
          <p:nvPr/>
        </p:nvSpPr>
        <p:spPr>
          <a:xfrm>
            <a:off x="6789683" y="4839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3" name="Rectangle 132"/>
          <p:cNvSpPr/>
          <p:nvPr/>
        </p:nvSpPr>
        <p:spPr>
          <a:xfrm>
            <a:off x="6789683" y="5010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4" name="Rectangle 133"/>
          <p:cNvSpPr/>
          <p:nvPr/>
        </p:nvSpPr>
        <p:spPr>
          <a:xfrm>
            <a:off x="6789683" y="5181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5" name="Rectangle 134"/>
          <p:cNvSpPr/>
          <p:nvPr/>
        </p:nvSpPr>
        <p:spPr>
          <a:xfrm>
            <a:off x="6249026" y="41532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6" name="Rectangle 135"/>
          <p:cNvSpPr/>
          <p:nvPr/>
        </p:nvSpPr>
        <p:spPr>
          <a:xfrm>
            <a:off x="6249026" y="43246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7" name="Rectangle 136"/>
          <p:cNvSpPr/>
          <p:nvPr/>
        </p:nvSpPr>
        <p:spPr>
          <a:xfrm>
            <a:off x="6249026" y="44961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8" name="Rectangle 137"/>
          <p:cNvSpPr/>
          <p:nvPr/>
        </p:nvSpPr>
        <p:spPr>
          <a:xfrm>
            <a:off x="6249026" y="4667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9" name="Rectangle 138"/>
          <p:cNvSpPr/>
          <p:nvPr/>
        </p:nvSpPr>
        <p:spPr>
          <a:xfrm>
            <a:off x="6249026" y="4839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0" name="Rectangle 139"/>
          <p:cNvSpPr/>
          <p:nvPr/>
        </p:nvSpPr>
        <p:spPr>
          <a:xfrm>
            <a:off x="6249026" y="5010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1" name="Rectangle 140"/>
          <p:cNvSpPr/>
          <p:nvPr/>
        </p:nvSpPr>
        <p:spPr>
          <a:xfrm>
            <a:off x="6249026" y="5181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8" name="Group 121"/>
          <p:cNvGrpSpPr/>
          <p:nvPr/>
        </p:nvGrpSpPr>
        <p:grpSpPr>
          <a:xfrm>
            <a:off x="8981803" y="2749434"/>
            <a:ext cx="162197" cy="2590800"/>
            <a:chOff x="3421743" y="2781300"/>
            <a:chExt cx="162197" cy="2590800"/>
          </a:xfrm>
        </p:grpSpPr>
        <p:pic>
          <p:nvPicPr>
            <p:cNvPr id="143"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44"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4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46"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47" name="TextBox 146"/>
          <p:cNvSpPr txBox="1"/>
          <p:nvPr/>
        </p:nvSpPr>
        <p:spPr>
          <a:xfrm>
            <a:off x="6256283" y="2343496"/>
            <a:ext cx="2819400" cy="307777"/>
          </a:xfrm>
          <a:prstGeom prst="rect">
            <a:avLst/>
          </a:prstGeom>
          <a:noFill/>
        </p:spPr>
        <p:txBody>
          <a:bodyPr wrap="square" rtlCol="0">
            <a:spAutoFit/>
          </a:bodyPr>
          <a:lstStyle/>
          <a:p>
            <a:r>
              <a:rPr lang="en-GB" sz="1400" dirty="0" smtClean="0"/>
              <a:t>Change Requests (approved)</a:t>
            </a:r>
            <a:endParaRPr lang="en-GB" sz="1400" dirty="0"/>
          </a:p>
        </p:txBody>
      </p:sp>
      <p:pic>
        <p:nvPicPr>
          <p:cNvPr id="3074"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137886" y="5408445"/>
            <a:ext cx="467380" cy="467380"/>
          </a:xfrm>
          <a:prstGeom prst="rect">
            <a:avLst/>
          </a:prstGeom>
          <a:noFill/>
        </p:spPr>
      </p:pic>
      <p:pic>
        <p:nvPicPr>
          <p:cNvPr id="148"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3198948" y="5408445"/>
            <a:ext cx="467380" cy="467380"/>
          </a:xfrm>
          <a:prstGeom prst="rect">
            <a:avLst/>
          </a:prstGeom>
          <a:noFill/>
        </p:spPr>
      </p:pic>
      <p:pic>
        <p:nvPicPr>
          <p:cNvPr id="149"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6249026" y="5408445"/>
            <a:ext cx="467380" cy="467380"/>
          </a:xfrm>
          <a:prstGeom prst="rect">
            <a:avLst/>
          </a:prstGeom>
          <a:noFill/>
        </p:spPr>
      </p:pic>
      <p:sp>
        <p:nvSpPr>
          <p:cNvPr id="150" name="TextBox 149"/>
          <p:cNvSpPr txBox="1"/>
          <p:nvPr/>
        </p:nvSpPr>
        <p:spPr>
          <a:xfrm>
            <a:off x="3198948"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latest version of all specs in all Releases</a:t>
            </a:r>
            <a:endParaRPr lang="en-GB" sz="1200" dirty="0">
              <a:solidFill>
                <a:schemeClr val="bg1">
                  <a:lumMod val="65000"/>
                </a:schemeClr>
              </a:solidFill>
            </a:endParaRPr>
          </a:p>
        </p:txBody>
      </p:sp>
      <p:sp>
        <p:nvSpPr>
          <p:cNvPr id="151" name="TextBox 150"/>
          <p:cNvSpPr txBox="1"/>
          <p:nvPr/>
        </p:nvSpPr>
        <p:spPr>
          <a:xfrm>
            <a:off x="624902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approved CRs for all specs in this area</a:t>
            </a:r>
            <a:endParaRPr lang="en-GB" sz="1200" dirty="0">
              <a:solidFill>
                <a:schemeClr val="bg1">
                  <a:lumMod val="65000"/>
                </a:schemeClr>
              </a:solidFill>
            </a:endParaRPr>
          </a:p>
        </p:txBody>
      </p:sp>
      <p:sp>
        <p:nvSpPr>
          <p:cNvPr id="142" name="Rounded Rectangular Callout 141"/>
          <p:cNvSpPr/>
          <p:nvPr/>
        </p:nvSpPr>
        <p:spPr>
          <a:xfrm>
            <a:off x="4191000" y="539288"/>
            <a:ext cx="4419600" cy="1804208"/>
          </a:xfrm>
          <a:prstGeom prst="wedgeRoundRectCallout">
            <a:avLst>
              <a:gd name="adj1" fmla="val -121649"/>
              <a:gd name="adj2" fmla="val 106731"/>
              <a:gd name="adj3" fmla="val 16667"/>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Or he can click on a particular work item to download only the latest WID, WI status (or WI summary if available).</a:t>
            </a:r>
            <a:endParaRPr lang="en-GB" sz="14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5" name="TextBox 4"/>
          <p:cNvSpPr txBox="1"/>
          <p:nvPr/>
        </p:nvSpPr>
        <p:spPr>
          <a:xfrm>
            <a:off x="457200" y="685800"/>
            <a:ext cx="762000" cy="307777"/>
          </a:xfrm>
          <a:prstGeom prst="rect">
            <a:avLst/>
          </a:prstGeom>
          <a:noFill/>
        </p:spPr>
        <p:txBody>
          <a:bodyPr wrap="square" rtlCol="0">
            <a:spAutoFit/>
          </a:bodyPr>
          <a:lstStyle/>
          <a:p>
            <a:r>
              <a:rPr lang="en-GB" sz="1400" dirty="0" smtClean="0">
                <a:solidFill>
                  <a:schemeClr val="bg1">
                    <a:lumMod val="65000"/>
                  </a:schemeClr>
                </a:solidFill>
              </a:rPr>
              <a:t>Page: </a:t>
            </a:r>
            <a:endParaRPr lang="en-GB" sz="1400" dirty="0">
              <a:solidFill>
                <a:schemeClr val="bg1">
                  <a:lumMod val="65000"/>
                </a:schemeClr>
              </a:solidFill>
            </a:endParaRPr>
          </a:p>
        </p:txBody>
      </p:sp>
      <p:sp>
        <p:nvSpPr>
          <p:cNvPr id="6" name="TextBox 5"/>
          <p:cNvSpPr txBox="1"/>
          <p:nvPr/>
        </p:nvSpPr>
        <p:spPr>
          <a:xfrm>
            <a:off x="1066800" y="685800"/>
            <a:ext cx="7467600" cy="307777"/>
          </a:xfrm>
          <a:prstGeom prst="rect">
            <a:avLst/>
          </a:prstGeom>
          <a:noFill/>
        </p:spPr>
        <p:txBody>
          <a:bodyPr wrap="square" rtlCol="0">
            <a:spAutoFit/>
          </a:bodyPr>
          <a:lstStyle/>
          <a:p>
            <a:r>
              <a:rPr lang="en-GB" sz="1400" dirty="0" err="1" smtClean="0">
                <a:solidFill>
                  <a:schemeClr val="bg1">
                    <a:lumMod val="65000"/>
                  </a:schemeClr>
                </a:solidFill>
              </a:rPr>
              <a:t>technology_areas_home</a:t>
            </a:r>
            <a:r>
              <a:rPr lang="en-GB" sz="1400" dirty="0" smtClean="0">
                <a:solidFill>
                  <a:schemeClr val="bg1">
                    <a:lumMod val="65000"/>
                  </a:schemeClr>
                </a:solidFill>
              </a:rPr>
              <a:t>/</a:t>
            </a:r>
            <a:r>
              <a:rPr lang="en-GB" sz="1400" dirty="0" err="1" smtClean="0">
                <a:solidFill>
                  <a:schemeClr val="bg1">
                    <a:lumMod val="65000"/>
                  </a:schemeClr>
                </a:solidFill>
              </a:rPr>
              <a:t>search_results</a:t>
            </a:r>
            <a:r>
              <a:rPr lang="en-GB" sz="1400" dirty="0" smtClean="0">
                <a:solidFill>
                  <a:schemeClr val="bg1">
                    <a:lumMod val="65000"/>
                  </a:schemeClr>
                </a:solidFill>
              </a:rPr>
              <a:t>/document-download </a:t>
            </a:r>
            <a:endParaRPr lang="en-GB" sz="1400" dirty="0">
              <a:solidFill>
                <a:schemeClr val="bg1">
                  <a:lumMod val="65000"/>
                </a:schemeClr>
              </a:solidFill>
            </a:endParaRPr>
          </a:p>
        </p:txBody>
      </p:sp>
      <p:sp>
        <p:nvSpPr>
          <p:cNvPr id="7" name="TextBox 6"/>
          <p:cNvSpPr txBox="1"/>
          <p:nvPr/>
        </p:nvSpPr>
        <p:spPr>
          <a:xfrm>
            <a:off x="533400" y="1219200"/>
            <a:ext cx="5486400" cy="369332"/>
          </a:xfrm>
          <a:prstGeom prst="rect">
            <a:avLst/>
          </a:prstGeom>
          <a:noFill/>
        </p:spPr>
        <p:txBody>
          <a:bodyPr wrap="square" rtlCol="0">
            <a:spAutoFit/>
          </a:bodyPr>
          <a:lstStyle/>
          <a:p>
            <a:r>
              <a:rPr lang="en-GB" dirty="0" smtClean="0"/>
              <a:t>Step 3 – download documents for technology area:</a:t>
            </a:r>
            <a:endParaRPr lang="en-GB" dirty="0"/>
          </a:p>
        </p:txBody>
      </p:sp>
      <p:sp>
        <p:nvSpPr>
          <p:cNvPr id="47" name="TextBox 46"/>
          <p:cNvSpPr txBox="1"/>
          <p:nvPr/>
        </p:nvSpPr>
        <p:spPr>
          <a:xfrm>
            <a:off x="13788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work-item-related documents (WIDs, status reports) in this area</a:t>
            </a:r>
            <a:endParaRPr lang="en-GB" sz="1200" dirty="0">
              <a:solidFill>
                <a:schemeClr val="bg1">
                  <a:lumMod val="65000"/>
                </a:schemeClr>
              </a:solidFill>
            </a:endParaRPr>
          </a:p>
        </p:txBody>
      </p:sp>
      <p:sp>
        <p:nvSpPr>
          <p:cNvPr id="18" name="Rectangle 17"/>
          <p:cNvSpPr/>
          <p:nvPr/>
        </p:nvSpPr>
        <p:spPr>
          <a:xfrm>
            <a:off x="685800" y="2781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Support for V2V services based on </a:t>
            </a:r>
            <a:r>
              <a:rPr lang="en-GB" sz="1000" dirty="0" smtClean="0">
                <a:solidFill>
                  <a:schemeClr val="tx1"/>
                </a:solidFill>
              </a:rPr>
              <a:t>...</a:t>
            </a:r>
            <a:r>
              <a:rPr lang="en-GB" sz="1000" dirty="0" smtClean="0">
                <a:solidFill>
                  <a:srgbClr val="FF0000"/>
                </a:solidFill>
              </a:rPr>
              <a:t>*</a:t>
            </a:r>
            <a:endParaRPr lang="en-GB" sz="1000" dirty="0">
              <a:solidFill>
                <a:srgbClr val="FF0000"/>
              </a:solidFill>
            </a:endParaRPr>
          </a:p>
        </p:txBody>
      </p:sp>
      <p:sp>
        <p:nvSpPr>
          <p:cNvPr id="21" name="Rectangle 20"/>
          <p:cNvSpPr/>
          <p:nvPr/>
        </p:nvSpPr>
        <p:spPr>
          <a:xfrm>
            <a:off x="685800" y="2952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LTE support for V2X services (</a:t>
            </a:r>
            <a:r>
              <a:rPr lang="en-GB" sz="1000" dirty="0" smtClean="0">
                <a:solidFill>
                  <a:schemeClr val="tx1"/>
                </a:solidFill>
              </a:rPr>
              <a:t>V2XLTE</a:t>
            </a:r>
            <a:r>
              <a:rPr lang="en-GB" sz="1000" dirty="0" smtClean="0">
                <a:solidFill>
                  <a:srgbClr val="FF0000"/>
                </a:solidFill>
              </a:rPr>
              <a:t>*</a:t>
            </a:r>
            <a:endParaRPr lang="en-GB" sz="1000" dirty="0">
              <a:solidFill>
                <a:schemeClr val="tx1"/>
              </a:solidFill>
            </a:endParaRPr>
          </a:p>
        </p:txBody>
      </p:sp>
      <p:sp>
        <p:nvSpPr>
          <p:cNvPr id="22" name="Rectangle 21"/>
          <p:cNvSpPr/>
          <p:nvPr/>
        </p:nvSpPr>
        <p:spPr>
          <a:xfrm>
            <a:off x="685800" y="3124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evaluation methodology </a:t>
            </a:r>
            <a:r>
              <a:rPr lang="en-GB" sz="1000" dirty="0" smtClean="0">
                <a:solidFill>
                  <a:schemeClr val="tx1"/>
                </a:solidFill>
              </a:rPr>
              <a:t>o..</a:t>
            </a:r>
            <a:r>
              <a:rPr lang="en-GB" sz="1000" dirty="0" smtClean="0">
                <a:solidFill>
                  <a:srgbClr val="FF0000"/>
                </a:solidFill>
              </a:rPr>
              <a:t>*</a:t>
            </a:r>
            <a:endParaRPr lang="en-GB" sz="1000" dirty="0">
              <a:solidFill>
                <a:schemeClr val="tx1"/>
              </a:solidFill>
            </a:endParaRPr>
          </a:p>
        </p:txBody>
      </p:sp>
      <p:sp>
        <p:nvSpPr>
          <p:cNvPr id="23" name="Rectangle 22"/>
          <p:cNvSpPr/>
          <p:nvPr/>
        </p:nvSpPr>
        <p:spPr>
          <a:xfrm>
            <a:off x="685800" y="3295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security aspects for LTE </a:t>
            </a:r>
            <a:r>
              <a:rPr lang="en-GB" sz="1000" dirty="0" err="1" smtClean="0">
                <a:solidFill>
                  <a:schemeClr val="tx1"/>
                </a:solidFill>
              </a:rPr>
              <a:t>su</a:t>
            </a:r>
            <a:r>
              <a:rPr lang="en-GB" sz="1000" dirty="0" smtClean="0">
                <a:solidFill>
                  <a:schemeClr val="tx1"/>
                </a:solidFill>
              </a:rPr>
              <a:t>...</a:t>
            </a:r>
            <a:endParaRPr lang="en-GB" sz="1000" dirty="0">
              <a:solidFill>
                <a:schemeClr val="tx1"/>
              </a:solidFill>
            </a:endParaRPr>
          </a:p>
        </p:txBody>
      </p:sp>
      <p:sp>
        <p:nvSpPr>
          <p:cNvPr id="24" name="Rectangle 23"/>
          <p:cNvSpPr/>
          <p:nvPr/>
        </p:nvSpPr>
        <p:spPr>
          <a:xfrm>
            <a:off x="685800" y="34671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5" name="Rectangle 24"/>
          <p:cNvSpPr/>
          <p:nvPr/>
        </p:nvSpPr>
        <p:spPr>
          <a:xfrm>
            <a:off x="685800" y="36385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6" name="Rectangle 25"/>
          <p:cNvSpPr/>
          <p:nvPr/>
        </p:nvSpPr>
        <p:spPr>
          <a:xfrm>
            <a:off x="685800" y="38100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7" name="Rectangle 26"/>
          <p:cNvSpPr/>
          <p:nvPr/>
        </p:nvSpPr>
        <p:spPr>
          <a:xfrm>
            <a:off x="685800" y="39814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5" name="Rectangle 54"/>
          <p:cNvSpPr/>
          <p:nvPr/>
        </p:nvSpPr>
        <p:spPr>
          <a:xfrm>
            <a:off x="145143" y="2781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6" name="Rectangle 55"/>
          <p:cNvSpPr/>
          <p:nvPr/>
        </p:nvSpPr>
        <p:spPr>
          <a:xfrm>
            <a:off x="145143" y="2952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7" name="Rectangle 56"/>
          <p:cNvSpPr/>
          <p:nvPr/>
        </p:nvSpPr>
        <p:spPr>
          <a:xfrm>
            <a:off x="145143" y="3124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8" name="Rectangle 57"/>
          <p:cNvSpPr/>
          <p:nvPr/>
        </p:nvSpPr>
        <p:spPr>
          <a:xfrm>
            <a:off x="145143" y="3295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9" name="Rectangle 58"/>
          <p:cNvSpPr/>
          <p:nvPr/>
        </p:nvSpPr>
        <p:spPr>
          <a:xfrm>
            <a:off x="145143" y="34671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0" name="Rectangle 59"/>
          <p:cNvSpPr/>
          <p:nvPr/>
        </p:nvSpPr>
        <p:spPr>
          <a:xfrm>
            <a:off x="145143" y="36385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1" name="Rectangle 60"/>
          <p:cNvSpPr/>
          <p:nvPr/>
        </p:nvSpPr>
        <p:spPr>
          <a:xfrm>
            <a:off x="145143" y="38100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2" name="Rectangle 61"/>
          <p:cNvSpPr/>
          <p:nvPr/>
        </p:nvSpPr>
        <p:spPr>
          <a:xfrm>
            <a:off x="145143" y="39814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4" name="Rectangle 63"/>
          <p:cNvSpPr/>
          <p:nvPr/>
        </p:nvSpPr>
        <p:spPr>
          <a:xfrm>
            <a:off x="678543" y="41719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5" name="Rectangle 64"/>
          <p:cNvSpPr/>
          <p:nvPr/>
        </p:nvSpPr>
        <p:spPr>
          <a:xfrm>
            <a:off x="678543" y="43434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6" name="Rectangle 65"/>
          <p:cNvSpPr/>
          <p:nvPr/>
        </p:nvSpPr>
        <p:spPr>
          <a:xfrm>
            <a:off x="678543" y="45148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7" name="Rectangle 66"/>
          <p:cNvSpPr/>
          <p:nvPr/>
        </p:nvSpPr>
        <p:spPr>
          <a:xfrm>
            <a:off x="678543" y="4686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8" name="Rectangle 67"/>
          <p:cNvSpPr/>
          <p:nvPr/>
        </p:nvSpPr>
        <p:spPr>
          <a:xfrm>
            <a:off x="678543" y="4857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application layer support </a:t>
            </a:r>
            <a:r>
              <a:rPr lang="en-GB" sz="1000" dirty="0" smtClean="0">
                <a:solidFill>
                  <a:schemeClr val="tx1"/>
                </a:solidFill>
              </a:rPr>
              <a:t>f...</a:t>
            </a:r>
            <a:endParaRPr lang="en-GB" sz="1000" dirty="0">
              <a:solidFill>
                <a:schemeClr val="tx1"/>
              </a:solidFill>
            </a:endParaRPr>
          </a:p>
        </p:txBody>
      </p:sp>
      <p:sp>
        <p:nvSpPr>
          <p:cNvPr id="69" name="Rectangle 68"/>
          <p:cNvSpPr/>
          <p:nvPr/>
        </p:nvSpPr>
        <p:spPr>
          <a:xfrm>
            <a:off x="678543" y="5029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Improvement of V2X </a:t>
            </a:r>
            <a:r>
              <a:rPr lang="en-GB" sz="1000" dirty="0" err="1" smtClean="0">
                <a:solidFill>
                  <a:schemeClr val="tx1"/>
                </a:solidFill>
              </a:rPr>
              <a:t>Servi</a:t>
            </a:r>
            <a:r>
              <a:rPr lang="en-GB" sz="1000" dirty="0" smtClean="0">
                <a:solidFill>
                  <a:schemeClr val="tx1"/>
                </a:solidFill>
              </a:rPr>
              <a:t>...</a:t>
            </a:r>
            <a:endParaRPr lang="en-GB" sz="1000" dirty="0">
              <a:solidFill>
                <a:schemeClr val="tx1"/>
              </a:solidFill>
            </a:endParaRPr>
          </a:p>
        </p:txBody>
      </p:sp>
      <p:sp>
        <p:nvSpPr>
          <p:cNvPr id="70" name="Rectangle 69"/>
          <p:cNvSpPr/>
          <p:nvPr/>
        </p:nvSpPr>
        <p:spPr>
          <a:xfrm>
            <a:off x="678543" y="5200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Application layer support for V2X </a:t>
            </a:r>
            <a:r>
              <a:rPr lang="en-GB" sz="1000" dirty="0" smtClean="0">
                <a:solidFill>
                  <a:schemeClr val="tx1"/>
                </a:solidFill>
              </a:rPr>
              <a:t>se...</a:t>
            </a:r>
            <a:endParaRPr lang="en-GB" sz="1000" dirty="0">
              <a:solidFill>
                <a:schemeClr val="tx1"/>
              </a:solidFill>
            </a:endParaRPr>
          </a:p>
        </p:txBody>
      </p:sp>
      <p:sp>
        <p:nvSpPr>
          <p:cNvPr id="80" name="Rectangle 79"/>
          <p:cNvSpPr/>
          <p:nvPr/>
        </p:nvSpPr>
        <p:spPr>
          <a:xfrm>
            <a:off x="137886" y="41719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1" name="Rectangle 80"/>
          <p:cNvSpPr/>
          <p:nvPr/>
        </p:nvSpPr>
        <p:spPr>
          <a:xfrm>
            <a:off x="137886" y="43434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2" name="Rectangle 81"/>
          <p:cNvSpPr/>
          <p:nvPr/>
        </p:nvSpPr>
        <p:spPr>
          <a:xfrm>
            <a:off x="137886" y="45148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3" name="Rectangle 82"/>
          <p:cNvSpPr/>
          <p:nvPr/>
        </p:nvSpPr>
        <p:spPr>
          <a:xfrm>
            <a:off x="137886" y="4686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4" name="Rectangle 83"/>
          <p:cNvSpPr/>
          <p:nvPr/>
        </p:nvSpPr>
        <p:spPr>
          <a:xfrm>
            <a:off x="137886" y="4857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5" name="Rectangle 84"/>
          <p:cNvSpPr/>
          <p:nvPr/>
        </p:nvSpPr>
        <p:spPr>
          <a:xfrm>
            <a:off x="137886" y="5029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6" name="Rectangle 85"/>
          <p:cNvSpPr/>
          <p:nvPr/>
        </p:nvSpPr>
        <p:spPr>
          <a:xfrm>
            <a:off x="137886" y="5200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Rel-17</a:t>
            </a:r>
            <a:endParaRPr lang="en-GB" sz="1000" dirty="0">
              <a:solidFill>
                <a:schemeClr val="tx1"/>
              </a:solidFill>
            </a:endParaRPr>
          </a:p>
        </p:txBody>
      </p:sp>
      <p:grpSp>
        <p:nvGrpSpPr>
          <p:cNvPr id="2" name="Group 121"/>
          <p:cNvGrpSpPr/>
          <p:nvPr/>
        </p:nvGrpSpPr>
        <p:grpSpPr>
          <a:xfrm>
            <a:off x="2870663" y="2768138"/>
            <a:ext cx="162197" cy="2590800"/>
            <a:chOff x="3421743" y="2781300"/>
            <a:chExt cx="162197" cy="2590800"/>
          </a:xfrm>
        </p:grpSpPr>
        <p:pic>
          <p:nvPicPr>
            <p:cNvPr id="118"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205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14"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1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17" name="TextBox 116"/>
          <p:cNvSpPr txBox="1"/>
          <p:nvPr/>
        </p:nvSpPr>
        <p:spPr>
          <a:xfrm>
            <a:off x="145143" y="2362200"/>
            <a:ext cx="2819400" cy="307777"/>
          </a:xfrm>
          <a:prstGeom prst="rect">
            <a:avLst/>
          </a:prstGeom>
          <a:noFill/>
        </p:spPr>
        <p:txBody>
          <a:bodyPr wrap="square" rtlCol="0">
            <a:spAutoFit/>
          </a:bodyPr>
          <a:lstStyle/>
          <a:p>
            <a:r>
              <a:rPr lang="en-GB" sz="1400" dirty="0" smtClean="0"/>
              <a:t>Studies and normative work items</a:t>
            </a:r>
            <a:endParaRPr lang="en-GB" sz="1400" dirty="0"/>
          </a:p>
        </p:txBody>
      </p:sp>
      <p:sp>
        <p:nvSpPr>
          <p:cNvPr id="119" name="Rectangle 118"/>
          <p:cNvSpPr/>
          <p:nvPr/>
        </p:nvSpPr>
        <p:spPr>
          <a:xfrm>
            <a:off x="1447800" y="16002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20" name="TextBox 119"/>
          <p:cNvSpPr txBox="1"/>
          <p:nvPr/>
        </p:nvSpPr>
        <p:spPr>
          <a:xfrm>
            <a:off x="1371600" y="1600200"/>
            <a:ext cx="5715000" cy="307777"/>
          </a:xfrm>
          <a:prstGeom prst="rect">
            <a:avLst/>
          </a:prstGeom>
          <a:noFill/>
        </p:spPr>
        <p:txBody>
          <a:bodyPr wrap="square" rtlCol="0">
            <a:spAutoFit/>
          </a:bodyPr>
          <a:lstStyle/>
          <a:p>
            <a:r>
              <a:rPr lang="en-GB" sz="1400" dirty="0" smtClean="0"/>
              <a:t>vehicle-to-anything (V2X)</a:t>
            </a:r>
            <a:endParaRPr lang="en-GB" sz="1400" dirty="0"/>
          </a:p>
        </p:txBody>
      </p:sp>
      <p:sp>
        <p:nvSpPr>
          <p:cNvPr id="123" name="TextBox 122"/>
          <p:cNvSpPr txBox="1"/>
          <p:nvPr/>
        </p:nvSpPr>
        <p:spPr>
          <a:xfrm>
            <a:off x="1304925" y="5395914"/>
            <a:ext cx="1528763" cy="246221"/>
          </a:xfrm>
          <a:prstGeom prst="rect">
            <a:avLst/>
          </a:prstGeom>
          <a:noFill/>
        </p:spPr>
        <p:txBody>
          <a:bodyPr wrap="square" rtlCol="0">
            <a:spAutoFit/>
          </a:bodyPr>
          <a:lstStyle/>
          <a:p>
            <a:r>
              <a:rPr lang="en-GB" sz="1000" dirty="0" smtClean="0">
                <a:solidFill>
                  <a:srgbClr val="FF0000"/>
                </a:solidFill>
              </a:rPr>
              <a:t>*</a:t>
            </a:r>
            <a:r>
              <a:rPr lang="en-GB" sz="1000" dirty="0" smtClean="0"/>
              <a:t> indicates complete</a:t>
            </a:r>
            <a:endParaRPr lang="en-GB" sz="1000" dirty="0"/>
          </a:p>
        </p:txBody>
      </p:sp>
      <p:sp>
        <p:nvSpPr>
          <p:cNvPr id="46" name="Rectangle 45"/>
          <p:cNvSpPr/>
          <p:nvPr/>
        </p:nvSpPr>
        <p:spPr>
          <a:xfrm>
            <a:off x="3739605" y="2775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User Equipment (UE) radio </a:t>
            </a:r>
            <a:r>
              <a:rPr lang="en-GB" sz="1000" dirty="0" err="1" smtClean="0">
                <a:solidFill>
                  <a:schemeClr val="tx1"/>
                </a:solidFill>
              </a:rPr>
              <a:t>transmis</a:t>
            </a:r>
            <a:r>
              <a:rPr lang="en-GB" sz="1000" dirty="0" smtClean="0">
                <a:solidFill>
                  <a:schemeClr val="tx1"/>
                </a:solidFill>
              </a:rPr>
              <a:t>...</a:t>
            </a:r>
            <a:endParaRPr lang="en-GB" sz="1000" dirty="0">
              <a:solidFill>
                <a:schemeClr val="tx1"/>
              </a:solidFill>
            </a:endParaRPr>
          </a:p>
        </p:txBody>
      </p:sp>
      <p:sp>
        <p:nvSpPr>
          <p:cNvPr id="48" name="Rectangle 47"/>
          <p:cNvSpPr/>
          <p:nvPr/>
        </p:nvSpPr>
        <p:spPr>
          <a:xfrm>
            <a:off x="3739605" y="2947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Vehicle to Vehicle (V2V) services </a:t>
            </a:r>
            <a:r>
              <a:rPr lang="en-GB" sz="1000" dirty="0" smtClean="0">
                <a:solidFill>
                  <a:schemeClr val="tx1"/>
                </a:solidFill>
              </a:rPr>
              <a:t>bas...</a:t>
            </a:r>
            <a:endParaRPr lang="en-GB" sz="1000" dirty="0">
              <a:solidFill>
                <a:schemeClr val="tx1"/>
              </a:solidFill>
            </a:endParaRPr>
          </a:p>
        </p:txBody>
      </p:sp>
      <p:sp>
        <p:nvSpPr>
          <p:cNvPr id="49" name="Rectangle 48"/>
          <p:cNvSpPr/>
          <p:nvPr/>
        </p:nvSpPr>
        <p:spPr>
          <a:xfrm>
            <a:off x="3739605" y="3118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0" name="Rectangle 49"/>
          <p:cNvSpPr/>
          <p:nvPr/>
        </p:nvSpPr>
        <p:spPr>
          <a:xfrm>
            <a:off x="3739605" y="3290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1" name="Rectangle 50"/>
          <p:cNvSpPr/>
          <p:nvPr/>
        </p:nvSpPr>
        <p:spPr>
          <a:xfrm>
            <a:off x="3739605" y="34615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2" name="Rectangle 51"/>
          <p:cNvSpPr/>
          <p:nvPr/>
        </p:nvSpPr>
        <p:spPr>
          <a:xfrm>
            <a:off x="3739605" y="36330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3" name="Rectangle 52"/>
          <p:cNvSpPr/>
          <p:nvPr/>
        </p:nvSpPr>
        <p:spPr>
          <a:xfrm>
            <a:off x="3739605" y="38044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4" name="Rectangle 53"/>
          <p:cNvSpPr/>
          <p:nvPr/>
        </p:nvSpPr>
        <p:spPr>
          <a:xfrm>
            <a:off x="3739605" y="39759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63" name="Rectangle 62"/>
          <p:cNvSpPr/>
          <p:nvPr/>
        </p:nvSpPr>
        <p:spPr>
          <a:xfrm>
            <a:off x="3198948" y="2775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71" name="Rectangle 70"/>
          <p:cNvSpPr/>
          <p:nvPr/>
        </p:nvSpPr>
        <p:spPr>
          <a:xfrm>
            <a:off x="3198948" y="2947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36.785</a:t>
            </a:r>
            <a:endParaRPr lang="en-GB" sz="1000" dirty="0">
              <a:solidFill>
                <a:schemeClr val="tx1"/>
              </a:solidFill>
            </a:endParaRPr>
          </a:p>
        </p:txBody>
      </p:sp>
      <p:sp>
        <p:nvSpPr>
          <p:cNvPr id="72" name="Rectangle 71"/>
          <p:cNvSpPr/>
          <p:nvPr/>
        </p:nvSpPr>
        <p:spPr>
          <a:xfrm>
            <a:off x="3198948" y="3118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3" name="Rectangle 72"/>
          <p:cNvSpPr/>
          <p:nvPr/>
        </p:nvSpPr>
        <p:spPr>
          <a:xfrm>
            <a:off x="3198948" y="3290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4" name="Rectangle 73"/>
          <p:cNvSpPr/>
          <p:nvPr/>
        </p:nvSpPr>
        <p:spPr>
          <a:xfrm>
            <a:off x="3198948" y="34615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5" name="Rectangle 74"/>
          <p:cNvSpPr/>
          <p:nvPr/>
        </p:nvSpPr>
        <p:spPr>
          <a:xfrm>
            <a:off x="3198948" y="36330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6" name="Rectangle 75"/>
          <p:cNvSpPr/>
          <p:nvPr/>
        </p:nvSpPr>
        <p:spPr>
          <a:xfrm>
            <a:off x="3198948" y="38044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7" name="Rectangle 76"/>
          <p:cNvSpPr/>
          <p:nvPr/>
        </p:nvSpPr>
        <p:spPr>
          <a:xfrm>
            <a:off x="3198948" y="39759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8" name="Rectangle 77"/>
          <p:cNvSpPr/>
          <p:nvPr/>
        </p:nvSpPr>
        <p:spPr>
          <a:xfrm>
            <a:off x="3732348" y="41664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9" name="Rectangle 78"/>
          <p:cNvSpPr/>
          <p:nvPr/>
        </p:nvSpPr>
        <p:spPr>
          <a:xfrm>
            <a:off x="3732348" y="43378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7" name="Rectangle 86"/>
          <p:cNvSpPr/>
          <p:nvPr/>
        </p:nvSpPr>
        <p:spPr>
          <a:xfrm>
            <a:off x="3732348" y="45093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8" name="Rectangle 87"/>
          <p:cNvSpPr/>
          <p:nvPr/>
        </p:nvSpPr>
        <p:spPr>
          <a:xfrm>
            <a:off x="3732348" y="4680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9" name="Rectangle 88"/>
          <p:cNvSpPr/>
          <p:nvPr/>
        </p:nvSpPr>
        <p:spPr>
          <a:xfrm>
            <a:off x="3732348" y="4852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0" name="Rectangle 89"/>
          <p:cNvSpPr/>
          <p:nvPr/>
        </p:nvSpPr>
        <p:spPr>
          <a:xfrm>
            <a:off x="3732348" y="5023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1" name="Rectangle 90"/>
          <p:cNvSpPr/>
          <p:nvPr/>
        </p:nvSpPr>
        <p:spPr>
          <a:xfrm>
            <a:off x="3732348" y="5195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2" name="Rectangle 91"/>
          <p:cNvSpPr/>
          <p:nvPr/>
        </p:nvSpPr>
        <p:spPr>
          <a:xfrm>
            <a:off x="3191691" y="41664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3" name="Rectangle 92"/>
          <p:cNvSpPr/>
          <p:nvPr/>
        </p:nvSpPr>
        <p:spPr>
          <a:xfrm>
            <a:off x="3191691" y="43378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4" name="Rectangle 93"/>
          <p:cNvSpPr/>
          <p:nvPr/>
        </p:nvSpPr>
        <p:spPr>
          <a:xfrm>
            <a:off x="3191691" y="45093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5" name="Rectangle 94"/>
          <p:cNvSpPr/>
          <p:nvPr/>
        </p:nvSpPr>
        <p:spPr>
          <a:xfrm>
            <a:off x="3191691" y="4680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6" name="Rectangle 95"/>
          <p:cNvSpPr/>
          <p:nvPr/>
        </p:nvSpPr>
        <p:spPr>
          <a:xfrm>
            <a:off x="3191691" y="4852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7" name="Rectangle 96"/>
          <p:cNvSpPr/>
          <p:nvPr/>
        </p:nvSpPr>
        <p:spPr>
          <a:xfrm>
            <a:off x="3191691" y="5023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8" name="Rectangle 97"/>
          <p:cNvSpPr/>
          <p:nvPr/>
        </p:nvSpPr>
        <p:spPr>
          <a:xfrm>
            <a:off x="3191691" y="5195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3" name="Group 121"/>
          <p:cNvGrpSpPr/>
          <p:nvPr/>
        </p:nvGrpSpPr>
        <p:grpSpPr>
          <a:xfrm>
            <a:off x="5924468" y="2762596"/>
            <a:ext cx="162197" cy="2590800"/>
            <a:chOff x="3421743" y="2781300"/>
            <a:chExt cx="162197" cy="2590800"/>
          </a:xfrm>
        </p:grpSpPr>
        <p:pic>
          <p:nvPicPr>
            <p:cNvPr id="100"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0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02"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03"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04" name="TextBox 103"/>
          <p:cNvSpPr txBox="1"/>
          <p:nvPr/>
        </p:nvSpPr>
        <p:spPr>
          <a:xfrm>
            <a:off x="3198948" y="2356658"/>
            <a:ext cx="2819400" cy="307777"/>
          </a:xfrm>
          <a:prstGeom prst="rect">
            <a:avLst/>
          </a:prstGeom>
          <a:noFill/>
        </p:spPr>
        <p:txBody>
          <a:bodyPr wrap="square" rtlCol="0">
            <a:spAutoFit/>
          </a:bodyPr>
          <a:lstStyle/>
          <a:p>
            <a:r>
              <a:rPr lang="en-GB" sz="1400" dirty="0" smtClean="0"/>
              <a:t>Technical Reports and Specifications</a:t>
            </a:r>
            <a:endParaRPr lang="en-GB" sz="1400" dirty="0"/>
          </a:p>
        </p:txBody>
      </p:sp>
      <p:sp>
        <p:nvSpPr>
          <p:cNvPr id="105" name="Rectangle 104"/>
          <p:cNvSpPr/>
          <p:nvPr/>
        </p:nvSpPr>
        <p:spPr>
          <a:xfrm>
            <a:off x="6796940" y="2743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4326 Rel-14 – V2V power </a:t>
            </a:r>
            <a:r>
              <a:rPr lang="en-GB" sz="1000" dirty="0" err="1" smtClean="0">
                <a:solidFill>
                  <a:schemeClr val="tx1"/>
                </a:solidFill>
              </a:rPr>
              <a:t>imbala</a:t>
            </a:r>
            <a:r>
              <a:rPr lang="en-GB" sz="1000" dirty="0" smtClean="0">
                <a:solidFill>
                  <a:schemeClr val="tx1"/>
                </a:solidFill>
              </a:rPr>
              <a:t>...</a:t>
            </a:r>
            <a:endParaRPr lang="en-GB" sz="1000" dirty="0">
              <a:solidFill>
                <a:schemeClr val="tx1"/>
              </a:solidFill>
            </a:endParaRPr>
          </a:p>
        </p:txBody>
      </p:sp>
      <p:sp>
        <p:nvSpPr>
          <p:cNvPr id="106" name="Rectangle 105"/>
          <p:cNvSpPr/>
          <p:nvPr/>
        </p:nvSpPr>
        <p:spPr>
          <a:xfrm>
            <a:off x="6796940" y="2934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4698 Rel-14 – Correction of RE...</a:t>
            </a:r>
            <a:endParaRPr lang="en-GB" sz="1000" dirty="0">
              <a:solidFill>
                <a:schemeClr val="tx1"/>
              </a:solidFill>
            </a:endParaRPr>
          </a:p>
        </p:txBody>
      </p:sp>
      <p:sp>
        <p:nvSpPr>
          <p:cNvPr id="107" name="Rectangle 106"/>
          <p:cNvSpPr/>
          <p:nvPr/>
        </p:nvSpPr>
        <p:spPr>
          <a:xfrm>
            <a:off x="6796940" y="3105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8" name="Rectangle 107"/>
          <p:cNvSpPr/>
          <p:nvPr/>
        </p:nvSpPr>
        <p:spPr>
          <a:xfrm>
            <a:off x="6796940" y="3276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9" name="Rectangle 108"/>
          <p:cNvSpPr/>
          <p:nvPr/>
        </p:nvSpPr>
        <p:spPr>
          <a:xfrm>
            <a:off x="6796940" y="34483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0" name="Rectangle 109"/>
          <p:cNvSpPr/>
          <p:nvPr/>
        </p:nvSpPr>
        <p:spPr>
          <a:xfrm>
            <a:off x="6796940" y="36198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1" name="Rectangle 110"/>
          <p:cNvSpPr/>
          <p:nvPr/>
        </p:nvSpPr>
        <p:spPr>
          <a:xfrm>
            <a:off x="6796940" y="37912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2" name="Rectangle 111"/>
          <p:cNvSpPr/>
          <p:nvPr/>
        </p:nvSpPr>
        <p:spPr>
          <a:xfrm>
            <a:off x="6796940" y="39627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3" name="Rectangle 112"/>
          <p:cNvSpPr/>
          <p:nvPr/>
        </p:nvSpPr>
        <p:spPr>
          <a:xfrm>
            <a:off x="6256283" y="2762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16" name="Rectangle 115"/>
          <p:cNvSpPr/>
          <p:nvPr/>
        </p:nvSpPr>
        <p:spPr>
          <a:xfrm>
            <a:off x="6256283" y="2934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21" name="Rectangle 120"/>
          <p:cNvSpPr/>
          <p:nvPr/>
        </p:nvSpPr>
        <p:spPr>
          <a:xfrm>
            <a:off x="6256283" y="3105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2" name="Rectangle 121"/>
          <p:cNvSpPr/>
          <p:nvPr/>
        </p:nvSpPr>
        <p:spPr>
          <a:xfrm>
            <a:off x="6256283" y="3276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4" name="Rectangle 123"/>
          <p:cNvSpPr/>
          <p:nvPr/>
        </p:nvSpPr>
        <p:spPr>
          <a:xfrm>
            <a:off x="6256283" y="34483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5" name="Rectangle 124"/>
          <p:cNvSpPr/>
          <p:nvPr/>
        </p:nvSpPr>
        <p:spPr>
          <a:xfrm>
            <a:off x="6256283" y="36198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6" name="Rectangle 125"/>
          <p:cNvSpPr/>
          <p:nvPr/>
        </p:nvSpPr>
        <p:spPr>
          <a:xfrm>
            <a:off x="6256283" y="37912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7" name="Rectangle 126"/>
          <p:cNvSpPr/>
          <p:nvPr/>
        </p:nvSpPr>
        <p:spPr>
          <a:xfrm>
            <a:off x="6256283" y="39627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8" name="Rectangle 127"/>
          <p:cNvSpPr/>
          <p:nvPr/>
        </p:nvSpPr>
        <p:spPr>
          <a:xfrm>
            <a:off x="6789683" y="41532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9" name="Rectangle 128"/>
          <p:cNvSpPr/>
          <p:nvPr/>
        </p:nvSpPr>
        <p:spPr>
          <a:xfrm>
            <a:off x="6789683" y="43246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0" name="Rectangle 129"/>
          <p:cNvSpPr/>
          <p:nvPr/>
        </p:nvSpPr>
        <p:spPr>
          <a:xfrm>
            <a:off x="6789683" y="44961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1" name="Rectangle 130"/>
          <p:cNvSpPr/>
          <p:nvPr/>
        </p:nvSpPr>
        <p:spPr>
          <a:xfrm>
            <a:off x="6789683" y="46675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2" name="Rectangle 131"/>
          <p:cNvSpPr/>
          <p:nvPr/>
        </p:nvSpPr>
        <p:spPr>
          <a:xfrm>
            <a:off x="6789683" y="4839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3" name="Rectangle 132"/>
          <p:cNvSpPr/>
          <p:nvPr/>
        </p:nvSpPr>
        <p:spPr>
          <a:xfrm>
            <a:off x="6789683" y="5010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4" name="Rectangle 133"/>
          <p:cNvSpPr/>
          <p:nvPr/>
        </p:nvSpPr>
        <p:spPr>
          <a:xfrm>
            <a:off x="6789683" y="5181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5" name="Rectangle 134"/>
          <p:cNvSpPr/>
          <p:nvPr/>
        </p:nvSpPr>
        <p:spPr>
          <a:xfrm>
            <a:off x="6249026" y="41532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6" name="Rectangle 135"/>
          <p:cNvSpPr/>
          <p:nvPr/>
        </p:nvSpPr>
        <p:spPr>
          <a:xfrm>
            <a:off x="6249026" y="43246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7" name="Rectangle 136"/>
          <p:cNvSpPr/>
          <p:nvPr/>
        </p:nvSpPr>
        <p:spPr>
          <a:xfrm>
            <a:off x="6249026" y="44961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8" name="Rectangle 137"/>
          <p:cNvSpPr/>
          <p:nvPr/>
        </p:nvSpPr>
        <p:spPr>
          <a:xfrm>
            <a:off x="6249026" y="4667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9" name="Rectangle 138"/>
          <p:cNvSpPr/>
          <p:nvPr/>
        </p:nvSpPr>
        <p:spPr>
          <a:xfrm>
            <a:off x="6249026" y="4839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0" name="Rectangle 139"/>
          <p:cNvSpPr/>
          <p:nvPr/>
        </p:nvSpPr>
        <p:spPr>
          <a:xfrm>
            <a:off x="6249026" y="5010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1" name="Rectangle 140"/>
          <p:cNvSpPr/>
          <p:nvPr/>
        </p:nvSpPr>
        <p:spPr>
          <a:xfrm>
            <a:off x="6249026" y="5181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8" name="Group 121"/>
          <p:cNvGrpSpPr/>
          <p:nvPr/>
        </p:nvGrpSpPr>
        <p:grpSpPr>
          <a:xfrm>
            <a:off x="8981803" y="2749434"/>
            <a:ext cx="162197" cy="2590800"/>
            <a:chOff x="3421743" y="2781300"/>
            <a:chExt cx="162197" cy="2590800"/>
          </a:xfrm>
        </p:grpSpPr>
        <p:pic>
          <p:nvPicPr>
            <p:cNvPr id="143"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44"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4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46"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47" name="TextBox 146"/>
          <p:cNvSpPr txBox="1"/>
          <p:nvPr/>
        </p:nvSpPr>
        <p:spPr>
          <a:xfrm>
            <a:off x="6256283" y="2343496"/>
            <a:ext cx="2819400" cy="307777"/>
          </a:xfrm>
          <a:prstGeom prst="rect">
            <a:avLst/>
          </a:prstGeom>
          <a:noFill/>
        </p:spPr>
        <p:txBody>
          <a:bodyPr wrap="square" rtlCol="0">
            <a:spAutoFit/>
          </a:bodyPr>
          <a:lstStyle/>
          <a:p>
            <a:r>
              <a:rPr lang="en-GB" sz="1400" dirty="0" smtClean="0"/>
              <a:t>Change Requests (approved)</a:t>
            </a:r>
            <a:endParaRPr lang="en-GB" sz="1400" dirty="0"/>
          </a:p>
        </p:txBody>
      </p:sp>
      <p:pic>
        <p:nvPicPr>
          <p:cNvPr id="3074"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137886" y="5408445"/>
            <a:ext cx="467380" cy="467380"/>
          </a:xfrm>
          <a:prstGeom prst="rect">
            <a:avLst/>
          </a:prstGeom>
          <a:noFill/>
        </p:spPr>
      </p:pic>
      <p:pic>
        <p:nvPicPr>
          <p:cNvPr id="148"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3198948" y="5408445"/>
            <a:ext cx="467380" cy="467380"/>
          </a:xfrm>
          <a:prstGeom prst="rect">
            <a:avLst/>
          </a:prstGeom>
          <a:noFill/>
        </p:spPr>
      </p:pic>
      <p:pic>
        <p:nvPicPr>
          <p:cNvPr id="149"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6249026" y="5408445"/>
            <a:ext cx="467380" cy="467380"/>
          </a:xfrm>
          <a:prstGeom prst="rect">
            <a:avLst/>
          </a:prstGeom>
          <a:noFill/>
        </p:spPr>
      </p:pic>
      <p:sp>
        <p:nvSpPr>
          <p:cNvPr id="150" name="TextBox 149"/>
          <p:cNvSpPr txBox="1"/>
          <p:nvPr/>
        </p:nvSpPr>
        <p:spPr>
          <a:xfrm>
            <a:off x="3198948"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latest version of all specs in all Releases</a:t>
            </a:r>
            <a:endParaRPr lang="en-GB" sz="1200" dirty="0">
              <a:solidFill>
                <a:schemeClr val="bg1">
                  <a:lumMod val="65000"/>
                </a:schemeClr>
              </a:solidFill>
            </a:endParaRPr>
          </a:p>
        </p:txBody>
      </p:sp>
      <p:sp>
        <p:nvSpPr>
          <p:cNvPr id="151" name="TextBox 150"/>
          <p:cNvSpPr txBox="1"/>
          <p:nvPr/>
        </p:nvSpPr>
        <p:spPr>
          <a:xfrm>
            <a:off x="624902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approved CRs for all specs in this area</a:t>
            </a:r>
            <a:endParaRPr lang="en-GB" sz="1200" dirty="0">
              <a:solidFill>
                <a:schemeClr val="bg1">
                  <a:lumMod val="65000"/>
                </a:schemeClr>
              </a:solidFill>
            </a:endParaRPr>
          </a:p>
        </p:txBody>
      </p:sp>
      <p:sp>
        <p:nvSpPr>
          <p:cNvPr id="142" name="Rounded Rectangular Callout 141"/>
          <p:cNvSpPr/>
          <p:nvPr/>
        </p:nvSpPr>
        <p:spPr>
          <a:xfrm>
            <a:off x="4191000" y="539288"/>
            <a:ext cx="4419600" cy="1804208"/>
          </a:xfrm>
          <a:prstGeom prst="wedgeRoundRectCallout">
            <a:avLst>
              <a:gd name="adj1" fmla="val -103968"/>
              <a:gd name="adj2" fmla="val 87380"/>
              <a:gd name="adj3" fmla="val 16667"/>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If the user selects just one work item in the previous step, the specs and CRs tables could dynamically update to show only the specs and CRs pertaining to that work item.</a:t>
            </a:r>
            <a:endParaRPr lang="en-GB" sz="1400" dirty="0">
              <a:solidFill>
                <a:schemeClr val="tx1"/>
              </a:solidFill>
            </a:endParaRPr>
          </a:p>
        </p:txBody>
      </p:sp>
      <p:pic>
        <p:nvPicPr>
          <p:cNvPr id="4098" name="Picture 2" descr="C:\Users\Meredith\AppData\Local\Microsoft\Windows\Temporary Internet Files\Content.IE5\83QL09IE\BULB02[1].png"/>
          <p:cNvPicPr>
            <a:picLocks noChangeAspect="1" noChangeArrowheads="1"/>
          </p:cNvPicPr>
          <p:nvPr/>
        </p:nvPicPr>
        <p:blipFill>
          <a:blip r:embed="rId4" cstate="print"/>
          <a:srcRect/>
          <a:stretch>
            <a:fillRect/>
          </a:stretch>
        </p:blipFill>
        <p:spPr bwMode="auto">
          <a:xfrm>
            <a:off x="5029200" y="1693058"/>
            <a:ext cx="1517746" cy="188247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5" name="TextBox 4"/>
          <p:cNvSpPr txBox="1"/>
          <p:nvPr/>
        </p:nvSpPr>
        <p:spPr>
          <a:xfrm>
            <a:off x="457200" y="685800"/>
            <a:ext cx="762000" cy="307777"/>
          </a:xfrm>
          <a:prstGeom prst="rect">
            <a:avLst/>
          </a:prstGeom>
          <a:noFill/>
        </p:spPr>
        <p:txBody>
          <a:bodyPr wrap="square" rtlCol="0">
            <a:spAutoFit/>
          </a:bodyPr>
          <a:lstStyle/>
          <a:p>
            <a:r>
              <a:rPr lang="en-GB" sz="1400" dirty="0" smtClean="0">
                <a:solidFill>
                  <a:schemeClr val="bg1">
                    <a:lumMod val="65000"/>
                  </a:schemeClr>
                </a:solidFill>
              </a:rPr>
              <a:t>Page: </a:t>
            </a:r>
            <a:endParaRPr lang="en-GB" sz="1400" dirty="0">
              <a:solidFill>
                <a:schemeClr val="bg1">
                  <a:lumMod val="65000"/>
                </a:schemeClr>
              </a:solidFill>
            </a:endParaRPr>
          </a:p>
        </p:txBody>
      </p:sp>
      <p:sp>
        <p:nvSpPr>
          <p:cNvPr id="6" name="TextBox 5"/>
          <p:cNvSpPr txBox="1"/>
          <p:nvPr/>
        </p:nvSpPr>
        <p:spPr>
          <a:xfrm>
            <a:off x="1066800" y="685800"/>
            <a:ext cx="7467600" cy="307777"/>
          </a:xfrm>
          <a:prstGeom prst="rect">
            <a:avLst/>
          </a:prstGeom>
          <a:noFill/>
        </p:spPr>
        <p:txBody>
          <a:bodyPr wrap="square" rtlCol="0">
            <a:spAutoFit/>
          </a:bodyPr>
          <a:lstStyle/>
          <a:p>
            <a:r>
              <a:rPr lang="en-GB" sz="1400" dirty="0" err="1" smtClean="0">
                <a:solidFill>
                  <a:schemeClr val="bg1">
                    <a:lumMod val="65000"/>
                  </a:schemeClr>
                </a:solidFill>
              </a:rPr>
              <a:t>technology_areas_home</a:t>
            </a:r>
            <a:r>
              <a:rPr lang="en-GB" sz="1400" dirty="0" smtClean="0">
                <a:solidFill>
                  <a:schemeClr val="bg1">
                    <a:lumMod val="65000"/>
                  </a:schemeClr>
                </a:solidFill>
              </a:rPr>
              <a:t>/</a:t>
            </a:r>
            <a:r>
              <a:rPr lang="en-GB" sz="1400" dirty="0" err="1" smtClean="0">
                <a:solidFill>
                  <a:schemeClr val="bg1">
                    <a:lumMod val="65000"/>
                  </a:schemeClr>
                </a:solidFill>
              </a:rPr>
              <a:t>search_results</a:t>
            </a:r>
            <a:r>
              <a:rPr lang="en-GB" sz="1400" dirty="0" smtClean="0">
                <a:solidFill>
                  <a:schemeClr val="bg1">
                    <a:lumMod val="65000"/>
                  </a:schemeClr>
                </a:solidFill>
              </a:rPr>
              <a:t>/document-download </a:t>
            </a:r>
            <a:endParaRPr lang="en-GB" sz="1400" dirty="0">
              <a:solidFill>
                <a:schemeClr val="bg1">
                  <a:lumMod val="65000"/>
                </a:schemeClr>
              </a:solidFill>
            </a:endParaRPr>
          </a:p>
        </p:txBody>
      </p:sp>
      <p:sp>
        <p:nvSpPr>
          <p:cNvPr id="7" name="TextBox 6"/>
          <p:cNvSpPr txBox="1"/>
          <p:nvPr/>
        </p:nvSpPr>
        <p:spPr>
          <a:xfrm>
            <a:off x="533400" y="1219200"/>
            <a:ext cx="5486400" cy="369332"/>
          </a:xfrm>
          <a:prstGeom prst="rect">
            <a:avLst/>
          </a:prstGeom>
          <a:noFill/>
        </p:spPr>
        <p:txBody>
          <a:bodyPr wrap="square" rtlCol="0">
            <a:spAutoFit/>
          </a:bodyPr>
          <a:lstStyle/>
          <a:p>
            <a:r>
              <a:rPr lang="en-GB" dirty="0" smtClean="0"/>
              <a:t>Step 3 – download documents for technology area:</a:t>
            </a:r>
            <a:endParaRPr lang="en-GB" dirty="0"/>
          </a:p>
        </p:txBody>
      </p:sp>
      <p:sp>
        <p:nvSpPr>
          <p:cNvPr id="47" name="TextBox 46"/>
          <p:cNvSpPr txBox="1"/>
          <p:nvPr/>
        </p:nvSpPr>
        <p:spPr>
          <a:xfrm>
            <a:off x="13788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work-item-related documents (WIDs, status reports) in this area</a:t>
            </a:r>
            <a:endParaRPr lang="en-GB" sz="1200" dirty="0">
              <a:solidFill>
                <a:schemeClr val="bg1">
                  <a:lumMod val="65000"/>
                </a:schemeClr>
              </a:solidFill>
            </a:endParaRPr>
          </a:p>
        </p:txBody>
      </p:sp>
      <p:sp>
        <p:nvSpPr>
          <p:cNvPr id="18" name="Rectangle 17"/>
          <p:cNvSpPr/>
          <p:nvPr/>
        </p:nvSpPr>
        <p:spPr>
          <a:xfrm>
            <a:off x="685800" y="2781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Support for V2V services based on </a:t>
            </a:r>
            <a:r>
              <a:rPr lang="en-GB" sz="1000" dirty="0" smtClean="0">
                <a:solidFill>
                  <a:schemeClr val="tx1"/>
                </a:solidFill>
              </a:rPr>
              <a:t>...</a:t>
            </a:r>
            <a:r>
              <a:rPr lang="en-GB" sz="1000" dirty="0" smtClean="0">
                <a:solidFill>
                  <a:srgbClr val="FF0000"/>
                </a:solidFill>
              </a:rPr>
              <a:t>*</a:t>
            </a:r>
            <a:endParaRPr lang="en-GB" sz="1000" dirty="0">
              <a:solidFill>
                <a:srgbClr val="FF0000"/>
              </a:solidFill>
            </a:endParaRPr>
          </a:p>
        </p:txBody>
      </p:sp>
      <p:sp>
        <p:nvSpPr>
          <p:cNvPr id="21" name="Rectangle 20"/>
          <p:cNvSpPr/>
          <p:nvPr/>
        </p:nvSpPr>
        <p:spPr>
          <a:xfrm>
            <a:off x="685800" y="2952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LTE support for V2X services (</a:t>
            </a:r>
            <a:r>
              <a:rPr lang="en-GB" sz="1000" dirty="0" smtClean="0">
                <a:solidFill>
                  <a:schemeClr val="tx1"/>
                </a:solidFill>
              </a:rPr>
              <a:t>V2XLTE</a:t>
            </a:r>
            <a:r>
              <a:rPr lang="en-GB" sz="1000" dirty="0" smtClean="0">
                <a:solidFill>
                  <a:srgbClr val="FF0000"/>
                </a:solidFill>
              </a:rPr>
              <a:t>*</a:t>
            </a:r>
            <a:endParaRPr lang="en-GB" sz="1000" dirty="0">
              <a:solidFill>
                <a:schemeClr val="tx1"/>
              </a:solidFill>
            </a:endParaRPr>
          </a:p>
        </p:txBody>
      </p:sp>
      <p:sp>
        <p:nvSpPr>
          <p:cNvPr id="22" name="Rectangle 21"/>
          <p:cNvSpPr/>
          <p:nvPr/>
        </p:nvSpPr>
        <p:spPr>
          <a:xfrm>
            <a:off x="685800" y="3124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evaluation methodology </a:t>
            </a:r>
            <a:r>
              <a:rPr lang="en-GB" sz="1000" dirty="0" smtClean="0">
                <a:solidFill>
                  <a:schemeClr val="tx1"/>
                </a:solidFill>
              </a:rPr>
              <a:t>o..</a:t>
            </a:r>
            <a:r>
              <a:rPr lang="en-GB" sz="1000" dirty="0" smtClean="0">
                <a:solidFill>
                  <a:srgbClr val="FF0000"/>
                </a:solidFill>
              </a:rPr>
              <a:t>*</a:t>
            </a:r>
            <a:endParaRPr lang="en-GB" sz="1000" dirty="0">
              <a:solidFill>
                <a:schemeClr val="tx1"/>
              </a:solidFill>
            </a:endParaRPr>
          </a:p>
        </p:txBody>
      </p:sp>
      <p:sp>
        <p:nvSpPr>
          <p:cNvPr id="23" name="Rectangle 22"/>
          <p:cNvSpPr/>
          <p:nvPr/>
        </p:nvSpPr>
        <p:spPr>
          <a:xfrm>
            <a:off x="685800" y="3295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security aspects for LTE </a:t>
            </a:r>
            <a:r>
              <a:rPr lang="en-GB" sz="1000" dirty="0" err="1" smtClean="0">
                <a:solidFill>
                  <a:schemeClr val="tx1"/>
                </a:solidFill>
              </a:rPr>
              <a:t>su</a:t>
            </a:r>
            <a:r>
              <a:rPr lang="en-GB" sz="1000" dirty="0" smtClean="0">
                <a:solidFill>
                  <a:schemeClr val="tx1"/>
                </a:solidFill>
              </a:rPr>
              <a:t>...</a:t>
            </a:r>
            <a:endParaRPr lang="en-GB" sz="1000" dirty="0">
              <a:solidFill>
                <a:schemeClr val="tx1"/>
              </a:solidFill>
            </a:endParaRPr>
          </a:p>
        </p:txBody>
      </p:sp>
      <p:sp>
        <p:nvSpPr>
          <p:cNvPr id="24" name="Rectangle 23"/>
          <p:cNvSpPr/>
          <p:nvPr/>
        </p:nvSpPr>
        <p:spPr>
          <a:xfrm>
            <a:off x="685800" y="34671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5" name="Rectangle 24"/>
          <p:cNvSpPr/>
          <p:nvPr/>
        </p:nvSpPr>
        <p:spPr>
          <a:xfrm>
            <a:off x="685800" y="36385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6" name="Rectangle 25"/>
          <p:cNvSpPr/>
          <p:nvPr/>
        </p:nvSpPr>
        <p:spPr>
          <a:xfrm>
            <a:off x="685800" y="38100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7" name="Rectangle 26"/>
          <p:cNvSpPr/>
          <p:nvPr/>
        </p:nvSpPr>
        <p:spPr>
          <a:xfrm>
            <a:off x="685800" y="39814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5" name="Rectangle 54"/>
          <p:cNvSpPr/>
          <p:nvPr/>
        </p:nvSpPr>
        <p:spPr>
          <a:xfrm>
            <a:off x="145143" y="2781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6" name="Rectangle 55"/>
          <p:cNvSpPr/>
          <p:nvPr/>
        </p:nvSpPr>
        <p:spPr>
          <a:xfrm>
            <a:off x="145143" y="2952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7" name="Rectangle 56"/>
          <p:cNvSpPr/>
          <p:nvPr/>
        </p:nvSpPr>
        <p:spPr>
          <a:xfrm>
            <a:off x="145143" y="3124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8" name="Rectangle 57"/>
          <p:cNvSpPr/>
          <p:nvPr/>
        </p:nvSpPr>
        <p:spPr>
          <a:xfrm>
            <a:off x="145143" y="3295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9" name="Rectangle 58"/>
          <p:cNvSpPr/>
          <p:nvPr/>
        </p:nvSpPr>
        <p:spPr>
          <a:xfrm>
            <a:off x="145143" y="34671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0" name="Rectangle 59"/>
          <p:cNvSpPr/>
          <p:nvPr/>
        </p:nvSpPr>
        <p:spPr>
          <a:xfrm>
            <a:off x="145143" y="36385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1" name="Rectangle 60"/>
          <p:cNvSpPr/>
          <p:nvPr/>
        </p:nvSpPr>
        <p:spPr>
          <a:xfrm>
            <a:off x="145143" y="38100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2" name="Rectangle 61"/>
          <p:cNvSpPr/>
          <p:nvPr/>
        </p:nvSpPr>
        <p:spPr>
          <a:xfrm>
            <a:off x="145143" y="39814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4" name="Rectangle 63"/>
          <p:cNvSpPr/>
          <p:nvPr/>
        </p:nvSpPr>
        <p:spPr>
          <a:xfrm>
            <a:off x="678543" y="41719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5" name="Rectangle 64"/>
          <p:cNvSpPr/>
          <p:nvPr/>
        </p:nvSpPr>
        <p:spPr>
          <a:xfrm>
            <a:off x="678543" y="43434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6" name="Rectangle 65"/>
          <p:cNvSpPr/>
          <p:nvPr/>
        </p:nvSpPr>
        <p:spPr>
          <a:xfrm>
            <a:off x="678543" y="45148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7" name="Rectangle 66"/>
          <p:cNvSpPr/>
          <p:nvPr/>
        </p:nvSpPr>
        <p:spPr>
          <a:xfrm>
            <a:off x="678543" y="4686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8" name="Rectangle 67"/>
          <p:cNvSpPr/>
          <p:nvPr/>
        </p:nvSpPr>
        <p:spPr>
          <a:xfrm>
            <a:off x="678543" y="4857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application layer support </a:t>
            </a:r>
            <a:r>
              <a:rPr lang="en-GB" sz="1000" dirty="0" smtClean="0">
                <a:solidFill>
                  <a:schemeClr val="tx1"/>
                </a:solidFill>
              </a:rPr>
              <a:t>f...</a:t>
            </a:r>
            <a:endParaRPr lang="en-GB" sz="1000" dirty="0">
              <a:solidFill>
                <a:schemeClr val="tx1"/>
              </a:solidFill>
            </a:endParaRPr>
          </a:p>
        </p:txBody>
      </p:sp>
      <p:sp>
        <p:nvSpPr>
          <p:cNvPr id="69" name="Rectangle 68"/>
          <p:cNvSpPr/>
          <p:nvPr/>
        </p:nvSpPr>
        <p:spPr>
          <a:xfrm>
            <a:off x="678543" y="5029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Improvement of V2X </a:t>
            </a:r>
            <a:r>
              <a:rPr lang="en-GB" sz="1000" dirty="0" err="1" smtClean="0">
                <a:solidFill>
                  <a:schemeClr val="tx1"/>
                </a:solidFill>
              </a:rPr>
              <a:t>Servi</a:t>
            </a:r>
            <a:r>
              <a:rPr lang="en-GB" sz="1000" dirty="0" smtClean="0">
                <a:solidFill>
                  <a:schemeClr val="tx1"/>
                </a:solidFill>
              </a:rPr>
              <a:t>...</a:t>
            </a:r>
            <a:endParaRPr lang="en-GB" sz="1000" dirty="0">
              <a:solidFill>
                <a:schemeClr val="tx1"/>
              </a:solidFill>
            </a:endParaRPr>
          </a:p>
        </p:txBody>
      </p:sp>
      <p:sp>
        <p:nvSpPr>
          <p:cNvPr id="70" name="Rectangle 69"/>
          <p:cNvSpPr/>
          <p:nvPr/>
        </p:nvSpPr>
        <p:spPr>
          <a:xfrm>
            <a:off x="678543" y="5200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Application layer support for V2X </a:t>
            </a:r>
            <a:r>
              <a:rPr lang="en-GB" sz="1000" dirty="0" smtClean="0">
                <a:solidFill>
                  <a:schemeClr val="tx1"/>
                </a:solidFill>
              </a:rPr>
              <a:t>se...</a:t>
            </a:r>
            <a:endParaRPr lang="en-GB" sz="1000" dirty="0">
              <a:solidFill>
                <a:schemeClr val="tx1"/>
              </a:solidFill>
            </a:endParaRPr>
          </a:p>
        </p:txBody>
      </p:sp>
      <p:sp>
        <p:nvSpPr>
          <p:cNvPr id="80" name="Rectangle 79"/>
          <p:cNvSpPr/>
          <p:nvPr/>
        </p:nvSpPr>
        <p:spPr>
          <a:xfrm>
            <a:off x="137886" y="41719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1" name="Rectangle 80"/>
          <p:cNvSpPr/>
          <p:nvPr/>
        </p:nvSpPr>
        <p:spPr>
          <a:xfrm>
            <a:off x="137886" y="43434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2" name="Rectangle 81"/>
          <p:cNvSpPr/>
          <p:nvPr/>
        </p:nvSpPr>
        <p:spPr>
          <a:xfrm>
            <a:off x="137886" y="45148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3" name="Rectangle 82"/>
          <p:cNvSpPr/>
          <p:nvPr/>
        </p:nvSpPr>
        <p:spPr>
          <a:xfrm>
            <a:off x="137886" y="4686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4" name="Rectangle 83"/>
          <p:cNvSpPr/>
          <p:nvPr/>
        </p:nvSpPr>
        <p:spPr>
          <a:xfrm>
            <a:off x="137886" y="4857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5" name="Rectangle 84"/>
          <p:cNvSpPr/>
          <p:nvPr/>
        </p:nvSpPr>
        <p:spPr>
          <a:xfrm>
            <a:off x="137886" y="5029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6" name="Rectangle 85"/>
          <p:cNvSpPr/>
          <p:nvPr/>
        </p:nvSpPr>
        <p:spPr>
          <a:xfrm>
            <a:off x="137886" y="5200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Rel-17</a:t>
            </a:r>
            <a:endParaRPr lang="en-GB" sz="1000" dirty="0">
              <a:solidFill>
                <a:schemeClr val="tx1"/>
              </a:solidFill>
            </a:endParaRPr>
          </a:p>
        </p:txBody>
      </p:sp>
      <p:grpSp>
        <p:nvGrpSpPr>
          <p:cNvPr id="2" name="Group 121"/>
          <p:cNvGrpSpPr/>
          <p:nvPr/>
        </p:nvGrpSpPr>
        <p:grpSpPr>
          <a:xfrm>
            <a:off x="2870663" y="2768138"/>
            <a:ext cx="162197" cy="2590800"/>
            <a:chOff x="3421743" y="2781300"/>
            <a:chExt cx="162197" cy="2590800"/>
          </a:xfrm>
        </p:grpSpPr>
        <p:pic>
          <p:nvPicPr>
            <p:cNvPr id="118"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205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14"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1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17" name="TextBox 116"/>
          <p:cNvSpPr txBox="1"/>
          <p:nvPr/>
        </p:nvSpPr>
        <p:spPr>
          <a:xfrm>
            <a:off x="145143" y="2362200"/>
            <a:ext cx="2819400" cy="307777"/>
          </a:xfrm>
          <a:prstGeom prst="rect">
            <a:avLst/>
          </a:prstGeom>
          <a:noFill/>
        </p:spPr>
        <p:txBody>
          <a:bodyPr wrap="square" rtlCol="0">
            <a:spAutoFit/>
          </a:bodyPr>
          <a:lstStyle/>
          <a:p>
            <a:r>
              <a:rPr lang="en-GB" sz="1400" dirty="0" smtClean="0"/>
              <a:t>Studies and normative work items</a:t>
            </a:r>
            <a:endParaRPr lang="en-GB" sz="1400" dirty="0"/>
          </a:p>
        </p:txBody>
      </p:sp>
      <p:sp>
        <p:nvSpPr>
          <p:cNvPr id="119" name="Rectangle 118"/>
          <p:cNvSpPr/>
          <p:nvPr/>
        </p:nvSpPr>
        <p:spPr>
          <a:xfrm>
            <a:off x="1447800" y="16002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20" name="TextBox 119"/>
          <p:cNvSpPr txBox="1"/>
          <p:nvPr/>
        </p:nvSpPr>
        <p:spPr>
          <a:xfrm>
            <a:off x="1371600" y="1600200"/>
            <a:ext cx="5715000" cy="307777"/>
          </a:xfrm>
          <a:prstGeom prst="rect">
            <a:avLst/>
          </a:prstGeom>
          <a:noFill/>
        </p:spPr>
        <p:txBody>
          <a:bodyPr wrap="square" rtlCol="0">
            <a:spAutoFit/>
          </a:bodyPr>
          <a:lstStyle/>
          <a:p>
            <a:r>
              <a:rPr lang="en-GB" sz="1400" dirty="0" smtClean="0"/>
              <a:t>vehicle-to-anything (V2X)</a:t>
            </a:r>
            <a:endParaRPr lang="en-GB" sz="1400" dirty="0"/>
          </a:p>
        </p:txBody>
      </p:sp>
      <p:sp>
        <p:nvSpPr>
          <p:cNvPr id="123" name="TextBox 122"/>
          <p:cNvSpPr txBox="1"/>
          <p:nvPr/>
        </p:nvSpPr>
        <p:spPr>
          <a:xfrm>
            <a:off x="1304925" y="5395914"/>
            <a:ext cx="1528763" cy="246221"/>
          </a:xfrm>
          <a:prstGeom prst="rect">
            <a:avLst/>
          </a:prstGeom>
          <a:noFill/>
        </p:spPr>
        <p:txBody>
          <a:bodyPr wrap="square" rtlCol="0">
            <a:spAutoFit/>
          </a:bodyPr>
          <a:lstStyle/>
          <a:p>
            <a:r>
              <a:rPr lang="en-GB" sz="1000" dirty="0" smtClean="0">
                <a:solidFill>
                  <a:srgbClr val="FF0000"/>
                </a:solidFill>
              </a:rPr>
              <a:t>*</a:t>
            </a:r>
            <a:r>
              <a:rPr lang="en-GB" sz="1000" dirty="0" smtClean="0"/>
              <a:t> indicates complete</a:t>
            </a:r>
            <a:endParaRPr lang="en-GB" sz="1000" dirty="0"/>
          </a:p>
        </p:txBody>
      </p:sp>
      <p:sp>
        <p:nvSpPr>
          <p:cNvPr id="46" name="Rectangle 45"/>
          <p:cNvSpPr/>
          <p:nvPr/>
        </p:nvSpPr>
        <p:spPr>
          <a:xfrm>
            <a:off x="3739605" y="2775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User Equipment (UE) radio </a:t>
            </a:r>
            <a:r>
              <a:rPr lang="en-GB" sz="1000" dirty="0" err="1" smtClean="0">
                <a:solidFill>
                  <a:schemeClr val="tx1"/>
                </a:solidFill>
              </a:rPr>
              <a:t>transmis</a:t>
            </a:r>
            <a:r>
              <a:rPr lang="en-GB" sz="1000" dirty="0" smtClean="0">
                <a:solidFill>
                  <a:schemeClr val="tx1"/>
                </a:solidFill>
              </a:rPr>
              <a:t>...</a:t>
            </a:r>
            <a:endParaRPr lang="en-GB" sz="1000" dirty="0">
              <a:solidFill>
                <a:schemeClr val="tx1"/>
              </a:solidFill>
            </a:endParaRPr>
          </a:p>
        </p:txBody>
      </p:sp>
      <p:sp>
        <p:nvSpPr>
          <p:cNvPr id="48" name="Rectangle 47"/>
          <p:cNvSpPr/>
          <p:nvPr/>
        </p:nvSpPr>
        <p:spPr>
          <a:xfrm>
            <a:off x="3739605" y="2947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Vehicle to Vehicle (V2V) services </a:t>
            </a:r>
            <a:r>
              <a:rPr lang="en-GB" sz="1000" dirty="0" smtClean="0">
                <a:solidFill>
                  <a:schemeClr val="tx1"/>
                </a:solidFill>
              </a:rPr>
              <a:t>bas...</a:t>
            </a:r>
            <a:endParaRPr lang="en-GB" sz="1000" dirty="0">
              <a:solidFill>
                <a:schemeClr val="tx1"/>
              </a:solidFill>
            </a:endParaRPr>
          </a:p>
        </p:txBody>
      </p:sp>
      <p:sp>
        <p:nvSpPr>
          <p:cNvPr id="49" name="Rectangle 48"/>
          <p:cNvSpPr/>
          <p:nvPr/>
        </p:nvSpPr>
        <p:spPr>
          <a:xfrm>
            <a:off x="3739605" y="3118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0" name="Rectangle 49"/>
          <p:cNvSpPr/>
          <p:nvPr/>
        </p:nvSpPr>
        <p:spPr>
          <a:xfrm>
            <a:off x="3739605" y="3290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1" name="Rectangle 50"/>
          <p:cNvSpPr/>
          <p:nvPr/>
        </p:nvSpPr>
        <p:spPr>
          <a:xfrm>
            <a:off x="3739605" y="34615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2" name="Rectangle 51"/>
          <p:cNvSpPr/>
          <p:nvPr/>
        </p:nvSpPr>
        <p:spPr>
          <a:xfrm>
            <a:off x="3739605" y="36330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3" name="Rectangle 52"/>
          <p:cNvSpPr/>
          <p:nvPr/>
        </p:nvSpPr>
        <p:spPr>
          <a:xfrm>
            <a:off x="3739605" y="38044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4" name="Rectangle 53"/>
          <p:cNvSpPr/>
          <p:nvPr/>
        </p:nvSpPr>
        <p:spPr>
          <a:xfrm>
            <a:off x="3739605" y="39759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63" name="Rectangle 62"/>
          <p:cNvSpPr/>
          <p:nvPr/>
        </p:nvSpPr>
        <p:spPr>
          <a:xfrm>
            <a:off x="3198948" y="2775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71" name="Rectangle 70"/>
          <p:cNvSpPr/>
          <p:nvPr/>
        </p:nvSpPr>
        <p:spPr>
          <a:xfrm>
            <a:off x="3198948" y="2947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36.785</a:t>
            </a:r>
            <a:endParaRPr lang="en-GB" sz="1000" dirty="0">
              <a:solidFill>
                <a:schemeClr val="tx1"/>
              </a:solidFill>
            </a:endParaRPr>
          </a:p>
        </p:txBody>
      </p:sp>
      <p:sp>
        <p:nvSpPr>
          <p:cNvPr id="72" name="Rectangle 71"/>
          <p:cNvSpPr/>
          <p:nvPr/>
        </p:nvSpPr>
        <p:spPr>
          <a:xfrm>
            <a:off x="3198948" y="3118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3" name="Rectangle 72"/>
          <p:cNvSpPr/>
          <p:nvPr/>
        </p:nvSpPr>
        <p:spPr>
          <a:xfrm>
            <a:off x="3198948" y="3290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4" name="Rectangle 73"/>
          <p:cNvSpPr/>
          <p:nvPr/>
        </p:nvSpPr>
        <p:spPr>
          <a:xfrm>
            <a:off x="3198948" y="34615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5" name="Rectangle 74"/>
          <p:cNvSpPr/>
          <p:nvPr/>
        </p:nvSpPr>
        <p:spPr>
          <a:xfrm>
            <a:off x="3198948" y="36330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6" name="Rectangle 75"/>
          <p:cNvSpPr/>
          <p:nvPr/>
        </p:nvSpPr>
        <p:spPr>
          <a:xfrm>
            <a:off x="3198948" y="38044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7" name="Rectangle 76"/>
          <p:cNvSpPr/>
          <p:nvPr/>
        </p:nvSpPr>
        <p:spPr>
          <a:xfrm>
            <a:off x="3198948" y="39759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8" name="Rectangle 77"/>
          <p:cNvSpPr/>
          <p:nvPr/>
        </p:nvSpPr>
        <p:spPr>
          <a:xfrm>
            <a:off x="3732348" y="41664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9" name="Rectangle 78"/>
          <p:cNvSpPr/>
          <p:nvPr/>
        </p:nvSpPr>
        <p:spPr>
          <a:xfrm>
            <a:off x="3732348" y="43378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7" name="Rectangle 86"/>
          <p:cNvSpPr/>
          <p:nvPr/>
        </p:nvSpPr>
        <p:spPr>
          <a:xfrm>
            <a:off x="3732348" y="45093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8" name="Rectangle 87"/>
          <p:cNvSpPr/>
          <p:nvPr/>
        </p:nvSpPr>
        <p:spPr>
          <a:xfrm>
            <a:off x="3732348" y="4680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9" name="Rectangle 88"/>
          <p:cNvSpPr/>
          <p:nvPr/>
        </p:nvSpPr>
        <p:spPr>
          <a:xfrm>
            <a:off x="3732348" y="4852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0" name="Rectangle 89"/>
          <p:cNvSpPr/>
          <p:nvPr/>
        </p:nvSpPr>
        <p:spPr>
          <a:xfrm>
            <a:off x="3732348" y="5023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1" name="Rectangle 90"/>
          <p:cNvSpPr/>
          <p:nvPr/>
        </p:nvSpPr>
        <p:spPr>
          <a:xfrm>
            <a:off x="3732348" y="5195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2" name="Rectangle 91"/>
          <p:cNvSpPr/>
          <p:nvPr/>
        </p:nvSpPr>
        <p:spPr>
          <a:xfrm>
            <a:off x="3191691" y="41664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3" name="Rectangle 92"/>
          <p:cNvSpPr/>
          <p:nvPr/>
        </p:nvSpPr>
        <p:spPr>
          <a:xfrm>
            <a:off x="3191691" y="43378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4" name="Rectangle 93"/>
          <p:cNvSpPr/>
          <p:nvPr/>
        </p:nvSpPr>
        <p:spPr>
          <a:xfrm>
            <a:off x="3191691" y="45093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5" name="Rectangle 94"/>
          <p:cNvSpPr/>
          <p:nvPr/>
        </p:nvSpPr>
        <p:spPr>
          <a:xfrm>
            <a:off x="3191691" y="4680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6" name="Rectangle 95"/>
          <p:cNvSpPr/>
          <p:nvPr/>
        </p:nvSpPr>
        <p:spPr>
          <a:xfrm>
            <a:off x="3191691" y="4852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7" name="Rectangle 96"/>
          <p:cNvSpPr/>
          <p:nvPr/>
        </p:nvSpPr>
        <p:spPr>
          <a:xfrm>
            <a:off x="3191691" y="5023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8" name="Rectangle 97"/>
          <p:cNvSpPr/>
          <p:nvPr/>
        </p:nvSpPr>
        <p:spPr>
          <a:xfrm>
            <a:off x="3191691" y="5195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3" name="Group 121"/>
          <p:cNvGrpSpPr/>
          <p:nvPr/>
        </p:nvGrpSpPr>
        <p:grpSpPr>
          <a:xfrm>
            <a:off x="5924468" y="2762596"/>
            <a:ext cx="162197" cy="2590800"/>
            <a:chOff x="3421743" y="2781300"/>
            <a:chExt cx="162197" cy="2590800"/>
          </a:xfrm>
        </p:grpSpPr>
        <p:pic>
          <p:nvPicPr>
            <p:cNvPr id="100"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0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02"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03"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04" name="TextBox 103"/>
          <p:cNvSpPr txBox="1"/>
          <p:nvPr/>
        </p:nvSpPr>
        <p:spPr>
          <a:xfrm>
            <a:off x="3198948" y="2356658"/>
            <a:ext cx="2819400" cy="307777"/>
          </a:xfrm>
          <a:prstGeom prst="rect">
            <a:avLst/>
          </a:prstGeom>
          <a:noFill/>
        </p:spPr>
        <p:txBody>
          <a:bodyPr wrap="square" rtlCol="0">
            <a:spAutoFit/>
          </a:bodyPr>
          <a:lstStyle/>
          <a:p>
            <a:r>
              <a:rPr lang="en-GB" sz="1400" dirty="0" smtClean="0"/>
              <a:t>Technical Reports and Specifications</a:t>
            </a:r>
            <a:endParaRPr lang="en-GB" sz="1400" dirty="0"/>
          </a:p>
        </p:txBody>
      </p:sp>
      <p:sp>
        <p:nvSpPr>
          <p:cNvPr id="105" name="Rectangle 104"/>
          <p:cNvSpPr/>
          <p:nvPr/>
        </p:nvSpPr>
        <p:spPr>
          <a:xfrm>
            <a:off x="6796940" y="2743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4326 Rel-14 – V2V power </a:t>
            </a:r>
            <a:r>
              <a:rPr lang="en-GB" sz="1000" dirty="0" err="1" smtClean="0">
                <a:solidFill>
                  <a:schemeClr val="tx1"/>
                </a:solidFill>
              </a:rPr>
              <a:t>imbala</a:t>
            </a:r>
            <a:r>
              <a:rPr lang="en-GB" sz="1000" dirty="0" smtClean="0">
                <a:solidFill>
                  <a:schemeClr val="tx1"/>
                </a:solidFill>
              </a:rPr>
              <a:t>...</a:t>
            </a:r>
            <a:endParaRPr lang="en-GB" sz="1000" dirty="0">
              <a:solidFill>
                <a:schemeClr val="tx1"/>
              </a:solidFill>
            </a:endParaRPr>
          </a:p>
        </p:txBody>
      </p:sp>
      <p:sp>
        <p:nvSpPr>
          <p:cNvPr id="106" name="Rectangle 105"/>
          <p:cNvSpPr/>
          <p:nvPr/>
        </p:nvSpPr>
        <p:spPr>
          <a:xfrm>
            <a:off x="6796940" y="2934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4698 Rel-14 – Correction of RE...</a:t>
            </a:r>
            <a:endParaRPr lang="en-GB" sz="1000" dirty="0">
              <a:solidFill>
                <a:schemeClr val="tx1"/>
              </a:solidFill>
            </a:endParaRPr>
          </a:p>
        </p:txBody>
      </p:sp>
      <p:sp>
        <p:nvSpPr>
          <p:cNvPr id="107" name="Rectangle 106"/>
          <p:cNvSpPr/>
          <p:nvPr/>
        </p:nvSpPr>
        <p:spPr>
          <a:xfrm>
            <a:off x="6796940" y="3105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8" name="Rectangle 107"/>
          <p:cNvSpPr/>
          <p:nvPr/>
        </p:nvSpPr>
        <p:spPr>
          <a:xfrm>
            <a:off x="6796940" y="3276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9" name="Rectangle 108"/>
          <p:cNvSpPr/>
          <p:nvPr/>
        </p:nvSpPr>
        <p:spPr>
          <a:xfrm>
            <a:off x="6796940" y="34483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0" name="Rectangle 109"/>
          <p:cNvSpPr/>
          <p:nvPr/>
        </p:nvSpPr>
        <p:spPr>
          <a:xfrm>
            <a:off x="6796940" y="36198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1" name="Rectangle 110"/>
          <p:cNvSpPr/>
          <p:nvPr/>
        </p:nvSpPr>
        <p:spPr>
          <a:xfrm>
            <a:off x="6796940" y="37912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2" name="Rectangle 111"/>
          <p:cNvSpPr/>
          <p:nvPr/>
        </p:nvSpPr>
        <p:spPr>
          <a:xfrm>
            <a:off x="6796940" y="39627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3" name="Rectangle 112"/>
          <p:cNvSpPr/>
          <p:nvPr/>
        </p:nvSpPr>
        <p:spPr>
          <a:xfrm>
            <a:off x="6256283" y="2762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16" name="Rectangle 115"/>
          <p:cNvSpPr/>
          <p:nvPr/>
        </p:nvSpPr>
        <p:spPr>
          <a:xfrm>
            <a:off x="6256283" y="2934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21" name="Rectangle 120"/>
          <p:cNvSpPr/>
          <p:nvPr/>
        </p:nvSpPr>
        <p:spPr>
          <a:xfrm>
            <a:off x="6256283" y="3105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2" name="Rectangle 121"/>
          <p:cNvSpPr/>
          <p:nvPr/>
        </p:nvSpPr>
        <p:spPr>
          <a:xfrm>
            <a:off x="6256283" y="3276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4" name="Rectangle 123"/>
          <p:cNvSpPr/>
          <p:nvPr/>
        </p:nvSpPr>
        <p:spPr>
          <a:xfrm>
            <a:off x="6256283" y="34483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5" name="Rectangle 124"/>
          <p:cNvSpPr/>
          <p:nvPr/>
        </p:nvSpPr>
        <p:spPr>
          <a:xfrm>
            <a:off x="6256283" y="36198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6" name="Rectangle 125"/>
          <p:cNvSpPr/>
          <p:nvPr/>
        </p:nvSpPr>
        <p:spPr>
          <a:xfrm>
            <a:off x="6256283" y="37912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7" name="Rectangle 126"/>
          <p:cNvSpPr/>
          <p:nvPr/>
        </p:nvSpPr>
        <p:spPr>
          <a:xfrm>
            <a:off x="6256283" y="39627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8" name="Rectangle 127"/>
          <p:cNvSpPr/>
          <p:nvPr/>
        </p:nvSpPr>
        <p:spPr>
          <a:xfrm>
            <a:off x="6789683" y="41532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9" name="Rectangle 128"/>
          <p:cNvSpPr/>
          <p:nvPr/>
        </p:nvSpPr>
        <p:spPr>
          <a:xfrm>
            <a:off x="6789683" y="43246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0" name="Rectangle 129"/>
          <p:cNvSpPr/>
          <p:nvPr/>
        </p:nvSpPr>
        <p:spPr>
          <a:xfrm>
            <a:off x="6789683" y="44961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1" name="Rectangle 130"/>
          <p:cNvSpPr/>
          <p:nvPr/>
        </p:nvSpPr>
        <p:spPr>
          <a:xfrm>
            <a:off x="6789683" y="46675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2" name="Rectangle 131"/>
          <p:cNvSpPr/>
          <p:nvPr/>
        </p:nvSpPr>
        <p:spPr>
          <a:xfrm>
            <a:off x="6789683" y="4839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3" name="Rectangle 132"/>
          <p:cNvSpPr/>
          <p:nvPr/>
        </p:nvSpPr>
        <p:spPr>
          <a:xfrm>
            <a:off x="6789683" y="5010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4" name="Rectangle 133"/>
          <p:cNvSpPr/>
          <p:nvPr/>
        </p:nvSpPr>
        <p:spPr>
          <a:xfrm>
            <a:off x="6789683" y="5181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5" name="Rectangle 134"/>
          <p:cNvSpPr/>
          <p:nvPr/>
        </p:nvSpPr>
        <p:spPr>
          <a:xfrm>
            <a:off x="6249026" y="41532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6" name="Rectangle 135"/>
          <p:cNvSpPr/>
          <p:nvPr/>
        </p:nvSpPr>
        <p:spPr>
          <a:xfrm>
            <a:off x="6249026" y="43246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7" name="Rectangle 136"/>
          <p:cNvSpPr/>
          <p:nvPr/>
        </p:nvSpPr>
        <p:spPr>
          <a:xfrm>
            <a:off x="6249026" y="44961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8" name="Rectangle 137"/>
          <p:cNvSpPr/>
          <p:nvPr/>
        </p:nvSpPr>
        <p:spPr>
          <a:xfrm>
            <a:off x="6249026" y="4667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9" name="Rectangle 138"/>
          <p:cNvSpPr/>
          <p:nvPr/>
        </p:nvSpPr>
        <p:spPr>
          <a:xfrm>
            <a:off x="6249026" y="4839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0" name="Rectangle 139"/>
          <p:cNvSpPr/>
          <p:nvPr/>
        </p:nvSpPr>
        <p:spPr>
          <a:xfrm>
            <a:off x="6249026" y="5010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1" name="Rectangle 140"/>
          <p:cNvSpPr/>
          <p:nvPr/>
        </p:nvSpPr>
        <p:spPr>
          <a:xfrm>
            <a:off x="6249026" y="5181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8" name="Group 121"/>
          <p:cNvGrpSpPr/>
          <p:nvPr/>
        </p:nvGrpSpPr>
        <p:grpSpPr>
          <a:xfrm>
            <a:off x="8981803" y="2749434"/>
            <a:ext cx="162197" cy="2590800"/>
            <a:chOff x="3421743" y="2781300"/>
            <a:chExt cx="162197" cy="2590800"/>
          </a:xfrm>
        </p:grpSpPr>
        <p:pic>
          <p:nvPicPr>
            <p:cNvPr id="143"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44"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4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46"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47" name="TextBox 146"/>
          <p:cNvSpPr txBox="1"/>
          <p:nvPr/>
        </p:nvSpPr>
        <p:spPr>
          <a:xfrm>
            <a:off x="6256283" y="2343496"/>
            <a:ext cx="2819400" cy="307777"/>
          </a:xfrm>
          <a:prstGeom prst="rect">
            <a:avLst/>
          </a:prstGeom>
          <a:noFill/>
        </p:spPr>
        <p:txBody>
          <a:bodyPr wrap="square" rtlCol="0">
            <a:spAutoFit/>
          </a:bodyPr>
          <a:lstStyle/>
          <a:p>
            <a:r>
              <a:rPr lang="en-GB" sz="1400" dirty="0" smtClean="0"/>
              <a:t>Change Requests (approved)</a:t>
            </a:r>
            <a:endParaRPr lang="en-GB" sz="1400" dirty="0"/>
          </a:p>
        </p:txBody>
      </p:sp>
      <p:pic>
        <p:nvPicPr>
          <p:cNvPr id="3074"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137886" y="5408445"/>
            <a:ext cx="467380" cy="467380"/>
          </a:xfrm>
          <a:prstGeom prst="rect">
            <a:avLst/>
          </a:prstGeom>
          <a:noFill/>
        </p:spPr>
      </p:pic>
      <p:pic>
        <p:nvPicPr>
          <p:cNvPr id="148"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3198948" y="5408445"/>
            <a:ext cx="467380" cy="467380"/>
          </a:xfrm>
          <a:prstGeom prst="rect">
            <a:avLst/>
          </a:prstGeom>
          <a:noFill/>
        </p:spPr>
      </p:pic>
      <p:pic>
        <p:nvPicPr>
          <p:cNvPr id="149"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6249026" y="5408445"/>
            <a:ext cx="467380" cy="467380"/>
          </a:xfrm>
          <a:prstGeom prst="rect">
            <a:avLst/>
          </a:prstGeom>
          <a:noFill/>
        </p:spPr>
      </p:pic>
      <p:sp>
        <p:nvSpPr>
          <p:cNvPr id="150" name="TextBox 149"/>
          <p:cNvSpPr txBox="1"/>
          <p:nvPr/>
        </p:nvSpPr>
        <p:spPr>
          <a:xfrm>
            <a:off x="3198948"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latest version of all specs in all Releases</a:t>
            </a:r>
            <a:endParaRPr lang="en-GB" sz="1200" dirty="0">
              <a:solidFill>
                <a:schemeClr val="bg1">
                  <a:lumMod val="65000"/>
                </a:schemeClr>
              </a:solidFill>
            </a:endParaRPr>
          </a:p>
        </p:txBody>
      </p:sp>
      <p:sp>
        <p:nvSpPr>
          <p:cNvPr id="151" name="TextBox 150"/>
          <p:cNvSpPr txBox="1"/>
          <p:nvPr/>
        </p:nvSpPr>
        <p:spPr>
          <a:xfrm>
            <a:off x="624902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approved CRs for all specs in this area</a:t>
            </a:r>
            <a:endParaRPr lang="en-GB" sz="1200" dirty="0">
              <a:solidFill>
                <a:schemeClr val="bg1">
                  <a:lumMod val="65000"/>
                </a:schemeClr>
              </a:solidFill>
            </a:endParaRPr>
          </a:p>
        </p:txBody>
      </p:sp>
      <p:sp>
        <p:nvSpPr>
          <p:cNvPr id="142" name="Rounded Rectangular Callout 141"/>
          <p:cNvSpPr/>
          <p:nvPr/>
        </p:nvSpPr>
        <p:spPr>
          <a:xfrm>
            <a:off x="4191000" y="539288"/>
            <a:ext cx="4419600" cy="1804208"/>
          </a:xfrm>
          <a:prstGeom prst="wedgeRoundRectCallout">
            <a:avLst>
              <a:gd name="adj1" fmla="val -61272"/>
              <a:gd name="adj2" fmla="val 88762"/>
              <a:gd name="adj3" fmla="val 16667"/>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He can click on a particular spec to download its latest available version.</a:t>
            </a:r>
            <a:endParaRPr lang="en-GB" sz="1400"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5" name="TextBox 4"/>
          <p:cNvSpPr txBox="1"/>
          <p:nvPr/>
        </p:nvSpPr>
        <p:spPr>
          <a:xfrm>
            <a:off x="457200" y="685800"/>
            <a:ext cx="762000" cy="307777"/>
          </a:xfrm>
          <a:prstGeom prst="rect">
            <a:avLst/>
          </a:prstGeom>
          <a:noFill/>
        </p:spPr>
        <p:txBody>
          <a:bodyPr wrap="square" rtlCol="0">
            <a:spAutoFit/>
          </a:bodyPr>
          <a:lstStyle/>
          <a:p>
            <a:r>
              <a:rPr lang="en-GB" sz="1400" dirty="0" smtClean="0">
                <a:solidFill>
                  <a:schemeClr val="bg1">
                    <a:lumMod val="65000"/>
                  </a:schemeClr>
                </a:solidFill>
              </a:rPr>
              <a:t>Page: </a:t>
            </a:r>
            <a:endParaRPr lang="en-GB" sz="1400" dirty="0">
              <a:solidFill>
                <a:schemeClr val="bg1">
                  <a:lumMod val="65000"/>
                </a:schemeClr>
              </a:solidFill>
            </a:endParaRPr>
          </a:p>
        </p:txBody>
      </p:sp>
      <p:sp>
        <p:nvSpPr>
          <p:cNvPr id="6" name="TextBox 5"/>
          <p:cNvSpPr txBox="1"/>
          <p:nvPr/>
        </p:nvSpPr>
        <p:spPr>
          <a:xfrm>
            <a:off x="1066800" y="685800"/>
            <a:ext cx="7467600" cy="307777"/>
          </a:xfrm>
          <a:prstGeom prst="rect">
            <a:avLst/>
          </a:prstGeom>
          <a:noFill/>
        </p:spPr>
        <p:txBody>
          <a:bodyPr wrap="square" rtlCol="0">
            <a:spAutoFit/>
          </a:bodyPr>
          <a:lstStyle/>
          <a:p>
            <a:r>
              <a:rPr lang="en-GB" sz="1400" dirty="0" err="1" smtClean="0">
                <a:solidFill>
                  <a:schemeClr val="bg1">
                    <a:lumMod val="65000"/>
                  </a:schemeClr>
                </a:solidFill>
              </a:rPr>
              <a:t>technology_areas_home</a:t>
            </a:r>
            <a:r>
              <a:rPr lang="en-GB" sz="1400" dirty="0" smtClean="0">
                <a:solidFill>
                  <a:schemeClr val="bg1">
                    <a:lumMod val="65000"/>
                  </a:schemeClr>
                </a:solidFill>
              </a:rPr>
              <a:t>/</a:t>
            </a:r>
            <a:r>
              <a:rPr lang="en-GB" sz="1400" dirty="0" err="1" smtClean="0">
                <a:solidFill>
                  <a:schemeClr val="bg1">
                    <a:lumMod val="65000"/>
                  </a:schemeClr>
                </a:solidFill>
              </a:rPr>
              <a:t>search_results</a:t>
            </a:r>
            <a:r>
              <a:rPr lang="en-GB" sz="1400" dirty="0" smtClean="0">
                <a:solidFill>
                  <a:schemeClr val="bg1">
                    <a:lumMod val="65000"/>
                  </a:schemeClr>
                </a:solidFill>
              </a:rPr>
              <a:t>/document-download </a:t>
            </a:r>
            <a:endParaRPr lang="en-GB" sz="1400" dirty="0">
              <a:solidFill>
                <a:schemeClr val="bg1">
                  <a:lumMod val="65000"/>
                </a:schemeClr>
              </a:solidFill>
            </a:endParaRPr>
          </a:p>
        </p:txBody>
      </p:sp>
      <p:sp>
        <p:nvSpPr>
          <p:cNvPr id="7" name="TextBox 6"/>
          <p:cNvSpPr txBox="1"/>
          <p:nvPr/>
        </p:nvSpPr>
        <p:spPr>
          <a:xfrm>
            <a:off x="533400" y="1219200"/>
            <a:ext cx="5486400" cy="369332"/>
          </a:xfrm>
          <a:prstGeom prst="rect">
            <a:avLst/>
          </a:prstGeom>
          <a:noFill/>
        </p:spPr>
        <p:txBody>
          <a:bodyPr wrap="square" rtlCol="0">
            <a:spAutoFit/>
          </a:bodyPr>
          <a:lstStyle/>
          <a:p>
            <a:r>
              <a:rPr lang="en-GB" dirty="0" smtClean="0"/>
              <a:t>Step 3 – download documents for technology area:</a:t>
            </a:r>
            <a:endParaRPr lang="en-GB" dirty="0"/>
          </a:p>
        </p:txBody>
      </p:sp>
      <p:sp>
        <p:nvSpPr>
          <p:cNvPr id="47" name="TextBox 46"/>
          <p:cNvSpPr txBox="1"/>
          <p:nvPr/>
        </p:nvSpPr>
        <p:spPr>
          <a:xfrm>
            <a:off x="13788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work-item-related documents (WIDs, status reports) in this area</a:t>
            </a:r>
            <a:endParaRPr lang="en-GB" sz="1200" dirty="0">
              <a:solidFill>
                <a:schemeClr val="bg1">
                  <a:lumMod val="65000"/>
                </a:schemeClr>
              </a:solidFill>
            </a:endParaRPr>
          </a:p>
        </p:txBody>
      </p:sp>
      <p:sp>
        <p:nvSpPr>
          <p:cNvPr id="18" name="Rectangle 17"/>
          <p:cNvSpPr/>
          <p:nvPr/>
        </p:nvSpPr>
        <p:spPr>
          <a:xfrm>
            <a:off x="685800" y="2781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Support for V2V services based on </a:t>
            </a:r>
            <a:r>
              <a:rPr lang="en-GB" sz="1000" dirty="0" smtClean="0">
                <a:solidFill>
                  <a:schemeClr val="tx1"/>
                </a:solidFill>
              </a:rPr>
              <a:t>...</a:t>
            </a:r>
            <a:r>
              <a:rPr lang="en-GB" sz="1000" dirty="0" smtClean="0">
                <a:solidFill>
                  <a:srgbClr val="FF0000"/>
                </a:solidFill>
              </a:rPr>
              <a:t>*</a:t>
            </a:r>
            <a:endParaRPr lang="en-GB" sz="1000" dirty="0">
              <a:solidFill>
                <a:srgbClr val="FF0000"/>
              </a:solidFill>
            </a:endParaRPr>
          </a:p>
        </p:txBody>
      </p:sp>
      <p:sp>
        <p:nvSpPr>
          <p:cNvPr id="21" name="Rectangle 20"/>
          <p:cNvSpPr/>
          <p:nvPr/>
        </p:nvSpPr>
        <p:spPr>
          <a:xfrm>
            <a:off x="685800" y="2952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LTE support for V2X services (</a:t>
            </a:r>
            <a:r>
              <a:rPr lang="en-GB" sz="1000" dirty="0" smtClean="0">
                <a:solidFill>
                  <a:schemeClr val="tx1"/>
                </a:solidFill>
              </a:rPr>
              <a:t>V2XLTE</a:t>
            </a:r>
            <a:r>
              <a:rPr lang="en-GB" sz="1000" dirty="0" smtClean="0">
                <a:solidFill>
                  <a:srgbClr val="FF0000"/>
                </a:solidFill>
              </a:rPr>
              <a:t>*</a:t>
            </a:r>
            <a:endParaRPr lang="en-GB" sz="1000" dirty="0">
              <a:solidFill>
                <a:schemeClr val="tx1"/>
              </a:solidFill>
            </a:endParaRPr>
          </a:p>
        </p:txBody>
      </p:sp>
      <p:sp>
        <p:nvSpPr>
          <p:cNvPr id="22" name="Rectangle 21"/>
          <p:cNvSpPr/>
          <p:nvPr/>
        </p:nvSpPr>
        <p:spPr>
          <a:xfrm>
            <a:off x="685800" y="3124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evaluation methodology </a:t>
            </a:r>
            <a:r>
              <a:rPr lang="en-GB" sz="1000" dirty="0" smtClean="0">
                <a:solidFill>
                  <a:schemeClr val="tx1"/>
                </a:solidFill>
              </a:rPr>
              <a:t>o..</a:t>
            </a:r>
            <a:r>
              <a:rPr lang="en-GB" sz="1000" dirty="0" smtClean="0">
                <a:solidFill>
                  <a:srgbClr val="FF0000"/>
                </a:solidFill>
              </a:rPr>
              <a:t>*</a:t>
            </a:r>
            <a:endParaRPr lang="en-GB" sz="1000" dirty="0">
              <a:solidFill>
                <a:schemeClr val="tx1"/>
              </a:solidFill>
            </a:endParaRPr>
          </a:p>
        </p:txBody>
      </p:sp>
      <p:sp>
        <p:nvSpPr>
          <p:cNvPr id="23" name="Rectangle 22"/>
          <p:cNvSpPr/>
          <p:nvPr/>
        </p:nvSpPr>
        <p:spPr>
          <a:xfrm>
            <a:off x="685800" y="3295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security aspects for LTE </a:t>
            </a:r>
            <a:r>
              <a:rPr lang="en-GB" sz="1000" dirty="0" err="1" smtClean="0">
                <a:solidFill>
                  <a:schemeClr val="tx1"/>
                </a:solidFill>
              </a:rPr>
              <a:t>su</a:t>
            </a:r>
            <a:r>
              <a:rPr lang="en-GB" sz="1000" dirty="0" smtClean="0">
                <a:solidFill>
                  <a:schemeClr val="tx1"/>
                </a:solidFill>
              </a:rPr>
              <a:t>...</a:t>
            </a:r>
            <a:endParaRPr lang="en-GB" sz="1000" dirty="0">
              <a:solidFill>
                <a:schemeClr val="tx1"/>
              </a:solidFill>
            </a:endParaRPr>
          </a:p>
        </p:txBody>
      </p:sp>
      <p:sp>
        <p:nvSpPr>
          <p:cNvPr id="24" name="Rectangle 23"/>
          <p:cNvSpPr/>
          <p:nvPr/>
        </p:nvSpPr>
        <p:spPr>
          <a:xfrm>
            <a:off x="685800" y="34671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5" name="Rectangle 24"/>
          <p:cNvSpPr/>
          <p:nvPr/>
        </p:nvSpPr>
        <p:spPr>
          <a:xfrm>
            <a:off x="685800" y="36385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6" name="Rectangle 25"/>
          <p:cNvSpPr/>
          <p:nvPr/>
        </p:nvSpPr>
        <p:spPr>
          <a:xfrm>
            <a:off x="685800" y="38100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7" name="Rectangle 26"/>
          <p:cNvSpPr/>
          <p:nvPr/>
        </p:nvSpPr>
        <p:spPr>
          <a:xfrm>
            <a:off x="685800" y="39814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5" name="Rectangle 54"/>
          <p:cNvSpPr/>
          <p:nvPr/>
        </p:nvSpPr>
        <p:spPr>
          <a:xfrm>
            <a:off x="145143" y="2781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6" name="Rectangle 55"/>
          <p:cNvSpPr/>
          <p:nvPr/>
        </p:nvSpPr>
        <p:spPr>
          <a:xfrm>
            <a:off x="145143" y="2952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7" name="Rectangle 56"/>
          <p:cNvSpPr/>
          <p:nvPr/>
        </p:nvSpPr>
        <p:spPr>
          <a:xfrm>
            <a:off x="145143" y="3124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8" name="Rectangle 57"/>
          <p:cNvSpPr/>
          <p:nvPr/>
        </p:nvSpPr>
        <p:spPr>
          <a:xfrm>
            <a:off x="145143" y="3295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9" name="Rectangle 58"/>
          <p:cNvSpPr/>
          <p:nvPr/>
        </p:nvSpPr>
        <p:spPr>
          <a:xfrm>
            <a:off x="145143" y="34671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0" name="Rectangle 59"/>
          <p:cNvSpPr/>
          <p:nvPr/>
        </p:nvSpPr>
        <p:spPr>
          <a:xfrm>
            <a:off x="145143" y="36385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1" name="Rectangle 60"/>
          <p:cNvSpPr/>
          <p:nvPr/>
        </p:nvSpPr>
        <p:spPr>
          <a:xfrm>
            <a:off x="145143" y="38100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2" name="Rectangle 61"/>
          <p:cNvSpPr/>
          <p:nvPr/>
        </p:nvSpPr>
        <p:spPr>
          <a:xfrm>
            <a:off x="145143" y="39814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4" name="Rectangle 63"/>
          <p:cNvSpPr/>
          <p:nvPr/>
        </p:nvSpPr>
        <p:spPr>
          <a:xfrm>
            <a:off x="678543" y="41719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5" name="Rectangle 64"/>
          <p:cNvSpPr/>
          <p:nvPr/>
        </p:nvSpPr>
        <p:spPr>
          <a:xfrm>
            <a:off x="678543" y="43434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6" name="Rectangle 65"/>
          <p:cNvSpPr/>
          <p:nvPr/>
        </p:nvSpPr>
        <p:spPr>
          <a:xfrm>
            <a:off x="678543" y="45148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7" name="Rectangle 66"/>
          <p:cNvSpPr/>
          <p:nvPr/>
        </p:nvSpPr>
        <p:spPr>
          <a:xfrm>
            <a:off x="678543" y="4686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8" name="Rectangle 67"/>
          <p:cNvSpPr/>
          <p:nvPr/>
        </p:nvSpPr>
        <p:spPr>
          <a:xfrm>
            <a:off x="678543" y="4857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application layer support </a:t>
            </a:r>
            <a:r>
              <a:rPr lang="en-GB" sz="1000" dirty="0" smtClean="0">
                <a:solidFill>
                  <a:schemeClr val="tx1"/>
                </a:solidFill>
              </a:rPr>
              <a:t>f...</a:t>
            </a:r>
            <a:endParaRPr lang="en-GB" sz="1000" dirty="0">
              <a:solidFill>
                <a:schemeClr val="tx1"/>
              </a:solidFill>
            </a:endParaRPr>
          </a:p>
        </p:txBody>
      </p:sp>
      <p:sp>
        <p:nvSpPr>
          <p:cNvPr id="69" name="Rectangle 68"/>
          <p:cNvSpPr/>
          <p:nvPr/>
        </p:nvSpPr>
        <p:spPr>
          <a:xfrm>
            <a:off x="678543" y="5029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Improvement of V2X </a:t>
            </a:r>
            <a:r>
              <a:rPr lang="en-GB" sz="1000" dirty="0" err="1" smtClean="0">
                <a:solidFill>
                  <a:schemeClr val="tx1"/>
                </a:solidFill>
              </a:rPr>
              <a:t>Servi</a:t>
            </a:r>
            <a:r>
              <a:rPr lang="en-GB" sz="1000" dirty="0" smtClean="0">
                <a:solidFill>
                  <a:schemeClr val="tx1"/>
                </a:solidFill>
              </a:rPr>
              <a:t>...</a:t>
            </a:r>
            <a:endParaRPr lang="en-GB" sz="1000" dirty="0">
              <a:solidFill>
                <a:schemeClr val="tx1"/>
              </a:solidFill>
            </a:endParaRPr>
          </a:p>
        </p:txBody>
      </p:sp>
      <p:sp>
        <p:nvSpPr>
          <p:cNvPr id="70" name="Rectangle 69"/>
          <p:cNvSpPr/>
          <p:nvPr/>
        </p:nvSpPr>
        <p:spPr>
          <a:xfrm>
            <a:off x="678543" y="5200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Application layer support for V2X </a:t>
            </a:r>
            <a:r>
              <a:rPr lang="en-GB" sz="1000" dirty="0" smtClean="0">
                <a:solidFill>
                  <a:schemeClr val="tx1"/>
                </a:solidFill>
              </a:rPr>
              <a:t>se...</a:t>
            </a:r>
            <a:endParaRPr lang="en-GB" sz="1000" dirty="0">
              <a:solidFill>
                <a:schemeClr val="tx1"/>
              </a:solidFill>
            </a:endParaRPr>
          </a:p>
        </p:txBody>
      </p:sp>
      <p:sp>
        <p:nvSpPr>
          <p:cNvPr id="80" name="Rectangle 79"/>
          <p:cNvSpPr/>
          <p:nvPr/>
        </p:nvSpPr>
        <p:spPr>
          <a:xfrm>
            <a:off x="137886" y="41719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1" name="Rectangle 80"/>
          <p:cNvSpPr/>
          <p:nvPr/>
        </p:nvSpPr>
        <p:spPr>
          <a:xfrm>
            <a:off x="137886" y="43434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2" name="Rectangle 81"/>
          <p:cNvSpPr/>
          <p:nvPr/>
        </p:nvSpPr>
        <p:spPr>
          <a:xfrm>
            <a:off x="137886" y="45148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3" name="Rectangle 82"/>
          <p:cNvSpPr/>
          <p:nvPr/>
        </p:nvSpPr>
        <p:spPr>
          <a:xfrm>
            <a:off x="137886" y="4686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4" name="Rectangle 83"/>
          <p:cNvSpPr/>
          <p:nvPr/>
        </p:nvSpPr>
        <p:spPr>
          <a:xfrm>
            <a:off x="137886" y="4857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5" name="Rectangle 84"/>
          <p:cNvSpPr/>
          <p:nvPr/>
        </p:nvSpPr>
        <p:spPr>
          <a:xfrm>
            <a:off x="137886" y="5029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6" name="Rectangle 85"/>
          <p:cNvSpPr/>
          <p:nvPr/>
        </p:nvSpPr>
        <p:spPr>
          <a:xfrm>
            <a:off x="137886" y="5200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Rel-17</a:t>
            </a:r>
            <a:endParaRPr lang="en-GB" sz="1000" dirty="0">
              <a:solidFill>
                <a:schemeClr val="tx1"/>
              </a:solidFill>
            </a:endParaRPr>
          </a:p>
        </p:txBody>
      </p:sp>
      <p:grpSp>
        <p:nvGrpSpPr>
          <p:cNvPr id="2" name="Group 121"/>
          <p:cNvGrpSpPr/>
          <p:nvPr/>
        </p:nvGrpSpPr>
        <p:grpSpPr>
          <a:xfrm>
            <a:off x="2870663" y="2768138"/>
            <a:ext cx="162197" cy="2590800"/>
            <a:chOff x="3421743" y="2781300"/>
            <a:chExt cx="162197" cy="2590800"/>
          </a:xfrm>
        </p:grpSpPr>
        <p:pic>
          <p:nvPicPr>
            <p:cNvPr id="118"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205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14"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1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17" name="TextBox 116"/>
          <p:cNvSpPr txBox="1"/>
          <p:nvPr/>
        </p:nvSpPr>
        <p:spPr>
          <a:xfrm>
            <a:off x="145143" y="2362200"/>
            <a:ext cx="2819400" cy="307777"/>
          </a:xfrm>
          <a:prstGeom prst="rect">
            <a:avLst/>
          </a:prstGeom>
          <a:noFill/>
        </p:spPr>
        <p:txBody>
          <a:bodyPr wrap="square" rtlCol="0">
            <a:spAutoFit/>
          </a:bodyPr>
          <a:lstStyle/>
          <a:p>
            <a:r>
              <a:rPr lang="en-GB" sz="1400" dirty="0" smtClean="0"/>
              <a:t>Studies and normative work items</a:t>
            </a:r>
            <a:endParaRPr lang="en-GB" sz="1400" dirty="0"/>
          </a:p>
        </p:txBody>
      </p:sp>
      <p:sp>
        <p:nvSpPr>
          <p:cNvPr id="119" name="Rectangle 118"/>
          <p:cNvSpPr/>
          <p:nvPr/>
        </p:nvSpPr>
        <p:spPr>
          <a:xfrm>
            <a:off x="1447800" y="16002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20" name="TextBox 119"/>
          <p:cNvSpPr txBox="1"/>
          <p:nvPr/>
        </p:nvSpPr>
        <p:spPr>
          <a:xfrm>
            <a:off x="1371600" y="1600200"/>
            <a:ext cx="5715000" cy="307777"/>
          </a:xfrm>
          <a:prstGeom prst="rect">
            <a:avLst/>
          </a:prstGeom>
          <a:noFill/>
        </p:spPr>
        <p:txBody>
          <a:bodyPr wrap="square" rtlCol="0">
            <a:spAutoFit/>
          </a:bodyPr>
          <a:lstStyle/>
          <a:p>
            <a:r>
              <a:rPr lang="en-GB" sz="1400" dirty="0" smtClean="0"/>
              <a:t>vehicle-to-anything (V2X)</a:t>
            </a:r>
            <a:endParaRPr lang="en-GB" sz="1400" dirty="0"/>
          </a:p>
        </p:txBody>
      </p:sp>
      <p:sp>
        <p:nvSpPr>
          <p:cNvPr id="123" name="TextBox 122"/>
          <p:cNvSpPr txBox="1"/>
          <p:nvPr/>
        </p:nvSpPr>
        <p:spPr>
          <a:xfrm>
            <a:off x="1304925" y="5395914"/>
            <a:ext cx="1528763" cy="246221"/>
          </a:xfrm>
          <a:prstGeom prst="rect">
            <a:avLst/>
          </a:prstGeom>
          <a:noFill/>
        </p:spPr>
        <p:txBody>
          <a:bodyPr wrap="square" rtlCol="0">
            <a:spAutoFit/>
          </a:bodyPr>
          <a:lstStyle/>
          <a:p>
            <a:r>
              <a:rPr lang="en-GB" sz="1000" dirty="0" smtClean="0">
                <a:solidFill>
                  <a:srgbClr val="FF0000"/>
                </a:solidFill>
              </a:rPr>
              <a:t>*</a:t>
            </a:r>
            <a:r>
              <a:rPr lang="en-GB" sz="1000" dirty="0" smtClean="0"/>
              <a:t> indicates complete</a:t>
            </a:r>
            <a:endParaRPr lang="en-GB" sz="1000" dirty="0"/>
          </a:p>
        </p:txBody>
      </p:sp>
      <p:sp>
        <p:nvSpPr>
          <p:cNvPr id="46" name="Rectangle 45"/>
          <p:cNvSpPr/>
          <p:nvPr/>
        </p:nvSpPr>
        <p:spPr>
          <a:xfrm>
            <a:off x="3739605" y="2775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User Equipment (UE) radio </a:t>
            </a:r>
            <a:r>
              <a:rPr lang="en-GB" sz="1000" dirty="0" err="1" smtClean="0">
                <a:solidFill>
                  <a:schemeClr val="tx1"/>
                </a:solidFill>
              </a:rPr>
              <a:t>transmis</a:t>
            </a:r>
            <a:r>
              <a:rPr lang="en-GB" sz="1000" dirty="0" smtClean="0">
                <a:solidFill>
                  <a:schemeClr val="tx1"/>
                </a:solidFill>
              </a:rPr>
              <a:t>...</a:t>
            </a:r>
            <a:endParaRPr lang="en-GB" sz="1000" dirty="0">
              <a:solidFill>
                <a:schemeClr val="tx1"/>
              </a:solidFill>
            </a:endParaRPr>
          </a:p>
        </p:txBody>
      </p:sp>
      <p:sp>
        <p:nvSpPr>
          <p:cNvPr id="48" name="Rectangle 47"/>
          <p:cNvSpPr/>
          <p:nvPr/>
        </p:nvSpPr>
        <p:spPr>
          <a:xfrm>
            <a:off x="3739605" y="2947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Vehicle to Vehicle (V2V) services </a:t>
            </a:r>
            <a:r>
              <a:rPr lang="en-GB" sz="1000" dirty="0" smtClean="0">
                <a:solidFill>
                  <a:schemeClr val="tx1"/>
                </a:solidFill>
              </a:rPr>
              <a:t>bas...</a:t>
            </a:r>
            <a:endParaRPr lang="en-GB" sz="1000" dirty="0">
              <a:solidFill>
                <a:schemeClr val="tx1"/>
              </a:solidFill>
            </a:endParaRPr>
          </a:p>
        </p:txBody>
      </p:sp>
      <p:sp>
        <p:nvSpPr>
          <p:cNvPr id="49" name="Rectangle 48"/>
          <p:cNvSpPr/>
          <p:nvPr/>
        </p:nvSpPr>
        <p:spPr>
          <a:xfrm>
            <a:off x="3739605" y="3118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0" name="Rectangle 49"/>
          <p:cNvSpPr/>
          <p:nvPr/>
        </p:nvSpPr>
        <p:spPr>
          <a:xfrm>
            <a:off x="3739605" y="3290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1" name="Rectangle 50"/>
          <p:cNvSpPr/>
          <p:nvPr/>
        </p:nvSpPr>
        <p:spPr>
          <a:xfrm>
            <a:off x="3739605" y="34615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2" name="Rectangle 51"/>
          <p:cNvSpPr/>
          <p:nvPr/>
        </p:nvSpPr>
        <p:spPr>
          <a:xfrm>
            <a:off x="3739605" y="36330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3" name="Rectangle 52"/>
          <p:cNvSpPr/>
          <p:nvPr/>
        </p:nvSpPr>
        <p:spPr>
          <a:xfrm>
            <a:off x="3739605" y="38044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4" name="Rectangle 53"/>
          <p:cNvSpPr/>
          <p:nvPr/>
        </p:nvSpPr>
        <p:spPr>
          <a:xfrm>
            <a:off x="3739605" y="39759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63" name="Rectangle 62"/>
          <p:cNvSpPr/>
          <p:nvPr/>
        </p:nvSpPr>
        <p:spPr>
          <a:xfrm>
            <a:off x="3198948" y="2775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71" name="Rectangle 70"/>
          <p:cNvSpPr/>
          <p:nvPr/>
        </p:nvSpPr>
        <p:spPr>
          <a:xfrm>
            <a:off x="3198948" y="2947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36.785</a:t>
            </a:r>
            <a:endParaRPr lang="en-GB" sz="1000" dirty="0">
              <a:solidFill>
                <a:schemeClr val="tx1"/>
              </a:solidFill>
            </a:endParaRPr>
          </a:p>
        </p:txBody>
      </p:sp>
      <p:sp>
        <p:nvSpPr>
          <p:cNvPr id="72" name="Rectangle 71"/>
          <p:cNvSpPr/>
          <p:nvPr/>
        </p:nvSpPr>
        <p:spPr>
          <a:xfrm>
            <a:off x="3198948" y="3118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3" name="Rectangle 72"/>
          <p:cNvSpPr/>
          <p:nvPr/>
        </p:nvSpPr>
        <p:spPr>
          <a:xfrm>
            <a:off x="3198948" y="3290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4" name="Rectangle 73"/>
          <p:cNvSpPr/>
          <p:nvPr/>
        </p:nvSpPr>
        <p:spPr>
          <a:xfrm>
            <a:off x="3198948" y="34615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5" name="Rectangle 74"/>
          <p:cNvSpPr/>
          <p:nvPr/>
        </p:nvSpPr>
        <p:spPr>
          <a:xfrm>
            <a:off x="3198948" y="36330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6" name="Rectangle 75"/>
          <p:cNvSpPr/>
          <p:nvPr/>
        </p:nvSpPr>
        <p:spPr>
          <a:xfrm>
            <a:off x="3198948" y="38044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7" name="Rectangle 76"/>
          <p:cNvSpPr/>
          <p:nvPr/>
        </p:nvSpPr>
        <p:spPr>
          <a:xfrm>
            <a:off x="3198948" y="39759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8" name="Rectangle 77"/>
          <p:cNvSpPr/>
          <p:nvPr/>
        </p:nvSpPr>
        <p:spPr>
          <a:xfrm>
            <a:off x="3732348" y="41664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9" name="Rectangle 78"/>
          <p:cNvSpPr/>
          <p:nvPr/>
        </p:nvSpPr>
        <p:spPr>
          <a:xfrm>
            <a:off x="3732348" y="43378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7" name="Rectangle 86"/>
          <p:cNvSpPr/>
          <p:nvPr/>
        </p:nvSpPr>
        <p:spPr>
          <a:xfrm>
            <a:off x="3732348" y="45093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8" name="Rectangle 87"/>
          <p:cNvSpPr/>
          <p:nvPr/>
        </p:nvSpPr>
        <p:spPr>
          <a:xfrm>
            <a:off x="3732348" y="4680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9" name="Rectangle 88"/>
          <p:cNvSpPr/>
          <p:nvPr/>
        </p:nvSpPr>
        <p:spPr>
          <a:xfrm>
            <a:off x="3732348" y="4852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0" name="Rectangle 89"/>
          <p:cNvSpPr/>
          <p:nvPr/>
        </p:nvSpPr>
        <p:spPr>
          <a:xfrm>
            <a:off x="3732348" y="5023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1" name="Rectangle 90"/>
          <p:cNvSpPr/>
          <p:nvPr/>
        </p:nvSpPr>
        <p:spPr>
          <a:xfrm>
            <a:off x="3732348" y="5195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2" name="Rectangle 91"/>
          <p:cNvSpPr/>
          <p:nvPr/>
        </p:nvSpPr>
        <p:spPr>
          <a:xfrm>
            <a:off x="3191691" y="41664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3" name="Rectangle 92"/>
          <p:cNvSpPr/>
          <p:nvPr/>
        </p:nvSpPr>
        <p:spPr>
          <a:xfrm>
            <a:off x="3191691" y="43378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4" name="Rectangle 93"/>
          <p:cNvSpPr/>
          <p:nvPr/>
        </p:nvSpPr>
        <p:spPr>
          <a:xfrm>
            <a:off x="3191691" y="45093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5" name="Rectangle 94"/>
          <p:cNvSpPr/>
          <p:nvPr/>
        </p:nvSpPr>
        <p:spPr>
          <a:xfrm>
            <a:off x="3191691" y="4680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6" name="Rectangle 95"/>
          <p:cNvSpPr/>
          <p:nvPr/>
        </p:nvSpPr>
        <p:spPr>
          <a:xfrm>
            <a:off x="3191691" y="4852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7" name="Rectangle 96"/>
          <p:cNvSpPr/>
          <p:nvPr/>
        </p:nvSpPr>
        <p:spPr>
          <a:xfrm>
            <a:off x="3191691" y="5023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8" name="Rectangle 97"/>
          <p:cNvSpPr/>
          <p:nvPr/>
        </p:nvSpPr>
        <p:spPr>
          <a:xfrm>
            <a:off x="3191691" y="5195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3" name="Group 121"/>
          <p:cNvGrpSpPr/>
          <p:nvPr/>
        </p:nvGrpSpPr>
        <p:grpSpPr>
          <a:xfrm>
            <a:off x="5924468" y="2762596"/>
            <a:ext cx="162197" cy="2590800"/>
            <a:chOff x="3421743" y="2781300"/>
            <a:chExt cx="162197" cy="2590800"/>
          </a:xfrm>
        </p:grpSpPr>
        <p:pic>
          <p:nvPicPr>
            <p:cNvPr id="100"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0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02"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03"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04" name="TextBox 103"/>
          <p:cNvSpPr txBox="1"/>
          <p:nvPr/>
        </p:nvSpPr>
        <p:spPr>
          <a:xfrm>
            <a:off x="3198948" y="2356658"/>
            <a:ext cx="2819400" cy="307777"/>
          </a:xfrm>
          <a:prstGeom prst="rect">
            <a:avLst/>
          </a:prstGeom>
          <a:noFill/>
        </p:spPr>
        <p:txBody>
          <a:bodyPr wrap="square" rtlCol="0">
            <a:spAutoFit/>
          </a:bodyPr>
          <a:lstStyle/>
          <a:p>
            <a:r>
              <a:rPr lang="en-GB" sz="1400" dirty="0" smtClean="0"/>
              <a:t>Technical Reports and Specifications</a:t>
            </a:r>
            <a:endParaRPr lang="en-GB" sz="1400" dirty="0"/>
          </a:p>
        </p:txBody>
      </p:sp>
      <p:sp>
        <p:nvSpPr>
          <p:cNvPr id="105" name="Rectangle 104"/>
          <p:cNvSpPr/>
          <p:nvPr/>
        </p:nvSpPr>
        <p:spPr>
          <a:xfrm>
            <a:off x="6796940" y="2743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4326 Rel-14 – V2V power </a:t>
            </a:r>
            <a:r>
              <a:rPr lang="en-GB" sz="1000" dirty="0" err="1" smtClean="0">
                <a:solidFill>
                  <a:schemeClr val="tx1"/>
                </a:solidFill>
              </a:rPr>
              <a:t>imbala</a:t>
            </a:r>
            <a:r>
              <a:rPr lang="en-GB" sz="1000" dirty="0" smtClean="0">
                <a:solidFill>
                  <a:schemeClr val="tx1"/>
                </a:solidFill>
              </a:rPr>
              <a:t>...</a:t>
            </a:r>
            <a:endParaRPr lang="en-GB" sz="1000" dirty="0">
              <a:solidFill>
                <a:schemeClr val="tx1"/>
              </a:solidFill>
            </a:endParaRPr>
          </a:p>
        </p:txBody>
      </p:sp>
      <p:sp>
        <p:nvSpPr>
          <p:cNvPr id="106" name="Rectangle 105"/>
          <p:cNvSpPr/>
          <p:nvPr/>
        </p:nvSpPr>
        <p:spPr>
          <a:xfrm>
            <a:off x="6796940" y="2934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4698 Rel-14 – Correction of RE...</a:t>
            </a:r>
            <a:endParaRPr lang="en-GB" sz="1000" dirty="0">
              <a:solidFill>
                <a:schemeClr val="tx1"/>
              </a:solidFill>
            </a:endParaRPr>
          </a:p>
        </p:txBody>
      </p:sp>
      <p:sp>
        <p:nvSpPr>
          <p:cNvPr id="107" name="Rectangle 106"/>
          <p:cNvSpPr/>
          <p:nvPr/>
        </p:nvSpPr>
        <p:spPr>
          <a:xfrm>
            <a:off x="6796940" y="3105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8" name="Rectangle 107"/>
          <p:cNvSpPr/>
          <p:nvPr/>
        </p:nvSpPr>
        <p:spPr>
          <a:xfrm>
            <a:off x="6796940" y="3276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9" name="Rectangle 108"/>
          <p:cNvSpPr/>
          <p:nvPr/>
        </p:nvSpPr>
        <p:spPr>
          <a:xfrm>
            <a:off x="6796940" y="34483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0" name="Rectangle 109"/>
          <p:cNvSpPr/>
          <p:nvPr/>
        </p:nvSpPr>
        <p:spPr>
          <a:xfrm>
            <a:off x="6796940" y="36198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1" name="Rectangle 110"/>
          <p:cNvSpPr/>
          <p:nvPr/>
        </p:nvSpPr>
        <p:spPr>
          <a:xfrm>
            <a:off x="6796940" y="37912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2" name="Rectangle 111"/>
          <p:cNvSpPr/>
          <p:nvPr/>
        </p:nvSpPr>
        <p:spPr>
          <a:xfrm>
            <a:off x="6796940" y="39627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3" name="Rectangle 112"/>
          <p:cNvSpPr/>
          <p:nvPr/>
        </p:nvSpPr>
        <p:spPr>
          <a:xfrm>
            <a:off x="6256283" y="2762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16" name="Rectangle 115"/>
          <p:cNvSpPr/>
          <p:nvPr/>
        </p:nvSpPr>
        <p:spPr>
          <a:xfrm>
            <a:off x="6256283" y="2934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21" name="Rectangle 120"/>
          <p:cNvSpPr/>
          <p:nvPr/>
        </p:nvSpPr>
        <p:spPr>
          <a:xfrm>
            <a:off x="6256283" y="3105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2" name="Rectangle 121"/>
          <p:cNvSpPr/>
          <p:nvPr/>
        </p:nvSpPr>
        <p:spPr>
          <a:xfrm>
            <a:off x="6256283" y="3276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4" name="Rectangle 123"/>
          <p:cNvSpPr/>
          <p:nvPr/>
        </p:nvSpPr>
        <p:spPr>
          <a:xfrm>
            <a:off x="6256283" y="34483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5" name="Rectangle 124"/>
          <p:cNvSpPr/>
          <p:nvPr/>
        </p:nvSpPr>
        <p:spPr>
          <a:xfrm>
            <a:off x="6256283" y="36198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6" name="Rectangle 125"/>
          <p:cNvSpPr/>
          <p:nvPr/>
        </p:nvSpPr>
        <p:spPr>
          <a:xfrm>
            <a:off x="6256283" y="37912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7" name="Rectangle 126"/>
          <p:cNvSpPr/>
          <p:nvPr/>
        </p:nvSpPr>
        <p:spPr>
          <a:xfrm>
            <a:off x="6256283" y="39627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8" name="Rectangle 127"/>
          <p:cNvSpPr/>
          <p:nvPr/>
        </p:nvSpPr>
        <p:spPr>
          <a:xfrm>
            <a:off x="6789683" y="41532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9" name="Rectangle 128"/>
          <p:cNvSpPr/>
          <p:nvPr/>
        </p:nvSpPr>
        <p:spPr>
          <a:xfrm>
            <a:off x="6789683" y="43246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0" name="Rectangle 129"/>
          <p:cNvSpPr/>
          <p:nvPr/>
        </p:nvSpPr>
        <p:spPr>
          <a:xfrm>
            <a:off x="6789683" y="44961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1" name="Rectangle 130"/>
          <p:cNvSpPr/>
          <p:nvPr/>
        </p:nvSpPr>
        <p:spPr>
          <a:xfrm>
            <a:off x="6789683" y="46675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2" name="Rectangle 131"/>
          <p:cNvSpPr/>
          <p:nvPr/>
        </p:nvSpPr>
        <p:spPr>
          <a:xfrm>
            <a:off x="6789683" y="4839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3" name="Rectangle 132"/>
          <p:cNvSpPr/>
          <p:nvPr/>
        </p:nvSpPr>
        <p:spPr>
          <a:xfrm>
            <a:off x="6789683" y="5010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4" name="Rectangle 133"/>
          <p:cNvSpPr/>
          <p:nvPr/>
        </p:nvSpPr>
        <p:spPr>
          <a:xfrm>
            <a:off x="6789683" y="5181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5" name="Rectangle 134"/>
          <p:cNvSpPr/>
          <p:nvPr/>
        </p:nvSpPr>
        <p:spPr>
          <a:xfrm>
            <a:off x="6249026" y="41532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6" name="Rectangle 135"/>
          <p:cNvSpPr/>
          <p:nvPr/>
        </p:nvSpPr>
        <p:spPr>
          <a:xfrm>
            <a:off x="6249026" y="43246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7" name="Rectangle 136"/>
          <p:cNvSpPr/>
          <p:nvPr/>
        </p:nvSpPr>
        <p:spPr>
          <a:xfrm>
            <a:off x="6249026" y="44961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8" name="Rectangle 137"/>
          <p:cNvSpPr/>
          <p:nvPr/>
        </p:nvSpPr>
        <p:spPr>
          <a:xfrm>
            <a:off x="6249026" y="4667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9" name="Rectangle 138"/>
          <p:cNvSpPr/>
          <p:nvPr/>
        </p:nvSpPr>
        <p:spPr>
          <a:xfrm>
            <a:off x="6249026" y="4839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0" name="Rectangle 139"/>
          <p:cNvSpPr/>
          <p:nvPr/>
        </p:nvSpPr>
        <p:spPr>
          <a:xfrm>
            <a:off x="6249026" y="5010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1" name="Rectangle 140"/>
          <p:cNvSpPr/>
          <p:nvPr/>
        </p:nvSpPr>
        <p:spPr>
          <a:xfrm>
            <a:off x="6249026" y="5181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8" name="Group 121"/>
          <p:cNvGrpSpPr/>
          <p:nvPr/>
        </p:nvGrpSpPr>
        <p:grpSpPr>
          <a:xfrm>
            <a:off x="8981803" y="2749434"/>
            <a:ext cx="162197" cy="2590800"/>
            <a:chOff x="3421743" y="2781300"/>
            <a:chExt cx="162197" cy="2590800"/>
          </a:xfrm>
        </p:grpSpPr>
        <p:pic>
          <p:nvPicPr>
            <p:cNvPr id="143"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44"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4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46"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47" name="TextBox 146"/>
          <p:cNvSpPr txBox="1"/>
          <p:nvPr/>
        </p:nvSpPr>
        <p:spPr>
          <a:xfrm>
            <a:off x="6256283" y="2343496"/>
            <a:ext cx="2819400" cy="307777"/>
          </a:xfrm>
          <a:prstGeom prst="rect">
            <a:avLst/>
          </a:prstGeom>
          <a:noFill/>
        </p:spPr>
        <p:txBody>
          <a:bodyPr wrap="square" rtlCol="0">
            <a:spAutoFit/>
          </a:bodyPr>
          <a:lstStyle/>
          <a:p>
            <a:r>
              <a:rPr lang="en-GB" sz="1400" dirty="0" smtClean="0"/>
              <a:t>Change Requests (approved)</a:t>
            </a:r>
            <a:endParaRPr lang="en-GB" sz="1400" dirty="0"/>
          </a:p>
        </p:txBody>
      </p:sp>
      <p:pic>
        <p:nvPicPr>
          <p:cNvPr id="3074"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137886" y="5408445"/>
            <a:ext cx="467380" cy="467380"/>
          </a:xfrm>
          <a:prstGeom prst="rect">
            <a:avLst/>
          </a:prstGeom>
          <a:noFill/>
        </p:spPr>
      </p:pic>
      <p:pic>
        <p:nvPicPr>
          <p:cNvPr id="148"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3198948" y="5408445"/>
            <a:ext cx="467380" cy="467380"/>
          </a:xfrm>
          <a:prstGeom prst="rect">
            <a:avLst/>
          </a:prstGeom>
          <a:noFill/>
        </p:spPr>
      </p:pic>
      <p:pic>
        <p:nvPicPr>
          <p:cNvPr id="149"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6249026" y="5408445"/>
            <a:ext cx="467380" cy="467380"/>
          </a:xfrm>
          <a:prstGeom prst="rect">
            <a:avLst/>
          </a:prstGeom>
          <a:noFill/>
        </p:spPr>
      </p:pic>
      <p:sp>
        <p:nvSpPr>
          <p:cNvPr id="150" name="TextBox 149"/>
          <p:cNvSpPr txBox="1"/>
          <p:nvPr/>
        </p:nvSpPr>
        <p:spPr>
          <a:xfrm>
            <a:off x="3198948"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latest version of all specs in all Releases</a:t>
            </a:r>
            <a:endParaRPr lang="en-GB" sz="1200" dirty="0">
              <a:solidFill>
                <a:schemeClr val="bg1">
                  <a:lumMod val="65000"/>
                </a:schemeClr>
              </a:solidFill>
            </a:endParaRPr>
          </a:p>
        </p:txBody>
      </p:sp>
      <p:sp>
        <p:nvSpPr>
          <p:cNvPr id="151" name="TextBox 150"/>
          <p:cNvSpPr txBox="1"/>
          <p:nvPr/>
        </p:nvSpPr>
        <p:spPr>
          <a:xfrm>
            <a:off x="624902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approved CRs for all specs in this area</a:t>
            </a:r>
            <a:endParaRPr lang="en-GB" sz="1200" dirty="0">
              <a:solidFill>
                <a:schemeClr val="bg1">
                  <a:lumMod val="65000"/>
                </a:schemeClr>
              </a:solidFill>
            </a:endParaRPr>
          </a:p>
        </p:txBody>
      </p:sp>
      <p:sp>
        <p:nvSpPr>
          <p:cNvPr id="142" name="Rounded Rectangular Callout 141"/>
          <p:cNvSpPr/>
          <p:nvPr/>
        </p:nvSpPr>
        <p:spPr>
          <a:xfrm>
            <a:off x="4191000" y="539288"/>
            <a:ext cx="4419600" cy="1804208"/>
          </a:xfrm>
          <a:prstGeom prst="wedgeRoundRectCallout">
            <a:avLst>
              <a:gd name="adj1" fmla="val 3430"/>
              <a:gd name="adj2" fmla="val 78165"/>
              <a:gd name="adj3" fmla="val 16667"/>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Or he can click on a particular CR to download the document containing it.</a:t>
            </a:r>
            <a:endParaRPr lang="en-GB" sz="1400"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5" name="TextBox 4"/>
          <p:cNvSpPr txBox="1"/>
          <p:nvPr/>
        </p:nvSpPr>
        <p:spPr>
          <a:xfrm>
            <a:off x="457200" y="685800"/>
            <a:ext cx="762000" cy="307777"/>
          </a:xfrm>
          <a:prstGeom prst="rect">
            <a:avLst/>
          </a:prstGeom>
          <a:noFill/>
        </p:spPr>
        <p:txBody>
          <a:bodyPr wrap="square" rtlCol="0">
            <a:spAutoFit/>
          </a:bodyPr>
          <a:lstStyle/>
          <a:p>
            <a:r>
              <a:rPr lang="en-GB" sz="1400" dirty="0" smtClean="0">
                <a:solidFill>
                  <a:schemeClr val="bg1">
                    <a:lumMod val="65000"/>
                  </a:schemeClr>
                </a:solidFill>
              </a:rPr>
              <a:t>Page: </a:t>
            </a:r>
            <a:endParaRPr lang="en-GB" sz="1400" dirty="0">
              <a:solidFill>
                <a:schemeClr val="bg1">
                  <a:lumMod val="65000"/>
                </a:schemeClr>
              </a:solidFill>
            </a:endParaRPr>
          </a:p>
        </p:txBody>
      </p:sp>
      <p:sp>
        <p:nvSpPr>
          <p:cNvPr id="6" name="TextBox 5"/>
          <p:cNvSpPr txBox="1"/>
          <p:nvPr/>
        </p:nvSpPr>
        <p:spPr>
          <a:xfrm>
            <a:off x="1066800" y="685800"/>
            <a:ext cx="7467600" cy="307777"/>
          </a:xfrm>
          <a:prstGeom prst="rect">
            <a:avLst/>
          </a:prstGeom>
          <a:noFill/>
        </p:spPr>
        <p:txBody>
          <a:bodyPr wrap="square" rtlCol="0">
            <a:spAutoFit/>
          </a:bodyPr>
          <a:lstStyle/>
          <a:p>
            <a:r>
              <a:rPr lang="en-GB" sz="1400" dirty="0" err="1" smtClean="0">
                <a:solidFill>
                  <a:schemeClr val="bg1">
                    <a:lumMod val="65000"/>
                  </a:schemeClr>
                </a:solidFill>
              </a:rPr>
              <a:t>technology_areas_home</a:t>
            </a:r>
            <a:r>
              <a:rPr lang="en-GB" sz="1400" dirty="0" smtClean="0">
                <a:solidFill>
                  <a:schemeClr val="bg1">
                    <a:lumMod val="65000"/>
                  </a:schemeClr>
                </a:solidFill>
              </a:rPr>
              <a:t>/</a:t>
            </a:r>
            <a:r>
              <a:rPr lang="en-GB" sz="1400" dirty="0" err="1" smtClean="0">
                <a:solidFill>
                  <a:schemeClr val="bg1">
                    <a:lumMod val="65000"/>
                  </a:schemeClr>
                </a:solidFill>
              </a:rPr>
              <a:t>search_results</a:t>
            </a:r>
            <a:r>
              <a:rPr lang="en-GB" sz="1400" dirty="0" smtClean="0">
                <a:solidFill>
                  <a:schemeClr val="bg1">
                    <a:lumMod val="65000"/>
                  </a:schemeClr>
                </a:solidFill>
              </a:rPr>
              <a:t>/document-download </a:t>
            </a:r>
            <a:endParaRPr lang="en-GB" sz="1400" dirty="0">
              <a:solidFill>
                <a:schemeClr val="bg1">
                  <a:lumMod val="65000"/>
                </a:schemeClr>
              </a:solidFill>
            </a:endParaRPr>
          </a:p>
        </p:txBody>
      </p:sp>
      <p:sp>
        <p:nvSpPr>
          <p:cNvPr id="7" name="TextBox 6"/>
          <p:cNvSpPr txBox="1"/>
          <p:nvPr/>
        </p:nvSpPr>
        <p:spPr>
          <a:xfrm>
            <a:off x="533400" y="1219200"/>
            <a:ext cx="5486400" cy="369332"/>
          </a:xfrm>
          <a:prstGeom prst="rect">
            <a:avLst/>
          </a:prstGeom>
          <a:noFill/>
        </p:spPr>
        <p:txBody>
          <a:bodyPr wrap="square" rtlCol="0">
            <a:spAutoFit/>
          </a:bodyPr>
          <a:lstStyle/>
          <a:p>
            <a:r>
              <a:rPr lang="en-GB" dirty="0" smtClean="0"/>
              <a:t>Step 3 – download documents for technology area:</a:t>
            </a:r>
            <a:endParaRPr lang="en-GB" dirty="0"/>
          </a:p>
        </p:txBody>
      </p:sp>
      <p:sp>
        <p:nvSpPr>
          <p:cNvPr id="47" name="TextBox 46"/>
          <p:cNvSpPr txBox="1"/>
          <p:nvPr/>
        </p:nvSpPr>
        <p:spPr>
          <a:xfrm>
            <a:off x="13788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work-item-related documents (WIDs, status reports) in this area</a:t>
            </a:r>
            <a:endParaRPr lang="en-GB" sz="1200" dirty="0">
              <a:solidFill>
                <a:schemeClr val="bg1">
                  <a:lumMod val="65000"/>
                </a:schemeClr>
              </a:solidFill>
            </a:endParaRPr>
          </a:p>
        </p:txBody>
      </p:sp>
      <p:sp>
        <p:nvSpPr>
          <p:cNvPr id="18" name="Rectangle 17"/>
          <p:cNvSpPr/>
          <p:nvPr/>
        </p:nvSpPr>
        <p:spPr>
          <a:xfrm>
            <a:off x="685800" y="2781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Support for V2V services based on </a:t>
            </a:r>
            <a:r>
              <a:rPr lang="en-GB" sz="1000" dirty="0" smtClean="0">
                <a:solidFill>
                  <a:schemeClr val="tx1"/>
                </a:solidFill>
              </a:rPr>
              <a:t>...</a:t>
            </a:r>
            <a:r>
              <a:rPr lang="en-GB" sz="1000" dirty="0" smtClean="0">
                <a:solidFill>
                  <a:srgbClr val="FF0000"/>
                </a:solidFill>
              </a:rPr>
              <a:t>*</a:t>
            </a:r>
            <a:endParaRPr lang="en-GB" sz="1000" dirty="0">
              <a:solidFill>
                <a:srgbClr val="FF0000"/>
              </a:solidFill>
            </a:endParaRPr>
          </a:p>
        </p:txBody>
      </p:sp>
      <p:sp>
        <p:nvSpPr>
          <p:cNvPr id="21" name="Rectangle 20"/>
          <p:cNvSpPr/>
          <p:nvPr/>
        </p:nvSpPr>
        <p:spPr>
          <a:xfrm>
            <a:off x="685800" y="2952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LTE support for V2X services (</a:t>
            </a:r>
            <a:r>
              <a:rPr lang="en-GB" sz="1000" dirty="0" smtClean="0">
                <a:solidFill>
                  <a:schemeClr val="tx1"/>
                </a:solidFill>
              </a:rPr>
              <a:t>V2XLTE</a:t>
            </a:r>
            <a:r>
              <a:rPr lang="en-GB" sz="1000" dirty="0" smtClean="0">
                <a:solidFill>
                  <a:srgbClr val="FF0000"/>
                </a:solidFill>
              </a:rPr>
              <a:t>*</a:t>
            </a:r>
            <a:endParaRPr lang="en-GB" sz="1000" dirty="0">
              <a:solidFill>
                <a:schemeClr val="tx1"/>
              </a:solidFill>
            </a:endParaRPr>
          </a:p>
        </p:txBody>
      </p:sp>
      <p:sp>
        <p:nvSpPr>
          <p:cNvPr id="22" name="Rectangle 21"/>
          <p:cNvSpPr/>
          <p:nvPr/>
        </p:nvSpPr>
        <p:spPr>
          <a:xfrm>
            <a:off x="685800" y="3124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evaluation methodology </a:t>
            </a:r>
            <a:r>
              <a:rPr lang="en-GB" sz="1000" dirty="0" smtClean="0">
                <a:solidFill>
                  <a:schemeClr val="tx1"/>
                </a:solidFill>
              </a:rPr>
              <a:t>o..</a:t>
            </a:r>
            <a:r>
              <a:rPr lang="en-GB" sz="1000" dirty="0" smtClean="0">
                <a:solidFill>
                  <a:srgbClr val="FF0000"/>
                </a:solidFill>
              </a:rPr>
              <a:t>*</a:t>
            </a:r>
            <a:endParaRPr lang="en-GB" sz="1000" dirty="0">
              <a:solidFill>
                <a:schemeClr val="tx1"/>
              </a:solidFill>
            </a:endParaRPr>
          </a:p>
        </p:txBody>
      </p:sp>
      <p:sp>
        <p:nvSpPr>
          <p:cNvPr id="23" name="Rectangle 22"/>
          <p:cNvSpPr/>
          <p:nvPr/>
        </p:nvSpPr>
        <p:spPr>
          <a:xfrm>
            <a:off x="685800" y="3295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security aspects for LTE </a:t>
            </a:r>
            <a:r>
              <a:rPr lang="en-GB" sz="1000" dirty="0" err="1" smtClean="0">
                <a:solidFill>
                  <a:schemeClr val="tx1"/>
                </a:solidFill>
              </a:rPr>
              <a:t>su</a:t>
            </a:r>
            <a:r>
              <a:rPr lang="en-GB" sz="1000" dirty="0" smtClean="0">
                <a:solidFill>
                  <a:schemeClr val="tx1"/>
                </a:solidFill>
              </a:rPr>
              <a:t>...</a:t>
            </a:r>
            <a:endParaRPr lang="en-GB" sz="1000" dirty="0">
              <a:solidFill>
                <a:schemeClr val="tx1"/>
              </a:solidFill>
            </a:endParaRPr>
          </a:p>
        </p:txBody>
      </p:sp>
      <p:sp>
        <p:nvSpPr>
          <p:cNvPr id="24" name="Rectangle 23"/>
          <p:cNvSpPr/>
          <p:nvPr/>
        </p:nvSpPr>
        <p:spPr>
          <a:xfrm>
            <a:off x="685800" y="34671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5" name="Rectangle 24"/>
          <p:cNvSpPr/>
          <p:nvPr/>
        </p:nvSpPr>
        <p:spPr>
          <a:xfrm>
            <a:off x="685800" y="36385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6" name="Rectangle 25"/>
          <p:cNvSpPr/>
          <p:nvPr/>
        </p:nvSpPr>
        <p:spPr>
          <a:xfrm>
            <a:off x="685800" y="38100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7" name="Rectangle 26"/>
          <p:cNvSpPr/>
          <p:nvPr/>
        </p:nvSpPr>
        <p:spPr>
          <a:xfrm>
            <a:off x="685800" y="39814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5" name="Rectangle 54"/>
          <p:cNvSpPr/>
          <p:nvPr/>
        </p:nvSpPr>
        <p:spPr>
          <a:xfrm>
            <a:off x="145143" y="2781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6" name="Rectangle 55"/>
          <p:cNvSpPr/>
          <p:nvPr/>
        </p:nvSpPr>
        <p:spPr>
          <a:xfrm>
            <a:off x="145143" y="2952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7" name="Rectangle 56"/>
          <p:cNvSpPr/>
          <p:nvPr/>
        </p:nvSpPr>
        <p:spPr>
          <a:xfrm>
            <a:off x="145143" y="3124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8" name="Rectangle 57"/>
          <p:cNvSpPr/>
          <p:nvPr/>
        </p:nvSpPr>
        <p:spPr>
          <a:xfrm>
            <a:off x="145143" y="3295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9" name="Rectangle 58"/>
          <p:cNvSpPr/>
          <p:nvPr/>
        </p:nvSpPr>
        <p:spPr>
          <a:xfrm>
            <a:off x="145143" y="34671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0" name="Rectangle 59"/>
          <p:cNvSpPr/>
          <p:nvPr/>
        </p:nvSpPr>
        <p:spPr>
          <a:xfrm>
            <a:off x="145143" y="36385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1" name="Rectangle 60"/>
          <p:cNvSpPr/>
          <p:nvPr/>
        </p:nvSpPr>
        <p:spPr>
          <a:xfrm>
            <a:off x="145143" y="38100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2" name="Rectangle 61"/>
          <p:cNvSpPr/>
          <p:nvPr/>
        </p:nvSpPr>
        <p:spPr>
          <a:xfrm>
            <a:off x="145143" y="39814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4" name="Rectangle 63"/>
          <p:cNvSpPr/>
          <p:nvPr/>
        </p:nvSpPr>
        <p:spPr>
          <a:xfrm>
            <a:off x="678543" y="41719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5" name="Rectangle 64"/>
          <p:cNvSpPr/>
          <p:nvPr/>
        </p:nvSpPr>
        <p:spPr>
          <a:xfrm>
            <a:off x="678543" y="43434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6" name="Rectangle 65"/>
          <p:cNvSpPr/>
          <p:nvPr/>
        </p:nvSpPr>
        <p:spPr>
          <a:xfrm>
            <a:off x="678543" y="45148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7" name="Rectangle 66"/>
          <p:cNvSpPr/>
          <p:nvPr/>
        </p:nvSpPr>
        <p:spPr>
          <a:xfrm>
            <a:off x="678543" y="4686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8" name="Rectangle 67"/>
          <p:cNvSpPr/>
          <p:nvPr/>
        </p:nvSpPr>
        <p:spPr>
          <a:xfrm>
            <a:off x="678543" y="4857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application layer support </a:t>
            </a:r>
            <a:r>
              <a:rPr lang="en-GB" sz="1000" dirty="0" smtClean="0">
                <a:solidFill>
                  <a:schemeClr val="tx1"/>
                </a:solidFill>
              </a:rPr>
              <a:t>f...</a:t>
            </a:r>
            <a:endParaRPr lang="en-GB" sz="1000" dirty="0">
              <a:solidFill>
                <a:schemeClr val="tx1"/>
              </a:solidFill>
            </a:endParaRPr>
          </a:p>
        </p:txBody>
      </p:sp>
      <p:sp>
        <p:nvSpPr>
          <p:cNvPr id="69" name="Rectangle 68"/>
          <p:cNvSpPr/>
          <p:nvPr/>
        </p:nvSpPr>
        <p:spPr>
          <a:xfrm>
            <a:off x="678543" y="5029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Improvement of V2X </a:t>
            </a:r>
            <a:r>
              <a:rPr lang="en-GB" sz="1000" dirty="0" err="1" smtClean="0">
                <a:solidFill>
                  <a:schemeClr val="tx1"/>
                </a:solidFill>
              </a:rPr>
              <a:t>Servi</a:t>
            </a:r>
            <a:r>
              <a:rPr lang="en-GB" sz="1000" dirty="0" smtClean="0">
                <a:solidFill>
                  <a:schemeClr val="tx1"/>
                </a:solidFill>
              </a:rPr>
              <a:t>...</a:t>
            </a:r>
            <a:endParaRPr lang="en-GB" sz="1000" dirty="0">
              <a:solidFill>
                <a:schemeClr val="tx1"/>
              </a:solidFill>
            </a:endParaRPr>
          </a:p>
        </p:txBody>
      </p:sp>
      <p:sp>
        <p:nvSpPr>
          <p:cNvPr id="70" name="Rectangle 69"/>
          <p:cNvSpPr/>
          <p:nvPr/>
        </p:nvSpPr>
        <p:spPr>
          <a:xfrm>
            <a:off x="678543" y="5200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Application layer support for V2X </a:t>
            </a:r>
            <a:r>
              <a:rPr lang="en-GB" sz="1000" dirty="0" smtClean="0">
                <a:solidFill>
                  <a:schemeClr val="tx1"/>
                </a:solidFill>
              </a:rPr>
              <a:t>se...</a:t>
            </a:r>
            <a:endParaRPr lang="en-GB" sz="1000" dirty="0">
              <a:solidFill>
                <a:schemeClr val="tx1"/>
              </a:solidFill>
            </a:endParaRPr>
          </a:p>
        </p:txBody>
      </p:sp>
      <p:sp>
        <p:nvSpPr>
          <p:cNvPr id="80" name="Rectangle 79"/>
          <p:cNvSpPr/>
          <p:nvPr/>
        </p:nvSpPr>
        <p:spPr>
          <a:xfrm>
            <a:off x="137886" y="41719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1" name="Rectangle 80"/>
          <p:cNvSpPr/>
          <p:nvPr/>
        </p:nvSpPr>
        <p:spPr>
          <a:xfrm>
            <a:off x="137886" y="43434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2" name="Rectangle 81"/>
          <p:cNvSpPr/>
          <p:nvPr/>
        </p:nvSpPr>
        <p:spPr>
          <a:xfrm>
            <a:off x="137886" y="45148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3" name="Rectangle 82"/>
          <p:cNvSpPr/>
          <p:nvPr/>
        </p:nvSpPr>
        <p:spPr>
          <a:xfrm>
            <a:off x="137886" y="4686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4" name="Rectangle 83"/>
          <p:cNvSpPr/>
          <p:nvPr/>
        </p:nvSpPr>
        <p:spPr>
          <a:xfrm>
            <a:off x="137886" y="4857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5" name="Rectangle 84"/>
          <p:cNvSpPr/>
          <p:nvPr/>
        </p:nvSpPr>
        <p:spPr>
          <a:xfrm>
            <a:off x="137886" y="5029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6" name="Rectangle 85"/>
          <p:cNvSpPr/>
          <p:nvPr/>
        </p:nvSpPr>
        <p:spPr>
          <a:xfrm>
            <a:off x="137886" y="5200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Rel-17</a:t>
            </a:r>
            <a:endParaRPr lang="en-GB" sz="1000" dirty="0">
              <a:solidFill>
                <a:schemeClr val="tx1"/>
              </a:solidFill>
            </a:endParaRPr>
          </a:p>
        </p:txBody>
      </p:sp>
      <p:grpSp>
        <p:nvGrpSpPr>
          <p:cNvPr id="2" name="Group 121"/>
          <p:cNvGrpSpPr/>
          <p:nvPr/>
        </p:nvGrpSpPr>
        <p:grpSpPr>
          <a:xfrm>
            <a:off x="2870663" y="2768138"/>
            <a:ext cx="162197" cy="2590800"/>
            <a:chOff x="3421743" y="2781300"/>
            <a:chExt cx="162197" cy="2590800"/>
          </a:xfrm>
        </p:grpSpPr>
        <p:pic>
          <p:nvPicPr>
            <p:cNvPr id="118"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205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14"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1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17" name="TextBox 116"/>
          <p:cNvSpPr txBox="1"/>
          <p:nvPr/>
        </p:nvSpPr>
        <p:spPr>
          <a:xfrm>
            <a:off x="145143" y="2362200"/>
            <a:ext cx="2819400" cy="307777"/>
          </a:xfrm>
          <a:prstGeom prst="rect">
            <a:avLst/>
          </a:prstGeom>
          <a:noFill/>
        </p:spPr>
        <p:txBody>
          <a:bodyPr wrap="square" rtlCol="0">
            <a:spAutoFit/>
          </a:bodyPr>
          <a:lstStyle/>
          <a:p>
            <a:r>
              <a:rPr lang="en-GB" sz="1400" dirty="0" smtClean="0"/>
              <a:t>Studies and normative work items</a:t>
            </a:r>
            <a:endParaRPr lang="en-GB" sz="1400" dirty="0"/>
          </a:p>
        </p:txBody>
      </p:sp>
      <p:sp>
        <p:nvSpPr>
          <p:cNvPr id="119" name="Rectangle 118"/>
          <p:cNvSpPr/>
          <p:nvPr/>
        </p:nvSpPr>
        <p:spPr>
          <a:xfrm>
            <a:off x="1447800" y="16002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20" name="TextBox 119"/>
          <p:cNvSpPr txBox="1"/>
          <p:nvPr/>
        </p:nvSpPr>
        <p:spPr>
          <a:xfrm>
            <a:off x="1371600" y="1600200"/>
            <a:ext cx="5715000" cy="307777"/>
          </a:xfrm>
          <a:prstGeom prst="rect">
            <a:avLst/>
          </a:prstGeom>
          <a:noFill/>
        </p:spPr>
        <p:txBody>
          <a:bodyPr wrap="square" rtlCol="0">
            <a:spAutoFit/>
          </a:bodyPr>
          <a:lstStyle/>
          <a:p>
            <a:r>
              <a:rPr lang="en-GB" sz="1400" dirty="0" smtClean="0"/>
              <a:t>vehicle-to-anything (V2X)</a:t>
            </a:r>
            <a:endParaRPr lang="en-GB" sz="1400" dirty="0"/>
          </a:p>
        </p:txBody>
      </p:sp>
      <p:sp>
        <p:nvSpPr>
          <p:cNvPr id="123" name="TextBox 122"/>
          <p:cNvSpPr txBox="1"/>
          <p:nvPr/>
        </p:nvSpPr>
        <p:spPr>
          <a:xfrm>
            <a:off x="1304925" y="5395914"/>
            <a:ext cx="1528763" cy="246221"/>
          </a:xfrm>
          <a:prstGeom prst="rect">
            <a:avLst/>
          </a:prstGeom>
          <a:noFill/>
        </p:spPr>
        <p:txBody>
          <a:bodyPr wrap="square" rtlCol="0">
            <a:spAutoFit/>
          </a:bodyPr>
          <a:lstStyle/>
          <a:p>
            <a:r>
              <a:rPr lang="en-GB" sz="1000" dirty="0" smtClean="0">
                <a:solidFill>
                  <a:srgbClr val="FF0000"/>
                </a:solidFill>
              </a:rPr>
              <a:t>*</a:t>
            </a:r>
            <a:r>
              <a:rPr lang="en-GB" sz="1000" dirty="0" smtClean="0"/>
              <a:t> indicates complete</a:t>
            </a:r>
            <a:endParaRPr lang="en-GB" sz="1000" dirty="0"/>
          </a:p>
        </p:txBody>
      </p:sp>
      <p:sp>
        <p:nvSpPr>
          <p:cNvPr id="46" name="Rectangle 45"/>
          <p:cNvSpPr/>
          <p:nvPr/>
        </p:nvSpPr>
        <p:spPr>
          <a:xfrm>
            <a:off x="3739605" y="2775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User Equipment (UE) radio </a:t>
            </a:r>
            <a:r>
              <a:rPr lang="en-GB" sz="1000" dirty="0" err="1" smtClean="0">
                <a:solidFill>
                  <a:schemeClr val="tx1"/>
                </a:solidFill>
              </a:rPr>
              <a:t>transmis</a:t>
            </a:r>
            <a:r>
              <a:rPr lang="en-GB" sz="1000" dirty="0" smtClean="0">
                <a:solidFill>
                  <a:schemeClr val="tx1"/>
                </a:solidFill>
              </a:rPr>
              <a:t>...</a:t>
            </a:r>
            <a:endParaRPr lang="en-GB" sz="1000" dirty="0">
              <a:solidFill>
                <a:schemeClr val="tx1"/>
              </a:solidFill>
            </a:endParaRPr>
          </a:p>
        </p:txBody>
      </p:sp>
      <p:sp>
        <p:nvSpPr>
          <p:cNvPr id="48" name="Rectangle 47"/>
          <p:cNvSpPr/>
          <p:nvPr/>
        </p:nvSpPr>
        <p:spPr>
          <a:xfrm>
            <a:off x="3739605" y="2947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Vehicle to Vehicle (V2V) services </a:t>
            </a:r>
            <a:r>
              <a:rPr lang="en-GB" sz="1000" dirty="0" smtClean="0">
                <a:solidFill>
                  <a:schemeClr val="tx1"/>
                </a:solidFill>
              </a:rPr>
              <a:t>bas...</a:t>
            </a:r>
            <a:endParaRPr lang="en-GB" sz="1000" dirty="0">
              <a:solidFill>
                <a:schemeClr val="tx1"/>
              </a:solidFill>
            </a:endParaRPr>
          </a:p>
        </p:txBody>
      </p:sp>
      <p:sp>
        <p:nvSpPr>
          <p:cNvPr id="49" name="Rectangle 48"/>
          <p:cNvSpPr/>
          <p:nvPr/>
        </p:nvSpPr>
        <p:spPr>
          <a:xfrm>
            <a:off x="3739605" y="3118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0" name="Rectangle 49"/>
          <p:cNvSpPr/>
          <p:nvPr/>
        </p:nvSpPr>
        <p:spPr>
          <a:xfrm>
            <a:off x="3739605" y="3290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1" name="Rectangle 50"/>
          <p:cNvSpPr/>
          <p:nvPr/>
        </p:nvSpPr>
        <p:spPr>
          <a:xfrm>
            <a:off x="3739605" y="34615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2" name="Rectangle 51"/>
          <p:cNvSpPr/>
          <p:nvPr/>
        </p:nvSpPr>
        <p:spPr>
          <a:xfrm>
            <a:off x="3739605" y="36330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3" name="Rectangle 52"/>
          <p:cNvSpPr/>
          <p:nvPr/>
        </p:nvSpPr>
        <p:spPr>
          <a:xfrm>
            <a:off x="3739605" y="38044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4" name="Rectangle 53"/>
          <p:cNvSpPr/>
          <p:nvPr/>
        </p:nvSpPr>
        <p:spPr>
          <a:xfrm>
            <a:off x="3739605" y="39759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63" name="Rectangle 62"/>
          <p:cNvSpPr/>
          <p:nvPr/>
        </p:nvSpPr>
        <p:spPr>
          <a:xfrm>
            <a:off x="3198948" y="2775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71" name="Rectangle 70"/>
          <p:cNvSpPr/>
          <p:nvPr/>
        </p:nvSpPr>
        <p:spPr>
          <a:xfrm>
            <a:off x="3198948" y="2947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36.785</a:t>
            </a:r>
            <a:endParaRPr lang="en-GB" sz="1000" dirty="0">
              <a:solidFill>
                <a:schemeClr val="tx1"/>
              </a:solidFill>
            </a:endParaRPr>
          </a:p>
        </p:txBody>
      </p:sp>
      <p:sp>
        <p:nvSpPr>
          <p:cNvPr id="72" name="Rectangle 71"/>
          <p:cNvSpPr/>
          <p:nvPr/>
        </p:nvSpPr>
        <p:spPr>
          <a:xfrm>
            <a:off x="3198948" y="3118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3" name="Rectangle 72"/>
          <p:cNvSpPr/>
          <p:nvPr/>
        </p:nvSpPr>
        <p:spPr>
          <a:xfrm>
            <a:off x="3198948" y="3290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4" name="Rectangle 73"/>
          <p:cNvSpPr/>
          <p:nvPr/>
        </p:nvSpPr>
        <p:spPr>
          <a:xfrm>
            <a:off x="3198948" y="34615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5" name="Rectangle 74"/>
          <p:cNvSpPr/>
          <p:nvPr/>
        </p:nvSpPr>
        <p:spPr>
          <a:xfrm>
            <a:off x="3198948" y="36330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6" name="Rectangle 75"/>
          <p:cNvSpPr/>
          <p:nvPr/>
        </p:nvSpPr>
        <p:spPr>
          <a:xfrm>
            <a:off x="3198948" y="38044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7" name="Rectangle 76"/>
          <p:cNvSpPr/>
          <p:nvPr/>
        </p:nvSpPr>
        <p:spPr>
          <a:xfrm>
            <a:off x="3198948" y="39759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8" name="Rectangle 77"/>
          <p:cNvSpPr/>
          <p:nvPr/>
        </p:nvSpPr>
        <p:spPr>
          <a:xfrm>
            <a:off x="3732348" y="41664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9" name="Rectangle 78"/>
          <p:cNvSpPr/>
          <p:nvPr/>
        </p:nvSpPr>
        <p:spPr>
          <a:xfrm>
            <a:off x="3732348" y="43378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7" name="Rectangle 86"/>
          <p:cNvSpPr/>
          <p:nvPr/>
        </p:nvSpPr>
        <p:spPr>
          <a:xfrm>
            <a:off x="3732348" y="45093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8" name="Rectangle 87"/>
          <p:cNvSpPr/>
          <p:nvPr/>
        </p:nvSpPr>
        <p:spPr>
          <a:xfrm>
            <a:off x="3732348" y="4680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9" name="Rectangle 88"/>
          <p:cNvSpPr/>
          <p:nvPr/>
        </p:nvSpPr>
        <p:spPr>
          <a:xfrm>
            <a:off x="3732348" y="4852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0" name="Rectangle 89"/>
          <p:cNvSpPr/>
          <p:nvPr/>
        </p:nvSpPr>
        <p:spPr>
          <a:xfrm>
            <a:off x="3732348" y="5023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1" name="Rectangle 90"/>
          <p:cNvSpPr/>
          <p:nvPr/>
        </p:nvSpPr>
        <p:spPr>
          <a:xfrm>
            <a:off x="3732348" y="5195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2" name="Rectangle 91"/>
          <p:cNvSpPr/>
          <p:nvPr/>
        </p:nvSpPr>
        <p:spPr>
          <a:xfrm>
            <a:off x="3191691" y="41664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3" name="Rectangle 92"/>
          <p:cNvSpPr/>
          <p:nvPr/>
        </p:nvSpPr>
        <p:spPr>
          <a:xfrm>
            <a:off x="3191691" y="43378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4" name="Rectangle 93"/>
          <p:cNvSpPr/>
          <p:nvPr/>
        </p:nvSpPr>
        <p:spPr>
          <a:xfrm>
            <a:off x="3191691" y="45093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5" name="Rectangle 94"/>
          <p:cNvSpPr/>
          <p:nvPr/>
        </p:nvSpPr>
        <p:spPr>
          <a:xfrm>
            <a:off x="3191691" y="4680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6" name="Rectangle 95"/>
          <p:cNvSpPr/>
          <p:nvPr/>
        </p:nvSpPr>
        <p:spPr>
          <a:xfrm>
            <a:off x="3191691" y="4852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7" name="Rectangle 96"/>
          <p:cNvSpPr/>
          <p:nvPr/>
        </p:nvSpPr>
        <p:spPr>
          <a:xfrm>
            <a:off x="3191691" y="5023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8" name="Rectangle 97"/>
          <p:cNvSpPr/>
          <p:nvPr/>
        </p:nvSpPr>
        <p:spPr>
          <a:xfrm>
            <a:off x="3191691" y="5195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3" name="Group 121"/>
          <p:cNvGrpSpPr/>
          <p:nvPr/>
        </p:nvGrpSpPr>
        <p:grpSpPr>
          <a:xfrm>
            <a:off x="5924468" y="2762596"/>
            <a:ext cx="162197" cy="2590800"/>
            <a:chOff x="3421743" y="2781300"/>
            <a:chExt cx="162197" cy="2590800"/>
          </a:xfrm>
        </p:grpSpPr>
        <p:pic>
          <p:nvPicPr>
            <p:cNvPr id="100"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0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02"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03"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04" name="TextBox 103"/>
          <p:cNvSpPr txBox="1"/>
          <p:nvPr/>
        </p:nvSpPr>
        <p:spPr>
          <a:xfrm>
            <a:off x="3198948" y="2356658"/>
            <a:ext cx="2819400" cy="307777"/>
          </a:xfrm>
          <a:prstGeom prst="rect">
            <a:avLst/>
          </a:prstGeom>
          <a:noFill/>
        </p:spPr>
        <p:txBody>
          <a:bodyPr wrap="square" rtlCol="0">
            <a:spAutoFit/>
          </a:bodyPr>
          <a:lstStyle/>
          <a:p>
            <a:r>
              <a:rPr lang="en-GB" sz="1400" dirty="0" smtClean="0"/>
              <a:t>Technical Reports and Specifications</a:t>
            </a:r>
            <a:endParaRPr lang="en-GB" sz="1400" dirty="0"/>
          </a:p>
        </p:txBody>
      </p:sp>
      <p:sp>
        <p:nvSpPr>
          <p:cNvPr id="105" name="Rectangle 104"/>
          <p:cNvSpPr/>
          <p:nvPr/>
        </p:nvSpPr>
        <p:spPr>
          <a:xfrm>
            <a:off x="6796940" y="2743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4326 Rel-14 – V2V power </a:t>
            </a:r>
            <a:r>
              <a:rPr lang="en-GB" sz="1000" dirty="0" err="1" smtClean="0">
                <a:solidFill>
                  <a:schemeClr val="tx1"/>
                </a:solidFill>
              </a:rPr>
              <a:t>imbala</a:t>
            </a:r>
            <a:r>
              <a:rPr lang="en-GB" sz="1000" dirty="0" smtClean="0">
                <a:solidFill>
                  <a:schemeClr val="tx1"/>
                </a:solidFill>
              </a:rPr>
              <a:t>...</a:t>
            </a:r>
            <a:endParaRPr lang="en-GB" sz="1000" dirty="0">
              <a:solidFill>
                <a:schemeClr val="tx1"/>
              </a:solidFill>
            </a:endParaRPr>
          </a:p>
        </p:txBody>
      </p:sp>
      <p:sp>
        <p:nvSpPr>
          <p:cNvPr id="106" name="Rectangle 105"/>
          <p:cNvSpPr/>
          <p:nvPr/>
        </p:nvSpPr>
        <p:spPr>
          <a:xfrm>
            <a:off x="6796940" y="2934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4698 Rel-14 – Correction of RE...</a:t>
            </a:r>
            <a:endParaRPr lang="en-GB" sz="1000" dirty="0">
              <a:solidFill>
                <a:schemeClr val="tx1"/>
              </a:solidFill>
            </a:endParaRPr>
          </a:p>
        </p:txBody>
      </p:sp>
      <p:sp>
        <p:nvSpPr>
          <p:cNvPr id="107" name="Rectangle 106"/>
          <p:cNvSpPr/>
          <p:nvPr/>
        </p:nvSpPr>
        <p:spPr>
          <a:xfrm>
            <a:off x="6796940" y="3105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8" name="Rectangle 107"/>
          <p:cNvSpPr/>
          <p:nvPr/>
        </p:nvSpPr>
        <p:spPr>
          <a:xfrm>
            <a:off x="6796940" y="3276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9" name="Rectangle 108"/>
          <p:cNvSpPr/>
          <p:nvPr/>
        </p:nvSpPr>
        <p:spPr>
          <a:xfrm>
            <a:off x="6796940" y="34483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0" name="Rectangle 109"/>
          <p:cNvSpPr/>
          <p:nvPr/>
        </p:nvSpPr>
        <p:spPr>
          <a:xfrm>
            <a:off x="6796940" y="36198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1" name="Rectangle 110"/>
          <p:cNvSpPr/>
          <p:nvPr/>
        </p:nvSpPr>
        <p:spPr>
          <a:xfrm>
            <a:off x="6796940" y="37912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2" name="Rectangle 111"/>
          <p:cNvSpPr/>
          <p:nvPr/>
        </p:nvSpPr>
        <p:spPr>
          <a:xfrm>
            <a:off x="6796940" y="39627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3" name="Rectangle 112"/>
          <p:cNvSpPr/>
          <p:nvPr/>
        </p:nvSpPr>
        <p:spPr>
          <a:xfrm>
            <a:off x="6256283" y="2762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16" name="Rectangle 115"/>
          <p:cNvSpPr/>
          <p:nvPr/>
        </p:nvSpPr>
        <p:spPr>
          <a:xfrm>
            <a:off x="6256283" y="2934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21" name="Rectangle 120"/>
          <p:cNvSpPr/>
          <p:nvPr/>
        </p:nvSpPr>
        <p:spPr>
          <a:xfrm>
            <a:off x="6256283" y="3105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2" name="Rectangle 121"/>
          <p:cNvSpPr/>
          <p:nvPr/>
        </p:nvSpPr>
        <p:spPr>
          <a:xfrm>
            <a:off x="6256283" y="3276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4" name="Rectangle 123"/>
          <p:cNvSpPr/>
          <p:nvPr/>
        </p:nvSpPr>
        <p:spPr>
          <a:xfrm>
            <a:off x="6256283" y="34483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5" name="Rectangle 124"/>
          <p:cNvSpPr/>
          <p:nvPr/>
        </p:nvSpPr>
        <p:spPr>
          <a:xfrm>
            <a:off x="6256283" y="36198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6" name="Rectangle 125"/>
          <p:cNvSpPr/>
          <p:nvPr/>
        </p:nvSpPr>
        <p:spPr>
          <a:xfrm>
            <a:off x="6256283" y="37912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7" name="Rectangle 126"/>
          <p:cNvSpPr/>
          <p:nvPr/>
        </p:nvSpPr>
        <p:spPr>
          <a:xfrm>
            <a:off x="6256283" y="39627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8" name="Rectangle 127"/>
          <p:cNvSpPr/>
          <p:nvPr/>
        </p:nvSpPr>
        <p:spPr>
          <a:xfrm>
            <a:off x="6789683" y="41532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9" name="Rectangle 128"/>
          <p:cNvSpPr/>
          <p:nvPr/>
        </p:nvSpPr>
        <p:spPr>
          <a:xfrm>
            <a:off x="6789683" y="43246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0" name="Rectangle 129"/>
          <p:cNvSpPr/>
          <p:nvPr/>
        </p:nvSpPr>
        <p:spPr>
          <a:xfrm>
            <a:off x="6789683" y="44961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1" name="Rectangle 130"/>
          <p:cNvSpPr/>
          <p:nvPr/>
        </p:nvSpPr>
        <p:spPr>
          <a:xfrm>
            <a:off x="6789683" y="46675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2" name="Rectangle 131"/>
          <p:cNvSpPr/>
          <p:nvPr/>
        </p:nvSpPr>
        <p:spPr>
          <a:xfrm>
            <a:off x="6789683" y="4839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3" name="Rectangle 132"/>
          <p:cNvSpPr/>
          <p:nvPr/>
        </p:nvSpPr>
        <p:spPr>
          <a:xfrm>
            <a:off x="6789683" y="5010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4" name="Rectangle 133"/>
          <p:cNvSpPr/>
          <p:nvPr/>
        </p:nvSpPr>
        <p:spPr>
          <a:xfrm>
            <a:off x="6789683" y="5181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5" name="Rectangle 134"/>
          <p:cNvSpPr/>
          <p:nvPr/>
        </p:nvSpPr>
        <p:spPr>
          <a:xfrm>
            <a:off x="6249026" y="41532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6" name="Rectangle 135"/>
          <p:cNvSpPr/>
          <p:nvPr/>
        </p:nvSpPr>
        <p:spPr>
          <a:xfrm>
            <a:off x="6249026" y="43246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7" name="Rectangle 136"/>
          <p:cNvSpPr/>
          <p:nvPr/>
        </p:nvSpPr>
        <p:spPr>
          <a:xfrm>
            <a:off x="6249026" y="44961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8" name="Rectangle 137"/>
          <p:cNvSpPr/>
          <p:nvPr/>
        </p:nvSpPr>
        <p:spPr>
          <a:xfrm>
            <a:off x="6249026" y="4667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9" name="Rectangle 138"/>
          <p:cNvSpPr/>
          <p:nvPr/>
        </p:nvSpPr>
        <p:spPr>
          <a:xfrm>
            <a:off x="6249026" y="4839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0" name="Rectangle 139"/>
          <p:cNvSpPr/>
          <p:nvPr/>
        </p:nvSpPr>
        <p:spPr>
          <a:xfrm>
            <a:off x="6249026" y="5010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1" name="Rectangle 140"/>
          <p:cNvSpPr/>
          <p:nvPr/>
        </p:nvSpPr>
        <p:spPr>
          <a:xfrm>
            <a:off x="6249026" y="5181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8" name="Group 121"/>
          <p:cNvGrpSpPr/>
          <p:nvPr/>
        </p:nvGrpSpPr>
        <p:grpSpPr>
          <a:xfrm>
            <a:off x="8981803" y="2749434"/>
            <a:ext cx="162197" cy="2590800"/>
            <a:chOff x="3421743" y="2781300"/>
            <a:chExt cx="162197" cy="2590800"/>
          </a:xfrm>
        </p:grpSpPr>
        <p:pic>
          <p:nvPicPr>
            <p:cNvPr id="143"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44"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4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46"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47" name="TextBox 146"/>
          <p:cNvSpPr txBox="1"/>
          <p:nvPr/>
        </p:nvSpPr>
        <p:spPr>
          <a:xfrm>
            <a:off x="6256283" y="2343496"/>
            <a:ext cx="2819400" cy="307777"/>
          </a:xfrm>
          <a:prstGeom prst="rect">
            <a:avLst/>
          </a:prstGeom>
          <a:noFill/>
        </p:spPr>
        <p:txBody>
          <a:bodyPr wrap="square" rtlCol="0">
            <a:spAutoFit/>
          </a:bodyPr>
          <a:lstStyle/>
          <a:p>
            <a:r>
              <a:rPr lang="en-GB" sz="1400" dirty="0" smtClean="0"/>
              <a:t>Change Requests (approved)</a:t>
            </a:r>
            <a:endParaRPr lang="en-GB" sz="1400" dirty="0"/>
          </a:p>
        </p:txBody>
      </p:sp>
      <p:pic>
        <p:nvPicPr>
          <p:cNvPr id="3074"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137886" y="5408445"/>
            <a:ext cx="467380" cy="467380"/>
          </a:xfrm>
          <a:prstGeom prst="rect">
            <a:avLst/>
          </a:prstGeom>
          <a:noFill/>
        </p:spPr>
      </p:pic>
      <p:pic>
        <p:nvPicPr>
          <p:cNvPr id="148"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3198948" y="5408445"/>
            <a:ext cx="467380" cy="467380"/>
          </a:xfrm>
          <a:prstGeom prst="rect">
            <a:avLst/>
          </a:prstGeom>
          <a:noFill/>
        </p:spPr>
      </p:pic>
      <p:pic>
        <p:nvPicPr>
          <p:cNvPr id="149"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6249026" y="5408445"/>
            <a:ext cx="467380" cy="467380"/>
          </a:xfrm>
          <a:prstGeom prst="rect">
            <a:avLst/>
          </a:prstGeom>
          <a:noFill/>
        </p:spPr>
      </p:pic>
      <p:sp>
        <p:nvSpPr>
          <p:cNvPr id="150" name="TextBox 149"/>
          <p:cNvSpPr txBox="1"/>
          <p:nvPr/>
        </p:nvSpPr>
        <p:spPr>
          <a:xfrm>
            <a:off x="3198948"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latest version of all specs in all Releases</a:t>
            </a:r>
            <a:endParaRPr lang="en-GB" sz="1200" dirty="0">
              <a:solidFill>
                <a:schemeClr val="bg1">
                  <a:lumMod val="65000"/>
                </a:schemeClr>
              </a:solidFill>
            </a:endParaRPr>
          </a:p>
        </p:txBody>
      </p:sp>
      <p:sp>
        <p:nvSpPr>
          <p:cNvPr id="151" name="TextBox 150"/>
          <p:cNvSpPr txBox="1"/>
          <p:nvPr/>
        </p:nvSpPr>
        <p:spPr>
          <a:xfrm>
            <a:off x="624902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approved CRs for all specs in this area</a:t>
            </a:r>
            <a:endParaRPr lang="en-GB" sz="1200" dirty="0">
              <a:solidFill>
                <a:schemeClr val="bg1">
                  <a:lumMod val="65000"/>
                </a:schemeClr>
              </a:solidFill>
            </a:endParaRPr>
          </a:p>
        </p:txBody>
      </p:sp>
      <p:sp>
        <p:nvSpPr>
          <p:cNvPr id="142" name="Rounded Rectangular Callout 141"/>
          <p:cNvSpPr/>
          <p:nvPr/>
        </p:nvSpPr>
        <p:spPr>
          <a:xfrm>
            <a:off x="4191000" y="539288"/>
            <a:ext cx="4419600" cy="1804208"/>
          </a:xfrm>
          <a:prstGeom prst="wedgeRoundRectCallout">
            <a:avLst>
              <a:gd name="adj1" fmla="val -89673"/>
              <a:gd name="adj2" fmla="val 194272"/>
              <a:gd name="adj3" fmla="val 16667"/>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The user can also click on an icon (not shown) against each work item to be taken to the Work Plan tab on the portal where the full expansion of that work item tree (all levels) is displayed, giving access to a lot of fine detail, should he need it.</a:t>
            </a:r>
          </a:p>
          <a:p>
            <a:pPr algn="ctr"/>
            <a:endParaRPr lang="en-GB" sz="1400" dirty="0" smtClean="0">
              <a:solidFill>
                <a:schemeClr val="tx1"/>
              </a:solidFill>
            </a:endParaRPr>
          </a:p>
          <a:p>
            <a:pPr algn="ctr"/>
            <a:r>
              <a:rPr lang="en-GB" sz="1400" dirty="0" smtClean="0">
                <a:solidFill>
                  <a:schemeClr val="tx1"/>
                </a:solidFill>
              </a:rPr>
              <a:t>(This requires development work with the portal.)</a:t>
            </a:r>
            <a:endParaRPr lang="en-GB" sz="1400" dirty="0">
              <a:solidFill>
                <a:schemeClr val="tx1"/>
              </a:solidFill>
            </a:endParaRPr>
          </a:p>
        </p:txBody>
      </p:sp>
      <p:pic>
        <p:nvPicPr>
          <p:cNvPr id="5122" name="Picture 2"/>
          <p:cNvPicPr>
            <a:picLocks noChangeAspect="1" noChangeArrowheads="1"/>
          </p:cNvPicPr>
          <p:nvPr/>
        </p:nvPicPr>
        <p:blipFill>
          <a:blip r:embed="rId4" cstate="print"/>
          <a:srcRect/>
          <a:stretch>
            <a:fillRect/>
          </a:stretch>
        </p:blipFill>
        <p:spPr bwMode="auto">
          <a:xfrm>
            <a:off x="4190999" y="3639260"/>
            <a:ext cx="4884683" cy="312842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ppt_x"/>
                                          </p:val>
                                        </p:tav>
                                        <p:tav tm="100000">
                                          <p:val>
                                            <p:strVal val="#ppt_x"/>
                                          </p:val>
                                        </p:tav>
                                      </p:tavLst>
                                    </p:anim>
                                    <p:anim calcmode="lin" valueType="num">
                                      <p:cBhvr additive="base">
                                        <p:cTn id="8"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5" name="TextBox 4"/>
          <p:cNvSpPr txBox="1"/>
          <p:nvPr/>
        </p:nvSpPr>
        <p:spPr>
          <a:xfrm>
            <a:off x="457200" y="685800"/>
            <a:ext cx="762000" cy="307777"/>
          </a:xfrm>
          <a:prstGeom prst="rect">
            <a:avLst/>
          </a:prstGeom>
          <a:noFill/>
        </p:spPr>
        <p:txBody>
          <a:bodyPr wrap="square" rtlCol="0">
            <a:spAutoFit/>
          </a:bodyPr>
          <a:lstStyle/>
          <a:p>
            <a:r>
              <a:rPr lang="en-GB" sz="1400" dirty="0" smtClean="0">
                <a:solidFill>
                  <a:schemeClr val="bg1">
                    <a:lumMod val="65000"/>
                  </a:schemeClr>
                </a:solidFill>
              </a:rPr>
              <a:t>Page: </a:t>
            </a:r>
            <a:endParaRPr lang="en-GB" sz="1400" dirty="0">
              <a:solidFill>
                <a:schemeClr val="bg1">
                  <a:lumMod val="65000"/>
                </a:schemeClr>
              </a:solidFill>
            </a:endParaRPr>
          </a:p>
        </p:txBody>
      </p:sp>
      <p:sp>
        <p:nvSpPr>
          <p:cNvPr id="6" name="TextBox 5"/>
          <p:cNvSpPr txBox="1"/>
          <p:nvPr/>
        </p:nvSpPr>
        <p:spPr>
          <a:xfrm>
            <a:off x="1066800" y="685800"/>
            <a:ext cx="7467600" cy="307777"/>
          </a:xfrm>
          <a:prstGeom prst="rect">
            <a:avLst/>
          </a:prstGeom>
          <a:noFill/>
        </p:spPr>
        <p:txBody>
          <a:bodyPr wrap="square" rtlCol="0">
            <a:spAutoFit/>
          </a:bodyPr>
          <a:lstStyle/>
          <a:p>
            <a:r>
              <a:rPr lang="en-GB" sz="1400" dirty="0" err="1" smtClean="0">
                <a:solidFill>
                  <a:schemeClr val="bg1">
                    <a:lumMod val="65000"/>
                  </a:schemeClr>
                </a:solidFill>
              </a:rPr>
              <a:t>technology_areas_home</a:t>
            </a:r>
            <a:r>
              <a:rPr lang="en-GB" sz="1400" dirty="0" smtClean="0">
                <a:solidFill>
                  <a:schemeClr val="bg1">
                    <a:lumMod val="65000"/>
                  </a:schemeClr>
                </a:solidFill>
              </a:rPr>
              <a:t>/</a:t>
            </a:r>
            <a:r>
              <a:rPr lang="en-GB" sz="1400" dirty="0" err="1" smtClean="0">
                <a:solidFill>
                  <a:schemeClr val="bg1">
                    <a:lumMod val="65000"/>
                  </a:schemeClr>
                </a:solidFill>
              </a:rPr>
              <a:t>search_results</a:t>
            </a:r>
            <a:r>
              <a:rPr lang="en-GB" sz="1400" dirty="0" smtClean="0">
                <a:solidFill>
                  <a:schemeClr val="bg1">
                    <a:lumMod val="65000"/>
                  </a:schemeClr>
                </a:solidFill>
              </a:rPr>
              <a:t>/document-download </a:t>
            </a:r>
            <a:endParaRPr lang="en-GB" sz="1400" dirty="0">
              <a:solidFill>
                <a:schemeClr val="bg1">
                  <a:lumMod val="65000"/>
                </a:schemeClr>
              </a:solidFill>
            </a:endParaRPr>
          </a:p>
        </p:txBody>
      </p:sp>
      <p:sp>
        <p:nvSpPr>
          <p:cNvPr id="7" name="TextBox 6"/>
          <p:cNvSpPr txBox="1"/>
          <p:nvPr/>
        </p:nvSpPr>
        <p:spPr>
          <a:xfrm>
            <a:off x="533400" y="1219200"/>
            <a:ext cx="5486400" cy="369332"/>
          </a:xfrm>
          <a:prstGeom prst="rect">
            <a:avLst/>
          </a:prstGeom>
          <a:noFill/>
        </p:spPr>
        <p:txBody>
          <a:bodyPr wrap="square" rtlCol="0">
            <a:spAutoFit/>
          </a:bodyPr>
          <a:lstStyle/>
          <a:p>
            <a:r>
              <a:rPr lang="en-GB" dirty="0" smtClean="0"/>
              <a:t>Step 3 – download documents for technology area:</a:t>
            </a:r>
            <a:endParaRPr lang="en-GB" dirty="0"/>
          </a:p>
        </p:txBody>
      </p:sp>
      <p:sp>
        <p:nvSpPr>
          <p:cNvPr id="47" name="TextBox 46"/>
          <p:cNvSpPr txBox="1"/>
          <p:nvPr/>
        </p:nvSpPr>
        <p:spPr>
          <a:xfrm>
            <a:off x="13788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work-item-related documents (WIDs, status reports) in this area</a:t>
            </a:r>
            <a:endParaRPr lang="en-GB" sz="1200" dirty="0">
              <a:solidFill>
                <a:schemeClr val="bg1">
                  <a:lumMod val="65000"/>
                </a:schemeClr>
              </a:solidFill>
            </a:endParaRPr>
          </a:p>
        </p:txBody>
      </p:sp>
      <p:sp>
        <p:nvSpPr>
          <p:cNvPr id="18" name="Rectangle 17"/>
          <p:cNvSpPr/>
          <p:nvPr/>
        </p:nvSpPr>
        <p:spPr>
          <a:xfrm>
            <a:off x="685800" y="2781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Support for V2V services based on </a:t>
            </a:r>
            <a:r>
              <a:rPr lang="en-GB" sz="1000" dirty="0" smtClean="0">
                <a:solidFill>
                  <a:schemeClr val="tx1"/>
                </a:solidFill>
              </a:rPr>
              <a:t>...</a:t>
            </a:r>
            <a:r>
              <a:rPr lang="en-GB" sz="1000" dirty="0" smtClean="0">
                <a:solidFill>
                  <a:srgbClr val="FF0000"/>
                </a:solidFill>
              </a:rPr>
              <a:t>*</a:t>
            </a:r>
            <a:endParaRPr lang="en-GB" sz="1000" dirty="0">
              <a:solidFill>
                <a:srgbClr val="FF0000"/>
              </a:solidFill>
            </a:endParaRPr>
          </a:p>
        </p:txBody>
      </p:sp>
      <p:sp>
        <p:nvSpPr>
          <p:cNvPr id="21" name="Rectangle 20"/>
          <p:cNvSpPr/>
          <p:nvPr/>
        </p:nvSpPr>
        <p:spPr>
          <a:xfrm>
            <a:off x="685800" y="2952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LTE support for V2X services (</a:t>
            </a:r>
            <a:r>
              <a:rPr lang="en-GB" sz="1000" dirty="0" smtClean="0">
                <a:solidFill>
                  <a:schemeClr val="tx1"/>
                </a:solidFill>
              </a:rPr>
              <a:t>V2XLTE</a:t>
            </a:r>
            <a:r>
              <a:rPr lang="en-GB" sz="1000" dirty="0" smtClean="0">
                <a:solidFill>
                  <a:srgbClr val="FF0000"/>
                </a:solidFill>
              </a:rPr>
              <a:t>*</a:t>
            </a:r>
            <a:endParaRPr lang="en-GB" sz="1000" dirty="0">
              <a:solidFill>
                <a:schemeClr val="tx1"/>
              </a:solidFill>
            </a:endParaRPr>
          </a:p>
        </p:txBody>
      </p:sp>
      <p:sp>
        <p:nvSpPr>
          <p:cNvPr id="22" name="Rectangle 21"/>
          <p:cNvSpPr/>
          <p:nvPr/>
        </p:nvSpPr>
        <p:spPr>
          <a:xfrm>
            <a:off x="685800" y="3124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evaluation methodology </a:t>
            </a:r>
            <a:r>
              <a:rPr lang="en-GB" sz="1000" dirty="0" smtClean="0">
                <a:solidFill>
                  <a:schemeClr val="tx1"/>
                </a:solidFill>
              </a:rPr>
              <a:t>o..</a:t>
            </a:r>
            <a:r>
              <a:rPr lang="en-GB" sz="1000" dirty="0" smtClean="0">
                <a:solidFill>
                  <a:srgbClr val="FF0000"/>
                </a:solidFill>
              </a:rPr>
              <a:t>*</a:t>
            </a:r>
            <a:endParaRPr lang="en-GB" sz="1000" dirty="0">
              <a:solidFill>
                <a:schemeClr val="tx1"/>
              </a:solidFill>
            </a:endParaRPr>
          </a:p>
        </p:txBody>
      </p:sp>
      <p:sp>
        <p:nvSpPr>
          <p:cNvPr id="23" name="Rectangle 22"/>
          <p:cNvSpPr/>
          <p:nvPr/>
        </p:nvSpPr>
        <p:spPr>
          <a:xfrm>
            <a:off x="685800" y="3295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security aspects for LTE </a:t>
            </a:r>
            <a:r>
              <a:rPr lang="en-GB" sz="1000" dirty="0" err="1" smtClean="0">
                <a:solidFill>
                  <a:schemeClr val="tx1"/>
                </a:solidFill>
              </a:rPr>
              <a:t>su</a:t>
            </a:r>
            <a:r>
              <a:rPr lang="en-GB" sz="1000" dirty="0" smtClean="0">
                <a:solidFill>
                  <a:schemeClr val="tx1"/>
                </a:solidFill>
              </a:rPr>
              <a:t>...</a:t>
            </a:r>
            <a:endParaRPr lang="en-GB" sz="1000" dirty="0">
              <a:solidFill>
                <a:schemeClr val="tx1"/>
              </a:solidFill>
            </a:endParaRPr>
          </a:p>
        </p:txBody>
      </p:sp>
      <p:sp>
        <p:nvSpPr>
          <p:cNvPr id="24" name="Rectangle 23"/>
          <p:cNvSpPr/>
          <p:nvPr/>
        </p:nvSpPr>
        <p:spPr>
          <a:xfrm>
            <a:off x="685800" y="34671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5" name="Rectangle 24"/>
          <p:cNvSpPr/>
          <p:nvPr/>
        </p:nvSpPr>
        <p:spPr>
          <a:xfrm>
            <a:off x="685800" y="36385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6" name="Rectangle 25"/>
          <p:cNvSpPr/>
          <p:nvPr/>
        </p:nvSpPr>
        <p:spPr>
          <a:xfrm>
            <a:off x="685800" y="38100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7" name="Rectangle 26"/>
          <p:cNvSpPr/>
          <p:nvPr/>
        </p:nvSpPr>
        <p:spPr>
          <a:xfrm>
            <a:off x="685800" y="39814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5" name="Rectangle 54"/>
          <p:cNvSpPr/>
          <p:nvPr/>
        </p:nvSpPr>
        <p:spPr>
          <a:xfrm>
            <a:off x="145143" y="2781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6" name="Rectangle 55"/>
          <p:cNvSpPr/>
          <p:nvPr/>
        </p:nvSpPr>
        <p:spPr>
          <a:xfrm>
            <a:off x="145143" y="2952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7" name="Rectangle 56"/>
          <p:cNvSpPr/>
          <p:nvPr/>
        </p:nvSpPr>
        <p:spPr>
          <a:xfrm>
            <a:off x="145143" y="3124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8" name="Rectangle 57"/>
          <p:cNvSpPr/>
          <p:nvPr/>
        </p:nvSpPr>
        <p:spPr>
          <a:xfrm>
            <a:off x="145143" y="3295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9" name="Rectangle 58"/>
          <p:cNvSpPr/>
          <p:nvPr/>
        </p:nvSpPr>
        <p:spPr>
          <a:xfrm>
            <a:off x="145143" y="34671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0" name="Rectangle 59"/>
          <p:cNvSpPr/>
          <p:nvPr/>
        </p:nvSpPr>
        <p:spPr>
          <a:xfrm>
            <a:off x="145143" y="36385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1" name="Rectangle 60"/>
          <p:cNvSpPr/>
          <p:nvPr/>
        </p:nvSpPr>
        <p:spPr>
          <a:xfrm>
            <a:off x="145143" y="38100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2" name="Rectangle 61"/>
          <p:cNvSpPr/>
          <p:nvPr/>
        </p:nvSpPr>
        <p:spPr>
          <a:xfrm>
            <a:off x="145143" y="39814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4" name="Rectangle 63"/>
          <p:cNvSpPr/>
          <p:nvPr/>
        </p:nvSpPr>
        <p:spPr>
          <a:xfrm>
            <a:off x="678543" y="41719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5" name="Rectangle 64"/>
          <p:cNvSpPr/>
          <p:nvPr/>
        </p:nvSpPr>
        <p:spPr>
          <a:xfrm>
            <a:off x="678543" y="43434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6" name="Rectangle 65"/>
          <p:cNvSpPr/>
          <p:nvPr/>
        </p:nvSpPr>
        <p:spPr>
          <a:xfrm>
            <a:off x="678543" y="45148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7" name="Rectangle 66"/>
          <p:cNvSpPr/>
          <p:nvPr/>
        </p:nvSpPr>
        <p:spPr>
          <a:xfrm>
            <a:off x="678543" y="4686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8" name="Rectangle 67"/>
          <p:cNvSpPr/>
          <p:nvPr/>
        </p:nvSpPr>
        <p:spPr>
          <a:xfrm>
            <a:off x="678543" y="4857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application layer support </a:t>
            </a:r>
            <a:r>
              <a:rPr lang="en-GB" sz="1000" dirty="0" smtClean="0">
                <a:solidFill>
                  <a:schemeClr val="tx1"/>
                </a:solidFill>
              </a:rPr>
              <a:t>f...</a:t>
            </a:r>
            <a:endParaRPr lang="en-GB" sz="1000" dirty="0">
              <a:solidFill>
                <a:schemeClr val="tx1"/>
              </a:solidFill>
            </a:endParaRPr>
          </a:p>
        </p:txBody>
      </p:sp>
      <p:sp>
        <p:nvSpPr>
          <p:cNvPr id="69" name="Rectangle 68"/>
          <p:cNvSpPr/>
          <p:nvPr/>
        </p:nvSpPr>
        <p:spPr>
          <a:xfrm>
            <a:off x="678543" y="5029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Improvement of V2X </a:t>
            </a:r>
            <a:r>
              <a:rPr lang="en-GB" sz="1000" dirty="0" err="1" smtClean="0">
                <a:solidFill>
                  <a:schemeClr val="tx1"/>
                </a:solidFill>
              </a:rPr>
              <a:t>Servi</a:t>
            </a:r>
            <a:r>
              <a:rPr lang="en-GB" sz="1000" dirty="0" smtClean="0">
                <a:solidFill>
                  <a:schemeClr val="tx1"/>
                </a:solidFill>
              </a:rPr>
              <a:t>...</a:t>
            </a:r>
            <a:endParaRPr lang="en-GB" sz="1000" dirty="0">
              <a:solidFill>
                <a:schemeClr val="tx1"/>
              </a:solidFill>
            </a:endParaRPr>
          </a:p>
        </p:txBody>
      </p:sp>
      <p:sp>
        <p:nvSpPr>
          <p:cNvPr id="70" name="Rectangle 69"/>
          <p:cNvSpPr/>
          <p:nvPr/>
        </p:nvSpPr>
        <p:spPr>
          <a:xfrm>
            <a:off x="678543" y="5200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Application layer support for V2X </a:t>
            </a:r>
            <a:r>
              <a:rPr lang="en-GB" sz="1000" dirty="0" smtClean="0">
                <a:solidFill>
                  <a:schemeClr val="tx1"/>
                </a:solidFill>
              </a:rPr>
              <a:t>se...</a:t>
            </a:r>
            <a:endParaRPr lang="en-GB" sz="1000" dirty="0">
              <a:solidFill>
                <a:schemeClr val="tx1"/>
              </a:solidFill>
            </a:endParaRPr>
          </a:p>
        </p:txBody>
      </p:sp>
      <p:sp>
        <p:nvSpPr>
          <p:cNvPr id="80" name="Rectangle 79"/>
          <p:cNvSpPr/>
          <p:nvPr/>
        </p:nvSpPr>
        <p:spPr>
          <a:xfrm>
            <a:off x="137886" y="41719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1" name="Rectangle 80"/>
          <p:cNvSpPr/>
          <p:nvPr/>
        </p:nvSpPr>
        <p:spPr>
          <a:xfrm>
            <a:off x="137886" y="43434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2" name="Rectangle 81"/>
          <p:cNvSpPr/>
          <p:nvPr/>
        </p:nvSpPr>
        <p:spPr>
          <a:xfrm>
            <a:off x="137886" y="45148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3" name="Rectangle 82"/>
          <p:cNvSpPr/>
          <p:nvPr/>
        </p:nvSpPr>
        <p:spPr>
          <a:xfrm>
            <a:off x="137886" y="4686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4" name="Rectangle 83"/>
          <p:cNvSpPr/>
          <p:nvPr/>
        </p:nvSpPr>
        <p:spPr>
          <a:xfrm>
            <a:off x="137886" y="4857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5" name="Rectangle 84"/>
          <p:cNvSpPr/>
          <p:nvPr/>
        </p:nvSpPr>
        <p:spPr>
          <a:xfrm>
            <a:off x="137886" y="5029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6" name="Rectangle 85"/>
          <p:cNvSpPr/>
          <p:nvPr/>
        </p:nvSpPr>
        <p:spPr>
          <a:xfrm>
            <a:off x="137886" y="5200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Rel-17</a:t>
            </a:r>
            <a:endParaRPr lang="en-GB" sz="1000" dirty="0">
              <a:solidFill>
                <a:schemeClr val="tx1"/>
              </a:solidFill>
            </a:endParaRPr>
          </a:p>
        </p:txBody>
      </p:sp>
      <p:grpSp>
        <p:nvGrpSpPr>
          <p:cNvPr id="2" name="Group 121"/>
          <p:cNvGrpSpPr/>
          <p:nvPr/>
        </p:nvGrpSpPr>
        <p:grpSpPr>
          <a:xfrm>
            <a:off x="2870663" y="2768138"/>
            <a:ext cx="162197" cy="2590800"/>
            <a:chOff x="3421743" y="2781300"/>
            <a:chExt cx="162197" cy="2590800"/>
          </a:xfrm>
        </p:grpSpPr>
        <p:pic>
          <p:nvPicPr>
            <p:cNvPr id="118"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205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14"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1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17" name="TextBox 116"/>
          <p:cNvSpPr txBox="1"/>
          <p:nvPr/>
        </p:nvSpPr>
        <p:spPr>
          <a:xfrm>
            <a:off x="145143" y="2362200"/>
            <a:ext cx="2819400" cy="307777"/>
          </a:xfrm>
          <a:prstGeom prst="rect">
            <a:avLst/>
          </a:prstGeom>
          <a:noFill/>
        </p:spPr>
        <p:txBody>
          <a:bodyPr wrap="square" rtlCol="0">
            <a:spAutoFit/>
          </a:bodyPr>
          <a:lstStyle/>
          <a:p>
            <a:r>
              <a:rPr lang="en-GB" sz="1400" dirty="0" smtClean="0"/>
              <a:t>Studies and normative work items</a:t>
            </a:r>
            <a:endParaRPr lang="en-GB" sz="1400" dirty="0"/>
          </a:p>
        </p:txBody>
      </p:sp>
      <p:sp>
        <p:nvSpPr>
          <p:cNvPr id="119" name="Rectangle 118"/>
          <p:cNvSpPr/>
          <p:nvPr/>
        </p:nvSpPr>
        <p:spPr>
          <a:xfrm>
            <a:off x="1447800" y="16002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20" name="TextBox 119"/>
          <p:cNvSpPr txBox="1"/>
          <p:nvPr/>
        </p:nvSpPr>
        <p:spPr>
          <a:xfrm>
            <a:off x="1371600" y="1600200"/>
            <a:ext cx="5715000" cy="307777"/>
          </a:xfrm>
          <a:prstGeom prst="rect">
            <a:avLst/>
          </a:prstGeom>
          <a:noFill/>
        </p:spPr>
        <p:txBody>
          <a:bodyPr wrap="square" rtlCol="0">
            <a:spAutoFit/>
          </a:bodyPr>
          <a:lstStyle/>
          <a:p>
            <a:r>
              <a:rPr lang="en-GB" sz="1400" dirty="0" smtClean="0"/>
              <a:t>vehicle-to-anything (V2X)</a:t>
            </a:r>
            <a:endParaRPr lang="en-GB" sz="1400" dirty="0"/>
          </a:p>
        </p:txBody>
      </p:sp>
      <p:sp>
        <p:nvSpPr>
          <p:cNvPr id="123" name="TextBox 122"/>
          <p:cNvSpPr txBox="1"/>
          <p:nvPr/>
        </p:nvSpPr>
        <p:spPr>
          <a:xfrm>
            <a:off x="1304925" y="5395914"/>
            <a:ext cx="1528763" cy="246221"/>
          </a:xfrm>
          <a:prstGeom prst="rect">
            <a:avLst/>
          </a:prstGeom>
          <a:noFill/>
        </p:spPr>
        <p:txBody>
          <a:bodyPr wrap="square" rtlCol="0">
            <a:spAutoFit/>
          </a:bodyPr>
          <a:lstStyle/>
          <a:p>
            <a:r>
              <a:rPr lang="en-GB" sz="1000" dirty="0" smtClean="0">
                <a:solidFill>
                  <a:srgbClr val="FF0000"/>
                </a:solidFill>
              </a:rPr>
              <a:t>*</a:t>
            </a:r>
            <a:r>
              <a:rPr lang="en-GB" sz="1000" dirty="0" smtClean="0"/>
              <a:t> indicates complete</a:t>
            </a:r>
            <a:endParaRPr lang="en-GB" sz="1000" dirty="0"/>
          </a:p>
        </p:txBody>
      </p:sp>
      <p:sp>
        <p:nvSpPr>
          <p:cNvPr id="46" name="Rectangle 45"/>
          <p:cNvSpPr/>
          <p:nvPr/>
        </p:nvSpPr>
        <p:spPr>
          <a:xfrm>
            <a:off x="3739605" y="2775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User Equipment (UE) radio </a:t>
            </a:r>
            <a:r>
              <a:rPr lang="en-GB" sz="1000" dirty="0" err="1" smtClean="0">
                <a:solidFill>
                  <a:schemeClr val="tx1"/>
                </a:solidFill>
              </a:rPr>
              <a:t>transmis</a:t>
            </a:r>
            <a:r>
              <a:rPr lang="en-GB" sz="1000" dirty="0" smtClean="0">
                <a:solidFill>
                  <a:schemeClr val="tx1"/>
                </a:solidFill>
              </a:rPr>
              <a:t>...</a:t>
            </a:r>
            <a:endParaRPr lang="en-GB" sz="1000" dirty="0">
              <a:solidFill>
                <a:schemeClr val="tx1"/>
              </a:solidFill>
            </a:endParaRPr>
          </a:p>
        </p:txBody>
      </p:sp>
      <p:sp>
        <p:nvSpPr>
          <p:cNvPr id="48" name="Rectangle 47"/>
          <p:cNvSpPr/>
          <p:nvPr/>
        </p:nvSpPr>
        <p:spPr>
          <a:xfrm>
            <a:off x="3739605" y="2947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Vehicle to Vehicle (V2V) services </a:t>
            </a:r>
            <a:r>
              <a:rPr lang="en-GB" sz="1000" dirty="0" smtClean="0">
                <a:solidFill>
                  <a:schemeClr val="tx1"/>
                </a:solidFill>
              </a:rPr>
              <a:t>bas...</a:t>
            </a:r>
            <a:endParaRPr lang="en-GB" sz="1000" dirty="0">
              <a:solidFill>
                <a:schemeClr val="tx1"/>
              </a:solidFill>
            </a:endParaRPr>
          </a:p>
        </p:txBody>
      </p:sp>
      <p:sp>
        <p:nvSpPr>
          <p:cNvPr id="49" name="Rectangle 48"/>
          <p:cNvSpPr/>
          <p:nvPr/>
        </p:nvSpPr>
        <p:spPr>
          <a:xfrm>
            <a:off x="3739605" y="3118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0" name="Rectangle 49"/>
          <p:cNvSpPr/>
          <p:nvPr/>
        </p:nvSpPr>
        <p:spPr>
          <a:xfrm>
            <a:off x="3739605" y="3290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1" name="Rectangle 50"/>
          <p:cNvSpPr/>
          <p:nvPr/>
        </p:nvSpPr>
        <p:spPr>
          <a:xfrm>
            <a:off x="3739605" y="34615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2" name="Rectangle 51"/>
          <p:cNvSpPr/>
          <p:nvPr/>
        </p:nvSpPr>
        <p:spPr>
          <a:xfrm>
            <a:off x="3739605" y="36330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3" name="Rectangle 52"/>
          <p:cNvSpPr/>
          <p:nvPr/>
        </p:nvSpPr>
        <p:spPr>
          <a:xfrm>
            <a:off x="3739605" y="38044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4" name="Rectangle 53"/>
          <p:cNvSpPr/>
          <p:nvPr/>
        </p:nvSpPr>
        <p:spPr>
          <a:xfrm>
            <a:off x="3739605" y="39759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63" name="Rectangle 62"/>
          <p:cNvSpPr/>
          <p:nvPr/>
        </p:nvSpPr>
        <p:spPr>
          <a:xfrm>
            <a:off x="3198948" y="2775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71" name="Rectangle 70"/>
          <p:cNvSpPr/>
          <p:nvPr/>
        </p:nvSpPr>
        <p:spPr>
          <a:xfrm>
            <a:off x="3198948" y="2947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36.785</a:t>
            </a:r>
            <a:endParaRPr lang="en-GB" sz="1000" dirty="0">
              <a:solidFill>
                <a:schemeClr val="tx1"/>
              </a:solidFill>
            </a:endParaRPr>
          </a:p>
        </p:txBody>
      </p:sp>
      <p:sp>
        <p:nvSpPr>
          <p:cNvPr id="72" name="Rectangle 71"/>
          <p:cNvSpPr/>
          <p:nvPr/>
        </p:nvSpPr>
        <p:spPr>
          <a:xfrm>
            <a:off x="3198948" y="3118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3" name="Rectangle 72"/>
          <p:cNvSpPr/>
          <p:nvPr/>
        </p:nvSpPr>
        <p:spPr>
          <a:xfrm>
            <a:off x="3198948" y="3290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4" name="Rectangle 73"/>
          <p:cNvSpPr/>
          <p:nvPr/>
        </p:nvSpPr>
        <p:spPr>
          <a:xfrm>
            <a:off x="3198948" y="34615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5" name="Rectangle 74"/>
          <p:cNvSpPr/>
          <p:nvPr/>
        </p:nvSpPr>
        <p:spPr>
          <a:xfrm>
            <a:off x="3198948" y="36330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6" name="Rectangle 75"/>
          <p:cNvSpPr/>
          <p:nvPr/>
        </p:nvSpPr>
        <p:spPr>
          <a:xfrm>
            <a:off x="3198948" y="38044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7" name="Rectangle 76"/>
          <p:cNvSpPr/>
          <p:nvPr/>
        </p:nvSpPr>
        <p:spPr>
          <a:xfrm>
            <a:off x="3198948" y="39759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8" name="Rectangle 77"/>
          <p:cNvSpPr/>
          <p:nvPr/>
        </p:nvSpPr>
        <p:spPr>
          <a:xfrm>
            <a:off x="3732348" y="41664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9" name="Rectangle 78"/>
          <p:cNvSpPr/>
          <p:nvPr/>
        </p:nvSpPr>
        <p:spPr>
          <a:xfrm>
            <a:off x="3732348" y="43378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7" name="Rectangle 86"/>
          <p:cNvSpPr/>
          <p:nvPr/>
        </p:nvSpPr>
        <p:spPr>
          <a:xfrm>
            <a:off x="3732348" y="45093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8" name="Rectangle 87"/>
          <p:cNvSpPr/>
          <p:nvPr/>
        </p:nvSpPr>
        <p:spPr>
          <a:xfrm>
            <a:off x="3732348" y="4680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9" name="Rectangle 88"/>
          <p:cNvSpPr/>
          <p:nvPr/>
        </p:nvSpPr>
        <p:spPr>
          <a:xfrm>
            <a:off x="3732348" y="4852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0" name="Rectangle 89"/>
          <p:cNvSpPr/>
          <p:nvPr/>
        </p:nvSpPr>
        <p:spPr>
          <a:xfrm>
            <a:off x="3732348" y="5023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1" name="Rectangle 90"/>
          <p:cNvSpPr/>
          <p:nvPr/>
        </p:nvSpPr>
        <p:spPr>
          <a:xfrm>
            <a:off x="3732348" y="5195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2" name="Rectangle 91"/>
          <p:cNvSpPr/>
          <p:nvPr/>
        </p:nvSpPr>
        <p:spPr>
          <a:xfrm>
            <a:off x="3191691" y="41664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3" name="Rectangle 92"/>
          <p:cNvSpPr/>
          <p:nvPr/>
        </p:nvSpPr>
        <p:spPr>
          <a:xfrm>
            <a:off x="3191691" y="43378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4" name="Rectangle 93"/>
          <p:cNvSpPr/>
          <p:nvPr/>
        </p:nvSpPr>
        <p:spPr>
          <a:xfrm>
            <a:off x="3191691" y="45093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5" name="Rectangle 94"/>
          <p:cNvSpPr/>
          <p:nvPr/>
        </p:nvSpPr>
        <p:spPr>
          <a:xfrm>
            <a:off x="3191691" y="4680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6" name="Rectangle 95"/>
          <p:cNvSpPr/>
          <p:nvPr/>
        </p:nvSpPr>
        <p:spPr>
          <a:xfrm>
            <a:off x="3191691" y="4852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7" name="Rectangle 96"/>
          <p:cNvSpPr/>
          <p:nvPr/>
        </p:nvSpPr>
        <p:spPr>
          <a:xfrm>
            <a:off x="3191691" y="5023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8" name="Rectangle 97"/>
          <p:cNvSpPr/>
          <p:nvPr/>
        </p:nvSpPr>
        <p:spPr>
          <a:xfrm>
            <a:off x="3191691" y="5195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3" name="Group 121"/>
          <p:cNvGrpSpPr/>
          <p:nvPr/>
        </p:nvGrpSpPr>
        <p:grpSpPr>
          <a:xfrm>
            <a:off x="5924468" y="2762596"/>
            <a:ext cx="162197" cy="2590800"/>
            <a:chOff x="3421743" y="2781300"/>
            <a:chExt cx="162197" cy="2590800"/>
          </a:xfrm>
        </p:grpSpPr>
        <p:pic>
          <p:nvPicPr>
            <p:cNvPr id="100"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0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02"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03"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04" name="TextBox 103"/>
          <p:cNvSpPr txBox="1"/>
          <p:nvPr/>
        </p:nvSpPr>
        <p:spPr>
          <a:xfrm>
            <a:off x="3198948" y="2356658"/>
            <a:ext cx="2819400" cy="307777"/>
          </a:xfrm>
          <a:prstGeom prst="rect">
            <a:avLst/>
          </a:prstGeom>
          <a:noFill/>
        </p:spPr>
        <p:txBody>
          <a:bodyPr wrap="square" rtlCol="0">
            <a:spAutoFit/>
          </a:bodyPr>
          <a:lstStyle/>
          <a:p>
            <a:r>
              <a:rPr lang="en-GB" sz="1400" dirty="0" smtClean="0"/>
              <a:t>Technical Reports and Specifications</a:t>
            </a:r>
            <a:endParaRPr lang="en-GB" sz="1400" dirty="0"/>
          </a:p>
        </p:txBody>
      </p:sp>
      <p:sp>
        <p:nvSpPr>
          <p:cNvPr id="105" name="Rectangle 104"/>
          <p:cNvSpPr/>
          <p:nvPr/>
        </p:nvSpPr>
        <p:spPr>
          <a:xfrm>
            <a:off x="6796940" y="2743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4326 Rel-14 – V2V power </a:t>
            </a:r>
            <a:r>
              <a:rPr lang="en-GB" sz="1000" dirty="0" err="1" smtClean="0">
                <a:solidFill>
                  <a:schemeClr val="tx1"/>
                </a:solidFill>
              </a:rPr>
              <a:t>imbala</a:t>
            </a:r>
            <a:r>
              <a:rPr lang="en-GB" sz="1000" dirty="0" smtClean="0">
                <a:solidFill>
                  <a:schemeClr val="tx1"/>
                </a:solidFill>
              </a:rPr>
              <a:t>...</a:t>
            </a:r>
            <a:endParaRPr lang="en-GB" sz="1000" dirty="0">
              <a:solidFill>
                <a:schemeClr val="tx1"/>
              </a:solidFill>
            </a:endParaRPr>
          </a:p>
        </p:txBody>
      </p:sp>
      <p:sp>
        <p:nvSpPr>
          <p:cNvPr id="106" name="Rectangle 105"/>
          <p:cNvSpPr/>
          <p:nvPr/>
        </p:nvSpPr>
        <p:spPr>
          <a:xfrm>
            <a:off x="6796940" y="2934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4698 Rel-14 – Correction of RE...</a:t>
            </a:r>
            <a:endParaRPr lang="en-GB" sz="1000" dirty="0">
              <a:solidFill>
                <a:schemeClr val="tx1"/>
              </a:solidFill>
            </a:endParaRPr>
          </a:p>
        </p:txBody>
      </p:sp>
      <p:sp>
        <p:nvSpPr>
          <p:cNvPr id="107" name="Rectangle 106"/>
          <p:cNvSpPr/>
          <p:nvPr/>
        </p:nvSpPr>
        <p:spPr>
          <a:xfrm>
            <a:off x="6796940" y="3105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8" name="Rectangle 107"/>
          <p:cNvSpPr/>
          <p:nvPr/>
        </p:nvSpPr>
        <p:spPr>
          <a:xfrm>
            <a:off x="6796940" y="3276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9" name="Rectangle 108"/>
          <p:cNvSpPr/>
          <p:nvPr/>
        </p:nvSpPr>
        <p:spPr>
          <a:xfrm>
            <a:off x="6796940" y="34483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0" name="Rectangle 109"/>
          <p:cNvSpPr/>
          <p:nvPr/>
        </p:nvSpPr>
        <p:spPr>
          <a:xfrm>
            <a:off x="6796940" y="36198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1" name="Rectangle 110"/>
          <p:cNvSpPr/>
          <p:nvPr/>
        </p:nvSpPr>
        <p:spPr>
          <a:xfrm>
            <a:off x="6796940" y="37912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2" name="Rectangle 111"/>
          <p:cNvSpPr/>
          <p:nvPr/>
        </p:nvSpPr>
        <p:spPr>
          <a:xfrm>
            <a:off x="6796940" y="39627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3" name="Rectangle 112"/>
          <p:cNvSpPr/>
          <p:nvPr/>
        </p:nvSpPr>
        <p:spPr>
          <a:xfrm>
            <a:off x="6256283" y="2762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16" name="Rectangle 115"/>
          <p:cNvSpPr/>
          <p:nvPr/>
        </p:nvSpPr>
        <p:spPr>
          <a:xfrm>
            <a:off x="6256283" y="2934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21" name="Rectangle 120"/>
          <p:cNvSpPr/>
          <p:nvPr/>
        </p:nvSpPr>
        <p:spPr>
          <a:xfrm>
            <a:off x="6256283" y="3105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2" name="Rectangle 121"/>
          <p:cNvSpPr/>
          <p:nvPr/>
        </p:nvSpPr>
        <p:spPr>
          <a:xfrm>
            <a:off x="6256283" y="3276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4" name="Rectangle 123"/>
          <p:cNvSpPr/>
          <p:nvPr/>
        </p:nvSpPr>
        <p:spPr>
          <a:xfrm>
            <a:off x="6256283" y="34483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5" name="Rectangle 124"/>
          <p:cNvSpPr/>
          <p:nvPr/>
        </p:nvSpPr>
        <p:spPr>
          <a:xfrm>
            <a:off x="6256283" y="36198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6" name="Rectangle 125"/>
          <p:cNvSpPr/>
          <p:nvPr/>
        </p:nvSpPr>
        <p:spPr>
          <a:xfrm>
            <a:off x="6256283" y="37912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7" name="Rectangle 126"/>
          <p:cNvSpPr/>
          <p:nvPr/>
        </p:nvSpPr>
        <p:spPr>
          <a:xfrm>
            <a:off x="6256283" y="39627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8" name="Rectangle 127"/>
          <p:cNvSpPr/>
          <p:nvPr/>
        </p:nvSpPr>
        <p:spPr>
          <a:xfrm>
            <a:off x="6789683" y="41532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9" name="Rectangle 128"/>
          <p:cNvSpPr/>
          <p:nvPr/>
        </p:nvSpPr>
        <p:spPr>
          <a:xfrm>
            <a:off x="6789683" y="43246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0" name="Rectangle 129"/>
          <p:cNvSpPr/>
          <p:nvPr/>
        </p:nvSpPr>
        <p:spPr>
          <a:xfrm>
            <a:off x="6789683" y="44961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1" name="Rectangle 130"/>
          <p:cNvSpPr/>
          <p:nvPr/>
        </p:nvSpPr>
        <p:spPr>
          <a:xfrm>
            <a:off x="6789683" y="46675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2" name="Rectangle 131"/>
          <p:cNvSpPr/>
          <p:nvPr/>
        </p:nvSpPr>
        <p:spPr>
          <a:xfrm>
            <a:off x="6789683" y="4839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3" name="Rectangle 132"/>
          <p:cNvSpPr/>
          <p:nvPr/>
        </p:nvSpPr>
        <p:spPr>
          <a:xfrm>
            <a:off x="6789683" y="5010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4" name="Rectangle 133"/>
          <p:cNvSpPr/>
          <p:nvPr/>
        </p:nvSpPr>
        <p:spPr>
          <a:xfrm>
            <a:off x="6789683" y="5181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5" name="Rectangle 134"/>
          <p:cNvSpPr/>
          <p:nvPr/>
        </p:nvSpPr>
        <p:spPr>
          <a:xfrm>
            <a:off x="6249026" y="41532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6" name="Rectangle 135"/>
          <p:cNvSpPr/>
          <p:nvPr/>
        </p:nvSpPr>
        <p:spPr>
          <a:xfrm>
            <a:off x="6249026" y="43246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7" name="Rectangle 136"/>
          <p:cNvSpPr/>
          <p:nvPr/>
        </p:nvSpPr>
        <p:spPr>
          <a:xfrm>
            <a:off x="6249026" y="44961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8" name="Rectangle 137"/>
          <p:cNvSpPr/>
          <p:nvPr/>
        </p:nvSpPr>
        <p:spPr>
          <a:xfrm>
            <a:off x="6249026" y="4667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9" name="Rectangle 138"/>
          <p:cNvSpPr/>
          <p:nvPr/>
        </p:nvSpPr>
        <p:spPr>
          <a:xfrm>
            <a:off x="6249026" y="4839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0" name="Rectangle 139"/>
          <p:cNvSpPr/>
          <p:nvPr/>
        </p:nvSpPr>
        <p:spPr>
          <a:xfrm>
            <a:off x="6249026" y="5010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1" name="Rectangle 140"/>
          <p:cNvSpPr/>
          <p:nvPr/>
        </p:nvSpPr>
        <p:spPr>
          <a:xfrm>
            <a:off x="6249026" y="5181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8" name="Group 121"/>
          <p:cNvGrpSpPr/>
          <p:nvPr/>
        </p:nvGrpSpPr>
        <p:grpSpPr>
          <a:xfrm>
            <a:off x="8981803" y="2749434"/>
            <a:ext cx="162197" cy="2590800"/>
            <a:chOff x="3421743" y="2781300"/>
            <a:chExt cx="162197" cy="2590800"/>
          </a:xfrm>
        </p:grpSpPr>
        <p:pic>
          <p:nvPicPr>
            <p:cNvPr id="143"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44"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4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46"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47" name="TextBox 146"/>
          <p:cNvSpPr txBox="1"/>
          <p:nvPr/>
        </p:nvSpPr>
        <p:spPr>
          <a:xfrm>
            <a:off x="6256283" y="2343496"/>
            <a:ext cx="2819400" cy="307777"/>
          </a:xfrm>
          <a:prstGeom prst="rect">
            <a:avLst/>
          </a:prstGeom>
          <a:noFill/>
        </p:spPr>
        <p:txBody>
          <a:bodyPr wrap="square" rtlCol="0">
            <a:spAutoFit/>
          </a:bodyPr>
          <a:lstStyle/>
          <a:p>
            <a:r>
              <a:rPr lang="en-GB" sz="1400" dirty="0" smtClean="0"/>
              <a:t>Change Requests (approved)</a:t>
            </a:r>
            <a:endParaRPr lang="en-GB" sz="1400" dirty="0"/>
          </a:p>
        </p:txBody>
      </p:sp>
      <p:pic>
        <p:nvPicPr>
          <p:cNvPr id="3074"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137886" y="5408445"/>
            <a:ext cx="467380" cy="467380"/>
          </a:xfrm>
          <a:prstGeom prst="rect">
            <a:avLst/>
          </a:prstGeom>
          <a:noFill/>
        </p:spPr>
      </p:pic>
      <p:pic>
        <p:nvPicPr>
          <p:cNvPr id="148"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3198948" y="5408445"/>
            <a:ext cx="467380" cy="467380"/>
          </a:xfrm>
          <a:prstGeom prst="rect">
            <a:avLst/>
          </a:prstGeom>
          <a:noFill/>
        </p:spPr>
      </p:pic>
      <p:pic>
        <p:nvPicPr>
          <p:cNvPr id="149"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6249026" y="5408445"/>
            <a:ext cx="467380" cy="467380"/>
          </a:xfrm>
          <a:prstGeom prst="rect">
            <a:avLst/>
          </a:prstGeom>
          <a:noFill/>
        </p:spPr>
      </p:pic>
      <p:sp>
        <p:nvSpPr>
          <p:cNvPr id="150" name="TextBox 149"/>
          <p:cNvSpPr txBox="1"/>
          <p:nvPr/>
        </p:nvSpPr>
        <p:spPr>
          <a:xfrm>
            <a:off x="3198948"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latest version of all specs in all Releases</a:t>
            </a:r>
            <a:endParaRPr lang="en-GB" sz="1200" dirty="0">
              <a:solidFill>
                <a:schemeClr val="bg1">
                  <a:lumMod val="65000"/>
                </a:schemeClr>
              </a:solidFill>
            </a:endParaRPr>
          </a:p>
        </p:txBody>
      </p:sp>
      <p:sp>
        <p:nvSpPr>
          <p:cNvPr id="151" name="TextBox 150"/>
          <p:cNvSpPr txBox="1"/>
          <p:nvPr/>
        </p:nvSpPr>
        <p:spPr>
          <a:xfrm>
            <a:off x="624902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approved CRs for all specs in this area</a:t>
            </a:r>
            <a:endParaRPr lang="en-GB" sz="1200" dirty="0">
              <a:solidFill>
                <a:schemeClr val="bg1">
                  <a:lumMod val="65000"/>
                </a:schemeClr>
              </a:solidFill>
            </a:endParaRPr>
          </a:p>
        </p:txBody>
      </p:sp>
      <p:pic>
        <p:nvPicPr>
          <p:cNvPr id="5122" name="Picture 2"/>
          <p:cNvPicPr>
            <a:picLocks noChangeAspect="1" noChangeArrowheads="1"/>
          </p:cNvPicPr>
          <p:nvPr/>
        </p:nvPicPr>
        <p:blipFill>
          <a:blip r:embed="rId4" cstate="print"/>
          <a:srcRect/>
          <a:stretch>
            <a:fillRect/>
          </a:stretch>
        </p:blipFill>
        <p:spPr bwMode="auto">
          <a:xfrm>
            <a:off x="4190999" y="3639260"/>
            <a:ext cx="4884683" cy="3128427"/>
          </a:xfrm>
          <a:prstGeom prst="rect">
            <a:avLst/>
          </a:prstGeom>
          <a:noFill/>
          <a:ln w="9525">
            <a:noFill/>
            <a:miter lim="800000"/>
            <a:headEnd/>
            <a:tailEnd/>
          </a:ln>
        </p:spPr>
      </p:pic>
      <p:sp>
        <p:nvSpPr>
          <p:cNvPr id="142" name="Rounded Rectangular Callout 141"/>
          <p:cNvSpPr/>
          <p:nvPr/>
        </p:nvSpPr>
        <p:spPr>
          <a:xfrm>
            <a:off x="4191000" y="539288"/>
            <a:ext cx="4419600" cy="1804208"/>
          </a:xfrm>
          <a:prstGeom prst="wedgeRoundRectCallout">
            <a:avLst>
              <a:gd name="adj1" fmla="val 53838"/>
              <a:gd name="adj2" fmla="val 209477"/>
              <a:gd name="adj3" fmla="val 16667"/>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Clicking on the top level work item will open the home page for that work item.</a:t>
            </a:r>
            <a:endParaRPr lang="en-GB" sz="1400" dirty="0">
              <a:solidFill>
                <a:schemeClr val="tx1"/>
              </a:solidFill>
            </a:endParaRPr>
          </a:p>
        </p:txBody>
      </p:sp>
      <p:pic>
        <p:nvPicPr>
          <p:cNvPr id="6146" name="Picture 2"/>
          <p:cNvPicPr>
            <a:picLocks noChangeAspect="1" noChangeArrowheads="1"/>
          </p:cNvPicPr>
          <p:nvPr/>
        </p:nvPicPr>
        <p:blipFill>
          <a:blip r:embed="rId5" cstate="print"/>
          <a:srcRect/>
          <a:stretch>
            <a:fillRect/>
          </a:stretch>
        </p:blipFill>
        <p:spPr bwMode="auto">
          <a:xfrm>
            <a:off x="5482490" y="4468795"/>
            <a:ext cx="2628900" cy="234668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ppt_x"/>
                                          </p:val>
                                        </p:tav>
                                        <p:tav tm="100000">
                                          <p:val>
                                            <p:strVal val="#ppt_x"/>
                                          </p:val>
                                        </p:tav>
                                      </p:tavLst>
                                    </p:anim>
                                    <p:anim calcmode="lin" valueType="num">
                                      <p:cBhvr additive="base">
                                        <p:cTn id="8" dur="500" fill="hold"/>
                                        <p:tgtEl>
                                          <p:spTgt spid="61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5" name="TextBox 4"/>
          <p:cNvSpPr txBox="1"/>
          <p:nvPr/>
        </p:nvSpPr>
        <p:spPr>
          <a:xfrm>
            <a:off x="457200" y="685800"/>
            <a:ext cx="762000" cy="307777"/>
          </a:xfrm>
          <a:prstGeom prst="rect">
            <a:avLst/>
          </a:prstGeom>
          <a:noFill/>
        </p:spPr>
        <p:txBody>
          <a:bodyPr wrap="square" rtlCol="0">
            <a:spAutoFit/>
          </a:bodyPr>
          <a:lstStyle/>
          <a:p>
            <a:r>
              <a:rPr lang="en-GB" sz="1400" dirty="0" smtClean="0">
                <a:solidFill>
                  <a:schemeClr val="bg1">
                    <a:lumMod val="65000"/>
                  </a:schemeClr>
                </a:solidFill>
              </a:rPr>
              <a:t>Page: </a:t>
            </a:r>
            <a:endParaRPr lang="en-GB" sz="1400" dirty="0">
              <a:solidFill>
                <a:schemeClr val="bg1">
                  <a:lumMod val="65000"/>
                </a:schemeClr>
              </a:solidFill>
            </a:endParaRPr>
          </a:p>
        </p:txBody>
      </p:sp>
      <p:sp>
        <p:nvSpPr>
          <p:cNvPr id="6" name="TextBox 5"/>
          <p:cNvSpPr txBox="1"/>
          <p:nvPr/>
        </p:nvSpPr>
        <p:spPr>
          <a:xfrm>
            <a:off x="1066800" y="685800"/>
            <a:ext cx="7467600" cy="307777"/>
          </a:xfrm>
          <a:prstGeom prst="rect">
            <a:avLst/>
          </a:prstGeom>
          <a:noFill/>
        </p:spPr>
        <p:txBody>
          <a:bodyPr wrap="square" rtlCol="0">
            <a:spAutoFit/>
          </a:bodyPr>
          <a:lstStyle/>
          <a:p>
            <a:r>
              <a:rPr lang="en-GB" sz="1400" dirty="0" err="1" smtClean="0">
                <a:solidFill>
                  <a:schemeClr val="bg1">
                    <a:lumMod val="65000"/>
                  </a:schemeClr>
                </a:solidFill>
              </a:rPr>
              <a:t>technology_areas_home</a:t>
            </a:r>
            <a:r>
              <a:rPr lang="en-GB" sz="1400" dirty="0" smtClean="0">
                <a:solidFill>
                  <a:schemeClr val="bg1">
                    <a:lumMod val="65000"/>
                  </a:schemeClr>
                </a:solidFill>
              </a:rPr>
              <a:t>/</a:t>
            </a:r>
            <a:r>
              <a:rPr lang="en-GB" sz="1400" dirty="0" err="1" smtClean="0">
                <a:solidFill>
                  <a:schemeClr val="bg1">
                    <a:lumMod val="65000"/>
                  </a:schemeClr>
                </a:solidFill>
              </a:rPr>
              <a:t>search_results</a:t>
            </a:r>
            <a:r>
              <a:rPr lang="en-GB" sz="1400" dirty="0" smtClean="0">
                <a:solidFill>
                  <a:schemeClr val="bg1">
                    <a:lumMod val="65000"/>
                  </a:schemeClr>
                </a:solidFill>
              </a:rPr>
              <a:t>/document-download </a:t>
            </a:r>
            <a:endParaRPr lang="en-GB" sz="1400" dirty="0">
              <a:solidFill>
                <a:schemeClr val="bg1">
                  <a:lumMod val="65000"/>
                </a:schemeClr>
              </a:solidFill>
            </a:endParaRPr>
          </a:p>
        </p:txBody>
      </p:sp>
      <p:sp>
        <p:nvSpPr>
          <p:cNvPr id="7" name="TextBox 6"/>
          <p:cNvSpPr txBox="1"/>
          <p:nvPr/>
        </p:nvSpPr>
        <p:spPr>
          <a:xfrm>
            <a:off x="533400" y="1219200"/>
            <a:ext cx="5486400" cy="369332"/>
          </a:xfrm>
          <a:prstGeom prst="rect">
            <a:avLst/>
          </a:prstGeom>
          <a:noFill/>
        </p:spPr>
        <p:txBody>
          <a:bodyPr wrap="square" rtlCol="0">
            <a:spAutoFit/>
          </a:bodyPr>
          <a:lstStyle/>
          <a:p>
            <a:r>
              <a:rPr lang="en-GB" dirty="0" smtClean="0"/>
              <a:t>Step 3 – download documents for technology area:</a:t>
            </a:r>
            <a:endParaRPr lang="en-GB" dirty="0"/>
          </a:p>
        </p:txBody>
      </p:sp>
      <p:sp>
        <p:nvSpPr>
          <p:cNvPr id="47" name="TextBox 46"/>
          <p:cNvSpPr txBox="1"/>
          <p:nvPr/>
        </p:nvSpPr>
        <p:spPr>
          <a:xfrm>
            <a:off x="13788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work-item-related documents (WIDs, status reports) in this area</a:t>
            </a:r>
            <a:endParaRPr lang="en-GB" sz="1200" dirty="0">
              <a:solidFill>
                <a:schemeClr val="bg1">
                  <a:lumMod val="65000"/>
                </a:schemeClr>
              </a:solidFill>
            </a:endParaRPr>
          </a:p>
        </p:txBody>
      </p:sp>
      <p:sp>
        <p:nvSpPr>
          <p:cNvPr id="18" name="Rectangle 17"/>
          <p:cNvSpPr/>
          <p:nvPr/>
        </p:nvSpPr>
        <p:spPr>
          <a:xfrm>
            <a:off x="685800" y="2781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Support for V2V services based on </a:t>
            </a:r>
            <a:r>
              <a:rPr lang="en-GB" sz="1000" dirty="0" smtClean="0">
                <a:solidFill>
                  <a:schemeClr val="tx1"/>
                </a:solidFill>
              </a:rPr>
              <a:t>...</a:t>
            </a:r>
            <a:r>
              <a:rPr lang="en-GB" sz="1000" dirty="0" smtClean="0">
                <a:solidFill>
                  <a:srgbClr val="FF0000"/>
                </a:solidFill>
              </a:rPr>
              <a:t>*</a:t>
            </a:r>
            <a:endParaRPr lang="en-GB" sz="1000" dirty="0">
              <a:solidFill>
                <a:srgbClr val="FF0000"/>
              </a:solidFill>
            </a:endParaRPr>
          </a:p>
        </p:txBody>
      </p:sp>
      <p:sp>
        <p:nvSpPr>
          <p:cNvPr id="21" name="Rectangle 20"/>
          <p:cNvSpPr/>
          <p:nvPr/>
        </p:nvSpPr>
        <p:spPr>
          <a:xfrm>
            <a:off x="685800" y="2952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LTE support for V2X services (</a:t>
            </a:r>
            <a:r>
              <a:rPr lang="en-GB" sz="1000" dirty="0" smtClean="0">
                <a:solidFill>
                  <a:schemeClr val="tx1"/>
                </a:solidFill>
              </a:rPr>
              <a:t>V2XLTE</a:t>
            </a:r>
            <a:r>
              <a:rPr lang="en-GB" sz="1000" dirty="0" smtClean="0">
                <a:solidFill>
                  <a:srgbClr val="FF0000"/>
                </a:solidFill>
              </a:rPr>
              <a:t>*</a:t>
            </a:r>
            <a:endParaRPr lang="en-GB" sz="1000" dirty="0">
              <a:solidFill>
                <a:schemeClr val="tx1"/>
              </a:solidFill>
            </a:endParaRPr>
          </a:p>
        </p:txBody>
      </p:sp>
      <p:sp>
        <p:nvSpPr>
          <p:cNvPr id="22" name="Rectangle 21"/>
          <p:cNvSpPr/>
          <p:nvPr/>
        </p:nvSpPr>
        <p:spPr>
          <a:xfrm>
            <a:off x="685800" y="3124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evaluation methodology </a:t>
            </a:r>
            <a:r>
              <a:rPr lang="en-GB" sz="1000" dirty="0" smtClean="0">
                <a:solidFill>
                  <a:schemeClr val="tx1"/>
                </a:solidFill>
              </a:rPr>
              <a:t>o..</a:t>
            </a:r>
            <a:r>
              <a:rPr lang="en-GB" sz="1000" dirty="0" smtClean="0">
                <a:solidFill>
                  <a:srgbClr val="FF0000"/>
                </a:solidFill>
              </a:rPr>
              <a:t>*</a:t>
            </a:r>
            <a:endParaRPr lang="en-GB" sz="1000" dirty="0">
              <a:solidFill>
                <a:schemeClr val="tx1"/>
              </a:solidFill>
            </a:endParaRPr>
          </a:p>
        </p:txBody>
      </p:sp>
      <p:sp>
        <p:nvSpPr>
          <p:cNvPr id="23" name="Rectangle 22"/>
          <p:cNvSpPr/>
          <p:nvPr/>
        </p:nvSpPr>
        <p:spPr>
          <a:xfrm>
            <a:off x="685800" y="3295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security aspects for LTE </a:t>
            </a:r>
            <a:r>
              <a:rPr lang="en-GB" sz="1000" dirty="0" err="1" smtClean="0">
                <a:solidFill>
                  <a:schemeClr val="tx1"/>
                </a:solidFill>
              </a:rPr>
              <a:t>su</a:t>
            </a:r>
            <a:r>
              <a:rPr lang="en-GB" sz="1000" dirty="0" smtClean="0">
                <a:solidFill>
                  <a:schemeClr val="tx1"/>
                </a:solidFill>
              </a:rPr>
              <a:t>...</a:t>
            </a:r>
            <a:endParaRPr lang="en-GB" sz="1000" dirty="0">
              <a:solidFill>
                <a:schemeClr val="tx1"/>
              </a:solidFill>
            </a:endParaRPr>
          </a:p>
        </p:txBody>
      </p:sp>
      <p:sp>
        <p:nvSpPr>
          <p:cNvPr id="24" name="Rectangle 23"/>
          <p:cNvSpPr/>
          <p:nvPr/>
        </p:nvSpPr>
        <p:spPr>
          <a:xfrm>
            <a:off x="685800" y="34671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5" name="Rectangle 24"/>
          <p:cNvSpPr/>
          <p:nvPr/>
        </p:nvSpPr>
        <p:spPr>
          <a:xfrm>
            <a:off x="685800" y="36385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6" name="Rectangle 25"/>
          <p:cNvSpPr/>
          <p:nvPr/>
        </p:nvSpPr>
        <p:spPr>
          <a:xfrm>
            <a:off x="685800" y="38100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7" name="Rectangle 26"/>
          <p:cNvSpPr/>
          <p:nvPr/>
        </p:nvSpPr>
        <p:spPr>
          <a:xfrm>
            <a:off x="685800" y="39814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5" name="Rectangle 54"/>
          <p:cNvSpPr/>
          <p:nvPr/>
        </p:nvSpPr>
        <p:spPr>
          <a:xfrm>
            <a:off x="145143" y="2781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6" name="Rectangle 55"/>
          <p:cNvSpPr/>
          <p:nvPr/>
        </p:nvSpPr>
        <p:spPr>
          <a:xfrm>
            <a:off x="145143" y="2952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7" name="Rectangle 56"/>
          <p:cNvSpPr/>
          <p:nvPr/>
        </p:nvSpPr>
        <p:spPr>
          <a:xfrm>
            <a:off x="145143" y="3124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8" name="Rectangle 57"/>
          <p:cNvSpPr/>
          <p:nvPr/>
        </p:nvSpPr>
        <p:spPr>
          <a:xfrm>
            <a:off x="145143" y="3295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9" name="Rectangle 58"/>
          <p:cNvSpPr/>
          <p:nvPr/>
        </p:nvSpPr>
        <p:spPr>
          <a:xfrm>
            <a:off x="145143" y="34671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0" name="Rectangle 59"/>
          <p:cNvSpPr/>
          <p:nvPr/>
        </p:nvSpPr>
        <p:spPr>
          <a:xfrm>
            <a:off x="145143" y="36385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1" name="Rectangle 60"/>
          <p:cNvSpPr/>
          <p:nvPr/>
        </p:nvSpPr>
        <p:spPr>
          <a:xfrm>
            <a:off x="145143" y="38100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2" name="Rectangle 61"/>
          <p:cNvSpPr/>
          <p:nvPr/>
        </p:nvSpPr>
        <p:spPr>
          <a:xfrm>
            <a:off x="145143" y="39814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4" name="Rectangle 63"/>
          <p:cNvSpPr/>
          <p:nvPr/>
        </p:nvSpPr>
        <p:spPr>
          <a:xfrm>
            <a:off x="678543" y="41719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5" name="Rectangle 64"/>
          <p:cNvSpPr/>
          <p:nvPr/>
        </p:nvSpPr>
        <p:spPr>
          <a:xfrm>
            <a:off x="678543" y="43434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6" name="Rectangle 65"/>
          <p:cNvSpPr/>
          <p:nvPr/>
        </p:nvSpPr>
        <p:spPr>
          <a:xfrm>
            <a:off x="678543" y="45148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7" name="Rectangle 66"/>
          <p:cNvSpPr/>
          <p:nvPr/>
        </p:nvSpPr>
        <p:spPr>
          <a:xfrm>
            <a:off x="678543" y="4686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8" name="Rectangle 67"/>
          <p:cNvSpPr/>
          <p:nvPr/>
        </p:nvSpPr>
        <p:spPr>
          <a:xfrm>
            <a:off x="678543" y="4857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application layer support </a:t>
            </a:r>
            <a:r>
              <a:rPr lang="en-GB" sz="1000" dirty="0" smtClean="0">
                <a:solidFill>
                  <a:schemeClr val="tx1"/>
                </a:solidFill>
              </a:rPr>
              <a:t>f...</a:t>
            </a:r>
            <a:endParaRPr lang="en-GB" sz="1000" dirty="0">
              <a:solidFill>
                <a:schemeClr val="tx1"/>
              </a:solidFill>
            </a:endParaRPr>
          </a:p>
        </p:txBody>
      </p:sp>
      <p:sp>
        <p:nvSpPr>
          <p:cNvPr id="69" name="Rectangle 68"/>
          <p:cNvSpPr/>
          <p:nvPr/>
        </p:nvSpPr>
        <p:spPr>
          <a:xfrm>
            <a:off x="678543" y="5029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Improvement of V2X </a:t>
            </a:r>
            <a:r>
              <a:rPr lang="en-GB" sz="1000" dirty="0" err="1" smtClean="0">
                <a:solidFill>
                  <a:schemeClr val="tx1"/>
                </a:solidFill>
              </a:rPr>
              <a:t>Servi</a:t>
            </a:r>
            <a:r>
              <a:rPr lang="en-GB" sz="1000" dirty="0" smtClean="0">
                <a:solidFill>
                  <a:schemeClr val="tx1"/>
                </a:solidFill>
              </a:rPr>
              <a:t>...</a:t>
            </a:r>
            <a:endParaRPr lang="en-GB" sz="1000" dirty="0">
              <a:solidFill>
                <a:schemeClr val="tx1"/>
              </a:solidFill>
            </a:endParaRPr>
          </a:p>
        </p:txBody>
      </p:sp>
      <p:sp>
        <p:nvSpPr>
          <p:cNvPr id="70" name="Rectangle 69"/>
          <p:cNvSpPr/>
          <p:nvPr/>
        </p:nvSpPr>
        <p:spPr>
          <a:xfrm>
            <a:off x="678543" y="5200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Application layer support for V2X </a:t>
            </a:r>
            <a:r>
              <a:rPr lang="en-GB" sz="1000" dirty="0" smtClean="0">
                <a:solidFill>
                  <a:schemeClr val="tx1"/>
                </a:solidFill>
              </a:rPr>
              <a:t>se...</a:t>
            </a:r>
            <a:endParaRPr lang="en-GB" sz="1000" dirty="0">
              <a:solidFill>
                <a:schemeClr val="tx1"/>
              </a:solidFill>
            </a:endParaRPr>
          </a:p>
        </p:txBody>
      </p:sp>
      <p:sp>
        <p:nvSpPr>
          <p:cNvPr id="80" name="Rectangle 79"/>
          <p:cNvSpPr/>
          <p:nvPr/>
        </p:nvSpPr>
        <p:spPr>
          <a:xfrm>
            <a:off x="137886" y="41719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1" name="Rectangle 80"/>
          <p:cNvSpPr/>
          <p:nvPr/>
        </p:nvSpPr>
        <p:spPr>
          <a:xfrm>
            <a:off x="137886" y="43434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2" name="Rectangle 81"/>
          <p:cNvSpPr/>
          <p:nvPr/>
        </p:nvSpPr>
        <p:spPr>
          <a:xfrm>
            <a:off x="137886" y="45148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3" name="Rectangle 82"/>
          <p:cNvSpPr/>
          <p:nvPr/>
        </p:nvSpPr>
        <p:spPr>
          <a:xfrm>
            <a:off x="137886" y="4686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4" name="Rectangle 83"/>
          <p:cNvSpPr/>
          <p:nvPr/>
        </p:nvSpPr>
        <p:spPr>
          <a:xfrm>
            <a:off x="137886" y="4857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5" name="Rectangle 84"/>
          <p:cNvSpPr/>
          <p:nvPr/>
        </p:nvSpPr>
        <p:spPr>
          <a:xfrm>
            <a:off x="137886" y="5029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6" name="Rectangle 85"/>
          <p:cNvSpPr/>
          <p:nvPr/>
        </p:nvSpPr>
        <p:spPr>
          <a:xfrm>
            <a:off x="137886" y="5200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Rel-17</a:t>
            </a:r>
            <a:endParaRPr lang="en-GB" sz="1000" dirty="0">
              <a:solidFill>
                <a:schemeClr val="tx1"/>
              </a:solidFill>
            </a:endParaRPr>
          </a:p>
        </p:txBody>
      </p:sp>
      <p:grpSp>
        <p:nvGrpSpPr>
          <p:cNvPr id="2" name="Group 121"/>
          <p:cNvGrpSpPr/>
          <p:nvPr/>
        </p:nvGrpSpPr>
        <p:grpSpPr>
          <a:xfrm>
            <a:off x="2870663" y="2768138"/>
            <a:ext cx="162197" cy="2590800"/>
            <a:chOff x="3421743" y="2781300"/>
            <a:chExt cx="162197" cy="2590800"/>
          </a:xfrm>
        </p:grpSpPr>
        <p:pic>
          <p:nvPicPr>
            <p:cNvPr id="118"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205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14"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1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17" name="TextBox 116"/>
          <p:cNvSpPr txBox="1"/>
          <p:nvPr/>
        </p:nvSpPr>
        <p:spPr>
          <a:xfrm>
            <a:off x="145143" y="2362200"/>
            <a:ext cx="2819400" cy="307777"/>
          </a:xfrm>
          <a:prstGeom prst="rect">
            <a:avLst/>
          </a:prstGeom>
          <a:noFill/>
        </p:spPr>
        <p:txBody>
          <a:bodyPr wrap="square" rtlCol="0">
            <a:spAutoFit/>
          </a:bodyPr>
          <a:lstStyle/>
          <a:p>
            <a:r>
              <a:rPr lang="en-GB" sz="1400" dirty="0" smtClean="0"/>
              <a:t>Studies and normative work items</a:t>
            </a:r>
            <a:endParaRPr lang="en-GB" sz="1400" dirty="0"/>
          </a:p>
        </p:txBody>
      </p:sp>
      <p:sp>
        <p:nvSpPr>
          <p:cNvPr id="119" name="Rectangle 118"/>
          <p:cNvSpPr/>
          <p:nvPr/>
        </p:nvSpPr>
        <p:spPr>
          <a:xfrm>
            <a:off x="1447800" y="16002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20" name="TextBox 119"/>
          <p:cNvSpPr txBox="1"/>
          <p:nvPr/>
        </p:nvSpPr>
        <p:spPr>
          <a:xfrm>
            <a:off x="1371600" y="1600200"/>
            <a:ext cx="5715000" cy="307777"/>
          </a:xfrm>
          <a:prstGeom prst="rect">
            <a:avLst/>
          </a:prstGeom>
          <a:noFill/>
        </p:spPr>
        <p:txBody>
          <a:bodyPr wrap="square" rtlCol="0">
            <a:spAutoFit/>
          </a:bodyPr>
          <a:lstStyle/>
          <a:p>
            <a:r>
              <a:rPr lang="en-GB" sz="1400" dirty="0" smtClean="0"/>
              <a:t>vehicle-to-anything (V2X)</a:t>
            </a:r>
            <a:endParaRPr lang="en-GB" sz="1400" dirty="0"/>
          </a:p>
        </p:txBody>
      </p:sp>
      <p:sp>
        <p:nvSpPr>
          <p:cNvPr id="123" name="TextBox 122"/>
          <p:cNvSpPr txBox="1"/>
          <p:nvPr/>
        </p:nvSpPr>
        <p:spPr>
          <a:xfrm>
            <a:off x="1304925" y="5395914"/>
            <a:ext cx="1528763" cy="246221"/>
          </a:xfrm>
          <a:prstGeom prst="rect">
            <a:avLst/>
          </a:prstGeom>
          <a:noFill/>
        </p:spPr>
        <p:txBody>
          <a:bodyPr wrap="square" rtlCol="0">
            <a:spAutoFit/>
          </a:bodyPr>
          <a:lstStyle/>
          <a:p>
            <a:r>
              <a:rPr lang="en-GB" sz="1000" dirty="0" smtClean="0">
                <a:solidFill>
                  <a:srgbClr val="FF0000"/>
                </a:solidFill>
              </a:rPr>
              <a:t>*</a:t>
            </a:r>
            <a:r>
              <a:rPr lang="en-GB" sz="1000" dirty="0" smtClean="0"/>
              <a:t> indicates complete</a:t>
            </a:r>
            <a:endParaRPr lang="en-GB" sz="1000" dirty="0"/>
          </a:p>
        </p:txBody>
      </p:sp>
      <p:sp>
        <p:nvSpPr>
          <p:cNvPr id="46" name="Rectangle 45"/>
          <p:cNvSpPr/>
          <p:nvPr/>
        </p:nvSpPr>
        <p:spPr>
          <a:xfrm>
            <a:off x="3739605" y="2775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User Equipment (UE) radio </a:t>
            </a:r>
            <a:r>
              <a:rPr lang="en-GB" sz="1000" dirty="0" err="1" smtClean="0">
                <a:solidFill>
                  <a:schemeClr val="tx1"/>
                </a:solidFill>
              </a:rPr>
              <a:t>transmis</a:t>
            </a:r>
            <a:r>
              <a:rPr lang="en-GB" sz="1000" dirty="0" smtClean="0">
                <a:solidFill>
                  <a:schemeClr val="tx1"/>
                </a:solidFill>
              </a:rPr>
              <a:t>...</a:t>
            </a:r>
            <a:endParaRPr lang="en-GB" sz="1000" dirty="0">
              <a:solidFill>
                <a:schemeClr val="tx1"/>
              </a:solidFill>
            </a:endParaRPr>
          </a:p>
        </p:txBody>
      </p:sp>
      <p:sp>
        <p:nvSpPr>
          <p:cNvPr id="48" name="Rectangle 47"/>
          <p:cNvSpPr/>
          <p:nvPr/>
        </p:nvSpPr>
        <p:spPr>
          <a:xfrm>
            <a:off x="3739605" y="2947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Vehicle to Vehicle (V2V) services </a:t>
            </a:r>
            <a:r>
              <a:rPr lang="en-GB" sz="1000" dirty="0" smtClean="0">
                <a:solidFill>
                  <a:schemeClr val="tx1"/>
                </a:solidFill>
              </a:rPr>
              <a:t>bas...</a:t>
            </a:r>
            <a:endParaRPr lang="en-GB" sz="1000" dirty="0">
              <a:solidFill>
                <a:schemeClr val="tx1"/>
              </a:solidFill>
            </a:endParaRPr>
          </a:p>
        </p:txBody>
      </p:sp>
      <p:sp>
        <p:nvSpPr>
          <p:cNvPr id="49" name="Rectangle 48"/>
          <p:cNvSpPr/>
          <p:nvPr/>
        </p:nvSpPr>
        <p:spPr>
          <a:xfrm>
            <a:off x="3739605" y="3118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0" name="Rectangle 49"/>
          <p:cNvSpPr/>
          <p:nvPr/>
        </p:nvSpPr>
        <p:spPr>
          <a:xfrm>
            <a:off x="3739605" y="3290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1" name="Rectangle 50"/>
          <p:cNvSpPr/>
          <p:nvPr/>
        </p:nvSpPr>
        <p:spPr>
          <a:xfrm>
            <a:off x="3739605" y="34615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2" name="Rectangle 51"/>
          <p:cNvSpPr/>
          <p:nvPr/>
        </p:nvSpPr>
        <p:spPr>
          <a:xfrm>
            <a:off x="3739605" y="36330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3" name="Rectangle 52"/>
          <p:cNvSpPr/>
          <p:nvPr/>
        </p:nvSpPr>
        <p:spPr>
          <a:xfrm>
            <a:off x="3739605" y="38044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4" name="Rectangle 53"/>
          <p:cNvSpPr/>
          <p:nvPr/>
        </p:nvSpPr>
        <p:spPr>
          <a:xfrm>
            <a:off x="3739605" y="39759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63" name="Rectangle 62"/>
          <p:cNvSpPr/>
          <p:nvPr/>
        </p:nvSpPr>
        <p:spPr>
          <a:xfrm>
            <a:off x="3198948" y="2775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71" name="Rectangle 70"/>
          <p:cNvSpPr/>
          <p:nvPr/>
        </p:nvSpPr>
        <p:spPr>
          <a:xfrm>
            <a:off x="3198948" y="2947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36.785</a:t>
            </a:r>
            <a:endParaRPr lang="en-GB" sz="1000" dirty="0">
              <a:solidFill>
                <a:schemeClr val="tx1"/>
              </a:solidFill>
            </a:endParaRPr>
          </a:p>
        </p:txBody>
      </p:sp>
      <p:sp>
        <p:nvSpPr>
          <p:cNvPr id="72" name="Rectangle 71"/>
          <p:cNvSpPr/>
          <p:nvPr/>
        </p:nvSpPr>
        <p:spPr>
          <a:xfrm>
            <a:off x="3198948" y="3118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3" name="Rectangle 72"/>
          <p:cNvSpPr/>
          <p:nvPr/>
        </p:nvSpPr>
        <p:spPr>
          <a:xfrm>
            <a:off x="3198948" y="3290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4" name="Rectangle 73"/>
          <p:cNvSpPr/>
          <p:nvPr/>
        </p:nvSpPr>
        <p:spPr>
          <a:xfrm>
            <a:off x="3198948" y="34615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5" name="Rectangle 74"/>
          <p:cNvSpPr/>
          <p:nvPr/>
        </p:nvSpPr>
        <p:spPr>
          <a:xfrm>
            <a:off x="3198948" y="36330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6" name="Rectangle 75"/>
          <p:cNvSpPr/>
          <p:nvPr/>
        </p:nvSpPr>
        <p:spPr>
          <a:xfrm>
            <a:off x="3198948" y="38044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7" name="Rectangle 76"/>
          <p:cNvSpPr/>
          <p:nvPr/>
        </p:nvSpPr>
        <p:spPr>
          <a:xfrm>
            <a:off x="3198948" y="39759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8" name="Rectangle 77"/>
          <p:cNvSpPr/>
          <p:nvPr/>
        </p:nvSpPr>
        <p:spPr>
          <a:xfrm>
            <a:off x="3732348" y="41664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9" name="Rectangle 78"/>
          <p:cNvSpPr/>
          <p:nvPr/>
        </p:nvSpPr>
        <p:spPr>
          <a:xfrm>
            <a:off x="3732348" y="43378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7" name="Rectangle 86"/>
          <p:cNvSpPr/>
          <p:nvPr/>
        </p:nvSpPr>
        <p:spPr>
          <a:xfrm>
            <a:off x="3732348" y="45093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8" name="Rectangle 87"/>
          <p:cNvSpPr/>
          <p:nvPr/>
        </p:nvSpPr>
        <p:spPr>
          <a:xfrm>
            <a:off x="3732348" y="4680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9" name="Rectangle 88"/>
          <p:cNvSpPr/>
          <p:nvPr/>
        </p:nvSpPr>
        <p:spPr>
          <a:xfrm>
            <a:off x="3732348" y="4852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0" name="Rectangle 89"/>
          <p:cNvSpPr/>
          <p:nvPr/>
        </p:nvSpPr>
        <p:spPr>
          <a:xfrm>
            <a:off x="3732348" y="5023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1" name="Rectangle 90"/>
          <p:cNvSpPr/>
          <p:nvPr/>
        </p:nvSpPr>
        <p:spPr>
          <a:xfrm>
            <a:off x="3732348" y="5195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2" name="Rectangle 91"/>
          <p:cNvSpPr/>
          <p:nvPr/>
        </p:nvSpPr>
        <p:spPr>
          <a:xfrm>
            <a:off x="3191691" y="41664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3" name="Rectangle 92"/>
          <p:cNvSpPr/>
          <p:nvPr/>
        </p:nvSpPr>
        <p:spPr>
          <a:xfrm>
            <a:off x="3191691" y="43378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4" name="Rectangle 93"/>
          <p:cNvSpPr/>
          <p:nvPr/>
        </p:nvSpPr>
        <p:spPr>
          <a:xfrm>
            <a:off x="3191691" y="45093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5" name="Rectangle 94"/>
          <p:cNvSpPr/>
          <p:nvPr/>
        </p:nvSpPr>
        <p:spPr>
          <a:xfrm>
            <a:off x="3191691" y="4680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6" name="Rectangle 95"/>
          <p:cNvSpPr/>
          <p:nvPr/>
        </p:nvSpPr>
        <p:spPr>
          <a:xfrm>
            <a:off x="3191691" y="4852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7" name="Rectangle 96"/>
          <p:cNvSpPr/>
          <p:nvPr/>
        </p:nvSpPr>
        <p:spPr>
          <a:xfrm>
            <a:off x="3191691" y="5023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8" name="Rectangle 97"/>
          <p:cNvSpPr/>
          <p:nvPr/>
        </p:nvSpPr>
        <p:spPr>
          <a:xfrm>
            <a:off x="3191691" y="5195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3" name="Group 121"/>
          <p:cNvGrpSpPr/>
          <p:nvPr/>
        </p:nvGrpSpPr>
        <p:grpSpPr>
          <a:xfrm>
            <a:off x="5924468" y="2762596"/>
            <a:ext cx="162197" cy="2590800"/>
            <a:chOff x="3421743" y="2781300"/>
            <a:chExt cx="162197" cy="2590800"/>
          </a:xfrm>
        </p:grpSpPr>
        <p:pic>
          <p:nvPicPr>
            <p:cNvPr id="100"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0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02"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03"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04" name="TextBox 103"/>
          <p:cNvSpPr txBox="1"/>
          <p:nvPr/>
        </p:nvSpPr>
        <p:spPr>
          <a:xfrm>
            <a:off x="3198948" y="2356658"/>
            <a:ext cx="2819400" cy="307777"/>
          </a:xfrm>
          <a:prstGeom prst="rect">
            <a:avLst/>
          </a:prstGeom>
          <a:noFill/>
        </p:spPr>
        <p:txBody>
          <a:bodyPr wrap="square" rtlCol="0">
            <a:spAutoFit/>
          </a:bodyPr>
          <a:lstStyle/>
          <a:p>
            <a:r>
              <a:rPr lang="en-GB" sz="1400" dirty="0" smtClean="0"/>
              <a:t>Technical Reports and Specifications</a:t>
            </a:r>
            <a:endParaRPr lang="en-GB" sz="1400" dirty="0"/>
          </a:p>
        </p:txBody>
      </p:sp>
      <p:sp>
        <p:nvSpPr>
          <p:cNvPr id="105" name="Rectangle 104"/>
          <p:cNvSpPr/>
          <p:nvPr/>
        </p:nvSpPr>
        <p:spPr>
          <a:xfrm>
            <a:off x="6796940" y="2743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4326 Rel-14 – V2V power </a:t>
            </a:r>
            <a:r>
              <a:rPr lang="en-GB" sz="1000" dirty="0" err="1" smtClean="0">
                <a:solidFill>
                  <a:schemeClr val="tx1"/>
                </a:solidFill>
              </a:rPr>
              <a:t>imbala</a:t>
            </a:r>
            <a:r>
              <a:rPr lang="en-GB" sz="1000" dirty="0" smtClean="0">
                <a:solidFill>
                  <a:schemeClr val="tx1"/>
                </a:solidFill>
              </a:rPr>
              <a:t>...</a:t>
            </a:r>
            <a:endParaRPr lang="en-GB" sz="1000" dirty="0">
              <a:solidFill>
                <a:schemeClr val="tx1"/>
              </a:solidFill>
            </a:endParaRPr>
          </a:p>
        </p:txBody>
      </p:sp>
      <p:sp>
        <p:nvSpPr>
          <p:cNvPr id="106" name="Rectangle 105"/>
          <p:cNvSpPr/>
          <p:nvPr/>
        </p:nvSpPr>
        <p:spPr>
          <a:xfrm>
            <a:off x="6796940" y="2934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4698 Rel-14 – Correction of RE...</a:t>
            </a:r>
            <a:endParaRPr lang="en-GB" sz="1000" dirty="0">
              <a:solidFill>
                <a:schemeClr val="tx1"/>
              </a:solidFill>
            </a:endParaRPr>
          </a:p>
        </p:txBody>
      </p:sp>
      <p:sp>
        <p:nvSpPr>
          <p:cNvPr id="107" name="Rectangle 106"/>
          <p:cNvSpPr/>
          <p:nvPr/>
        </p:nvSpPr>
        <p:spPr>
          <a:xfrm>
            <a:off x="6796940" y="3105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8" name="Rectangle 107"/>
          <p:cNvSpPr/>
          <p:nvPr/>
        </p:nvSpPr>
        <p:spPr>
          <a:xfrm>
            <a:off x="6796940" y="3276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9" name="Rectangle 108"/>
          <p:cNvSpPr/>
          <p:nvPr/>
        </p:nvSpPr>
        <p:spPr>
          <a:xfrm>
            <a:off x="6796940" y="34483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0" name="Rectangle 109"/>
          <p:cNvSpPr/>
          <p:nvPr/>
        </p:nvSpPr>
        <p:spPr>
          <a:xfrm>
            <a:off x="6796940" y="36198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1" name="Rectangle 110"/>
          <p:cNvSpPr/>
          <p:nvPr/>
        </p:nvSpPr>
        <p:spPr>
          <a:xfrm>
            <a:off x="6796940" y="37912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2" name="Rectangle 111"/>
          <p:cNvSpPr/>
          <p:nvPr/>
        </p:nvSpPr>
        <p:spPr>
          <a:xfrm>
            <a:off x="6796940" y="39627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3" name="Rectangle 112"/>
          <p:cNvSpPr/>
          <p:nvPr/>
        </p:nvSpPr>
        <p:spPr>
          <a:xfrm>
            <a:off x="6256283" y="2762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16" name="Rectangle 115"/>
          <p:cNvSpPr/>
          <p:nvPr/>
        </p:nvSpPr>
        <p:spPr>
          <a:xfrm>
            <a:off x="6256283" y="2934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21" name="Rectangle 120"/>
          <p:cNvSpPr/>
          <p:nvPr/>
        </p:nvSpPr>
        <p:spPr>
          <a:xfrm>
            <a:off x="6256283" y="3105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2" name="Rectangle 121"/>
          <p:cNvSpPr/>
          <p:nvPr/>
        </p:nvSpPr>
        <p:spPr>
          <a:xfrm>
            <a:off x="6256283" y="3276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4" name="Rectangle 123"/>
          <p:cNvSpPr/>
          <p:nvPr/>
        </p:nvSpPr>
        <p:spPr>
          <a:xfrm>
            <a:off x="6256283" y="34483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5" name="Rectangle 124"/>
          <p:cNvSpPr/>
          <p:nvPr/>
        </p:nvSpPr>
        <p:spPr>
          <a:xfrm>
            <a:off x="6256283" y="36198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6" name="Rectangle 125"/>
          <p:cNvSpPr/>
          <p:nvPr/>
        </p:nvSpPr>
        <p:spPr>
          <a:xfrm>
            <a:off x="6256283" y="37912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7" name="Rectangle 126"/>
          <p:cNvSpPr/>
          <p:nvPr/>
        </p:nvSpPr>
        <p:spPr>
          <a:xfrm>
            <a:off x="6256283" y="39627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8" name="Rectangle 127"/>
          <p:cNvSpPr/>
          <p:nvPr/>
        </p:nvSpPr>
        <p:spPr>
          <a:xfrm>
            <a:off x="6789683" y="41532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9" name="Rectangle 128"/>
          <p:cNvSpPr/>
          <p:nvPr/>
        </p:nvSpPr>
        <p:spPr>
          <a:xfrm>
            <a:off x="6789683" y="43246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0" name="Rectangle 129"/>
          <p:cNvSpPr/>
          <p:nvPr/>
        </p:nvSpPr>
        <p:spPr>
          <a:xfrm>
            <a:off x="6789683" y="44961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1" name="Rectangle 130"/>
          <p:cNvSpPr/>
          <p:nvPr/>
        </p:nvSpPr>
        <p:spPr>
          <a:xfrm>
            <a:off x="6789683" y="46675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2" name="Rectangle 131"/>
          <p:cNvSpPr/>
          <p:nvPr/>
        </p:nvSpPr>
        <p:spPr>
          <a:xfrm>
            <a:off x="6789683" y="4839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3" name="Rectangle 132"/>
          <p:cNvSpPr/>
          <p:nvPr/>
        </p:nvSpPr>
        <p:spPr>
          <a:xfrm>
            <a:off x="6789683" y="5010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4" name="Rectangle 133"/>
          <p:cNvSpPr/>
          <p:nvPr/>
        </p:nvSpPr>
        <p:spPr>
          <a:xfrm>
            <a:off x="6789683" y="5181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5" name="Rectangle 134"/>
          <p:cNvSpPr/>
          <p:nvPr/>
        </p:nvSpPr>
        <p:spPr>
          <a:xfrm>
            <a:off x="6249026" y="41532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6" name="Rectangle 135"/>
          <p:cNvSpPr/>
          <p:nvPr/>
        </p:nvSpPr>
        <p:spPr>
          <a:xfrm>
            <a:off x="6249026" y="43246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7" name="Rectangle 136"/>
          <p:cNvSpPr/>
          <p:nvPr/>
        </p:nvSpPr>
        <p:spPr>
          <a:xfrm>
            <a:off x="6249026" y="44961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8" name="Rectangle 137"/>
          <p:cNvSpPr/>
          <p:nvPr/>
        </p:nvSpPr>
        <p:spPr>
          <a:xfrm>
            <a:off x="6249026" y="4667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9" name="Rectangle 138"/>
          <p:cNvSpPr/>
          <p:nvPr/>
        </p:nvSpPr>
        <p:spPr>
          <a:xfrm>
            <a:off x="6249026" y="4839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0" name="Rectangle 139"/>
          <p:cNvSpPr/>
          <p:nvPr/>
        </p:nvSpPr>
        <p:spPr>
          <a:xfrm>
            <a:off x="6249026" y="5010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1" name="Rectangle 140"/>
          <p:cNvSpPr/>
          <p:nvPr/>
        </p:nvSpPr>
        <p:spPr>
          <a:xfrm>
            <a:off x="6249026" y="5181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8" name="Group 121"/>
          <p:cNvGrpSpPr/>
          <p:nvPr/>
        </p:nvGrpSpPr>
        <p:grpSpPr>
          <a:xfrm>
            <a:off x="8981803" y="2749434"/>
            <a:ext cx="162197" cy="2590800"/>
            <a:chOff x="3421743" y="2781300"/>
            <a:chExt cx="162197" cy="2590800"/>
          </a:xfrm>
        </p:grpSpPr>
        <p:pic>
          <p:nvPicPr>
            <p:cNvPr id="143"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44"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4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46"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47" name="TextBox 146"/>
          <p:cNvSpPr txBox="1"/>
          <p:nvPr/>
        </p:nvSpPr>
        <p:spPr>
          <a:xfrm>
            <a:off x="6256283" y="2343496"/>
            <a:ext cx="2819400" cy="307777"/>
          </a:xfrm>
          <a:prstGeom prst="rect">
            <a:avLst/>
          </a:prstGeom>
          <a:noFill/>
        </p:spPr>
        <p:txBody>
          <a:bodyPr wrap="square" rtlCol="0">
            <a:spAutoFit/>
          </a:bodyPr>
          <a:lstStyle/>
          <a:p>
            <a:r>
              <a:rPr lang="en-GB" sz="1400" dirty="0" smtClean="0"/>
              <a:t>Change Requests (approved)</a:t>
            </a:r>
            <a:endParaRPr lang="en-GB" sz="1400" dirty="0"/>
          </a:p>
        </p:txBody>
      </p:sp>
      <p:pic>
        <p:nvPicPr>
          <p:cNvPr id="3074"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137886" y="5408445"/>
            <a:ext cx="467380" cy="467380"/>
          </a:xfrm>
          <a:prstGeom prst="rect">
            <a:avLst/>
          </a:prstGeom>
          <a:noFill/>
        </p:spPr>
      </p:pic>
      <p:pic>
        <p:nvPicPr>
          <p:cNvPr id="148"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3198948" y="5408445"/>
            <a:ext cx="467380" cy="467380"/>
          </a:xfrm>
          <a:prstGeom prst="rect">
            <a:avLst/>
          </a:prstGeom>
          <a:noFill/>
        </p:spPr>
      </p:pic>
      <p:pic>
        <p:nvPicPr>
          <p:cNvPr id="149"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6249026" y="5408445"/>
            <a:ext cx="467380" cy="467380"/>
          </a:xfrm>
          <a:prstGeom prst="rect">
            <a:avLst/>
          </a:prstGeom>
          <a:noFill/>
        </p:spPr>
      </p:pic>
      <p:sp>
        <p:nvSpPr>
          <p:cNvPr id="150" name="TextBox 149"/>
          <p:cNvSpPr txBox="1"/>
          <p:nvPr/>
        </p:nvSpPr>
        <p:spPr>
          <a:xfrm>
            <a:off x="3198948"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latest version of all specs in all Releases</a:t>
            </a:r>
            <a:endParaRPr lang="en-GB" sz="1200" dirty="0">
              <a:solidFill>
                <a:schemeClr val="bg1">
                  <a:lumMod val="65000"/>
                </a:schemeClr>
              </a:solidFill>
            </a:endParaRPr>
          </a:p>
        </p:txBody>
      </p:sp>
      <p:sp>
        <p:nvSpPr>
          <p:cNvPr id="151" name="TextBox 150"/>
          <p:cNvSpPr txBox="1"/>
          <p:nvPr/>
        </p:nvSpPr>
        <p:spPr>
          <a:xfrm>
            <a:off x="624902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approved CRs for all specs in this area</a:t>
            </a:r>
            <a:endParaRPr lang="en-GB" sz="1200" dirty="0">
              <a:solidFill>
                <a:schemeClr val="bg1">
                  <a:lumMod val="65000"/>
                </a:schemeClr>
              </a:solidFill>
            </a:endParaRPr>
          </a:p>
        </p:txBody>
      </p:sp>
      <p:pic>
        <p:nvPicPr>
          <p:cNvPr id="5122" name="Picture 2"/>
          <p:cNvPicPr>
            <a:picLocks noChangeAspect="1" noChangeArrowheads="1"/>
          </p:cNvPicPr>
          <p:nvPr/>
        </p:nvPicPr>
        <p:blipFill>
          <a:blip r:embed="rId4" cstate="print"/>
          <a:srcRect/>
          <a:stretch>
            <a:fillRect/>
          </a:stretch>
        </p:blipFill>
        <p:spPr bwMode="auto">
          <a:xfrm>
            <a:off x="4190999" y="3639260"/>
            <a:ext cx="4884683" cy="3128427"/>
          </a:xfrm>
          <a:prstGeom prst="rect">
            <a:avLst/>
          </a:prstGeom>
          <a:noFill/>
          <a:ln w="9525">
            <a:noFill/>
            <a:miter lim="800000"/>
            <a:headEnd/>
            <a:tailEnd/>
          </a:ln>
        </p:spPr>
      </p:pic>
      <p:pic>
        <p:nvPicPr>
          <p:cNvPr id="6146" name="Picture 2"/>
          <p:cNvPicPr>
            <a:picLocks noChangeAspect="1" noChangeArrowheads="1"/>
          </p:cNvPicPr>
          <p:nvPr/>
        </p:nvPicPr>
        <p:blipFill>
          <a:blip r:embed="rId5" cstate="print"/>
          <a:srcRect/>
          <a:stretch>
            <a:fillRect/>
          </a:stretch>
        </p:blipFill>
        <p:spPr bwMode="auto">
          <a:xfrm>
            <a:off x="2286000" y="1615457"/>
            <a:ext cx="5825390" cy="5200018"/>
          </a:xfrm>
          <a:prstGeom prst="rect">
            <a:avLst/>
          </a:prstGeom>
          <a:noFill/>
          <a:ln w="9525">
            <a:noFill/>
            <a:miter lim="800000"/>
            <a:headEnd/>
            <a:tailEnd/>
          </a:ln>
        </p:spPr>
      </p:pic>
      <p:sp>
        <p:nvSpPr>
          <p:cNvPr id="142" name="Rounded Rectangular Callout 141"/>
          <p:cNvSpPr/>
          <p:nvPr/>
        </p:nvSpPr>
        <p:spPr>
          <a:xfrm>
            <a:off x="4191000" y="539288"/>
            <a:ext cx="4419600" cy="1804208"/>
          </a:xfrm>
          <a:prstGeom prst="wedgeRoundRectCallout">
            <a:avLst>
              <a:gd name="adj1" fmla="val -61083"/>
              <a:gd name="adj2" fmla="val -16747"/>
              <a:gd name="adj3" fmla="val 16667"/>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An additional tab can be provided on the work item page, showing data (automatically) scraped from the latest WID, status report, and summary documents.</a:t>
            </a:r>
          </a:p>
          <a:p>
            <a:pPr algn="ctr"/>
            <a:endParaRPr lang="en-GB" sz="1400" dirty="0" smtClean="0">
              <a:solidFill>
                <a:schemeClr val="tx1"/>
              </a:solidFill>
            </a:endParaRPr>
          </a:p>
          <a:p>
            <a:pPr algn="ctr"/>
            <a:r>
              <a:rPr lang="en-GB" sz="1400" dirty="0" smtClean="0">
                <a:solidFill>
                  <a:schemeClr val="tx1"/>
                </a:solidFill>
              </a:rPr>
              <a:t>In addition, there could be an additional tab containing manually entered free text – effectively a “static page” of helpful information on this work item. (Normally this would only be created for top-level work items.)</a:t>
            </a:r>
            <a:endParaRPr lang="en-GB" sz="1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6146"/>
                                        </p:tgtEl>
                                      </p:cBhvr>
                                      <p:by x="150000" y="150000"/>
                                    </p:animScale>
                                  </p:childTnLst>
                                </p:cTn>
                              </p:par>
                            </p:childTnLst>
                          </p:cTn>
                        </p:par>
                        <p:par>
                          <p:cTn id="7" fill="hold">
                            <p:stCondLst>
                              <p:cond delay="2000"/>
                            </p:stCondLst>
                            <p:childTnLst>
                              <p:par>
                                <p:cTn id="8" presetID="1" presetClass="entr" presetSubtype="0" fill="hold" grpId="0" nodeType="afterEffect">
                                  <p:stCondLst>
                                    <p:cond delay="1000"/>
                                  </p:stCondLst>
                                  <p:childTnLst>
                                    <p:set>
                                      <p:cBhvr>
                                        <p:cTn id="9" dur="1" fill="hold">
                                          <p:stCondLst>
                                            <p:cond delay="0"/>
                                          </p:stCondLst>
                                        </p:cTn>
                                        <p:tgtEl>
                                          <p:spTgt spid="1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5" name="TextBox 4"/>
          <p:cNvSpPr txBox="1"/>
          <p:nvPr/>
        </p:nvSpPr>
        <p:spPr>
          <a:xfrm>
            <a:off x="457200" y="685800"/>
            <a:ext cx="762000" cy="307777"/>
          </a:xfrm>
          <a:prstGeom prst="rect">
            <a:avLst/>
          </a:prstGeom>
          <a:noFill/>
        </p:spPr>
        <p:txBody>
          <a:bodyPr wrap="square" rtlCol="0">
            <a:spAutoFit/>
          </a:bodyPr>
          <a:lstStyle/>
          <a:p>
            <a:r>
              <a:rPr lang="en-GB" sz="1400" dirty="0" smtClean="0">
                <a:solidFill>
                  <a:schemeClr val="bg1">
                    <a:lumMod val="65000"/>
                  </a:schemeClr>
                </a:solidFill>
              </a:rPr>
              <a:t>Page: </a:t>
            </a:r>
            <a:endParaRPr lang="en-GB" sz="1400" dirty="0">
              <a:solidFill>
                <a:schemeClr val="bg1">
                  <a:lumMod val="65000"/>
                </a:schemeClr>
              </a:solidFill>
            </a:endParaRPr>
          </a:p>
        </p:txBody>
      </p:sp>
      <p:sp>
        <p:nvSpPr>
          <p:cNvPr id="6" name="TextBox 5"/>
          <p:cNvSpPr txBox="1"/>
          <p:nvPr/>
        </p:nvSpPr>
        <p:spPr>
          <a:xfrm>
            <a:off x="1066800" y="685800"/>
            <a:ext cx="7467600" cy="307777"/>
          </a:xfrm>
          <a:prstGeom prst="rect">
            <a:avLst/>
          </a:prstGeom>
          <a:noFill/>
        </p:spPr>
        <p:txBody>
          <a:bodyPr wrap="square" rtlCol="0">
            <a:spAutoFit/>
          </a:bodyPr>
          <a:lstStyle/>
          <a:p>
            <a:r>
              <a:rPr lang="en-GB" sz="1400" dirty="0" err="1" smtClean="0">
                <a:solidFill>
                  <a:schemeClr val="bg1">
                    <a:lumMod val="65000"/>
                  </a:schemeClr>
                </a:solidFill>
              </a:rPr>
              <a:t>technology_areas_home</a:t>
            </a:r>
            <a:r>
              <a:rPr lang="en-GB" sz="1400" dirty="0" smtClean="0">
                <a:solidFill>
                  <a:schemeClr val="bg1">
                    <a:lumMod val="65000"/>
                  </a:schemeClr>
                </a:solidFill>
              </a:rPr>
              <a:t>/</a:t>
            </a:r>
            <a:r>
              <a:rPr lang="en-GB" sz="1400" dirty="0" err="1" smtClean="0">
                <a:solidFill>
                  <a:schemeClr val="bg1">
                    <a:lumMod val="65000"/>
                  </a:schemeClr>
                </a:solidFill>
              </a:rPr>
              <a:t>search_results</a:t>
            </a:r>
            <a:r>
              <a:rPr lang="en-GB" sz="1400" dirty="0" smtClean="0">
                <a:solidFill>
                  <a:schemeClr val="bg1">
                    <a:lumMod val="65000"/>
                  </a:schemeClr>
                </a:solidFill>
              </a:rPr>
              <a:t>/document-download </a:t>
            </a:r>
            <a:endParaRPr lang="en-GB" sz="1400" dirty="0">
              <a:solidFill>
                <a:schemeClr val="bg1">
                  <a:lumMod val="65000"/>
                </a:schemeClr>
              </a:solidFill>
            </a:endParaRPr>
          </a:p>
        </p:txBody>
      </p:sp>
      <p:sp>
        <p:nvSpPr>
          <p:cNvPr id="7" name="TextBox 6"/>
          <p:cNvSpPr txBox="1"/>
          <p:nvPr/>
        </p:nvSpPr>
        <p:spPr>
          <a:xfrm>
            <a:off x="533400" y="1219200"/>
            <a:ext cx="5486400" cy="369332"/>
          </a:xfrm>
          <a:prstGeom prst="rect">
            <a:avLst/>
          </a:prstGeom>
          <a:noFill/>
        </p:spPr>
        <p:txBody>
          <a:bodyPr wrap="square" rtlCol="0">
            <a:spAutoFit/>
          </a:bodyPr>
          <a:lstStyle/>
          <a:p>
            <a:r>
              <a:rPr lang="en-GB" dirty="0" smtClean="0"/>
              <a:t>Step 3 – download documents for technology area:</a:t>
            </a:r>
            <a:endParaRPr lang="en-GB" dirty="0"/>
          </a:p>
        </p:txBody>
      </p:sp>
      <p:sp>
        <p:nvSpPr>
          <p:cNvPr id="47" name="TextBox 46"/>
          <p:cNvSpPr txBox="1"/>
          <p:nvPr/>
        </p:nvSpPr>
        <p:spPr>
          <a:xfrm>
            <a:off x="13788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work-item-related documents (WIDs, status reports) in this area</a:t>
            </a:r>
            <a:endParaRPr lang="en-GB" sz="1200" dirty="0">
              <a:solidFill>
                <a:schemeClr val="bg1">
                  <a:lumMod val="65000"/>
                </a:schemeClr>
              </a:solidFill>
            </a:endParaRPr>
          </a:p>
        </p:txBody>
      </p:sp>
      <p:sp>
        <p:nvSpPr>
          <p:cNvPr id="18" name="Rectangle 17"/>
          <p:cNvSpPr/>
          <p:nvPr/>
        </p:nvSpPr>
        <p:spPr>
          <a:xfrm>
            <a:off x="685800" y="2781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Support for V2V services based on </a:t>
            </a:r>
            <a:r>
              <a:rPr lang="en-GB" sz="1000" dirty="0" smtClean="0">
                <a:solidFill>
                  <a:schemeClr val="tx1"/>
                </a:solidFill>
              </a:rPr>
              <a:t>...</a:t>
            </a:r>
            <a:r>
              <a:rPr lang="en-GB" sz="1000" dirty="0" smtClean="0">
                <a:solidFill>
                  <a:srgbClr val="FF0000"/>
                </a:solidFill>
              </a:rPr>
              <a:t>*</a:t>
            </a:r>
            <a:endParaRPr lang="en-GB" sz="1000" dirty="0">
              <a:solidFill>
                <a:srgbClr val="FF0000"/>
              </a:solidFill>
            </a:endParaRPr>
          </a:p>
        </p:txBody>
      </p:sp>
      <p:sp>
        <p:nvSpPr>
          <p:cNvPr id="21" name="Rectangle 20"/>
          <p:cNvSpPr/>
          <p:nvPr/>
        </p:nvSpPr>
        <p:spPr>
          <a:xfrm>
            <a:off x="685800" y="2952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LTE support for V2X services (</a:t>
            </a:r>
            <a:r>
              <a:rPr lang="en-GB" sz="1000" dirty="0" smtClean="0">
                <a:solidFill>
                  <a:schemeClr val="tx1"/>
                </a:solidFill>
              </a:rPr>
              <a:t>V2XLTE</a:t>
            </a:r>
            <a:r>
              <a:rPr lang="en-GB" sz="1000" dirty="0" smtClean="0">
                <a:solidFill>
                  <a:srgbClr val="FF0000"/>
                </a:solidFill>
              </a:rPr>
              <a:t>*</a:t>
            </a:r>
            <a:endParaRPr lang="en-GB" sz="1000" dirty="0">
              <a:solidFill>
                <a:schemeClr val="tx1"/>
              </a:solidFill>
            </a:endParaRPr>
          </a:p>
        </p:txBody>
      </p:sp>
      <p:sp>
        <p:nvSpPr>
          <p:cNvPr id="22" name="Rectangle 21"/>
          <p:cNvSpPr/>
          <p:nvPr/>
        </p:nvSpPr>
        <p:spPr>
          <a:xfrm>
            <a:off x="685800" y="3124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evaluation methodology </a:t>
            </a:r>
            <a:r>
              <a:rPr lang="en-GB" sz="1000" dirty="0" smtClean="0">
                <a:solidFill>
                  <a:schemeClr val="tx1"/>
                </a:solidFill>
              </a:rPr>
              <a:t>o..</a:t>
            </a:r>
            <a:r>
              <a:rPr lang="en-GB" sz="1000" dirty="0" smtClean="0">
                <a:solidFill>
                  <a:srgbClr val="FF0000"/>
                </a:solidFill>
              </a:rPr>
              <a:t>*</a:t>
            </a:r>
            <a:endParaRPr lang="en-GB" sz="1000" dirty="0">
              <a:solidFill>
                <a:schemeClr val="tx1"/>
              </a:solidFill>
            </a:endParaRPr>
          </a:p>
        </p:txBody>
      </p:sp>
      <p:sp>
        <p:nvSpPr>
          <p:cNvPr id="23" name="Rectangle 22"/>
          <p:cNvSpPr/>
          <p:nvPr/>
        </p:nvSpPr>
        <p:spPr>
          <a:xfrm>
            <a:off x="685800" y="3295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security aspects for LTE </a:t>
            </a:r>
            <a:r>
              <a:rPr lang="en-GB" sz="1000" dirty="0" err="1" smtClean="0">
                <a:solidFill>
                  <a:schemeClr val="tx1"/>
                </a:solidFill>
              </a:rPr>
              <a:t>su</a:t>
            </a:r>
            <a:r>
              <a:rPr lang="en-GB" sz="1000" dirty="0" smtClean="0">
                <a:solidFill>
                  <a:schemeClr val="tx1"/>
                </a:solidFill>
              </a:rPr>
              <a:t>...</a:t>
            </a:r>
            <a:endParaRPr lang="en-GB" sz="1000" dirty="0">
              <a:solidFill>
                <a:schemeClr val="tx1"/>
              </a:solidFill>
            </a:endParaRPr>
          </a:p>
        </p:txBody>
      </p:sp>
      <p:sp>
        <p:nvSpPr>
          <p:cNvPr id="24" name="Rectangle 23"/>
          <p:cNvSpPr/>
          <p:nvPr/>
        </p:nvSpPr>
        <p:spPr>
          <a:xfrm>
            <a:off x="685800" y="34671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5" name="Rectangle 24"/>
          <p:cNvSpPr/>
          <p:nvPr/>
        </p:nvSpPr>
        <p:spPr>
          <a:xfrm>
            <a:off x="685800" y="36385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6" name="Rectangle 25"/>
          <p:cNvSpPr/>
          <p:nvPr/>
        </p:nvSpPr>
        <p:spPr>
          <a:xfrm>
            <a:off x="685800" y="38100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7" name="Rectangle 26"/>
          <p:cNvSpPr/>
          <p:nvPr/>
        </p:nvSpPr>
        <p:spPr>
          <a:xfrm>
            <a:off x="685800" y="39814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5" name="Rectangle 54"/>
          <p:cNvSpPr/>
          <p:nvPr/>
        </p:nvSpPr>
        <p:spPr>
          <a:xfrm>
            <a:off x="145143" y="2781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6" name="Rectangle 55"/>
          <p:cNvSpPr/>
          <p:nvPr/>
        </p:nvSpPr>
        <p:spPr>
          <a:xfrm>
            <a:off x="145143" y="2952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7" name="Rectangle 56"/>
          <p:cNvSpPr/>
          <p:nvPr/>
        </p:nvSpPr>
        <p:spPr>
          <a:xfrm>
            <a:off x="145143" y="3124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8" name="Rectangle 57"/>
          <p:cNvSpPr/>
          <p:nvPr/>
        </p:nvSpPr>
        <p:spPr>
          <a:xfrm>
            <a:off x="145143" y="3295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9" name="Rectangle 58"/>
          <p:cNvSpPr/>
          <p:nvPr/>
        </p:nvSpPr>
        <p:spPr>
          <a:xfrm>
            <a:off x="145143" y="34671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0" name="Rectangle 59"/>
          <p:cNvSpPr/>
          <p:nvPr/>
        </p:nvSpPr>
        <p:spPr>
          <a:xfrm>
            <a:off x="145143" y="36385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1" name="Rectangle 60"/>
          <p:cNvSpPr/>
          <p:nvPr/>
        </p:nvSpPr>
        <p:spPr>
          <a:xfrm>
            <a:off x="145143" y="38100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2" name="Rectangle 61"/>
          <p:cNvSpPr/>
          <p:nvPr/>
        </p:nvSpPr>
        <p:spPr>
          <a:xfrm>
            <a:off x="145143" y="39814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4" name="Rectangle 63"/>
          <p:cNvSpPr/>
          <p:nvPr/>
        </p:nvSpPr>
        <p:spPr>
          <a:xfrm>
            <a:off x="678543" y="41719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5" name="Rectangle 64"/>
          <p:cNvSpPr/>
          <p:nvPr/>
        </p:nvSpPr>
        <p:spPr>
          <a:xfrm>
            <a:off x="678543" y="43434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6" name="Rectangle 65"/>
          <p:cNvSpPr/>
          <p:nvPr/>
        </p:nvSpPr>
        <p:spPr>
          <a:xfrm>
            <a:off x="678543" y="45148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7" name="Rectangle 66"/>
          <p:cNvSpPr/>
          <p:nvPr/>
        </p:nvSpPr>
        <p:spPr>
          <a:xfrm>
            <a:off x="678543" y="4686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8" name="Rectangle 67"/>
          <p:cNvSpPr/>
          <p:nvPr/>
        </p:nvSpPr>
        <p:spPr>
          <a:xfrm>
            <a:off x="678543" y="4857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application layer support </a:t>
            </a:r>
            <a:r>
              <a:rPr lang="en-GB" sz="1000" dirty="0" smtClean="0">
                <a:solidFill>
                  <a:schemeClr val="tx1"/>
                </a:solidFill>
              </a:rPr>
              <a:t>f...</a:t>
            </a:r>
            <a:endParaRPr lang="en-GB" sz="1000" dirty="0">
              <a:solidFill>
                <a:schemeClr val="tx1"/>
              </a:solidFill>
            </a:endParaRPr>
          </a:p>
        </p:txBody>
      </p:sp>
      <p:sp>
        <p:nvSpPr>
          <p:cNvPr id="69" name="Rectangle 68"/>
          <p:cNvSpPr/>
          <p:nvPr/>
        </p:nvSpPr>
        <p:spPr>
          <a:xfrm>
            <a:off x="678543" y="5029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Improvement of V2X </a:t>
            </a:r>
            <a:r>
              <a:rPr lang="en-GB" sz="1000" dirty="0" err="1" smtClean="0">
                <a:solidFill>
                  <a:schemeClr val="tx1"/>
                </a:solidFill>
              </a:rPr>
              <a:t>Servi</a:t>
            </a:r>
            <a:r>
              <a:rPr lang="en-GB" sz="1000" dirty="0" smtClean="0">
                <a:solidFill>
                  <a:schemeClr val="tx1"/>
                </a:solidFill>
              </a:rPr>
              <a:t>...</a:t>
            </a:r>
            <a:endParaRPr lang="en-GB" sz="1000" dirty="0">
              <a:solidFill>
                <a:schemeClr val="tx1"/>
              </a:solidFill>
            </a:endParaRPr>
          </a:p>
        </p:txBody>
      </p:sp>
      <p:sp>
        <p:nvSpPr>
          <p:cNvPr id="70" name="Rectangle 69"/>
          <p:cNvSpPr/>
          <p:nvPr/>
        </p:nvSpPr>
        <p:spPr>
          <a:xfrm>
            <a:off x="678543" y="5200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Application layer support for V2X </a:t>
            </a:r>
            <a:r>
              <a:rPr lang="en-GB" sz="1000" dirty="0" smtClean="0">
                <a:solidFill>
                  <a:schemeClr val="tx1"/>
                </a:solidFill>
              </a:rPr>
              <a:t>se...</a:t>
            </a:r>
            <a:endParaRPr lang="en-GB" sz="1000" dirty="0">
              <a:solidFill>
                <a:schemeClr val="tx1"/>
              </a:solidFill>
            </a:endParaRPr>
          </a:p>
        </p:txBody>
      </p:sp>
      <p:sp>
        <p:nvSpPr>
          <p:cNvPr id="80" name="Rectangle 79"/>
          <p:cNvSpPr/>
          <p:nvPr/>
        </p:nvSpPr>
        <p:spPr>
          <a:xfrm>
            <a:off x="137886" y="41719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1" name="Rectangle 80"/>
          <p:cNvSpPr/>
          <p:nvPr/>
        </p:nvSpPr>
        <p:spPr>
          <a:xfrm>
            <a:off x="137886" y="43434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2" name="Rectangle 81"/>
          <p:cNvSpPr/>
          <p:nvPr/>
        </p:nvSpPr>
        <p:spPr>
          <a:xfrm>
            <a:off x="137886" y="45148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3" name="Rectangle 82"/>
          <p:cNvSpPr/>
          <p:nvPr/>
        </p:nvSpPr>
        <p:spPr>
          <a:xfrm>
            <a:off x="137886" y="4686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4" name="Rectangle 83"/>
          <p:cNvSpPr/>
          <p:nvPr/>
        </p:nvSpPr>
        <p:spPr>
          <a:xfrm>
            <a:off x="137886" y="4857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5" name="Rectangle 84"/>
          <p:cNvSpPr/>
          <p:nvPr/>
        </p:nvSpPr>
        <p:spPr>
          <a:xfrm>
            <a:off x="137886" y="5029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6" name="Rectangle 85"/>
          <p:cNvSpPr/>
          <p:nvPr/>
        </p:nvSpPr>
        <p:spPr>
          <a:xfrm>
            <a:off x="137886" y="5200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Rel-17</a:t>
            </a:r>
            <a:endParaRPr lang="en-GB" sz="1000" dirty="0">
              <a:solidFill>
                <a:schemeClr val="tx1"/>
              </a:solidFill>
            </a:endParaRPr>
          </a:p>
        </p:txBody>
      </p:sp>
      <p:grpSp>
        <p:nvGrpSpPr>
          <p:cNvPr id="2" name="Group 121"/>
          <p:cNvGrpSpPr/>
          <p:nvPr/>
        </p:nvGrpSpPr>
        <p:grpSpPr>
          <a:xfrm>
            <a:off x="2870663" y="2768138"/>
            <a:ext cx="162197" cy="2590800"/>
            <a:chOff x="3421743" y="2781300"/>
            <a:chExt cx="162197" cy="2590800"/>
          </a:xfrm>
        </p:grpSpPr>
        <p:pic>
          <p:nvPicPr>
            <p:cNvPr id="118"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205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14"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1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17" name="TextBox 116"/>
          <p:cNvSpPr txBox="1"/>
          <p:nvPr/>
        </p:nvSpPr>
        <p:spPr>
          <a:xfrm>
            <a:off x="145143" y="2362200"/>
            <a:ext cx="2819400" cy="307777"/>
          </a:xfrm>
          <a:prstGeom prst="rect">
            <a:avLst/>
          </a:prstGeom>
          <a:noFill/>
        </p:spPr>
        <p:txBody>
          <a:bodyPr wrap="square" rtlCol="0">
            <a:spAutoFit/>
          </a:bodyPr>
          <a:lstStyle/>
          <a:p>
            <a:r>
              <a:rPr lang="en-GB" sz="1400" dirty="0" smtClean="0"/>
              <a:t>Studies and normative work items</a:t>
            </a:r>
            <a:endParaRPr lang="en-GB" sz="1400" dirty="0"/>
          </a:p>
        </p:txBody>
      </p:sp>
      <p:sp>
        <p:nvSpPr>
          <p:cNvPr id="119" name="Rectangle 118"/>
          <p:cNvSpPr/>
          <p:nvPr/>
        </p:nvSpPr>
        <p:spPr>
          <a:xfrm>
            <a:off x="1447800" y="16002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20" name="TextBox 119"/>
          <p:cNvSpPr txBox="1"/>
          <p:nvPr/>
        </p:nvSpPr>
        <p:spPr>
          <a:xfrm>
            <a:off x="1371600" y="1600200"/>
            <a:ext cx="5715000" cy="307777"/>
          </a:xfrm>
          <a:prstGeom prst="rect">
            <a:avLst/>
          </a:prstGeom>
          <a:noFill/>
        </p:spPr>
        <p:txBody>
          <a:bodyPr wrap="square" rtlCol="0">
            <a:spAutoFit/>
          </a:bodyPr>
          <a:lstStyle/>
          <a:p>
            <a:r>
              <a:rPr lang="en-GB" sz="1400" dirty="0" smtClean="0"/>
              <a:t>vehicle-to-anything (V2X)</a:t>
            </a:r>
            <a:endParaRPr lang="en-GB" sz="1400" dirty="0"/>
          </a:p>
        </p:txBody>
      </p:sp>
      <p:sp>
        <p:nvSpPr>
          <p:cNvPr id="123" name="TextBox 122"/>
          <p:cNvSpPr txBox="1"/>
          <p:nvPr/>
        </p:nvSpPr>
        <p:spPr>
          <a:xfrm>
            <a:off x="1304925" y="5395914"/>
            <a:ext cx="1528763" cy="246221"/>
          </a:xfrm>
          <a:prstGeom prst="rect">
            <a:avLst/>
          </a:prstGeom>
          <a:noFill/>
        </p:spPr>
        <p:txBody>
          <a:bodyPr wrap="square" rtlCol="0">
            <a:spAutoFit/>
          </a:bodyPr>
          <a:lstStyle/>
          <a:p>
            <a:r>
              <a:rPr lang="en-GB" sz="1000" dirty="0" smtClean="0">
                <a:solidFill>
                  <a:srgbClr val="FF0000"/>
                </a:solidFill>
              </a:rPr>
              <a:t>*</a:t>
            </a:r>
            <a:r>
              <a:rPr lang="en-GB" sz="1000" dirty="0" smtClean="0"/>
              <a:t> indicates complete</a:t>
            </a:r>
            <a:endParaRPr lang="en-GB" sz="1000" dirty="0"/>
          </a:p>
        </p:txBody>
      </p:sp>
      <p:sp>
        <p:nvSpPr>
          <p:cNvPr id="46" name="Rectangle 45"/>
          <p:cNvSpPr/>
          <p:nvPr/>
        </p:nvSpPr>
        <p:spPr>
          <a:xfrm>
            <a:off x="3739605" y="2775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User Equipment (UE) radio </a:t>
            </a:r>
            <a:r>
              <a:rPr lang="en-GB" sz="1000" dirty="0" err="1" smtClean="0">
                <a:solidFill>
                  <a:schemeClr val="tx1"/>
                </a:solidFill>
              </a:rPr>
              <a:t>transmis</a:t>
            </a:r>
            <a:r>
              <a:rPr lang="en-GB" sz="1000" dirty="0" smtClean="0">
                <a:solidFill>
                  <a:schemeClr val="tx1"/>
                </a:solidFill>
              </a:rPr>
              <a:t>...</a:t>
            </a:r>
            <a:endParaRPr lang="en-GB" sz="1000" dirty="0">
              <a:solidFill>
                <a:schemeClr val="tx1"/>
              </a:solidFill>
            </a:endParaRPr>
          </a:p>
        </p:txBody>
      </p:sp>
      <p:sp>
        <p:nvSpPr>
          <p:cNvPr id="48" name="Rectangle 47"/>
          <p:cNvSpPr/>
          <p:nvPr/>
        </p:nvSpPr>
        <p:spPr>
          <a:xfrm>
            <a:off x="3739605" y="2947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Vehicle to Vehicle (V2V) services </a:t>
            </a:r>
            <a:r>
              <a:rPr lang="en-GB" sz="1000" dirty="0" smtClean="0">
                <a:solidFill>
                  <a:schemeClr val="tx1"/>
                </a:solidFill>
              </a:rPr>
              <a:t>bas...</a:t>
            </a:r>
            <a:endParaRPr lang="en-GB" sz="1000" dirty="0">
              <a:solidFill>
                <a:schemeClr val="tx1"/>
              </a:solidFill>
            </a:endParaRPr>
          </a:p>
        </p:txBody>
      </p:sp>
      <p:sp>
        <p:nvSpPr>
          <p:cNvPr id="49" name="Rectangle 48"/>
          <p:cNvSpPr/>
          <p:nvPr/>
        </p:nvSpPr>
        <p:spPr>
          <a:xfrm>
            <a:off x="3739605" y="3118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0" name="Rectangle 49"/>
          <p:cNvSpPr/>
          <p:nvPr/>
        </p:nvSpPr>
        <p:spPr>
          <a:xfrm>
            <a:off x="3739605" y="3290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1" name="Rectangle 50"/>
          <p:cNvSpPr/>
          <p:nvPr/>
        </p:nvSpPr>
        <p:spPr>
          <a:xfrm>
            <a:off x="3739605" y="34615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2" name="Rectangle 51"/>
          <p:cNvSpPr/>
          <p:nvPr/>
        </p:nvSpPr>
        <p:spPr>
          <a:xfrm>
            <a:off x="3739605" y="36330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3" name="Rectangle 52"/>
          <p:cNvSpPr/>
          <p:nvPr/>
        </p:nvSpPr>
        <p:spPr>
          <a:xfrm>
            <a:off x="3739605" y="38044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4" name="Rectangle 53"/>
          <p:cNvSpPr/>
          <p:nvPr/>
        </p:nvSpPr>
        <p:spPr>
          <a:xfrm>
            <a:off x="3739605" y="39759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63" name="Rectangle 62"/>
          <p:cNvSpPr/>
          <p:nvPr/>
        </p:nvSpPr>
        <p:spPr>
          <a:xfrm>
            <a:off x="3198948" y="2775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71" name="Rectangle 70"/>
          <p:cNvSpPr/>
          <p:nvPr/>
        </p:nvSpPr>
        <p:spPr>
          <a:xfrm>
            <a:off x="3198948" y="2947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36.785</a:t>
            </a:r>
            <a:endParaRPr lang="en-GB" sz="1000" dirty="0">
              <a:solidFill>
                <a:schemeClr val="tx1"/>
              </a:solidFill>
            </a:endParaRPr>
          </a:p>
        </p:txBody>
      </p:sp>
      <p:sp>
        <p:nvSpPr>
          <p:cNvPr id="72" name="Rectangle 71"/>
          <p:cNvSpPr/>
          <p:nvPr/>
        </p:nvSpPr>
        <p:spPr>
          <a:xfrm>
            <a:off x="3198948" y="3118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3" name="Rectangle 72"/>
          <p:cNvSpPr/>
          <p:nvPr/>
        </p:nvSpPr>
        <p:spPr>
          <a:xfrm>
            <a:off x="3198948" y="3290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4" name="Rectangle 73"/>
          <p:cNvSpPr/>
          <p:nvPr/>
        </p:nvSpPr>
        <p:spPr>
          <a:xfrm>
            <a:off x="3198948" y="34615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5" name="Rectangle 74"/>
          <p:cNvSpPr/>
          <p:nvPr/>
        </p:nvSpPr>
        <p:spPr>
          <a:xfrm>
            <a:off x="3198948" y="36330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6" name="Rectangle 75"/>
          <p:cNvSpPr/>
          <p:nvPr/>
        </p:nvSpPr>
        <p:spPr>
          <a:xfrm>
            <a:off x="3198948" y="38044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7" name="Rectangle 76"/>
          <p:cNvSpPr/>
          <p:nvPr/>
        </p:nvSpPr>
        <p:spPr>
          <a:xfrm>
            <a:off x="3198948" y="39759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8" name="Rectangle 77"/>
          <p:cNvSpPr/>
          <p:nvPr/>
        </p:nvSpPr>
        <p:spPr>
          <a:xfrm>
            <a:off x="3732348" y="41664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9" name="Rectangle 78"/>
          <p:cNvSpPr/>
          <p:nvPr/>
        </p:nvSpPr>
        <p:spPr>
          <a:xfrm>
            <a:off x="3732348" y="43378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7" name="Rectangle 86"/>
          <p:cNvSpPr/>
          <p:nvPr/>
        </p:nvSpPr>
        <p:spPr>
          <a:xfrm>
            <a:off x="3732348" y="45093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8" name="Rectangle 87"/>
          <p:cNvSpPr/>
          <p:nvPr/>
        </p:nvSpPr>
        <p:spPr>
          <a:xfrm>
            <a:off x="3732348" y="4680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9" name="Rectangle 88"/>
          <p:cNvSpPr/>
          <p:nvPr/>
        </p:nvSpPr>
        <p:spPr>
          <a:xfrm>
            <a:off x="3732348" y="4852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0" name="Rectangle 89"/>
          <p:cNvSpPr/>
          <p:nvPr/>
        </p:nvSpPr>
        <p:spPr>
          <a:xfrm>
            <a:off x="3732348" y="5023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1" name="Rectangle 90"/>
          <p:cNvSpPr/>
          <p:nvPr/>
        </p:nvSpPr>
        <p:spPr>
          <a:xfrm>
            <a:off x="3732348" y="5195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2" name="Rectangle 91"/>
          <p:cNvSpPr/>
          <p:nvPr/>
        </p:nvSpPr>
        <p:spPr>
          <a:xfrm>
            <a:off x="3191691" y="41664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3" name="Rectangle 92"/>
          <p:cNvSpPr/>
          <p:nvPr/>
        </p:nvSpPr>
        <p:spPr>
          <a:xfrm>
            <a:off x="3191691" y="43378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4" name="Rectangle 93"/>
          <p:cNvSpPr/>
          <p:nvPr/>
        </p:nvSpPr>
        <p:spPr>
          <a:xfrm>
            <a:off x="3191691" y="45093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5" name="Rectangle 94"/>
          <p:cNvSpPr/>
          <p:nvPr/>
        </p:nvSpPr>
        <p:spPr>
          <a:xfrm>
            <a:off x="3191691" y="4680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6" name="Rectangle 95"/>
          <p:cNvSpPr/>
          <p:nvPr/>
        </p:nvSpPr>
        <p:spPr>
          <a:xfrm>
            <a:off x="3191691" y="4852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7" name="Rectangle 96"/>
          <p:cNvSpPr/>
          <p:nvPr/>
        </p:nvSpPr>
        <p:spPr>
          <a:xfrm>
            <a:off x="3191691" y="5023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8" name="Rectangle 97"/>
          <p:cNvSpPr/>
          <p:nvPr/>
        </p:nvSpPr>
        <p:spPr>
          <a:xfrm>
            <a:off x="3191691" y="5195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3" name="Group 121"/>
          <p:cNvGrpSpPr/>
          <p:nvPr/>
        </p:nvGrpSpPr>
        <p:grpSpPr>
          <a:xfrm>
            <a:off x="5924468" y="2762596"/>
            <a:ext cx="162197" cy="2590800"/>
            <a:chOff x="3421743" y="2781300"/>
            <a:chExt cx="162197" cy="2590800"/>
          </a:xfrm>
        </p:grpSpPr>
        <p:pic>
          <p:nvPicPr>
            <p:cNvPr id="100"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0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02"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03"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04" name="TextBox 103"/>
          <p:cNvSpPr txBox="1"/>
          <p:nvPr/>
        </p:nvSpPr>
        <p:spPr>
          <a:xfrm>
            <a:off x="3198948" y="2356658"/>
            <a:ext cx="2819400" cy="307777"/>
          </a:xfrm>
          <a:prstGeom prst="rect">
            <a:avLst/>
          </a:prstGeom>
          <a:noFill/>
        </p:spPr>
        <p:txBody>
          <a:bodyPr wrap="square" rtlCol="0">
            <a:spAutoFit/>
          </a:bodyPr>
          <a:lstStyle/>
          <a:p>
            <a:r>
              <a:rPr lang="en-GB" sz="1400" dirty="0" smtClean="0"/>
              <a:t>Technical Reports and Specifications</a:t>
            </a:r>
            <a:endParaRPr lang="en-GB" sz="1400" dirty="0"/>
          </a:p>
        </p:txBody>
      </p:sp>
      <p:sp>
        <p:nvSpPr>
          <p:cNvPr id="105" name="Rectangle 104"/>
          <p:cNvSpPr/>
          <p:nvPr/>
        </p:nvSpPr>
        <p:spPr>
          <a:xfrm>
            <a:off x="6796940" y="2743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4326 Rel-14 – V2V power </a:t>
            </a:r>
            <a:r>
              <a:rPr lang="en-GB" sz="1000" dirty="0" err="1" smtClean="0">
                <a:solidFill>
                  <a:schemeClr val="tx1"/>
                </a:solidFill>
              </a:rPr>
              <a:t>imbala</a:t>
            </a:r>
            <a:r>
              <a:rPr lang="en-GB" sz="1000" dirty="0" smtClean="0">
                <a:solidFill>
                  <a:schemeClr val="tx1"/>
                </a:solidFill>
              </a:rPr>
              <a:t>...</a:t>
            </a:r>
            <a:endParaRPr lang="en-GB" sz="1000" dirty="0">
              <a:solidFill>
                <a:schemeClr val="tx1"/>
              </a:solidFill>
            </a:endParaRPr>
          </a:p>
        </p:txBody>
      </p:sp>
      <p:sp>
        <p:nvSpPr>
          <p:cNvPr id="106" name="Rectangle 105"/>
          <p:cNvSpPr/>
          <p:nvPr/>
        </p:nvSpPr>
        <p:spPr>
          <a:xfrm>
            <a:off x="6796940" y="2934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4698 Rel-14 – Correction of RE...</a:t>
            </a:r>
            <a:endParaRPr lang="en-GB" sz="1000" dirty="0">
              <a:solidFill>
                <a:schemeClr val="tx1"/>
              </a:solidFill>
            </a:endParaRPr>
          </a:p>
        </p:txBody>
      </p:sp>
      <p:sp>
        <p:nvSpPr>
          <p:cNvPr id="107" name="Rectangle 106"/>
          <p:cNvSpPr/>
          <p:nvPr/>
        </p:nvSpPr>
        <p:spPr>
          <a:xfrm>
            <a:off x="6796940" y="3105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8" name="Rectangle 107"/>
          <p:cNvSpPr/>
          <p:nvPr/>
        </p:nvSpPr>
        <p:spPr>
          <a:xfrm>
            <a:off x="6796940" y="3276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9" name="Rectangle 108"/>
          <p:cNvSpPr/>
          <p:nvPr/>
        </p:nvSpPr>
        <p:spPr>
          <a:xfrm>
            <a:off x="6796940" y="34483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0" name="Rectangle 109"/>
          <p:cNvSpPr/>
          <p:nvPr/>
        </p:nvSpPr>
        <p:spPr>
          <a:xfrm>
            <a:off x="6796940" y="36198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1" name="Rectangle 110"/>
          <p:cNvSpPr/>
          <p:nvPr/>
        </p:nvSpPr>
        <p:spPr>
          <a:xfrm>
            <a:off x="6796940" y="37912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2" name="Rectangle 111"/>
          <p:cNvSpPr/>
          <p:nvPr/>
        </p:nvSpPr>
        <p:spPr>
          <a:xfrm>
            <a:off x="6796940" y="39627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3" name="Rectangle 112"/>
          <p:cNvSpPr/>
          <p:nvPr/>
        </p:nvSpPr>
        <p:spPr>
          <a:xfrm>
            <a:off x="6256283" y="2762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16" name="Rectangle 115"/>
          <p:cNvSpPr/>
          <p:nvPr/>
        </p:nvSpPr>
        <p:spPr>
          <a:xfrm>
            <a:off x="6256283" y="2934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21" name="Rectangle 120"/>
          <p:cNvSpPr/>
          <p:nvPr/>
        </p:nvSpPr>
        <p:spPr>
          <a:xfrm>
            <a:off x="6256283" y="3105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2" name="Rectangle 121"/>
          <p:cNvSpPr/>
          <p:nvPr/>
        </p:nvSpPr>
        <p:spPr>
          <a:xfrm>
            <a:off x="6256283" y="3276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4" name="Rectangle 123"/>
          <p:cNvSpPr/>
          <p:nvPr/>
        </p:nvSpPr>
        <p:spPr>
          <a:xfrm>
            <a:off x="6256283" y="34483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5" name="Rectangle 124"/>
          <p:cNvSpPr/>
          <p:nvPr/>
        </p:nvSpPr>
        <p:spPr>
          <a:xfrm>
            <a:off x="6256283" y="36198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6" name="Rectangle 125"/>
          <p:cNvSpPr/>
          <p:nvPr/>
        </p:nvSpPr>
        <p:spPr>
          <a:xfrm>
            <a:off x="6256283" y="37912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7" name="Rectangle 126"/>
          <p:cNvSpPr/>
          <p:nvPr/>
        </p:nvSpPr>
        <p:spPr>
          <a:xfrm>
            <a:off x="6256283" y="39627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8" name="Rectangle 127"/>
          <p:cNvSpPr/>
          <p:nvPr/>
        </p:nvSpPr>
        <p:spPr>
          <a:xfrm>
            <a:off x="6789683" y="41532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9" name="Rectangle 128"/>
          <p:cNvSpPr/>
          <p:nvPr/>
        </p:nvSpPr>
        <p:spPr>
          <a:xfrm>
            <a:off x="6789683" y="43246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0" name="Rectangle 129"/>
          <p:cNvSpPr/>
          <p:nvPr/>
        </p:nvSpPr>
        <p:spPr>
          <a:xfrm>
            <a:off x="6789683" y="44961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1" name="Rectangle 130"/>
          <p:cNvSpPr/>
          <p:nvPr/>
        </p:nvSpPr>
        <p:spPr>
          <a:xfrm>
            <a:off x="6789683" y="46675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2" name="Rectangle 131"/>
          <p:cNvSpPr/>
          <p:nvPr/>
        </p:nvSpPr>
        <p:spPr>
          <a:xfrm>
            <a:off x="6789683" y="4839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3" name="Rectangle 132"/>
          <p:cNvSpPr/>
          <p:nvPr/>
        </p:nvSpPr>
        <p:spPr>
          <a:xfrm>
            <a:off x="6789683" y="5010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4" name="Rectangle 133"/>
          <p:cNvSpPr/>
          <p:nvPr/>
        </p:nvSpPr>
        <p:spPr>
          <a:xfrm>
            <a:off x="6789683" y="5181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5" name="Rectangle 134"/>
          <p:cNvSpPr/>
          <p:nvPr/>
        </p:nvSpPr>
        <p:spPr>
          <a:xfrm>
            <a:off x="6249026" y="41532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6" name="Rectangle 135"/>
          <p:cNvSpPr/>
          <p:nvPr/>
        </p:nvSpPr>
        <p:spPr>
          <a:xfrm>
            <a:off x="6249026" y="43246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7" name="Rectangle 136"/>
          <p:cNvSpPr/>
          <p:nvPr/>
        </p:nvSpPr>
        <p:spPr>
          <a:xfrm>
            <a:off x="6249026" y="44961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8" name="Rectangle 137"/>
          <p:cNvSpPr/>
          <p:nvPr/>
        </p:nvSpPr>
        <p:spPr>
          <a:xfrm>
            <a:off x="6249026" y="4667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9" name="Rectangle 138"/>
          <p:cNvSpPr/>
          <p:nvPr/>
        </p:nvSpPr>
        <p:spPr>
          <a:xfrm>
            <a:off x="6249026" y="4839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0" name="Rectangle 139"/>
          <p:cNvSpPr/>
          <p:nvPr/>
        </p:nvSpPr>
        <p:spPr>
          <a:xfrm>
            <a:off x="6249026" y="5010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1" name="Rectangle 140"/>
          <p:cNvSpPr/>
          <p:nvPr/>
        </p:nvSpPr>
        <p:spPr>
          <a:xfrm>
            <a:off x="6249026" y="5181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8" name="Group 121"/>
          <p:cNvGrpSpPr/>
          <p:nvPr/>
        </p:nvGrpSpPr>
        <p:grpSpPr>
          <a:xfrm>
            <a:off x="8981803" y="2749434"/>
            <a:ext cx="162197" cy="2590800"/>
            <a:chOff x="3421743" y="2781300"/>
            <a:chExt cx="162197" cy="2590800"/>
          </a:xfrm>
        </p:grpSpPr>
        <p:pic>
          <p:nvPicPr>
            <p:cNvPr id="143"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44"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4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46"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47" name="TextBox 146"/>
          <p:cNvSpPr txBox="1"/>
          <p:nvPr/>
        </p:nvSpPr>
        <p:spPr>
          <a:xfrm>
            <a:off x="6256283" y="2343496"/>
            <a:ext cx="2819400" cy="307777"/>
          </a:xfrm>
          <a:prstGeom prst="rect">
            <a:avLst/>
          </a:prstGeom>
          <a:noFill/>
        </p:spPr>
        <p:txBody>
          <a:bodyPr wrap="square" rtlCol="0">
            <a:spAutoFit/>
          </a:bodyPr>
          <a:lstStyle/>
          <a:p>
            <a:r>
              <a:rPr lang="en-GB" sz="1400" dirty="0" smtClean="0"/>
              <a:t>Change Requests (approved)</a:t>
            </a:r>
            <a:endParaRPr lang="en-GB" sz="1400" dirty="0"/>
          </a:p>
        </p:txBody>
      </p:sp>
      <p:pic>
        <p:nvPicPr>
          <p:cNvPr id="3074"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137886" y="5408445"/>
            <a:ext cx="467380" cy="467380"/>
          </a:xfrm>
          <a:prstGeom prst="rect">
            <a:avLst/>
          </a:prstGeom>
          <a:noFill/>
        </p:spPr>
      </p:pic>
      <p:pic>
        <p:nvPicPr>
          <p:cNvPr id="148"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3198948" y="5408445"/>
            <a:ext cx="467380" cy="467380"/>
          </a:xfrm>
          <a:prstGeom prst="rect">
            <a:avLst/>
          </a:prstGeom>
          <a:noFill/>
        </p:spPr>
      </p:pic>
      <p:pic>
        <p:nvPicPr>
          <p:cNvPr id="149"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6249026" y="5408445"/>
            <a:ext cx="467380" cy="467380"/>
          </a:xfrm>
          <a:prstGeom prst="rect">
            <a:avLst/>
          </a:prstGeom>
          <a:noFill/>
        </p:spPr>
      </p:pic>
      <p:sp>
        <p:nvSpPr>
          <p:cNvPr id="150" name="TextBox 149"/>
          <p:cNvSpPr txBox="1"/>
          <p:nvPr/>
        </p:nvSpPr>
        <p:spPr>
          <a:xfrm>
            <a:off x="3198948"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latest version of all specs in all Releases</a:t>
            </a:r>
            <a:endParaRPr lang="en-GB" sz="1200" dirty="0">
              <a:solidFill>
                <a:schemeClr val="bg1">
                  <a:lumMod val="65000"/>
                </a:schemeClr>
              </a:solidFill>
            </a:endParaRPr>
          </a:p>
        </p:txBody>
      </p:sp>
      <p:sp>
        <p:nvSpPr>
          <p:cNvPr id="151" name="TextBox 150"/>
          <p:cNvSpPr txBox="1"/>
          <p:nvPr/>
        </p:nvSpPr>
        <p:spPr>
          <a:xfrm>
            <a:off x="624902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approved CRs for all specs in this area</a:t>
            </a:r>
            <a:endParaRPr lang="en-GB" sz="1200" dirty="0">
              <a:solidFill>
                <a:schemeClr val="bg1">
                  <a:lumMod val="65000"/>
                </a:schemeClr>
              </a:solidFill>
            </a:endParaRPr>
          </a:p>
        </p:txBody>
      </p:sp>
      <p:sp>
        <p:nvSpPr>
          <p:cNvPr id="142" name="Rounded Rectangular Callout 141"/>
          <p:cNvSpPr/>
          <p:nvPr/>
        </p:nvSpPr>
        <p:spPr>
          <a:xfrm>
            <a:off x="4191000" y="539288"/>
            <a:ext cx="4419600" cy="1804208"/>
          </a:xfrm>
          <a:prstGeom prst="wedgeRoundRectCallout">
            <a:avLst>
              <a:gd name="adj1" fmla="val -62024"/>
              <a:gd name="adj2" fmla="val 78165"/>
              <a:gd name="adj3" fmla="val 16667"/>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Similarly, the user can click an icon against an entry in the specs table to be taken to that spec’s home page on the portal.</a:t>
            </a:r>
            <a:endParaRPr lang="en-GB" sz="1400" dirty="0">
              <a:solidFill>
                <a:schemeClr val="tx1"/>
              </a:solidFill>
            </a:endParaRPr>
          </a:p>
        </p:txBody>
      </p:sp>
      <p:pic>
        <p:nvPicPr>
          <p:cNvPr id="8194" name="Picture 2"/>
          <p:cNvPicPr>
            <a:picLocks noChangeAspect="1" noChangeArrowheads="1"/>
          </p:cNvPicPr>
          <p:nvPr/>
        </p:nvPicPr>
        <p:blipFill>
          <a:blip r:embed="rId4" cstate="print"/>
          <a:srcRect/>
          <a:stretch>
            <a:fillRect/>
          </a:stretch>
        </p:blipFill>
        <p:spPr bwMode="auto">
          <a:xfrm>
            <a:off x="5581650" y="3176682"/>
            <a:ext cx="3028950" cy="336213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100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ppt_x"/>
                                          </p:val>
                                        </p:tav>
                                        <p:tav tm="100000">
                                          <p:val>
                                            <p:strVal val="#ppt_x"/>
                                          </p:val>
                                        </p:tav>
                                      </p:tavLst>
                                    </p:anim>
                                    <p:anim calcmode="lin" valueType="num">
                                      <p:cBhvr additive="base">
                                        <p:cTn id="8" dur="500" fill="hold"/>
                                        <p:tgtEl>
                                          <p:spTgt spid="81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5" name="TextBox 4"/>
          <p:cNvSpPr txBox="1"/>
          <p:nvPr/>
        </p:nvSpPr>
        <p:spPr>
          <a:xfrm>
            <a:off x="457200" y="685800"/>
            <a:ext cx="762000" cy="307777"/>
          </a:xfrm>
          <a:prstGeom prst="rect">
            <a:avLst/>
          </a:prstGeom>
          <a:noFill/>
        </p:spPr>
        <p:txBody>
          <a:bodyPr wrap="square" rtlCol="0">
            <a:spAutoFit/>
          </a:bodyPr>
          <a:lstStyle/>
          <a:p>
            <a:r>
              <a:rPr lang="en-GB" sz="1400" dirty="0" smtClean="0">
                <a:solidFill>
                  <a:schemeClr val="bg1">
                    <a:lumMod val="65000"/>
                  </a:schemeClr>
                </a:solidFill>
              </a:rPr>
              <a:t>Page: </a:t>
            </a:r>
            <a:endParaRPr lang="en-GB" sz="1400" dirty="0">
              <a:solidFill>
                <a:schemeClr val="bg1">
                  <a:lumMod val="65000"/>
                </a:schemeClr>
              </a:solidFill>
            </a:endParaRPr>
          </a:p>
        </p:txBody>
      </p:sp>
      <p:sp>
        <p:nvSpPr>
          <p:cNvPr id="6" name="TextBox 5"/>
          <p:cNvSpPr txBox="1"/>
          <p:nvPr/>
        </p:nvSpPr>
        <p:spPr>
          <a:xfrm>
            <a:off x="1066800" y="685800"/>
            <a:ext cx="7467600" cy="307777"/>
          </a:xfrm>
          <a:prstGeom prst="rect">
            <a:avLst/>
          </a:prstGeom>
          <a:noFill/>
        </p:spPr>
        <p:txBody>
          <a:bodyPr wrap="square" rtlCol="0">
            <a:spAutoFit/>
          </a:bodyPr>
          <a:lstStyle/>
          <a:p>
            <a:r>
              <a:rPr lang="en-GB" sz="1400" dirty="0" err="1" smtClean="0">
                <a:solidFill>
                  <a:schemeClr val="bg1">
                    <a:lumMod val="65000"/>
                  </a:schemeClr>
                </a:solidFill>
              </a:rPr>
              <a:t>technology_areas_home</a:t>
            </a:r>
            <a:r>
              <a:rPr lang="en-GB" sz="1400" dirty="0" smtClean="0">
                <a:solidFill>
                  <a:schemeClr val="bg1">
                    <a:lumMod val="65000"/>
                  </a:schemeClr>
                </a:solidFill>
              </a:rPr>
              <a:t>/</a:t>
            </a:r>
            <a:r>
              <a:rPr lang="en-GB" sz="1400" dirty="0" err="1" smtClean="0">
                <a:solidFill>
                  <a:schemeClr val="bg1">
                    <a:lumMod val="65000"/>
                  </a:schemeClr>
                </a:solidFill>
              </a:rPr>
              <a:t>search_results</a:t>
            </a:r>
            <a:r>
              <a:rPr lang="en-GB" sz="1400" dirty="0" smtClean="0">
                <a:solidFill>
                  <a:schemeClr val="bg1">
                    <a:lumMod val="65000"/>
                  </a:schemeClr>
                </a:solidFill>
              </a:rPr>
              <a:t>/document-download </a:t>
            </a:r>
            <a:endParaRPr lang="en-GB" sz="1400" dirty="0">
              <a:solidFill>
                <a:schemeClr val="bg1">
                  <a:lumMod val="65000"/>
                </a:schemeClr>
              </a:solidFill>
            </a:endParaRPr>
          </a:p>
        </p:txBody>
      </p:sp>
      <p:sp>
        <p:nvSpPr>
          <p:cNvPr id="7" name="TextBox 6"/>
          <p:cNvSpPr txBox="1"/>
          <p:nvPr/>
        </p:nvSpPr>
        <p:spPr>
          <a:xfrm>
            <a:off x="533400" y="1219200"/>
            <a:ext cx="5486400" cy="369332"/>
          </a:xfrm>
          <a:prstGeom prst="rect">
            <a:avLst/>
          </a:prstGeom>
          <a:noFill/>
        </p:spPr>
        <p:txBody>
          <a:bodyPr wrap="square" rtlCol="0">
            <a:spAutoFit/>
          </a:bodyPr>
          <a:lstStyle/>
          <a:p>
            <a:r>
              <a:rPr lang="en-GB" dirty="0" smtClean="0"/>
              <a:t>Step 3 – download documents for technology area:</a:t>
            </a:r>
            <a:endParaRPr lang="en-GB" dirty="0"/>
          </a:p>
        </p:txBody>
      </p:sp>
      <p:sp>
        <p:nvSpPr>
          <p:cNvPr id="47" name="TextBox 46"/>
          <p:cNvSpPr txBox="1"/>
          <p:nvPr/>
        </p:nvSpPr>
        <p:spPr>
          <a:xfrm>
            <a:off x="13788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work-item-related documents (WIDs, status reports) in this area</a:t>
            </a:r>
            <a:endParaRPr lang="en-GB" sz="1200" dirty="0">
              <a:solidFill>
                <a:schemeClr val="bg1">
                  <a:lumMod val="65000"/>
                </a:schemeClr>
              </a:solidFill>
            </a:endParaRPr>
          </a:p>
        </p:txBody>
      </p:sp>
      <p:sp>
        <p:nvSpPr>
          <p:cNvPr id="18" name="Rectangle 17"/>
          <p:cNvSpPr/>
          <p:nvPr/>
        </p:nvSpPr>
        <p:spPr>
          <a:xfrm>
            <a:off x="685800" y="2781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Support for V2V services based on </a:t>
            </a:r>
            <a:r>
              <a:rPr lang="en-GB" sz="1000" dirty="0" smtClean="0">
                <a:solidFill>
                  <a:schemeClr val="tx1"/>
                </a:solidFill>
              </a:rPr>
              <a:t>...</a:t>
            </a:r>
            <a:r>
              <a:rPr lang="en-GB" sz="1000" dirty="0" smtClean="0">
                <a:solidFill>
                  <a:srgbClr val="FF0000"/>
                </a:solidFill>
              </a:rPr>
              <a:t>*</a:t>
            </a:r>
            <a:endParaRPr lang="en-GB" sz="1000" dirty="0">
              <a:solidFill>
                <a:srgbClr val="FF0000"/>
              </a:solidFill>
            </a:endParaRPr>
          </a:p>
        </p:txBody>
      </p:sp>
      <p:sp>
        <p:nvSpPr>
          <p:cNvPr id="21" name="Rectangle 20"/>
          <p:cNvSpPr/>
          <p:nvPr/>
        </p:nvSpPr>
        <p:spPr>
          <a:xfrm>
            <a:off x="685800" y="2952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LTE support for V2X services (</a:t>
            </a:r>
            <a:r>
              <a:rPr lang="en-GB" sz="1000" dirty="0" smtClean="0">
                <a:solidFill>
                  <a:schemeClr val="tx1"/>
                </a:solidFill>
              </a:rPr>
              <a:t>V2XLTE</a:t>
            </a:r>
            <a:r>
              <a:rPr lang="en-GB" sz="1000" dirty="0" smtClean="0">
                <a:solidFill>
                  <a:srgbClr val="FF0000"/>
                </a:solidFill>
              </a:rPr>
              <a:t>*</a:t>
            </a:r>
            <a:endParaRPr lang="en-GB" sz="1000" dirty="0">
              <a:solidFill>
                <a:schemeClr val="tx1"/>
              </a:solidFill>
            </a:endParaRPr>
          </a:p>
        </p:txBody>
      </p:sp>
      <p:sp>
        <p:nvSpPr>
          <p:cNvPr id="22" name="Rectangle 21"/>
          <p:cNvSpPr/>
          <p:nvPr/>
        </p:nvSpPr>
        <p:spPr>
          <a:xfrm>
            <a:off x="685800" y="3124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evaluation methodology </a:t>
            </a:r>
            <a:r>
              <a:rPr lang="en-GB" sz="1000" dirty="0" smtClean="0">
                <a:solidFill>
                  <a:schemeClr val="tx1"/>
                </a:solidFill>
              </a:rPr>
              <a:t>o..</a:t>
            </a:r>
            <a:r>
              <a:rPr lang="en-GB" sz="1000" dirty="0" smtClean="0">
                <a:solidFill>
                  <a:srgbClr val="FF0000"/>
                </a:solidFill>
              </a:rPr>
              <a:t>*</a:t>
            </a:r>
            <a:endParaRPr lang="en-GB" sz="1000" dirty="0">
              <a:solidFill>
                <a:schemeClr val="tx1"/>
              </a:solidFill>
            </a:endParaRPr>
          </a:p>
        </p:txBody>
      </p:sp>
      <p:sp>
        <p:nvSpPr>
          <p:cNvPr id="23" name="Rectangle 22"/>
          <p:cNvSpPr/>
          <p:nvPr/>
        </p:nvSpPr>
        <p:spPr>
          <a:xfrm>
            <a:off x="685800" y="3295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security aspects for LTE </a:t>
            </a:r>
            <a:r>
              <a:rPr lang="en-GB" sz="1000" dirty="0" err="1" smtClean="0">
                <a:solidFill>
                  <a:schemeClr val="tx1"/>
                </a:solidFill>
              </a:rPr>
              <a:t>su</a:t>
            </a:r>
            <a:r>
              <a:rPr lang="en-GB" sz="1000" dirty="0" smtClean="0">
                <a:solidFill>
                  <a:schemeClr val="tx1"/>
                </a:solidFill>
              </a:rPr>
              <a:t>...</a:t>
            </a:r>
            <a:endParaRPr lang="en-GB" sz="1000" dirty="0">
              <a:solidFill>
                <a:schemeClr val="tx1"/>
              </a:solidFill>
            </a:endParaRPr>
          </a:p>
        </p:txBody>
      </p:sp>
      <p:sp>
        <p:nvSpPr>
          <p:cNvPr id="24" name="Rectangle 23"/>
          <p:cNvSpPr/>
          <p:nvPr/>
        </p:nvSpPr>
        <p:spPr>
          <a:xfrm>
            <a:off x="685800" y="34671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5" name="Rectangle 24"/>
          <p:cNvSpPr/>
          <p:nvPr/>
        </p:nvSpPr>
        <p:spPr>
          <a:xfrm>
            <a:off x="685800" y="36385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6" name="Rectangle 25"/>
          <p:cNvSpPr/>
          <p:nvPr/>
        </p:nvSpPr>
        <p:spPr>
          <a:xfrm>
            <a:off x="685800" y="38100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7" name="Rectangle 26"/>
          <p:cNvSpPr/>
          <p:nvPr/>
        </p:nvSpPr>
        <p:spPr>
          <a:xfrm>
            <a:off x="685800" y="39814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5" name="Rectangle 54"/>
          <p:cNvSpPr/>
          <p:nvPr/>
        </p:nvSpPr>
        <p:spPr>
          <a:xfrm>
            <a:off x="145143" y="2781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6" name="Rectangle 55"/>
          <p:cNvSpPr/>
          <p:nvPr/>
        </p:nvSpPr>
        <p:spPr>
          <a:xfrm>
            <a:off x="145143" y="2952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7" name="Rectangle 56"/>
          <p:cNvSpPr/>
          <p:nvPr/>
        </p:nvSpPr>
        <p:spPr>
          <a:xfrm>
            <a:off x="145143" y="3124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8" name="Rectangle 57"/>
          <p:cNvSpPr/>
          <p:nvPr/>
        </p:nvSpPr>
        <p:spPr>
          <a:xfrm>
            <a:off x="145143" y="3295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9" name="Rectangle 58"/>
          <p:cNvSpPr/>
          <p:nvPr/>
        </p:nvSpPr>
        <p:spPr>
          <a:xfrm>
            <a:off x="145143" y="34671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0" name="Rectangle 59"/>
          <p:cNvSpPr/>
          <p:nvPr/>
        </p:nvSpPr>
        <p:spPr>
          <a:xfrm>
            <a:off x="145143" y="36385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1" name="Rectangle 60"/>
          <p:cNvSpPr/>
          <p:nvPr/>
        </p:nvSpPr>
        <p:spPr>
          <a:xfrm>
            <a:off x="145143" y="38100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2" name="Rectangle 61"/>
          <p:cNvSpPr/>
          <p:nvPr/>
        </p:nvSpPr>
        <p:spPr>
          <a:xfrm>
            <a:off x="145143" y="39814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4" name="Rectangle 63"/>
          <p:cNvSpPr/>
          <p:nvPr/>
        </p:nvSpPr>
        <p:spPr>
          <a:xfrm>
            <a:off x="678543" y="41719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5" name="Rectangle 64"/>
          <p:cNvSpPr/>
          <p:nvPr/>
        </p:nvSpPr>
        <p:spPr>
          <a:xfrm>
            <a:off x="678543" y="43434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6" name="Rectangle 65"/>
          <p:cNvSpPr/>
          <p:nvPr/>
        </p:nvSpPr>
        <p:spPr>
          <a:xfrm>
            <a:off x="678543" y="45148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7" name="Rectangle 66"/>
          <p:cNvSpPr/>
          <p:nvPr/>
        </p:nvSpPr>
        <p:spPr>
          <a:xfrm>
            <a:off x="678543" y="4686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8" name="Rectangle 67"/>
          <p:cNvSpPr/>
          <p:nvPr/>
        </p:nvSpPr>
        <p:spPr>
          <a:xfrm>
            <a:off x="678543" y="4857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application layer support </a:t>
            </a:r>
            <a:r>
              <a:rPr lang="en-GB" sz="1000" dirty="0" smtClean="0">
                <a:solidFill>
                  <a:schemeClr val="tx1"/>
                </a:solidFill>
              </a:rPr>
              <a:t>f...</a:t>
            </a:r>
            <a:endParaRPr lang="en-GB" sz="1000" dirty="0">
              <a:solidFill>
                <a:schemeClr val="tx1"/>
              </a:solidFill>
            </a:endParaRPr>
          </a:p>
        </p:txBody>
      </p:sp>
      <p:sp>
        <p:nvSpPr>
          <p:cNvPr id="69" name="Rectangle 68"/>
          <p:cNvSpPr/>
          <p:nvPr/>
        </p:nvSpPr>
        <p:spPr>
          <a:xfrm>
            <a:off x="678543" y="5029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Improvement of V2X </a:t>
            </a:r>
            <a:r>
              <a:rPr lang="en-GB" sz="1000" dirty="0" err="1" smtClean="0">
                <a:solidFill>
                  <a:schemeClr val="tx1"/>
                </a:solidFill>
              </a:rPr>
              <a:t>Servi</a:t>
            </a:r>
            <a:r>
              <a:rPr lang="en-GB" sz="1000" dirty="0" smtClean="0">
                <a:solidFill>
                  <a:schemeClr val="tx1"/>
                </a:solidFill>
              </a:rPr>
              <a:t>...</a:t>
            </a:r>
            <a:endParaRPr lang="en-GB" sz="1000" dirty="0">
              <a:solidFill>
                <a:schemeClr val="tx1"/>
              </a:solidFill>
            </a:endParaRPr>
          </a:p>
        </p:txBody>
      </p:sp>
      <p:sp>
        <p:nvSpPr>
          <p:cNvPr id="70" name="Rectangle 69"/>
          <p:cNvSpPr/>
          <p:nvPr/>
        </p:nvSpPr>
        <p:spPr>
          <a:xfrm>
            <a:off x="678543" y="5200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Application layer support for V2X </a:t>
            </a:r>
            <a:r>
              <a:rPr lang="en-GB" sz="1000" dirty="0" smtClean="0">
                <a:solidFill>
                  <a:schemeClr val="tx1"/>
                </a:solidFill>
              </a:rPr>
              <a:t>se...</a:t>
            </a:r>
            <a:endParaRPr lang="en-GB" sz="1000" dirty="0">
              <a:solidFill>
                <a:schemeClr val="tx1"/>
              </a:solidFill>
            </a:endParaRPr>
          </a:p>
        </p:txBody>
      </p:sp>
      <p:sp>
        <p:nvSpPr>
          <p:cNvPr id="80" name="Rectangle 79"/>
          <p:cNvSpPr/>
          <p:nvPr/>
        </p:nvSpPr>
        <p:spPr>
          <a:xfrm>
            <a:off x="137886" y="41719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1" name="Rectangle 80"/>
          <p:cNvSpPr/>
          <p:nvPr/>
        </p:nvSpPr>
        <p:spPr>
          <a:xfrm>
            <a:off x="137886" y="43434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2" name="Rectangle 81"/>
          <p:cNvSpPr/>
          <p:nvPr/>
        </p:nvSpPr>
        <p:spPr>
          <a:xfrm>
            <a:off x="137886" y="45148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3" name="Rectangle 82"/>
          <p:cNvSpPr/>
          <p:nvPr/>
        </p:nvSpPr>
        <p:spPr>
          <a:xfrm>
            <a:off x="137886" y="4686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4" name="Rectangle 83"/>
          <p:cNvSpPr/>
          <p:nvPr/>
        </p:nvSpPr>
        <p:spPr>
          <a:xfrm>
            <a:off x="137886" y="4857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5" name="Rectangle 84"/>
          <p:cNvSpPr/>
          <p:nvPr/>
        </p:nvSpPr>
        <p:spPr>
          <a:xfrm>
            <a:off x="137886" y="5029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6" name="Rectangle 85"/>
          <p:cNvSpPr/>
          <p:nvPr/>
        </p:nvSpPr>
        <p:spPr>
          <a:xfrm>
            <a:off x="137886" y="5200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Rel-17</a:t>
            </a:r>
            <a:endParaRPr lang="en-GB" sz="1000" dirty="0">
              <a:solidFill>
                <a:schemeClr val="tx1"/>
              </a:solidFill>
            </a:endParaRPr>
          </a:p>
        </p:txBody>
      </p:sp>
      <p:grpSp>
        <p:nvGrpSpPr>
          <p:cNvPr id="2" name="Group 121"/>
          <p:cNvGrpSpPr/>
          <p:nvPr/>
        </p:nvGrpSpPr>
        <p:grpSpPr>
          <a:xfrm>
            <a:off x="2870663" y="2768138"/>
            <a:ext cx="162197" cy="2590800"/>
            <a:chOff x="3421743" y="2781300"/>
            <a:chExt cx="162197" cy="2590800"/>
          </a:xfrm>
        </p:grpSpPr>
        <p:pic>
          <p:nvPicPr>
            <p:cNvPr id="118"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205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14"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1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17" name="TextBox 116"/>
          <p:cNvSpPr txBox="1"/>
          <p:nvPr/>
        </p:nvSpPr>
        <p:spPr>
          <a:xfrm>
            <a:off x="145143" y="2362200"/>
            <a:ext cx="2819400" cy="307777"/>
          </a:xfrm>
          <a:prstGeom prst="rect">
            <a:avLst/>
          </a:prstGeom>
          <a:noFill/>
        </p:spPr>
        <p:txBody>
          <a:bodyPr wrap="square" rtlCol="0">
            <a:spAutoFit/>
          </a:bodyPr>
          <a:lstStyle/>
          <a:p>
            <a:r>
              <a:rPr lang="en-GB" sz="1400" dirty="0" smtClean="0"/>
              <a:t>Studies and normative work items</a:t>
            </a:r>
            <a:endParaRPr lang="en-GB" sz="1400" dirty="0"/>
          </a:p>
        </p:txBody>
      </p:sp>
      <p:sp>
        <p:nvSpPr>
          <p:cNvPr id="119" name="Rectangle 118"/>
          <p:cNvSpPr/>
          <p:nvPr/>
        </p:nvSpPr>
        <p:spPr>
          <a:xfrm>
            <a:off x="1447800" y="16002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20" name="TextBox 119"/>
          <p:cNvSpPr txBox="1"/>
          <p:nvPr/>
        </p:nvSpPr>
        <p:spPr>
          <a:xfrm>
            <a:off x="1371600" y="1600200"/>
            <a:ext cx="5715000" cy="307777"/>
          </a:xfrm>
          <a:prstGeom prst="rect">
            <a:avLst/>
          </a:prstGeom>
          <a:noFill/>
        </p:spPr>
        <p:txBody>
          <a:bodyPr wrap="square" rtlCol="0">
            <a:spAutoFit/>
          </a:bodyPr>
          <a:lstStyle/>
          <a:p>
            <a:r>
              <a:rPr lang="en-GB" sz="1400" dirty="0" smtClean="0"/>
              <a:t>vehicle-to-anything (V2X)</a:t>
            </a:r>
            <a:endParaRPr lang="en-GB" sz="1400" dirty="0"/>
          </a:p>
        </p:txBody>
      </p:sp>
      <p:sp>
        <p:nvSpPr>
          <p:cNvPr id="123" name="TextBox 122"/>
          <p:cNvSpPr txBox="1"/>
          <p:nvPr/>
        </p:nvSpPr>
        <p:spPr>
          <a:xfrm>
            <a:off x="1304925" y="5395914"/>
            <a:ext cx="1528763" cy="246221"/>
          </a:xfrm>
          <a:prstGeom prst="rect">
            <a:avLst/>
          </a:prstGeom>
          <a:noFill/>
        </p:spPr>
        <p:txBody>
          <a:bodyPr wrap="square" rtlCol="0">
            <a:spAutoFit/>
          </a:bodyPr>
          <a:lstStyle/>
          <a:p>
            <a:r>
              <a:rPr lang="en-GB" sz="1000" dirty="0" smtClean="0">
                <a:solidFill>
                  <a:srgbClr val="FF0000"/>
                </a:solidFill>
              </a:rPr>
              <a:t>*</a:t>
            </a:r>
            <a:r>
              <a:rPr lang="en-GB" sz="1000" dirty="0" smtClean="0"/>
              <a:t> indicates complete</a:t>
            </a:r>
            <a:endParaRPr lang="en-GB" sz="1000" dirty="0"/>
          </a:p>
        </p:txBody>
      </p:sp>
      <p:sp>
        <p:nvSpPr>
          <p:cNvPr id="46" name="Rectangle 45"/>
          <p:cNvSpPr/>
          <p:nvPr/>
        </p:nvSpPr>
        <p:spPr>
          <a:xfrm>
            <a:off x="3739605" y="2775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User Equipment (UE) radio </a:t>
            </a:r>
            <a:r>
              <a:rPr lang="en-GB" sz="1000" dirty="0" err="1" smtClean="0">
                <a:solidFill>
                  <a:schemeClr val="tx1"/>
                </a:solidFill>
              </a:rPr>
              <a:t>transmis</a:t>
            </a:r>
            <a:r>
              <a:rPr lang="en-GB" sz="1000" dirty="0" smtClean="0">
                <a:solidFill>
                  <a:schemeClr val="tx1"/>
                </a:solidFill>
              </a:rPr>
              <a:t>...</a:t>
            </a:r>
            <a:endParaRPr lang="en-GB" sz="1000" dirty="0">
              <a:solidFill>
                <a:schemeClr val="tx1"/>
              </a:solidFill>
            </a:endParaRPr>
          </a:p>
        </p:txBody>
      </p:sp>
      <p:sp>
        <p:nvSpPr>
          <p:cNvPr id="48" name="Rectangle 47"/>
          <p:cNvSpPr/>
          <p:nvPr/>
        </p:nvSpPr>
        <p:spPr>
          <a:xfrm>
            <a:off x="3739605" y="2947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Vehicle to Vehicle (V2V) services </a:t>
            </a:r>
            <a:r>
              <a:rPr lang="en-GB" sz="1000" dirty="0" smtClean="0">
                <a:solidFill>
                  <a:schemeClr val="tx1"/>
                </a:solidFill>
              </a:rPr>
              <a:t>bas...</a:t>
            </a:r>
            <a:endParaRPr lang="en-GB" sz="1000" dirty="0">
              <a:solidFill>
                <a:schemeClr val="tx1"/>
              </a:solidFill>
            </a:endParaRPr>
          </a:p>
        </p:txBody>
      </p:sp>
      <p:sp>
        <p:nvSpPr>
          <p:cNvPr id="49" name="Rectangle 48"/>
          <p:cNvSpPr/>
          <p:nvPr/>
        </p:nvSpPr>
        <p:spPr>
          <a:xfrm>
            <a:off x="3739605" y="3118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0" name="Rectangle 49"/>
          <p:cNvSpPr/>
          <p:nvPr/>
        </p:nvSpPr>
        <p:spPr>
          <a:xfrm>
            <a:off x="3739605" y="3290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1" name="Rectangle 50"/>
          <p:cNvSpPr/>
          <p:nvPr/>
        </p:nvSpPr>
        <p:spPr>
          <a:xfrm>
            <a:off x="3739605" y="34615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2" name="Rectangle 51"/>
          <p:cNvSpPr/>
          <p:nvPr/>
        </p:nvSpPr>
        <p:spPr>
          <a:xfrm>
            <a:off x="3739605" y="36330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3" name="Rectangle 52"/>
          <p:cNvSpPr/>
          <p:nvPr/>
        </p:nvSpPr>
        <p:spPr>
          <a:xfrm>
            <a:off x="3739605" y="38044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4" name="Rectangle 53"/>
          <p:cNvSpPr/>
          <p:nvPr/>
        </p:nvSpPr>
        <p:spPr>
          <a:xfrm>
            <a:off x="3739605" y="39759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63" name="Rectangle 62"/>
          <p:cNvSpPr/>
          <p:nvPr/>
        </p:nvSpPr>
        <p:spPr>
          <a:xfrm>
            <a:off x="3198948" y="2775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71" name="Rectangle 70"/>
          <p:cNvSpPr/>
          <p:nvPr/>
        </p:nvSpPr>
        <p:spPr>
          <a:xfrm>
            <a:off x="3198948" y="2947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36.785</a:t>
            </a:r>
            <a:endParaRPr lang="en-GB" sz="1000" dirty="0">
              <a:solidFill>
                <a:schemeClr val="tx1"/>
              </a:solidFill>
            </a:endParaRPr>
          </a:p>
        </p:txBody>
      </p:sp>
      <p:sp>
        <p:nvSpPr>
          <p:cNvPr id="72" name="Rectangle 71"/>
          <p:cNvSpPr/>
          <p:nvPr/>
        </p:nvSpPr>
        <p:spPr>
          <a:xfrm>
            <a:off x="3198948" y="3118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3" name="Rectangle 72"/>
          <p:cNvSpPr/>
          <p:nvPr/>
        </p:nvSpPr>
        <p:spPr>
          <a:xfrm>
            <a:off x="3198948" y="3290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4" name="Rectangle 73"/>
          <p:cNvSpPr/>
          <p:nvPr/>
        </p:nvSpPr>
        <p:spPr>
          <a:xfrm>
            <a:off x="3198948" y="34615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5" name="Rectangle 74"/>
          <p:cNvSpPr/>
          <p:nvPr/>
        </p:nvSpPr>
        <p:spPr>
          <a:xfrm>
            <a:off x="3198948" y="36330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6" name="Rectangle 75"/>
          <p:cNvSpPr/>
          <p:nvPr/>
        </p:nvSpPr>
        <p:spPr>
          <a:xfrm>
            <a:off x="3198948" y="38044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7" name="Rectangle 76"/>
          <p:cNvSpPr/>
          <p:nvPr/>
        </p:nvSpPr>
        <p:spPr>
          <a:xfrm>
            <a:off x="3198948" y="39759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8" name="Rectangle 77"/>
          <p:cNvSpPr/>
          <p:nvPr/>
        </p:nvSpPr>
        <p:spPr>
          <a:xfrm>
            <a:off x="3732348" y="41664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9" name="Rectangle 78"/>
          <p:cNvSpPr/>
          <p:nvPr/>
        </p:nvSpPr>
        <p:spPr>
          <a:xfrm>
            <a:off x="3732348" y="43378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7" name="Rectangle 86"/>
          <p:cNvSpPr/>
          <p:nvPr/>
        </p:nvSpPr>
        <p:spPr>
          <a:xfrm>
            <a:off x="3732348" y="45093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8" name="Rectangle 87"/>
          <p:cNvSpPr/>
          <p:nvPr/>
        </p:nvSpPr>
        <p:spPr>
          <a:xfrm>
            <a:off x="3732348" y="4680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9" name="Rectangle 88"/>
          <p:cNvSpPr/>
          <p:nvPr/>
        </p:nvSpPr>
        <p:spPr>
          <a:xfrm>
            <a:off x="3732348" y="4852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0" name="Rectangle 89"/>
          <p:cNvSpPr/>
          <p:nvPr/>
        </p:nvSpPr>
        <p:spPr>
          <a:xfrm>
            <a:off x="3732348" y="5023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1" name="Rectangle 90"/>
          <p:cNvSpPr/>
          <p:nvPr/>
        </p:nvSpPr>
        <p:spPr>
          <a:xfrm>
            <a:off x="3732348" y="5195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2" name="Rectangle 91"/>
          <p:cNvSpPr/>
          <p:nvPr/>
        </p:nvSpPr>
        <p:spPr>
          <a:xfrm>
            <a:off x="3191691" y="41664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3" name="Rectangle 92"/>
          <p:cNvSpPr/>
          <p:nvPr/>
        </p:nvSpPr>
        <p:spPr>
          <a:xfrm>
            <a:off x="3191691" y="43378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4" name="Rectangle 93"/>
          <p:cNvSpPr/>
          <p:nvPr/>
        </p:nvSpPr>
        <p:spPr>
          <a:xfrm>
            <a:off x="3191691" y="45093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5" name="Rectangle 94"/>
          <p:cNvSpPr/>
          <p:nvPr/>
        </p:nvSpPr>
        <p:spPr>
          <a:xfrm>
            <a:off x="3191691" y="4680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6" name="Rectangle 95"/>
          <p:cNvSpPr/>
          <p:nvPr/>
        </p:nvSpPr>
        <p:spPr>
          <a:xfrm>
            <a:off x="3191691" y="4852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7" name="Rectangle 96"/>
          <p:cNvSpPr/>
          <p:nvPr/>
        </p:nvSpPr>
        <p:spPr>
          <a:xfrm>
            <a:off x="3191691" y="5023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8" name="Rectangle 97"/>
          <p:cNvSpPr/>
          <p:nvPr/>
        </p:nvSpPr>
        <p:spPr>
          <a:xfrm>
            <a:off x="3191691" y="5195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3" name="Group 121"/>
          <p:cNvGrpSpPr/>
          <p:nvPr/>
        </p:nvGrpSpPr>
        <p:grpSpPr>
          <a:xfrm>
            <a:off x="5924468" y="2762596"/>
            <a:ext cx="162197" cy="2590800"/>
            <a:chOff x="3421743" y="2781300"/>
            <a:chExt cx="162197" cy="2590800"/>
          </a:xfrm>
        </p:grpSpPr>
        <p:pic>
          <p:nvPicPr>
            <p:cNvPr id="100"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0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02"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03"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04" name="TextBox 103"/>
          <p:cNvSpPr txBox="1"/>
          <p:nvPr/>
        </p:nvSpPr>
        <p:spPr>
          <a:xfrm>
            <a:off x="3198948" y="2356658"/>
            <a:ext cx="2819400" cy="307777"/>
          </a:xfrm>
          <a:prstGeom prst="rect">
            <a:avLst/>
          </a:prstGeom>
          <a:noFill/>
        </p:spPr>
        <p:txBody>
          <a:bodyPr wrap="square" rtlCol="0">
            <a:spAutoFit/>
          </a:bodyPr>
          <a:lstStyle/>
          <a:p>
            <a:r>
              <a:rPr lang="en-GB" sz="1400" dirty="0" smtClean="0"/>
              <a:t>Technical Reports and Specifications</a:t>
            </a:r>
            <a:endParaRPr lang="en-GB" sz="1400" dirty="0"/>
          </a:p>
        </p:txBody>
      </p:sp>
      <p:sp>
        <p:nvSpPr>
          <p:cNvPr id="105" name="Rectangle 104"/>
          <p:cNvSpPr/>
          <p:nvPr/>
        </p:nvSpPr>
        <p:spPr>
          <a:xfrm>
            <a:off x="6796940" y="2743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4326 Rel-14 – V2V power </a:t>
            </a:r>
            <a:r>
              <a:rPr lang="en-GB" sz="1000" dirty="0" err="1" smtClean="0">
                <a:solidFill>
                  <a:schemeClr val="tx1"/>
                </a:solidFill>
              </a:rPr>
              <a:t>imbala</a:t>
            </a:r>
            <a:r>
              <a:rPr lang="en-GB" sz="1000" dirty="0" smtClean="0">
                <a:solidFill>
                  <a:schemeClr val="tx1"/>
                </a:solidFill>
              </a:rPr>
              <a:t>...</a:t>
            </a:r>
            <a:endParaRPr lang="en-GB" sz="1000" dirty="0">
              <a:solidFill>
                <a:schemeClr val="tx1"/>
              </a:solidFill>
            </a:endParaRPr>
          </a:p>
        </p:txBody>
      </p:sp>
      <p:sp>
        <p:nvSpPr>
          <p:cNvPr id="106" name="Rectangle 105"/>
          <p:cNvSpPr/>
          <p:nvPr/>
        </p:nvSpPr>
        <p:spPr>
          <a:xfrm>
            <a:off x="6796940" y="2934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4698 Rel-14 – Correction of RE...</a:t>
            </a:r>
            <a:endParaRPr lang="en-GB" sz="1000" dirty="0">
              <a:solidFill>
                <a:schemeClr val="tx1"/>
              </a:solidFill>
            </a:endParaRPr>
          </a:p>
        </p:txBody>
      </p:sp>
      <p:sp>
        <p:nvSpPr>
          <p:cNvPr id="107" name="Rectangle 106"/>
          <p:cNvSpPr/>
          <p:nvPr/>
        </p:nvSpPr>
        <p:spPr>
          <a:xfrm>
            <a:off x="6796940" y="3105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8" name="Rectangle 107"/>
          <p:cNvSpPr/>
          <p:nvPr/>
        </p:nvSpPr>
        <p:spPr>
          <a:xfrm>
            <a:off x="6796940" y="3276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9" name="Rectangle 108"/>
          <p:cNvSpPr/>
          <p:nvPr/>
        </p:nvSpPr>
        <p:spPr>
          <a:xfrm>
            <a:off x="6796940" y="34483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0" name="Rectangle 109"/>
          <p:cNvSpPr/>
          <p:nvPr/>
        </p:nvSpPr>
        <p:spPr>
          <a:xfrm>
            <a:off x="6796940" y="36198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1" name="Rectangle 110"/>
          <p:cNvSpPr/>
          <p:nvPr/>
        </p:nvSpPr>
        <p:spPr>
          <a:xfrm>
            <a:off x="6796940" y="37912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2" name="Rectangle 111"/>
          <p:cNvSpPr/>
          <p:nvPr/>
        </p:nvSpPr>
        <p:spPr>
          <a:xfrm>
            <a:off x="6796940" y="39627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3" name="Rectangle 112"/>
          <p:cNvSpPr/>
          <p:nvPr/>
        </p:nvSpPr>
        <p:spPr>
          <a:xfrm>
            <a:off x="6256283" y="2762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16" name="Rectangle 115"/>
          <p:cNvSpPr/>
          <p:nvPr/>
        </p:nvSpPr>
        <p:spPr>
          <a:xfrm>
            <a:off x="6256283" y="2934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21" name="Rectangle 120"/>
          <p:cNvSpPr/>
          <p:nvPr/>
        </p:nvSpPr>
        <p:spPr>
          <a:xfrm>
            <a:off x="6256283" y="3105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2" name="Rectangle 121"/>
          <p:cNvSpPr/>
          <p:nvPr/>
        </p:nvSpPr>
        <p:spPr>
          <a:xfrm>
            <a:off x="6256283" y="3276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4" name="Rectangle 123"/>
          <p:cNvSpPr/>
          <p:nvPr/>
        </p:nvSpPr>
        <p:spPr>
          <a:xfrm>
            <a:off x="6256283" y="34483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5" name="Rectangle 124"/>
          <p:cNvSpPr/>
          <p:nvPr/>
        </p:nvSpPr>
        <p:spPr>
          <a:xfrm>
            <a:off x="6256283" y="36198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6" name="Rectangle 125"/>
          <p:cNvSpPr/>
          <p:nvPr/>
        </p:nvSpPr>
        <p:spPr>
          <a:xfrm>
            <a:off x="6256283" y="37912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7" name="Rectangle 126"/>
          <p:cNvSpPr/>
          <p:nvPr/>
        </p:nvSpPr>
        <p:spPr>
          <a:xfrm>
            <a:off x="6256283" y="39627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8" name="Rectangle 127"/>
          <p:cNvSpPr/>
          <p:nvPr/>
        </p:nvSpPr>
        <p:spPr>
          <a:xfrm>
            <a:off x="6789683" y="41532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9" name="Rectangle 128"/>
          <p:cNvSpPr/>
          <p:nvPr/>
        </p:nvSpPr>
        <p:spPr>
          <a:xfrm>
            <a:off x="6789683" y="43246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0" name="Rectangle 129"/>
          <p:cNvSpPr/>
          <p:nvPr/>
        </p:nvSpPr>
        <p:spPr>
          <a:xfrm>
            <a:off x="6789683" y="44961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1" name="Rectangle 130"/>
          <p:cNvSpPr/>
          <p:nvPr/>
        </p:nvSpPr>
        <p:spPr>
          <a:xfrm>
            <a:off x="6789683" y="46675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2" name="Rectangle 131"/>
          <p:cNvSpPr/>
          <p:nvPr/>
        </p:nvSpPr>
        <p:spPr>
          <a:xfrm>
            <a:off x="6789683" y="4839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3" name="Rectangle 132"/>
          <p:cNvSpPr/>
          <p:nvPr/>
        </p:nvSpPr>
        <p:spPr>
          <a:xfrm>
            <a:off x="6789683" y="5010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4" name="Rectangle 133"/>
          <p:cNvSpPr/>
          <p:nvPr/>
        </p:nvSpPr>
        <p:spPr>
          <a:xfrm>
            <a:off x="6789683" y="5181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5" name="Rectangle 134"/>
          <p:cNvSpPr/>
          <p:nvPr/>
        </p:nvSpPr>
        <p:spPr>
          <a:xfrm>
            <a:off x="6249026" y="41532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6" name="Rectangle 135"/>
          <p:cNvSpPr/>
          <p:nvPr/>
        </p:nvSpPr>
        <p:spPr>
          <a:xfrm>
            <a:off x="6249026" y="43246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7" name="Rectangle 136"/>
          <p:cNvSpPr/>
          <p:nvPr/>
        </p:nvSpPr>
        <p:spPr>
          <a:xfrm>
            <a:off x="6249026" y="44961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8" name="Rectangle 137"/>
          <p:cNvSpPr/>
          <p:nvPr/>
        </p:nvSpPr>
        <p:spPr>
          <a:xfrm>
            <a:off x="6249026" y="4667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9" name="Rectangle 138"/>
          <p:cNvSpPr/>
          <p:nvPr/>
        </p:nvSpPr>
        <p:spPr>
          <a:xfrm>
            <a:off x="6249026" y="4839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0" name="Rectangle 139"/>
          <p:cNvSpPr/>
          <p:nvPr/>
        </p:nvSpPr>
        <p:spPr>
          <a:xfrm>
            <a:off x="6249026" y="5010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1" name="Rectangle 140"/>
          <p:cNvSpPr/>
          <p:nvPr/>
        </p:nvSpPr>
        <p:spPr>
          <a:xfrm>
            <a:off x="6249026" y="5181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8" name="Group 121"/>
          <p:cNvGrpSpPr/>
          <p:nvPr/>
        </p:nvGrpSpPr>
        <p:grpSpPr>
          <a:xfrm>
            <a:off x="8981803" y="2749434"/>
            <a:ext cx="162197" cy="2590800"/>
            <a:chOff x="3421743" y="2781300"/>
            <a:chExt cx="162197" cy="2590800"/>
          </a:xfrm>
        </p:grpSpPr>
        <p:pic>
          <p:nvPicPr>
            <p:cNvPr id="143"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44"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4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46"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47" name="TextBox 146"/>
          <p:cNvSpPr txBox="1"/>
          <p:nvPr/>
        </p:nvSpPr>
        <p:spPr>
          <a:xfrm>
            <a:off x="6256283" y="2343496"/>
            <a:ext cx="2819400" cy="307777"/>
          </a:xfrm>
          <a:prstGeom prst="rect">
            <a:avLst/>
          </a:prstGeom>
          <a:noFill/>
        </p:spPr>
        <p:txBody>
          <a:bodyPr wrap="square" rtlCol="0">
            <a:spAutoFit/>
          </a:bodyPr>
          <a:lstStyle/>
          <a:p>
            <a:r>
              <a:rPr lang="en-GB" sz="1400" dirty="0" smtClean="0"/>
              <a:t>Change Requests (approved)</a:t>
            </a:r>
            <a:endParaRPr lang="en-GB" sz="1400" dirty="0"/>
          </a:p>
        </p:txBody>
      </p:sp>
      <p:pic>
        <p:nvPicPr>
          <p:cNvPr id="3074"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137886" y="5408445"/>
            <a:ext cx="467380" cy="467380"/>
          </a:xfrm>
          <a:prstGeom prst="rect">
            <a:avLst/>
          </a:prstGeom>
          <a:noFill/>
        </p:spPr>
      </p:pic>
      <p:pic>
        <p:nvPicPr>
          <p:cNvPr id="148"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3198948" y="5408445"/>
            <a:ext cx="467380" cy="467380"/>
          </a:xfrm>
          <a:prstGeom prst="rect">
            <a:avLst/>
          </a:prstGeom>
          <a:noFill/>
        </p:spPr>
      </p:pic>
      <p:pic>
        <p:nvPicPr>
          <p:cNvPr id="149"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6249026" y="5408445"/>
            <a:ext cx="467380" cy="467380"/>
          </a:xfrm>
          <a:prstGeom prst="rect">
            <a:avLst/>
          </a:prstGeom>
          <a:noFill/>
        </p:spPr>
      </p:pic>
      <p:sp>
        <p:nvSpPr>
          <p:cNvPr id="150" name="TextBox 149"/>
          <p:cNvSpPr txBox="1"/>
          <p:nvPr/>
        </p:nvSpPr>
        <p:spPr>
          <a:xfrm>
            <a:off x="3198948"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latest version of all specs in all Releases</a:t>
            </a:r>
            <a:endParaRPr lang="en-GB" sz="1200" dirty="0">
              <a:solidFill>
                <a:schemeClr val="bg1">
                  <a:lumMod val="65000"/>
                </a:schemeClr>
              </a:solidFill>
            </a:endParaRPr>
          </a:p>
        </p:txBody>
      </p:sp>
      <p:sp>
        <p:nvSpPr>
          <p:cNvPr id="151" name="TextBox 150"/>
          <p:cNvSpPr txBox="1"/>
          <p:nvPr/>
        </p:nvSpPr>
        <p:spPr>
          <a:xfrm>
            <a:off x="624902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approved CRs for all specs in this area</a:t>
            </a:r>
            <a:endParaRPr lang="en-GB" sz="1200" dirty="0">
              <a:solidFill>
                <a:schemeClr val="bg1">
                  <a:lumMod val="65000"/>
                </a:schemeClr>
              </a:solidFill>
            </a:endParaRPr>
          </a:p>
        </p:txBody>
      </p:sp>
      <p:sp>
        <p:nvSpPr>
          <p:cNvPr id="142" name="Rounded Rectangular Callout 141"/>
          <p:cNvSpPr/>
          <p:nvPr/>
        </p:nvSpPr>
        <p:spPr>
          <a:xfrm>
            <a:off x="4191000" y="539288"/>
            <a:ext cx="4419600" cy="1804208"/>
          </a:xfrm>
          <a:prstGeom prst="wedgeRoundRectCallout">
            <a:avLst>
              <a:gd name="adj1" fmla="val 2678"/>
              <a:gd name="adj2" fmla="val 77704"/>
              <a:gd name="adj3" fmla="val 16667"/>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And finally, the user can click on an icon against an entry in the CR table to be taken to the Change Request tab of the portal to obtain a list of all approved CRs to that spec relating to the work item tree(s) in question.</a:t>
            </a:r>
          </a:p>
          <a:p>
            <a:pPr algn="ctr"/>
            <a:endParaRPr lang="en-GB" sz="1400" dirty="0" smtClean="0">
              <a:solidFill>
                <a:schemeClr val="tx1"/>
              </a:solidFill>
            </a:endParaRPr>
          </a:p>
          <a:p>
            <a:pPr algn="ctr"/>
            <a:r>
              <a:rPr lang="en-GB" sz="1400" dirty="0" smtClean="0">
                <a:solidFill>
                  <a:schemeClr val="tx1"/>
                </a:solidFill>
              </a:rPr>
              <a:t>(This requires development work on the portal.)</a:t>
            </a:r>
            <a:endParaRPr lang="en-GB" sz="1400"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24" name="Rounded Rectangular Callout 23"/>
          <p:cNvSpPr/>
          <p:nvPr/>
        </p:nvSpPr>
        <p:spPr>
          <a:xfrm>
            <a:off x="838200" y="914400"/>
            <a:ext cx="5410200" cy="4495800"/>
          </a:xfrm>
          <a:prstGeom prst="wedgeRoundRectCallou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A note on documents pushed in bulk to the user ...</a:t>
            </a:r>
          </a:p>
          <a:p>
            <a:pPr algn="ctr"/>
            <a:endParaRPr lang="en-GB" sz="1400" dirty="0" smtClean="0">
              <a:solidFill>
                <a:schemeClr val="tx1"/>
              </a:solidFill>
            </a:endParaRPr>
          </a:p>
          <a:p>
            <a:pPr algn="ctr"/>
            <a:r>
              <a:rPr lang="en-GB" sz="1400" dirty="0" smtClean="0">
                <a:solidFill>
                  <a:schemeClr val="tx1"/>
                </a:solidFill>
              </a:rPr>
              <a:t>The tables of the preceding slides showing work items, specs and CRs must show, on each line, the relevant filenames of the document in question, because the user cannot otherwise associate a file with a work item’s WID, status report, or summary.</a:t>
            </a:r>
          </a:p>
          <a:p>
            <a:pPr algn="ctr"/>
            <a:endParaRPr lang="en-GB" sz="1400" dirty="0" smtClean="0">
              <a:solidFill>
                <a:schemeClr val="tx1"/>
              </a:solidFill>
            </a:endParaRPr>
          </a:p>
          <a:p>
            <a:pPr algn="ctr"/>
            <a:r>
              <a:rPr lang="en-GB" sz="1400" dirty="0" smtClean="0">
                <a:solidFill>
                  <a:schemeClr val="tx1"/>
                </a:solidFill>
              </a:rPr>
              <a:t>Similarly, although slightly less cryptic, the filename of a spec version is not always easy to match to a given spec and version, and a CR’s filename may not be easy to match to the spec and CR number.</a:t>
            </a:r>
          </a:p>
          <a:p>
            <a:pPr algn="ctr"/>
            <a:endParaRPr lang="en-GB" sz="1400" dirty="0" smtClean="0">
              <a:solidFill>
                <a:schemeClr val="tx1"/>
              </a:solidFill>
            </a:endParaRPr>
          </a:p>
          <a:p>
            <a:pPr algn="ctr"/>
            <a:r>
              <a:rPr lang="en-GB" sz="1400" dirty="0" smtClean="0">
                <a:solidFill>
                  <a:schemeClr val="tx1"/>
                </a:solidFill>
              </a:rPr>
              <a:t>This aspect is particularly important if the user elects to download all documents relating to a particular technology area: those documents might number many hundreds or even thousands.</a:t>
            </a:r>
            <a:endParaRPr lang="en-GB" sz="14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8077200" y="1676400"/>
            <a:ext cx="457200" cy="3810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5" name="TextBox 4"/>
          <p:cNvSpPr txBox="1"/>
          <p:nvPr/>
        </p:nvSpPr>
        <p:spPr>
          <a:xfrm>
            <a:off x="457200" y="685800"/>
            <a:ext cx="762000" cy="307777"/>
          </a:xfrm>
          <a:prstGeom prst="rect">
            <a:avLst/>
          </a:prstGeom>
          <a:noFill/>
        </p:spPr>
        <p:txBody>
          <a:bodyPr wrap="square" rtlCol="0">
            <a:spAutoFit/>
          </a:bodyPr>
          <a:lstStyle/>
          <a:p>
            <a:r>
              <a:rPr lang="en-GB" sz="1400" dirty="0" smtClean="0">
                <a:solidFill>
                  <a:schemeClr val="bg1">
                    <a:lumMod val="65000"/>
                  </a:schemeClr>
                </a:solidFill>
              </a:rPr>
              <a:t>Page: </a:t>
            </a:r>
            <a:endParaRPr lang="en-GB" sz="1400" dirty="0">
              <a:solidFill>
                <a:schemeClr val="bg1">
                  <a:lumMod val="65000"/>
                </a:schemeClr>
              </a:solidFill>
            </a:endParaRPr>
          </a:p>
        </p:txBody>
      </p:sp>
      <p:sp>
        <p:nvSpPr>
          <p:cNvPr id="6" name="TextBox 5"/>
          <p:cNvSpPr txBox="1"/>
          <p:nvPr/>
        </p:nvSpPr>
        <p:spPr>
          <a:xfrm>
            <a:off x="1066800" y="685800"/>
            <a:ext cx="7467600" cy="307777"/>
          </a:xfrm>
          <a:prstGeom prst="rect">
            <a:avLst/>
          </a:prstGeom>
          <a:noFill/>
        </p:spPr>
        <p:txBody>
          <a:bodyPr wrap="square" rtlCol="0">
            <a:spAutoFit/>
          </a:bodyPr>
          <a:lstStyle/>
          <a:p>
            <a:r>
              <a:rPr lang="en-GB" sz="1400" dirty="0" err="1" smtClean="0">
                <a:solidFill>
                  <a:schemeClr val="bg1">
                    <a:lumMod val="65000"/>
                  </a:schemeClr>
                </a:solidFill>
              </a:rPr>
              <a:t>technology_areas_home</a:t>
            </a:r>
            <a:r>
              <a:rPr lang="en-GB" sz="1400" dirty="0" smtClean="0">
                <a:solidFill>
                  <a:schemeClr val="bg1">
                    <a:lumMod val="65000"/>
                  </a:schemeClr>
                </a:solidFill>
              </a:rPr>
              <a:t>/ </a:t>
            </a:r>
            <a:endParaRPr lang="en-GB" sz="1400" dirty="0">
              <a:solidFill>
                <a:schemeClr val="bg1">
                  <a:lumMod val="65000"/>
                </a:schemeClr>
              </a:solidFill>
            </a:endParaRPr>
          </a:p>
        </p:txBody>
      </p:sp>
      <p:sp>
        <p:nvSpPr>
          <p:cNvPr id="7" name="TextBox 6"/>
          <p:cNvSpPr txBox="1"/>
          <p:nvPr/>
        </p:nvSpPr>
        <p:spPr>
          <a:xfrm>
            <a:off x="533400" y="1219200"/>
            <a:ext cx="4800600" cy="369332"/>
          </a:xfrm>
          <a:prstGeom prst="rect">
            <a:avLst/>
          </a:prstGeom>
          <a:noFill/>
        </p:spPr>
        <p:txBody>
          <a:bodyPr wrap="square" rtlCol="0">
            <a:spAutoFit/>
          </a:bodyPr>
          <a:lstStyle/>
          <a:p>
            <a:r>
              <a:rPr lang="en-GB" dirty="0" smtClean="0"/>
              <a:t>Step 1 – search for technology area by keyword</a:t>
            </a:r>
            <a:endParaRPr lang="en-GB" dirty="0"/>
          </a:p>
        </p:txBody>
      </p:sp>
      <p:sp>
        <p:nvSpPr>
          <p:cNvPr id="8" name="TextBox 7"/>
          <p:cNvSpPr txBox="1"/>
          <p:nvPr/>
        </p:nvSpPr>
        <p:spPr>
          <a:xfrm>
            <a:off x="609600" y="1676400"/>
            <a:ext cx="1219200" cy="369332"/>
          </a:xfrm>
          <a:prstGeom prst="rect">
            <a:avLst/>
          </a:prstGeom>
          <a:noFill/>
        </p:spPr>
        <p:txBody>
          <a:bodyPr wrap="square" rtlCol="0">
            <a:spAutoFit/>
          </a:bodyPr>
          <a:lstStyle/>
          <a:p>
            <a:r>
              <a:rPr lang="en-GB" dirty="0" smtClean="0"/>
              <a:t>Search for: </a:t>
            </a:r>
            <a:endParaRPr lang="en-GB" dirty="0"/>
          </a:p>
        </p:txBody>
      </p:sp>
      <p:sp>
        <p:nvSpPr>
          <p:cNvPr id="9" name="Rectangle 8"/>
          <p:cNvSpPr/>
          <p:nvPr/>
        </p:nvSpPr>
        <p:spPr>
          <a:xfrm>
            <a:off x="2057400" y="17526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grpSp>
        <p:nvGrpSpPr>
          <p:cNvPr id="2" name="Group 14"/>
          <p:cNvGrpSpPr/>
          <p:nvPr/>
        </p:nvGrpSpPr>
        <p:grpSpPr>
          <a:xfrm>
            <a:off x="8077200" y="1676400"/>
            <a:ext cx="457200" cy="381000"/>
            <a:chOff x="8077200" y="1676400"/>
            <a:chExt cx="533400" cy="457200"/>
          </a:xfrm>
        </p:grpSpPr>
        <p:sp>
          <p:nvSpPr>
            <p:cNvPr id="10" name="Rectangle 9"/>
            <p:cNvSpPr/>
            <p:nvPr/>
          </p:nvSpPr>
          <p:spPr>
            <a:xfrm>
              <a:off x="8077200" y="1676400"/>
              <a:ext cx="533400" cy="45720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grpSp>
          <p:nvGrpSpPr>
            <p:cNvPr id="3" name="Group 13"/>
            <p:cNvGrpSpPr/>
            <p:nvPr/>
          </p:nvGrpSpPr>
          <p:grpSpPr>
            <a:xfrm>
              <a:off x="8153400" y="1752600"/>
              <a:ext cx="304800" cy="304800"/>
              <a:chOff x="8153400" y="1752600"/>
              <a:chExt cx="304800" cy="304800"/>
            </a:xfrm>
          </p:grpSpPr>
          <p:sp>
            <p:nvSpPr>
              <p:cNvPr id="11" name="Oval 10"/>
              <p:cNvSpPr/>
              <p:nvPr/>
            </p:nvSpPr>
            <p:spPr>
              <a:xfrm>
                <a:off x="8229600" y="1752600"/>
                <a:ext cx="228600" cy="2286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Connector 12"/>
              <p:cNvCxnSpPr>
                <a:stCxn id="11" idx="3"/>
              </p:cNvCxnSpPr>
              <p:nvPr/>
            </p:nvCxnSpPr>
            <p:spPr>
              <a:xfrm flipH="1">
                <a:off x="8153400" y="1947722"/>
                <a:ext cx="109678" cy="109678"/>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16" name="TextBox 15"/>
          <p:cNvSpPr txBox="1"/>
          <p:nvPr/>
        </p:nvSpPr>
        <p:spPr>
          <a:xfrm>
            <a:off x="2057400" y="1752600"/>
            <a:ext cx="1295400" cy="276999"/>
          </a:xfrm>
          <a:prstGeom prst="rect">
            <a:avLst/>
          </a:prstGeom>
          <a:noFill/>
        </p:spPr>
        <p:txBody>
          <a:bodyPr wrap="square" rtlCol="0">
            <a:spAutoFit/>
          </a:bodyPr>
          <a:lstStyle/>
          <a:p>
            <a:r>
              <a:rPr lang="en-GB" sz="1200" dirty="0" smtClean="0">
                <a:solidFill>
                  <a:schemeClr val="bg1">
                    <a:lumMod val="65000"/>
                  </a:schemeClr>
                </a:solidFill>
              </a:rPr>
              <a:t>Search for</a:t>
            </a:r>
            <a:endParaRPr lang="en-GB" sz="1200" dirty="0">
              <a:solidFill>
                <a:schemeClr val="bg1">
                  <a:lumMod val="65000"/>
                </a:schemeClr>
              </a:solidFill>
            </a:endParaRPr>
          </a:p>
        </p:txBody>
      </p:sp>
      <p:sp>
        <p:nvSpPr>
          <p:cNvPr id="17" name="TextBox 16"/>
          <p:cNvSpPr txBox="1"/>
          <p:nvPr/>
        </p:nvSpPr>
        <p:spPr>
          <a:xfrm>
            <a:off x="2057400" y="2057400"/>
            <a:ext cx="6477000" cy="738664"/>
          </a:xfrm>
          <a:prstGeom prst="rect">
            <a:avLst/>
          </a:prstGeom>
          <a:noFill/>
        </p:spPr>
        <p:txBody>
          <a:bodyPr wrap="square" rtlCol="0">
            <a:spAutoFit/>
          </a:bodyPr>
          <a:lstStyle/>
          <a:p>
            <a:r>
              <a:rPr lang="en-GB" sz="1400" dirty="0" smtClean="0">
                <a:solidFill>
                  <a:schemeClr val="bg1">
                    <a:lumMod val="65000"/>
                  </a:schemeClr>
                </a:solidFill>
              </a:rPr>
              <a:t>Enter free text keyword(s) or </a:t>
            </a:r>
            <a:r>
              <a:rPr lang="en-GB" sz="1400" dirty="0" err="1" smtClean="0">
                <a:solidFill>
                  <a:schemeClr val="bg1">
                    <a:lumMod val="65000"/>
                  </a:schemeClr>
                </a:solidFill>
              </a:rPr>
              <a:t>keyphrase</a:t>
            </a:r>
            <a:r>
              <a:rPr lang="en-GB" sz="1400" dirty="0" smtClean="0">
                <a:solidFill>
                  <a:schemeClr val="bg1">
                    <a:lumMod val="65000"/>
                  </a:schemeClr>
                </a:solidFill>
              </a:rPr>
              <a:t>(s).</a:t>
            </a:r>
          </a:p>
          <a:p>
            <a:r>
              <a:rPr lang="en-GB" sz="1400" dirty="0" smtClean="0">
                <a:solidFill>
                  <a:schemeClr val="bg1">
                    <a:lumMod val="65000"/>
                  </a:schemeClr>
                </a:solidFill>
              </a:rPr>
              <a:t>Separate each keyword / </a:t>
            </a:r>
            <a:r>
              <a:rPr lang="en-GB" sz="1400" dirty="0" err="1" smtClean="0">
                <a:solidFill>
                  <a:schemeClr val="bg1">
                    <a:lumMod val="65000"/>
                  </a:schemeClr>
                </a:solidFill>
              </a:rPr>
              <a:t>keyphrase</a:t>
            </a:r>
            <a:r>
              <a:rPr lang="en-GB" sz="1400" dirty="0" smtClean="0">
                <a:solidFill>
                  <a:schemeClr val="bg1">
                    <a:lumMod val="65000"/>
                  </a:schemeClr>
                </a:solidFill>
              </a:rPr>
              <a:t> with a comma or semi-colon.</a:t>
            </a:r>
          </a:p>
          <a:p>
            <a:r>
              <a:rPr lang="en-GB" sz="1400" dirty="0" smtClean="0">
                <a:solidFill>
                  <a:schemeClr val="bg1">
                    <a:lumMod val="65000"/>
                  </a:schemeClr>
                </a:solidFill>
              </a:rPr>
              <a:t>You can use AND, AND NOT, OR with round brackets () to group keywords / </a:t>
            </a:r>
            <a:r>
              <a:rPr lang="en-GB" sz="1400" dirty="0" err="1" smtClean="0">
                <a:solidFill>
                  <a:schemeClr val="bg1">
                    <a:lumMod val="65000"/>
                  </a:schemeClr>
                </a:solidFill>
              </a:rPr>
              <a:t>keyphrases</a:t>
            </a:r>
            <a:r>
              <a:rPr lang="en-GB" sz="1400" dirty="0" smtClean="0">
                <a:solidFill>
                  <a:schemeClr val="bg1">
                    <a:lumMod val="65000"/>
                  </a:schemeClr>
                </a:solidFill>
              </a:rPr>
              <a:t>.</a:t>
            </a:r>
            <a:endParaRPr lang="en-GB" sz="1400" dirty="0">
              <a:solidFill>
                <a:schemeClr val="bg1">
                  <a:lumMod val="65000"/>
                </a:schemeClr>
              </a:solidFill>
            </a:endParaRPr>
          </a:p>
        </p:txBody>
      </p:sp>
      <p:sp>
        <p:nvSpPr>
          <p:cNvPr id="19" name="TextBox 18"/>
          <p:cNvSpPr txBox="1"/>
          <p:nvPr/>
        </p:nvSpPr>
        <p:spPr>
          <a:xfrm>
            <a:off x="2057400" y="1752600"/>
            <a:ext cx="3657600" cy="307777"/>
          </a:xfrm>
          <a:prstGeom prst="rect">
            <a:avLst/>
          </a:prstGeom>
          <a:noFill/>
        </p:spPr>
        <p:txBody>
          <a:bodyPr wrap="square" rtlCol="0">
            <a:spAutoFit/>
          </a:bodyPr>
          <a:lstStyle/>
          <a:p>
            <a:r>
              <a:rPr lang="en-GB" sz="1400" dirty="0" smtClean="0"/>
              <a:t>car, road vehicle, self-driving, autonomous</a:t>
            </a:r>
            <a:endParaRPr lang="en-GB" sz="1400" dirty="0"/>
          </a:p>
        </p:txBody>
      </p:sp>
      <p:pic>
        <p:nvPicPr>
          <p:cNvPr id="1026" name="Picture 2" descr="C:\Users\Meredith\AppData\Local\Microsoft\Windows\Temporary Internet Files\Content.IE5\XO79XQWL\1280px-Pointing_hand_cursor_vector.svg[1].png"/>
          <p:cNvPicPr>
            <a:picLocks noChangeAspect="1" noChangeArrowheads="1"/>
          </p:cNvPicPr>
          <p:nvPr/>
        </p:nvPicPr>
        <p:blipFill>
          <a:blip r:embed="rId2" cstate="print"/>
          <a:srcRect/>
          <a:stretch>
            <a:fillRect/>
          </a:stretch>
        </p:blipFill>
        <p:spPr bwMode="auto">
          <a:xfrm>
            <a:off x="8001000" y="1828800"/>
            <a:ext cx="609600" cy="443389"/>
          </a:xfrm>
          <a:prstGeom prst="rect">
            <a:avLst/>
          </a:prstGeom>
          <a:noFill/>
        </p:spPr>
      </p:pic>
      <p:sp>
        <p:nvSpPr>
          <p:cNvPr id="18" name="Rounded Rectangular Callout 17"/>
          <p:cNvSpPr/>
          <p:nvPr/>
        </p:nvSpPr>
        <p:spPr>
          <a:xfrm>
            <a:off x="381000" y="2971800"/>
            <a:ext cx="4343400" cy="1828800"/>
          </a:xfrm>
          <a:prstGeom prst="wedgeRoundRectCallout">
            <a:avLst>
              <a:gd name="adj1" fmla="val 54382"/>
              <a:gd name="adj2" fmla="val -97955"/>
              <a:gd name="adj3" fmla="val 16667"/>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The user navigates from the menu to the Technology Area home page. There he enters some free text terms (here called keywords or </a:t>
            </a:r>
            <a:r>
              <a:rPr lang="en-GB" sz="1400" dirty="0" err="1" smtClean="0">
                <a:solidFill>
                  <a:schemeClr val="tx1"/>
                </a:solidFill>
              </a:rPr>
              <a:t>keyphrases</a:t>
            </a:r>
            <a:r>
              <a:rPr lang="en-GB" sz="1400" dirty="0" smtClean="0">
                <a:solidFill>
                  <a:schemeClr val="tx1"/>
                </a:solidFill>
              </a:rPr>
              <a:t>). Some initial manual work will need to be undertaken to establish a meaningful set of keywords and </a:t>
            </a:r>
            <a:r>
              <a:rPr lang="en-GB" sz="1400" dirty="0" err="1" smtClean="0">
                <a:solidFill>
                  <a:schemeClr val="tx1"/>
                </a:solidFill>
              </a:rPr>
              <a:t>keyphrases</a:t>
            </a:r>
            <a:r>
              <a:rPr lang="en-GB" sz="1400" dirty="0" smtClean="0">
                <a:solidFill>
                  <a:schemeClr val="tx1"/>
                </a:solidFill>
              </a:rPr>
              <a:t> and to match them to a “small” set of “technology areas”. It is anticipated that there could be several hundred of these areas.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300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2000"/>
                                        <p:tgtEl>
                                          <p:spTgt spid="19"/>
                                        </p:tgtEl>
                                      </p:cBhvr>
                                    </p:animEffect>
                                  </p:childTnLst>
                                </p:cTn>
                              </p:par>
                              <p:par>
                                <p:cTn id="8" presetID="1" presetClass="exit" presetSubtype="0" fill="hold" grpId="0" nodeType="withEffect">
                                  <p:stCondLst>
                                    <p:cond delay="3000"/>
                                  </p:stCondLst>
                                  <p:childTnLst>
                                    <p:set>
                                      <p:cBhvr>
                                        <p:cTn id="9" dur="1" fill="hold">
                                          <p:stCondLst>
                                            <p:cond delay="0"/>
                                          </p:stCondLst>
                                        </p:cTn>
                                        <p:tgtEl>
                                          <p:spTgt spid="16"/>
                                        </p:tgtEl>
                                        <p:attrNameLst>
                                          <p:attrName>style.visibility</p:attrName>
                                        </p:attrNameLst>
                                      </p:cBhvr>
                                      <p:to>
                                        <p:strVal val="hidden"/>
                                      </p:to>
                                    </p:set>
                                  </p:childTnLst>
                                </p:cTn>
                              </p:par>
                            </p:childTnLst>
                          </p:cTn>
                        </p:par>
                        <p:par>
                          <p:cTn id="10" fill="hold">
                            <p:stCondLst>
                              <p:cond delay="5000"/>
                            </p:stCondLst>
                            <p:childTnLst>
                              <p:par>
                                <p:cTn id="11" presetID="10" presetClass="entr" presetSubtype="0" fill="hold" nodeType="afterEffect">
                                  <p:stCondLst>
                                    <p:cond delay="1000"/>
                                  </p:stCondLst>
                                  <p:childTnLst>
                                    <p:set>
                                      <p:cBhvr>
                                        <p:cTn id="12" dur="1" fill="hold">
                                          <p:stCondLst>
                                            <p:cond delay="0"/>
                                          </p:stCondLst>
                                        </p:cTn>
                                        <p:tgtEl>
                                          <p:spTgt spid="1026"/>
                                        </p:tgtEl>
                                        <p:attrNameLst>
                                          <p:attrName>style.visibility</p:attrName>
                                        </p:attrNameLst>
                                      </p:cBhvr>
                                      <p:to>
                                        <p:strVal val="visible"/>
                                      </p:to>
                                    </p:set>
                                    <p:animEffect transition="in" filter="fade">
                                      <p:cBhvr>
                                        <p:cTn id="13" dur="1000"/>
                                        <p:tgtEl>
                                          <p:spTgt spid="1026"/>
                                        </p:tgtEl>
                                      </p:cBhvr>
                                    </p:animEffect>
                                  </p:childTnLst>
                                </p:cTn>
                              </p:par>
                            </p:childTnLst>
                          </p:cTn>
                        </p:par>
                        <p:par>
                          <p:cTn id="14" fill="hold">
                            <p:stCondLst>
                              <p:cond delay="7000"/>
                            </p:stCondLst>
                            <p:childTnLst>
                              <p:par>
                                <p:cTn id="15" presetID="0" presetClass="path" presetSubtype="0" accel="50000" decel="50000" fill="hold" nodeType="afterEffect">
                                  <p:stCondLst>
                                    <p:cond delay="500"/>
                                  </p:stCondLst>
                                  <p:childTnLst>
                                    <p:animMotion origin="layout" path="M 0 4.44444E-6 L 0.00833 0.01111 " pathEditMode="relative" rAng="0" ptsTypes="AA">
                                      <p:cBhvr>
                                        <p:cTn id="16" dur="500" fill="hold"/>
                                        <p:tgtEl>
                                          <p:spTgt spid="2"/>
                                        </p:tgtEl>
                                        <p:attrNameLst>
                                          <p:attrName>ppt_x</p:attrName>
                                          <p:attrName>ppt_y</p:attrName>
                                        </p:attrNameLst>
                                      </p:cBhvr>
                                      <p:rCtr x="4" y="6"/>
                                    </p:animMotion>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P spid="1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24" name="Rounded Rectangular Callout 23"/>
          <p:cNvSpPr/>
          <p:nvPr/>
        </p:nvSpPr>
        <p:spPr>
          <a:xfrm>
            <a:off x="838200" y="914400"/>
            <a:ext cx="5410200" cy="4495800"/>
          </a:xfrm>
          <a:prstGeom prst="wedgeRoundRectCallou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chemeClr val="tx1"/>
                </a:solidFill>
              </a:rPr>
              <a:t>The end</a:t>
            </a:r>
            <a:endParaRPr lang="en-GB" sz="3200" b="1" dirty="0">
              <a:solidFill>
                <a:schemeClr val="tx1"/>
              </a:solidFill>
            </a:endParaRPr>
          </a:p>
        </p:txBody>
      </p:sp>
      <p:sp>
        <p:nvSpPr>
          <p:cNvPr id="5" name="Rectangle 4"/>
          <p:cNvSpPr/>
          <p:nvPr/>
        </p:nvSpPr>
        <p:spPr>
          <a:xfrm>
            <a:off x="5410200" y="4800600"/>
            <a:ext cx="2971800" cy="14478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bg1"/>
                </a:solidFill>
              </a:rPr>
              <a:t>Any questions?</a:t>
            </a:r>
            <a:endParaRPr lang="en-GB"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8077200" y="1676400"/>
            <a:ext cx="457200" cy="3810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5" name="TextBox 4"/>
          <p:cNvSpPr txBox="1"/>
          <p:nvPr/>
        </p:nvSpPr>
        <p:spPr>
          <a:xfrm>
            <a:off x="457200" y="685800"/>
            <a:ext cx="762000" cy="307777"/>
          </a:xfrm>
          <a:prstGeom prst="rect">
            <a:avLst/>
          </a:prstGeom>
          <a:noFill/>
        </p:spPr>
        <p:txBody>
          <a:bodyPr wrap="square" rtlCol="0">
            <a:spAutoFit/>
          </a:bodyPr>
          <a:lstStyle/>
          <a:p>
            <a:r>
              <a:rPr lang="en-GB" sz="1400" dirty="0" smtClean="0">
                <a:solidFill>
                  <a:schemeClr val="bg1">
                    <a:lumMod val="65000"/>
                  </a:schemeClr>
                </a:solidFill>
              </a:rPr>
              <a:t>Page: </a:t>
            </a:r>
            <a:endParaRPr lang="en-GB" sz="1400" dirty="0">
              <a:solidFill>
                <a:schemeClr val="bg1">
                  <a:lumMod val="65000"/>
                </a:schemeClr>
              </a:solidFill>
            </a:endParaRPr>
          </a:p>
        </p:txBody>
      </p:sp>
      <p:sp>
        <p:nvSpPr>
          <p:cNvPr id="6" name="TextBox 5"/>
          <p:cNvSpPr txBox="1"/>
          <p:nvPr/>
        </p:nvSpPr>
        <p:spPr>
          <a:xfrm>
            <a:off x="1066800" y="685800"/>
            <a:ext cx="7467600" cy="307777"/>
          </a:xfrm>
          <a:prstGeom prst="rect">
            <a:avLst/>
          </a:prstGeom>
          <a:noFill/>
        </p:spPr>
        <p:txBody>
          <a:bodyPr wrap="square" rtlCol="0">
            <a:spAutoFit/>
          </a:bodyPr>
          <a:lstStyle/>
          <a:p>
            <a:r>
              <a:rPr lang="en-GB" sz="1400" dirty="0" err="1" smtClean="0">
                <a:solidFill>
                  <a:schemeClr val="bg1">
                    <a:lumMod val="65000"/>
                  </a:schemeClr>
                </a:solidFill>
              </a:rPr>
              <a:t>technology_areas_home</a:t>
            </a:r>
            <a:r>
              <a:rPr lang="en-GB" sz="1400" dirty="0" smtClean="0">
                <a:solidFill>
                  <a:schemeClr val="bg1">
                    <a:lumMod val="65000"/>
                  </a:schemeClr>
                </a:solidFill>
              </a:rPr>
              <a:t>/</a:t>
            </a:r>
            <a:r>
              <a:rPr lang="en-GB" sz="1400" dirty="0" err="1" smtClean="0">
                <a:solidFill>
                  <a:schemeClr val="bg1">
                    <a:lumMod val="65000"/>
                  </a:schemeClr>
                </a:solidFill>
              </a:rPr>
              <a:t>search_results</a:t>
            </a:r>
            <a:r>
              <a:rPr lang="en-GB" sz="1400" dirty="0" smtClean="0">
                <a:solidFill>
                  <a:schemeClr val="bg1">
                    <a:lumMod val="65000"/>
                  </a:schemeClr>
                </a:solidFill>
              </a:rPr>
              <a:t> </a:t>
            </a:r>
            <a:endParaRPr lang="en-GB" sz="1400" dirty="0">
              <a:solidFill>
                <a:schemeClr val="bg1">
                  <a:lumMod val="65000"/>
                </a:schemeClr>
              </a:solidFill>
            </a:endParaRPr>
          </a:p>
        </p:txBody>
      </p:sp>
      <p:sp>
        <p:nvSpPr>
          <p:cNvPr id="7" name="TextBox 6"/>
          <p:cNvSpPr txBox="1"/>
          <p:nvPr/>
        </p:nvSpPr>
        <p:spPr>
          <a:xfrm>
            <a:off x="533400" y="1219200"/>
            <a:ext cx="4800600" cy="369332"/>
          </a:xfrm>
          <a:prstGeom prst="rect">
            <a:avLst/>
          </a:prstGeom>
          <a:noFill/>
        </p:spPr>
        <p:txBody>
          <a:bodyPr wrap="square" rtlCol="0">
            <a:spAutoFit/>
          </a:bodyPr>
          <a:lstStyle/>
          <a:p>
            <a:r>
              <a:rPr lang="en-GB" dirty="0" smtClean="0"/>
              <a:t>Step 2 – search results</a:t>
            </a:r>
            <a:endParaRPr lang="en-GB" dirty="0"/>
          </a:p>
        </p:txBody>
      </p:sp>
      <p:sp>
        <p:nvSpPr>
          <p:cNvPr id="8" name="TextBox 7"/>
          <p:cNvSpPr txBox="1"/>
          <p:nvPr/>
        </p:nvSpPr>
        <p:spPr>
          <a:xfrm>
            <a:off x="609600" y="1676400"/>
            <a:ext cx="1219200" cy="369332"/>
          </a:xfrm>
          <a:prstGeom prst="rect">
            <a:avLst/>
          </a:prstGeom>
          <a:noFill/>
        </p:spPr>
        <p:txBody>
          <a:bodyPr wrap="square" rtlCol="0">
            <a:spAutoFit/>
          </a:bodyPr>
          <a:lstStyle/>
          <a:p>
            <a:r>
              <a:rPr lang="en-GB" dirty="0" smtClean="0"/>
              <a:t>Search for: </a:t>
            </a:r>
            <a:endParaRPr lang="en-GB" dirty="0"/>
          </a:p>
        </p:txBody>
      </p:sp>
      <p:sp>
        <p:nvSpPr>
          <p:cNvPr id="9" name="Rectangle 8"/>
          <p:cNvSpPr/>
          <p:nvPr/>
        </p:nvSpPr>
        <p:spPr>
          <a:xfrm>
            <a:off x="2057400" y="17526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grpSp>
        <p:nvGrpSpPr>
          <p:cNvPr id="2" name="Group 14"/>
          <p:cNvGrpSpPr/>
          <p:nvPr/>
        </p:nvGrpSpPr>
        <p:grpSpPr>
          <a:xfrm>
            <a:off x="8077200" y="1676400"/>
            <a:ext cx="457200" cy="381000"/>
            <a:chOff x="8077200" y="1676400"/>
            <a:chExt cx="533400" cy="457200"/>
          </a:xfrm>
        </p:grpSpPr>
        <p:sp>
          <p:nvSpPr>
            <p:cNvPr id="10" name="Rectangle 9"/>
            <p:cNvSpPr/>
            <p:nvPr/>
          </p:nvSpPr>
          <p:spPr>
            <a:xfrm>
              <a:off x="8077200" y="1676400"/>
              <a:ext cx="533400" cy="45720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grpSp>
          <p:nvGrpSpPr>
            <p:cNvPr id="3" name="Group 13"/>
            <p:cNvGrpSpPr/>
            <p:nvPr/>
          </p:nvGrpSpPr>
          <p:grpSpPr>
            <a:xfrm>
              <a:off x="8153400" y="1752600"/>
              <a:ext cx="304800" cy="304800"/>
              <a:chOff x="8153400" y="1752600"/>
              <a:chExt cx="304800" cy="304800"/>
            </a:xfrm>
          </p:grpSpPr>
          <p:sp>
            <p:nvSpPr>
              <p:cNvPr id="11" name="Oval 10"/>
              <p:cNvSpPr/>
              <p:nvPr/>
            </p:nvSpPr>
            <p:spPr>
              <a:xfrm>
                <a:off x="8229600" y="1752600"/>
                <a:ext cx="228600" cy="2286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Connector 12"/>
              <p:cNvCxnSpPr>
                <a:stCxn id="11" idx="3"/>
              </p:cNvCxnSpPr>
              <p:nvPr/>
            </p:nvCxnSpPr>
            <p:spPr>
              <a:xfrm flipH="1">
                <a:off x="8153400" y="1947722"/>
                <a:ext cx="109678" cy="109678"/>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17" name="TextBox 16"/>
          <p:cNvSpPr txBox="1"/>
          <p:nvPr/>
        </p:nvSpPr>
        <p:spPr>
          <a:xfrm>
            <a:off x="2057400" y="2057400"/>
            <a:ext cx="6477000" cy="954107"/>
          </a:xfrm>
          <a:prstGeom prst="rect">
            <a:avLst/>
          </a:prstGeom>
          <a:noFill/>
        </p:spPr>
        <p:txBody>
          <a:bodyPr wrap="square" rtlCol="0">
            <a:spAutoFit/>
          </a:bodyPr>
          <a:lstStyle/>
          <a:p>
            <a:r>
              <a:rPr lang="en-GB" sz="1400" dirty="0" smtClean="0">
                <a:solidFill>
                  <a:schemeClr val="bg1">
                    <a:lumMod val="65000"/>
                  </a:schemeClr>
                </a:solidFill>
              </a:rPr>
              <a:t>Enter free text keyword(s) or </a:t>
            </a:r>
            <a:r>
              <a:rPr lang="en-GB" sz="1400" dirty="0" err="1" smtClean="0">
                <a:solidFill>
                  <a:schemeClr val="bg1">
                    <a:lumMod val="65000"/>
                  </a:schemeClr>
                </a:solidFill>
              </a:rPr>
              <a:t>keyphrase</a:t>
            </a:r>
            <a:r>
              <a:rPr lang="en-GB" sz="1400" dirty="0" smtClean="0">
                <a:solidFill>
                  <a:schemeClr val="bg1">
                    <a:lumMod val="65000"/>
                  </a:schemeClr>
                </a:solidFill>
              </a:rPr>
              <a:t>(s).</a:t>
            </a:r>
          </a:p>
          <a:p>
            <a:r>
              <a:rPr lang="en-GB" sz="1400" dirty="0" smtClean="0">
                <a:solidFill>
                  <a:schemeClr val="bg1">
                    <a:lumMod val="65000"/>
                  </a:schemeClr>
                </a:solidFill>
              </a:rPr>
              <a:t>Separate each keyword / </a:t>
            </a:r>
            <a:r>
              <a:rPr lang="en-GB" sz="1400" dirty="0" err="1" smtClean="0">
                <a:solidFill>
                  <a:schemeClr val="bg1">
                    <a:lumMod val="65000"/>
                  </a:schemeClr>
                </a:solidFill>
              </a:rPr>
              <a:t>keyphrase</a:t>
            </a:r>
            <a:r>
              <a:rPr lang="en-GB" sz="1400" dirty="0" smtClean="0">
                <a:solidFill>
                  <a:schemeClr val="bg1">
                    <a:lumMod val="65000"/>
                  </a:schemeClr>
                </a:solidFill>
              </a:rPr>
              <a:t> with a comma or semi-colon.</a:t>
            </a:r>
          </a:p>
          <a:p>
            <a:r>
              <a:rPr lang="en-GB" sz="1400" dirty="0" smtClean="0">
                <a:solidFill>
                  <a:schemeClr val="bg1">
                    <a:lumMod val="65000"/>
                  </a:schemeClr>
                </a:solidFill>
              </a:rPr>
              <a:t>You can use AND, AND NOT, OR with round brackets () to group keywords / </a:t>
            </a:r>
            <a:r>
              <a:rPr lang="en-GB" sz="1400" dirty="0" err="1" smtClean="0">
                <a:solidFill>
                  <a:schemeClr val="bg1">
                    <a:lumMod val="65000"/>
                  </a:schemeClr>
                </a:solidFill>
              </a:rPr>
              <a:t>keyphrases</a:t>
            </a:r>
            <a:r>
              <a:rPr lang="en-GB" sz="1400" dirty="0" smtClean="0">
                <a:solidFill>
                  <a:schemeClr val="bg1">
                    <a:lumMod val="65000"/>
                  </a:schemeClr>
                </a:solidFill>
              </a:rPr>
              <a:t>. Default is to return areas associated with </a:t>
            </a:r>
            <a:r>
              <a:rPr lang="en-GB" sz="1400" u="sng" dirty="0" smtClean="0">
                <a:solidFill>
                  <a:schemeClr val="bg1">
                    <a:lumMod val="65000"/>
                  </a:schemeClr>
                </a:solidFill>
              </a:rPr>
              <a:t>any</a:t>
            </a:r>
            <a:r>
              <a:rPr lang="en-GB" sz="1400" dirty="0" smtClean="0">
                <a:solidFill>
                  <a:schemeClr val="bg1">
                    <a:lumMod val="65000"/>
                  </a:schemeClr>
                </a:solidFill>
              </a:rPr>
              <a:t> of the keywords / </a:t>
            </a:r>
            <a:r>
              <a:rPr lang="en-GB" sz="1400" dirty="0" err="1" smtClean="0">
                <a:solidFill>
                  <a:schemeClr val="bg1">
                    <a:lumMod val="65000"/>
                  </a:schemeClr>
                </a:solidFill>
              </a:rPr>
              <a:t>keyphrases</a:t>
            </a:r>
            <a:r>
              <a:rPr lang="en-GB" sz="1400" dirty="0" smtClean="0">
                <a:solidFill>
                  <a:schemeClr val="bg1">
                    <a:lumMod val="65000"/>
                  </a:schemeClr>
                </a:solidFill>
              </a:rPr>
              <a:t>.</a:t>
            </a:r>
            <a:endParaRPr lang="en-GB" sz="1400" dirty="0">
              <a:solidFill>
                <a:schemeClr val="bg1">
                  <a:lumMod val="65000"/>
                </a:schemeClr>
              </a:solidFill>
            </a:endParaRPr>
          </a:p>
        </p:txBody>
      </p:sp>
      <p:sp>
        <p:nvSpPr>
          <p:cNvPr id="19" name="TextBox 18"/>
          <p:cNvSpPr txBox="1"/>
          <p:nvPr/>
        </p:nvSpPr>
        <p:spPr>
          <a:xfrm>
            <a:off x="2057400" y="1752600"/>
            <a:ext cx="5715000" cy="307777"/>
          </a:xfrm>
          <a:prstGeom prst="rect">
            <a:avLst/>
          </a:prstGeom>
          <a:noFill/>
        </p:spPr>
        <p:txBody>
          <a:bodyPr wrap="square" rtlCol="0">
            <a:spAutoFit/>
          </a:bodyPr>
          <a:lstStyle/>
          <a:p>
            <a:r>
              <a:rPr lang="en-GB" sz="1400" dirty="0" smtClean="0"/>
              <a:t>car, road vehicle, self-driving, </a:t>
            </a:r>
            <a:r>
              <a:rPr lang="en-GB" sz="1400" dirty="0" smtClean="0"/>
              <a:t>autonomous</a:t>
            </a:r>
            <a:r>
              <a:rPr lang="en-GB" sz="1400" dirty="0" smtClean="0"/>
              <a:t>, trains, drones</a:t>
            </a:r>
            <a:endParaRPr lang="en-GB" sz="1400" dirty="0"/>
          </a:p>
        </p:txBody>
      </p:sp>
      <p:sp>
        <p:nvSpPr>
          <p:cNvPr id="18" name="Rectangle 17"/>
          <p:cNvSpPr/>
          <p:nvPr/>
        </p:nvSpPr>
        <p:spPr>
          <a:xfrm>
            <a:off x="2133600" y="33528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1" name="Rectangle 20"/>
          <p:cNvSpPr/>
          <p:nvPr/>
        </p:nvSpPr>
        <p:spPr>
          <a:xfrm>
            <a:off x="2133600" y="35814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2" name="Rectangle 21"/>
          <p:cNvSpPr/>
          <p:nvPr/>
        </p:nvSpPr>
        <p:spPr>
          <a:xfrm>
            <a:off x="2133600" y="38100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3" name="Rectangle 22"/>
          <p:cNvSpPr/>
          <p:nvPr/>
        </p:nvSpPr>
        <p:spPr>
          <a:xfrm>
            <a:off x="2133600" y="40386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4" name="Rectangle 23"/>
          <p:cNvSpPr/>
          <p:nvPr/>
        </p:nvSpPr>
        <p:spPr>
          <a:xfrm>
            <a:off x="2133600" y="42672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5" name="Rectangle 24"/>
          <p:cNvSpPr/>
          <p:nvPr/>
        </p:nvSpPr>
        <p:spPr>
          <a:xfrm>
            <a:off x="2133600" y="44958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6" name="Rectangle 25"/>
          <p:cNvSpPr/>
          <p:nvPr/>
        </p:nvSpPr>
        <p:spPr>
          <a:xfrm>
            <a:off x="2133600" y="47244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7" name="Rectangle 26"/>
          <p:cNvSpPr/>
          <p:nvPr/>
        </p:nvSpPr>
        <p:spPr>
          <a:xfrm>
            <a:off x="2133600" y="49530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pic>
        <p:nvPicPr>
          <p:cNvPr id="205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8001000" y="3352800"/>
            <a:ext cx="205740" cy="1828800"/>
          </a:xfrm>
          <a:prstGeom prst="rect">
            <a:avLst/>
          </a:prstGeom>
          <a:noFill/>
        </p:spPr>
      </p:pic>
      <p:sp>
        <p:nvSpPr>
          <p:cNvPr id="29" name="TextBox 28"/>
          <p:cNvSpPr txBox="1"/>
          <p:nvPr/>
        </p:nvSpPr>
        <p:spPr>
          <a:xfrm>
            <a:off x="2133600" y="3352800"/>
            <a:ext cx="5715000" cy="307777"/>
          </a:xfrm>
          <a:prstGeom prst="rect">
            <a:avLst/>
          </a:prstGeom>
          <a:noFill/>
        </p:spPr>
        <p:txBody>
          <a:bodyPr wrap="square" rtlCol="0">
            <a:spAutoFit/>
          </a:bodyPr>
          <a:lstStyle/>
          <a:p>
            <a:r>
              <a:rPr lang="en-GB" sz="1400" dirty="0" smtClean="0"/>
              <a:t>vehicle-to-vehicle (V2V)</a:t>
            </a:r>
            <a:endParaRPr lang="en-GB" sz="1400" dirty="0"/>
          </a:p>
        </p:txBody>
      </p:sp>
      <p:sp>
        <p:nvSpPr>
          <p:cNvPr id="30" name="TextBox 29"/>
          <p:cNvSpPr txBox="1"/>
          <p:nvPr/>
        </p:nvSpPr>
        <p:spPr>
          <a:xfrm>
            <a:off x="2133600" y="3581400"/>
            <a:ext cx="5715000" cy="307777"/>
          </a:xfrm>
          <a:prstGeom prst="rect">
            <a:avLst/>
          </a:prstGeom>
          <a:noFill/>
        </p:spPr>
        <p:txBody>
          <a:bodyPr wrap="square" rtlCol="0">
            <a:spAutoFit/>
          </a:bodyPr>
          <a:lstStyle/>
          <a:p>
            <a:r>
              <a:rPr lang="en-GB" sz="1400" dirty="0" smtClean="0"/>
              <a:t>vehicle-to-anything (V2X)</a:t>
            </a:r>
            <a:endParaRPr lang="en-GB" sz="1400" dirty="0"/>
          </a:p>
        </p:txBody>
      </p:sp>
      <p:sp>
        <p:nvSpPr>
          <p:cNvPr id="31" name="TextBox 30"/>
          <p:cNvSpPr txBox="1"/>
          <p:nvPr/>
        </p:nvSpPr>
        <p:spPr>
          <a:xfrm>
            <a:off x="2133600" y="4495800"/>
            <a:ext cx="5715000" cy="307777"/>
          </a:xfrm>
          <a:prstGeom prst="rect">
            <a:avLst/>
          </a:prstGeom>
          <a:noFill/>
        </p:spPr>
        <p:txBody>
          <a:bodyPr wrap="square" rtlCol="0">
            <a:spAutoFit/>
          </a:bodyPr>
          <a:lstStyle/>
          <a:p>
            <a:r>
              <a:rPr lang="en-GB" sz="1400" dirty="0" smtClean="0"/>
              <a:t>Internet of Things (IOT), Machine-Machine (M2M)</a:t>
            </a:r>
          </a:p>
        </p:txBody>
      </p:sp>
      <p:sp>
        <p:nvSpPr>
          <p:cNvPr id="32" name="TextBox 31"/>
          <p:cNvSpPr txBox="1"/>
          <p:nvPr/>
        </p:nvSpPr>
        <p:spPr>
          <a:xfrm>
            <a:off x="2133600" y="3810000"/>
            <a:ext cx="5715000" cy="307777"/>
          </a:xfrm>
          <a:prstGeom prst="rect">
            <a:avLst/>
          </a:prstGeom>
          <a:noFill/>
        </p:spPr>
        <p:txBody>
          <a:bodyPr wrap="square" rtlCol="0">
            <a:spAutoFit/>
          </a:bodyPr>
          <a:lstStyle/>
          <a:p>
            <a:r>
              <a:rPr lang="en-GB" sz="1400" dirty="0" smtClean="0"/>
              <a:t>self-organizing / self-optimizing networks (SON)</a:t>
            </a:r>
            <a:endParaRPr lang="en-GB" sz="1400" dirty="0"/>
          </a:p>
        </p:txBody>
      </p:sp>
      <p:sp>
        <p:nvSpPr>
          <p:cNvPr id="33" name="TextBox 32"/>
          <p:cNvSpPr txBox="1"/>
          <p:nvPr/>
        </p:nvSpPr>
        <p:spPr>
          <a:xfrm>
            <a:off x="2133600" y="4038600"/>
            <a:ext cx="5715000" cy="307777"/>
          </a:xfrm>
          <a:prstGeom prst="rect">
            <a:avLst/>
          </a:prstGeom>
          <a:noFill/>
        </p:spPr>
        <p:txBody>
          <a:bodyPr wrap="square" rtlCol="0">
            <a:spAutoFit/>
          </a:bodyPr>
          <a:lstStyle/>
          <a:p>
            <a:r>
              <a:rPr lang="en-GB" sz="1400" dirty="0" smtClean="0"/>
              <a:t>railway communications</a:t>
            </a:r>
            <a:endParaRPr lang="en-GB" sz="1400" dirty="0"/>
          </a:p>
        </p:txBody>
      </p:sp>
      <p:sp>
        <p:nvSpPr>
          <p:cNvPr id="34" name="TextBox 33"/>
          <p:cNvSpPr txBox="1"/>
          <p:nvPr/>
        </p:nvSpPr>
        <p:spPr>
          <a:xfrm>
            <a:off x="2133600" y="4267200"/>
            <a:ext cx="5715000" cy="307777"/>
          </a:xfrm>
          <a:prstGeom prst="rect">
            <a:avLst/>
          </a:prstGeom>
          <a:noFill/>
        </p:spPr>
        <p:txBody>
          <a:bodyPr wrap="square" rtlCol="0">
            <a:spAutoFit/>
          </a:bodyPr>
          <a:lstStyle/>
          <a:p>
            <a:r>
              <a:rPr lang="en-GB" sz="1400" dirty="0" smtClean="0"/>
              <a:t>non-terrestrial systems (balloons, aircraft, UAV, satellite)</a:t>
            </a:r>
            <a:endParaRPr lang="en-GB" sz="1400" dirty="0"/>
          </a:p>
        </p:txBody>
      </p:sp>
      <p:sp>
        <p:nvSpPr>
          <p:cNvPr id="35" name="TextBox 34"/>
          <p:cNvSpPr txBox="1"/>
          <p:nvPr/>
        </p:nvSpPr>
        <p:spPr>
          <a:xfrm>
            <a:off x="2133600" y="4724400"/>
            <a:ext cx="5715000" cy="307777"/>
          </a:xfrm>
          <a:prstGeom prst="rect">
            <a:avLst/>
          </a:prstGeom>
          <a:noFill/>
        </p:spPr>
        <p:txBody>
          <a:bodyPr wrap="square" rtlCol="0">
            <a:spAutoFit/>
          </a:bodyPr>
          <a:lstStyle/>
          <a:p>
            <a:r>
              <a:rPr lang="en-GB" sz="1400" dirty="0" smtClean="0"/>
              <a:t>...</a:t>
            </a:r>
          </a:p>
        </p:txBody>
      </p:sp>
      <p:sp>
        <p:nvSpPr>
          <p:cNvPr id="36" name="TextBox 35"/>
          <p:cNvSpPr txBox="1"/>
          <p:nvPr/>
        </p:nvSpPr>
        <p:spPr>
          <a:xfrm>
            <a:off x="2133600" y="4953000"/>
            <a:ext cx="5715000" cy="307777"/>
          </a:xfrm>
          <a:prstGeom prst="rect">
            <a:avLst/>
          </a:prstGeom>
          <a:noFill/>
        </p:spPr>
        <p:txBody>
          <a:bodyPr wrap="square" rtlCol="0">
            <a:spAutoFit/>
          </a:bodyPr>
          <a:lstStyle/>
          <a:p>
            <a:r>
              <a:rPr lang="en-GB" sz="1400" dirty="0" smtClean="0"/>
              <a:t>...</a:t>
            </a:r>
          </a:p>
        </p:txBody>
      </p:sp>
      <p:pic>
        <p:nvPicPr>
          <p:cNvPr id="38" name="Picture 4" descr="C:\Users\Meredith\AppData\Local\Microsoft\Windows\Temporary Internet Files\Content.IE5\XO79XQWL\glossy_green_button[1].png"/>
          <p:cNvPicPr>
            <a:picLocks noChangeAspect="1" noChangeArrowheads="1"/>
          </p:cNvPicPr>
          <p:nvPr/>
        </p:nvPicPr>
        <p:blipFill>
          <a:blip r:embed="rId3" cstate="print"/>
          <a:srcRect/>
          <a:stretch>
            <a:fillRect/>
          </a:stretch>
        </p:blipFill>
        <p:spPr bwMode="auto">
          <a:xfrm>
            <a:off x="7772400" y="3352800"/>
            <a:ext cx="228600" cy="228600"/>
          </a:xfrm>
          <a:prstGeom prst="rect">
            <a:avLst/>
          </a:prstGeom>
          <a:noFill/>
        </p:spPr>
      </p:pic>
      <p:pic>
        <p:nvPicPr>
          <p:cNvPr id="39" name="Picture 4" descr="C:\Users\Meredith\AppData\Local\Microsoft\Windows\Temporary Internet Files\Content.IE5\XO79XQWL\glossy_green_button[1].png"/>
          <p:cNvPicPr>
            <a:picLocks noChangeAspect="1" noChangeArrowheads="1"/>
          </p:cNvPicPr>
          <p:nvPr/>
        </p:nvPicPr>
        <p:blipFill>
          <a:blip r:embed="rId3" cstate="print"/>
          <a:srcRect/>
          <a:stretch>
            <a:fillRect/>
          </a:stretch>
        </p:blipFill>
        <p:spPr bwMode="auto">
          <a:xfrm>
            <a:off x="7772400" y="3581400"/>
            <a:ext cx="228600" cy="228600"/>
          </a:xfrm>
          <a:prstGeom prst="rect">
            <a:avLst/>
          </a:prstGeom>
          <a:noFill/>
        </p:spPr>
      </p:pic>
      <p:pic>
        <p:nvPicPr>
          <p:cNvPr id="40" name="Picture 4" descr="C:\Users\Meredith\AppData\Local\Microsoft\Windows\Temporary Internet Files\Content.IE5\XO79XQWL\glossy_green_button[1].png"/>
          <p:cNvPicPr>
            <a:picLocks noChangeAspect="1" noChangeArrowheads="1"/>
          </p:cNvPicPr>
          <p:nvPr/>
        </p:nvPicPr>
        <p:blipFill>
          <a:blip r:embed="rId3" cstate="print"/>
          <a:srcRect/>
          <a:stretch>
            <a:fillRect/>
          </a:stretch>
        </p:blipFill>
        <p:spPr bwMode="auto">
          <a:xfrm>
            <a:off x="7772400" y="3810000"/>
            <a:ext cx="228600" cy="228600"/>
          </a:xfrm>
          <a:prstGeom prst="rect">
            <a:avLst/>
          </a:prstGeom>
          <a:noFill/>
        </p:spPr>
      </p:pic>
      <p:pic>
        <p:nvPicPr>
          <p:cNvPr id="41" name="Picture 4" descr="C:\Users\Meredith\AppData\Local\Microsoft\Windows\Temporary Internet Files\Content.IE5\XO79XQWL\glossy_green_button[1].png"/>
          <p:cNvPicPr>
            <a:picLocks noChangeAspect="1" noChangeArrowheads="1"/>
          </p:cNvPicPr>
          <p:nvPr/>
        </p:nvPicPr>
        <p:blipFill>
          <a:blip r:embed="rId3" cstate="print"/>
          <a:srcRect/>
          <a:stretch>
            <a:fillRect/>
          </a:stretch>
        </p:blipFill>
        <p:spPr bwMode="auto">
          <a:xfrm>
            <a:off x="7772400" y="4038600"/>
            <a:ext cx="228600" cy="228600"/>
          </a:xfrm>
          <a:prstGeom prst="rect">
            <a:avLst/>
          </a:prstGeom>
          <a:noFill/>
        </p:spPr>
      </p:pic>
      <p:pic>
        <p:nvPicPr>
          <p:cNvPr id="42" name="Picture 4" descr="C:\Users\Meredith\AppData\Local\Microsoft\Windows\Temporary Internet Files\Content.IE5\XO79XQWL\glossy_green_button[1].png"/>
          <p:cNvPicPr>
            <a:picLocks noChangeAspect="1" noChangeArrowheads="1"/>
          </p:cNvPicPr>
          <p:nvPr/>
        </p:nvPicPr>
        <p:blipFill>
          <a:blip r:embed="rId3" cstate="print"/>
          <a:srcRect/>
          <a:stretch>
            <a:fillRect/>
          </a:stretch>
        </p:blipFill>
        <p:spPr bwMode="auto">
          <a:xfrm>
            <a:off x="7772400" y="4267200"/>
            <a:ext cx="228600" cy="228600"/>
          </a:xfrm>
          <a:prstGeom prst="rect">
            <a:avLst/>
          </a:prstGeom>
          <a:noFill/>
        </p:spPr>
      </p:pic>
      <p:pic>
        <p:nvPicPr>
          <p:cNvPr id="43" name="Picture 4" descr="C:\Users\Meredith\AppData\Local\Microsoft\Windows\Temporary Internet Files\Content.IE5\XO79XQWL\glossy_green_button[1].png"/>
          <p:cNvPicPr>
            <a:picLocks noChangeAspect="1" noChangeArrowheads="1"/>
          </p:cNvPicPr>
          <p:nvPr/>
        </p:nvPicPr>
        <p:blipFill>
          <a:blip r:embed="rId3" cstate="print"/>
          <a:srcRect/>
          <a:stretch>
            <a:fillRect/>
          </a:stretch>
        </p:blipFill>
        <p:spPr bwMode="auto">
          <a:xfrm>
            <a:off x="7772400" y="4495800"/>
            <a:ext cx="228600" cy="228600"/>
          </a:xfrm>
          <a:prstGeom prst="rect">
            <a:avLst/>
          </a:prstGeom>
          <a:noFill/>
        </p:spPr>
      </p:pic>
      <p:pic>
        <p:nvPicPr>
          <p:cNvPr id="44" name="Picture 4" descr="C:\Users\Meredith\AppData\Local\Microsoft\Windows\Temporary Internet Files\Content.IE5\XO79XQWL\glossy_green_button[1].png"/>
          <p:cNvPicPr>
            <a:picLocks noChangeAspect="1" noChangeArrowheads="1"/>
          </p:cNvPicPr>
          <p:nvPr/>
        </p:nvPicPr>
        <p:blipFill>
          <a:blip r:embed="rId3" cstate="print"/>
          <a:srcRect/>
          <a:stretch>
            <a:fillRect/>
          </a:stretch>
        </p:blipFill>
        <p:spPr bwMode="auto">
          <a:xfrm>
            <a:off x="7772400" y="4724400"/>
            <a:ext cx="228600" cy="228600"/>
          </a:xfrm>
          <a:prstGeom prst="rect">
            <a:avLst/>
          </a:prstGeom>
          <a:noFill/>
        </p:spPr>
      </p:pic>
      <p:pic>
        <p:nvPicPr>
          <p:cNvPr id="45" name="Picture 4" descr="C:\Users\Meredith\AppData\Local\Microsoft\Windows\Temporary Internet Files\Content.IE5\XO79XQWL\glossy_green_button[1].png"/>
          <p:cNvPicPr>
            <a:picLocks noChangeAspect="1" noChangeArrowheads="1"/>
          </p:cNvPicPr>
          <p:nvPr/>
        </p:nvPicPr>
        <p:blipFill>
          <a:blip r:embed="rId3" cstate="print"/>
          <a:srcRect/>
          <a:stretch>
            <a:fillRect/>
          </a:stretch>
        </p:blipFill>
        <p:spPr bwMode="auto">
          <a:xfrm>
            <a:off x="7772400" y="4953000"/>
            <a:ext cx="228600" cy="228600"/>
          </a:xfrm>
          <a:prstGeom prst="rect">
            <a:avLst/>
          </a:prstGeom>
          <a:noFill/>
        </p:spPr>
      </p:pic>
      <p:sp>
        <p:nvSpPr>
          <p:cNvPr id="47" name="TextBox 46"/>
          <p:cNvSpPr txBox="1"/>
          <p:nvPr/>
        </p:nvSpPr>
        <p:spPr>
          <a:xfrm>
            <a:off x="4572000" y="5334000"/>
            <a:ext cx="3429000" cy="738664"/>
          </a:xfrm>
          <a:prstGeom prst="rect">
            <a:avLst/>
          </a:prstGeom>
          <a:noFill/>
        </p:spPr>
        <p:txBody>
          <a:bodyPr wrap="square" rtlCol="0">
            <a:spAutoFit/>
          </a:bodyPr>
          <a:lstStyle/>
          <a:p>
            <a:pPr algn="r"/>
            <a:r>
              <a:rPr lang="en-GB" sz="1400" dirty="0" smtClean="0">
                <a:solidFill>
                  <a:schemeClr val="bg1">
                    <a:lumMod val="65000"/>
                  </a:schemeClr>
                </a:solidFill>
              </a:rPr>
              <a:t>Select chosen area to see lists of work items, reports, specifications, ... associated with this technology area.</a:t>
            </a:r>
            <a:endParaRPr lang="en-GB" sz="1400" dirty="0">
              <a:solidFill>
                <a:schemeClr val="bg1">
                  <a:lumMod val="65000"/>
                </a:schemeClr>
              </a:solidFill>
            </a:endParaRPr>
          </a:p>
        </p:txBody>
      </p:sp>
      <p:sp>
        <p:nvSpPr>
          <p:cNvPr id="48" name="TextBox 47"/>
          <p:cNvSpPr txBox="1"/>
          <p:nvPr/>
        </p:nvSpPr>
        <p:spPr>
          <a:xfrm>
            <a:off x="2133600" y="3048000"/>
            <a:ext cx="2819400" cy="307777"/>
          </a:xfrm>
          <a:prstGeom prst="rect">
            <a:avLst/>
          </a:prstGeom>
          <a:noFill/>
        </p:spPr>
        <p:txBody>
          <a:bodyPr wrap="square" rtlCol="0">
            <a:spAutoFit/>
          </a:bodyPr>
          <a:lstStyle/>
          <a:p>
            <a:r>
              <a:rPr lang="en-GB" sz="1400" dirty="0" smtClean="0"/>
              <a:t>Matching technology area(s):</a:t>
            </a:r>
            <a:endParaRPr lang="en-GB" sz="1400" dirty="0"/>
          </a:p>
        </p:txBody>
      </p:sp>
      <p:pic>
        <p:nvPicPr>
          <p:cNvPr id="49" name="Picture 2" descr="C:\Users\Meredith\AppData\Local\Microsoft\Windows\Temporary Internet Files\Content.IE5\XO79XQWL\1280px-Pointing_hand_cursor_vector.svg[1].png"/>
          <p:cNvPicPr>
            <a:picLocks noChangeAspect="1" noChangeArrowheads="1"/>
          </p:cNvPicPr>
          <p:nvPr/>
        </p:nvPicPr>
        <p:blipFill>
          <a:blip r:embed="rId4" cstate="print"/>
          <a:srcRect/>
          <a:stretch>
            <a:fillRect/>
          </a:stretch>
        </p:blipFill>
        <p:spPr bwMode="auto">
          <a:xfrm>
            <a:off x="7626924" y="3438882"/>
            <a:ext cx="609600" cy="44338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00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8077200" y="1676400"/>
            <a:ext cx="457200" cy="381000"/>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5" name="TextBox 4"/>
          <p:cNvSpPr txBox="1"/>
          <p:nvPr/>
        </p:nvSpPr>
        <p:spPr>
          <a:xfrm>
            <a:off x="457200" y="685800"/>
            <a:ext cx="762000" cy="307777"/>
          </a:xfrm>
          <a:prstGeom prst="rect">
            <a:avLst/>
          </a:prstGeom>
          <a:noFill/>
        </p:spPr>
        <p:txBody>
          <a:bodyPr wrap="square" rtlCol="0">
            <a:spAutoFit/>
          </a:bodyPr>
          <a:lstStyle/>
          <a:p>
            <a:r>
              <a:rPr lang="en-GB" sz="1400" dirty="0" smtClean="0">
                <a:solidFill>
                  <a:schemeClr val="bg1">
                    <a:lumMod val="65000"/>
                  </a:schemeClr>
                </a:solidFill>
              </a:rPr>
              <a:t>Page: </a:t>
            </a:r>
            <a:endParaRPr lang="en-GB" sz="1400" dirty="0">
              <a:solidFill>
                <a:schemeClr val="bg1">
                  <a:lumMod val="65000"/>
                </a:schemeClr>
              </a:solidFill>
            </a:endParaRPr>
          </a:p>
        </p:txBody>
      </p:sp>
      <p:sp>
        <p:nvSpPr>
          <p:cNvPr id="6" name="TextBox 5"/>
          <p:cNvSpPr txBox="1"/>
          <p:nvPr/>
        </p:nvSpPr>
        <p:spPr>
          <a:xfrm>
            <a:off x="1066800" y="685800"/>
            <a:ext cx="7467600" cy="307777"/>
          </a:xfrm>
          <a:prstGeom prst="rect">
            <a:avLst/>
          </a:prstGeom>
          <a:noFill/>
        </p:spPr>
        <p:txBody>
          <a:bodyPr wrap="square" rtlCol="0">
            <a:spAutoFit/>
          </a:bodyPr>
          <a:lstStyle/>
          <a:p>
            <a:r>
              <a:rPr lang="en-GB" sz="1400" dirty="0" err="1" smtClean="0">
                <a:solidFill>
                  <a:schemeClr val="bg1">
                    <a:lumMod val="65000"/>
                  </a:schemeClr>
                </a:solidFill>
              </a:rPr>
              <a:t>technology_areas_home</a:t>
            </a:r>
            <a:r>
              <a:rPr lang="en-GB" sz="1400" dirty="0" smtClean="0">
                <a:solidFill>
                  <a:schemeClr val="bg1">
                    <a:lumMod val="65000"/>
                  </a:schemeClr>
                </a:solidFill>
              </a:rPr>
              <a:t>/</a:t>
            </a:r>
            <a:r>
              <a:rPr lang="en-GB" sz="1400" dirty="0" err="1" smtClean="0">
                <a:solidFill>
                  <a:schemeClr val="bg1">
                    <a:lumMod val="65000"/>
                  </a:schemeClr>
                </a:solidFill>
              </a:rPr>
              <a:t>search_results</a:t>
            </a:r>
            <a:r>
              <a:rPr lang="en-GB" sz="1400" dirty="0" smtClean="0">
                <a:solidFill>
                  <a:schemeClr val="bg1">
                    <a:lumMod val="65000"/>
                  </a:schemeClr>
                </a:solidFill>
              </a:rPr>
              <a:t> </a:t>
            </a:r>
            <a:endParaRPr lang="en-GB" sz="1400" dirty="0">
              <a:solidFill>
                <a:schemeClr val="bg1">
                  <a:lumMod val="65000"/>
                </a:schemeClr>
              </a:solidFill>
            </a:endParaRPr>
          </a:p>
        </p:txBody>
      </p:sp>
      <p:sp>
        <p:nvSpPr>
          <p:cNvPr id="7" name="TextBox 6"/>
          <p:cNvSpPr txBox="1"/>
          <p:nvPr/>
        </p:nvSpPr>
        <p:spPr>
          <a:xfrm>
            <a:off x="533400" y="1219200"/>
            <a:ext cx="4800600" cy="369332"/>
          </a:xfrm>
          <a:prstGeom prst="rect">
            <a:avLst/>
          </a:prstGeom>
          <a:noFill/>
        </p:spPr>
        <p:txBody>
          <a:bodyPr wrap="square" rtlCol="0">
            <a:spAutoFit/>
          </a:bodyPr>
          <a:lstStyle/>
          <a:p>
            <a:r>
              <a:rPr lang="en-GB" dirty="0" smtClean="0"/>
              <a:t>Step 2 – search results</a:t>
            </a:r>
            <a:endParaRPr lang="en-GB" dirty="0"/>
          </a:p>
        </p:txBody>
      </p:sp>
      <p:sp>
        <p:nvSpPr>
          <p:cNvPr id="8" name="TextBox 7"/>
          <p:cNvSpPr txBox="1"/>
          <p:nvPr/>
        </p:nvSpPr>
        <p:spPr>
          <a:xfrm>
            <a:off x="609600" y="1676400"/>
            <a:ext cx="1219200" cy="369332"/>
          </a:xfrm>
          <a:prstGeom prst="rect">
            <a:avLst/>
          </a:prstGeom>
          <a:noFill/>
        </p:spPr>
        <p:txBody>
          <a:bodyPr wrap="square" rtlCol="0">
            <a:spAutoFit/>
          </a:bodyPr>
          <a:lstStyle/>
          <a:p>
            <a:r>
              <a:rPr lang="en-GB" dirty="0" smtClean="0"/>
              <a:t>Search for: </a:t>
            </a:r>
            <a:endParaRPr lang="en-GB" dirty="0"/>
          </a:p>
        </p:txBody>
      </p:sp>
      <p:sp>
        <p:nvSpPr>
          <p:cNvPr id="9" name="Rectangle 8"/>
          <p:cNvSpPr/>
          <p:nvPr/>
        </p:nvSpPr>
        <p:spPr>
          <a:xfrm>
            <a:off x="2057400" y="17526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grpSp>
        <p:nvGrpSpPr>
          <p:cNvPr id="2" name="Group 14"/>
          <p:cNvGrpSpPr/>
          <p:nvPr/>
        </p:nvGrpSpPr>
        <p:grpSpPr>
          <a:xfrm>
            <a:off x="8077200" y="1676400"/>
            <a:ext cx="457200" cy="381000"/>
            <a:chOff x="8077200" y="1676400"/>
            <a:chExt cx="533400" cy="457200"/>
          </a:xfrm>
        </p:grpSpPr>
        <p:sp>
          <p:nvSpPr>
            <p:cNvPr id="10" name="Rectangle 9"/>
            <p:cNvSpPr/>
            <p:nvPr/>
          </p:nvSpPr>
          <p:spPr>
            <a:xfrm>
              <a:off x="8077200" y="1676400"/>
              <a:ext cx="533400" cy="45720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grpSp>
          <p:nvGrpSpPr>
            <p:cNvPr id="3" name="Group 13"/>
            <p:cNvGrpSpPr/>
            <p:nvPr/>
          </p:nvGrpSpPr>
          <p:grpSpPr>
            <a:xfrm>
              <a:off x="8153400" y="1752600"/>
              <a:ext cx="304800" cy="304800"/>
              <a:chOff x="8153400" y="1752600"/>
              <a:chExt cx="304800" cy="304800"/>
            </a:xfrm>
          </p:grpSpPr>
          <p:sp>
            <p:nvSpPr>
              <p:cNvPr id="11" name="Oval 10"/>
              <p:cNvSpPr/>
              <p:nvPr/>
            </p:nvSpPr>
            <p:spPr>
              <a:xfrm>
                <a:off x="8229600" y="1752600"/>
                <a:ext cx="228600" cy="2286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Connector 12"/>
              <p:cNvCxnSpPr>
                <a:stCxn id="11" idx="3"/>
              </p:cNvCxnSpPr>
              <p:nvPr/>
            </p:nvCxnSpPr>
            <p:spPr>
              <a:xfrm flipH="1">
                <a:off x="8153400" y="1947722"/>
                <a:ext cx="109678" cy="109678"/>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17" name="TextBox 16"/>
          <p:cNvSpPr txBox="1"/>
          <p:nvPr/>
        </p:nvSpPr>
        <p:spPr>
          <a:xfrm>
            <a:off x="2057400" y="2057400"/>
            <a:ext cx="6477000" cy="954107"/>
          </a:xfrm>
          <a:prstGeom prst="rect">
            <a:avLst/>
          </a:prstGeom>
          <a:noFill/>
        </p:spPr>
        <p:txBody>
          <a:bodyPr wrap="square" rtlCol="0">
            <a:spAutoFit/>
          </a:bodyPr>
          <a:lstStyle/>
          <a:p>
            <a:r>
              <a:rPr lang="en-GB" sz="1400" dirty="0" smtClean="0">
                <a:solidFill>
                  <a:schemeClr val="bg1">
                    <a:lumMod val="65000"/>
                  </a:schemeClr>
                </a:solidFill>
              </a:rPr>
              <a:t>Enter free text keyword(s) or </a:t>
            </a:r>
            <a:r>
              <a:rPr lang="en-GB" sz="1400" dirty="0" err="1" smtClean="0">
                <a:solidFill>
                  <a:schemeClr val="bg1">
                    <a:lumMod val="65000"/>
                  </a:schemeClr>
                </a:solidFill>
              </a:rPr>
              <a:t>keyphrase</a:t>
            </a:r>
            <a:r>
              <a:rPr lang="en-GB" sz="1400" dirty="0" smtClean="0">
                <a:solidFill>
                  <a:schemeClr val="bg1">
                    <a:lumMod val="65000"/>
                  </a:schemeClr>
                </a:solidFill>
              </a:rPr>
              <a:t>(s).</a:t>
            </a:r>
          </a:p>
          <a:p>
            <a:r>
              <a:rPr lang="en-GB" sz="1400" dirty="0" smtClean="0">
                <a:solidFill>
                  <a:schemeClr val="bg1">
                    <a:lumMod val="65000"/>
                  </a:schemeClr>
                </a:solidFill>
              </a:rPr>
              <a:t>Separate each keyword / </a:t>
            </a:r>
            <a:r>
              <a:rPr lang="en-GB" sz="1400" dirty="0" err="1" smtClean="0">
                <a:solidFill>
                  <a:schemeClr val="bg1">
                    <a:lumMod val="65000"/>
                  </a:schemeClr>
                </a:solidFill>
              </a:rPr>
              <a:t>keyphrase</a:t>
            </a:r>
            <a:r>
              <a:rPr lang="en-GB" sz="1400" dirty="0" smtClean="0">
                <a:solidFill>
                  <a:schemeClr val="bg1">
                    <a:lumMod val="65000"/>
                  </a:schemeClr>
                </a:solidFill>
              </a:rPr>
              <a:t> with a comma or semi-colon.</a:t>
            </a:r>
          </a:p>
          <a:p>
            <a:r>
              <a:rPr lang="en-GB" sz="1400" dirty="0" smtClean="0">
                <a:solidFill>
                  <a:schemeClr val="bg1">
                    <a:lumMod val="65000"/>
                  </a:schemeClr>
                </a:solidFill>
              </a:rPr>
              <a:t>You can use AND, AND NOT, OR with round brackets () to group keywords / </a:t>
            </a:r>
            <a:r>
              <a:rPr lang="en-GB" sz="1400" dirty="0" err="1" smtClean="0">
                <a:solidFill>
                  <a:schemeClr val="bg1">
                    <a:lumMod val="65000"/>
                  </a:schemeClr>
                </a:solidFill>
              </a:rPr>
              <a:t>keyphrases</a:t>
            </a:r>
            <a:r>
              <a:rPr lang="en-GB" sz="1400" dirty="0" smtClean="0">
                <a:solidFill>
                  <a:schemeClr val="bg1">
                    <a:lumMod val="65000"/>
                  </a:schemeClr>
                </a:solidFill>
              </a:rPr>
              <a:t>. Default is to return areas associated with </a:t>
            </a:r>
            <a:r>
              <a:rPr lang="en-GB" sz="1400" u="sng" dirty="0" smtClean="0">
                <a:solidFill>
                  <a:schemeClr val="bg1">
                    <a:lumMod val="65000"/>
                  </a:schemeClr>
                </a:solidFill>
              </a:rPr>
              <a:t>any</a:t>
            </a:r>
            <a:r>
              <a:rPr lang="en-GB" sz="1400" dirty="0" smtClean="0">
                <a:solidFill>
                  <a:schemeClr val="bg1">
                    <a:lumMod val="65000"/>
                  </a:schemeClr>
                </a:solidFill>
              </a:rPr>
              <a:t> of the keywords / </a:t>
            </a:r>
            <a:r>
              <a:rPr lang="en-GB" sz="1400" dirty="0" err="1" smtClean="0">
                <a:solidFill>
                  <a:schemeClr val="bg1">
                    <a:lumMod val="65000"/>
                  </a:schemeClr>
                </a:solidFill>
              </a:rPr>
              <a:t>keyphrases</a:t>
            </a:r>
            <a:r>
              <a:rPr lang="en-GB" sz="1400" dirty="0" smtClean="0">
                <a:solidFill>
                  <a:schemeClr val="bg1">
                    <a:lumMod val="65000"/>
                  </a:schemeClr>
                </a:solidFill>
              </a:rPr>
              <a:t>.</a:t>
            </a:r>
            <a:endParaRPr lang="en-GB" sz="1400" dirty="0">
              <a:solidFill>
                <a:schemeClr val="bg1">
                  <a:lumMod val="65000"/>
                </a:schemeClr>
              </a:solidFill>
            </a:endParaRPr>
          </a:p>
        </p:txBody>
      </p:sp>
      <p:sp>
        <p:nvSpPr>
          <p:cNvPr id="19" name="TextBox 18"/>
          <p:cNvSpPr txBox="1"/>
          <p:nvPr/>
        </p:nvSpPr>
        <p:spPr>
          <a:xfrm>
            <a:off x="2057400" y="1752600"/>
            <a:ext cx="5715000" cy="307777"/>
          </a:xfrm>
          <a:prstGeom prst="rect">
            <a:avLst/>
          </a:prstGeom>
          <a:noFill/>
        </p:spPr>
        <p:txBody>
          <a:bodyPr wrap="square" rtlCol="0">
            <a:spAutoFit/>
          </a:bodyPr>
          <a:lstStyle/>
          <a:p>
            <a:r>
              <a:rPr lang="en-GB" sz="1400" dirty="0" smtClean="0"/>
              <a:t>car, road vehicle, self-driving, </a:t>
            </a:r>
            <a:r>
              <a:rPr lang="en-GB" sz="1400" dirty="0" smtClean="0"/>
              <a:t>autonomous</a:t>
            </a:r>
            <a:r>
              <a:rPr lang="en-GB" sz="1400" dirty="0" smtClean="0"/>
              <a:t>, trains, drones</a:t>
            </a:r>
            <a:endParaRPr lang="en-GB" sz="1400" dirty="0"/>
          </a:p>
        </p:txBody>
      </p:sp>
      <p:sp>
        <p:nvSpPr>
          <p:cNvPr id="18" name="Rectangle 17"/>
          <p:cNvSpPr/>
          <p:nvPr/>
        </p:nvSpPr>
        <p:spPr>
          <a:xfrm>
            <a:off x="2133600" y="33528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1" name="Rectangle 20"/>
          <p:cNvSpPr/>
          <p:nvPr/>
        </p:nvSpPr>
        <p:spPr>
          <a:xfrm>
            <a:off x="2133600" y="35814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2" name="Rectangle 21"/>
          <p:cNvSpPr/>
          <p:nvPr/>
        </p:nvSpPr>
        <p:spPr>
          <a:xfrm>
            <a:off x="2133600" y="38100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3" name="Rectangle 22"/>
          <p:cNvSpPr/>
          <p:nvPr/>
        </p:nvSpPr>
        <p:spPr>
          <a:xfrm>
            <a:off x="2133600" y="40386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4" name="Rectangle 23"/>
          <p:cNvSpPr/>
          <p:nvPr/>
        </p:nvSpPr>
        <p:spPr>
          <a:xfrm>
            <a:off x="2133600" y="42672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5" name="Rectangle 24"/>
          <p:cNvSpPr/>
          <p:nvPr/>
        </p:nvSpPr>
        <p:spPr>
          <a:xfrm>
            <a:off x="2133600" y="44958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6" name="Rectangle 25"/>
          <p:cNvSpPr/>
          <p:nvPr/>
        </p:nvSpPr>
        <p:spPr>
          <a:xfrm>
            <a:off x="2133600" y="47244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7" name="Rectangle 26"/>
          <p:cNvSpPr/>
          <p:nvPr/>
        </p:nvSpPr>
        <p:spPr>
          <a:xfrm>
            <a:off x="2133600" y="49530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pic>
        <p:nvPicPr>
          <p:cNvPr id="205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8001000" y="3352800"/>
            <a:ext cx="205740" cy="1828800"/>
          </a:xfrm>
          <a:prstGeom prst="rect">
            <a:avLst/>
          </a:prstGeom>
          <a:noFill/>
        </p:spPr>
      </p:pic>
      <p:sp>
        <p:nvSpPr>
          <p:cNvPr id="29" name="TextBox 28"/>
          <p:cNvSpPr txBox="1"/>
          <p:nvPr/>
        </p:nvSpPr>
        <p:spPr>
          <a:xfrm>
            <a:off x="2133600" y="3352800"/>
            <a:ext cx="5715000" cy="307777"/>
          </a:xfrm>
          <a:prstGeom prst="rect">
            <a:avLst/>
          </a:prstGeom>
          <a:noFill/>
        </p:spPr>
        <p:txBody>
          <a:bodyPr wrap="square" rtlCol="0">
            <a:spAutoFit/>
          </a:bodyPr>
          <a:lstStyle/>
          <a:p>
            <a:r>
              <a:rPr lang="en-GB" sz="1400" dirty="0" smtClean="0"/>
              <a:t>vehicle-to-vehicle (V2V)</a:t>
            </a:r>
            <a:endParaRPr lang="en-GB" sz="1400" dirty="0"/>
          </a:p>
        </p:txBody>
      </p:sp>
      <p:sp>
        <p:nvSpPr>
          <p:cNvPr id="30" name="TextBox 29"/>
          <p:cNvSpPr txBox="1"/>
          <p:nvPr/>
        </p:nvSpPr>
        <p:spPr>
          <a:xfrm>
            <a:off x="2133600" y="3581400"/>
            <a:ext cx="5715000" cy="307777"/>
          </a:xfrm>
          <a:prstGeom prst="rect">
            <a:avLst/>
          </a:prstGeom>
          <a:noFill/>
        </p:spPr>
        <p:txBody>
          <a:bodyPr wrap="square" rtlCol="0">
            <a:spAutoFit/>
          </a:bodyPr>
          <a:lstStyle/>
          <a:p>
            <a:r>
              <a:rPr lang="en-GB" sz="1400" dirty="0" smtClean="0"/>
              <a:t>vehicle-to-anything (V2X)</a:t>
            </a:r>
            <a:endParaRPr lang="en-GB" sz="1400" dirty="0"/>
          </a:p>
        </p:txBody>
      </p:sp>
      <p:sp>
        <p:nvSpPr>
          <p:cNvPr id="31" name="TextBox 30"/>
          <p:cNvSpPr txBox="1"/>
          <p:nvPr/>
        </p:nvSpPr>
        <p:spPr>
          <a:xfrm>
            <a:off x="2133600" y="4495800"/>
            <a:ext cx="5715000" cy="307777"/>
          </a:xfrm>
          <a:prstGeom prst="rect">
            <a:avLst/>
          </a:prstGeom>
          <a:noFill/>
        </p:spPr>
        <p:txBody>
          <a:bodyPr wrap="square" rtlCol="0">
            <a:spAutoFit/>
          </a:bodyPr>
          <a:lstStyle/>
          <a:p>
            <a:r>
              <a:rPr lang="en-GB" sz="1400" dirty="0" smtClean="0"/>
              <a:t>Internet of Things (IOT), Machine-Machine (M2M)</a:t>
            </a:r>
          </a:p>
        </p:txBody>
      </p:sp>
      <p:sp>
        <p:nvSpPr>
          <p:cNvPr id="32" name="TextBox 31"/>
          <p:cNvSpPr txBox="1"/>
          <p:nvPr/>
        </p:nvSpPr>
        <p:spPr>
          <a:xfrm>
            <a:off x="2133600" y="3810000"/>
            <a:ext cx="5715000" cy="307777"/>
          </a:xfrm>
          <a:prstGeom prst="rect">
            <a:avLst/>
          </a:prstGeom>
          <a:noFill/>
        </p:spPr>
        <p:txBody>
          <a:bodyPr wrap="square" rtlCol="0">
            <a:spAutoFit/>
          </a:bodyPr>
          <a:lstStyle/>
          <a:p>
            <a:r>
              <a:rPr lang="en-GB" sz="1400" dirty="0" smtClean="0"/>
              <a:t>self-organizing / self-optimizing networks (SON)</a:t>
            </a:r>
            <a:endParaRPr lang="en-GB" sz="1400" dirty="0"/>
          </a:p>
        </p:txBody>
      </p:sp>
      <p:sp>
        <p:nvSpPr>
          <p:cNvPr id="33" name="TextBox 32"/>
          <p:cNvSpPr txBox="1"/>
          <p:nvPr/>
        </p:nvSpPr>
        <p:spPr>
          <a:xfrm>
            <a:off x="2133600" y="4038600"/>
            <a:ext cx="5715000" cy="307777"/>
          </a:xfrm>
          <a:prstGeom prst="rect">
            <a:avLst/>
          </a:prstGeom>
          <a:noFill/>
        </p:spPr>
        <p:txBody>
          <a:bodyPr wrap="square" rtlCol="0">
            <a:spAutoFit/>
          </a:bodyPr>
          <a:lstStyle/>
          <a:p>
            <a:r>
              <a:rPr lang="en-GB" sz="1400" dirty="0" smtClean="0"/>
              <a:t>railway communications</a:t>
            </a:r>
            <a:endParaRPr lang="en-GB" sz="1400" dirty="0"/>
          </a:p>
        </p:txBody>
      </p:sp>
      <p:sp>
        <p:nvSpPr>
          <p:cNvPr id="34" name="TextBox 33"/>
          <p:cNvSpPr txBox="1"/>
          <p:nvPr/>
        </p:nvSpPr>
        <p:spPr>
          <a:xfrm>
            <a:off x="2133600" y="4267200"/>
            <a:ext cx="5715000" cy="307777"/>
          </a:xfrm>
          <a:prstGeom prst="rect">
            <a:avLst/>
          </a:prstGeom>
          <a:noFill/>
        </p:spPr>
        <p:txBody>
          <a:bodyPr wrap="square" rtlCol="0">
            <a:spAutoFit/>
          </a:bodyPr>
          <a:lstStyle/>
          <a:p>
            <a:r>
              <a:rPr lang="en-GB" sz="1400" dirty="0" smtClean="0"/>
              <a:t>non-terrestrial systems (balloons, aircraft, UAV, satellite)</a:t>
            </a:r>
            <a:endParaRPr lang="en-GB" sz="1400" dirty="0"/>
          </a:p>
        </p:txBody>
      </p:sp>
      <p:sp>
        <p:nvSpPr>
          <p:cNvPr id="35" name="TextBox 34"/>
          <p:cNvSpPr txBox="1"/>
          <p:nvPr/>
        </p:nvSpPr>
        <p:spPr>
          <a:xfrm>
            <a:off x="2133600" y="4724400"/>
            <a:ext cx="5715000" cy="307777"/>
          </a:xfrm>
          <a:prstGeom prst="rect">
            <a:avLst/>
          </a:prstGeom>
          <a:noFill/>
        </p:spPr>
        <p:txBody>
          <a:bodyPr wrap="square" rtlCol="0">
            <a:spAutoFit/>
          </a:bodyPr>
          <a:lstStyle/>
          <a:p>
            <a:r>
              <a:rPr lang="en-GB" sz="1400" dirty="0" smtClean="0"/>
              <a:t>...</a:t>
            </a:r>
          </a:p>
        </p:txBody>
      </p:sp>
      <p:sp>
        <p:nvSpPr>
          <p:cNvPr id="36" name="TextBox 35"/>
          <p:cNvSpPr txBox="1"/>
          <p:nvPr/>
        </p:nvSpPr>
        <p:spPr>
          <a:xfrm>
            <a:off x="2133600" y="4953000"/>
            <a:ext cx="5715000" cy="307777"/>
          </a:xfrm>
          <a:prstGeom prst="rect">
            <a:avLst/>
          </a:prstGeom>
          <a:noFill/>
        </p:spPr>
        <p:txBody>
          <a:bodyPr wrap="square" rtlCol="0">
            <a:spAutoFit/>
          </a:bodyPr>
          <a:lstStyle/>
          <a:p>
            <a:r>
              <a:rPr lang="en-GB" sz="1400" dirty="0" smtClean="0"/>
              <a:t>...</a:t>
            </a:r>
          </a:p>
        </p:txBody>
      </p:sp>
      <p:pic>
        <p:nvPicPr>
          <p:cNvPr id="38" name="Picture 4" descr="C:\Users\Meredith\AppData\Local\Microsoft\Windows\Temporary Internet Files\Content.IE5\XO79XQWL\glossy_green_button[1].png"/>
          <p:cNvPicPr>
            <a:picLocks noChangeAspect="1" noChangeArrowheads="1"/>
          </p:cNvPicPr>
          <p:nvPr/>
        </p:nvPicPr>
        <p:blipFill>
          <a:blip r:embed="rId3" cstate="print"/>
          <a:srcRect/>
          <a:stretch>
            <a:fillRect/>
          </a:stretch>
        </p:blipFill>
        <p:spPr bwMode="auto">
          <a:xfrm>
            <a:off x="7772400" y="3352800"/>
            <a:ext cx="228600" cy="228600"/>
          </a:xfrm>
          <a:prstGeom prst="rect">
            <a:avLst/>
          </a:prstGeom>
          <a:noFill/>
        </p:spPr>
      </p:pic>
      <p:pic>
        <p:nvPicPr>
          <p:cNvPr id="39" name="Picture 4" descr="C:\Users\Meredith\AppData\Local\Microsoft\Windows\Temporary Internet Files\Content.IE5\XO79XQWL\glossy_green_button[1].png"/>
          <p:cNvPicPr>
            <a:picLocks noChangeAspect="1" noChangeArrowheads="1"/>
          </p:cNvPicPr>
          <p:nvPr/>
        </p:nvPicPr>
        <p:blipFill>
          <a:blip r:embed="rId3" cstate="print"/>
          <a:srcRect/>
          <a:stretch>
            <a:fillRect/>
          </a:stretch>
        </p:blipFill>
        <p:spPr bwMode="auto">
          <a:xfrm>
            <a:off x="7772400" y="3581400"/>
            <a:ext cx="228600" cy="228600"/>
          </a:xfrm>
          <a:prstGeom prst="rect">
            <a:avLst/>
          </a:prstGeom>
          <a:noFill/>
        </p:spPr>
      </p:pic>
      <p:pic>
        <p:nvPicPr>
          <p:cNvPr id="40" name="Picture 4" descr="C:\Users\Meredith\AppData\Local\Microsoft\Windows\Temporary Internet Files\Content.IE5\XO79XQWL\glossy_green_button[1].png"/>
          <p:cNvPicPr>
            <a:picLocks noChangeAspect="1" noChangeArrowheads="1"/>
          </p:cNvPicPr>
          <p:nvPr/>
        </p:nvPicPr>
        <p:blipFill>
          <a:blip r:embed="rId3" cstate="print"/>
          <a:srcRect/>
          <a:stretch>
            <a:fillRect/>
          </a:stretch>
        </p:blipFill>
        <p:spPr bwMode="auto">
          <a:xfrm>
            <a:off x="7772400" y="3810000"/>
            <a:ext cx="228600" cy="228600"/>
          </a:xfrm>
          <a:prstGeom prst="rect">
            <a:avLst/>
          </a:prstGeom>
          <a:noFill/>
        </p:spPr>
      </p:pic>
      <p:pic>
        <p:nvPicPr>
          <p:cNvPr id="41" name="Picture 4" descr="C:\Users\Meredith\AppData\Local\Microsoft\Windows\Temporary Internet Files\Content.IE5\XO79XQWL\glossy_green_button[1].png"/>
          <p:cNvPicPr>
            <a:picLocks noChangeAspect="1" noChangeArrowheads="1"/>
          </p:cNvPicPr>
          <p:nvPr/>
        </p:nvPicPr>
        <p:blipFill>
          <a:blip r:embed="rId3" cstate="print"/>
          <a:srcRect/>
          <a:stretch>
            <a:fillRect/>
          </a:stretch>
        </p:blipFill>
        <p:spPr bwMode="auto">
          <a:xfrm>
            <a:off x="7772400" y="4038600"/>
            <a:ext cx="228600" cy="228600"/>
          </a:xfrm>
          <a:prstGeom prst="rect">
            <a:avLst/>
          </a:prstGeom>
          <a:noFill/>
        </p:spPr>
      </p:pic>
      <p:pic>
        <p:nvPicPr>
          <p:cNvPr id="42" name="Picture 4" descr="C:\Users\Meredith\AppData\Local\Microsoft\Windows\Temporary Internet Files\Content.IE5\XO79XQWL\glossy_green_button[1].png"/>
          <p:cNvPicPr>
            <a:picLocks noChangeAspect="1" noChangeArrowheads="1"/>
          </p:cNvPicPr>
          <p:nvPr/>
        </p:nvPicPr>
        <p:blipFill>
          <a:blip r:embed="rId3" cstate="print"/>
          <a:srcRect/>
          <a:stretch>
            <a:fillRect/>
          </a:stretch>
        </p:blipFill>
        <p:spPr bwMode="auto">
          <a:xfrm>
            <a:off x="7772400" y="4267200"/>
            <a:ext cx="228600" cy="228600"/>
          </a:xfrm>
          <a:prstGeom prst="rect">
            <a:avLst/>
          </a:prstGeom>
          <a:noFill/>
        </p:spPr>
      </p:pic>
      <p:pic>
        <p:nvPicPr>
          <p:cNvPr id="43" name="Picture 4" descr="C:\Users\Meredith\AppData\Local\Microsoft\Windows\Temporary Internet Files\Content.IE5\XO79XQWL\glossy_green_button[1].png"/>
          <p:cNvPicPr>
            <a:picLocks noChangeAspect="1" noChangeArrowheads="1"/>
          </p:cNvPicPr>
          <p:nvPr/>
        </p:nvPicPr>
        <p:blipFill>
          <a:blip r:embed="rId3" cstate="print"/>
          <a:srcRect/>
          <a:stretch>
            <a:fillRect/>
          </a:stretch>
        </p:blipFill>
        <p:spPr bwMode="auto">
          <a:xfrm>
            <a:off x="7772400" y="4495800"/>
            <a:ext cx="228600" cy="228600"/>
          </a:xfrm>
          <a:prstGeom prst="rect">
            <a:avLst/>
          </a:prstGeom>
          <a:noFill/>
        </p:spPr>
      </p:pic>
      <p:pic>
        <p:nvPicPr>
          <p:cNvPr id="44" name="Picture 4" descr="C:\Users\Meredith\AppData\Local\Microsoft\Windows\Temporary Internet Files\Content.IE5\XO79XQWL\glossy_green_button[1].png"/>
          <p:cNvPicPr>
            <a:picLocks noChangeAspect="1" noChangeArrowheads="1"/>
          </p:cNvPicPr>
          <p:nvPr/>
        </p:nvPicPr>
        <p:blipFill>
          <a:blip r:embed="rId3" cstate="print"/>
          <a:srcRect/>
          <a:stretch>
            <a:fillRect/>
          </a:stretch>
        </p:blipFill>
        <p:spPr bwMode="auto">
          <a:xfrm>
            <a:off x="7772400" y="4724400"/>
            <a:ext cx="228600" cy="228600"/>
          </a:xfrm>
          <a:prstGeom prst="rect">
            <a:avLst/>
          </a:prstGeom>
          <a:noFill/>
        </p:spPr>
      </p:pic>
      <p:pic>
        <p:nvPicPr>
          <p:cNvPr id="45" name="Picture 4" descr="C:\Users\Meredith\AppData\Local\Microsoft\Windows\Temporary Internet Files\Content.IE5\XO79XQWL\glossy_green_button[1].png"/>
          <p:cNvPicPr>
            <a:picLocks noChangeAspect="1" noChangeArrowheads="1"/>
          </p:cNvPicPr>
          <p:nvPr/>
        </p:nvPicPr>
        <p:blipFill>
          <a:blip r:embed="rId3" cstate="print"/>
          <a:srcRect/>
          <a:stretch>
            <a:fillRect/>
          </a:stretch>
        </p:blipFill>
        <p:spPr bwMode="auto">
          <a:xfrm>
            <a:off x="7772400" y="4953000"/>
            <a:ext cx="228600" cy="228600"/>
          </a:xfrm>
          <a:prstGeom prst="rect">
            <a:avLst/>
          </a:prstGeom>
          <a:noFill/>
        </p:spPr>
      </p:pic>
      <p:sp>
        <p:nvSpPr>
          <p:cNvPr id="47" name="TextBox 46"/>
          <p:cNvSpPr txBox="1"/>
          <p:nvPr/>
        </p:nvSpPr>
        <p:spPr>
          <a:xfrm>
            <a:off x="4572000" y="5334000"/>
            <a:ext cx="3429000" cy="738664"/>
          </a:xfrm>
          <a:prstGeom prst="rect">
            <a:avLst/>
          </a:prstGeom>
          <a:noFill/>
        </p:spPr>
        <p:txBody>
          <a:bodyPr wrap="square" rtlCol="0">
            <a:spAutoFit/>
          </a:bodyPr>
          <a:lstStyle/>
          <a:p>
            <a:pPr algn="r"/>
            <a:r>
              <a:rPr lang="en-GB" sz="1400" dirty="0" smtClean="0">
                <a:solidFill>
                  <a:schemeClr val="bg1">
                    <a:lumMod val="65000"/>
                  </a:schemeClr>
                </a:solidFill>
              </a:rPr>
              <a:t>Select chosen area to see lists of work items, reports, specifications, ... associated with this technology area.</a:t>
            </a:r>
            <a:endParaRPr lang="en-GB" sz="1400" dirty="0">
              <a:solidFill>
                <a:schemeClr val="bg1">
                  <a:lumMod val="65000"/>
                </a:schemeClr>
              </a:solidFill>
            </a:endParaRPr>
          </a:p>
        </p:txBody>
      </p:sp>
      <p:sp>
        <p:nvSpPr>
          <p:cNvPr id="48" name="TextBox 47"/>
          <p:cNvSpPr txBox="1"/>
          <p:nvPr/>
        </p:nvSpPr>
        <p:spPr>
          <a:xfrm>
            <a:off x="2133600" y="3048000"/>
            <a:ext cx="2819400" cy="307777"/>
          </a:xfrm>
          <a:prstGeom prst="rect">
            <a:avLst/>
          </a:prstGeom>
          <a:noFill/>
        </p:spPr>
        <p:txBody>
          <a:bodyPr wrap="square" rtlCol="0">
            <a:spAutoFit/>
          </a:bodyPr>
          <a:lstStyle/>
          <a:p>
            <a:r>
              <a:rPr lang="en-GB" sz="1400" dirty="0" smtClean="0"/>
              <a:t>Matching technology area(s):</a:t>
            </a:r>
            <a:endParaRPr lang="en-GB" sz="1400" dirty="0"/>
          </a:p>
        </p:txBody>
      </p:sp>
      <p:pic>
        <p:nvPicPr>
          <p:cNvPr id="49" name="Picture 2" descr="C:\Users\Meredith\AppData\Local\Microsoft\Windows\Temporary Internet Files\Content.IE5\XO79XQWL\1280px-Pointing_hand_cursor_vector.svg[1].png"/>
          <p:cNvPicPr>
            <a:picLocks noChangeAspect="1" noChangeArrowheads="1"/>
          </p:cNvPicPr>
          <p:nvPr/>
        </p:nvPicPr>
        <p:blipFill>
          <a:blip r:embed="rId4" cstate="print"/>
          <a:srcRect/>
          <a:stretch>
            <a:fillRect/>
          </a:stretch>
        </p:blipFill>
        <p:spPr bwMode="auto">
          <a:xfrm>
            <a:off x="7626924" y="3438882"/>
            <a:ext cx="609600" cy="443389"/>
          </a:xfrm>
          <a:prstGeom prst="rect">
            <a:avLst/>
          </a:prstGeom>
          <a:noFill/>
        </p:spPr>
      </p:pic>
      <p:sp>
        <p:nvSpPr>
          <p:cNvPr id="50" name="Rounded Rectangular Callout 49"/>
          <p:cNvSpPr/>
          <p:nvPr/>
        </p:nvSpPr>
        <p:spPr>
          <a:xfrm>
            <a:off x="4267200" y="5486399"/>
            <a:ext cx="4419600" cy="955477"/>
          </a:xfrm>
          <a:prstGeom prst="wedgeRoundRectCallout">
            <a:avLst>
              <a:gd name="adj1" fmla="val 30891"/>
              <a:gd name="adj2" fmla="val -83661"/>
              <a:gd name="adj3" fmla="val 16667"/>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The user is presented with a list of technology areas associated with his chosen keywords / </a:t>
            </a:r>
            <a:r>
              <a:rPr lang="en-GB" sz="1400" dirty="0" err="1" smtClean="0">
                <a:solidFill>
                  <a:schemeClr val="tx1"/>
                </a:solidFill>
              </a:rPr>
              <a:t>keyphrases</a:t>
            </a:r>
            <a:r>
              <a:rPr lang="en-GB" sz="1400" dirty="0" smtClean="0">
                <a:solidFill>
                  <a:schemeClr val="tx1"/>
                </a:solidFill>
              </a:rPr>
              <a:t>. He will select one (and only one) for expansion.</a:t>
            </a:r>
            <a:endParaRPr lang="en-GB" sz="14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5" name="TextBox 4"/>
          <p:cNvSpPr txBox="1"/>
          <p:nvPr/>
        </p:nvSpPr>
        <p:spPr>
          <a:xfrm>
            <a:off x="457200" y="685800"/>
            <a:ext cx="762000" cy="307777"/>
          </a:xfrm>
          <a:prstGeom prst="rect">
            <a:avLst/>
          </a:prstGeom>
          <a:noFill/>
        </p:spPr>
        <p:txBody>
          <a:bodyPr wrap="square" rtlCol="0">
            <a:spAutoFit/>
          </a:bodyPr>
          <a:lstStyle/>
          <a:p>
            <a:r>
              <a:rPr lang="en-GB" sz="1400" dirty="0" smtClean="0">
                <a:solidFill>
                  <a:schemeClr val="bg1">
                    <a:lumMod val="65000"/>
                  </a:schemeClr>
                </a:solidFill>
              </a:rPr>
              <a:t>Page: </a:t>
            </a:r>
            <a:endParaRPr lang="en-GB" sz="1400" dirty="0">
              <a:solidFill>
                <a:schemeClr val="bg1">
                  <a:lumMod val="65000"/>
                </a:schemeClr>
              </a:solidFill>
            </a:endParaRPr>
          </a:p>
        </p:txBody>
      </p:sp>
      <p:sp>
        <p:nvSpPr>
          <p:cNvPr id="6" name="TextBox 5"/>
          <p:cNvSpPr txBox="1"/>
          <p:nvPr/>
        </p:nvSpPr>
        <p:spPr>
          <a:xfrm>
            <a:off x="1066800" y="685800"/>
            <a:ext cx="7467600" cy="307777"/>
          </a:xfrm>
          <a:prstGeom prst="rect">
            <a:avLst/>
          </a:prstGeom>
          <a:noFill/>
        </p:spPr>
        <p:txBody>
          <a:bodyPr wrap="square" rtlCol="0">
            <a:spAutoFit/>
          </a:bodyPr>
          <a:lstStyle/>
          <a:p>
            <a:r>
              <a:rPr lang="en-GB" sz="1400" dirty="0" err="1" smtClean="0">
                <a:solidFill>
                  <a:schemeClr val="bg1">
                    <a:lumMod val="65000"/>
                  </a:schemeClr>
                </a:solidFill>
              </a:rPr>
              <a:t>technology_areas_home</a:t>
            </a:r>
            <a:r>
              <a:rPr lang="en-GB" sz="1400" dirty="0" smtClean="0">
                <a:solidFill>
                  <a:schemeClr val="bg1">
                    <a:lumMod val="65000"/>
                  </a:schemeClr>
                </a:solidFill>
              </a:rPr>
              <a:t>/</a:t>
            </a:r>
            <a:r>
              <a:rPr lang="en-GB" sz="1400" dirty="0" err="1" smtClean="0">
                <a:solidFill>
                  <a:schemeClr val="bg1">
                    <a:lumMod val="65000"/>
                  </a:schemeClr>
                </a:solidFill>
              </a:rPr>
              <a:t>search_results</a:t>
            </a:r>
            <a:r>
              <a:rPr lang="en-GB" sz="1400" dirty="0" smtClean="0">
                <a:solidFill>
                  <a:schemeClr val="bg1">
                    <a:lumMod val="65000"/>
                  </a:schemeClr>
                </a:solidFill>
              </a:rPr>
              <a:t>/document-download </a:t>
            </a:r>
            <a:endParaRPr lang="en-GB" sz="1400" dirty="0">
              <a:solidFill>
                <a:schemeClr val="bg1">
                  <a:lumMod val="65000"/>
                </a:schemeClr>
              </a:solidFill>
            </a:endParaRPr>
          </a:p>
        </p:txBody>
      </p:sp>
      <p:sp>
        <p:nvSpPr>
          <p:cNvPr id="7" name="TextBox 6"/>
          <p:cNvSpPr txBox="1"/>
          <p:nvPr/>
        </p:nvSpPr>
        <p:spPr>
          <a:xfrm>
            <a:off x="533400" y="1219200"/>
            <a:ext cx="5486400" cy="369332"/>
          </a:xfrm>
          <a:prstGeom prst="rect">
            <a:avLst/>
          </a:prstGeom>
          <a:noFill/>
        </p:spPr>
        <p:txBody>
          <a:bodyPr wrap="square" rtlCol="0">
            <a:spAutoFit/>
          </a:bodyPr>
          <a:lstStyle/>
          <a:p>
            <a:r>
              <a:rPr lang="en-GB" dirty="0" smtClean="0"/>
              <a:t>Step 3 – download documents for technology area:</a:t>
            </a:r>
            <a:endParaRPr lang="en-GB" dirty="0"/>
          </a:p>
        </p:txBody>
      </p:sp>
      <p:sp>
        <p:nvSpPr>
          <p:cNvPr id="47" name="TextBox 46"/>
          <p:cNvSpPr txBox="1"/>
          <p:nvPr/>
        </p:nvSpPr>
        <p:spPr>
          <a:xfrm>
            <a:off x="13788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work-item-related documents (WIDs, status reports) in this area</a:t>
            </a:r>
            <a:endParaRPr lang="en-GB" sz="1200" dirty="0">
              <a:solidFill>
                <a:schemeClr val="bg1">
                  <a:lumMod val="65000"/>
                </a:schemeClr>
              </a:solidFill>
            </a:endParaRPr>
          </a:p>
        </p:txBody>
      </p:sp>
      <p:sp>
        <p:nvSpPr>
          <p:cNvPr id="18" name="Rectangle 17"/>
          <p:cNvSpPr/>
          <p:nvPr/>
        </p:nvSpPr>
        <p:spPr>
          <a:xfrm>
            <a:off x="685800" y="2781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Support for V2V services based on </a:t>
            </a:r>
            <a:r>
              <a:rPr lang="en-GB" sz="1000" dirty="0" smtClean="0">
                <a:solidFill>
                  <a:schemeClr val="tx1"/>
                </a:solidFill>
              </a:rPr>
              <a:t>...</a:t>
            </a:r>
            <a:r>
              <a:rPr lang="en-GB" sz="1000" dirty="0" smtClean="0">
                <a:solidFill>
                  <a:srgbClr val="FF0000"/>
                </a:solidFill>
              </a:rPr>
              <a:t>*</a:t>
            </a:r>
            <a:endParaRPr lang="en-GB" sz="1000" dirty="0">
              <a:solidFill>
                <a:srgbClr val="FF0000"/>
              </a:solidFill>
            </a:endParaRPr>
          </a:p>
        </p:txBody>
      </p:sp>
      <p:sp>
        <p:nvSpPr>
          <p:cNvPr id="21" name="Rectangle 20"/>
          <p:cNvSpPr/>
          <p:nvPr/>
        </p:nvSpPr>
        <p:spPr>
          <a:xfrm>
            <a:off x="685800" y="2952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LTE support for V2X services (</a:t>
            </a:r>
            <a:r>
              <a:rPr lang="en-GB" sz="1000" dirty="0" smtClean="0">
                <a:solidFill>
                  <a:schemeClr val="tx1"/>
                </a:solidFill>
              </a:rPr>
              <a:t>V2XLTE</a:t>
            </a:r>
            <a:r>
              <a:rPr lang="en-GB" sz="1000" dirty="0" smtClean="0">
                <a:solidFill>
                  <a:srgbClr val="FF0000"/>
                </a:solidFill>
              </a:rPr>
              <a:t>*</a:t>
            </a:r>
            <a:endParaRPr lang="en-GB" sz="1000" dirty="0">
              <a:solidFill>
                <a:schemeClr val="tx1"/>
              </a:solidFill>
            </a:endParaRPr>
          </a:p>
        </p:txBody>
      </p:sp>
      <p:sp>
        <p:nvSpPr>
          <p:cNvPr id="22" name="Rectangle 21"/>
          <p:cNvSpPr/>
          <p:nvPr/>
        </p:nvSpPr>
        <p:spPr>
          <a:xfrm>
            <a:off x="685800" y="3124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evaluation methodology </a:t>
            </a:r>
            <a:r>
              <a:rPr lang="en-GB" sz="1000" dirty="0" smtClean="0">
                <a:solidFill>
                  <a:schemeClr val="tx1"/>
                </a:solidFill>
              </a:rPr>
              <a:t>o..</a:t>
            </a:r>
            <a:r>
              <a:rPr lang="en-GB" sz="1000" dirty="0" smtClean="0">
                <a:solidFill>
                  <a:srgbClr val="FF0000"/>
                </a:solidFill>
              </a:rPr>
              <a:t>*</a:t>
            </a:r>
            <a:endParaRPr lang="en-GB" sz="1000" dirty="0">
              <a:solidFill>
                <a:schemeClr val="tx1"/>
              </a:solidFill>
            </a:endParaRPr>
          </a:p>
        </p:txBody>
      </p:sp>
      <p:sp>
        <p:nvSpPr>
          <p:cNvPr id="23" name="Rectangle 22"/>
          <p:cNvSpPr/>
          <p:nvPr/>
        </p:nvSpPr>
        <p:spPr>
          <a:xfrm>
            <a:off x="685800" y="3295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security aspects for LTE </a:t>
            </a:r>
            <a:r>
              <a:rPr lang="en-GB" sz="1000" dirty="0" err="1" smtClean="0">
                <a:solidFill>
                  <a:schemeClr val="tx1"/>
                </a:solidFill>
              </a:rPr>
              <a:t>su</a:t>
            </a:r>
            <a:r>
              <a:rPr lang="en-GB" sz="1000" dirty="0" smtClean="0">
                <a:solidFill>
                  <a:schemeClr val="tx1"/>
                </a:solidFill>
              </a:rPr>
              <a:t>...</a:t>
            </a:r>
            <a:endParaRPr lang="en-GB" sz="1000" dirty="0">
              <a:solidFill>
                <a:schemeClr val="tx1"/>
              </a:solidFill>
            </a:endParaRPr>
          </a:p>
        </p:txBody>
      </p:sp>
      <p:sp>
        <p:nvSpPr>
          <p:cNvPr id="24" name="Rectangle 23"/>
          <p:cNvSpPr/>
          <p:nvPr/>
        </p:nvSpPr>
        <p:spPr>
          <a:xfrm>
            <a:off x="685800" y="34671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5" name="Rectangle 24"/>
          <p:cNvSpPr/>
          <p:nvPr/>
        </p:nvSpPr>
        <p:spPr>
          <a:xfrm>
            <a:off x="685800" y="36385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6" name="Rectangle 25"/>
          <p:cNvSpPr/>
          <p:nvPr/>
        </p:nvSpPr>
        <p:spPr>
          <a:xfrm>
            <a:off x="685800" y="38100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7" name="Rectangle 26"/>
          <p:cNvSpPr/>
          <p:nvPr/>
        </p:nvSpPr>
        <p:spPr>
          <a:xfrm>
            <a:off x="685800" y="39814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5" name="Rectangle 54"/>
          <p:cNvSpPr/>
          <p:nvPr/>
        </p:nvSpPr>
        <p:spPr>
          <a:xfrm>
            <a:off x="145143" y="2781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6" name="Rectangle 55"/>
          <p:cNvSpPr/>
          <p:nvPr/>
        </p:nvSpPr>
        <p:spPr>
          <a:xfrm>
            <a:off x="145143" y="2952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7" name="Rectangle 56"/>
          <p:cNvSpPr/>
          <p:nvPr/>
        </p:nvSpPr>
        <p:spPr>
          <a:xfrm>
            <a:off x="145143" y="3124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8" name="Rectangle 57"/>
          <p:cNvSpPr/>
          <p:nvPr/>
        </p:nvSpPr>
        <p:spPr>
          <a:xfrm>
            <a:off x="145143" y="3295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9" name="Rectangle 58"/>
          <p:cNvSpPr/>
          <p:nvPr/>
        </p:nvSpPr>
        <p:spPr>
          <a:xfrm>
            <a:off x="145143" y="34671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0" name="Rectangle 59"/>
          <p:cNvSpPr/>
          <p:nvPr/>
        </p:nvSpPr>
        <p:spPr>
          <a:xfrm>
            <a:off x="145143" y="36385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1" name="Rectangle 60"/>
          <p:cNvSpPr/>
          <p:nvPr/>
        </p:nvSpPr>
        <p:spPr>
          <a:xfrm>
            <a:off x="145143" y="38100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2" name="Rectangle 61"/>
          <p:cNvSpPr/>
          <p:nvPr/>
        </p:nvSpPr>
        <p:spPr>
          <a:xfrm>
            <a:off x="145143" y="39814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4" name="Rectangle 63"/>
          <p:cNvSpPr/>
          <p:nvPr/>
        </p:nvSpPr>
        <p:spPr>
          <a:xfrm>
            <a:off x="678543" y="41719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5" name="Rectangle 64"/>
          <p:cNvSpPr/>
          <p:nvPr/>
        </p:nvSpPr>
        <p:spPr>
          <a:xfrm>
            <a:off x="678543" y="43434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6" name="Rectangle 65"/>
          <p:cNvSpPr/>
          <p:nvPr/>
        </p:nvSpPr>
        <p:spPr>
          <a:xfrm>
            <a:off x="678543" y="45148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7" name="Rectangle 66"/>
          <p:cNvSpPr/>
          <p:nvPr/>
        </p:nvSpPr>
        <p:spPr>
          <a:xfrm>
            <a:off x="678543" y="4686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8" name="Rectangle 67"/>
          <p:cNvSpPr/>
          <p:nvPr/>
        </p:nvSpPr>
        <p:spPr>
          <a:xfrm>
            <a:off x="678543" y="4857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application layer support </a:t>
            </a:r>
            <a:r>
              <a:rPr lang="en-GB" sz="1000" dirty="0" smtClean="0">
                <a:solidFill>
                  <a:schemeClr val="tx1"/>
                </a:solidFill>
              </a:rPr>
              <a:t>f...</a:t>
            </a:r>
            <a:endParaRPr lang="en-GB" sz="1000" dirty="0">
              <a:solidFill>
                <a:schemeClr val="tx1"/>
              </a:solidFill>
            </a:endParaRPr>
          </a:p>
        </p:txBody>
      </p:sp>
      <p:sp>
        <p:nvSpPr>
          <p:cNvPr id="69" name="Rectangle 68"/>
          <p:cNvSpPr/>
          <p:nvPr/>
        </p:nvSpPr>
        <p:spPr>
          <a:xfrm>
            <a:off x="678543" y="5029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Improvement of V2X </a:t>
            </a:r>
            <a:r>
              <a:rPr lang="en-GB" sz="1000" dirty="0" err="1" smtClean="0">
                <a:solidFill>
                  <a:schemeClr val="tx1"/>
                </a:solidFill>
              </a:rPr>
              <a:t>Servi</a:t>
            </a:r>
            <a:r>
              <a:rPr lang="en-GB" sz="1000" dirty="0" smtClean="0">
                <a:solidFill>
                  <a:schemeClr val="tx1"/>
                </a:solidFill>
              </a:rPr>
              <a:t>...</a:t>
            </a:r>
            <a:endParaRPr lang="en-GB" sz="1000" dirty="0">
              <a:solidFill>
                <a:schemeClr val="tx1"/>
              </a:solidFill>
            </a:endParaRPr>
          </a:p>
        </p:txBody>
      </p:sp>
      <p:sp>
        <p:nvSpPr>
          <p:cNvPr id="70" name="Rectangle 69"/>
          <p:cNvSpPr/>
          <p:nvPr/>
        </p:nvSpPr>
        <p:spPr>
          <a:xfrm>
            <a:off x="678543" y="5200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Application layer support for V2X </a:t>
            </a:r>
            <a:r>
              <a:rPr lang="en-GB" sz="1000" dirty="0" smtClean="0">
                <a:solidFill>
                  <a:schemeClr val="tx1"/>
                </a:solidFill>
              </a:rPr>
              <a:t>se...</a:t>
            </a:r>
            <a:endParaRPr lang="en-GB" sz="1000" dirty="0">
              <a:solidFill>
                <a:schemeClr val="tx1"/>
              </a:solidFill>
            </a:endParaRPr>
          </a:p>
        </p:txBody>
      </p:sp>
      <p:sp>
        <p:nvSpPr>
          <p:cNvPr id="80" name="Rectangle 79"/>
          <p:cNvSpPr/>
          <p:nvPr/>
        </p:nvSpPr>
        <p:spPr>
          <a:xfrm>
            <a:off x="137886" y="41719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1" name="Rectangle 80"/>
          <p:cNvSpPr/>
          <p:nvPr/>
        </p:nvSpPr>
        <p:spPr>
          <a:xfrm>
            <a:off x="137886" y="43434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2" name="Rectangle 81"/>
          <p:cNvSpPr/>
          <p:nvPr/>
        </p:nvSpPr>
        <p:spPr>
          <a:xfrm>
            <a:off x="137886" y="45148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3" name="Rectangle 82"/>
          <p:cNvSpPr/>
          <p:nvPr/>
        </p:nvSpPr>
        <p:spPr>
          <a:xfrm>
            <a:off x="137886" y="4686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4" name="Rectangle 83"/>
          <p:cNvSpPr/>
          <p:nvPr/>
        </p:nvSpPr>
        <p:spPr>
          <a:xfrm>
            <a:off x="137886" y="4857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5" name="Rectangle 84"/>
          <p:cNvSpPr/>
          <p:nvPr/>
        </p:nvSpPr>
        <p:spPr>
          <a:xfrm>
            <a:off x="137886" y="5029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6" name="Rectangle 85"/>
          <p:cNvSpPr/>
          <p:nvPr/>
        </p:nvSpPr>
        <p:spPr>
          <a:xfrm>
            <a:off x="137886" y="5200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Rel-17</a:t>
            </a:r>
            <a:endParaRPr lang="en-GB" sz="1000" dirty="0">
              <a:solidFill>
                <a:schemeClr val="tx1"/>
              </a:solidFill>
            </a:endParaRPr>
          </a:p>
        </p:txBody>
      </p:sp>
      <p:grpSp>
        <p:nvGrpSpPr>
          <p:cNvPr id="2" name="Group 121"/>
          <p:cNvGrpSpPr/>
          <p:nvPr/>
        </p:nvGrpSpPr>
        <p:grpSpPr>
          <a:xfrm>
            <a:off x="2870663" y="2768138"/>
            <a:ext cx="162197" cy="2590800"/>
            <a:chOff x="3421743" y="2781300"/>
            <a:chExt cx="162197" cy="2590800"/>
          </a:xfrm>
        </p:grpSpPr>
        <p:pic>
          <p:nvPicPr>
            <p:cNvPr id="118"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205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14"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1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17" name="TextBox 116"/>
          <p:cNvSpPr txBox="1"/>
          <p:nvPr/>
        </p:nvSpPr>
        <p:spPr>
          <a:xfrm>
            <a:off x="145143" y="2362200"/>
            <a:ext cx="2819400" cy="307777"/>
          </a:xfrm>
          <a:prstGeom prst="rect">
            <a:avLst/>
          </a:prstGeom>
          <a:noFill/>
        </p:spPr>
        <p:txBody>
          <a:bodyPr wrap="square" rtlCol="0">
            <a:spAutoFit/>
          </a:bodyPr>
          <a:lstStyle/>
          <a:p>
            <a:r>
              <a:rPr lang="en-GB" sz="1400" dirty="0" smtClean="0"/>
              <a:t>Studies and normative work items</a:t>
            </a:r>
            <a:endParaRPr lang="en-GB" sz="1400" dirty="0"/>
          </a:p>
        </p:txBody>
      </p:sp>
      <p:sp>
        <p:nvSpPr>
          <p:cNvPr id="119" name="Rectangle 118"/>
          <p:cNvSpPr/>
          <p:nvPr/>
        </p:nvSpPr>
        <p:spPr>
          <a:xfrm>
            <a:off x="1447800" y="16002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20" name="TextBox 119"/>
          <p:cNvSpPr txBox="1"/>
          <p:nvPr/>
        </p:nvSpPr>
        <p:spPr>
          <a:xfrm>
            <a:off x="1371600" y="1600200"/>
            <a:ext cx="5715000" cy="307777"/>
          </a:xfrm>
          <a:prstGeom prst="rect">
            <a:avLst/>
          </a:prstGeom>
          <a:noFill/>
        </p:spPr>
        <p:txBody>
          <a:bodyPr wrap="square" rtlCol="0">
            <a:spAutoFit/>
          </a:bodyPr>
          <a:lstStyle/>
          <a:p>
            <a:r>
              <a:rPr lang="en-GB" sz="1400" dirty="0" smtClean="0"/>
              <a:t>vehicle-to-anything (V2X)</a:t>
            </a:r>
            <a:endParaRPr lang="en-GB" sz="1400" dirty="0"/>
          </a:p>
        </p:txBody>
      </p:sp>
      <p:sp>
        <p:nvSpPr>
          <p:cNvPr id="123" name="TextBox 122"/>
          <p:cNvSpPr txBox="1"/>
          <p:nvPr/>
        </p:nvSpPr>
        <p:spPr>
          <a:xfrm>
            <a:off x="1304925" y="5395914"/>
            <a:ext cx="1528763" cy="246221"/>
          </a:xfrm>
          <a:prstGeom prst="rect">
            <a:avLst/>
          </a:prstGeom>
          <a:noFill/>
        </p:spPr>
        <p:txBody>
          <a:bodyPr wrap="square" rtlCol="0">
            <a:spAutoFit/>
          </a:bodyPr>
          <a:lstStyle/>
          <a:p>
            <a:r>
              <a:rPr lang="en-GB" sz="1000" dirty="0" smtClean="0">
                <a:solidFill>
                  <a:srgbClr val="FF0000"/>
                </a:solidFill>
              </a:rPr>
              <a:t>*</a:t>
            </a:r>
            <a:r>
              <a:rPr lang="en-GB" sz="1000" dirty="0" smtClean="0"/>
              <a:t> indicates complete</a:t>
            </a:r>
            <a:endParaRPr lang="en-GB" sz="1000" dirty="0"/>
          </a:p>
        </p:txBody>
      </p:sp>
      <p:sp>
        <p:nvSpPr>
          <p:cNvPr id="46" name="Rectangle 45"/>
          <p:cNvSpPr/>
          <p:nvPr/>
        </p:nvSpPr>
        <p:spPr>
          <a:xfrm>
            <a:off x="3739605" y="2775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User Equipment (UE) radio </a:t>
            </a:r>
            <a:r>
              <a:rPr lang="en-GB" sz="1000" dirty="0" err="1" smtClean="0">
                <a:solidFill>
                  <a:schemeClr val="tx1"/>
                </a:solidFill>
              </a:rPr>
              <a:t>transmis</a:t>
            </a:r>
            <a:r>
              <a:rPr lang="en-GB" sz="1000" dirty="0" smtClean="0">
                <a:solidFill>
                  <a:schemeClr val="tx1"/>
                </a:solidFill>
              </a:rPr>
              <a:t>...</a:t>
            </a:r>
            <a:endParaRPr lang="en-GB" sz="1000" dirty="0">
              <a:solidFill>
                <a:schemeClr val="tx1"/>
              </a:solidFill>
            </a:endParaRPr>
          </a:p>
        </p:txBody>
      </p:sp>
      <p:sp>
        <p:nvSpPr>
          <p:cNvPr id="48" name="Rectangle 47"/>
          <p:cNvSpPr/>
          <p:nvPr/>
        </p:nvSpPr>
        <p:spPr>
          <a:xfrm>
            <a:off x="3739605" y="2947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Vehicle to Vehicle (V2V) services </a:t>
            </a:r>
            <a:r>
              <a:rPr lang="en-GB" sz="1000" dirty="0" smtClean="0">
                <a:solidFill>
                  <a:schemeClr val="tx1"/>
                </a:solidFill>
              </a:rPr>
              <a:t>bas...</a:t>
            </a:r>
            <a:endParaRPr lang="en-GB" sz="1000" dirty="0">
              <a:solidFill>
                <a:schemeClr val="tx1"/>
              </a:solidFill>
            </a:endParaRPr>
          </a:p>
        </p:txBody>
      </p:sp>
      <p:sp>
        <p:nvSpPr>
          <p:cNvPr id="49" name="Rectangle 48"/>
          <p:cNvSpPr/>
          <p:nvPr/>
        </p:nvSpPr>
        <p:spPr>
          <a:xfrm>
            <a:off x="3739605" y="3118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0" name="Rectangle 49"/>
          <p:cNvSpPr/>
          <p:nvPr/>
        </p:nvSpPr>
        <p:spPr>
          <a:xfrm>
            <a:off x="3739605" y="3290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1" name="Rectangle 50"/>
          <p:cNvSpPr/>
          <p:nvPr/>
        </p:nvSpPr>
        <p:spPr>
          <a:xfrm>
            <a:off x="3739605" y="34615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2" name="Rectangle 51"/>
          <p:cNvSpPr/>
          <p:nvPr/>
        </p:nvSpPr>
        <p:spPr>
          <a:xfrm>
            <a:off x="3739605" y="36330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3" name="Rectangle 52"/>
          <p:cNvSpPr/>
          <p:nvPr/>
        </p:nvSpPr>
        <p:spPr>
          <a:xfrm>
            <a:off x="3739605" y="38044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4" name="Rectangle 53"/>
          <p:cNvSpPr/>
          <p:nvPr/>
        </p:nvSpPr>
        <p:spPr>
          <a:xfrm>
            <a:off x="3739605" y="39759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63" name="Rectangle 62"/>
          <p:cNvSpPr/>
          <p:nvPr/>
        </p:nvSpPr>
        <p:spPr>
          <a:xfrm>
            <a:off x="3198948" y="2775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71" name="Rectangle 70"/>
          <p:cNvSpPr/>
          <p:nvPr/>
        </p:nvSpPr>
        <p:spPr>
          <a:xfrm>
            <a:off x="3198948" y="2947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36.785</a:t>
            </a:r>
            <a:endParaRPr lang="en-GB" sz="1000" dirty="0">
              <a:solidFill>
                <a:schemeClr val="tx1"/>
              </a:solidFill>
            </a:endParaRPr>
          </a:p>
        </p:txBody>
      </p:sp>
      <p:sp>
        <p:nvSpPr>
          <p:cNvPr id="72" name="Rectangle 71"/>
          <p:cNvSpPr/>
          <p:nvPr/>
        </p:nvSpPr>
        <p:spPr>
          <a:xfrm>
            <a:off x="3198948" y="3118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3" name="Rectangle 72"/>
          <p:cNvSpPr/>
          <p:nvPr/>
        </p:nvSpPr>
        <p:spPr>
          <a:xfrm>
            <a:off x="3198948" y="3290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4" name="Rectangle 73"/>
          <p:cNvSpPr/>
          <p:nvPr/>
        </p:nvSpPr>
        <p:spPr>
          <a:xfrm>
            <a:off x="3198948" y="34615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5" name="Rectangle 74"/>
          <p:cNvSpPr/>
          <p:nvPr/>
        </p:nvSpPr>
        <p:spPr>
          <a:xfrm>
            <a:off x="3198948" y="36330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6" name="Rectangle 75"/>
          <p:cNvSpPr/>
          <p:nvPr/>
        </p:nvSpPr>
        <p:spPr>
          <a:xfrm>
            <a:off x="3198948" y="38044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7" name="Rectangle 76"/>
          <p:cNvSpPr/>
          <p:nvPr/>
        </p:nvSpPr>
        <p:spPr>
          <a:xfrm>
            <a:off x="3198948" y="39759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8" name="Rectangle 77"/>
          <p:cNvSpPr/>
          <p:nvPr/>
        </p:nvSpPr>
        <p:spPr>
          <a:xfrm>
            <a:off x="3732348" y="41664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9" name="Rectangle 78"/>
          <p:cNvSpPr/>
          <p:nvPr/>
        </p:nvSpPr>
        <p:spPr>
          <a:xfrm>
            <a:off x="3732348" y="43378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7" name="Rectangle 86"/>
          <p:cNvSpPr/>
          <p:nvPr/>
        </p:nvSpPr>
        <p:spPr>
          <a:xfrm>
            <a:off x="3732348" y="45093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8" name="Rectangle 87"/>
          <p:cNvSpPr/>
          <p:nvPr/>
        </p:nvSpPr>
        <p:spPr>
          <a:xfrm>
            <a:off x="3732348" y="4680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9" name="Rectangle 88"/>
          <p:cNvSpPr/>
          <p:nvPr/>
        </p:nvSpPr>
        <p:spPr>
          <a:xfrm>
            <a:off x="3732348" y="4852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0" name="Rectangle 89"/>
          <p:cNvSpPr/>
          <p:nvPr/>
        </p:nvSpPr>
        <p:spPr>
          <a:xfrm>
            <a:off x="3732348" y="5023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1" name="Rectangle 90"/>
          <p:cNvSpPr/>
          <p:nvPr/>
        </p:nvSpPr>
        <p:spPr>
          <a:xfrm>
            <a:off x="3732348" y="5195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2" name="Rectangle 91"/>
          <p:cNvSpPr/>
          <p:nvPr/>
        </p:nvSpPr>
        <p:spPr>
          <a:xfrm>
            <a:off x="3191691" y="41664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3" name="Rectangle 92"/>
          <p:cNvSpPr/>
          <p:nvPr/>
        </p:nvSpPr>
        <p:spPr>
          <a:xfrm>
            <a:off x="3191691" y="43378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4" name="Rectangle 93"/>
          <p:cNvSpPr/>
          <p:nvPr/>
        </p:nvSpPr>
        <p:spPr>
          <a:xfrm>
            <a:off x="3191691" y="45093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5" name="Rectangle 94"/>
          <p:cNvSpPr/>
          <p:nvPr/>
        </p:nvSpPr>
        <p:spPr>
          <a:xfrm>
            <a:off x="3191691" y="4680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6" name="Rectangle 95"/>
          <p:cNvSpPr/>
          <p:nvPr/>
        </p:nvSpPr>
        <p:spPr>
          <a:xfrm>
            <a:off x="3191691" y="4852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7" name="Rectangle 96"/>
          <p:cNvSpPr/>
          <p:nvPr/>
        </p:nvSpPr>
        <p:spPr>
          <a:xfrm>
            <a:off x="3191691" y="5023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8" name="Rectangle 97"/>
          <p:cNvSpPr/>
          <p:nvPr/>
        </p:nvSpPr>
        <p:spPr>
          <a:xfrm>
            <a:off x="3191691" y="5195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99" name="Group 121"/>
          <p:cNvGrpSpPr/>
          <p:nvPr/>
        </p:nvGrpSpPr>
        <p:grpSpPr>
          <a:xfrm>
            <a:off x="5924468" y="2762596"/>
            <a:ext cx="162197" cy="2590800"/>
            <a:chOff x="3421743" y="2781300"/>
            <a:chExt cx="162197" cy="2590800"/>
          </a:xfrm>
        </p:grpSpPr>
        <p:pic>
          <p:nvPicPr>
            <p:cNvPr id="100"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0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02"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03"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04" name="TextBox 103"/>
          <p:cNvSpPr txBox="1"/>
          <p:nvPr/>
        </p:nvSpPr>
        <p:spPr>
          <a:xfrm>
            <a:off x="3198948" y="2356658"/>
            <a:ext cx="2819400" cy="307777"/>
          </a:xfrm>
          <a:prstGeom prst="rect">
            <a:avLst/>
          </a:prstGeom>
          <a:noFill/>
        </p:spPr>
        <p:txBody>
          <a:bodyPr wrap="square" rtlCol="0">
            <a:spAutoFit/>
          </a:bodyPr>
          <a:lstStyle/>
          <a:p>
            <a:r>
              <a:rPr lang="en-GB" sz="1400" dirty="0" smtClean="0"/>
              <a:t>Technical Reports and Specifications</a:t>
            </a:r>
            <a:endParaRPr lang="en-GB" sz="1400" dirty="0"/>
          </a:p>
        </p:txBody>
      </p:sp>
      <p:sp>
        <p:nvSpPr>
          <p:cNvPr id="105" name="Rectangle 104"/>
          <p:cNvSpPr/>
          <p:nvPr/>
        </p:nvSpPr>
        <p:spPr>
          <a:xfrm>
            <a:off x="6796940" y="2743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4326 Rel-14 – V2V power </a:t>
            </a:r>
            <a:r>
              <a:rPr lang="en-GB" sz="1000" dirty="0" err="1" smtClean="0">
                <a:solidFill>
                  <a:schemeClr val="tx1"/>
                </a:solidFill>
              </a:rPr>
              <a:t>imbala</a:t>
            </a:r>
            <a:r>
              <a:rPr lang="en-GB" sz="1000" dirty="0" smtClean="0">
                <a:solidFill>
                  <a:schemeClr val="tx1"/>
                </a:solidFill>
              </a:rPr>
              <a:t>...</a:t>
            </a:r>
            <a:endParaRPr lang="en-GB" sz="1000" dirty="0">
              <a:solidFill>
                <a:schemeClr val="tx1"/>
              </a:solidFill>
            </a:endParaRPr>
          </a:p>
        </p:txBody>
      </p:sp>
      <p:sp>
        <p:nvSpPr>
          <p:cNvPr id="106" name="Rectangle 105"/>
          <p:cNvSpPr/>
          <p:nvPr/>
        </p:nvSpPr>
        <p:spPr>
          <a:xfrm>
            <a:off x="6796940" y="2934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4698 Rel-14 – Correction of RE...</a:t>
            </a:r>
            <a:endParaRPr lang="en-GB" sz="1000" dirty="0">
              <a:solidFill>
                <a:schemeClr val="tx1"/>
              </a:solidFill>
            </a:endParaRPr>
          </a:p>
        </p:txBody>
      </p:sp>
      <p:sp>
        <p:nvSpPr>
          <p:cNvPr id="107" name="Rectangle 106"/>
          <p:cNvSpPr/>
          <p:nvPr/>
        </p:nvSpPr>
        <p:spPr>
          <a:xfrm>
            <a:off x="6796940" y="3105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8" name="Rectangle 107"/>
          <p:cNvSpPr/>
          <p:nvPr/>
        </p:nvSpPr>
        <p:spPr>
          <a:xfrm>
            <a:off x="6796940" y="3276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9" name="Rectangle 108"/>
          <p:cNvSpPr/>
          <p:nvPr/>
        </p:nvSpPr>
        <p:spPr>
          <a:xfrm>
            <a:off x="6796940" y="34483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0" name="Rectangle 109"/>
          <p:cNvSpPr/>
          <p:nvPr/>
        </p:nvSpPr>
        <p:spPr>
          <a:xfrm>
            <a:off x="6796940" y="36198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1" name="Rectangle 110"/>
          <p:cNvSpPr/>
          <p:nvPr/>
        </p:nvSpPr>
        <p:spPr>
          <a:xfrm>
            <a:off x="6796940" y="37912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2" name="Rectangle 111"/>
          <p:cNvSpPr/>
          <p:nvPr/>
        </p:nvSpPr>
        <p:spPr>
          <a:xfrm>
            <a:off x="6796940" y="39627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3" name="Rectangle 112"/>
          <p:cNvSpPr/>
          <p:nvPr/>
        </p:nvSpPr>
        <p:spPr>
          <a:xfrm>
            <a:off x="6256283" y="2762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16" name="Rectangle 115"/>
          <p:cNvSpPr/>
          <p:nvPr/>
        </p:nvSpPr>
        <p:spPr>
          <a:xfrm>
            <a:off x="6256283" y="2934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21" name="Rectangle 120"/>
          <p:cNvSpPr/>
          <p:nvPr/>
        </p:nvSpPr>
        <p:spPr>
          <a:xfrm>
            <a:off x="6256283" y="3105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2" name="Rectangle 121"/>
          <p:cNvSpPr/>
          <p:nvPr/>
        </p:nvSpPr>
        <p:spPr>
          <a:xfrm>
            <a:off x="6256283" y="3276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4" name="Rectangle 123"/>
          <p:cNvSpPr/>
          <p:nvPr/>
        </p:nvSpPr>
        <p:spPr>
          <a:xfrm>
            <a:off x="6256283" y="34483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5" name="Rectangle 124"/>
          <p:cNvSpPr/>
          <p:nvPr/>
        </p:nvSpPr>
        <p:spPr>
          <a:xfrm>
            <a:off x="6256283" y="36198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6" name="Rectangle 125"/>
          <p:cNvSpPr/>
          <p:nvPr/>
        </p:nvSpPr>
        <p:spPr>
          <a:xfrm>
            <a:off x="6256283" y="37912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7" name="Rectangle 126"/>
          <p:cNvSpPr/>
          <p:nvPr/>
        </p:nvSpPr>
        <p:spPr>
          <a:xfrm>
            <a:off x="6256283" y="39627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8" name="Rectangle 127"/>
          <p:cNvSpPr/>
          <p:nvPr/>
        </p:nvSpPr>
        <p:spPr>
          <a:xfrm>
            <a:off x="6789683" y="41532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9" name="Rectangle 128"/>
          <p:cNvSpPr/>
          <p:nvPr/>
        </p:nvSpPr>
        <p:spPr>
          <a:xfrm>
            <a:off x="6789683" y="43246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0" name="Rectangle 129"/>
          <p:cNvSpPr/>
          <p:nvPr/>
        </p:nvSpPr>
        <p:spPr>
          <a:xfrm>
            <a:off x="6789683" y="44961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1" name="Rectangle 130"/>
          <p:cNvSpPr/>
          <p:nvPr/>
        </p:nvSpPr>
        <p:spPr>
          <a:xfrm>
            <a:off x="6789683" y="46675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2" name="Rectangle 131"/>
          <p:cNvSpPr/>
          <p:nvPr/>
        </p:nvSpPr>
        <p:spPr>
          <a:xfrm>
            <a:off x="6789683" y="4839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3" name="Rectangle 132"/>
          <p:cNvSpPr/>
          <p:nvPr/>
        </p:nvSpPr>
        <p:spPr>
          <a:xfrm>
            <a:off x="6789683" y="5010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4" name="Rectangle 133"/>
          <p:cNvSpPr/>
          <p:nvPr/>
        </p:nvSpPr>
        <p:spPr>
          <a:xfrm>
            <a:off x="6789683" y="5181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5" name="Rectangle 134"/>
          <p:cNvSpPr/>
          <p:nvPr/>
        </p:nvSpPr>
        <p:spPr>
          <a:xfrm>
            <a:off x="6249026" y="41532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6" name="Rectangle 135"/>
          <p:cNvSpPr/>
          <p:nvPr/>
        </p:nvSpPr>
        <p:spPr>
          <a:xfrm>
            <a:off x="6249026" y="43246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7" name="Rectangle 136"/>
          <p:cNvSpPr/>
          <p:nvPr/>
        </p:nvSpPr>
        <p:spPr>
          <a:xfrm>
            <a:off x="6249026" y="44961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8" name="Rectangle 137"/>
          <p:cNvSpPr/>
          <p:nvPr/>
        </p:nvSpPr>
        <p:spPr>
          <a:xfrm>
            <a:off x="6249026" y="4667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9" name="Rectangle 138"/>
          <p:cNvSpPr/>
          <p:nvPr/>
        </p:nvSpPr>
        <p:spPr>
          <a:xfrm>
            <a:off x="6249026" y="4839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0" name="Rectangle 139"/>
          <p:cNvSpPr/>
          <p:nvPr/>
        </p:nvSpPr>
        <p:spPr>
          <a:xfrm>
            <a:off x="6249026" y="5010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1" name="Rectangle 140"/>
          <p:cNvSpPr/>
          <p:nvPr/>
        </p:nvSpPr>
        <p:spPr>
          <a:xfrm>
            <a:off x="6249026" y="5181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142" name="Group 121"/>
          <p:cNvGrpSpPr/>
          <p:nvPr/>
        </p:nvGrpSpPr>
        <p:grpSpPr>
          <a:xfrm>
            <a:off x="8981803" y="2749434"/>
            <a:ext cx="162197" cy="2590800"/>
            <a:chOff x="3421743" y="2781300"/>
            <a:chExt cx="162197" cy="2590800"/>
          </a:xfrm>
        </p:grpSpPr>
        <p:pic>
          <p:nvPicPr>
            <p:cNvPr id="143"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44"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4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46"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47" name="TextBox 146"/>
          <p:cNvSpPr txBox="1"/>
          <p:nvPr/>
        </p:nvSpPr>
        <p:spPr>
          <a:xfrm>
            <a:off x="6256283" y="2343496"/>
            <a:ext cx="2819400" cy="307777"/>
          </a:xfrm>
          <a:prstGeom prst="rect">
            <a:avLst/>
          </a:prstGeom>
          <a:noFill/>
        </p:spPr>
        <p:txBody>
          <a:bodyPr wrap="square" rtlCol="0">
            <a:spAutoFit/>
          </a:bodyPr>
          <a:lstStyle/>
          <a:p>
            <a:r>
              <a:rPr lang="en-GB" sz="1400" dirty="0" smtClean="0"/>
              <a:t>Change Requests (approved)</a:t>
            </a:r>
            <a:endParaRPr lang="en-GB" sz="1400" dirty="0"/>
          </a:p>
        </p:txBody>
      </p:sp>
      <p:pic>
        <p:nvPicPr>
          <p:cNvPr id="3074"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137886" y="5408445"/>
            <a:ext cx="467380" cy="467380"/>
          </a:xfrm>
          <a:prstGeom prst="rect">
            <a:avLst/>
          </a:prstGeom>
          <a:noFill/>
        </p:spPr>
      </p:pic>
      <p:pic>
        <p:nvPicPr>
          <p:cNvPr id="148"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3198948" y="5408445"/>
            <a:ext cx="467380" cy="467380"/>
          </a:xfrm>
          <a:prstGeom prst="rect">
            <a:avLst/>
          </a:prstGeom>
          <a:noFill/>
        </p:spPr>
      </p:pic>
      <p:pic>
        <p:nvPicPr>
          <p:cNvPr id="149"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6249026" y="5408445"/>
            <a:ext cx="467380" cy="467380"/>
          </a:xfrm>
          <a:prstGeom prst="rect">
            <a:avLst/>
          </a:prstGeom>
          <a:noFill/>
        </p:spPr>
      </p:pic>
      <p:sp>
        <p:nvSpPr>
          <p:cNvPr id="150" name="TextBox 149"/>
          <p:cNvSpPr txBox="1"/>
          <p:nvPr/>
        </p:nvSpPr>
        <p:spPr>
          <a:xfrm>
            <a:off x="3198948"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latest version of all specs in all Releases</a:t>
            </a:r>
            <a:endParaRPr lang="en-GB" sz="1200" dirty="0">
              <a:solidFill>
                <a:schemeClr val="bg1">
                  <a:lumMod val="65000"/>
                </a:schemeClr>
              </a:solidFill>
            </a:endParaRPr>
          </a:p>
        </p:txBody>
      </p:sp>
      <p:sp>
        <p:nvSpPr>
          <p:cNvPr id="151" name="TextBox 150"/>
          <p:cNvSpPr txBox="1"/>
          <p:nvPr/>
        </p:nvSpPr>
        <p:spPr>
          <a:xfrm>
            <a:off x="624902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approved CRs for all specs in this area</a:t>
            </a:r>
            <a:endParaRPr lang="en-GB" sz="1200" dirty="0">
              <a:solidFill>
                <a:schemeClr val="bg1">
                  <a:lumMod val="6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5" name="TextBox 4"/>
          <p:cNvSpPr txBox="1"/>
          <p:nvPr/>
        </p:nvSpPr>
        <p:spPr>
          <a:xfrm>
            <a:off x="457200" y="685800"/>
            <a:ext cx="762000" cy="307777"/>
          </a:xfrm>
          <a:prstGeom prst="rect">
            <a:avLst/>
          </a:prstGeom>
          <a:noFill/>
        </p:spPr>
        <p:txBody>
          <a:bodyPr wrap="square" rtlCol="0">
            <a:spAutoFit/>
          </a:bodyPr>
          <a:lstStyle/>
          <a:p>
            <a:r>
              <a:rPr lang="en-GB" sz="1400" dirty="0" smtClean="0">
                <a:solidFill>
                  <a:schemeClr val="bg1">
                    <a:lumMod val="65000"/>
                  </a:schemeClr>
                </a:solidFill>
              </a:rPr>
              <a:t>Page: </a:t>
            </a:r>
            <a:endParaRPr lang="en-GB" sz="1400" dirty="0">
              <a:solidFill>
                <a:schemeClr val="bg1">
                  <a:lumMod val="65000"/>
                </a:schemeClr>
              </a:solidFill>
            </a:endParaRPr>
          </a:p>
        </p:txBody>
      </p:sp>
      <p:sp>
        <p:nvSpPr>
          <p:cNvPr id="6" name="TextBox 5"/>
          <p:cNvSpPr txBox="1"/>
          <p:nvPr/>
        </p:nvSpPr>
        <p:spPr>
          <a:xfrm>
            <a:off x="1066800" y="685800"/>
            <a:ext cx="7467600" cy="307777"/>
          </a:xfrm>
          <a:prstGeom prst="rect">
            <a:avLst/>
          </a:prstGeom>
          <a:noFill/>
        </p:spPr>
        <p:txBody>
          <a:bodyPr wrap="square" rtlCol="0">
            <a:spAutoFit/>
          </a:bodyPr>
          <a:lstStyle/>
          <a:p>
            <a:r>
              <a:rPr lang="en-GB" sz="1400" dirty="0" err="1" smtClean="0">
                <a:solidFill>
                  <a:schemeClr val="bg1">
                    <a:lumMod val="65000"/>
                  </a:schemeClr>
                </a:solidFill>
              </a:rPr>
              <a:t>technology_areas_home</a:t>
            </a:r>
            <a:r>
              <a:rPr lang="en-GB" sz="1400" dirty="0" smtClean="0">
                <a:solidFill>
                  <a:schemeClr val="bg1">
                    <a:lumMod val="65000"/>
                  </a:schemeClr>
                </a:solidFill>
              </a:rPr>
              <a:t>/</a:t>
            </a:r>
            <a:r>
              <a:rPr lang="en-GB" sz="1400" dirty="0" err="1" smtClean="0">
                <a:solidFill>
                  <a:schemeClr val="bg1">
                    <a:lumMod val="65000"/>
                  </a:schemeClr>
                </a:solidFill>
              </a:rPr>
              <a:t>search_results</a:t>
            </a:r>
            <a:r>
              <a:rPr lang="en-GB" sz="1400" dirty="0" smtClean="0">
                <a:solidFill>
                  <a:schemeClr val="bg1">
                    <a:lumMod val="65000"/>
                  </a:schemeClr>
                </a:solidFill>
              </a:rPr>
              <a:t>/document-download </a:t>
            </a:r>
            <a:endParaRPr lang="en-GB" sz="1400" dirty="0">
              <a:solidFill>
                <a:schemeClr val="bg1">
                  <a:lumMod val="65000"/>
                </a:schemeClr>
              </a:solidFill>
            </a:endParaRPr>
          </a:p>
        </p:txBody>
      </p:sp>
      <p:sp>
        <p:nvSpPr>
          <p:cNvPr id="7" name="TextBox 6"/>
          <p:cNvSpPr txBox="1"/>
          <p:nvPr/>
        </p:nvSpPr>
        <p:spPr>
          <a:xfrm>
            <a:off x="533400" y="1219200"/>
            <a:ext cx="5486400" cy="369332"/>
          </a:xfrm>
          <a:prstGeom prst="rect">
            <a:avLst/>
          </a:prstGeom>
          <a:noFill/>
        </p:spPr>
        <p:txBody>
          <a:bodyPr wrap="square" rtlCol="0">
            <a:spAutoFit/>
          </a:bodyPr>
          <a:lstStyle/>
          <a:p>
            <a:r>
              <a:rPr lang="en-GB" dirty="0" smtClean="0"/>
              <a:t>Step 3 – download documents for technology area:</a:t>
            </a:r>
            <a:endParaRPr lang="en-GB" dirty="0"/>
          </a:p>
        </p:txBody>
      </p:sp>
      <p:sp>
        <p:nvSpPr>
          <p:cNvPr id="47" name="TextBox 46"/>
          <p:cNvSpPr txBox="1"/>
          <p:nvPr/>
        </p:nvSpPr>
        <p:spPr>
          <a:xfrm>
            <a:off x="13788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work-item-related documents (WIDs, status reports) in this area</a:t>
            </a:r>
            <a:endParaRPr lang="en-GB" sz="1200" dirty="0">
              <a:solidFill>
                <a:schemeClr val="bg1">
                  <a:lumMod val="65000"/>
                </a:schemeClr>
              </a:solidFill>
            </a:endParaRPr>
          </a:p>
        </p:txBody>
      </p:sp>
      <p:sp>
        <p:nvSpPr>
          <p:cNvPr id="18" name="Rectangle 17"/>
          <p:cNvSpPr/>
          <p:nvPr/>
        </p:nvSpPr>
        <p:spPr>
          <a:xfrm>
            <a:off x="685800" y="2781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Support for V2V services based on </a:t>
            </a:r>
            <a:r>
              <a:rPr lang="en-GB" sz="1000" dirty="0" smtClean="0">
                <a:solidFill>
                  <a:schemeClr val="tx1"/>
                </a:solidFill>
              </a:rPr>
              <a:t>...</a:t>
            </a:r>
            <a:r>
              <a:rPr lang="en-GB" sz="1000" dirty="0" smtClean="0">
                <a:solidFill>
                  <a:srgbClr val="FF0000"/>
                </a:solidFill>
              </a:rPr>
              <a:t>*</a:t>
            </a:r>
            <a:endParaRPr lang="en-GB" sz="1000" dirty="0">
              <a:solidFill>
                <a:srgbClr val="FF0000"/>
              </a:solidFill>
            </a:endParaRPr>
          </a:p>
        </p:txBody>
      </p:sp>
      <p:sp>
        <p:nvSpPr>
          <p:cNvPr id="21" name="Rectangle 20"/>
          <p:cNvSpPr/>
          <p:nvPr/>
        </p:nvSpPr>
        <p:spPr>
          <a:xfrm>
            <a:off x="685800" y="2952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LTE support for V2X services (</a:t>
            </a:r>
            <a:r>
              <a:rPr lang="en-GB" sz="1000" dirty="0" smtClean="0">
                <a:solidFill>
                  <a:schemeClr val="tx1"/>
                </a:solidFill>
              </a:rPr>
              <a:t>V2XLTE</a:t>
            </a:r>
            <a:r>
              <a:rPr lang="en-GB" sz="1000" dirty="0" smtClean="0">
                <a:solidFill>
                  <a:srgbClr val="FF0000"/>
                </a:solidFill>
              </a:rPr>
              <a:t>*</a:t>
            </a:r>
            <a:endParaRPr lang="en-GB" sz="1000" dirty="0">
              <a:solidFill>
                <a:schemeClr val="tx1"/>
              </a:solidFill>
            </a:endParaRPr>
          </a:p>
        </p:txBody>
      </p:sp>
      <p:sp>
        <p:nvSpPr>
          <p:cNvPr id="22" name="Rectangle 21"/>
          <p:cNvSpPr/>
          <p:nvPr/>
        </p:nvSpPr>
        <p:spPr>
          <a:xfrm>
            <a:off x="685800" y="3124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evaluation methodology </a:t>
            </a:r>
            <a:r>
              <a:rPr lang="en-GB" sz="1000" dirty="0" smtClean="0">
                <a:solidFill>
                  <a:schemeClr val="tx1"/>
                </a:solidFill>
              </a:rPr>
              <a:t>o..</a:t>
            </a:r>
            <a:r>
              <a:rPr lang="en-GB" sz="1000" dirty="0" smtClean="0">
                <a:solidFill>
                  <a:srgbClr val="FF0000"/>
                </a:solidFill>
              </a:rPr>
              <a:t>*</a:t>
            </a:r>
            <a:endParaRPr lang="en-GB" sz="1000" dirty="0">
              <a:solidFill>
                <a:schemeClr val="tx1"/>
              </a:solidFill>
            </a:endParaRPr>
          </a:p>
        </p:txBody>
      </p:sp>
      <p:sp>
        <p:nvSpPr>
          <p:cNvPr id="23" name="Rectangle 22"/>
          <p:cNvSpPr/>
          <p:nvPr/>
        </p:nvSpPr>
        <p:spPr>
          <a:xfrm>
            <a:off x="685800" y="3295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security aspects for LTE </a:t>
            </a:r>
            <a:r>
              <a:rPr lang="en-GB" sz="1000" dirty="0" err="1" smtClean="0">
                <a:solidFill>
                  <a:schemeClr val="tx1"/>
                </a:solidFill>
              </a:rPr>
              <a:t>su</a:t>
            </a:r>
            <a:r>
              <a:rPr lang="en-GB" sz="1000" dirty="0" smtClean="0">
                <a:solidFill>
                  <a:schemeClr val="tx1"/>
                </a:solidFill>
              </a:rPr>
              <a:t>...</a:t>
            </a:r>
            <a:endParaRPr lang="en-GB" sz="1000" dirty="0">
              <a:solidFill>
                <a:schemeClr val="tx1"/>
              </a:solidFill>
            </a:endParaRPr>
          </a:p>
        </p:txBody>
      </p:sp>
      <p:sp>
        <p:nvSpPr>
          <p:cNvPr id="24" name="Rectangle 23"/>
          <p:cNvSpPr/>
          <p:nvPr/>
        </p:nvSpPr>
        <p:spPr>
          <a:xfrm>
            <a:off x="685800" y="34671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5" name="Rectangle 24"/>
          <p:cNvSpPr/>
          <p:nvPr/>
        </p:nvSpPr>
        <p:spPr>
          <a:xfrm>
            <a:off x="685800" y="36385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6" name="Rectangle 25"/>
          <p:cNvSpPr/>
          <p:nvPr/>
        </p:nvSpPr>
        <p:spPr>
          <a:xfrm>
            <a:off x="685800" y="38100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7" name="Rectangle 26"/>
          <p:cNvSpPr/>
          <p:nvPr/>
        </p:nvSpPr>
        <p:spPr>
          <a:xfrm>
            <a:off x="685800" y="39814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5" name="Rectangle 54"/>
          <p:cNvSpPr/>
          <p:nvPr/>
        </p:nvSpPr>
        <p:spPr>
          <a:xfrm>
            <a:off x="145143" y="2781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6" name="Rectangle 55"/>
          <p:cNvSpPr/>
          <p:nvPr/>
        </p:nvSpPr>
        <p:spPr>
          <a:xfrm>
            <a:off x="145143" y="2952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7" name="Rectangle 56"/>
          <p:cNvSpPr/>
          <p:nvPr/>
        </p:nvSpPr>
        <p:spPr>
          <a:xfrm>
            <a:off x="145143" y="3124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8" name="Rectangle 57"/>
          <p:cNvSpPr/>
          <p:nvPr/>
        </p:nvSpPr>
        <p:spPr>
          <a:xfrm>
            <a:off x="145143" y="3295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9" name="Rectangle 58"/>
          <p:cNvSpPr/>
          <p:nvPr/>
        </p:nvSpPr>
        <p:spPr>
          <a:xfrm>
            <a:off x="145143" y="34671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0" name="Rectangle 59"/>
          <p:cNvSpPr/>
          <p:nvPr/>
        </p:nvSpPr>
        <p:spPr>
          <a:xfrm>
            <a:off x="145143" y="36385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1" name="Rectangle 60"/>
          <p:cNvSpPr/>
          <p:nvPr/>
        </p:nvSpPr>
        <p:spPr>
          <a:xfrm>
            <a:off x="145143" y="38100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2" name="Rectangle 61"/>
          <p:cNvSpPr/>
          <p:nvPr/>
        </p:nvSpPr>
        <p:spPr>
          <a:xfrm>
            <a:off x="145143" y="39814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4" name="Rectangle 63"/>
          <p:cNvSpPr/>
          <p:nvPr/>
        </p:nvSpPr>
        <p:spPr>
          <a:xfrm>
            <a:off x="678543" y="41719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5" name="Rectangle 64"/>
          <p:cNvSpPr/>
          <p:nvPr/>
        </p:nvSpPr>
        <p:spPr>
          <a:xfrm>
            <a:off x="678543" y="43434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6" name="Rectangle 65"/>
          <p:cNvSpPr/>
          <p:nvPr/>
        </p:nvSpPr>
        <p:spPr>
          <a:xfrm>
            <a:off x="678543" y="45148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7" name="Rectangle 66"/>
          <p:cNvSpPr/>
          <p:nvPr/>
        </p:nvSpPr>
        <p:spPr>
          <a:xfrm>
            <a:off x="678543" y="4686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8" name="Rectangle 67"/>
          <p:cNvSpPr/>
          <p:nvPr/>
        </p:nvSpPr>
        <p:spPr>
          <a:xfrm>
            <a:off x="678543" y="4857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application layer support </a:t>
            </a:r>
            <a:r>
              <a:rPr lang="en-GB" sz="1000" dirty="0" smtClean="0">
                <a:solidFill>
                  <a:schemeClr val="tx1"/>
                </a:solidFill>
              </a:rPr>
              <a:t>f...</a:t>
            </a:r>
            <a:endParaRPr lang="en-GB" sz="1000" dirty="0">
              <a:solidFill>
                <a:schemeClr val="tx1"/>
              </a:solidFill>
            </a:endParaRPr>
          </a:p>
        </p:txBody>
      </p:sp>
      <p:sp>
        <p:nvSpPr>
          <p:cNvPr id="69" name="Rectangle 68"/>
          <p:cNvSpPr/>
          <p:nvPr/>
        </p:nvSpPr>
        <p:spPr>
          <a:xfrm>
            <a:off x="678543" y="5029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Improvement of V2X </a:t>
            </a:r>
            <a:r>
              <a:rPr lang="en-GB" sz="1000" dirty="0" err="1" smtClean="0">
                <a:solidFill>
                  <a:schemeClr val="tx1"/>
                </a:solidFill>
              </a:rPr>
              <a:t>Servi</a:t>
            </a:r>
            <a:r>
              <a:rPr lang="en-GB" sz="1000" dirty="0" smtClean="0">
                <a:solidFill>
                  <a:schemeClr val="tx1"/>
                </a:solidFill>
              </a:rPr>
              <a:t>...</a:t>
            </a:r>
            <a:endParaRPr lang="en-GB" sz="1000" dirty="0">
              <a:solidFill>
                <a:schemeClr val="tx1"/>
              </a:solidFill>
            </a:endParaRPr>
          </a:p>
        </p:txBody>
      </p:sp>
      <p:sp>
        <p:nvSpPr>
          <p:cNvPr id="70" name="Rectangle 69"/>
          <p:cNvSpPr/>
          <p:nvPr/>
        </p:nvSpPr>
        <p:spPr>
          <a:xfrm>
            <a:off x="678543" y="5200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Application layer support for V2X </a:t>
            </a:r>
            <a:r>
              <a:rPr lang="en-GB" sz="1000" dirty="0" smtClean="0">
                <a:solidFill>
                  <a:schemeClr val="tx1"/>
                </a:solidFill>
              </a:rPr>
              <a:t>se...</a:t>
            </a:r>
            <a:endParaRPr lang="en-GB" sz="1000" dirty="0">
              <a:solidFill>
                <a:schemeClr val="tx1"/>
              </a:solidFill>
            </a:endParaRPr>
          </a:p>
        </p:txBody>
      </p:sp>
      <p:sp>
        <p:nvSpPr>
          <p:cNvPr id="80" name="Rectangle 79"/>
          <p:cNvSpPr/>
          <p:nvPr/>
        </p:nvSpPr>
        <p:spPr>
          <a:xfrm>
            <a:off x="137886" y="41719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1" name="Rectangle 80"/>
          <p:cNvSpPr/>
          <p:nvPr/>
        </p:nvSpPr>
        <p:spPr>
          <a:xfrm>
            <a:off x="137886" y="43434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2" name="Rectangle 81"/>
          <p:cNvSpPr/>
          <p:nvPr/>
        </p:nvSpPr>
        <p:spPr>
          <a:xfrm>
            <a:off x="137886" y="45148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3" name="Rectangle 82"/>
          <p:cNvSpPr/>
          <p:nvPr/>
        </p:nvSpPr>
        <p:spPr>
          <a:xfrm>
            <a:off x="137886" y="4686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4" name="Rectangle 83"/>
          <p:cNvSpPr/>
          <p:nvPr/>
        </p:nvSpPr>
        <p:spPr>
          <a:xfrm>
            <a:off x="137886" y="4857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5" name="Rectangle 84"/>
          <p:cNvSpPr/>
          <p:nvPr/>
        </p:nvSpPr>
        <p:spPr>
          <a:xfrm>
            <a:off x="137886" y="5029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6" name="Rectangle 85"/>
          <p:cNvSpPr/>
          <p:nvPr/>
        </p:nvSpPr>
        <p:spPr>
          <a:xfrm>
            <a:off x="137886" y="5200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Rel-17</a:t>
            </a:r>
            <a:endParaRPr lang="en-GB" sz="1000" dirty="0">
              <a:solidFill>
                <a:schemeClr val="tx1"/>
              </a:solidFill>
            </a:endParaRPr>
          </a:p>
        </p:txBody>
      </p:sp>
      <p:grpSp>
        <p:nvGrpSpPr>
          <p:cNvPr id="2" name="Group 121"/>
          <p:cNvGrpSpPr/>
          <p:nvPr/>
        </p:nvGrpSpPr>
        <p:grpSpPr>
          <a:xfrm>
            <a:off x="2870663" y="2768138"/>
            <a:ext cx="162197" cy="2590800"/>
            <a:chOff x="3421743" y="2781300"/>
            <a:chExt cx="162197" cy="2590800"/>
          </a:xfrm>
        </p:grpSpPr>
        <p:pic>
          <p:nvPicPr>
            <p:cNvPr id="118"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205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14"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1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17" name="TextBox 116"/>
          <p:cNvSpPr txBox="1"/>
          <p:nvPr/>
        </p:nvSpPr>
        <p:spPr>
          <a:xfrm>
            <a:off x="145143" y="2362200"/>
            <a:ext cx="2819400" cy="307777"/>
          </a:xfrm>
          <a:prstGeom prst="rect">
            <a:avLst/>
          </a:prstGeom>
          <a:noFill/>
        </p:spPr>
        <p:txBody>
          <a:bodyPr wrap="square" rtlCol="0">
            <a:spAutoFit/>
          </a:bodyPr>
          <a:lstStyle/>
          <a:p>
            <a:r>
              <a:rPr lang="en-GB" sz="1400" dirty="0" smtClean="0"/>
              <a:t>Studies and normative work items</a:t>
            </a:r>
            <a:endParaRPr lang="en-GB" sz="1400" dirty="0"/>
          </a:p>
        </p:txBody>
      </p:sp>
      <p:sp>
        <p:nvSpPr>
          <p:cNvPr id="119" name="Rectangle 118"/>
          <p:cNvSpPr/>
          <p:nvPr/>
        </p:nvSpPr>
        <p:spPr>
          <a:xfrm>
            <a:off x="1447800" y="16002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20" name="TextBox 119"/>
          <p:cNvSpPr txBox="1"/>
          <p:nvPr/>
        </p:nvSpPr>
        <p:spPr>
          <a:xfrm>
            <a:off x="1371600" y="1600200"/>
            <a:ext cx="5715000" cy="307777"/>
          </a:xfrm>
          <a:prstGeom prst="rect">
            <a:avLst/>
          </a:prstGeom>
          <a:noFill/>
        </p:spPr>
        <p:txBody>
          <a:bodyPr wrap="square" rtlCol="0">
            <a:spAutoFit/>
          </a:bodyPr>
          <a:lstStyle/>
          <a:p>
            <a:r>
              <a:rPr lang="en-GB" sz="1400" dirty="0" smtClean="0"/>
              <a:t>vehicle-to-anything (V2X)</a:t>
            </a:r>
            <a:endParaRPr lang="en-GB" sz="1400" dirty="0"/>
          </a:p>
        </p:txBody>
      </p:sp>
      <p:sp>
        <p:nvSpPr>
          <p:cNvPr id="123" name="TextBox 122"/>
          <p:cNvSpPr txBox="1"/>
          <p:nvPr/>
        </p:nvSpPr>
        <p:spPr>
          <a:xfrm>
            <a:off x="1304925" y="5395914"/>
            <a:ext cx="1528763" cy="246221"/>
          </a:xfrm>
          <a:prstGeom prst="rect">
            <a:avLst/>
          </a:prstGeom>
          <a:noFill/>
        </p:spPr>
        <p:txBody>
          <a:bodyPr wrap="square" rtlCol="0">
            <a:spAutoFit/>
          </a:bodyPr>
          <a:lstStyle/>
          <a:p>
            <a:r>
              <a:rPr lang="en-GB" sz="1000" dirty="0" smtClean="0">
                <a:solidFill>
                  <a:srgbClr val="FF0000"/>
                </a:solidFill>
              </a:rPr>
              <a:t>*</a:t>
            </a:r>
            <a:r>
              <a:rPr lang="en-GB" sz="1000" dirty="0" smtClean="0"/>
              <a:t> indicates complete</a:t>
            </a:r>
            <a:endParaRPr lang="en-GB" sz="1000" dirty="0"/>
          </a:p>
        </p:txBody>
      </p:sp>
      <p:sp>
        <p:nvSpPr>
          <p:cNvPr id="46" name="Rectangle 45"/>
          <p:cNvSpPr/>
          <p:nvPr/>
        </p:nvSpPr>
        <p:spPr>
          <a:xfrm>
            <a:off x="3739605" y="2775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User Equipment (UE) radio </a:t>
            </a:r>
            <a:r>
              <a:rPr lang="en-GB" sz="1000" dirty="0" err="1" smtClean="0">
                <a:solidFill>
                  <a:schemeClr val="tx1"/>
                </a:solidFill>
              </a:rPr>
              <a:t>transmis</a:t>
            </a:r>
            <a:r>
              <a:rPr lang="en-GB" sz="1000" dirty="0" smtClean="0">
                <a:solidFill>
                  <a:schemeClr val="tx1"/>
                </a:solidFill>
              </a:rPr>
              <a:t>...</a:t>
            </a:r>
            <a:endParaRPr lang="en-GB" sz="1000" dirty="0">
              <a:solidFill>
                <a:schemeClr val="tx1"/>
              </a:solidFill>
            </a:endParaRPr>
          </a:p>
        </p:txBody>
      </p:sp>
      <p:sp>
        <p:nvSpPr>
          <p:cNvPr id="48" name="Rectangle 47"/>
          <p:cNvSpPr/>
          <p:nvPr/>
        </p:nvSpPr>
        <p:spPr>
          <a:xfrm>
            <a:off x="3739605" y="2947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Vehicle to Vehicle (V2V) services </a:t>
            </a:r>
            <a:r>
              <a:rPr lang="en-GB" sz="1000" dirty="0" smtClean="0">
                <a:solidFill>
                  <a:schemeClr val="tx1"/>
                </a:solidFill>
              </a:rPr>
              <a:t>bas...</a:t>
            </a:r>
            <a:endParaRPr lang="en-GB" sz="1000" dirty="0">
              <a:solidFill>
                <a:schemeClr val="tx1"/>
              </a:solidFill>
            </a:endParaRPr>
          </a:p>
        </p:txBody>
      </p:sp>
      <p:sp>
        <p:nvSpPr>
          <p:cNvPr id="49" name="Rectangle 48"/>
          <p:cNvSpPr/>
          <p:nvPr/>
        </p:nvSpPr>
        <p:spPr>
          <a:xfrm>
            <a:off x="3739605" y="3118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0" name="Rectangle 49"/>
          <p:cNvSpPr/>
          <p:nvPr/>
        </p:nvSpPr>
        <p:spPr>
          <a:xfrm>
            <a:off x="3739605" y="3290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1" name="Rectangle 50"/>
          <p:cNvSpPr/>
          <p:nvPr/>
        </p:nvSpPr>
        <p:spPr>
          <a:xfrm>
            <a:off x="3739605" y="34615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2" name="Rectangle 51"/>
          <p:cNvSpPr/>
          <p:nvPr/>
        </p:nvSpPr>
        <p:spPr>
          <a:xfrm>
            <a:off x="3739605" y="36330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3" name="Rectangle 52"/>
          <p:cNvSpPr/>
          <p:nvPr/>
        </p:nvSpPr>
        <p:spPr>
          <a:xfrm>
            <a:off x="3739605" y="38044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4" name="Rectangle 53"/>
          <p:cNvSpPr/>
          <p:nvPr/>
        </p:nvSpPr>
        <p:spPr>
          <a:xfrm>
            <a:off x="3739605" y="39759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63" name="Rectangle 62"/>
          <p:cNvSpPr/>
          <p:nvPr/>
        </p:nvSpPr>
        <p:spPr>
          <a:xfrm>
            <a:off x="3198948" y="2775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71" name="Rectangle 70"/>
          <p:cNvSpPr/>
          <p:nvPr/>
        </p:nvSpPr>
        <p:spPr>
          <a:xfrm>
            <a:off x="3198948" y="2947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36.785</a:t>
            </a:r>
            <a:endParaRPr lang="en-GB" sz="1000" dirty="0">
              <a:solidFill>
                <a:schemeClr val="tx1"/>
              </a:solidFill>
            </a:endParaRPr>
          </a:p>
        </p:txBody>
      </p:sp>
      <p:sp>
        <p:nvSpPr>
          <p:cNvPr id="72" name="Rectangle 71"/>
          <p:cNvSpPr/>
          <p:nvPr/>
        </p:nvSpPr>
        <p:spPr>
          <a:xfrm>
            <a:off x="3198948" y="3118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3" name="Rectangle 72"/>
          <p:cNvSpPr/>
          <p:nvPr/>
        </p:nvSpPr>
        <p:spPr>
          <a:xfrm>
            <a:off x="3198948" y="3290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4" name="Rectangle 73"/>
          <p:cNvSpPr/>
          <p:nvPr/>
        </p:nvSpPr>
        <p:spPr>
          <a:xfrm>
            <a:off x="3198948" y="34615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5" name="Rectangle 74"/>
          <p:cNvSpPr/>
          <p:nvPr/>
        </p:nvSpPr>
        <p:spPr>
          <a:xfrm>
            <a:off x="3198948" y="36330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6" name="Rectangle 75"/>
          <p:cNvSpPr/>
          <p:nvPr/>
        </p:nvSpPr>
        <p:spPr>
          <a:xfrm>
            <a:off x="3198948" y="38044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7" name="Rectangle 76"/>
          <p:cNvSpPr/>
          <p:nvPr/>
        </p:nvSpPr>
        <p:spPr>
          <a:xfrm>
            <a:off x="3198948" y="39759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8" name="Rectangle 77"/>
          <p:cNvSpPr/>
          <p:nvPr/>
        </p:nvSpPr>
        <p:spPr>
          <a:xfrm>
            <a:off x="3732348" y="41664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9" name="Rectangle 78"/>
          <p:cNvSpPr/>
          <p:nvPr/>
        </p:nvSpPr>
        <p:spPr>
          <a:xfrm>
            <a:off x="3732348" y="43378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7" name="Rectangle 86"/>
          <p:cNvSpPr/>
          <p:nvPr/>
        </p:nvSpPr>
        <p:spPr>
          <a:xfrm>
            <a:off x="3732348" y="45093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8" name="Rectangle 87"/>
          <p:cNvSpPr/>
          <p:nvPr/>
        </p:nvSpPr>
        <p:spPr>
          <a:xfrm>
            <a:off x="3732348" y="4680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9" name="Rectangle 88"/>
          <p:cNvSpPr/>
          <p:nvPr/>
        </p:nvSpPr>
        <p:spPr>
          <a:xfrm>
            <a:off x="3732348" y="4852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0" name="Rectangle 89"/>
          <p:cNvSpPr/>
          <p:nvPr/>
        </p:nvSpPr>
        <p:spPr>
          <a:xfrm>
            <a:off x="3732348" y="5023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1" name="Rectangle 90"/>
          <p:cNvSpPr/>
          <p:nvPr/>
        </p:nvSpPr>
        <p:spPr>
          <a:xfrm>
            <a:off x="3732348" y="5195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2" name="Rectangle 91"/>
          <p:cNvSpPr/>
          <p:nvPr/>
        </p:nvSpPr>
        <p:spPr>
          <a:xfrm>
            <a:off x="3191691" y="41664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3" name="Rectangle 92"/>
          <p:cNvSpPr/>
          <p:nvPr/>
        </p:nvSpPr>
        <p:spPr>
          <a:xfrm>
            <a:off x="3191691" y="43378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4" name="Rectangle 93"/>
          <p:cNvSpPr/>
          <p:nvPr/>
        </p:nvSpPr>
        <p:spPr>
          <a:xfrm>
            <a:off x="3191691" y="45093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5" name="Rectangle 94"/>
          <p:cNvSpPr/>
          <p:nvPr/>
        </p:nvSpPr>
        <p:spPr>
          <a:xfrm>
            <a:off x="3191691" y="4680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6" name="Rectangle 95"/>
          <p:cNvSpPr/>
          <p:nvPr/>
        </p:nvSpPr>
        <p:spPr>
          <a:xfrm>
            <a:off x="3191691" y="4852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7" name="Rectangle 96"/>
          <p:cNvSpPr/>
          <p:nvPr/>
        </p:nvSpPr>
        <p:spPr>
          <a:xfrm>
            <a:off x="3191691" y="5023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8" name="Rectangle 97"/>
          <p:cNvSpPr/>
          <p:nvPr/>
        </p:nvSpPr>
        <p:spPr>
          <a:xfrm>
            <a:off x="3191691" y="5195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3" name="Group 121"/>
          <p:cNvGrpSpPr/>
          <p:nvPr/>
        </p:nvGrpSpPr>
        <p:grpSpPr>
          <a:xfrm>
            <a:off x="5924468" y="2762596"/>
            <a:ext cx="162197" cy="2590800"/>
            <a:chOff x="3421743" y="2781300"/>
            <a:chExt cx="162197" cy="2590800"/>
          </a:xfrm>
        </p:grpSpPr>
        <p:pic>
          <p:nvPicPr>
            <p:cNvPr id="100"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0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02"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03"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04" name="TextBox 103"/>
          <p:cNvSpPr txBox="1"/>
          <p:nvPr/>
        </p:nvSpPr>
        <p:spPr>
          <a:xfrm>
            <a:off x="3198948" y="2356658"/>
            <a:ext cx="2819400" cy="307777"/>
          </a:xfrm>
          <a:prstGeom prst="rect">
            <a:avLst/>
          </a:prstGeom>
          <a:noFill/>
        </p:spPr>
        <p:txBody>
          <a:bodyPr wrap="square" rtlCol="0">
            <a:spAutoFit/>
          </a:bodyPr>
          <a:lstStyle/>
          <a:p>
            <a:r>
              <a:rPr lang="en-GB" sz="1400" dirty="0" smtClean="0"/>
              <a:t>Technical Reports and Specifications</a:t>
            </a:r>
            <a:endParaRPr lang="en-GB" sz="1400" dirty="0"/>
          </a:p>
        </p:txBody>
      </p:sp>
      <p:sp>
        <p:nvSpPr>
          <p:cNvPr id="105" name="Rectangle 104"/>
          <p:cNvSpPr/>
          <p:nvPr/>
        </p:nvSpPr>
        <p:spPr>
          <a:xfrm>
            <a:off x="6796940" y="2743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4326 Rel-14 – V2V power </a:t>
            </a:r>
            <a:r>
              <a:rPr lang="en-GB" sz="1000" dirty="0" err="1" smtClean="0">
                <a:solidFill>
                  <a:schemeClr val="tx1"/>
                </a:solidFill>
              </a:rPr>
              <a:t>imbala</a:t>
            </a:r>
            <a:r>
              <a:rPr lang="en-GB" sz="1000" dirty="0" smtClean="0">
                <a:solidFill>
                  <a:schemeClr val="tx1"/>
                </a:solidFill>
              </a:rPr>
              <a:t>...</a:t>
            </a:r>
            <a:endParaRPr lang="en-GB" sz="1000" dirty="0">
              <a:solidFill>
                <a:schemeClr val="tx1"/>
              </a:solidFill>
            </a:endParaRPr>
          </a:p>
        </p:txBody>
      </p:sp>
      <p:sp>
        <p:nvSpPr>
          <p:cNvPr id="106" name="Rectangle 105"/>
          <p:cNvSpPr/>
          <p:nvPr/>
        </p:nvSpPr>
        <p:spPr>
          <a:xfrm>
            <a:off x="6796940" y="2934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4698 Rel-14 – Correction of RE...</a:t>
            </a:r>
            <a:endParaRPr lang="en-GB" sz="1000" dirty="0">
              <a:solidFill>
                <a:schemeClr val="tx1"/>
              </a:solidFill>
            </a:endParaRPr>
          </a:p>
        </p:txBody>
      </p:sp>
      <p:sp>
        <p:nvSpPr>
          <p:cNvPr id="107" name="Rectangle 106"/>
          <p:cNvSpPr/>
          <p:nvPr/>
        </p:nvSpPr>
        <p:spPr>
          <a:xfrm>
            <a:off x="6796940" y="3105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8" name="Rectangle 107"/>
          <p:cNvSpPr/>
          <p:nvPr/>
        </p:nvSpPr>
        <p:spPr>
          <a:xfrm>
            <a:off x="6796940" y="3276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9" name="Rectangle 108"/>
          <p:cNvSpPr/>
          <p:nvPr/>
        </p:nvSpPr>
        <p:spPr>
          <a:xfrm>
            <a:off x="6796940" y="34483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0" name="Rectangle 109"/>
          <p:cNvSpPr/>
          <p:nvPr/>
        </p:nvSpPr>
        <p:spPr>
          <a:xfrm>
            <a:off x="6796940" y="36198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1" name="Rectangle 110"/>
          <p:cNvSpPr/>
          <p:nvPr/>
        </p:nvSpPr>
        <p:spPr>
          <a:xfrm>
            <a:off x="6796940" y="37912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2" name="Rectangle 111"/>
          <p:cNvSpPr/>
          <p:nvPr/>
        </p:nvSpPr>
        <p:spPr>
          <a:xfrm>
            <a:off x="6796940" y="39627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3" name="Rectangle 112"/>
          <p:cNvSpPr/>
          <p:nvPr/>
        </p:nvSpPr>
        <p:spPr>
          <a:xfrm>
            <a:off x="6256283" y="2762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16" name="Rectangle 115"/>
          <p:cNvSpPr/>
          <p:nvPr/>
        </p:nvSpPr>
        <p:spPr>
          <a:xfrm>
            <a:off x="6256283" y="2934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21" name="Rectangle 120"/>
          <p:cNvSpPr/>
          <p:nvPr/>
        </p:nvSpPr>
        <p:spPr>
          <a:xfrm>
            <a:off x="6256283" y="3105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2" name="Rectangle 121"/>
          <p:cNvSpPr/>
          <p:nvPr/>
        </p:nvSpPr>
        <p:spPr>
          <a:xfrm>
            <a:off x="6256283" y="3276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4" name="Rectangle 123"/>
          <p:cNvSpPr/>
          <p:nvPr/>
        </p:nvSpPr>
        <p:spPr>
          <a:xfrm>
            <a:off x="6256283" y="34483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5" name="Rectangle 124"/>
          <p:cNvSpPr/>
          <p:nvPr/>
        </p:nvSpPr>
        <p:spPr>
          <a:xfrm>
            <a:off x="6256283" y="36198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6" name="Rectangle 125"/>
          <p:cNvSpPr/>
          <p:nvPr/>
        </p:nvSpPr>
        <p:spPr>
          <a:xfrm>
            <a:off x="6256283" y="37912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7" name="Rectangle 126"/>
          <p:cNvSpPr/>
          <p:nvPr/>
        </p:nvSpPr>
        <p:spPr>
          <a:xfrm>
            <a:off x="6256283" y="39627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8" name="Rectangle 127"/>
          <p:cNvSpPr/>
          <p:nvPr/>
        </p:nvSpPr>
        <p:spPr>
          <a:xfrm>
            <a:off x="6789683" y="41532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9" name="Rectangle 128"/>
          <p:cNvSpPr/>
          <p:nvPr/>
        </p:nvSpPr>
        <p:spPr>
          <a:xfrm>
            <a:off x="6789683" y="43246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0" name="Rectangle 129"/>
          <p:cNvSpPr/>
          <p:nvPr/>
        </p:nvSpPr>
        <p:spPr>
          <a:xfrm>
            <a:off x="6789683" y="44961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1" name="Rectangle 130"/>
          <p:cNvSpPr/>
          <p:nvPr/>
        </p:nvSpPr>
        <p:spPr>
          <a:xfrm>
            <a:off x="6789683" y="46675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2" name="Rectangle 131"/>
          <p:cNvSpPr/>
          <p:nvPr/>
        </p:nvSpPr>
        <p:spPr>
          <a:xfrm>
            <a:off x="6789683" y="4839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3" name="Rectangle 132"/>
          <p:cNvSpPr/>
          <p:nvPr/>
        </p:nvSpPr>
        <p:spPr>
          <a:xfrm>
            <a:off x="6789683" y="5010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4" name="Rectangle 133"/>
          <p:cNvSpPr/>
          <p:nvPr/>
        </p:nvSpPr>
        <p:spPr>
          <a:xfrm>
            <a:off x="6789683" y="5181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5" name="Rectangle 134"/>
          <p:cNvSpPr/>
          <p:nvPr/>
        </p:nvSpPr>
        <p:spPr>
          <a:xfrm>
            <a:off x="6249026" y="41532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6" name="Rectangle 135"/>
          <p:cNvSpPr/>
          <p:nvPr/>
        </p:nvSpPr>
        <p:spPr>
          <a:xfrm>
            <a:off x="6249026" y="43246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7" name="Rectangle 136"/>
          <p:cNvSpPr/>
          <p:nvPr/>
        </p:nvSpPr>
        <p:spPr>
          <a:xfrm>
            <a:off x="6249026" y="44961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8" name="Rectangle 137"/>
          <p:cNvSpPr/>
          <p:nvPr/>
        </p:nvSpPr>
        <p:spPr>
          <a:xfrm>
            <a:off x="6249026" y="4667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9" name="Rectangle 138"/>
          <p:cNvSpPr/>
          <p:nvPr/>
        </p:nvSpPr>
        <p:spPr>
          <a:xfrm>
            <a:off x="6249026" y="4839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0" name="Rectangle 139"/>
          <p:cNvSpPr/>
          <p:nvPr/>
        </p:nvSpPr>
        <p:spPr>
          <a:xfrm>
            <a:off x="6249026" y="5010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1" name="Rectangle 140"/>
          <p:cNvSpPr/>
          <p:nvPr/>
        </p:nvSpPr>
        <p:spPr>
          <a:xfrm>
            <a:off x="6249026" y="5181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8" name="Group 121"/>
          <p:cNvGrpSpPr/>
          <p:nvPr/>
        </p:nvGrpSpPr>
        <p:grpSpPr>
          <a:xfrm>
            <a:off x="8981803" y="2749434"/>
            <a:ext cx="162197" cy="2590800"/>
            <a:chOff x="3421743" y="2781300"/>
            <a:chExt cx="162197" cy="2590800"/>
          </a:xfrm>
        </p:grpSpPr>
        <p:pic>
          <p:nvPicPr>
            <p:cNvPr id="143"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44"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4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46"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47" name="TextBox 146"/>
          <p:cNvSpPr txBox="1"/>
          <p:nvPr/>
        </p:nvSpPr>
        <p:spPr>
          <a:xfrm>
            <a:off x="6256283" y="2343496"/>
            <a:ext cx="2819400" cy="307777"/>
          </a:xfrm>
          <a:prstGeom prst="rect">
            <a:avLst/>
          </a:prstGeom>
          <a:noFill/>
        </p:spPr>
        <p:txBody>
          <a:bodyPr wrap="square" rtlCol="0">
            <a:spAutoFit/>
          </a:bodyPr>
          <a:lstStyle/>
          <a:p>
            <a:r>
              <a:rPr lang="en-GB" sz="1400" dirty="0" smtClean="0"/>
              <a:t>Change Requests (approved)</a:t>
            </a:r>
            <a:endParaRPr lang="en-GB" sz="1400" dirty="0"/>
          </a:p>
        </p:txBody>
      </p:sp>
      <p:pic>
        <p:nvPicPr>
          <p:cNvPr id="3074"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137886" y="5408445"/>
            <a:ext cx="467380" cy="467380"/>
          </a:xfrm>
          <a:prstGeom prst="rect">
            <a:avLst/>
          </a:prstGeom>
          <a:noFill/>
        </p:spPr>
      </p:pic>
      <p:pic>
        <p:nvPicPr>
          <p:cNvPr id="148"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3198948" y="5408445"/>
            <a:ext cx="467380" cy="467380"/>
          </a:xfrm>
          <a:prstGeom prst="rect">
            <a:avLst/>
          </a:prstGeom>
          <a:noFill/>
        </p:spPr>
      </p:pic>
      <p:pic>
        <p:nvPicPr>
          <p:cNvPr id="149"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6249026" y="5408445"/>
            <a:ext cx="467380" cy="467380"/>
          </a:xfrm>
          <a:prstGeom prst="rect">
            <a:avLst/>
          </a:prstGeom>
          <a:noFill/>
        </p:spPr>
      </p:pic>
      <p:sp>
        <p:nvSpPr>
          <p:cNvPr id="150" name="TextBox 149"/>
          <p:cNvSpPr txBox="1"/>
          <p:nvPr/>
        </p:nvSpPr>
        <p:spPr>
          <a:xfrm>
            <a:off x="3198948"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latest version of all specs in all Releases</a:t>
            </a:r>
            <a:endParaRPr lang="en-GB" sz="1200" dirty="0">
              <a:solidFill>
                <a:schemeClr val="bg1">
                  <a:lumMod val="65000"/>
                </a:schemeClr>
              </a:solidFill>
            </a:endParaRPr>
          </a:p>
        </p:txBody>
      </p:sp>
      <p:sp>
        <p:nvSpPr>
          <p:cNvPr id="151" name="TextBox 150"/>
          <p:cNvSpPr txBox="1"/>
          <p:nvPr/>
        </p:nvSpPr>
        <p:spPr>
          <a:xfrm>
            <a:off x="624902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approved CRs for all specs in this area</a:t>
            </a:r>
            <a:endParaRPr lang="en-GB" sz="1200" dirty="0">
              <a:solidFill>
                <a:schemeClr val="bg1">
                  <a:lumMod val="65000"/>
                </a:schemeClr>
              </a:solidFill>
            </a:endParaRPr>
          </a:p>
        </p:txBody>
      </p:sp>
      <p:sp>
        <p:nvSpPr>
          <p:cNvPr id="142" name="Rounded Rectangular Callout 141"/>
          <p:cNvSpPr/>
          <p:nvPr/>
        </p:nvSpPr>
        <p:spPr>
          <a:xfrm>
            <a:off x="4191000" y="539288"/>
            <a:ext cx="4419600" cy="1804208"/>
          </a:xfrm>
          <a:prstGeom prst="wedgeRoundRectCallou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The user is presented with three lists of documents associated with his chosen technology area:</a:t>
            </a:r>
          </a:p>
          <a:p>
            <a:pPr algn="ctr">
              <a:buFont typeface="Arial" pitchFamily="34" charset="0"/>
              <a:buChar char="•"/>
            </a:pPr>
            <a:r>
              <a:rPr lang="en-GB" sz="1400" dirty="0" smtClean="0">
                <a:solidFill>
                  <a:schemeClr val="tx1"/>
                </a:solidFill>
              </a:rPr>
              <a:t> </a:t>
            </a:r>
            <a:r>
              <a:rPr lang="en-GB" sz="1400" dirty="0" smtClean="0">
                <a:solidFill>
                  <a:schemeClr val="tx1"/>
                </a:solidFill>
              </a:rPr>
              <a:t>work items (only top-level WIs are shown)</a:t>
            </a:r>
          </a:p>
          <a:p>
            <a:pPr algn="ctr">
              <a:buFont typeface="Arial" pitchFamily="34" charset="0"/>
              <a:buChar char="•"/>
            </a:pPr>
            <a:r>
              <a:rPr lang="en-GB" sz="1400" dirty="0" smtClean="0">
                <a:solidFill>
                  <a:schemeClr val="tx1"/>
                </a:solidFill>
              </a:rPr>
              <a:t> </a:t>
            </a:r>
            <a:r>
              <a:rPr lang="en-GB" sz="1400" dirty="0" smtClean="0">
                <a:solidFill>
                  <a:schemeClr val="tx1"/>
                </a:solidFill>
              </a:rPr>
              <a:t>TRs and TSs</a:t>
            </a:r>
          </a:p>
          <a:p>
            <a:pPr algn="ctr">
              <a:buFont typeface="Arial" pitchFamily="34" charset="0"/>
              <a:buChar char="•"/>
            </a:pPr>
            <a:r>
              <a:rPr lang="en-GB" sz="1400" dirty="0" smtClean="0">
                <a:solidFill>
                  <a:schemeClr val="tx1"/>
                </a:solidFill>
              </a:rPr>
              <a:t> </a:t>
            </a:r>
            <a:r>
              <a:rPr lang="en-GB" sz="1400" dirty="0" smtClean="0">
                <a:solidFill>
                  <a:schemeClr val="tx1"/>
                </a:solidFill>
              </a:rPr>
              <a:t>CRs</a:t>
            </a:r>
          </a:p>
          <a:p>
            <a:pPr algn="ctr"/>
            <a:r>
              <a:rPr lang="en-GB" sz="1400" dirty="0" smtClean="0">
                <a:solidFill>
                  <a:schemeClr val="tx1"/>
                </a:solidFill>
              </a:rPr>
              <a:t>And he can now choose what to do next ...</a:t>
            </a:r>
          </a:p>
          <a:p>
            <a:pPr algn="ctr">
              <a:buFont typeface="Arial" pitchFamily="34" charset="0"/>
              <a:buChar char="•"/>
            </a:pPr>
            <a:endParaRPr lang="en-GB" sz="14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5" name="TextBox 4"/>
          <p:cNvSpPr txBox="1"/>
          <p:nvPr/>
        </p:nvSpPr>
        <p:spPr>
          <a:xfrm>
            <a:off x="457200" y="685800"/>
            <a:ext cx="762000" cy="307777"/>
          </a:xfrm>
          <a:prstGeom prst="rect">
            <a:avLst/>
          </a:prstGeom>
          <a:noFill/>
        </p:spPr>
        <p:txBody>
          <a:bodyPr wrap="square" rtlCol="0">
            <a:spAutoFit/>
          </a:bodyPr>
          <a:lstStyle/>
          <a:p>
            <a:r>
              <a:rPr lang="en-GB" sz="1400" dirty="0" smtClean="0">
                <a:solidFill>
                  <a:schemeClr val="bg1">
                    <a:lumMod val="65000"/>
                  </a:schemeClr>
                </a:solidFill>
              </a:rPr>
              <a:t>Page: </a:t>
            </a:r>
            <a:endParaRPr lang="en-GB" sz="1400" dirty="0">
              <a:solidFill>
                <a:schemeClr val="bg1">
                  <a:lumMod val="65000"/>
                </a:schemeClr>
              </a:solidFill>
            </a:endParaRPr>
          </a:p>
        </p:txBody>
      </p:sp>
      <p:sp>
        <p:nvSpPr>
          <p:cNvPr id="6" name="TextBox 5"/>
          <p:cNvSpPr txBox="1"/>
          <p:nvPr/>
        </p:nvSpPr>
        <p:spPr>
          <a:xfrm>
            <a:off x="1066800" y="685800"/>
            <a:ext cx="7467600" cy="307777"/>
          </a:xfrm>
          <a:prstGeom prst="rect">
            <a:avLst/>
          </a:prstGeom>
          <a:noFill/>
        </p:spPr>
        <p:txBody>
          <a:bodyPr wrap="square" rtlCol="0">
            <a:spAutoFit/>
          </a:bodyPr>
          <a:lstStyle/>
          <a:p>
            <a:r>
              <a:rPr lang="en-GB" sz="1400" dirty="0" err="1" smtClean="0">
                <a:solidFill>
                  <a:schemeClr val="bg1">
                    <a:lumMod val="65000"/>
                  </a:schemeClr>
                </a:solidFill>
              </a:rPr>
              <a:t>technology_areas_home</a:t>
            </a:r>
            <a:r>
              <a:rPr lang="en-GB" sz="1400" dirty="0" smtClean="0">
                <a:solidFill>
                  <a:schemeClr val="bg1">
                    <a:lumMod val="65000"/>
                  </a:schemeClr>
                </a:solidFill>
              </a:rPr>
              <a:t>/</a:t>
            </a:r>
            <a:r>
              <a:rPr lang="en-GB" sz="1400" dirty="0" err="1" smtClean="0">
                <a:solidFill>
                  <a:schemeClr val="bg1">
                    <a:lumMod val="65000"/>
                  </a:schemeClr>
                </a:solidFill>
              </a:rPr>
              <a:t>search_results</a:t>
            </a:r>
            <a:r>
              <a:rPr lang="en-GB" sz="1400" dirty="0" smtClean="0">
                <a:solidFill>
                  <a:schemeClr val="bg1">
                    <a:lumMod val="65000"/>
                  </a:schemeClr>
                </a:solidFill>
              </a:rPr>
              <a:t>/document-download </a:t>
            </a:r>
            <a:endParaRPr lang="en-GB" sz="1400" dirty="0">
              <a:solidFill>
                <a:schemeClr val="bg1">
                  <a:lumMod val="65000"/>
                </a:schemeClr>
              </a:solidFill>
            </a:endParaRPr>
          </a:p>
        </p:txBody>
      </p:sp>
      <p:sp>
        <p:nvSpPr>
          <p:cNvPr id="7" name="TextBox 6"/>
          <p:cNvSpPr txBox="1"/>
          <p:nvPr/>
        </p:nvSpPr>
        <p:spPr>
          <a:xfrm>
            <a:off x="533400" y="1219200"/>
            <a:ext cx="5486400" cy="369332"/>
          </a:xfrm>
          <a:prstGeom prst="rect">
            <a:avLst/>
          </a:prstGeom>
          <a:noFill/>
        </p:spPr>
        <p:txBody>
          <a:bodyPr wrap="square" rtlCol="0">
            <a:spAutoFit/>
          </a:bodyPr>
          <a:lstStyle/>
          <a:p>
            <a:r>
              <a:rPr lang="en-GB" dirty="0" smtClean="0"/>
              <a:t>Step 3 – download documents for technology area:</a:t>
            </a:r>
            <a:endParaRPr lang="en-GB" dirty="0"/>
          </a:p>
        </p:txBody>
      </p:sp>
      <p:sp>
        <p:nvSpPr>
          <p:cNvPr id="47" name="TextBox 46"/>
          <p:cNvSpPr txBox="1"/>
          <p:nvPr/>
        </p:nvSpPr>
        <p:spPr>
          <a:xfrm>
            <a:off x="13788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work-item-related documents (WIDs, status reports) in this area</a:t>
            </a:r>
            <a:endParaRPr lang="en-GB" sz="1200" dirty="0">
              <a:solidFill>
                <a:schemeClr val="bg1">
                  <a:lumMod val="65000"/>
                </a:schemeClr>
              </a:solidFill>
            </a:endParaRPr>
          </a:p>
        </p:txBody>
      </p:sp>
      <p:sp>
        <p:nvSpPr>
          <p:cNvPr id="18" name="Rectangle 17"/>
          <p:cNvSpPr/>
          <p:nvPr/>
        </p:nvSpPr>
        <p:spPr>
          <a:xfrm>
            <a:off x="685800" y="2781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Support for V2V services based on </a:t>
            </a:r>
            <a:r>
              <a:rPr lang="en-GB" sz="1000" dirty="0" smtClean="0">
                <a:solidFill>
                  <a:schemeClr val="tx1"/>
                </a:solidFill>
              </a:rPr>
              <a:t>...</a:t>
            </a:r>
            <a:r>
              <a:rPr lang="en-GB" sz="1000" dirty="0" smtClean="0">
                <a:solidFill>
                  <a:srgbClr val="FF0000"/>
                </a:solidFill>
              </a:rPr>
              <a:t>*</a:t>
            </a:r>
            <a:endParaRPr lang="en-GB" sz="1000" dirty="0">
              <a:solidFill>
                <a:srgbClr val="FF0000"/>
              </a:solidFill>
            </a:endParaRPr>
          </a:p>
        </p:txBody>
      </p:sp>
      <p:sp>
        <p:nvSpPr>
          <p:cNvPr id="21" name="Rectangle 20"/>
          <p:cNvSpPr/>
          <p:nvPr/>
        </p:nvSpPr>
        <p:spPr>
          <a:xfrm>
            <a:off x="685800" y="2952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LTE support for V2X services (</a:t>
            </a:r>
            <a:r>
              <a:rPr lang="en-GB" sz="1000" dirty="0" smtClean="0">
                <a:solidFill>
                  <a:schemeClr val="tx1"/>
                </a:solidFill>
              </a:rPr>
              <a:t>V2XLTE</a:t>
            </a:r>
            <a:r>
              <a:rPr lang="en-GB" sz="1000" dirty="0" smtClean="0">
                <a:solidFill>
                  <a:srgbClr val="FF0000"/>
                </a:solidFill>
              </a:rPr>
              <a:t>*</a:t>
            </a:r>
            <a:endParaRPr lang="en-GB" sz="1000" dirty="0">
              <a:solidFill>
                <a:schemeClr val="tx1"/>
              </a:solidFill>
            </a:endParaRPr>
          </a:p>
        </p:txBody>
      </p:sp>
      <p:sp>
        <p:nvSpPr>
          <p:cNvPr id="22" name="Rectangle 21"/>
          <p:cNvSpPr/>
          <p:nvPr/>
        </p:nvSpPr>
        <p:spPr>
          <a:xfrm>
            <a:off x="685800" y="3124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evaluation methodology </a:t>
            </a:r>
            <a:r>
              <a:rPr lang="en-GB" sz="1000" dirty="0" smtClean="0">
                <a:solidFill>
                  <a:schemeClr val="tx1"/>
                </a:solidFill>
              </a:rPr>
              <a:t>o..</a:t>
            </a:r>
            <a:r>
              <a:rPr lang="en-GB" sz="1000" dirty="0" smtClean="0">
                <a:solidFill>
                  <a:srgbClr val="FF0000"/>
                </a:solidFill>
              </a:rPr>
              <a:t>*</a:t>
            </a:r>
            <a:endParaRPr lang="en-GB" sz="1000" dirty="0">
              <a:solidFill>
                <a:schemeClr val="tx1"/>
              </a:solidFill>
            </a:endParaRPr>
          </a:p>
        </p:txBody>
      </p:sp>
      <p:sp>
        <p:nvSpPr>
          <p:cNvPr id="23" name="Rectangle 22"/>
          <p:cNvSpPr/>
          <p:nvPr/>
        </p:nvSpPr>
        <p:spPr>
          <a:xfrm>
            <a:off x="685800" y="3295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security aspects for LTE </a:t>
            </a:r>
            <a:r>
              <a:rPr lang="en-GB" sz="1000" dirty="0" err="1" smtClean="0">
                <a:solidFill>
                  <a:schemeClr val="tx1"/>
                </a:solidFill>
              </a:rPr>
              <a:t>su</a:t>
            </a:r>
            <a:r>
              <a:rPr lang="en-GB" sz="1000" dirty="0" smtClean="0">
                <a:solidFill>
                  <a:schemeClr val="tx1"/>
                </a:solidFill>
              </a:rPr>
              <a:t>...</a:t>
            </a:r>
            <a:endParaRPr lang="en-GB" sz="1000" dirty="0">
              <a:solidFill>
                <a:schemeClr val="tx1"/>
              </a:solidFill>
            </a:endParaRPr>
          </a:p>
        </p:txBody>
      </p:sp>
      <p:sp>
        <p:nvSpPr>
          <p:cNvPr id="24" name="Rectangle 23"/>
          <p:cNvSpPr/>
          <p:nvPr/>
        </p:nvSpPr>
        <p:spPr>
          <a:xfrm>
            <a:off x="685800" y="34671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5" name="Rectangle 24"/>
          <p:cNvSpPr/>
          <p:nvPr/>
        </p:nvSpPr>
        <p:spPr>
          <a:xfrm>
            <a:off x="685800" y="36385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6" name="Rectangle 25"/>
          <p:cNvSpPr/>
          <p:nvPr/>
        </p:nvSpPr>
        <p:spPr>
          <a:xfrm>
            <a:off x="685800" y="38100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7" name="Rectangle 26"/>
          <p:cNvSpPr/>
          <p:nvPr/>
        </p:nvSpPr>
        <p:spPr>
          <a:xfrm>
            <a:off x="685800" y="39814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5" name="Rectangle 54"/>
          <p:cNvSpPr/>
          <p:nvPr/>
        </p:nvSpPr>
        <p:spPr>
          <a:xfrm>
            <a:off x="145143" y="2781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6" name="Rectangle 55"/>
          <p:cNvSpPr/>
          <p:nvPr/>
        </p:nvSpPr>
        <p:spPr>
          <a:xfrm>
            <a:off x="145143" y="2952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7" name="Rectangle 56"/>
          <p:cNvSpPr/>
          <p:nvPr/>
        </p:nvSpPr>
        <p:spPr>
          <a:xfrm>
            <a:off x="145143" y="3124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8" name="Rectangle 57"/>
          <p:cNvSpPr/>
          <p:nvPr/>
        </p:nvSpPr>
        <p:spPr>
          <a:xfrm>
            <a:off x="145143" y="3295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9" name="Rectangle 58"/>
          <p:cNvSpPr/>
          <p:nvPr/>
        </p:nvSpPr>
        <p:spPr>
          <a:xfrm>
            <a:off x="145143" y="34671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0" name="Rectangle 59"/>
          <p:cNvSpPr/>
          <p:nvPr/>
        </p:nvSpPr>
        <p:spPr>
          <a:xfrm>
            <a:off x="145143" y="36385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1" name="Rectangle 60"/>
          <p:cNvSpPr/>
          <p:nvPr/>
        </p:nvSpPr>
        <p:spPr>
          <a:xfrm>
            <a:off x="145143" y="38100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2" name="Rectangle 61"/>
          <p:cNvSpPr/>
          <p:nvPr/>
        </p:nvSpPr>
        <p:spPr>
          <a:xfrm>
            <a:off x="145143" y="39814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4" name="Rectangle 63"/>
          <p:cNvSpPr/>
          <p:nvPr/>
        </p:nvSpPr>
        <p:spPr>
          <a:xfrm>
            <a:off x="678543" y="41719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5" name="Rectangle 64"/>
          <p:cNvSpPr/>
          <p:nvPr/>
        </p:nvSpPr>
        <p:spPr>
          <a:xfrm>
            <a:off x="678543" y="43434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6" name="Rectangle 65"/>
          <p:cNvSpPr/>
          <p:nvPr/>
        </p:nvSpPr>
        <p:spPr>
          <a:xfrm>
            <a:off x="678543" y="45148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7" name="Rectangle 66"/>
          <p:cNvSpPr/>
          <p:nvPr/>
        </p:nvSpPr>
        <p:spPr>
          <a:xfrm>
            <a:off x="678543" y="4686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8" name="Rectangle 67"/>
          <p:cNvSpPr/>
          <p:nvPr/>
        </p:nvSpPr>
        <p:spPr>
          <a:xfrm>
            <a:off x="678543" y="4857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application layer support </a:t>
            </a:r>
            <a:r>
              <a:rPr lang="en-GB" sz="1000" dirty="0" smtClean="0">
                <a:solidFill>
                  <a:schemeClr val="tx1"/>
                </a:solidFill>
              </a:rPr>
              <a:t>f...</a:t>
            </a:r>
            <a:endParaRPr lang="en-GB" sz="1000" dirty="0">
              <a:solidFill>
                <a:schemeClr val="tx1"/>
              </a:solidFill>
            </a:endParaRPr>
          </a:p>
        </p:txBody>
      </p:sp>
      <p:sp>
        <p:nvSpPr>
          <p:cNvPr id="69" name="Rectangle 68"/>
          <p:cNvSpPr/>
          <p:nvPr/>
        </p:nvSpPr>
        <p:spPr>
          <a:xfrm>
            <a:off x="678543" y="5029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Improvement of V2X </a:t>
            </a:r>
            <a:r>
              <a:rPr lang="en-GB" sz="1000" dirty="0" err="1" smtClean="0">
                <a:solidFill>
                  <a:schemeClr val="tx1"/>
                </a:solidFill>
              </a:rPr>
              <a:t>Servi</a:t>
            </a:r>
            <a:r>
              <a:rPr lang="en-GB" sz="1000" dirty="0" smtClean="0">
                <a:solidFill>
                  <a:schemeClr val="tx1"/>
                </a:solidFill>
              </a:rPr>
              <a:t>...</a:t>
            </a:r>
            <a:endParaRPr lang="en-GB" sz="1000" dirty="0">
              <a:solidFill>
                <a:schemeClr val="tx1"/>
              </a:solidFill>
            </a:endParaRPr>
          </a:p>
        </p:txBody>
      </p:sp>
      <p:sp>
        <p:nvSpPr>
          <p:cNvPr id="70" name="Rectangle 69"/>
          <p:cNvSpPr/>
          <p:nvPr/>
        </p:nvSpPr>
        <p:spPr>
          <a:xfrm>
            <a:off x="678543" y="5200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Application layer support for V2X </a:t>
            </a:r>
            <a:r>
              <a:rPr lang="en-GB" sz="1000" dirty="0" smtClean="0">
                <a:solidFill>
                  <a:schemeClr val="tx1"/>
                </a:solidFill>
              </a:rPr>
              <a:t>se...</a:t>
            </a:r>
            <a:endParaRPr lang="en-GB" sz="1000" dirty="0">
              <a:solidFill>
                <a:schemeClr val="tx1"/>
              </a:solidFill>
            </a:endParaRPr>
          </a:p>
        </p:txBody>
      </p:sp>
      <p:sp>
        <p:nvSpPr>
          <p:cNvPr id="80" name="Rectangle 79"/>
          <p:cNvSpPr/>
          <p:nvPr/>
        </p:nvSpPr>
        <p:spPr>
          <a:xfrm>
            <a:off x="137886" y="41719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1" name="Rectangle 80"/>
          <p:cNvSpPr/>
          <p:nvPr/>
        </p:nvSpPr>
        <p:spPr>
          <a:xfrm>
            <a:off x="137886" y="43434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2" name="Rectangle 81"/>
          <p:cNvSpPr/>
          <p:nvPr/>
        </p:nvSpPr>
        <p:spPr>
          <a:xfrm>
            <a:off x="137886" y="45148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3" name="Rectangle 82"/>
          <p:cNvSpPr/>
          <p:nvPr/>
        </p:nvSpPr>
        <p:spPr>
          <a:xfrm>
            <a:off x="137886" y="4686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4" name="Rectangle 83"/>
          <p:cNvSpPr/>
          <p:nvPr/>
        </p:nvSpPr>
        <p:spPr>
          <a:xfrm>
            <a:off x="137886" y="4857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5" name="Rectangle 84"/>
          <p:cNvSpPr/>
          <p:nvPr/>
        </p:nvSpPr>
        <p:spPr>
          <a:xfrm>
            <a:off x="137886" y="5029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6" name="Rectangle 85"/>
          <p:cNvSpPr/>
          <p:nvPr/>
        </p:nvSpPr>
        <p:spPr>
          <a:xfrm>
            <a:off x="137886" y="5200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Rel-17</a:t>
            </a:r>
            <a:endParaRPr lang="en-GB" sz="1000" dirty="0">
              <a:solidFill>
                <a:schemeClr val="tx1"/>
              </a:solidFill>
            </a:endParaRPr>
          </a:p>
        </p:txBody>
      </p:sp>
      <p:grpSp>
        <p:nvGrpSpPr>
          <p:cNvPr id="2" name="Group 121"/>
          <p:cNvGrpSpPr/>
          <p:nvPr/>
        </p:nvGrpSpPr>
        <p:grpSpPr>
          <a:xfrm>
            <a:off x="2870663" y="2768138"/>
            <a:ext cx="162197" cy="2590800"/>
            <a:chOff x="3421743" y="2781300"/>
            <a:chExt cx="162197" cy="2590800"/>
          </a:xfrm>
        </p:grpSpPr>
        <p:pic>
          <p:nvPicPr>
            <p:cNvPr id="118"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205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14"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1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17" name="TextBox 116"/>
          <p:cNvSpPr txBox="1"/>
          <p:nvPr/>
        </p:nvSpPr>
        <p:spPr>
          <a:xfrm>
            <a:off x="145143" y="2362200"/>
            <a:ext cx="2819400" cy="307777"/>
          </a:xfrm>
          <a:prstGeom prst="rect">
            <a:avLst/>
          </a:prstGeom>
          <a:noFill/>
        </p:spPr>
        <p:txBody>
          <a:bodyPr wrap="square" rtlCol="0">
            <a:spAutoFit/>
          </a:bodyPr>
          <a:lstStyle/>
          <a:p>
            <a:r>
              <a:rPr lang="en-GB" sz="1400" dirty="0" smtClean="0"/>
              <a:t>Studies and normative work items</a:t>
            </a:r>
            <a:endParaRPr lang="en-GB" sz="1400" dirty="0"/>
          </a:p>
        </p:txBody>
      </p:sp>
      <p:sp>
        <p:nvSpPr>
          <p:cNvPr id="119" name="Rectangle 118"/>
          <p:cNvSpPr/>
          <p:nvPr/>
        </p:nvSpPr>
        <p:spPr>
          <a:xfrm>
            <a:off x="1447800" y="16002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20" name="TextBox 119"/>
          <p:cNvSpPr txBox="1"/>
          <p:nvPr/>
        </p:nvSpPr>
        <p:spPr>
          <a:xfrm>
            <a:off x="1371600" y="1600200"/>
            <a:ext cx="5715000" cy="307777"/>
          </a:xfrm>
          <a:prstGeom prst="rect">
            <a:avLst/>
          </a:prstGeom>
          <a:noFill/>
        </p:spPr>
        <p:txBody>
          <a:bodyPr wrap="square" rtlCol="0">
            <a:spAutoFit/>
          </a:bodyPr>
          <a:lstStyle/>
          <a:p>
            <a:r>
              <a:rPr lang="en-GB" sz="1400" dirty="0" smtClean="0"/>
              <a:t>vehicle-to-anything (V2X)</a:t>
            </a:r>
            <a:endParaRPr lang="en-GB" sz="1400" dirty="0"/>
          </a:p>
        </p:txBody>
      </p:sp>
      <p:sp>
        <p:nvSpPr>
          <p:cNvPr id="123" name="TextBox 122"/>
          <p:cNvSpPr txBox="1"/>
          <p:nvPr/>
        </p:nvSpPr>
        <p:spPr>
          <a:xfrm>
            <a:off x="1304925" y="5395914"/>
            <a:ext cx="1528763" cy="246221"/>
          </a:xfrm>
          <a:prstGeom prst="rect">
            <a:avLst/>
          </a:prstGeom>
          <a:noFill/>
        </p:spPr>
        <p:txBody>
          <a:bodyPr wrap="square" rtlCol="0">
            <a:spAutoFit/>
          </a:bodyPr>
          <a:lstStyle/>
          <a:p>
            <a:r>
              <a:rPr lang="en-GB" sz="1000" dirty="0" smtClean="0">
                <a:solidFill>
                  <a:srgbClr val="FF0000"/>
                </a:solidFill>
              </a:rPr>
              <a:t>*</a:t>
            </a:r>
            <a:r>
              <a:rPr lang="en-GB" sz="1000" dirty="0" smtClean="0"/>
              <a:t> indicates complete</a:t>
            </a:r>
            <a:endParaRPr lang="en-GB" sz="1000" dirty="0"/>
          </a:p>
        </p:txBody>
      </p:sp>
      <p:sp>
        <p:nvSpPr>
          <p:cNvPr id="46" name="Rectangle 45"/>
          <p:cNvSpPr/>
          <p:nvPr/>
        </p:nvSpPr>
        <p:spPr>
          <a:xfrm>
            <a:off x="3739605" y="2775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User Equipment (UE) radio </a:t>
            </a:r>
            <a:r>
              <a:rPr lang="en-GB" sz="1000" dirty="0" err="1" smtClean="0">
                <a:solidFill>
                  <a:schemeClr val="tx1"/>
                </a:solidFill>
              </a:rPr>
              <a:t>transmis</a:t>
            </a:r>
            <a:r>
              <a:rPr lang="en-GB" sz="1000" dirty="0" smtClean="0">
                <a:solidFill>
                  <a:schemeClr val="tx1"/>
                </a:solidFill>
              </a:rPr>
              <a:t>...</a:t>
            </a:r>
            <a:endParaRPr lang="en-GB" sz="1000" dirty="0">
              <a:solidFill>
                <a:schemeClr val="tx1"/>
              </a:solidFill>
            </a:endParaRPr>
          </a:p>
        </p:txBody>
      </p:sp>
      <p:sp>
        <p:nvSpPr>
          <p:cNvPr id="48" name="Rectangle 47"/>
          <p:cNvSpPr/>
          <p:nvPr/>
        </p:nvSpPr>
        <p:spPr>
          <a:xfrm>
            <a:off x="3739605" y="2947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Vehicle to Vehicle (V2V) services </a:t>
            </a:r>
            <a:r>
              <a:rPr lang="en-GB" sz="1000" dirty="0" smtClean="0">
                <a:solidFill>
                  <a:schemeClr val="tx1"/>
                </a:solidFill>
              </a:rPr>
              <a:t>bas...</a:t>
            </a:r>
            <a:endParaRPr lang="en-GB" sz="1000" dirty="0">
              <a:solidFill>
                <a:schemeClr val="tx1"/>
              </a:solidFill>
            </a:endParaRPr>
          </a:p>
        </p:txBody>
      </p:sp>
      <p:sp>
        <p:nvSpPr>
          <p:cNvPr id="49" name="Rectangle 48"/>
          <p:cNvSpPr/>
          <p:nvPr/>
        </p:nvSpPr>
        <p:spPr>
          <a:xfrm>
            <a:off x="3739605" y="3118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0" name="Rectangle 49"/>
          <p:cNvSpPr/>
          <p:nvPr/>
        </p:nvSpPr>
        <p:spPr>
          <a:xfrm>
            <a:off x="3739605" y="3290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1" name="Rectangle 50"/>
          <p:cNvSpPr/>
          <p:nvPr/>
        </p:nvSpPr>
        <p:spPr>
          <a:xfrm>
            <a:off x="3739605" y="34615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2" name="Rectangle 51"/>
          <p:cNvSpPr/>
          <p:nvPr/>
        </p:nvSpPr>
        <p:spPr>
          <a:xfrm>
            <a:off x="3739605" y="36330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3" name="Rectangle 52"/>
          <p:cNvSpPr/>
          <p:nvPr/>
        </p:nvSpPr>
        <p:spPr>
          <a:xfrm>
            <a:off x="3739605" y="38044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4" name="Rectangle 53"/>
          <p:cNvSpPr/>
          <p:nvPr/>
        </p:nvSpPr>
        <p:spPr>
          <a:xfrm>
            <a:off x="3739605" y="39759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63" name="Rectangle 62"/>
          <p:cNvSpPr/>
          <p:nvPr/>
        </p:nvSpPr>
        <p:spPr>
          <a:xfrm>
            <a:off x="3198948" y="2775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71" name="Rectangle 70"/>
          <p:cNvSpPr/>
          <p:nvPr/>
        </p:nvSpPr>
        <p:spPr>
          <a:xfrm>
            <a:off x="3198948" y="2947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36.785</a:t>
            </a:r>
            <a:endParaRPr lang="en-GB" sz="1000" dirty="0">
              <a:solidFill>
                <a:schemeClr val="tx1"/>
              </a:solidFill>
            </a:endParaRPr>
          </a:p>
        </p:txBody>
      </p:sp>
      <p:sp>
        <p:nvSpPr>
          <p:cNvPr id="72" name="Rectangle 71"/>
          <p:cNvSpPr/>
          <p:nvPr/>
        </p:nvSpPr>
        <p:spPr>
          <a:xfrm>
            <a:off x="3198948" y="3118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3" name="Rectangle 72"/>
          <p:cNvSpPr/>
          <p:nvPr/>
        </p:nvSpPr>
        <p:spPr>
          <a:xfrm>
            <a:off x="3198948" y="3290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4" name="Rectangle 73"/>
          <p:cNvSpPr/>
          <p:nvPr/>
        </p:nvSpPr>
        <p:spPr>
          <a:xfrm>
            <a:off x="3198948" y="34615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5" name="Rectangle 74"/>
          <p:cNvSpPr/>
          <p:nvPr/>
        </p:nvSpPr>
        <p:spPr>
          <a:xfrm>
            <a:off x="3198948" y="36330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6" name="Rectangle 75"/>
          <p:cNvSpPr/>
          <p:nvPr/>
        </p:nvSpPr>
        <p:spPr>
          <a:xfrm>
            <a:off x="3198948" y="38044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7" name="Rectangle 76"/>
          <p:cNvSpPr/>
          <p:nvPr/>
        </p:nvSpPr>
        <p:spPr>
          <a:xfrm>
            <a:off x="3198948" y="39759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8" name="Rectangle 77"/>
          <p:cNvSpPr/>
          <p:nvPr/>
        </p:nvSpPr>
        <p:spPr>
          <a:xfrm>
            <a:off x="3732348" y="41664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9" name="Rectangle 78"/>
          <p:cNvSpPr/>
          <p:nvPr/>
        </p:nvSpPr>
        <p:spPr>
          <a:xfrm>
            <a:off x="3732348" y="43378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7" name="Rectangle 86"/>
          <p:cNvSpPr/>
          <p:nvPr/>
        </p:nvSpPr>
        <p:spPr>
          <a:xfrm>
            <a:off x="3732348" y="45093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8" name="Rectangle 87"/>
          <p:cNvSpPr/>
          <p:nvPr/>
        </p:nvSpPr>
        <p:spPr>
          <a:xfrm>
            <a:off x="3732348" y="4680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9" name="Rectangle 88"/>
          <p:cNvSpPr/>
          <p:nvPr/>
        </p:nvSpPr>
        <p:spPr>
          <a:xfrm>
            <a:off x="3732348" y="4852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0" name="Rectangle 89"/>
          <p:cNvSpPr/>
          <p:nvPr/>
        </p:nvSpPr>
        <p:spPr>
          <a:xfrm>
            <a:off x="3732348" y="5023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1" name="Rectangle 90"/>
          <p:cNvSpPr/>
          <p:nvPr/>
        </p:nvSpPr>
        <p:spPr>
          <a:xfrm>
            <a:off x="3732348" y="5195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2" name="Rectangle 91"/>
          <p:cNvSpPr/>
          <p:nvPr/>
        </p:nvSpPr>
        <p:spPr>
          <a:xfrm>
            <a:off x="3191691" y="41664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3" name="Rectangle 92"/>
          <p:cNvSpPr/>
          <p:nvPr/>
        </p:nvSpPr>
        <p:spPr>
          <a:xfrm>
            <a:off x="3191691" y="43378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4" name="Rectangle 93"/>
          <p:cNvSpPr/>
          <p:nvPr/>
        </p:nvSpPr>
        <p:spPr>
          <a:xfrm>
            <a:off x="3191691" y="45093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5" name="Rectangle 94"/>
          <p:cNvSpPr/>
          <p:nvPr/>
        </p:nvSpPr>
        <p:spPr>
          <a:xfrm>
            <a:off x="3191691" y="4680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6" name="Rectangle 95"/>
          <p:cNvSpPr/>
          <p:nvPr/>
        </p:nvSpPr>
        <p:spPr>
          <a:xfrm>
            <a:off x="3191691" y="4852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7" name="Rectangle 96"/>
          <p:cNvSpPr/>
          <p:nvPr/>
        </p:nvSpPr>
        <p:spPr>
          <a:xfrm>
            <a:off x="3191691" y="5023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8" name="Rectangle 97"/>
          <p:cNvSpPr/>
          <p:nvPr/>
        </p:nvSpPr>
        <p:spPr>
          <a:xfrm>
            <a:off x="3191691" y="5195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3" name="Group 121"/>
          <p:cNvGrpSpPr/>
          <p:nvPr/>
        </p:nvGrpSpPr>
        <p:grpSpPr>
          <a:xfrm>
            <a:off x="5924468" y="2762596"/>
            <a:ext cx="162197" cy="2590800"/>
            <a:chOff x="3421743" y="2781300"/>
            <a:chExt cx="162197" cy="2590800"/>
          </a:xfrm>
        </p:grpSpPr>
        <p:pic>
          <p:nvPicPr>
            <p:cNvPr id="100"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0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02"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03"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04" name="TextBox 103"/>
          <p:cNvSpPr txBox="1"/>
          <p:nvPr/>
        </p:nvSpPr>
        <p:spPr>
          <a:xfrm>
            <a:off x="3198948" y="2356658"/>
            <a:ext cx="2819400" cy="307777"/>
          </a:xfrm>
          <a:prstGeom prst="rect">
            <a:avLst/>
          </a:prstGeom>
          <a:noFill/>
        </p:spPr>
        <p:txBody>
          <a:bodyPr wrap="square" rtlCol="0">
            <a:spAutoFit/>
          </a:bodyPr>
          <a:lstStyle/>
          <a:p>
            <a:r>
              <a:rPr lang="en-GB" sz="1400" dirty="0" smtClean="0"/>
              <a:t>Technical Reports and Specifications</a:t>
            </a:r>
            <a:endParaRPr lang="en-GB" sz="1400" dirty="0"/>
          </a:p>
        </p:txBody>
      </p:sp>
      <p:sp>
        <p:nvSpPr>
          <p:cNvPr id="105" name="Rectangle 104"/>
          <p:cNvSpPr/>
          <p:nvPr/>
        </p:nvSpPr>
        <p:spPr>
          <a:xfrm>
            <a:off x="6796940" y="2743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4326 Rel-14 – V2V power </a:t>
            </a:r>
            <a:r>
              <a:rPr lang="en-GB" sz="1000" dirty="0" err="1" smtClean="0">
                <a:solidFill>
                  <a:schemeClr val="tx1"/>
                </a:solidFill>
              </a:rPr>
              <a:t>imbala</a:t>
            </a:r>
            <a:r>
              <a:rPr lang="en-GB" sz="1000" dirty="0" smtClean="0">
                <a:solidFill>
                  <a:schemeClr val="tx1"/>
                </a:solidFill>
              </a:rPr>
              <a:t>...</a:t>
            </a:r>
            <a:endParaRPr lang="en-GB" sz="1000" dirty="0">
              <a:solidFill>
                <a:schemeClr val="tx1"/>
              </a:solidFill>
            </a:endParaRPr>
          </a:p>
        </p:txBody>
      </p:sp>
      <p:sp>
        <p:nvSpPr>
          <p:cNvPr id="106" name="Rectangle 105"/>
          <p:cNvSpPr/>
          <p:nvPr/>
        </p:nvSpPr>
        <p:spPr>
          <a:xfrm>
            <a:off x="6796940" y="2934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4698 Rel-14 – Correction of RE...</a:t>
            </a:r>
            <a:endParaRPr lang="en-GB" sz="1000" dirty="0">
              <a:solidFill>
                <a:schemeClr val="tx1"/>
              </a:solidFill>
            </a:endParaRPr>
          </a:p>
        </p:txBody>
      </p:sp>
      <p:sp>
        <p:nvSpPr>
          <p:cNvPr id="107" name="Rectangle 106"/>
          <p:cNvSpPr/>
          <p:nvPr/>
        </p:nvSpPr>
        <p:spPr>
          <a:xfrm>
            <a:off x="6796940" y="3105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8" name="Rectangle 107"/>
          <p:cNvSpPr/>
          <p:nvPr/>
        </p:nvSpPr>
        <p:spPr>
          <a:xfrm>
            <a:off x="6796940" y="3276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9" name="Rectangle 108"/>
          <p:cNvSpPr/>
          <p:nvPr/>
        </p:nvSpPr>
        <p:spPr>
          <a:xfrm>
            <a:off x="6796940" y="34483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0" name="Rectangle 109"/>
          <p:cNvSpPr/>
          <p:nvPr/>
        </p:nvSpPr>
        <p:spPr>
          <a:xfrm>
            <a:off x="6796940" y="36198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1" name="Rectangle 110"/>
          <p:cNvSpPr/>
          <p:nvPr/>
        </p:nvSpPr>
        <p:spPr>
          <a:xfrm>
            <a:off x="6796940" y="37912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2" name="Rectangle 111"/>
          <p:cNvSpPr/>
          <p:nvPr/>
        </p:nvSpPr>
        <p:spPr>
          <a:xfrm>
            <a:off x="6796940" y="39627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3" name="Rectangle 112"/>
          <p:cNvSpPr/>
          <p:nvPr/>
        </p:nvSpPr>
        <p:spPr>
          <a:xfrm>
            <a:off x="6256283" y="2762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16" name="Rectangle 115"/>
          <p:cNvSpPr/>
          <p:nvPr/>
        </p:nvSpPr>
        <p:spPr>
          <a:xfrm>
            <a:off x="6256283" y="2934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21" name="Rectangle 120"/>
          <p:cNvSpPr/>
          <p:nvPr/>
        </p:nvSpPr>
        <p:spPr>
          <a:xfrm>
            <a:off x="6256283" y="3105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2" name="Rectangle 121"/>
          <p:cNvSpPr/>
          <p:nvPr/>
        </p:nvSpPr>
        <p:spPr>
          <a:xfrm>
            <a:off x="6256283" y="3276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4" name="Rectangle 123"/>
          <p:cNvSpPr/>
          <p:nvPr/>
        </p:nvSpPr>
        <p:spPr>
          <a:xfrm>
            <a:off x="6256283" y="34483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5" name="Rectangle 124"/>
          <p:cNvSpPr/>
          <p:nvPr/>
        </p:nvSpPr>
        <p:spPr>
          <a:xfrm>
            <a:off x="6256283" y="36198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6" name="Rectangle 125"/>
          <p:cNvSpPr/>
          <p:nvPr/>
        </p:nvSpPr>
        <p:spPr>
          <a:xfrm>
            <a:off x="6256283" y="37912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7" name="Rectangle 126"/>
          <p:cNvSpPr/>
          <p:nvPr/>
        </p:nvSpPr>
        <p:spPr>
          <a:xfrm>
            <a:off x="6256283" y="39627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8" name="Rectangle 127"/>
          <p:cNvSpPr/>
          <p:nvPr/>
        </p:nvSpPr>
        <p:spPr>
          <a:xfrm>
            <a:off x="6789683" y="41532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9" name="Rectangle 128"/>
          <p:cNvSpPr/>
          <p:nvPr/>
        </p:nvSpPr>
        <p:spPr>
          <a:xfrm>
            <a:off x="6789683" y="43246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0" name="Rectangle 129"/>
          <p:cNvSpPr/>
          <p:nvPr/>
        </p:nvSpPr>
        <p:spPr>
          <a:xfrm>
            <a:off x="6789683" y="44961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1" name="Rectangle 130"/>
          <p:cNvSpPr/>
          <p:nvPr/>
        </p:nvSpPr>
        <p:spPr>
          <a:xfrm>
            <a:off x="6789683" y="46675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2" name="Rectangle 131"/>
          <p:cNvSpPr/>
          <p:nvPr/>
        </p:nvSpPr>
        <p:spPr>
          <a:xfrm>
            <a:off x="6789683" y="4839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3" name="Rectangle 132"/>
          <p:cNvSpPr/>
          <p:nvPr/>
        </p:nvSpPr>
        <p:spPr>
          <a:xfrm>
            <a:off x="6789683" y="5010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4" name="Rectangle 133"/>
          <p:cNvSpPr/>
          <p:nvPr/>
        </p:nvSpPr>
        <p:spPr>
          <a:xfrm>
            <a:off x="6789683" y="5181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5" name="Rectangle 134"/>
          <p:cNvSpPr/>
          <p:nvPr/>
        </p:nvSpPr>
        <p:spPr>
          <a:xfrm>
            <a:off x="6249026" y="41532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6" name="Rectangle 135"/>
          <p:cNvSpPr/>
          <p:nvPr/>
        </p:nvSpPr>
        <p:spPr>
          <a:xfrm>
            <a:off x="6249026" y="43246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7" name="Rectangle 136"/>
          <p:cNvSpPr/>
          <p:nvPr/>
        </p:nvSpPr>
        <p:spPr>
          <a:xfrm>
            <a:off x="6249026" y="44961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8" name="Rectangle 137"/>
          <p:cNvSpPr/>
          <p:nvPr/>
        </p:nvSpPr>
        <p:spPr>
          <a:xfrm>
            <a:off x="6249026" y="4667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9" name="Rectangle 138"/>
          <p:cNvSpPr/>
          <p:nvPr/>
        </p:nvSpPr>
        <p:spPr>
          <a:xfrm>
            <a:off x="6249026" y="4839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0" name="Rectangle 139"/>
          <p:cNvSpPr/>
          <p:nvPr/>
        </p:nvSpPr>
        <p:spPr>
          <a:xfrm>
            <a:off x="6249026" y="5010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1" name="Rectangle 140"/>
          <p:cNvSpPr/>
          <p:nvPr/>
        </p:nvSpPr>
        <p:spPr>
          <a:xfrm>
            <a:off x="6249026" y="5181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8" name="Group 121"/>
          <p:cNvGrpSpPr/>
          <p:nvPr/>
        </p:nvGrpSpPr>
        <p:grpSpPr>
          <a:xfrm>
            <a:off x="8981803" y="2749434"/>
            <a:ext cx="162197" cy="2590800"/>
            <a:chOff x="3421743" y="2781300"/>
            <a:chExt cx="162197" cy="2590800"/>
          </a:xfrm>
        </p:grpSpPr>
        <p:pic>
          <p:nvPicPr>
            <p:cNvPr id="143"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44"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4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46"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47" name="TextBox 146"/>
          <p:cNvSpPr txBox="1"/>
          <p:nvPr/>
        </p:nvSpPr>
        <p:spPr>
          <a:xfrm>
            <a:off x="6256283" y="2343496"/>
            <a:ext cx="2819400" cy="307777"/>
          </a:xfrm>
          <a:prstGeom prst="rect">
            <a:avLst/>
          </a:prstGeom>
          <a:noFill/>
        </p:spPr>
        <p:txBody>
          <a:bodyPr wrap="square" rtlCol="0">
            <a:spAutoFit/>
          </a:bodyPr>
          <a:lstStyle/>
          <a:p>
            <a:r>
              <a:rPr lang="en-GB" sz="1400" dirty="0" smtClean="0"/>
              <a:t>Change Requests (approved)</a:t>
            </a:r>
            <a:endParaRPr lang="en-GB" sz="1400" dirty="0"/>
          </a:p>
        </p:txBody>
      </p:sp>
      <p:pic>
        <p:nvPicPr>
          <p:cNvPr id="3074"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137886" y="5408445"/>
            <a:ext cx="467380" cy="467380"/>
          </a:xfrm>
          <a:prstGeom prst="rect">
            <a:avLst/>
          </a:prstGeom>
          <a:noFill/>
        </p:spPr>
      </p:pic>
      <p:pic>
        <p:nvPicPr>
          <p:cNvPr id="148"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3198948" y="5408445"/>
            <a:ext cx="467380" cy="467380"/>
          </a:xfrm>
          <a:prstGeom prst="rect">
            <a:avLst/>
          </a:prstGeom>
          <a:noFill/>
        </p:spPr>
      </p:pic>
      <p:pic>
        <p:nvPicPr>
          <p:cNvPr id="149"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6249026" y="5408445"/>
            <a:ext cx="467380" cy="467380"/>
          </a:xfrm>
          <a:prstGeom prst="rect">
            <a:avLst/>
          </a:prstGeom>
          <a:noFill/>
        </p:spPr>
      </p:pic>
      <p:sp>
        <p:nvSpPr>
          <p:cNvPr id="150" name="TextBox 149"/>
          <p:cNvSpPr txBox="1"/>
          <p:nvPr/>
        </p:nvSpPr>
        <p:spPr>
          <a:xfrm>
            <a:off x="3198948"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latest version of all specs in all Releases</a:t>
            </a:r>
            <a:endParaRPr lang="en-GB" sz="1200" dirty="0">
              <a:solidFill>
                <a:schemeClr val="bg1">
                  <a:lumMod val="65000"/>
                </a:schemeClr>
              </a:solidFill>
            </a:endParaRPr>
          </a:p>
        </p:txBody>
      </p:sp>
      <p:sp>
        <p:nvSpPr>
          <p:cNvPr id="151" name="TextBox 150"/>
          <p:cNvSpPr txBox="1"/>
          <p:nvPr/>
        </p:nvSpPr>
        <p:spPr>
          <a:xfrm>
            <a:off x="624902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approved CRs for all specs in this area</a:t>
            </a:r>
            <a:endParaRPr lang="en-GB" sz="1200" dirty="0">
              <a:solidFill>
                <a:schemeClr val="bg1">
                  <a:lumMod val="65000"/>
                </a:schemeClr>
              </a:solidFill>
            </a:endParaRPr>
          </a:p>
        </p:txBody>
      </p:sp>
      <p:sp>
        <p:nvSpPr>
          <p:cNvPr id="142" name="Rounded Rectangular Callout 141"/>
          <p:cNvSpPr/>
          <p:nvPr/>
        </p:nvSpPr>
        <p:spPr>
          <a:xfrm>
            <a:off x="1981200" y="3467099"/>
            <a:ext cx="4419600" cy="2247901"/>
          </a:xfrm>
          <a:prstGeom prst="wedgeRoundRectCallout">
            <a:avLst>
              <a:gd name="adj1" fmla="val 73023"/>
              <a:gd name="adj2" fmla="val -114753"/>
              <a:gd name="adj3" fmla="val 16667"/>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An icon could take the user to a static page for the selected technology area. This would be an article explaining the services offered by this area and could contain as much or as little technical, historical, political, etc, information as desired.</a:t>
            </a:r>
          </a:p>
          <a:p>
            <a:pPr algn="ctr"/>
            <a:endParaRPr lang="en-GB" sz="1400" dirty="0" smtClean="0">
              <a:solidFill>
                <a:schemeClr val="tx1"/>
              </a:solidFill>
            </a:endParaRPr>
          </a:p>
          <a:p>
            <a:pPr algn="ctr"/>
            <a:r>
              <a:rPr lang="en-GB" sz="1400" dirty="0" smtClean="0">
                <a:solidFill>
                  <a:schemeClr val="tx1"/>
                </a:solidFill>
              </a:rPr>
              <a:t>Care would need to be taken that this page be maintained in an up to date state as more work items are embraced by the technology. This, of course, requires manual effort.</a:t>
            </a:r>
            <a:endParaRPr lang="en-GB" sz="1400" dirty="0">
              <a:solidFill>
                <a:schemeClr val="tx1"/>
              </a:solidFill>
            </a:endParaRPr>
          </a:p>
        </p:txBody>
      </p:sp>
      <p:pic>
        <p:nvPicPr>
          <p:cNvPr id="7170" name="Picture 2" descr="C:\Users\Meredith\AppData\Local\Microsoft\Windows\Temporary Internet Files\Content.IE5\OZ96170G\book-icon[1].gif"/>
          <p:cNvPicPr>
            <a:picLocks noChangeAspect="1" noChangeArrowheads="1"/>
          </p:cNvPicPr>
          <p:nvPr/>
        </p:nvPicPr>
        <p:blipFill>
          <a:blip r:embed="rId4" cstate="print"/>
          <a:srcRect/>
          <a:stretch>
            <a:fillRect/>
          </a:stretch>
        </p:blipFill>
        <p:spPr bwMode="auto">
          <a:xfrm>
            <a:off x="7391400" y="1490662"/>
            <a:ext cx="676275" cy="676275"/>
          </a:xfrm>
          <a:prstGeom prst="rect">
            <a:avLst/>
          </a:prstGeom>
          <a:noFill/>
        </p:spPr>
      </p:pic>
      <p:pic>
        <p:nvPicPr>
          <p:cNvPr id="152" name="Picture 2" descr="C:\Users\Meredith\AppData\Local\Microsoft\Windows\Temporary Internet Files\Content.IE5\83QL09IE\BULB02[1].png"/>
          <p:cNvPicPr>
            <a:picLocks noChangeAspect="1" noChangeArrowheads="1"/>
          </p:cNvPicPr>
          <p:nvPr/>
        </p:nvPicPr>
        <p:blipFill>
          <a:blip r:embed="rId5" cstate="print"/>
          <a:srcRect/>
          <a:stretch>
            <a:fillRect/>
          </a:stretch>
        </p:blipFill>
        <p:spPr bwMode="auto">
          <a:xfrm>
            <a:off x="1066800" y="2238558"/>
            <a:ext cx="1517746" cy="188247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24" name="Rounded Rectangular Callout 23"/>
          <p:cNvSpPr/>
          <p:nvPr/>
        </p:nvSpPr>
        <p:spPr>
          <a:xfrm>
            <a:off x="838200" y="914400"/>
            <a:ext cx="3124200" cy="2057400"/>
          </a:xfrm>
          <a:prstGeom prst="wedgeRoundRectCallou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Note that in the context of this service, a “work item” is considered to consist of the top level item and all its subordinate building blocks and work tasks. Selecting a particular work item (see later) will offer </a:t>
            </a:r>
            <a:r>
              <a:rPr lang="en-GB" sz="1400" u="sng" dirty="0" smtClean="0">
                <a:solidFill>
                  <a:schemeClr val="tx1"/>
                </a:solidFill>
              </a:rPr>
              <a:t>all specs and CRs associated with that work item </a:t>
            </a:r>
            <a:r>
              <a:rPr lang="en-GB" sz="1400" i="1" u="sng" dirty="0" smtClean="0">
                <a:solidFill>
                  <a:schemeClr val="tx1"/>
                </a:solidFill>
              </a:rPr>
              <a:t>tree</a:t>
            </a:r>
            <a:r>
              <a:rPr lang="en-GB" sz="1400" dirty="0" smtClean="0">
                <a:solidFill>
                  <a:schemeClr val="tx1"/>
                </a:solidFill>
              </a:rPr>
              <a:t>.</a:t>
            </a:r>
            <a:endParaRPr lang="en-GB" sz="14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3810000" cy="523220"/>
          </a:xfrm>
          <a:prstGeom prst="rect">
            <a:avLst/>
          </a:prstGeom>
          <a:noFill/>
        </p:spPr>
        <p:txBody>
          <a:bodyPr wrap="square" rtlCol="0">
            <a:spAutoFit/>
          </a:bodyPr>
          <a:lstStyle/>
          <a:p>
            <a:r>
              <a:rPr lang="en-GB" sz="2800" dirty="0" smtClean="0"/>
              <a:t>3GPP Technology Areas</a:t>
            </a:r>
            <a:endParaRPr lang="en-GB" sz="2800" dirty="0"/>
          </a:p>
        </p:txBody>
      </p:sp>
      <p:sp>
        <p:nvSpPr>
          <p:cNvPr id="5" name="TextBox 4"/>
          <p:cNvSpPr txBox="1"/>
          <p:nvPr/>
        </p:nvSpPr>
        <p:spPr>
          <a:xfrm>
            <a:off x="457200" y="685800"/>
            <a:ext cx="762000" cy="307777"/>
          </a:xfrm>
          <a:prstGeom prst="rect">
            <a:avLst/>
          </a:prstGeom>
          <a:noFill/>
        </p:spPr>
        <p:txBody>
          <a:bodyPr wrap="square" rtlCol="0">
            <a:spAutoFit/>
          </a:bodyPr>
          <a:lstStyle/>
          <a:p>
            <a:r>
              <a:rPr lang="en-GB" sz="1400" dirty="0" smtClean="0">
                <a:solidFill>
                  <a:schemeClr val="bg1">
                    <a:lumMod val="65000"/>
                  </a:schemeClr>
                </a:solidFill>
              </a:rPr>
              <a:t>Page: </a:t>
            </a:r>
            <a:endParaRPr lang="en-GB" sz="1400" dirty="0">
              <a:solidFill>
                <a:schemeClr val="bg1">
                  <a:lumMod val="65000"/>
                </a:schemeClr>
              </a:solidFill>
            </a:endParaRPr>
          </a:p>
        </p:txBody>
      </p:sp>
      <p:sp>
        <p:nvSpPr>
          <p:cNvPr id="6" name="TextBox 5"/>
          <p:cNvSpPr txBox="1"/>
          <p:nvPr/>
        </p:nvSpPr>
        <p:spPr>
          <a:xfrm>
            <a:off x="1066800" y="685800"/>
            <a:ext cx="7467600" cy="307777"/>
          </a:xfrm>
          <a:prstGeom prst="rect">
            <a:avLst/>
          </a:prstGeom>
          <a:noFill/>
        </p:spPr>
        <p:txBody>
          <a:bodyPr wrap="square" rtlCol="0">
            <a:spAutoFit/>
          </a:bodyPr>
          <a:lstStyle/>
          <a:p>
            <a:r>
              <a:rPr lang="en-GB" sz="1400" dirty="0" err="1" smtClean="0">
                <a:solidFill>
                  <a:schemeClr val="bg1">
                    <a:lumMod val="65000"/>
                  </a:schemeClr>
                </a:solidFill>
              </a:rPr>
              <a:t>technology_areas_home</a:t>
            </a:r>
            <a:r>
              <a:rPr lang="en-GB" sz="1400" dirty="0" smtClean="0">
                <a:solidFill>
                  <a:schemeClr val="bg1">
                    <a:lumMod val="65000"/>
                  </a:schemeClr>
                </a:solidFill>
              </a:rPr>
              <a:t>/</a:t>
            </a:r>
            <a:r>
              <a:rPr lang="en-GB" sz="1400" dirty="0" err="1" smtClean="0">
                <a:solidFill>
                  <a:schemeClr val="bg1">
                    <a:lumMod val="65000"/>
                  </a:schemeClr>
                </a:solidFill>
              </a:rPr>
              <a:t>search_results</a:t>
            </a:r>
            <a:r>
              <a:rPr lang="en-GB" sz="1400" dirty="0" smtClean="0">
                <a:solidFill>
                  <a:schemeClr val="bg1">
                    <a:lumMod val="65000"/>
                  </a:schemeClr>
                </a:solidFill>
              </a:rPr>
              <a:t>/document-download </a:t>
            </a:r>
            <a:endParaRPr lang="en-GB" sz="1400" dirty="0">
              <a:solidFill>
                <a:schemeClr val="bg1">
                  <a:lumMod val="65000"/>
                </a:schemeClr>
              </a:solidFill>
            </a:endParaRPr>
          </a:p>
        </p:txBody>
      </p:sp>
      <p:sp>
        <p:nvSpPr>
          <p:cNvPr id="7" name="TextBox 6"/>
          <p:cNvSpPr txBox="1"/>
          <p:nvPr/>
        </p:nvSpPr>
        <p:spPr>
          <a:xfrm>
            <a:off x="533400" y="1219200"/>
            <a:ext cx="5486400" cy="369332"/>
          </a:xfrm>
          <a:prstGeom prst="rect">
            <a:avLst/>
          </a:prstGeom>
          <a:noFill/>
        </p:spPr>
        <p:txBody>
          <a:bodyPr wrap="square" rtlCol="0">
            <a:spAutoFit/>
          </a:bodyPr>
          <a:lstStyle/>
          <a:p>
            <a:r>
              <a:rPr lang="en-GB" dirty="0" smtClean="0"/>
              <a:t>Step 3 – download documents for technology area:</a:t>
            </a:r>
            <a:endParaRPr lang="en-GB" dirty="0"/>
          </a:p>
        </p:txBody>
      </p:sp>
      <p:sp>
        <p:nvSpPr>
          <p:cNvPr id="47" name="TextBox 46"/>
          <p:cNvSpPr txBox="1"/>
          <p:nvPr/>
        </p:nvSpPr>
        <p:spPr>
          <a:xfrm>
            <a:off x="13788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work-item-related documents (WIDs, status reports) in this area</a:t>
            </a:r>
            <a:endParaRPr lang="en-GB" sz="1200" dirty="0">
              <a:solidFill>
                <a:schemeClr val="bg1">
                  <a:lumMod val="65000"/>
                </a:schemeClr>
              </a:solidFill>
            </a:endParaRPr>
          </a:p>
        </p:txBody>
      </p:sp>
      <p:sp>
        <p:nvSpPr>
          <p:cNvPr id="18" name="Rectangle 17"/>
          <p:cNvSpPr/>
          <p:nvPr/>
        </p:nvSpPr>
        <p:spPr>
          <a:xfrm>
            <a:off x="685800" y="2781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Support for V2V services based on </a:t>
            </a:r>
            <a:r>
              <a:rPr lang="en-GB" sz="1000" dirty="0" smtClean="0">
                <a:solidFill>
                  <a:schemeClr val="tx1"/>
                </a:solidFill>
              </a:rPr>
              <a:t>...</a:t>
            </a:r>
            <a:r>
              <a:rPr lang="en-GB" sz="1000" dirty="0" smtClean="0">
                <a:solidFill>
                  <a:srgbClr val="FF0000"/>
                </a:solidFill>
              </a:rPr>
              <a:t>*</a:t>
            </a:r>
            <a:endParaRPr lang="en-GB" sz="1000" dirty="0">
              <a:solidFill>
                <a:srgbClr val="FF0000"/>
              </a:solidFill>
            </a:endParaRPr>
          </a:p>
        </p:txBody>
      </p:sp>
      <p:sp>
        <p:nvSpPr>
          <p:cNvPr id="21" name="Rectangle 20"/>
          <p:cNvSpPr/>
          <p:nvPr/>
        </p:nvSpPr>
        <p:spPr>
          <a:xfrm>
            <a:off x="685800" y="2952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LTE support for V2X services (</a:t>
            </a:r>
            <a:r>
              <a:rPr lang="en-GB" sz="1000" dirty="0" smtClean="0">
                <a:solidFill>
                  <a:schemeClr val="tx1"/>
                </a:solidFill>
              </a:rPr>
              <a:t>V2XLTE</a:t>
            </a:r>
            <a:r>
              <a:rPr lang="en-GB" sz="1000" dirty="0" smtClean="0">
                <a:solidFill>
                  <a:srgbClr val="FF0000"/>
                </a:solidFill>
              </a:rPr>
              <a:t>*</a:t>
            </a:r>
            <a:endParaRPr lang="en-GB" sz="1000" dirty="0">
              <a:solidFill>
                <a:schemeClr val="tx1"/>
              </a:solidFill>
            </a:endParaRPr>
          </a:p>
        </p:txBody>
      </p:sp>
      <p:sp>
        <p:nvSpPr>
          <p:cNvPr id="22" name="Rectangle 21"/>
          <p:cNvSpPr/>
          <p:nvPr/>
        </p:nvSpPr>
        <p:spPr>
          <a:xfrm>
            <a:off x="685800" y="3124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evaluation methodology </a:t>
            </a:r>
            <a:r>
              <a:rPr lang="en-GB" sz="1000" dirty="0" smtClean="0">
                <a:solidFill>
                  <a:schemeClr val="tx1"/>
                </a:solidFill>
              </a:rPr>
              <a:t>o..</a:t>
            </a:r>
            <a:r>
              <a:rPr lang="en-GB" sz="1000" dirty="0" smtClean="0">
                <a:solidFill>
                  <a:srgbClr val="FF0000"/>
                </a:solidFill>
              </a:rPr>
              <a:t>*</a:t>
            </a:r>
            <a:endParaRPr lang="en-GB" sz="1000" dirty="0">
              <a:solidFill>
                <a:schemeClr val="tx1"/>
              </a:solidFill>
            </a:endParaRPr>
          </a:p>
        </p:txBody>
      </p:sp>
      <p:sp>
        <p:nvSpPr>
          <p:cNvPr id="23" name="Rectangle 22"/>
          <p:cNvSpPr/>
          <p:nvPr/>
        </p:nvSpPr>
        <p:spPr>
          <a:xfrm>
            <a:off x="685800" y="3295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security aspects for LTE </a:t>
            </a:r>
            <a:r>
              <a:rPr lang="en-GB" sz="1000" dirty="0" err="1" smtClean="0">
                <a:solidFill>
                  <a:schemeClr val="tx1"/>
                </a:solidFill>
              </a:rPr>
              <a:t>su</a:t>
            </a:r>
            <a:r>
              <a:rPr lang="en-GB" sz="1000" dirty="0" smtClean="0">
                <a:solidFill>
                  <a:schemeClr val="tx1"/>
                </a:solidFill>
              </a:rPr>
              <a:t>...</a:t>
            </a:r>
            <a:endParaRPr lang="en-GB" sz="1000" dirty="0">
              <a:solidFill>
                <a:schemeClr val="tx1"/>
              </a:solidFill>
            </a:endParaRPr>
          </a:p>
        </p:txBody>
      </p:sp>
      <p:sp>
        <p:nvSpPr>
          <p:cNvPr id="24" name="Rectangle 23"/>
          <p:cNvSpPr/>
          <p:nvPr/>
        </p:nvSpPr>
        <p:spPr>
          <a:xfrm>
            <a:off x="685800" y="34671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5" name="Rectangle 24"/>
          <p:cNvSpPr/>
          <p:nvPr/>
        </p:nvSpPr>
        <p:spPr>
          <a:xfrm>
            <a:off x="685800" y="36385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6" name="Rectangle 25"/>
          <p:cNvSpPr/>
          <p:nvPr/>
        </p:nvSpPr>
        <p:spPr>
          <a:xfrm>
            <a:off x="685800" y="38100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27" name="Rectangle 26"/>
          <p:cNvSpPr/>
          <p:nvPr/>
        </p:nvSpPr>
        <p:spPr>
          <a:xfrm>
            <a:off x="685800" y="39814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5" name="Rectangle 54"/>
          <p:cNvSpPr/>
          <p:nvPr/>
        </p:nvSpPr>
        <p:spPr>
          <a:xfrm>
            <a:off x="145143" y="2781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6" name="Rectangle 55"/>
          <p:cNvSpPr/>
          <p:nvPr/>
        </p:nvSpPr>
        <p:spPr>
          <a:xfrm>
            <a:off x="145143" y="2952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Rel-14</a:t>
            </a:r>
            <a:endParaRPr lang="en-GB" sz="1000" dirty="0">
              <a:solidFill>
                <a:schemeClr val="tx1"/>
              </a:solidFill>
            </a:endParaRPr>
          </a:p>
        </p:txBody>
      </p:sp>
      <p:sp>
        <p:nvSpPr>
          <p:cNvPr id="57" name="Rectangle 56"/>
          <p:cNvSpPr/>
          <p:nvPr/>
        </p:nvSpPr>
        <p:spPr>
          <a:xfrm>
            <a:off x="145143" y="3124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8" name="Rectangle 57"/>
          <p:cNvSpPr/>
          <p:nvPr/>
        </p:nvSpPr>
        <p:spPr>
          <a:xfrm>
            <a:off x="145143" y="3295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Rel-15</a:t>
            </a:r>
            <a:endParaRPr lang="en-GB" sz="1000" dirty="0">
              <a:solidFill>
                <a:schemeClr val="tx1"/>
              </a:solidFill>
            </a:endParaRPr>
          </a:p>
        </p:txBody>
      </p:sp>
      <p:sp>
        <p:nvSpPr>
          <p:cNvPr id="59" name="Rectangle 58"/>
          <p:cNvSpPr/>
          <p:nvPr/>
        </p:nvSpPr>
        <p:spPr>
          <a:xfrm>
            <a:off x="145143" y="34671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0" name="Rectangle 59"/>
          <p:cNvSpPr/>
          <p:nvPr/>
        </p:nvSpPr>
        <p:spPr>
          <a:xfrm>
            <a:off x="145143" y="36385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1" name="Rectangle 60"/>
          <p:cNvSpPr/>
          <p:nvPr/>
        </p:nvSpPr>
        <p:spPr>
          <a:xfrm>
            <a:off x="145143" y="38100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2" name="Rectangle 61"/>
          <p:cNvSpPr/>
          <p:nvPr/>
        </p:nvSpPr>
        <p:spPr>
          <a:xfrm>
            <a:off x="145143" y="39814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4" name="Rectangle 63"/>
          <p:cNvSpPr/>
          <p:nvPr/>
        </p:nvSpPr>
        <p:spPr>
          <a:xfrm>
            <a:off x="678543" y="41719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5" name="Rectangle 64"/>
          <p:cNvSpPr/>
          <p:nvPr/>
        </p:nvSpPr>
        <p:spPr>
          <a:xfrm>
            <a:off x="678543" y="43434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6" name="Rectangle 65"/>
          <p:cNvSpPr/>
          <p:nvPr/>
        </p:nvSpPr>
        <p:spPr>
          <a:xfrm>
            <a:off x="678543" y="45148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7" name="Rectangle 66"/>
          <p:cNvSpPr/>
          <p:nvPr/>
        </p:nvSpPr>
        <p:spPr>
          <a:xfrm>
            <a:off x="678543" y="46863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68" name="Rectangle 67"/>
          <p:cNvSpPr/>
          <p:nvPr/>
        </p:nvSpPr>
        <p:spPr>
          <a:xfrm>
            <a:off x="678543" y="48577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application layer support </a:t>
            </a:r>
            <a:r>
              <a:rPr lang="en-GB" sz="1000" dirty="0" smtClean="0">
                <a:solidFill>
                  <a:schemeClr val="tx1"/>
                </a:solidFill>
              </a:rPr>
              <a:t>f...</a:t>
            </a:r>
            <a:endParaRPr lang="en-GB" sz="1000" dirty="0">
              <a:solidFill>
                <a:schemeClr val="tx1"/>
              </a:solidFill>
            </a:endParaRPr>
          </a:p>
        </p:txBody>
      </p:sp>
      <p:sp>
        <p:nvSpPr>
          <p:cNvPr id="69" name="Rectangle 68"/>
          <p:cNvSpPr/>
          <p:nvPr/>
        </p:nvSpPr>
        <p:spPr>
          <a:xfrm>
            <a:off x="678543" y="5029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Study on Improvement of V2X </a:t>
            </a:r>
            <a:r>
              <a:rPr lang="en-GB" sz="1000" dirty="0" err="1" smtClean="0">
                <a:solidFill>
                  <a:schemeClr val="tx1"/>
                </a:solidFill>
              </a:rPr>
              <a:t>Servi</a:t>
            </a:r>
            <a:r>
              <a:rPr lang="en-GB" sz="1000" dirty="0" smtClean="0">
                <a:solidFill>
                  <a:schemeClr val="tx1"/>
                </a:solidFill>
              </a:rPr>
              <a:t>...</a:t>
            </a:r>
            <a:endParaRPr lang="en-GB" sz="1000" dirty="0">
              <a:solidFill>
                <a:schemeClr val="tx1"/>
              </a:solidFill>
            </a:endParaRPr>
          </a:p>
        </p:txBody>
      </p:sp>
      <p:sp>
        <p:nvSpPr>
          <p:cNvPr id="70" name="Rectangle 69"/>
          <p:cNvSpPr/>
          <p:nvPr/>
        </p:nvSpPr>
        <p:spPr>
          <a:xfrm>
            <a:off x="678543" y="520065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Application layer support for V2X </a:t>
            </a:r>
            <a:r>
              <a:rPr lang="en-GB" sz="1000" dirty="0" smtClean="0">
                <a:solidFill>
                  <a:schemeClr val="tx1"/>
                </a:solidFill>
              </a:rPr>
              <a:t>se...</a:t>
            </a:r>
            <a:endParaRPr lang="en-GB" sz="1000" dirty="0">
              <a:solidFill>
                <a:schemeClr val="tx1"/>
              </a:solidFill>
            </a:endParaRPr>
          </a:p>
        </p:txBody>
      </p:sp>
      <p:sp>
        <p:nvSpPr>
          <p:cNvPr id="80" name="Rectangle 79"/>
          <p:cNvSpPr/>
          <p:nvPr/>
        </p:nvSpPr>
        <p:spPr>
          <a:xfrm>
            <a:off x="137886" y="41719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1" name="Rectangle 80"/>
          <p:cNvSpPr/>
          <p:nvPr/>
        </p:nvSpPr>
        <p:spPr>
          <a:xfrm>
            <a:off x="137886" y="43434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2" name="Rectangle 81"/>
          <p:cNvSpPr/>
          <p:nvPr/>
        </p:nvSpPr>
        <p:spPr>
          <a:xfrm>
            <a:off x="137886" y="45148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3" name="Rectangle 82"/>
          <p:cNvSpPr/>
          <p:nvPr/>
        </p:nvSpPr>
        <p:spPr>
          <a:xfrm>
            <a:off x="137886" y="46863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84" name="Rectangle 83"/>
          <p:cNvSpPr/>
          <p:nvPr/>
        </p:nvSpPr>
        <p:spPr>
          <a:xfrm>
            <a:off x="137886" y="48577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5" name="Rectangle 84"/>
          <p:cNvSpPr/>
          <p:nvPr/>
        </p:nvSpPr>
        <p:spPr>
          <a:xfrm>
            <a:off x="137886" y="502920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Rel-16</a:t>
            </a:r>
            <a:endParaRPr lang="en-GB" sz="1000" dirty="0">
              <a:solidFill>
                <a:schemeClr val="tx1"/>
              </a:solidFill>
            </a:endParaRPr>
          </a:p>
        </p:txBody>
      </p:sp>
      <p:sp>
        <p:nvSpPr>
          <p:cNvPr id="86" name="Rectangle 85"/>
          <p:cNvSpPr/>
          <p:nvPr/>
        </p:nvSpPr>
        <p:spPr>
          <a:xfrm>
            <a:off x="137886" y="5200650"/>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Rel-17</a:t>
            </a:r>
            <a:endParaRPr lang="en-GB" sz="1000" dirty="0">
              <a:solidFill>
                <a:schemeClr val="tx1"/>
              </a:solidFill>
            </a:endParaRPr>
          </a:p>
        </p:txBody>
      </p:sp>
      <p:grpSp>
        <p:nvGrpSpPr>
          <p:cNvPr id="2" name="Group 121"/>
          <p:cNvGrpSpPr/>
          <p:nvPr/>
        </p:nvGrpSpPr>
        <p:grpSpPr>
          <a:xfrm>
            <a:off x="2870663" y="2768138"/>
            <a:ext cx="162197" cy="2590800"/>
            <a:chOff x="3421743" y="2781300"/>
            <a:chExt cx="162197" cy="2590800"/>
          </a:xfrm>
        </p:grpSpPr>
        <p:pic>
          <p:nvPicPr>
            <p:cNvPr id="118"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205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14"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1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17" name="TextBox 116"/>
          <p:cNvSpPr txBox="1"/>
          <p:nvPr/>
        </p:nvSpPr>
        <p:spPr>
          <a:xfrm>
            <a:off x="145143" y="2362200"/>
            <a:ext cx="2819400" cy="307777"/>
          </a:xfrm>
          <a:prstGeom prst="rect">
            <a:avLst/>
          </a:prstGeom>
          <a:noFill/>
        </p:spPr>
        <p:txBody>
          <a:bodyPr wrap="square" rtlCol="0">
            <a:spAutoFit/>
          </a:bodyPr>
          <a:lstStyle/>
          <a:p>
            <a:r>
              <a:rPr lang="en-GB" sz="1400" dirty="0" smtClean="0"/>
              <a:t>Studies and normative work items</a:t>
            </a:r>
            <a:endParaRPr lang="en-GB" sz="1400" dirty="0"/>
          </a:p>
        </p:txBody>
      </p:sp>
      <p:sp>
        <p:nvSpPr>
          <p:cNvPr id="119" name="Rectangle 118"/>
          <p:cNvSpPr/>
          <p:nvPr/>
        </p:nvSpPr>
        <p:spPr>
          <a:xfrm>
            <a:off x="1447800" y="1600200"/>
            <a:ext cx="5867400" cy="22860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120" name="TextBox 119"/>
          <p:cNvSpPr txBox="1"/>
          <p:nvPr/>
        </p:nvSpPr>
        <p:spPr>
          <a:xfrm>
            <a:off x="1371600" y="1600200"/>
            <a:ext cx="5715000" cy="307777"/>
          </a:xfrm>
          <a:prstGeom prst="rect">
            <a:avLst/>
          </a:prstGeom>
          <a:noFill/>
        </p:spPr>
        <p:txBody>
          <a:bodyPr wrap="square" rtlCol="0">
            <a:spAutoFit/>
          </a:bodyPr>
          <a:lstStyle/>
          <a:p>
            <a:r>
              <a:rPr lang="en-GB" sz="1400" dirty="0" smtClean="0"/>
              <a:t>vehicle-to-anything (V2X)</a:t>
            </a:r>
            <a:endParaRPr lang="en-GB" sz="1400" dirty="0"/>
          </a:p>
        </p:txBody>
      </p:sp>
      <p:sp>
        <p:nvSpPr>
          <p:cNvPr id="123" name="TextBox 122"/>
          <p:cNvSpPr txBox="1"/>
          <p:nvPr/>
        </p:nvSpPr>
        <p:spPr>
          <a:xfrm>
            <a:off x="1304925" y="5395914"/>
            <a:ext cx="1528763" cy="246221"/>
          </a:xfrm>
          <a:prstGeom prst="rect">
            <a:avLst/>
          </a:prstGeom>
          <a:noFill/>
        </p:spPr>
        <p:txBody>
          <a:bodyPr wrap="square" rtlCol="0">
            <a:spAutoFit/>
          </a:bodyPr>
          <a:lstStyle/>
          <a:p>
            <a:r>
              <a:rPr lang="en-GB" sz="1000" dirty="0" smtClean="0">
                <a:solidFill>
                  <a:srgbClr val="FF0000"/>
                </a:solidFill>
              </a:rPr>
              <a:t>*</a:t>
            </a:r>
            <a:r>
              <a:rPr lang="en-GB" sz="1000" dirty="0" smtClean="0"/>
              <a:t> indicates complete</a:t>
            </a:r>
            <a:endParaRPr lang="en-GB" sz="1000" dirty="0"/>
          </a:p>
        </p:txBody>
      </p:sp>
      <p:sp>
        <p:nvSpPr>
          <p:cNvPr id="46" name="Rectangle 45"/>
          <p:cNvSpPr/>
          <p:nvPr/>
        </p:nvSpPr>
        <p:spPr>
          <a:xfrm>
            <a:off x="3739605" y="2775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User Equipment (UE) radio </a:t>
            </a:r>
            <a:r>
              <a:rPr lang="en-GB" sz="1000" dirty="0" err="1" smtClean="0">
                <a:solidFill>
                  <a:schemeClr val="tx1"/>
                </a:solidFill>
              </a:rPr>
              <a:t>transmis</a:t>
            </a:r>
            <a:r>
              <a:rPr lang="en-GB" sz="1000" dirty="0" smtClean="0">
                <a:solidFill>
                  <a:schemeClr val="tx1"/>
                </a:solidFill>
              </a:rPr>
              <a:t>...</a:t>
            </a:r>
            <a:endParaRPr lang="en-GB" sz="1000" dirty="0">
              <a:solidFill>
                <a:schemeClr val="tx1"/>
              </a:solidFill>
            </a:endParaRPr>
          </a:p>
        </p:txBody>
      </p:sp>
      <p:sp>
        <p:nvSpPr>
          <p:cNvPr id="48" name="Rectangle 47"/>
          <p:cNvSpPr/>
          <p:nvPr/>
        </p:nvSpPr>
        <p:spPr>
          <a:xfrm>
            <a:off x="3739605" y="2947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Vehicle to Vehicle (V2V) services </a:t>
            </a:r>
            <a:r>
              <a:rPr lang="en-GB" sz="1000" dirty="0" smtClean="0">
                <a:solidFill>
                  <a:schemeClr val="tx1"/>
                </a:solidFill>
              </a:rPr>
              <a:t>bas...</a:t>
            </a:r>
            <a:endParaRPr lang="en-GB" sz="1000" dirty="0">
              <a:solidFill>
                <a:schemeClr val="tx1"/>
              </a:solidFill>
            </a:endParaRPr>
          </a:p>
        </p:txBody>
      </p:sp>
      <p:sp>
        <p:nvSpPr>
          <p:cNvPr id="49" name="Rectangle 48"/>
          <p:cNvSpPr/>
          <p:nvPr/>
        </p:nvSpPr>
        <p:spPr>
          <a:xfrm>
            <a:off x="3739605" y="3118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0" name="Rectangle 49"/>
          <p:cNvSpPr/>
          <p:nvPr/>
        </p:nvSpPr>
        <p:spPr>
          <a:xfrm>
            <a:off x="3739605" y="3290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51" name="Rectangle 50"/>
          <p:cNvSpPr/>
          <p:nvPr/>
        </p:nvSpPr>
        <p:spPr>
          <a:xfrm>
            <a:off x="3739605" y="34615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2" name="Rectangle 51"/>
          <p:cNvSpPr/>
          <p:nvPr/>
        </p:nvSpPr>
        <p:spPr>
          <a:xfrm>
            <a:off x="3739605" y="36330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3" name="Rectangle 52"/>
          <p:cNvSpPr/>
          <p:nvPr/>
        </p:nvSpPr>
        <p:spPr>
          <a:xfrm>
            <a:off x="3739605" y="38044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54" name="Rectangle 53"/>
          <p:cNvSpPr/>
          <p:nvPr/>
        </p:nvSpPr>
        <p:spPr>
          <a:xfrm>
            <a:off x="3739605" y="39759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63" name="Rectangle 62"/>
          <p:cNvSpPr/>
          <p:nvPr/>
        </p:nvSpPr>
        <p:spPr>
          <a:xfrm>
            <a:off x="3198948" y="2775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71" name="Rectangle 70"/>
          <p:cNvSpPr/>
          <p:nvPr/>
        </p:nvSpPr>
        <p:spPr>
          <a:xfrm>
            <a:off x="3198948" y="2947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36.785</a:t>
            </a:r>
            <a:endParaRPr lang="en-GB" sz="1000" dirty="0">
              <a:solidFill>
                <a:schemeClr val="tx1"/>
              </a:solidFill>
            </a:endParaRPr>
          </a:p>
        </p:txBody>
      </p:sp>
      <p:sp>
        <p:nvSpPr>
          <p:cNvPr id="72" name="Rectangle 71"/>
          <p:cNvSpPr/>
          <p:nvPr/>
        </p:nvSpPr>
        <p:spPr>
          <a:xfrm>
            <a:off x="3198948" y="3118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3" name="Rectangle 72"/>
          <p:cNvSpPr/>
          <p:nvPr/>
        </p:nvSpPr>
        <p:spPr>
          <a:xfrm>
            <a:off x="3198948" y="3290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74" name="Rectangle 73"/>
          <p:cNvSpPr/>
          <p:nvPr/>
        </p:nvSpPr>
        <p:spPr>
          <a:xfrm>
            <a:off x="3198948" y="34615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5" name="Rectangle 74"/>
          <p:cNvSpPr/>
          <p:nvPr/>
        </p:nvSpPr>
        <p:spPr>
          <a:xfrm>
            <a:off x="3198948" y="36330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6" name="Rectangle 75"/>
          <p:cNvSpPr/>
          <p:nvPr/>
        </p:nvSpPr>
        <p:spPr>
          <a:xfrm>
            <a:off x="3198948" y="38044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7" name="Rectangle 76"/>
          <p:cNvSpPr/>
          <p:nvPr/>
        </p:nvSpPr>
        <p:spPr>
          <a:xfrm>
            <a:off x="3198948" y="39759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8" name="Rectangle 77"/>
          <p:cNvSpPr/>
          <p:nvPr/>
        </p:nvSpPr>
        <p:spPr>
          <a:xfrm>
            <a:off x="3732348" y="41664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79" name="Rectangle 78"/>
          <p:cNvSpPr/>
          <p:nvPr/>
        </p:nvSpPr>
        <p:spPr>
          <a:xfrm>
            <a:off x="3732348" y="43378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7" name="Rectangle 86"/>
          <p:cNvSpPr/>
          <p:nvPr/>
        </p:nvSpPr>
        <p:spPr>
          <a:xfrm>
            <a:off x="3732348" y="45093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8" name="Rectangle 87"/>
          <p:cNvSpPr/>
          <p:nvPr/>
        </p:nvSpPr>
        <p:spPr>
          <a:xfrm>
            <a:off x="3732348" y="46807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89" name="Rectangle 88"/>
          <p:cNvSpPr/>
          <p:nvPr/>
        </p:nvSpPr>
        <p:spPr>
          <a:xfrm>
            <a:off x="3732348" y="48522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0" name="Rectangle 89"/>
          <p:cNvSpPr/>
          <p:nvPr/>
        </p:nvSpPr>
        <p:spPr>
          <a:xfrm>
            <a:off x="3732348" y="502365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1" name="Rectangle 90"/>
          <p:cNvSpPr/>
          <p:nvPr/>
        </p:nvSpPr>
        <p:spPr>
          <a:xfrm>
            <a:off x="3732348" y="5195108"/>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2" name="Rectangle 91"/>
          <p:cNvSpPr/>
          <p:nvPr/>
        </p:nvSpPr>
        <p:spPr>
          <a:xfrm>
            <a:off x="3191691" y="41664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3" name="Rectangle 92"/>
          <p:cNvSpPr/>
          <p:nvPr/>
        </p:nvSpPr>
        <p:spPr>
          <a:xfrm>
            <a:off x="3191691" y="43378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4" name="Rectangle 93"/>
          <p:cNvSpPr/>
          <p:nvPr/>
        </p:nvSpPr>
        <p:spPr>
          <a:xfrm>
            <a:off x="3191691" y="45093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5" name="Rectangle 94"/>
          <p:cNvSpPr/>
          <p:nvPr/>
        </p:nvSpPr>
        <p:spPr>
          <a:xfrm>
            <a:off x="3191691" y="46807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6" name="Rectangle 95"/>
          <p:cNvSpPr/>
          <p:nvPr/>
        </p:nvSpPr>
        <p:spPr>
          <a:xfrm>
            <a:off x="3191691" y="48522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7" name="Rectangle 96"/>
          <p:cNvSpPr/>
          <p:nvPr/>
        </p:nvSpPr>
        <p:spPr>
          <a:xfrm>
            <a:off x="3191691" y="502365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98" name="Rectangle 97"/>
          <p:cNvSpPr/>
          <p:nvPr/>
        </p:nvSpPr>
        <p:spPr>
          <a:xfrm>
            <a:off x="3191691" y="5195108"/>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3" name="Group 121"/>
          <p:cNvGrpSpPr/>
          <p:nvPr/>
        </p:nvGrpSpPr>
        <p:grpSpPr>
          <a:xfrm>
            <a:off x="5924468" y="2762596"/>
            <a:ext cx="162197" cy="2590800"/>
            <a:chOff x="3421743" y="2781300"/>
            <a:chExt cx="162197" cy="2590800"/>
          </a:xfrm>
        </p:grpSpPr>
        <p:pic>
          <p:nvPicPr>
            <p:cNvPr id="100"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01"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02"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03"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04" name="TextBox 103"/>
          <p:cNvSpPr txBox="1"/>
          <p:nvPr/>
        </p:nvSpPr>
        <p:spPr>
          <a:xfrm>
            <a:off x="3198948" y="2356658"/>
            <a:ext cx="2819400" cy="307777"/>
          </a:xfrm>
          <a:prstGeom prst="rect">
            <a:avLst/>
          </a:prstGeom>
          <a:noFill/>
        </p:spPr>
        <p:txBody>
          <a:bodyPr wrap="square" rtlCol="0">
            <a:spAutoFit/>
          </a:bodyPr>
          <a:lstStyle/>
          <a:p>
            <a:r>
              <a:rPr lang="en-GB" sz="1400" dirty="0" smtClean="0"/>
              <a:t>Technical Reports and Specifications</a:t>
            </a:r>
            <a:endParaRPr lang="en-GB" sz="1400" dirty="0"/>
          </a:p>
        </p:txBody>
      </p:sp>
      <p:sp>
        <p:nvSpPr>
          <p:cNvPr id="105" name="Rectangle 104"/>
          <p:cNvSpPr/>
          <p:nvPr/>
        </p:nvSpPr>
        <p:spPr>
          <a:xfrm>
            <a:off x="6796940" y="2743200"/>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4326 Rel-14 – V2V power </a:t>
            </a:r>
            <a:r>
              <a:rPr lang="en-GB" sz="1000" dirty="0" err="1" smtClean="0">
                <a:solidFill>
                  <a:schemeClr val="tx1"/>
                </a:solidFill>
              </a:rPr>
              <a:t>imbala</a:t>
            </a:r>
            <a:r>
              <a:rPr lang="en-GB" sz="1000" dirty="0" smtClean="0">
                <a:solidFill>
                  <a:schemeClr val="tx1"/>
                </a:solidFill>
              </a:rPr>
              <a:t>...</a:t>
            </a:r>
            <a:endParaRPr lang="en-GB" sz="1000" dirty="0">
              <a:solidFill>
                <a:schemeClr val="tx1"/>
              </a:solidFill>
            </a:endParaRPr>
          </a:p>
        </p:txBody>
      </p:sp>
      <p:sp>
        <p:nvSpPr>
          <p:cNvPr id="106" name="Rectangle 105"/>
          <p:cNvSpPr/>
          <p:nvPr/>
        </p:nvSpPr>
        <p:spPr>
          <a:xfrm>
            <a:off x="6796940" y="2934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CR 4698 Rel-14 – Correction of RE...</a:t>
            </a:r>
            <a:endParaRPr lang="en-GB" sz="1000" dirty="0">
              <a:solidFill>
                <a:schemeClr val="tx1"/>
              </a:solidFill>
            </a:endParaRPr>
          </a:p>
        </p:txBody>
      </p:sp>
      <p:sp>
        <p:nvSpPr>
          <p:cNvPr id="107" name="Rectangle 106"/>
          <p:cNvSpPr/>
          <p:nvPr/>
        </p:nvSpPr>
        <p:spPr>
          <a:xfrm>
            <a:off x="6796940" y="3105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8" name="Rectangle 107"/>
          <p:cNvSpPr/>
          <p:nvPr/>
        </p:nvSpPr>
        <p:spPr>
          <a:xfrm>
            <a:off x="6796940" y="3276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09" name="Rectangle 108"/>
          <p:cNvSpPr/>
          <p:nvPr/>
        </p:nvSpPr>
        <p:spPr>
          <a:xfrm>
            <a:off x="6796940" y="34483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0" name="Rectangle 109"/>
          <p:cNvSpPr/>
          <p:nvPr/>
        </p:nvSpPr>
        <p:spPr>
          <a:xfrm>
            <a:off x="6796940" y="36198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1" name="Rectangle 110"/>
          <p:cNvSpPr/>
          <p:nvPr/>
        </p:nvSpPr>
        <p:spPr>
          <a:xfrm>
            <a:off x="6796940" y="37912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2" name="Rectangle 111"/>
          <p:cNvSpPr/>
          <p:nvPr/>
        </p:nvSpPr>
        <p:spPr>
          <a:xfrm>
            <a:off x="6796940" y="39627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13" name="Rectangle 112"/>
          <p:cNvSpPr/>
          <p:nvPr/>
        </p:nvSpPr>
        <p:spPr>
          <a:xfrm>
            <a:off x="6256283" y="2762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16" name="Rectangle 115"/>
          <p:cNvSpPr/>
          <p:nvPr/>
        </p:nvSpPr>
        <p:spPr>
          <a:xfrm>
            <a:off x="6256283" y="2934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36.101</a:t>
            </a:r>
            <a:endParaRPr lang="en-GB" sz="1000" dirty="0">
              <a:solidFill>
                <a:schemeClr val="tx1"/>
              </a:solidFill>
            </a:endParaRPr>
          </a:p>
        </p:txBody>
      </p:sp>
      <p:sp>
        <p:nvSpPr>
          <p:cNvPr id="121" name="Rectangle 120"/>
          <p:cNvSpPr/>
          <p:nvPr/>
        </p:nvSpPr>
        <p:spPr>
          <a:xfrm>
            <a:off x="6256283" y="3105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2" name="Rectangle 121"/>
          <p:cNvSpPr/>
          <p:nvPr/>
        </p:nvSpPr>
        <p:spPr>
          <a:xfrm>
            <a:off x="6256283" y="3276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00" dirty="0" smtClean="0">
                <a:solidFill>
                  <a:schemeClr val="tx1"/>
                </a:solidFill>
              </a:rPr>
              <a:t>---</a:t>
            </a:r>
            <a:endParaRPr lang="en-GB" sz="1000" dirty="0">
              <a:solidFill>
                <a:schemeClr val="tx1"/>
              </a:solidFill>
            </a:endParaRPr>
          </a:p>
        </p:txBody>
      </p:sp>
      <p:sp>
        <p:nvSpPr>
          <p:cNvPr id="124" name="Rectangle 123"/>
          <p:cNvSpPr/>
          <p:nvPr/>
        </p:nvSpPr>
        <p:spPr>
          <a:xfrm>
            <a:off x="6256283" y="34483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5" name="Rectangle 124"/>
          <p:cNvSpPr/>
          <p:nvPr/>
        </p:nvSpPr>
        <p:spPr>
          <a:xfrm>
            <a:off x="6256283" y="36198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6" name="Rectangle 125"/>
          <p:cNvSpPr/>
          <p:nvPr/>
        </p:nvSpPr>
        <p:spPr>
          <a:xfrm>
            <a:off x="6256283" y="37912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7" name="Rectangle 126"/>
          <p:cNvSpPr/>
          <p:nvPr/>
        </p:nvSpPr>
        <p:spPr>
          <a:xfrm>
            <a:off x="6256283" y="39627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8" name="Rectangle 127"/>
          <p:cNvSpPr/>
          <p:nvPr/>
        </p:nvSpPr>
        <p:spPr>
          <a:xfrm>
            <a:off x="6789683" y="41532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29" name="Rectangle 128"/>
          <p:cNvSpPr/>
          <p:nvPr/>
        </p:nvSpPr>
        <p:spPr>
          <a:xfrm>
            <a:off x="6789683" y="43246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0" name="Rectangle 129"/>
          <p:cNvSpPr/>
          <p:nvPr/>
        </p:nvSpPr>
        <p:spPr>
          <a:xfrm>
            <a:off x="6789683" y="44961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1" name="Rectangle 130"/>
          <p:cNvSpPr/>
          <p:nvPr/>
        </p:nvSpPr>
        <p:spPr>
          <a:xfrm>
            <a:off x="6789683" y="46675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2" name="Rectangle 131"/>
          <p:cNvSpPr/>
          <p:nvPr/>
        </p:nvSpPr>
        <p:spPr>
          <a:xfrm>
            <a:off x="6789683" y="48390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3" name="Rectangle 132"/>
          <p:cNvSpPr/>
          <p:nvPr/>
        </p:nvSpPr>
        <p:spPr>
          <a:xfrm>
            <a:off x="6789683" y="501049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4" name="Rectangle 133"/>
          <p:cNvSpPr/>
          <p:nvPr/>
        </p:nvSpPr>
        <p:spPr>
          <a:xfrm>
            <a:off x="6789683" y="5181946"/>
            <a:ext cx="2162629"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5" name="Rectangle 134"/>
          <p:cNvSpPr/>
          <p:nvPr/>
        </p:nvSpPr>
        <p:spPr>
          <a:xfrm>
            <a:off x="6249026" y="41532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6" name="Rectangle 135"/>
          <p:cNvSpPr/>
          <p:nvPr/>
        </p:nvSpPr>
        <p:spPr>
          <a:xfrm>
            <a:off x="6249026" y="43246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7" name="Rectangle 136"/>
          <p:cNvSpPr/>
          <p:nvPr/>
        </p:nvSpPr>
        <p:spPr>
          <a:xfrm>
            <a:off x="6249026" y="44961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8" name="Rectangle 137"/>
          <p:cNvSpPr/>
          <p:nvPr/>
        </p:nvSpPr>
        <p:spPr>
          <a:xfrm>
            <a:off x="6249026" y="46675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39" name="Rectangle 138"/>
          <p:cNvSpPr/>
          <p:nvPr/>
        </p:nvSpPr>
        <p:spPr>
          <a:xfrm>
            <a:off x="6249026" y="48390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0" name="Rectangle 139"/>
          <p:cNvSpPr/>
          <p:nvPr/>
        </p:nvSpPr>
        <p:spPr>
          <a:xfrm>
            <a:off x="6249026" y="501049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sp>
        <p:nvSpPr>
          <p:cNvPr id="141" name="Rectangle 140"/>
          <p:cNvSpPr/>
          <p:nvPr/>
        </p:nvSpPr>
        <p:spPr>
          <a:xfrm>
            <a:off x="6249026" y="5181946"/>
            <a:ext cx="540657" cy="171450"/>
          </a:xfrm>
          <a:prstGeom prst="rect">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dirty="0">
              <a:solidFill>
                <a:schemeClr val="tx1"/>
              </a:solidFill>
            </a:endParaRPr>
          </a:p>
        </p:txBody>
      </p:sp>
      <p:grpSp>
        <p:nvGrpSpPr>
          <p:cNvPr id="8" name="Group 121"/>
          <p:cNvGrpSpPr/>
          <p:nvPr/>
        </p:nvGrpSpPr>
        <p:grpSpPr>
          <a:xfrm>
            <a:off x="8981803" y="2749434"/>
            <a:ext cx="162197" cy="2590800"/>
            <a:chOff x="3421743" y="2781300"/>
            <a:chExt cx="162197" cy="2590800"/>
          </a:xfrm>
        </p:grpSpPr>
        <p:pic>
          <p:nvPicPr>
            <p:cNvPr id="143"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4000500"/>
              <a:ext cx="162197" cy="1371600"/>
            </a:xfrm>
            <a:prstGeom prst="rect">
              <a:avLst/>
            </a:prstGeom>
            <a:noFill/>
          </p:spPr>
        </p:pic>
        <p:pic>
          <p:nvPicPr>
            <p:cNvPr id="144" name="Picture 3" descr="C:\Users\Meredith\AppData\Local\Microsoft\Windows\Temporary Internet Files\Content.IE5\OZ96170G\Ahs57[1].gif"/>
            <p:cNvPicPr>
              <a:picLocks noChangeAspect="1" noChangeArrowheads="1"/>
            </p:cNvPicPr>
            <p:nvPr/>
          </p:nvPicPr>
          <p:blipFill>
            <a:blip r:embed="rId2" cstate="print"/>
            <a:srcRect l="84241" t="18000" r="9533" b="10889"/>
            <a:stretch>
              <a:fillRect/>
            </a:stretch>
          </p:blipFill>
          <p:spPr bwMode="auto">
            <a:xfrm>
              <a:off x="3421743" y="2781300"/>
              <a:ext cx="162197" cy="1371600"/>
            </a:xfrm>
            <a:prstGeom prst="rect">
              <a:avLst/>
            </a:prstGeom>
            <a:noFill/>
          </p:spPr>
        </p:pic>
        <p:pic>
          <p:nvPicPr>
            <p:cNvPr id="145"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3771900"/>
              <a:ext cx="152400" cy="914400"/>
            </a:xfrm>
            <a:prstGeom prst="rect">
              <a:avLst/>
            </a:prstGeom>
            <a:noFill/>
          </p:spPr>
        </p:pic>
        <p:pic>
          <p:nvPicPr>
            <p:cNvPr id="146" name="Picture 3" descr="C:\Users\Meredith\AppData\Local\Microsoft\Windows\Temporary Internet Files\Content.IE5\OZ96170G\Ahs57[1].gif"/>
            <p:cNvPicPr>
              <a:picLocks noChangeAspect="1" noChangeArrowheads="1"/>
            </p:cNvPicPr>
            <p:nvPr/>
          </p:nvPicPr>
          <p:blipFill>
            <a:blip r:embed="rId2" cstate="print"/>
            <a:srcRect l="84241" t="33802" r="9909" b="18790"/>
            <a:stretch>
              <a:fillRect/>
            </a:stretch>
          </p:blipFill>
          <p:spPr bwMode="auto">
            <a:xfrm>
              <a:off x="3421743" y="4076700"/>
              <a:ext cx="152400" cy="914400"/>
            </a:xfrm>
            <a:prstGeom prst="rect">
              <a:avLst/>
            </a:prstGeom>
            <a:noFill/>
          </p:spPr>
        </p:pic>
      </p:grpSp>
      <p:sp>
        <p:nvSpPr>
          <p:cNvPr id="147" name="TextBox 146"/>
          <p:cNvSpPr txBox="1"/>
          <p:nvPr/>
        </p:nvSpPr>
        <p:spPr>
          <a:xfrm>
            <a:off x="6256283" y="2343496"/>
            <a:ext cx="2819400" cy="307777"/>
          </a:xfrm>
          <a:prstGeom prst="rect">
            <a:avLst/>
          </a:prstGeom>
          <a:noFill/>
        </p:spPr>
        <p:txBody>
          <a:bodyPr wrap="square" rtlCol="0">
            <a:spAutoFit/>
          </a:bodyPr>
          <a:lstStyle/>
          <a:p>
            <a:r>
              <a:rPr lang="en-GB" sz="1400" dirty="0" smtClean="0"/>
              <a:t>Change Requests (approved)</a:t>
            </a:r>
            <a:endParaRPr lang="en-GB" sz="1400" dirty="0"/>
          </a:p>
        </p:txBody>
      </p:sp>
      <p:pic>
        <p:nvPicPr>
          <p:cNvPr id="3074"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137886" y="5408445"/>
            <a:ext cx="467380" cy="467380"/>
          </a:xfrm>
          <a:prstGeom prst="rect">
            <a:avLst/>
          </a:prstGeom>
          <a:noFill/>
        </p:spPr>
      </p:pic>
      <p:pic>
        <p:nvPicPr>
          <p:cNvPr id="148"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3198948" y="5408445"/>
            <a:ext cx="467380" cy="467380"/>
          </a:xfrm>
          <a:prstGeom prst="rect">
            <a:avLst/>
          </a:prstGeom>
          <a:noFill/>
        </p:spPr>
      </p:pic>
      <p:pic>
        <p:nvPicPr>
          <p:cNvPr id="149" name="Picture 2" descr="C:\Users\Meredith\AppData\Local\Microsoft\Windows\Temporary Internet Files\Content.IE5\83QL09IE\WinZip_icon[1].png"/>
          <p:cNvPicPr>
            <a:picLocks noChangeAspect="1" noChangeArrowheads="1"/>
          </p:cNvPicPr>
          <p:nvPr/>
        </p:nvPicPr>
        <p:blipFill>
          <a:blip r:embed="rId3" cstate="print"/>
          <a:srcRect/>
          <a:stretch>
            <a:fillRect/>
          </a:stretch>
        </p:blipFill>
        <p:spPr bwMode="auto">
          <a:xfrm>
            <a:off x="6249026" y="5408445"/>
            <a:ext cx="467380" cy="467380"/>
          </a:xfrm>
          <a:prstGeom prst="rect">
            <a:avLst/>
          </a:prstGeom>
          <a:noFill/>
        </p:spPr>
      </p:pic>
      <p:sp>
        <p:nvSpPr>
          <p:cNvPr id="150" name="TextBox 149"/>
          <p:cNvSpPr txBox="1"/>
          <p:nvPr/>
        </p:nvSpPr>
        <p:spPr>
          <a:xfrm>
            <a:off x="3198948"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latest version of all specs in all Releases</a:t>
            </a:r>
            <a:endParaRPr lang="en-GB" sz="1200" dirty="0">
              <a:solidFill>
                <a:schemeClr val="bg1">
                  <a:lumMod val="65000"/>
                </a:schemeClr>
              </a:solidFill>
            </a:endParaRPr>
          </a:p>
        </p:txBody>
      </p:sp>
      <p:sp>
        <p:nvSpPr>
          <p:cNvPr id="151" name="TextBox 150"/>
          <p:cNvSpPr txBox="1"/>
          <p:nvPr/>
        </p:nvSpPr>
        <p:spPr>
          <a:xfrm>
            <a:off x="6249026" y="5910590"/>
            <a:ext cx="3053805" cy="461665"/>
          </a:xfrm>
          <a:prstGeom prst="rect">
            <a:avLst/>
          </a:prstGeom>
          <a:noFill/>
        </p:spPr>
        <p:txBody>
          <a:bodyPr wrap="square" rtlCol="0">
            <a:spAutoFit/>
          </a:bodyPr>
          <a:lstStyle/>
          <a:p>
            <a:r>
              <a:rPr lang="en-GB" sz="1200" dirty="0" smtClean="0">
                <a:solidFill>
                  <a:schemeClr val="bg1">
                    <a:lumMod val="65000"/>
                  </a:schemeClr>
                </a:solidFill>
              </a:rPr>
              <a:t>Click to download all approved CRs for all specs in this area</a:t>
            </a:r>
            <a:endParaRPr lang="en-GB" sz="1200" dirty="0">
              <a:solidFill>
                <a:schemeClr val="bg1">
                  <a:lumMod val="65000"/>
                </a:schemeClr>
              </a:solidFill>
            </a:endParaRPr>
          </a:p>
        </p:txBody>
      </p:sp>
      <p:sp>
        <p:nvSpPr>
          <p:cNvPr id="142" name="Rounded Rectangular Callout 141"/>
          <p:cNvSpPr/>
          <p:nvPr/>
        </p:nvSpPr>
        <p:spPr>
          <a:xfrm>
            <a:off x="4191000" y="539288"/>
            <a:ext cx="4419600" cy="1804208"/>
          </a:xfrm>
          <a:prstGeom prst="wedgeRoundRectCallout">
            <a:avLst>
              <a:gd name="adj1" fmla="val -128984"/>
              <a:gd name="adj2" fmla="val 223759"/>
              <a:gd name="adj3" fmla="val 16667"/>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He can click one of the three icons for the system to push to him the complete zipped set of documents of one of the three lists</a:t>
            </a:r>
          </a:p>
          <a:p>
            <a:pPr algn="ctr">
              <a:buFont typeface="Arial" pitchFamily="34" charset="0"/>
              <a:buChar char="•"/>
            </a:pPr>
            <a:endParaRPr lang="en-GB" sz="1400" dirty="0">
              <a:solidFill>
                <a:schemeClr val="tx1"/>
              </a:solidFill>
            </a:endParaRPr>
          </a:p>
        </p:txBody>
      </p:sp>
      <p:sp>
        <p:nvSpPr>
          <p:cNvPr id="152" name="Rounded Rectangular Callout 151"/>
          <p:cNvSpPr/>
          <p:nvPr/>
        </p:nvSpPr>
        <p:spPr>
          <a:xfrm>
            <a:off x="4191000" y="557992"/>
            <a:ext cx="4419600" cy="1804208"/>
          </a:xfrm>
          <a:prstGeom prst="wedgeRoundRectCallout">
            <a:avLst>
              <a:gd name="adj1" fmla="val -67667"/>
              <a:gd name="adj2" fmla="val 214083"/>
              <a:gd name="adj3" fmla="val 16667"/>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endParaRPr lang="en-GB" sz="1400" dirty="0">
              <a:solidFill>
                <a:schemeClr val="tx1"/>
              </a:solidFill>
            </a:endParaRPr>
          </a:p>
        </p:txBody>
      </p:sp>
      <p:sp>
        <p:nvSpPr>
          <p:cNvPr id="153" name="Rounded Rectangular Callout 152"/>
          <p:cNvSpPr/>
          <p:nvPr/>
        </p:nvSpPr>
        <p:spPr>
          <a:xfrm>
            <a:off x="4191000" y="552450"/>
            <a:ext cx="4419600" cy="1804208"/>
          </a:xfrm>
          <a:prstGeom prst="wedgeRoundRectCallout">
            <a:avLst>
              <a:gd name="adj1" fmla="val -520"/>
              <a:gd name="adj2" fmla="val 215466"/>
              <a:gd name="adj3" fmla="val 16667"/>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The user can click one of the three icons for the system to push to him the complete zipped set of documents of one of the three lists.</a:t>
            </a:r>
          </a:p>
          <a:p>
            <a:pPr algn="ctr">
              <a:buFont typeface="Arial" pitchFamily="34" charset="0"/>
              <a:buChar char="•"/>
            </a:pPr>
            <a:endParaRPr lang="en-GB" sz="14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TotalTime>
  <Words>3726</Words>
  <Application>Microsoft Office PowerPoint</Application>
  <PresentationFormat>On-screen Show (4:3)</PresentationFormat>
  <Paragraphs>846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 M Meredith</dc:creator>
  <cp:lastModifiedBy>John M Meredith</cp:lastModifiedBy>
  <cp:revision>55</cp:revision>
  <dcterms:created xsi:type="dcterms:W3CDTF">2006-08-16T00:00:00Z</dcterms:created>
  <dcterms:modified xsi:type="dcterms:W3CDTF">2018-09-20T14:23:30Z</dcterms:modified>
</cp:coreProperties>
</file>