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9" r:id="rId4"/>
    <p:sldId id="268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5000" autoAdjust="0"/>
  </p:normalViewPr>
  <p:slideViewPr>
    <p:cSldViewPr>
      <p:cViewPr>
        <p:scale>
          <a:sx n="100" d="100"/>
          <a:sy n="100" d="100"/>
        </p:scale>
        <p:origin x="-648" y="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9374C8-6ED6-44B1-9800-323E4EC456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4162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BAE8F9-460D-4924-94C7-2BED0438E54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98739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68D6F0-6136-4038-ABBF-58CFB46C05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05850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EF6613-1518-401A-91E1-576D45981F5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82878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4CB629-017B-4E80-836B-FB0FC0B3699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28223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13AEB3-F862-4C20-BA4A-8D5B73F885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129613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6F0DF-6D7B-48F8-90B7-77C0080408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48194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BAB3CA-D0B3-41A6-9EC0-B7211F683F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47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BC274C-AE01-474B-BFDC-713AD4EA49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2548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674F10-E09C-40B3-9B39-EA0D43E869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16635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0EBE8-6C4A-42B1-BD17-3FF96C6E77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54076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panose="02010600030101010101" pitchFamily="2" charset="-122"/>
              </a:defRPr>
            </a:lvl1pPr>
          </a:lstStyle>
          <a:p>
            <a:fld id="{4DC4934B-346D-4564-A85E-AB7901A74AC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676400"/>
            <a:ext cx="7772400" cy="1847850"/>
          </a:xfrm>
        </p:spPr>
        <p:txBody>
          <a:bodyPr/>
          <a:lstStyle/>
          <a:p>
            <a:r>
              <a:rPr lang="en-US" altLang="ja-JP" sz="4000" dirty="0" err="1" smtClean="0">
                <a:ea typeface="ＭＳ Ｐゴシック" panose="020B0600070205080204" pitchFamily="34" charset="-128"/>
              </a:rPr>
              <a:t>Wayforward</a:t>
            </a:r>
            <a:r>
              <a:rPr lang="en-US" altLang="ja-JP" sz="4000" dirty="0" smtClean="0">
                <a:ea typeface="ＭＳ Ｐゴシック" panose="020B0600070205080204" pitchFamily="34" charset="-128"/>
              </a:rPr>
              <a:t> </a:t>
            </a:r>
            <a:r>
              <a:rPr lang="en-US" altLang="ja-JP" sz="4000" dirty="0" smtClean="0">
                <a:ea typeface="ＭＳ Ｐゴシック" panose="020B0600070205080204" pitchFamily="34" charset="-128"/>
              </a:rPr>
              <a:t>on NB-</a:t>
            </a:r>
            <a:r>
              <a:rPr lang="en-US" altLang="ja-JP" sz="4000" dirty="0" err="1" smtClean="0">
                <a:ea typeface="ＭＳ Ｐゴシック" panose="020B0600070205080204" pitchFamily="34" charset="-128"/>
              </a:rPr>
              <a:t>IoT</a:t>
            </a:r>
            <a:r>
              <a:rPr lang="en-US" altLang="ja-JP" sz="4000" dirty="0" smtClean="0">
                <a:ea typeface="ＭＳ Ｐゴシック" panose="020B0600070205080204" pitchFamily="34" charset="-128"/>
              </a:rPr>
              <a:t> RRM measurement </a:t>
            </a:r>
            <a:r>
              <a:rPr lang="en-US" altLang="ja-JP" sz="4000" dirty="0" smtClean="0">
                <a:ea typeface="ＭＳ Ｐゴシック" panose="020B0600070205080204" pitchFamily="34" charset="-128"/>
              </a:rPr>
              <a:t>accuracy </a:t>
            </a:r>
            <a:r>
              <a:rPr lang="en-US" altLang="ja-JP" sz="4000" dirty="0" smtClean="0">
                <a:ea typeface="ＭＳ Ｐゴシック" panose="020B0600070205080204" pitchFamily="34" charset="-128"/>
              </a:rPr>
              <a:t>simulation assumption</a:t>
            </a:r>
            <a:endParaRPr lang="en-US" altLang="ja-JP" sz="40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err="1" smtClean="0">
                <a:ea typeface="ＭＳ Ｐゴシック" panose="020B0600070205080204" pitchFamily="34" charset="-128"/>
              </a:rPr>
              <a:t>Huawei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, </a:t>
            </a:r>
            <a:r>
              <a:rPr lang="en-US" altLang="ja-JP" sz="2400" dirty="0" err="1" smtClean="0">
                <a:ea typeface="ＭＳ Ｐゴシック" panose="020B0600070205080204" pitchFamily="34" charset="-128"/>
              </a:rPr>
              <a:t>HiSilicon</a:t>
            </a:r>
            <a:endParaRPr lang="en-US" altLang="ja-JP" sz="24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553200" y="188913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ＭＳ Ｐゴシック" panose="020B0600070205080204" pitchFamily="34" charset="-128"/>
              </a:rPr>
              <a:t>R4-79AH-0274</a:t>
            </a:r>
            <a:endParaRPr lang="en-US" altLang="ja-JP" b="1" dirty="0">
              <a:ea typeface="ＭＳ Ｐゴシック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152400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zh-CN" b="1" dirty="0">
                <a:ea typeface="宋体" panose="02010600030101010101" pitchFamily="2" charset="-122"/>
              </a:rPr>
              <a:t>3GPP TSG-RAN WG4 #78bis</a:t>
            </a:r>
            <a:endParaRPr lang="zh-CN" altLang="zh-CN" b="1" dirty="0">
              <a:ea typeface="宋体" panose="02010600030101010101" pitchFamily="2" charset="-122"/>
            </a:endParaRPr>
          </a:p>
          <a:p>
            <a:pPr eaLnBrk="1" hangingPunct="1"/>
            <a:r>
              <a:rPr lang="en-GB" altLang="zh-CN" b="1" dirty="0" smtClean="0">
                <a:ea typeface="宋体" panose="02010600030101010101" pitchFamily="2" charset="-122"/>
              </a:rPr>
              <a:t>Hong Kong, P.R.C, 28 – 30 June, </a:t>
            </a:r>
            <a:r>
              <a:rPr lang="en-GB" altLang="zh-CN" b="1" dirty="0">
                <a:ea typeface="宋体" panose="02010600030101010101" pitchFamily="2" charset="-122"/>
              </a:rPr>
              <a:t>2016</a:t>
            </a:r>
          </a:p>
          <a:p>
            <a:pPr eaLnBrk="1" hangingPunct="1"/>
            <a:r>
              <a:rPr lang="en-GB" altLang="zh-CN" b="1" dirty="0">
                <a:ea typeface="宋体" panose="02010600030101010101" pitchFamily="2" charset="-122"/>
              </a:rPr>
              <a:t>Agenda Item: </a:t>
            </a:r>
            <a:r>
              <a:rPr lang="en-GB" altLang="zh-CN" b="1" dirty="0" smtClean="0">
                <a:ea typeface="宋体" panose="02010600030101010101" pitchFamily="2" charset="-122"/>
              </a:rPr>
              <a:t>2.3.1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Background</a:t>
            </a:r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715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 smtClean="0">
                <a:ea typeface="宋体" panose="02010600030101010101" pitchFamily="2" charset="-122"/>
              </a:rPr>
              <a:t>	RAN4 has discuss the simulation assumptions for RRM NRSRP/NRSRQ measurement accuracy and reached the following consensus.</a:t>
            </a:r>
            <a:endParaRPr lang="zh-CN" altLang="zh-CN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altLang="zh-CN" sz="4000" dirty="0" smtClean="0">
                <a:ea typeface="宋体" panose="02010600030101010101" pitchFamily="2" charset="-122"/>
              </a:rPr>
              <a:t>Consensus on RRM measurement</a:t>
            </a:r>
            <a:endParaRPr lang="zh-CN" altLang="en-US" sz="4000" dirty="0" smtClean="0">
              <a:ea typeface="宋体" panose="02010600030101010101" pitchFamily="2" charset="-122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228600" y="609600"/>
            <a:ext cx="8686800" cy="5715000"/>
          </a:xfrm>
        </p:spPr>
        <p:txBody>
          <a:bodyPr/>
          <a:lstStyle/>
          <a:p>
            <a:pPr>
              <a:buNone/>
            </a:pPr>
            <a:r>
              <a:rPr lang="en-GB" altLang="zh-CN" sz="1800" b="1" dirty="0" smtClean="0"/>
              <a:t>	Following parameters need to be included in the assumptions for alignment of results:</a:t>
            </a:r>
            <a:endParaRPr lang="zh-CN" altLang="zh-CN" sz="1800" b="1" dirty="0" smtClean="0"/>
          </a:p>
          <a:p>
            <a:pPr lvl="0"/>
            <a:r>
              <a:rPr lang="en-GB" altLang="zh-CN" sz="1800" dirty="0" smtClean="0"/>
              <a:t>Frequency error:</a:t>
            </a:r>
            <a:endParaRPr lang="zh-CN" altLang="zh-CN" sz="1800" dirty="0" smtClean="0"/>
          </a:p>
          <a:p>
            <a:pPr lvl="1"/>
            <a:r>
              <a:rPr lang="en-GB" altLang="zh-CN" sz="1800" dirty="0" smtClean="0"/>
              <a:t>+/- 50Hz @2 GHz</a:t>
            </a:r>
            <a:endParaRPr lang="zh-CN" altLang="zh-CN" sz="1800" dirty="0" smtClean="0"/>
          </a:p>
          <a:p>
            <a:pPr lvl="1"/>
            <a:r>
              <a:rPr lang="en-GB" altLang="zh-CN" sz="1800" dirty="0" smtClean="0"/>
              <a:t>Companies are encouraged to provide results also for +/- 100Hz @2 GHz</a:t>
            </a:r>
            <a:endParaRPr lang="zh-CN" altLang="zh-CN" sz="1800" dirty="0" smtClean="0"/>
          </a:p>
          <a:p>
            <a:pPr lvl="0"/>
            <a:r>
              <a:rPr lang="en-GB" altLang="zh-CN" sz="1800" dirty="0" smtClean="0"/>
              <a:t>Minimum number of </a:t>
            </a:r>
            <a:r>
              <a:rPr lang="en-GB" altLang="zh-CN" sz="1800" dirty="0" err="1" smtClean="0"/>
              <a:t>subframes</a:t>
            </a:r>
            <a:r>
              <a:rPr lang="en-GB" altLang="zh-CN" sz="1800" dirty="0" smtClean="0"/>
              <a:t> containing NRS per L1 measurement period used by the UE for NRSRP/NRSRQ measurements: </a:t>
            </a:r>
            <a:endParaRPr lang="zh-CN" altLang="zh-CN" sz="1800" dirty="0" smtClean="0"/>
          </a:p>
          <a:p>
            <a:pPr lvl="1"/>
            <a:r>
              <a:rPr lang="en-GB" altLang="zh-CN" sz="1800" dirty="0" smtClean="0"/>
              <a:t>For L1 period of 400 ms: 10, 30 and 50 </a:t>
            </a:r>
            <a:r>
              <a:rPr lang="en-GB" altLang="zh-CN" sz="1800" dirty="0" err="1" smtClean="0"/>
              <a:t>subframes</a:t>
            </a:r>
            <a:r>
              <a:rPr lang="en-GB" altLang="zh-CN" sz="1800" dirty="0" smtClean="0"/>
              <a:t> containing NRS</a:t>
            </a:r>
            <a:endParaRPr lang="zh-CN" altLang="zh-CN" sz="1800" dirty="0" smtClean="0"/>
          </a:p>
          <a:p>
            <a:pPr lvl="1"/>
            <a:r>
              <a:rPr lang="en-GB" altLang="zh-CN" sz="1800" dirty="0" smtClean="0"/>
              <a:t>For L1 period of 800 ms: 20, 60 and 100 </a:t>
            </a:r>
            <a:r>
              <a:rPr lang="en-GB" altLang="zh-CN" sz="1800" dirty="0" err="1" smtClean="0"/>
              <a:t>subframes</a:t>
            </a:r>
            <a:r>
              <a:rPr lang="en-GB" altLang="zh-CN" sz="1800" dirty="0" smtClean="0"/>
              <a:t> containing NRS</a:t>
            </a:r>
            <a:endParaRPr lang="zh-CN" altLang="zh-CN" sz="1800" dirty="0" smtClean="0"/>
          </a:p>
          <a:p>
            <a:pPr lvl="1"/>
            <a:r>
              <a:rPr lang="en-GB" altLang="zh-CN" sz="1800" dirty="0" smtClean="0"/>
              <a:t>Time window over which coherent combining is done is to be disclosed by the companies for alignment purpose.</a:t>
            </a:r>
            <a:endParaRPr lang="zh-CN" altLang="zh-CN" sz="1800" dirty="0" smtClean="0"/>
          </a:p>
          <a:p>
            <a:pPr lvl="0"/>
            <a:r>
              <a:rPr lang="en-GB" altLang="zh-CN" sz="1800" dirty="0" smtClean="0"/>
              <a:t>Measurement periods in non-DRX: 400 ms (normal coverage) and 800 ms (enhanced coverage)</a:t>
            </a:r>
            <a:endParaRPr lang="zh-CN" altLang="zh-CN" sz="1800" dirty="0" smtClean="0"/>
          </a:p>
          <a:p>
            <a:pPr lvl="0"/>
            <a:r>
              <a:rPr lang="en-GB" altLang="zh-CN" sz="1800" dirty="0" smtClean="0"/>
              <a:t>Measurement accuracy requirements derived for maximum value obtained at the 5</a:t>
            </a:r>
            <a:r>
              <a:rPr lang="en-GB" altLang="zh-CN" sz="1800" baseline="30000" dirty="0" smtClean="0"/>
              <a:t>th</a:t>
            </a:r>
            <a:r>
              <a:rPr lang="en-GB" altLang="zh-CN" sz="1800" dirty="0" smtClean="0"/>
              <a:t> and 95</a:t>
            </a:r>
            <a:r>
              <a:rPr lang="en-GB" altLang="zh-CN" sz="1800" baseline="30000" dirty="0" smtClean="0"/>
              <a:t>th</a:t>
            </a:r>
            <a:r>
              <a:rPr lang="en-GB" altLang="zh-CN" sz="1800" dirty="0" smtClean="0"/>
              <a:t> percentiles of CDF</a:t>
            </a:r>
            <a:endParaRPr lang="zh-CN" altLang="zh-CN" sz="1800" dirty="0" smtClean="0"/>
          </a:p>
          <a:p>
            <a:r>
              <a:rPr lang="en-GB" altLang="zh-CN" sz="1800" dirty="0" smtClean="0"/>
              <a:t>RF margin is assumed to be X. (2 dB ≤ X ≤ 3 dB)</a:t>
            </a:r>
            <a:endParaRPr lang="zh-CN" altLang="zh-CN" sz="1800" dirty="0" smtClean="0"/>
          </a:p>
          <a:p>
            <a:endParaRPr lang="zh-CN" altLang="zh-CN" sz="1400" dirty="0" smtClean="0">
              <a:ea typeface="宋体" panose="02010600030101010101" pitchFamily="2" charset="-122"/>
            </a:endParaRPr>
          </a:p>
          <a:p>
            <a:endParaRPr lang="zh-CN" altLang="zh-CN" sz="1400" dirty="0" smtClean="0">
              <a:ea typeface="宋体" panose="02010600030101010101" pitchFamily="2" charset="-122"/>
            </a:endParaRPr>
          </a:p>
          <a:p>
            <a:endParaRPr lang="zh-CN" altLang="zh-CN" sz="1400" dirty="0" smtClean="0">
              <a:ea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zh-CN" sz="1400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-990600" y="-381000"/>
            <a:ext cx="10820400" cy="1143000"/>
          </a:xfrm>
        </p:spPr>
        <p:txBody>
          <a:bodyPr/>
          <a:lstStyle/>
          <a:p>
            <a:r>
              <a:rPr lang="en-US" altLang="zh-CN" sz="3200" smtClean="0">
                <a:ea typeface="宋体" panose="02010600030101010101" pitchFamily="2" charset="-122"/>
              </a:rPr>
              <a:t>Simulation assumptions for RRM measurement</a:t>
            </a:r>
            <a:endParaRPr lang="zh-CN" altLang="en-US" sz="3200" smtClean="0">
              <a:ea typeface="宋体" panose="02010600030101010101" pitchFamily="2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0" y="381000"/>
            <a:ext cx="8686800" cy="533400"/>
          </a:xfrm>
        </p:spPr>
        <p:txBody>
          <a:bodyPr/>
          <a:lstStyle/>
          <a:p>
            <a:r>
              <a:rPr lang="en-GB" altLang="zh-CN" sz="1400" dirty="0" smtClean="0">
                <a:ea typeface="宋体" panose="02010600030101010101" pitchFamily="2" charset="-122"/>
              </a:rPr>
              <a:t>Note: RSSI is </a:t>
            </a:r>
            <a:r>
              <a:rPr lang="en-US" altLang="zh-CN" sz="1400" dirty="0" smtClean="0">
                <a:ea typeface="宋体" panose="02010600030101010101" pitchFamily="2" charset="-122"/>
              </a:rPr>
              <a:t>measured only from OFDM symbols containing </a:t>
            </a:r>
            <a:r>
              <a:rPr lang="en-US" altLang="zh-CN" sz="1400" dirty="0" smtClean="0">
                <a:ea typeface="宋体" panose="02010600030101010101" pitchFamily="2" charset="-122"/>
              </a:rPr>
              <a:t>NRS </a:t>
            </a:r>
            <a:r>
              <a:rPr lang="en-US" altLang="zh-CN" sz="1400" dirty="0" smtClean="0">
                <a:ea typeface="宋体" panose="02010600030101010101" pitchFamily="2" charset="-122"/>
              </a:rPr>
              <a:t>of measurement </a:t>
            </a:r>
            <a:r>
              <a:rPr lang="en-US" altLang="zh-CN" sz="1400" dirty="0" err="1" smtClean="0">
                <a:ea typeface="宋体" panose="02010600030101010101" pitchFamily="2" charset="-122"/>
              </a:rPr>
              <a:t>subframes</a:t>
            </a:r>
            <a:r>
              <a:rPr lang="en-US" altLang="zh-CN" sz="1400" dirty="0" smtClean="0">
                <a:ea typeface="宋体" panose="02010600030101010101" pitchFamily="2" charset="-122"/>
              </a:rPr>
              <a:t>.</a:t>
            </a:r>
          </a:p>
          <a:p>
            <a:pPr>
              <a:buFontTx/>
              <a:buNone/>
            </a:pPr>
            <a:endParaRPr lang="zh-CN" altLang="zh-CN" sz="2000" dirty="0" smtClean="0">
              <a:ea typeface="宋体" panose="02010600030101010101" pitchFamily="2" charset="-122"/>
            </a:endParaRPr>
          </a:p>
          <a:p>
            <a:endParaRPr lang="zh-CN" altLang="zh-CN" sz="2000" dirty="0" smtClean="0">
              <a:ea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zh-CN" sz="2000" dirty="0" smtClean="0"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00200" y="685800"/>
          <a:ext cx="6096000" cy="6086475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Parameters</a:t>
                      </a:r>
                      <a:endParaRPr kumimoji="0" 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Value</a:t>
                      </a:r>
                      <a:endParaRPr kumimoji="0" 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Comments</a:t>
                      </a:r>
                      <a:endParaRPr kumimoji="0" 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Measurement bandwidth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1 resource blocks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Both RSRP and RSRQ measured over 1 RB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System bandwidth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1 resource blocks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L1 measurement period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400 ms, 800 ms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000" dirty="0" smtClean="0"/>
                        <a:t>Number of </a:t>
                      </a:r>
                      <a:r>
                        <a:rPr lang="en-GB" altLang="zh-CN" sz="1000" dirty="0" err="1" smtClean="0"/>
                        <a:t>subframes</a:t>
                      </a:r>
                      <a:r>
                        <a:rPr lang="en-GB" altLang="zh-CN" sz="1000" dirty="0" smtClean="0"/>
                        <a:t> containing NRS per L1 measurement period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 smtClean="0"/>
                        <a:t>10, 30 and 50 for 400ms </a:t>
                      </a:r>
                      <a:r>
                        <a:rPr kumimoji="0" lang="en-GB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L1 measurement period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 smtClean="0"/>
                        <a:t>20, 60 </a:t>
                      </a:r>
                      <a:r>
                        <a:rPr lang="en-GB" altLang="zh-CN" sz="1000" smtClean="0"/>
                        <a:t>and </a:t>
                      </a:r>
                      <a:r>
                        <a:rPr lang="en-GB" altLang="zh-CN" sz="1000" smtClean="0"/>
                        <a:t>100 for </a:t>
                      </a:r>
                      <a:r>
                        <a:rPr lang="en-GB" altLang="zh-CN" sz="1000" dirty="0" smtClean="0"/>
                        <a:t>800ms </a:t>
                      </a:r>
                      <a:r>
                        <a:rPr kumimoji="0" lang="en-GB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L1 measurement period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L3 filtering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Disabled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DRX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OFF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Antenna configuration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1TX, 1RX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Mobility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Stationary UEs, 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Channel model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AWGN, ETU 1Hz, EPA 1Hz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Models stationary device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Measurement type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NB-RS only based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CP length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Normal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Carrier frequency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2 GHz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Ec/Iot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-15dB, …, 10 dB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AWGN noise 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Frequency error modelling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+/-50 Hz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With respect to reference cell.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Companies are encouraged to provide results also for +/- 100Hz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4708</TotalTime>
  <Words>184</Words>
  <Application>Microsoft Office PowerPoint</Application>
  <PresentationFormat>全屏显示(4:3)</PresentationFormat>
  <Paragraphs>61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Default Design</vt:lpstr>
      <vt:lpstr>Wayforward on NB-IoT RRM measurement accuracy simulation assumption</vt:lpstr>
      <vt:lpstr>Background</vt:lpstr>
      <vt:lpstr>Consensus on RRM measurement</vt:lpstr>
      <vt:lpstr>Simulation assumptions for RRM measurement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keywords>CTPClassification=CTP_PUBLIC:VisualMarkings=</cp:keywords>
  <cp:lastModifiedBy>Huawei</cp:lastModifiedBy>
  <cp:revision>260</cp:revision>
  <dcterms:created xsi:type="dcterms:W3CDTF">2013-01-30T10:15:44Z</dcterms:created>
  <dcterms:modified xsi:type="dcterms:W3CDTF">2016-06-30T05:41:12Z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(3)SXH3LFj82Dkp9THDeRMMtbGY82DcrCY9P0a89xQVZPQ8TJN6q3NEcKEqfaXIvpmR9fiZRYCF_x000d_
5Hewos5dMScEXH4IotOksrocaIq84nlFjstx63c9yK0iWrva9h9Gq8g8P7MbslENDa25a19J_x000d_
fx5w98EQf34gm101IxmPfzrST3OkTMVeInwea75BWMlB5ucBpkt+nrfuWUcnzwlOMcAJG0Au_x000d_
rcTfcmnLY2GcmOe1cW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ug7h5XXEmaMAXDxfEDqNMl5xJreVUBN2oPTyqDUTq6ewg8OfgBo6jk_x000d_
ef98PGVOPQAWatOKEDWgIN7jFo0p6UmhX8mu/PSUuwKvTBRDvDtylB9pk7/NXt9M3Bb7CYr8_x000d_
5j0FOIJrVBO7q5J0IGGpm/GrwYyIhFGuGp626FFp7XHk7GA2PBgCVgFhnSr4TGxmusH1soXy_x000d_
/LFWECaItIj4DZzqFm/tpOATPzYwvKvfGXs4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TfCZFNghYgUHeuRqQX5vX1UYjCKNU4J51Lqo_x000d_
7ZboEJcqtPoviQVs80IWr0vEkupmTGe0MPOVgsHTecDLXlDKDRS2twWn9mtYCdWfKS7CZqr2_x000d_
CnNY88WhIUAPNW1x7xZSk8SWnPy8qAF9y7JSknbB7wY=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Pk</vt:lpwstr>
  </property>
  <property fmtid="{D5CDD505-2E9C-101B-9397-08002B2CF9AE}" pid="15" name="_new_ms_pID_725433_00">
    <vt:lpwstr>_new_ms_pID_725433</vt:lpwstr>
  </property>
  <property fmtid="{D5CDD505-2E9C-101B-9397-08002B2CF9AE}" pid="16" name="_2015_ms_pID_725343">
    <vt:lpwstr>(3)6iav6SCxcuTa4afn1V48rj1ahjys6DdkegqjaDT1aa/yVG915bgFHTtWAZAYAQCb/YpWvhJB
c/8+3HGkNkob8sQK0UouFXhTfve35HHileG70TR/lMMuTcULTk2E2IOSyriixPF8FXMsE6qE
QbXSPdf3TCx1M+zwBoxabIrR5cYo8ufay6sSyhZ9QF1/PF+nAamTofDWAPoWQfX+PJ+gF1GO
VzjICuTiHjbMlwKsxL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GvHPlU7N7ZIGjeJ0HYJHHPXlAOwidAc6UC4Jxbc1fTMwO8SNjJYFZH
791qMGloEpdIG7OsAn3GrmizKQu+iAUOfAzip7i4lYVlnHOHSjWrD9Kd09kC6sAkB6q6n7Lk
2zKCoGi+rjWnkRxDcfjWa30HajA9wPAO+q3MdhFMWLPnVQowVXc/x+egfeYvrODP08IZAEou
FkaczzaPDwDeygtDxKgEPwBUBfeaYrcmrSO4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Ole0z1wDnCRWQ8mW+2p400FTZS7rNfaDDbQB
wNEZSdSQ</vt:lpwstr>
  </property>
  <property fmtid="{D5CDD505-2E9C-101B-9397-08002B2CF9AE}" pid="21" name="_2015_ms_pID_7253432_00">
    <vt:lpwstr>_2015_ms_pID_7253432</vt:lpwstr>
  </property>
  <property fmtid="{D5CDD505-2E9C-101B-9397-08002B2CF9AE}" pid="22" name="TitusGUID">
    <vt:lpwstr>1f0c0d04-c9c3-48c9-86b3-308e835e87be</vt:lpwstr>
  </property>
  <property fmtid="{D5CDD505-2E9C-101B-9397-08002B2CF9AE}" pid="23" name="CTP_TimeStamp">
    <vt:lpwstr>2016-04-14 13:06:07Z</vt:lpwstr>
  </property>
  <property fmtid="{D5CDD505-2E9C-101B-9397-08002B2CF9AE}" pid="24" name="CTP_BU">
    <vt:lpwstr>NA</vt:lpwstr>
  </property>
  <property fmtid="{D5CDD505-2E9C-101B-9397-08002B2CF9AE}" pid="25" name="CTP_IDSID">
    <vt:lpwstr>NA</vt:lpwstr>
  </property>
  <property fmtid="{D5CDD505-2E9C-101B-9397-08002B2CF9AE}" pid="26" name="CTP_WWID">
    <vt:lpwstr>NA</vt:lpwstr>
  </property>
  <property fmtid="{D5CDD505-2E9C-101B-9397-08002B2CF9AE}" pid="27" name="CTPClassification">
    <vt:lpwstr>CTP_PUBLIC</vt:lpwstr>
  </property>
  <property fmtid="{D5CDD505-2E9C-101B-9397-08002B2CF9AE}" pid="28" name="_readonly">
    <vt:lpwstr/>
  </property>
  <property fmtid="{D5CDD505-2E9C-101B-9397-08002B2CF9AE}" pid="29" name="_change">
    <vt:lpwstr/>
  </property>
  <property fmtid="{D5CDD505-2E9C-101B-9397-08002B2CF9AE}" pid="30" name="_full-control">
    <vt:lpwstr/>
  </property>
  <property fmtid="{D5CDD505-2E9C-101B-9397-08002B2CF9AE}" pid="31" name="sflag">
    <vt:lpwstr>1467073740</vt:lpwstr>
  </property>
</Properties>
</file>