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5"/>
  </p:notesMasterIdLst>
  <p:handoutMasterIdLst>
    <p:handoutMasterId r:id="rId36"/>
  </p:handoutMasterIdLst>
  <p:sldIdLst>
    <p:sldId id="303" r:id="rId2"/>
    <p:sldId id="937" r:id="rId3"/>
    <p:sldId id="960" r:id="rId4"/>
    <p:sldId id="934" r:id="rId5"/>
    <p:sldId id="976" r:id="rId6"/>
    <p:sldId id="985" r:id="rId7"/>
    <p:sldId id="982" r:id="rId8"/>
    <p:sldId id="983" r:id="rId9"/>
    <p:sldId id="984" r:id="rId10"/>
    <p:sldId id="954" r:id="rId11"/>
    <p:sldId id="968" r:id="rId12"/>
    <p:sldId id="940" r:id="rId13"/>
    <p:sldId id="943" r:id="rId14"/>
    <p:sldId id="979" r:id="rId15"/>
    <p:sldId id="924" r:id="rId16"/>
    <p:sldId id="980" r:id="rId17"/>
    <p:sldId id="957" r:id="rId18"/>
    <p:sldId id="952" r:id="rId19"/>
    <p:sldId id="704" r:id="rId20"/>
    <p:sldId id="941" r:id="rId21"/>
    <p:sldId id="948" r:id="rId22"/>
    <p:sldId id="935" r:id="rId23"/>
    <p:sldId id="939" r:id="rId24"/>
    <p:sldId id="938" r:id="rId25"/>
    <p:sldId id="962" r:id="rId26"/>
    <p:sldId id="936" r:id="rId27"/>
    <p:sldId id="951" r:id="rId28"/>
    <p:sldId id="977" r:id="rId29"/>
    <p:sldId id="907" r:id="rId30"/>
    <p:sldId id="908" r:id="rId31"/>
    <p:sldId id="925" r:id="rId32"/>
    <p:sldId id="949" r:id="rId33"/>
    <p:sldId id="950" r:id="rId34"/>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FF3300"/>
    <a:srgbClr val="0000FF"/>
    <a:srgbClr val="72AF2F"/>
    <a:srgbClr val="C1E442"/>
    <a:srgbClr val="6600FF"/>
    <a:srgbClr val="FFFFCC"/>
    <a:srgbClr val="C6D254"/>
    <a:srgbClr val="000000"/>
    <a:srgbClr val="5C88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5" autoAdjust="0"/>
    <p:restoredTop sz="97931" autoAdjust="0"/>
  </p:normalViewPr>
  <p:slideViewPr>
    <p:cSldViewPr snapToGrid="0">
      <p:cViewPr varScale="1">
        <p:scale>
          <a:sx n="100" d="100"/>
          <a:sy n="100" d="100"/>
        </p:scale>
        <p:origin x="77" y="1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85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Zou%20Lan\2025&#24037;&#20316;\&#26631;&#20934;&#24037;&#20316;\3GPP\SA%23108\SA5%20report\tdoc%20stats\SA5%20tdoc%20statistics-20250527-2024_d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b="0" i="0" baseline="0">
                <a:effectLst/>
              </a:rPr>
              <a:t>Rel-19 OAM submitted tdocs</a:t>
            </a:r>
            <a:endParaRPr lang="zh-CN" altLang="zh-CN">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Sheet3!$L$1</c:f>
              <c:strCache>
                <c:ptCount val="1"/>
                <c:pt idx="0">
                  <c:v>total submitted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Sheet3!$A$2:$A$23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Sheet3!$L$2:$L$23</c:f>
              <c:numCache>
                <c:formatCode>General</c:formatCode>
                <c:ptCount val="22"/>
                <c:pt idx="0">
                  <c:v>357</c:v>
                </c:pt>
                <c:pt idx="1">
                  <c:v>52</c:v>
                </c:pt>
                <c:pt idx="2">
                  <c:v>32</c:v>
                </c:pt>
                <c:pt idx="3">
                  <c:v>109</c:v>
                </c:pt>
                <c:pt idx="4">
                  <c:v>92</c:v>
                </c:pt>
                <c:pt idx="5">
                  <c:v>39</c:v>
                </c:pt>
                <c:pt idx="6">
                  <c:v>89</c:v>
                </c:pt>
                <c:pt idx="7">
                  <c:v>24</c:v>
                </c:pt>
                <c:pt idx="8">
                  <c:v>61</c:v>
                </c:pt>
                <c:pt idx="9">
                  <c:v>38</c:v>
                </c:pt>
                <c:pt idx="10">
                  <c:v>49</c:v>
                </c:pt>
                <c:pt idx="11">
                  <c:v>134</c:v>
                </c:pt>
                <c:pt idx="12">
                  <c:v>153</c:v>
                </c:pt>
                <c:pt idx="13">
                  <c:v>102</c:v>
                </c:pt>
                <c:pt idx="14">
                  <c:v>15</c:v>
                </c:pt>
                <c:pt idx="15">
                  <c:v>174</c:v>
                </c:pt>
                <c:pt idx="16">
                  <c:v>160</c:v>
                </c:pt>
                <c:pt idx="17">
                  <c:v>196</c:v>
                </c:pt>
                <c:pt idx="18">
                  <c:v>203</c:v>
                </c:pt>
                <c:pt idx="19">
                  <c:v>7</c:v>
                </c:pt>
                <c:pt idx="20">
                  <c:v>124</c:v>
                </c:pt>
                <c:pt idx="21">
                  <c:v>63</c:v>
                </c:pt>
              </c:numCache>
            </c:numRef>
          </c:val>
          <c:smooth val="0"/>
          <c:extLst>
            <c:ext xmlns:c16="http://schemas.microsoft.com/office/drawing/2014/chart" uri="{C3380CC4-5D6E-409C-BE32-E72D297353CC}">
              <c16:uniqueId val="{00000000-48A8-4621-AD1C-F4B4B224160D}"/>
            </c:ext>
          </c:extLst>
        </c:ser>
        <c:ser>
          <c:idx val="1"/>
          <c:order val="1"/>
          <c:tx>
            <c:strRef>
              <c:f>Sheet3!$V$1</c:f>
              <c:strCache>
                <c:ptCount val="1"/>
                <c:pt idx="0">
                  <c:v>total agreed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Sheet3!$A$2:$A$23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Sheet3!$V$2:$V$23</c:f>
              <c:numCache>
                <c:formatCode>General</c:formatCode>
                <c:ptCount val="22"/>
                <c:pt idx="0">
                  <c:v>128</c:v>
                </c:pt>
                <c:pt idx="1">
                  <c:v>32</c:v>
                </c:pt>
                <c:pt idx="2">
                  <c:v>19</c:v>
                </c:pt>
                <c:pt idx="3">
                  <c:v>64</c:v>
                </c:pt>
                <c:pt idx="4">
                  <c:v>70</c:v>
                </c:pt>
                <c:pt idx="5">
                  <c:v>27</c:v>
                </c:pt>
                <c:pt idx="6">
                  <c:v>81</c:v>
                </c:pt>
                <c:pt idx="7">
                  <c:v>22</c:v>
                </c:pt>
                <c:pt idx="8">
                  <c:v>45</c:v>
                </c:pt>
                <c:pt idx="9">
                  <c:v>30</c:v>
                </c:pt>
                <c:pt idx="10">
                  <c:v>48</c:v>
                </c:pt>
                <c:pt idx="11">
                  <c:v>107</c:v>
                </c:pt>
                <c:pt idx="12">
                  <c:v>76</c:v>
                </c:pt>
                <c:pt idx="13">
                  <c:v>61</c:v>
                </c:pt>
                <c:pt idx="14">
                  <c:v>9</c:v>
                </c:pt>
                <c:pt idx="15">
                  <c:v>132</c:v>
                </c:pt>
                <c:pt idx="16">
                  <c:v>108</c:v>
                </c:pt>
                <c:pt idx="17">
                  <c:v>89</c:v>
                </c:pt>
                <c:pt idx="18">
                  <c:v>80</c:v>
                </c:pt>
                <c:pt idx="19">
                  <c:v>6</c:v>
                </c:pt>
                <c:pt idx="20">
                  <c:v>79</c:v>
                </c:pt>
                <c:pt idx="21">
                  <c:v>57</c:v>
                </c:pt>
              </c:numCache>
            </c:numRef>
          </c:val>
          <c:smooth val="0"/>
          <c:extLst>
            <c:ext xmlns:c16="http://schemas.microsoft.com/office/drawing/2014/chart" uri="{C3380CC4-5D6E-409C-BE32-E72D297353CC}">
              <c16:uniqueId val="{00000001-48A8-4621-AD1C-F4B4B224160D}"/>
            </c:ext>
          </c:extLst>
        </c:ser>
        <c:dLbls>
          <c:showLegendKey val="0"/>
          <c:showVal val="0"/>
          <c:showCatName val="0"/>
          <c:showSerName val="0"/>
          <c:showPercent val="0"/>
          <c:showBubbleSize val="0"/>
        </c:dLbls>
        <c:marker val="1"/>
        <c:smooth val="0"/>
        <c:axId val="545164608"/>
        <c:axId val="267170176"/>
      </c:lineChart>
      <c:catAx>
        <c:axId val="54516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7170176"/>
        <c:crosses val="autoZero"/>
        <c:auto val="1"/>
        <c:lblAlgn val="ctr"/>
        <c:lblOffset val="100"/>
        <c:noMultiLvlLbl val="0"/>
      </c:catAx>
      <c:valAx>
        <c:axId val="267170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45164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t>Planned &amp; Used TU statistics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cat>
            <c:strRef>
              <c:f>Sheet1!$A$2:$A$89</c:f>
              <c:strCache>
                <c:ptCount val="85"/>
                <c:pt idx="0">
                  <c:v>AIML</c:v>
                </c:pt>
                <c:pt idx="4">
                  <c:v>MDA</c:v>
                </c:pt>
                <c:pt idx="8">
                  <c:v>IDM</c:v>
                </c:pt>
                <c:pt idx="12">
                  <c:v>CCL</c:v>
                </c:pt>
                <c:pt idx="16">
                  <c:v>NDT</c:v>
                </c:pt>
                <c:pt idx="20">
                  <c:v>CMO</c:v>
                </c:pt>
                <c:pt idx="24">
                  <c:v>MSEC</c:v>
                </c:pt>
                <c:pt idx="28">
                  <c:v>SBMA</c:v>
                </c:pt>
                <c:pt idx="32">
                  <c:v>PTM</c:v>
                </c:pt>
                <c:pt idx="36">
                  <c:v>MADCOL</c:v>
                </c:pt>
                <c:pt idx="40">
                  <c:v>SREP</c:v>
                </c:pt>
                <c:pt idx="44">
                  <c:v>PM</c:v>
                </c:pt>
                <c:pt idx="48">
                  <c:v>AdNRM</c:v>
                </c:pt>
                <c:pt idx="52">
                  <c:v>TMQ</c:v>
                </c:pt>
                <c:pt idx="56">
                  <c:v>NTNM</c:v>
                </c:pt>
                <c:pt idx="60">
                  <c:v>IABM</c:v>
                </c:pt>
                <c:pt idx="64">
                  <c:v>RedcapM</c:v>
                </c:pt>
                <c:pt idx="68">
                  <c:v>NWDAFM</c:v>
                </c:pt>
                <c:pt idx="72">
                  <c:v>NSM</c:v>
                </c:pt>
                <c:pt idx="76">
                  <c:v>EE</c:v>
                </c:pt>
                <c:pt idx="80">
                  <c:v>Mexpo</c:v>
                </c:pt>
                <c:pt idx="84">
                  <c:v>MStraM</c:v>
                </c:pt>
              </c:strCache>
            </c:strRef>
          </c:cat>
          <c:val>
            <c:numRef>
              <c:f>Sheet1!$B$2:$B$89</c:f>
              <c:numCache>
                <c:formatCode>General</c:formatCode>
                <c:ptCount val="88"/>
                <c:pt idx="0">
                  <c:v>6.1999999999999993</c:v>
                </c:pt>
                <c:pt idx="1">
                  <c:v>6.42</c:v>
                </c:pt>
                <c:pt idx="2">
                  <c:v>0</c:v>
                </c:pt>
                <c:pt idx="3">
                  <c:v>0</c:v>
                </c:pt>
                <c:pt idx="4">
                  <c:v>4.7000000000000011</c:v>
                </c:pt>
                <c:pt idx="5">
                  <c:v>2.91</c:v>
                </c:pt>
                <c:pt idx="6">
                  <c:v>3.8</c:v>
                </c:pt>
                <c:pt idx="7">
                  <c:v>0.8</c:v>
                </c:pt>
                <c:pt idx="8">
                  <c:v>4</c:v>
                </c:pt>
                <c:pt idx="9">
                  <c:v>3.2399999999999998</c:v>
                </c:pt>
                <c:pt idx="10">
                  <c:v>4</c:v>
                </c:pt>
                <c:pt idx="11">
                  <c:v>0.9</c:v>
                </c:pt>
                <c:pt idx="12">
                  <c:v>6.4</c:v>
                </c:pt>
                <c:pt idx="13">
                  <c:v>5.01</c:v>
                </c:pt>
                <c:pt idx="14">
                  <c:v>1.5</c:v>
                </c:pt>
                <c:pt idx="15">
                  <c:v>0</c:v>
                </c:pt>
                <c:pt idx="16">
                  <c:v>3.3</c:v>
                </c:pt>
                <c:pt idx="17">
                  <c:v>3.2699999999999996</c:v>
                </c:pt>
                <c:pt idx="18">
                  <c:v>0</c:v>
                </c:pt>
                <c:pt idx="19">
                  <c:v>0</c:v>
                </c:pt>
                <c:pt idx="20">
                  <c:v>6.6</c:v>
                </c:pt>
                <c:pt idx="21">
                  <c:v>4.49</c:v>
                </c:pt>
                <c:pt idx="22">
                  <c:v>0</c:v>
                </c:pt>
                <c:pt idx="23">
                  <c:v>0</c:v>
                </c:pt>
                <c:pt idx="24">
                  <c:v>0.7</c:v>
                </c:pt>
                <c:pt idx="25">
                  <c:v>0.2</c:v>
                </c:pt>
                <c:pt idx="26">
                  <c:v>0</c:v>
                </c:pt>
                <c:pt idx="27">
                  <c:v>0</c:v>
                </c:pt>
                <c:pt idx="28">
                  <c:v>5.5</c:v>
                </c:pt>
                <c:pt idx="29">
                  <c:v>3.8899999999999997</c:v>
                </c:pt>
                <c:pt idx="30">
                  <c:v>0</c:v>
                </c:pt>
                <c:pt idx="32">
                  <c:v>4</c:v>
                </c:pt>
                <c:pt idx="33">
                  <c:v>1.02</c:v>
                </c:pt>
                <c:pt idx="34">
                  <c:v>2</c:v>
                </c:pt>
                <c:pt idx="35">
                  <c:v>1.1000000000000001</c:v>
                </c:pt>
                <c:pt idx="36">
                  <c:v>0</c:v>
                </c:pt>
                <c:pt idx="37">
                  <c:v>0</c:v>
                </c:pt>
                <c:pt idx="38">
                  <c:v>2.9000000000000004</c:v>
                </c:pt>
                <c:pt idx="39">
                  <c:v>1.57</c:v>
                </c:pt>
                <c:pt idx="40">
                  <c:v>2</c:v>
                </c:pt>
                <c:pt idx="41">
                  <c:v>0.53</c:v>
                </c:pt>
                <c:pt idx="42">
                  <c:v>0.5</c:v>
                </c:pt>
                <c:pt idx="43">
                  <c:v>0.35</c:v>
                </c:pt>
                <c:pt idx="44">
                  <c:v>0</c:v>
                </c:pt>
                <c:pt idx="45">
                  <c:v>0</c:v>
                </c:pt>
                <c:pt idx="46">
                  <c:v>2.1999999999999997</c:v>
                </c:pt>
                <c:pt idx="47">
                  <c:v>2.19</c:v>
                </c:pt>
                <c:pt idx="48">
                  <c:v>0</c:v>
                </c:pt>
                <c:pt idx="49">
                  <c:v>0</c:v>
                </c:pt>
                <c:pt idx="50">
                  <c:v>2.8000000000000003</c:v>
                </c:pt>
                <c:pt idx="51">
                  <c:v>2.2800000000000002</c:v>
                </c:pt>
                <c:pt idx="52">
                  <c:v>0</c:v>
                </c:pt>
                <c:pt idx="53">
                  <c:v>0</c:v>
                </c:pt>
                <c:pt idx="54">
                  <c:v>0.5</c:v>
                </c:pt>
                <c:pt idx="55">
                  <c:v>0.52</c:v>
                </c:pt>
                <c:pt idx="56">
                  <c:v>3.9</c:v>
                </c:pt>
                <c:pt idx="57">
                  <c:v>2.5499999999999998</c:v>
                </c:pt>
                <c:pt idx="58">
                  <c:v>1.6</c:v>
                </c:pt>
                <c:pt idx="59">
                  <c:v>0</c:v>
                </c:pt>
                <c:pt idx="60">
                  <c:v>1.5999999999999999</c:v>
                </c:pt>
                <c:pt idx="61">
                  <c:v>0.53</c:v>
                </c:pt>
                <c:pt idx="62">
                  <c:v>0.1</c:v>
                </c:pt>
                <c:pt idx="63">
                  <c:v>0</c:v>
                </c:pt>
                <c:pt idx="64">
                  <c:v>3.3</c:v>
                </c:pt>
                <c:pt idx="65">
                  <c:v>1.07</c:v>
                </c:pt>
                <c:pt idx="66">
                  <c:v>0</c:v>
                </c:pt>
                <c:pt idx="67">
                  <c:v>0</c:v>
                </c:pt>
                <c:pt idx="68">
                  <c:v>1.5</c:v>
                </c:pt>
                <c:pt idx="69">
                  <c:v>0.64</c:v>
                </c:pt>
                <c:pt idx="70">
                  <c:v>0.7</c:v>
                </c:pt>
                <c:pt idx="71">
                  <c:v>0.30000000000000004</c:v>
                </c:pt>
                <c:pt idx="72">
                  <c:v>2.5</c:v>
                </c:pt>
                <c:pt idx="73">
                  <c:v>0.59</c:v>
                </c:pt>
                <c:pt idx="74">
                  <c:v>0.1</c:v>
                </c:pt>
                <c:pt idx="75">
                  <c:v>0.1</c:v>
                </c:pt>
                <c:pt idx="76">
                  <c:v>5</c:v>
                </c:pt>
                <c:pt idx="77">
                  <c:v>5.0500000000000007</c:v>
                </c:pt>
                <c:pt idx="78">
                  <c:v>0</c:v>
                </c:pt>
                <c:pt idx="79">
                  <c:v>0</c:v>
                </c:pt>
                <c:pt idx="80">
                  <c:v>4.5500000000000007</c:v>
                </c:pt>
                <c:pt idx="81">
                  <c:v>3.26</c:v>
                </c:pt>
                <c:pt idx="82">
                  <c:v>1.45</c:v>
                </c:pt>
                <c:pt idx="83">
                  <c:v>0</c:v>
                </c:pt>
                <c:pt idx="86">
                  <c:v>1.5</c:v>
                </c:pt>
                <c:pt idx="87">
                  <c:v>1.2</c:v>
                </c:pt>
              </c:numCache>
            </c:numRef>
          </c:val>
          <c:extLst>
            <c:ext xmlns:c16="http://schemas.microsoft.com/office/drawing/2014/chart" uri="{C3380CC4-5D6E-409C-BE32-E72D297353CC}">
              <c16:uniqueId val="{00000000-C8C8-4307-9099-CFEEFBB2170D}"/>
            </c:ext>
          </c:extLst>
        </c:ser>
        <c:dLbls>
          <c:showLegendKey val="0"/>
          <c:showVal val="0"/>
          <c:showCatName val="0"/>
          <c:showSerName val="0"/>
          <c:showPercent val="0"/>
          <c:showBubbleSize val="0"/>
        </c:dLbls>
        <c:gapWidth val="219"/>
        <c:overlap val="-27"/>
        <c:axId val="1059389455"/>
        <c:axId val="1238182303"/>
      </c:barChart>
      <c:catAx>
        <c:axId val="1059389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8182303"/>
        <c:crosses val="autoZero"/>
        <c:auto val="1"/>
        <c:lblAlgn val="ctr"/>
        <c:lblOffset val="100"/>
        <c:noMultiLvlLbl val="0"/>
      </c:catAx>
      <c:valAx>
        <c:axId val="1238182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59389455"/>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t>BONUS TU statistics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cat>
            <c:strRef>
              <c:f>Sheet1!$A$97:$A$118</c:f>
              <c:strCache>
                <c:ptCount val="22"/>
                <c:pt idx="0">
                  <c:v>AIML</c:v>
                </c:pt>
                <c:pt idx="1">
                  <c:v>MDA</c:v>
                </c:pt>
                <c:pt idx="2">
                  <c:v>IDM</c:v>
                </c:pt>
                <c:pt idx="3">
                  <c:v>CCL</c:v>
                </c:pt>
                <c:pt idx="4">
                  <c:v>NDT</c:v>
                </c:pt>
                <c:pt idx="5">
                  <c:v>CMO</c:v>
                </c:pt>
                <c:pt idx="6">
                  <c:v>MSEC</c:v>
                </c:pt>
                <c:pt idx="7">
                  <c:v>SBMA</c:v>
                </c:pt>
                <c:pt idx="8">
                  <c:v>PTM</c:v>
                </c:pt>
                <c:pt idx="9">
                  <c:v>MADCOL</c:v>
                </c:pt>
                <c:pt idx="10">
                  <c:v>SREP</c:v>
                </c:pt>
                <c:pt idx="11">
                  <c:v>PM</c:v>
                </c:pt>
                <c:pt idx="12">
                  <c:v>AdNRM</c:v>
                </c:pt>
                <c:pt idx="13">
                  <c:v>TMQ</c:v>
                </c:pt>
                <c:pt idx="14">
                  <c:v>NTNM</c:v>
                </c:pt>
                <c:pt idx="15">
                  <c:v>IABM</c:v>
                </c:pt>
                <c:pt idx="16">
                  <c:v>RedcapM</c:v>
                </c:pt>
                <c:pt idx="17">
                  <c:v>NWDAFM</c:v>
                </c:pt>
                <c:pt idx="18">
                  <c:v>NSM</c:v>
                </c:pt>
                <c:pt idx="19">
                  <c:v>EE</c:v>
                </c:pt>
                <c:pt idx="20">
                  <c:v>Mexpo</c:v>
                </c:pt>
                <c:pt idx="21">
                  <c:v>Monstra</c:v>
                </c:pt>
              </c:strCache>
            </c:strRef>
          </c:cat>
          <c:val>
            <c:numRef>
              <c:f>Sheet1!$B$97:$B$118</c:f>
              <c:numCache>
                <c:formatCode>General</c:formatCode>
                <c:ptCount val="22"/>
                <c:pt idx="0">
                  <c:v>5.7</c:v>
                </c:pt>
                <c:pt idx="1">
                  <c:v>0.33</c:v>
                </c:pt>
                <c:pt idx="2">
                  <c:v>3.76</c:v>
                </c:pt>
                <c:pt idx="3">
                  <c:v>1</c:v>
                </c:pt>
                <c:pt idx="4">
                  <c:v>2.5</c:v>
                </c:pt>
                <c:pt idx="5">
                  <c:v>6.26</c:v>
                </c:pt>
                <c:pt idx="6">
                  <c:v>0</c:v>
                </c:pt>
                <c:pt idx="7">
                  <c:v>0</c:v>
                </c:pt>
                <c:pt idx="8">
                  <c:v>0</c:v>
                </c:pt>
                <c:pt idx="9">
                  <c:v>0</c:v>
                </c:pt>
                <c:pt idx="10">
                  <c:v>0</c:v>
                </c:pt>
                <c:pt idx="11">
                  <c:v>0.3</c:v>
                </c:pt>
                <c:pt idx="12">
                  <c:v>0</c:v>
                </c:pt>
                <c:pt idx="13">
                  <c:v>0</c:v>
                </c:pt>
                <c:pt idx="14">
                  <c:v>0</c:v>
                </c:pt>
                <c:pt idx="15">
                  <c:v>0</c:v>
                </c:pt>
                <c:pt idx="16">
                  <c:v>0</c:v>
                </c:pt>
                <c:pt idx="17">
                  <c:v>0</c:v>
                </c:pt>
                <c:pt idx="18">
                  <c:v>0</c:v>
                </c:pt>
                <c:pt idx="19">
                  <c:v>3.7</c:v>
                </c:pt>
                <c:pt idx="20">
                  <c:v>2.7</c:v>
                </c:pt>
                <c:pt idx="21">
                  <c:v>0</c:v>
                </c:pt>
              </c:numCache>
            </c:numRef>
          </c:val>
          <c:extLst>
            <c:ext xmlns:c16="http://schemas.microsoft.com/office/drawing/2014/chart" uri="{C3380CC4-5D6E-409C-BE32-E72D297353CC}">
              <c16:uniqueId val="{00000000-BD3C-4511-81A2-DA37154C1D79}"/>
            </c:ext>
          </c:extLst>
        </c:ser>
        <c:dLbls>
          <c:showLegendKey val="0"/>
          <c:showVal val="0"/>
          <c:showCatName val="0"/>
          <c:showSerName val="0"/>
          <c:showPercent val="0"/>
          <c:showBubbleSize val="0"/>
        </c:dLbls>
        <c:gapWidth val="219"/>
        <c:overlap val="-27"/>
        <c:axId val="862235103"/>
        <c:axId val="1237457935"/>
      </c:barChart>
      <c:catAx>
        <c:axId val="86223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7457935"/>
        <c:crosses val="autoZero"/>
        <c:auto val="1"/>
        <c:lblAlgn val="ctr"/>
        <c:lblOffset val="100"/>
        <c:noMultiLvlLbl val="0"/>
      </c:catAx>
      <c:valAx>
        <c:axId val="1237457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62235103"/>
        <c:crosses val="autoZero"/>
        <c:crossBetween val="between"/>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9/4/2025</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9/4/2025</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S5-253743, </a:t>
            </a:r>
            <a:r>
              <a:rPr lang="fi-FI" sz="1100" b="1" spc="300" dirty="0">
                <a:ea typeface="+mn-ea"/>
                <a:cs typeface="Arial" panose="020B0604020202020204" pitchFamily="34" charset="0"/>
              </a:rPr>
              <a:t>SA5#162, Goteborg, Sweden, 25 - 29 August 2025</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2025</a:t>
            </a:r>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nwm-trial.etsi.org/#/documents/914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nwm-trial.etsi.org/#/documents/914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US" altLang="zh-CN" sz="4800" b="1" dirty="0"/>
              <a:t>Rel-19 SA5 work planning</a:t>
            </a:r>
            <a:br>
              <a:rPr lang="en-GB" sz="4800" b="1" i="1" dirty="0"/>
            </a:br>
            <a:r>
              <a:rPr lang="en-GB" altLang="zh-CN" sz="2400" dirty="0">
                <a:latin typeface="Arial" pitchFamily="34" charset="0"/>
              </a:rPr>
              <a:t>SA5#</a:t>
            </a:r>
            <a:r>
              <a:rPr lang="fr-FR" altLang="zh-CN" sz="2400" dirty="0">
                <a:latin typeface="Arial" pitchFamily="34" charset="0"/>
              </a:rPr>
              <a:t>1</a:t>
            </a:r>
            <a:r>
              <a:rPr lang="en-US" altLang="zh-CN" sz="2400" dirty="0">
                <a:latin typeface="Arial" pitchFamily="34" charset="0"/>
              </a:rPr>
              <a:t>62</a:t>
            </a:r>
            <a:r>
              <a:rPr lang="fr-FR" altLang="zh-CN" sz="2400" dirty="0">
                <a:latin typeface="Arial" pitchFamily="34" charset="0"/>
              </a:rPr>
              <a:t>, </a:t>
            </a:r>
            <a:r>
              <a:rPr lang="fi-FI" altLang="zh-CN" sz="2400" dirty="0">
                <a:latin typeface="Arial" pitchFamily="34" charset="0"/>
              </a:rPr>
              <a:t>Goteborg, Sweden, 25 - 29 August 2025</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98646" y="4339138"/>
            <a:ext cx="9331354" cy="1752600"/>
          </a:xfrm>
        </p:spPr>
        <p:txBody>
          <a:bodyPr/>
          <a:lstStyle/>
          <a:p>
            <a:pPr>
              <a:lnSpc>
                <a:spcPct val="80000"/>
              </a:lnSpc>
            </a:pPr>
            <a:br>
              <a:rPr lang="en-US" altLang="en-US" sz="2667" dirty="0"/>
            </a:br>
            <a:r>
              <a:rPr lang="en-US" altLang="en-US" sz="2400" dirty="0">
                <a:latin typeface="Arial" charset="0"/>
              </a:rPr>
              <a:t>Zou Lan, 3GPP </a:t>
            </a:r>
            <a:r>
              <a:rPr lang="en-GB" altLang="zh-CN" sz="2400" dirty="0">
                <a:latin typeface="Arial" charset="0"/>
              </a:rPr>
              <a:t>SA5 Chair, </a:t>
            </a:r>
            <a:r>
              <a:rPr lang="en-US" altLang="zh-CN" sz="2400" dirty="0">
                <a:latin typeface="Arial" charset="0"/>
              </a:rPr>
              <a:t>HUAWEI</a:t>
            </a:r>
          </a:p>
          <a:p>
            <a:pPr>
              <a:lnSpc>
                <a:spcPct val="80000"/>
              </a:lnSpc>
            </a:pPr>
            <a:r>
              <a:rPr lang="en-GB" altLang="zh-CN" sz="2400" dirty="0">
                <a:latin typeface="Arial" charset="0"/>
              </a:rPr>
              <a:t>Thomas Tovinger, 3GPP SA5 Vice-Chair, ERICSSON</a:t>
            </a:r>
          </a:p>
          <a:p>
            <a:pPr>
              <a:lnSpc>
                <a:spcPct val="80000"/>
              </a:lnSpc>
            </a:pPr>
            <a:r>
              <a:rPr lang="en-GB" altLang="en-US" sz="2400" dirty="0">
                <a:latin typeface="Arial" charset="0"/>
              </a:rPr>
              <a:t>Anatoly Andrianov, </a:t>
            </a:r>
            <a:r>
              <a:rPr lang="en-GB" altLang="zh-CN" sz="2400" dirty="0">
                <a:latin typeface="Arial" charset="0"/>
              </a:rPr>
              <a:t>3GPP SA5 Vice-Chair, NOKIA</a:t>
            </a:r>
          </a:p>
          <a:p>
            <a:pPr>
              <a:lnSpc>
                <a:spcPct val="80000"/>
              </a:lnSpc>
            </a:pPr>
            <a:r>
              <a:rPr lang="en-GB" altLang="zh-CN" sz="2400" dirty="0">
                <a:latin typeface="Arial" charset="0"/>
              </a:rPr>
              <a:t>Gerald G</a:t>
            </a:r>
            <a:r>
              <a:rPr lang="en-US" altLang="zh-CN" sz="2400" dirty="0">
                <a:latin typeface="Arial" charset="0"/>
              </a:rPr>
              <a:t>ö</a:t>
            </a:r>
            <a:r>
              <a:rPr lang="en-GB" altLang="zh-CN" sz="2400" dirty="0" err="1">
                <a:latin typeface="Arial" charset="0"/>
              </a:rPr>
              <a:t>rmer</a:t>
            </a:r>
            <a:r>
              <a:rPr lang="en-GB" altLang="zh-CN" sz="2400" dirty="0">
                <a:latin typeface="Arial" charset="0"/>
              </a:rPr>
              <a:t>,</a:t>
            </a:r>
            <a:r>
              <a:rPr lang="de-DE" altLang="de-DE" sz="2400" dirty="0">
                <a:latin typeface="Arial" charset="0"/>
              </a:rPr>
              <a:t> SA5 Charging SWG Chair, MATRIXX Software</a:t>
            </a:r>
            <a:endParaRPr lang="en-GB" altLang="zh-CN" sz="2400" dirty="0">
              <a:latin typeface="Arial" charset="0"/>
            </a:endParaRPr>
          </a:p>
          <a:p>
            <a:pPr>
              <a:lnSpc>
                <a:spcPct val="80000"/>
              </a:lnSpc>
            </a:pPr>
            <a:endParaRPr lang="en-US" altLang="en-US" sz="2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43DC833B-FA2E-4A90-930C-947D3FBC5966}"/>
              </a:ext>
            </a:extLst>
          </p:cNvPr>
          <p:cNvSpPr>
            <a:spLocks noGrp="1"/>
          </p:cNvSpPr>
          <p:nvPr>
            <p:ph type="title"/>
          </p:nvPr>
        </p:nvSpPr>
        <p:spPr>
          <a:xfrm>
            <a:off x="200554" y="140029"/>
            <a:ext cx="9585583" cy="1143000"/>
          </a:xfrm>
        </p:spPr>
        <p:txBody>
          <a:bodyPr/>
          <a:lstStyle/>
          <a:p>
            <a:r>
              <a:rPr lang="en-US" altLang="zh-CN" sz="2400" dirty="0"/>
              <a:t>Rel-19 SA5 Management and Orchestration cooperation with other groups </a:t>
            </a:r>
            <a:br>
              <a:rPr lang="en-US" altLang="zh-CN" sz="2400" dirty="0"/>
            </a:br>
            <a:r>
              <a:rPr lang="en-US" altLang="zh-CN" sz="2400" dirty="0"/>
              <a:t>(for SA5 internal use)</a:t>
            </a:r>
            <a:endParaRPr lang="en-US" sz="2400" dirty="0"/>
          </a:p>
        </p:txBody>
      </p:sp>
      <p:sp>
        <p:nvSpPr>
          <p:cNvPr id="5" name="Rounded Rectangle 43">
            <a:extLst>
              <a:ext uri="{FF2B5EF4-FFF2-40B4-BE49-F238E27FC236}">
                <a16:creationId xmlns:a16="http://schemas.microsoft.com/office/drawing/2014/main" id="{155D4578-3F7D-4779-ADA5-E3F8AB4C7690}"/>
              </a:ext>
            </a:extLst>
          </p:cNvPr>
          <p:cNvSpPr/>
          <p:nvPr/>
        </p:nvSpPr>
        <p:spPr>
          <a:xfrm>
            <a:off x="953089" y="2003577"/>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SA1</a:t>
            </a:r>
          </a:p>
          <a:p>
            <a:pPr algn="ctr"/>
            <a:r>
              <a:rPr lang="en-US" dirty="0"/>
              <a:t>Requirements</a:t>
            </a:r>
          </a:p>
        </p:txBody>
      </p:sp>
      <p:sp>
        <p:nvSpPr>
          <p:cNvPr id="6" name="Rounded Rectangle 46">
            <a:extLst>
              <a:ext uri="{FF2B5EF4-FFF2-40B4-BE49-F238E27FC236}">
                <a16:creationId xmlns:a16="http://schemas.microsoft.com/office/drawing/2014/main" id="{636FCC7E-19CA-422C-877A-D917E1C5514F}"/>
              </a:ext>
            </a:extLst>
          </p:cNvPr>
          <p:cNvSpPr/>
          <p:nvPr/>
        </p:nvSpPr>
        <p:spPr>
          <a:xfrm>
            <a:off x="1008613" y="4067620"/>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SA2</a:t>
            </a:r>
          </a:p>
          <a:p>
            <a:pPr algn="ctr">
              <a:defRPr/>
            </a:pPr>
            <a:r>
              <a:rPr lang="en-US" dirty="0"/>
              <a:t>Architecture</a:t>
            </a:r>
          </a:p>
        </p:txBody>
      </p:sp>
      <p:sp>
        <p:nvSpPr>
          <p:cNvPr id="7" name="Rounded Rectangle 47">
            <a:extLst>
              <a:ext uri="{FF2B5EF4-FFF2-40B4-BE49-F238E27FC236}">
                <a16:creationId xmlns:a16="http://schemas.microsoft.com/office/drawing/2014/main" id="{2B6C455F-86BE-498C-9379-EB7B04467DD9}"/>
              </a:ext>
            </a:extLst>
          </p:cNvPr>
          <p:cNvSpPr/>
          <p:nvPr/>
        </p:nvSpPr>
        <p:spPr>
          <a:xfrm>
            <a:off x="2246590" y="4070834"/>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SA3</a:t>
            </a:r>
          </a:p>
          <a:p>
            <a:pPr algn="ctr"/>
            <a:r>
              <a:rPr lang="en-US" dirty="0"/>
              <a:t>Security</a:t>
            </a:r>
          </a:p>
        </p:txBody>
      </p:sp>
      <p:sp>
        <p:nvSpPr>
          <p:cNvPr id="8" name="Rounded Rectangle 48">
            <a:extLst>
              <a:ext uri="{FF2B5EF4-FFF2-40B4-BE49-F238E27FC236}">
                <a16:creationId xmlns:a16="http://schemas.microsoft.com/office/drawing/2014/main" id="{F1D645DE-92C6-40E4-8EC4-4D2EC36B8C61}"/>
              </a:ext>
            </a:extLst>
          </p:cNvPr>
          <p:cNvSpPr/>
          <p:nvPr/>
        </p:nvSpPr>
        <p:spPr>
          <a:xfrm>
            <a:off x="3451780" y="4081539"/>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SA4</a:t>
            </a:r>
          </a:p>
          <a:p>
            <a:pPr algn="ctr"/>
            <a:r>
              <a:rPr lang="en-US" dirty="0"/>
              <a:t>Media</a:t>
            </a:r>
          </a:p>
        </p:txBody>
      </p:sp>
      <p:sp>
        <p:nvSpPr>
          <p:cNvPr id="9" name="Rounded Rectangle 49">
            <a:extLst>
              <a:ext uri="{FF2B5EF4-FFF2-40B4-BE49-F238E27FC236}">
                <a16:creationId xmlns:a16="http://schemas.microsoft.com/office/drawing/2014/main" id="{F5094ED4-F006-4934-AE63-3E6DE0184785}"/>
              </a:ext>
            </a:extLst>
          </p:cNvPr>
          <p:cNvSpPr/>
          <p:nvPr/>
        </p:nvSpPr>
        <p:spPr>
          <a:xfrm>
            <a:off x="4672079" y="5367379"/>
            <a:ext cx="1087775" cy="3443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SA5 OAM</a:t>
            </a:r>
          </a:p>
          <a:p>
            <a:pPr algn="ctr">
              <a:defRPr/>
            </a:pPr>
            <a:r>
              <a:rPr lang="en-US" altLang="zh-CN" dirty="0"/>
              <a:t>Stage 3</a:t>
            </a:r>
            <a:endParaRPr lang="en-US" dirty="0"/>
          </a:p>
        </p:txBody>
      </p:sp>
      <p:sp>
        <p:nvSpPr>
          <p:cNvPr id="10" name="Rounded Rectangle 50">
            <a:extLst>
              <a:ext uri="{FF2B5EF4-FFF2-40B4-BE49-F238E27FC236}">
                <a16:creationId xmlns:a16="http://schemas.microsoft.com/office/drawing/2014/main" id="{6DFE8731-393F-4EA8-80A2-2D1676377810}"/>
              </a:ext>
            </a:extLst>
          </p:cNvPr>
          <p:cNvSpPr/>
          <p:nvPr/>
        </p:nvSpPr>
        <p:spPr>
          <a:xfrm>
            <a:off x="5892363" y="4070242"/>
            <a:ext cx="964073"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SA6</a:t>
            </a:r>
          </a:p>
          <a:p>
            <a:pPr algn="ctr"/>
            <a:r>
              <a:rPr lang="en-US" dirty="0"/>
              <a:t>Apps/MC</a:t>
            </a:r>
          </a:p>
        </p:txBody>
      </p:sp>
      <p:cxnSp>
        <p:nvCxnSpPr>
          <p:cNvPr id="11" name="Curved Connector 56">
            <a:extLst>
              <a:ext uri="{FF2B5EF4-FFF2-40B4-BE49-F238E27FC236}">
                <a16:creationId xmlns:a16="http://schemas.microsoft.com/office/drawing/2014/main" id="{07F07DFF-0E76-40A8-BEF7-61ECC6CD63FE}"/>
              </a:ext>
            </a:extLst>
          </p:cNvPr>
          <p:cNvCxnSpPr>
            <a:cxnSpLocks/>
            <a:stCxn id="5" idx="3"/>
          </p:cNvCxnSpPr>
          <p:nvPr/>
        </p:nvCxnSpPr>
        <p:spPr>
          <a:xfrm>
            <a:off x="2172568" y="2358784"/>
            <a:ext cx="2430630" cy="118128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75">
            <a:extLst>
              <a:ext uri="{FF2B5EF4-FFF2-40B4-BE49-F238E27FC236}">
                <a16:creationId xmlns:a16="http://schemas.microsoft.com/office/drawing/2014/main" id="{BB08BA1F-AB30-42A1-B1CA-C5DCFC204486}"/>
              </a:ext>
            </a:extLst>
          </p:cNvPr>
          <p:cNvSpPr/>
          <p:nvPr/>
        </p:nvSpPr>
        <p:spPr>
          <a:xfrm>
            <a:off x="6894948" y="2965622"/>
            <a:ext cx="879060" cy="2734297"/>
          </a:xfrm>
          <a:prstGeom prst="roundRect">
            <a:avLst/>
          </a:prstGeom>
          <a:solidFill>
            <a:schemeClr val="accent6">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RAN</a:t>
            </a:r>
          </a:p>
          <a:p>
            <a:pPr algn="ctr"/>
            <a:r>
              <a:rPr lang="en-US" dirty="0"/>
              <a:t>Radio Access</a:t>
            </a:r>
          </a:p>
        </p:txBody>
      </p:sp>
      <p:sp>
        <p:nvSpPr>
          <p:cNvPr id="13" name="Rounded Rectangle 117">
            <a:extLst>
              <a:ext uri="{FF2B5EF4-FFF2-40B4-BE49-F238E27FC236}">
                <a16:creationId xmlns:a16="http://schemas.microsoft.com/office/drawing/2014/main" id="{02F2BED5-FA4B-49CE-A429-98EE4F8CF306}"/>
              </a:ext>
            </a:extLst>
          </p:cNvPr>
          <p:cNvSpPr/>
          <p:nvPr/>
        </p:nvSpPr>
        <p:spPr>
          <a:xfrm>
            <a:off x="995671" y="5369225"/>
            <a:ext cx="3475758" cy="344315"/>
          </a:xfrm>
          <a:prstGeom prst="roundRect">
            <a:avLst/>
          </a:prstGeom>
          <a:solidFill>
            <a:srgbClr val="92D05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CT – Protocols &amp;  Coding</a:t>
            </a:r>
          </a:p>
        </p:txBody>
      </p:sp>
      <p:sp>
        <p:nvSpPr>
          <p:cNvPr id="14" name="TextBox 66">
            <a:extLst>
              <a:ext uri="{FF2B5EF4-FFF2-40B4-BE49-F238E27FC236}">
                <a16:creationId xmlns:a16="http://schemas.microsoft.com/office/drawing/2014/main" id="{A181CD9F-4A44-4A3A-9470-19590BF85AAE}"/>
              </a:ext>
            </a:extLst>
          </p:cNvPr>
          <p:cNvSpPr txBox="1">
            <a:spLocks noChangeArrowheads="1"/>
          </p:cNvSpPr>
          <p:nvPr/>
        </p:nvSpPr>
        <p:spPr bwMode="auto">
          <a:xfrm>
            <a:off x="230010" y="2189315"/>
            <a:ext cx="821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latin typeface="Arial" panose="020B0604020202020204" pitchFamily="34" charset="0"/>
              </a:rPr>
              <a:t>Stage 1</a:t>
            </a:r>
          </a:p>
        </p:txBody>
      </p:sp>
      <p:sp>
        <p:nvSpPr>
          <p:cNvPr id="15" name="TextBox 137">
            <a:extLst>
              <a:ext uri="{FF2B5EF4-FFF2-40B4-BE49-F238E27FC236}">
                <a16:creationId xmlns:a16="http://schemas.microsoft.com/office/drawing/2014/main" id="{D20F9FFE-3A50-4C84-A062-C331724D58C6}"/>
              </a:ext>
            </a:extLst>
          </p:cNvPr>
          <p:cNvSpPr txBox="1">
            <a:spLocks noChangeArrowheads="1"/>
          </p:cNvSpPr>
          <p:nvPr/>
        </p:nvSpPr>
        <p:spPr bwMode="auto">
          <a:xfrm>
            <a:off x="276684" y="3763191"/>
            <a:ext cx="821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latin typeface="Arial" panose="020B0604020202020204" pitchFamily="34" charset="0"/>
              </a:rPr>
              <a:t>Stage 2</a:t>
            </a:r>
          </a:p>
        </p:txBody>
      </p:sp>
      <p:sp>
        <p:nvSpPr>
          <p:cNvPr id="16" name="TextBox 138">
            <a:extLst>
              <a:ext uri="{FF2B5EF4-FFF2-40B4-BE49-F238E27FC236}">
                <a16:creationId xmlns:a16="http://schemas.microsoft.com/office/drawing/2014/main" id="{A26DB8F4-D797-4E8D-A579-8FB3865D4F99}"/>
              </a:ext>
            </a:extLst>
          </p:cNvPr>
          <p:cNvSpPr txBox="1">
            <a:spLocks noChangeArrowheads="1"/>
          </p:cNvSpPr>
          <p:nvPr/>
        </p:nvSpPr>
        <p:spPr bwMode="auto">
          <a:xfrm>
            <a:off x="231683" y="5269065"/>
            <a:ext cx="870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latin typeface="Arial" panose="020B0604020202020204" pitchFamily="34" charset="0"/>
              </a:rPr>
              <a:t>Stage 3 </a:t>
            </a:r>
          </a:p>
        </p:txBody>
      </p:sp>
      <p:cxnSp>
        <p:nvCxnSpPr>
          <p:cNvPr id="17" name="Straight Arrow Connector 86">
            <a:extLst>
              <a:ext uri="{FF2B5EF4-FFF2-40B4-BE49-F238E27FC236}">
                <a16:creationId xmlns:a16="http://schemas.microsoft.com/office/drawing/2014/main" id="{B33378C7-1809-4C13-9B05-D4D3892F4499}"/>
              </a:ext>
            </a:extLst>
          </p:cNvPr>
          <p:cNvCxnSpPr/>
          <p:nvPr/>
        </p:nvCxnSpPr>
        <p:spPr>
          <a:xfrm flipH="1">
            <a:off x="280901" y="2003577"/>
            <a:ext cx="11113" cy="37988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87">
            <a:extLst>
              <a:ext uri="{FF2B5EF4-FFF2-40B4-BE49-F238E27FC236}">
                <a16:creationId xmlns:a16="http://schemas.microsoft.com/office/drawing/2014/main" id="{8C86245B-FE58-4C65-ABB0-96C0E016E2B7}"/>
              </a:ext>
            </a:extLst>
          </p:cNvPr>
          <p:cNvSpPr txBox="1">
            <a:spLocks noChangeArrowheads="1"/>
          </p:cNvSpPr>
          <p:nvPr/>
        </p:nvSpPr>
        <p:spPr bwMode="auto">
          <a:xfrm rot="16200000">
            <a:off x="-70729" y="2050408"/>
            <a:ext cx="500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latin typeface="Arial" panose="020B0604020202020204" pitchFamily="34" charset="0"/>
              </a:rPr>
              <a:t>time</a:t>
            </a:r>
            <a:endParaRPr lang="en-US" altLang="en-US" sz="1800" b="1">
              <a:latin typeface="Arial" panose="020B0604020202020204" pitchFamily="34" charset="0"/>
            </a:endParaRPr>
          </a:p>
        </p:txBody>
      </p:sp>
      <p:cxnSp>
        <p:nvCxnSpPr>
          <p:cNvPr id="19" name="Curved Connector 56">
            <a:extLst>
              <a:ext uri="{FF2B5EF4-FFF2-40B4-BE49-F238E27FC236}">
                <a16:creationId xmlns:a16="http://schemas.microsoft.com/office/drawing/2014/main" id="{046C4F8E-7ED4-4432-94D6-22B5612E47B5}"/>
              </a:ext>
            </a:extLst>
          </p:cNvPr>
          <p:cNvCxnSpPr>
            <a:cxnSpLocks/>
            <a:stCxn id="12" idx="0"/>
          </p:cNvCxnSpPr>
          <p:nvPr/>
        </p:nvCxnSpPr>
        <p:spPr>
          <a:xfrm rot="16200000" flipH="1" flipV="1">
            <a:off x="6299662" y="2505253"/>
            <a:ext cx="574448" cy="1495185"/>
          </a:xfrm>
          <a:prstGeom prst="curvedConnector4">
            <a:avLst>
              <a:gd name="adj1" fmla="val -39795"/>
              <a:gd name="adj2" fmla="val 64698"/>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ounded Rectangle 49">
            <a:extLst>
              <a:ext uri="{FF2B5EF4-FFF2-40B4-BE49-F238E27FC236}">
                <a16:creationId xmlns:a16="http://schemas.microsoft.com/office/drawing/2014/main" id="{B3F2EA2C-432D-4DA6-9EFC-20DB94C42630}"/>
              </a:ext>
            </a:extLst>
          </p:cNvPr>
          <p:cNvSpPr/>
          <p:nvPr/>
        </p:nvSpPr>
        <p:spPr>
          <a:xfrm>
            <a:off x="4672079" y="2108714"/>
            <a:ext cx="1087775" cy="617694"/>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dirty="0"/>
              <a:t>SA5 OAM</a:t>
            </a:r>
          </a:p>
          <a:p>
            <a:pPr algn="ctr">
              <a:defRPr/>
            </a:pPr>
            <a:r>
              <a:rPr lang="en-US" altLang="zh-CN" dirty="0"/>
              <a:t>Stage 1</a:t>
            </a:r>
            <a:endParaRPr lang="en-US" dirty="0"/>
          </a:p>
        </p:txBody>
      </p:sp>
      <p:sp>
        <p:nvSpPr>
          <p:cNvPr id="21" name="Rounded Rectangle 49">
            <a:extLst>
              <a:ext uri="{FF2B5EF4-FFF2-40B4-BE49-F238E27FC236}">
                <a16:creationId xmlns:a16="http://schemas.microsoft.com/office/drawing/2014/main" id="{55F01D9A-4F2E-4166-B0B2-654F17A1E3C6}"/>
              </a:ext>
            </a:extLst>
          </p:cNvPr>
          <p:cNvSpPr/>
          <p:nvPr/>
        </p:nvSpPr>
        <p:spPr>
          <a:xfrm>
            <a:off x="4672079" y="4067620"/>
            <a:ext cx="1087775" cy="4334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SA5 OAM</a:t>
            </a:r>
          </a:p>
          <a:p>
            <a:pPr algn="ctr">
              <a:defRPr/>
            </a:pPr>
            <a:r>
              <a:rPr lang="en-US" altLang="zh-CN" dirty="0"/>
              <a:t>Stage 2</a:t>
            </a:r>
            <a:endParaRPr lang="en-US" dirty="0"/>
          </a:p>
        </p:txBody>
      </p:sp>
      <p:cxnSp>
        <p:nvCxnSpPr>
          <p:cNvPr id="22" name="Curved Connector 56">
            <a:extLst>
              <a:ext uri="{FF2B5EF4-FFF2-40B4-BE49-F238E27FC236}">
                <a16:creationId xmlns:a16="http://schemas.microsoft.com/office/drawing/2014/main" id="{4DA625FA-5308-415F-AAA7-3DE5675CB4B4}"/>
              </a:ext>
            </a:extLst>
          </p:cNvPr>
          <p:cNvCxnSpPr>
            <a:cxnSpLocks/>
            <a:stCxn id="20" idx="2"/>
            <a:endCxn id="21" idx="0"/>
          </p:cNvCxnSpPr>
          <p:nvPr/>
        </p:nvCxnSpPr>
        <p:spPr>
          <a:xfrm rot="5400000">
            <a:off x="4545361" y="3397014"/>
            <a:ext cx="1341212" cy="1270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132">
            <a:extLst>
              <a:ext uri="{FF2B5EF4-FFF2-40B4-BE49-F238E27FC236}">
                <a16:creationId xmlns:a16="http://schemas.microsoft.com/office/drawing/2014/main" id="{A34B0028-259D-4CAA-AA44-66F0FE181EA5}"/>
              </a:ext>
            </a:extLst>
          </p:cNvPr>
          <p:cNvCxnSpPr>
            <a:cxnSpLocks/>
            <a:stCxn id="21" idx="2"/>
          </p:cNvCxnSpPr>
          <p:nvPr/>
        </p:nvCxnSpPr>
        <p:spPr>
          <a:xfrm rot="16200000" flipH="1">
            <a:off x="4789817" y="4927200"/>
            <a:ext cx="852388" cy="8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56">
            <a:extLst>
              <a:ext uri="{FF2B5EF4-FFF2-40B4-BE49-F238E27FC236}">
                <a16:creationId xmlns:a16="http://schemas.microsoft.com/office/drawing/2014/main" id="{5A4452C5-1C5F-4F3D-B275-F0C2A11F2199}"/>
              </a:ext>
            </a:extLst>
          </p:cNvPr>
          <p:cNvCxnSpPr>
            <a:cxnSpLocks/>
            <a:stCxn id="13" idx="0"/>
          </p:cNvCxnSpPr>
          <p:nvPr/>
        </p:nvCxnSpPr>
        <p:spPr>
          <a:xfrm rot="5400000" flipH="1" flipV="1">
            <a:off x="2747295" y="3537028"/>
            <a:ext cx="1818452" cy="1845942"/>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urved Connector 56">
            <a:extLst>
              <a:ext uri="{FF2B5EF4-FFF2-40B4-BE49-F238E27FC236}">
                <a16:creationId xmlns:a16="http://schemas.microsoft.com/office/drawing/2014/main" id="{F5B29A4D-24B0-484A-83C9-9FC9B77BB62B}"/>
              </a:ext>
            </a:extLst>
          </p:cNvPr>
          <p:cNvCxnSpPr>
            <a:cxnSpLocks/>
            <a:endCxn id="6" idx="0"/>
          </p:cNvCxnSpPr>
          <p:nvPr/>
        </p:nvCxnSpPr>
        <p:spPr>
          <a:xfrm rot="10800000" flipV="1">
            <a:off x="1552502" y="3553988"/>
            <a:ext cx="3067313" cy="513632"/>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urved Connector 56">
            <a:extLst>
              <a:ext uri="{FF2B5EF4-FFF2-40B4-BE49-F238E27FC236}">
                <a16:creationId xmlns:a16="http://schemas.microsoft.com/office/drawing/2014/main" id="{2B79B973-DD74-4182-80F0-FE8E43AC26ED}"/>
              </a:ext>
            </a:extLst>
          </p:cNvPr>
          <p:cNvCxnSpPr>
            <a:cxnSpLocks/>
            <a:endCxn id="7" idx="0"/>
          </p:cNvCxnSpPr>
          <p:nvPr/>
        </p:nvCxnSpPr>
        <p:spPr>
          <a:xfrm rot="10800000" flipV="1">
            <a:off x="2790478" y="3553988"/>
            <a:ext cx="1829336" cy="516846"/>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urved Connector 56">
            <a:extLst>
              <a:ext uri="{FF2B5EF4-FFF2-40B4-BE49-F238E27FC236}">
                <a16:creationId xmlns:a16="http://schemas.microsoft.com/office/drawing/2014/main" id="{39890B8D-1712-48F7-BE52-9126BA58AC61}"/>
              </a:ext>
            </a:extLst>
          </p:cNvPr>
          <p:cNvCxnSpPr>
            <a:cxnSpLocks/>
            <a:endCxn id="8" idx="0"/>
          </p:cNvCxnSpPr>
          <p:nvPr/>
        </p:nvCxnSpPr>
        <p:spPr>
          <a:xfrm rot="10800000" flipV="1">
            <a:off x="3995668" y="3553987"/>
            <a:ext cx="624146" cy="527551"/>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urved Connector 56">
            <a:extLst>
              <a:ext uri="{FF2B5EF4-FFF2-40B4-BE49-F238E27FC236}">
                <a16:creationId xmlns:a16="http://schemas.microsoft.com/office/drawing/2014/main" id="{BDA670EE-61B2-4407-BE3C-9A66AD7B3566}"/>
              </a:ext>
            </a:extLst>
          </p:cNvPr>
          <p:cNvCxnSpPr>
            <a:cxnSpLocks/>
            <a:stCxn id="10" idx="0"/>
          </p:cNvCxnSpPr>
          <p:nvPr/>
        </p:nvCxnSpPr>
        <p:spPr>
          <a:xfrm rot="16200000" flipV="1">
            <a:off x="5855295" y="3551137"/>
            <a:ext cx="516255" cy="521956"/>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文本框 37">
            <a:extLst>
              <a:ext uri="{FF2B5EF4-FFF2-40B4-BE49-F238E27FC236}">
                <a16:creationId xmlns:a16="http://schemas.microsoft.com/office/drawing/2014/main" id="{D6F62C11-D959-45F2-B3A1-F4907B8EC5FA}"/>
              </a:ext>
            </a:extLst>
          </p:cNvPr>
          <p:cNvSpPr txBox="1"/>
          <p:nvPr/>
        </p:nvSpPr>
        <p:spPr>
          <a:xfrm>
            <a:off x="8906933" y="1375162"/>
            <a:ext cx="3271818" cy="2677656"/>
          </a:xfrm>
          <a:prstGeom prst="rect">
            <a:avLst/>
          </a:prstGeom>
          <a:solidFill>
            <a:schemeClr val="bg1"/>
          </a:solidFill>
        </p:spPr>
        <p:txBody>
          <a:bodyPr wrap="square" rtlCol="0">
            <a:spAutoFit/>
          </a:bodyPr>
          <a:lstStyle/>
          <a:p>
            <a:pPr marL="341313" indent="-341313">
              <a:spcBef>
                <a:spcPct val="20000"/>
              </a:spcBef>
              <a:buBlip>
                <a:blip r:embed="rId2"/>
              </a:buBlip>
              <a:defRPr/>
            </a:pPr>
            <a:r>
              <a:rPr lang="en-US" altLang="zh-CN" sz="1400" b="1" dirty="0">
                <a:latin typeface="+mn-lt"/>
                <a:cs typeface="+mn-cs"/>
              </a:rPr>
              <a:t>3GPP Internal Cooperation:</a:t>
            </a:r>
          </a:p>
          <a:p>
            <a:pPr lvl="1"/>
            <a:r>
              <a:rPr lang="en-US" altLang="zh-CN" sz="1100" b="1" dirty="0"/>
              <a:t>1. SA1: </a:t>
            </a:r>
            <a:r>
              <a:rPr lang="en-US" altLang="zh-CN" sz="1100" dirty="0"/>
              <a:t>Management related requirements</a:t>
            </a:r>
          </a:p>
          <a:p>
            <a:pPr lvl="1"/>
            <a:r>
              <a:rPr lang="en-US" altLang="zh-CN" sz="1100" b="1" dirty="0"/>
              <a:t>2. SA2: </a:t>
            </a:r>
            <a:r>
              <a:rPr lang="en-US" altLang="zh-CN" sz="1100" dirty="0"/>
              <a:t>EE, AIML, NWDAF, CN NF management</a:t>
            </a:r>
          </a:p>
          <a:p>
            <a:pPr lvl="1"/>
            <a:r>
              <a:rPr lang="en-US" altLang="zh-CN" sz="1100" b="1" dirty="0"/>
              <a:t>3. SA3: </a:t>
            </a:r>
            <a:r>
              <a:rPr lang="en-US" altLang="zh-CN" sz="1100" dirty="0"/>
              <a:t>OAM Security</a:t>
            </a:r>
          </a:p>
          <a:p>
            <a:pPr lvl="1"/>
            <a:r>
              <a:rPr lang="en-US" altLang="zh-CN" sz="1100" b="1" dirty="0"/>
              <a:t>4. SA4: </a:t>
            </a:r>
            <a:r>
              <a:rPr lang="en-US" altLang="zh-CN" sz="1100" dirty="0" err="1"/>
              <a:t>QoE</a:t>
            </a:r>
            <a:r>
              <a:rPr lang="en-US" altLang="zh-CN" sz="1100" dirty="0"/>
              <a:t> data collection</a:t>
            </a:r>
          </a:p>
          <a:p>
            <a:pPr lvl="1"/>
            <a:r>
              <a:rPr lang="en-US" altLang="zh-CN" sz="1100" b="1" dirty="0"/>
              <a:t>5. SA6: </a:t>
            </a:r>
            <a:r>
              <a:rPr lang="en-US" altLang="zh-CN" sz="1100" dirty="0"/>
              <a:t>MEC, Exposure</a:t>
            </a:r>
          </a:p>
          <a:p>
            <a:pPr lvl="1"/>
            <a:r>
              <a:rPr lang="en-US" altLang="zh-CN" sz="1100" b="1" dirty="0"/>
              <a:t>6. CT: </a:t>
            </a:r>
            <a:r>
              <a:rPr lang="en-US" altLang="zh-CN" sz="1100" dirty="0">
                <a:solidFill>
                  <a:prstClr val="black"/>
                </a:solidFill>
              </a:rPr>
              <a:t>Trace, </a:t>
            </a:r>
            <a:r>
              <a:rPr lang="en-US" altLang="zh-CN" sz="1100" dirty="0" err="1">
                <a:solidFill>
                  <a:prstClr val="black"/>
                </a:solidFill>
              </a:rPr>
              <a:t>OpenAPI</a:t>
            </a:r>
            <a:r>
              <a:rPr lang="en-US" altLang="zh-CN" sz="1100" dirty="0">
                <a:solidFill>
                  <a:prstClr val="black"/>
                </a:solidFill>
              </a:rPr>
              <a:t> stage3 coordination</a:t>
            </a:r>
            <a:endParaRPr lang="en-US" altLang="zh-CN" sz="1100" dirty="0"/>
          </a:p>
          <a:p>
            <a:pPr lvl="1"/>
            <a:r>
              <a:rPr lang="en-US" altLang="zh-CN" sz="1100" b="1" dirty="0"/>
              <a:t>7. RAN1: </a:t>
            </a:r>
            <a:r>
              <a:rPr lang="en-US" altLang="zh-CN" sz="1100" dirty="0"/>
              <a:t>AIML,EE</a:t>
            </a:r>
          </a:p>
          <a:p>
            <a:pPr lvl="1"/>
            <a:r>
              <a:rPr lang="en-US" altLang="zh-CN" sz="1100" dirty="0"/>
              <a:t>8. </a:t>
            </a:r>
            <a:r>
              <a:rPr lang="en-US" altLang="zh-CN" sz="1100" b="1" dirty="0"/>
              <a:t>RAN2:</a:t>
            </a:r>
            <a:r>
              <a:rPr lang="zh-CN" altLang="en-US" sz="1100" b="1" dirty="0"/>
              <a:t> </a:t>
            </a:r>
            <a:r>
              <a:rPr lang="en-US" altLang="zh-CN" sz="1100" dirty="0"/>
              <a:t>Measurements,</a:t>
            </a:r>
            <a:r>
              <a:rPr lang="zh-CN" altLang="en-US" sz="1100" dirty="0"/>
              <a:t> </a:t>
            </a:r>
            <a:r>
              <a:rPr lang="en-US" altLang="zh-CN" sz="1100" dirty="0"/>
              <a:t>MDT, </a:t>
            </a:r>
            <a:r>
              <a:rPr lang="en-US" altLang="zh-CN" sz="1100" dirty="0" err="1"/>
              <a:t>QoE</a:t>
            </a:r>
            <a:endParaRPr lang="en-US" altLang="zh-CN" sz="1100" dirty="0"/>
          </a:p>
          <a:p>
            <a:pPr lvl="1"/>
            <a:r>
              <a:rPr lang="en-US" altLang="zh-CN" sz="1100" b="1" dirty="0"/>
              <a:t>8. RAN3: </a:t>
            </a:r>
            <a:r>
              <a:rPr lang="en-US" altLang="zh-CN" sz="1100" dirty="0"/>
              <a:t>SON, EE, data collection, AIML, RAN NF management, </a:t>
            </a:r>
            <a:r>
              <a:rPr lang="en-US" altLang="zh-CN" sz="1100" dirty="0" err="1"/>
              <a:t>Trace,MDT</a:t>
            </a:r>
            <a:r>
              <a:rPr lang="en-US" altLang="zh-CN" sz="1100" dirty="0"/>
              <a:t>, </a:t>
            </a:r>
            <a:r>
              <a:rPr lang="en-US" altLang="zh-CN" sz="1100" dirty="0" err="1"/>
              <a:t>QoE</a:t>
            </a:r>
            <a:endParaRPr lang="zh-CN" altLang="en-US" sz="1100" dirty="0"/>
          </a:p>
        </p:txBody>
      </p:sp>
      <p:sp>
        <p:nvSpPr>
          <p:cNvPr id="30" name="Rectangle 29">
            <a:extLst>
              <a:ext uri="{FF2B5EF4-FFF2-40B4-BE49-F238E27FC236}">
                <a16:creationId xmlns:a16="http://schemas.microsoft.com/office/drawing/2014/main" id="{A4608B13-4DDB-41F2-9AAD-A8E98303167D}"/>
              </a:ext>
            </a:extLst>
          </p:cNvPr>
          <p:cNvSpPr/>
          <p:nvPr/>
        </p:nvSpPr>
        <p:spPr bwMode="auto">
          <a:xfrm>
            <a:off x="4579490" y="1938489"/>
            <a:ext cx="1247331" cy="3934519"/>
          </a:xfrm>
          <a:prstGeom prst="rect">
            <a:avLst/>
          </a:prstGeom>
          <a:noFill/>
          <a:ln w="19050" cap="flat" cmpd="sng" algn="ctr">
            <a:solidFill>
              <a:srgbClr val="66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598CA98A-49EA-4B5B-B6CE-882D01E9FE20}"/>
              </a:ext>
            </a:extLst>
          </p:cNvPr>
          <p:cNvSpPr/>
          <p:nvPr/>
        </p:nvSpPr>
        <p:spPr>
          <a:xfrm>
            <a:off x="8896553" y="4069862"/>
            <a:ext cx="3186801" cy="2169825"/>
          </a:xfrm>
          <a:prstGeom prst="rect">
            <a:avLst/>
          </a:prstGeom>
          <a:solidFill>
            <a:schemeClr val="bg1"/>
          </a:solidFill>
        </p:spPr>
        <p:txBody>
          <a:bodyPr wrap="square">
            <a:spAutoFit/>
          </a:bodyPr>
          <a:lstStyle/>
          <a:p>
            <a:pPr marL="341313" indent="-341313">
              <a:spcBef>
                <a:spcPct val="20000"/>
              </a:spcBef>
              <a:buBlip>
                <a:blip r:embed="rId2"/>
              </a:buBlip>
              <a:defRPr/>
            </a:pPr>
            <a:r>
              <a:rPr lang="en-US" altLang="zh-CN" sz="1400" b="1" dirty="0">
                <a:latin typeface="+mn-lt"/>
                <a:cs typeface="+mn-cs"/>
              </a:rPr>
              <a:t>3GPP External Cooperation:</a:t>
            </a:r>
          </a:p>
          <a:p>
            <a:pPr lvl="1"/>
            <a:r>
              <a:rPr lang="en-US" altLang="zh-CN" sz="1100" b="1" dirty="0">
                <a:solidFill>
                  <a:prstClr val="black"/>
                </a:solidFill>
              </a:rPr>
              <a:t>1. GSMA: </a:t>
            </a:r>
            <a:r>
              <a:rPr lang="en-US" altLang="zh-CN" sz="1100" dirty="0">
                <a:solidFill>
                  <a:prstClr val="black"/>
                </a:solidFill>
              </a:rPr>
              <a:t>OPG requirements,</a:t>
            </a:r>
            <a:r>
              <a:rPr lang="zh-CN" altLang="en-US" sz="1100" dirty="0">
                <a:solidFill>
                  <a:prstClr val="black"/>
                </a:solidFill>
              </a:rPr>
              <a:t> </a:t>
            </a:r>
            <a:r>
              <a:rPr lang="en-US" altLang="zh-CN" sz="1100" dirty="0">
                <a:solidFill>
                  <a:prstClr val="black"/>
                </a:solidFill>
              </a:rPr>
              <a:t>slicing</a:t>
            </a:r>
          </a:p>
          <a:p>
            <a:pPr lvl="1"/>
            <a:r>
              <a:rPr lang="en-US" altLang="zh-CN" sz="1100" b="1" dirty="0">
                <a:solidFill>
                  <a:prstClr val="black"/>
                </a:solidFill>
              </a:rPr>
              <a:t>2. CAMARA: </a:t>
            </a:r>
            <a:r>
              <a:rPr lang="en-US" altLang="zh-CN" sz="1100" dirty="0">
                <a:solidFill>
                  <a:prstClr val="black"/>
                </a:solidFill>
              </a:rPr>
              <a:t>support of service API</a:t>
            </a:r>
          </a:p>
          <a:p>
            <a:pPr lvl="1"/>
            <a:r>
              <a:rPr lang="en-US" altLang="zh-CN" sz="1100" b="1" dirty="0">
                <a:solidFill>
                  <a:prstClr val="black"/>
                </a:solidFill>
              </a:rPr>
              <a:t>3. ETSI ZSM: </a:t>
            </a:r>
            <a:r>
              <a:rPr lang="en-US" altLang="zh-CN" sz="1100" dirty="0">
                <a:solidFill>
                  <a:prstClr val="black"/>
                </a:solidFill>
              </a:rPr>
              <a:t>management architecture, intent, closed loop control</a:t>
            </a:r>
          </a:p>
          <a:p>
            <a:pPr lvl="1"/>
            <a:r>
              <a:rPr lang="en-US" altLang="zh-CN" sz="1100" b="1" dirty="0">
                <a:solidFill>
                  <a:prstClr val="black"/>
                </a:solidFill>
              </a:rPr>
              <a:t>4. ETSI EE/ITU-T SG5: </a:t>
            </a:r>
            <a:r>
              <a:rPr lang="en-US" altLang="zh-CN" sz="1100" dirty="0">
                <a:solidFill>
                  <a:prstClr val="black"/>
                </a:solidFill>
              </a:rPr>
              <a:t>EE</a:t>
            </a:r>
          </a:p>
          <a:p>
            <a:pPr lvl="1"/>
            <a:r>
              <a:rPr lang="en-US" altLang="zh-CN" sz="1100" b="1" dirty="0">
                <a:solidFill>
                  <a:prstClr val="black"/>
                </a:solidFill>
              </a:rPr>
              <a:t>5. ITU-T SG2/SG13: </a:t>
            </a:r>
            <a:r>
              <a:rPr lang="en-US" altLang="zh-CN" sz="1100" dirty="0">
                <a:solidFill>
                  <a:prstClr val="black"/>
                </a:solidFill>
              </a:rPr>
              <a:t>intent, AIML, slicing</a:t>
            </a:r>
          </a:p>
          <a:p>
            <a:pPr lvl="1"/>
            <a:r>
              <a:rPr lang="en-US" altLang="zh-CN" sz="1100" b="1" dirty="0">
                <a:solidFill>
                  <a:prstClr val="black"/>
                </a:solidFill>
              </a:rPr>
              <a:t>6. ETSI NFV: </a:t>
            </a:r>
            <a:r>
              <a:rPr lang="en-US" altLang="zh-CN" sz="1100" dirty="0">
                <a:solidFill>
                  <a:prstClr val="black"/>
                </a:solidFill>
              </a:rPr>
              <a:t>virtualization, cloud native</a:t>
            </a:r>
          </a:p>
          <a:p>
            <a:pPr lvl="1"/>
            <a:r>
              <a:rPr lang="en-US" altLang="zh-CN" sz="1100" b="1" dirty="0">
                <a:solidFill>
                  <a:prstClr val="black"/>
                </a:solidFill>
              </a:rPr>
              <a:t>7. TMF: </a:t>
            </a:r>
            <a:r>
              <a:rPr lang="en-US" altLang="zh-CN" sz="1100" dirty="0">
                <a:solidFill>
                  <a:prstClr val="black"/>
                </a:solidFill>
              </a:rPr>
              <a:t>Autonomous networks level and evaluation, intent</a:t>
            </a:r>
          </a:p>
          <a:p>
            <a:pPr lvl="1"/>
            <a:r>
              <a:rPr lang="en-US" altLang="zh-CN" sz="1100" b="1" dirty="0">
                <a:solidFill>
                  <a:prstClr val="black"/>
                </a:solidFill>
              </a:rPr>
              <a:t>8. ONAP/O-RAN: </a:t>
            </a:r>
            <a:r>
              <a:rPr lang="en-US" altLang="zh-CN" sz="1100" dirty="0">
                <a:solidFill>
                  <a:prstClr val="black"/>
                </a:solidFill>
              </a:rPr>
              <a:t>reuse SA5 specifications where appropriate</a:t>
            </a:r>
          </a:p>
        </p:txBody>
      </p:sp>
      <p:sp>
        <p:nvSpPr>
          <p:cNvPr id="32" name="Rounded Rectangle 75">
            <a:extLst>
              <a:ext uri="{FF2B5EF4-FFF2-40B4-BE49-F238E27FC236}">
                <a16:creationId xmlns:a16="http://schemas.microsoft.com/office/drawing/2014/main" id="{A9E51EAA-22F4-4371-9365-839ECE11E014}"/>
              </a:ext>
            </a:extLst>
          </p:cNvPr>
          <p:cNvSpPr/>
          <p:nvPr/>
        </p:nvSpPr>
        <p:spPr>
          <a:xfrm>
            <a:off x="7932547" y="2497091"/>
            <a:ext cx="969486" cy="3202827"/>
          </a:xfrm>
          <a:prstGeom prst="round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t>GSMA/</a:t>
            </a:r>
          </a:p>
          <a:p>
            <a:pPr algn="ctr"/>
            <a:r>
              <a:rPr lang="en-US" altLang="zh-CN" dirty="0"/>
              <a:t>CAMARA/ETSI ZSM/</a:t>
            </a:r>
          </a:p>
          <a:p>
            <a:pPr algn="ctr"/>
            <a:r>
              <a:rPr lang="en-US" dirty="0"/>
              <a:t>ETSI EE/</a:t>
            </a:r>
          </a:p>
          <a:p>
            <a:pPr algn="ctr"/>
            <a:r>
              <a:rPr lang="en-US" altLang="zh-CN" dirty="0"/>
              <a:t>ETSI NFV/</a:t>
            </a:r>
            <a:endParaRPr lang="en-US" dirty="0"/>
          </a:p>
          <a:p>
            <a:pPr algn="ctr"/>
            <a:r>
              <a:rPr lang="en-US" dirty="0"/>
              <a:t>ITU-T SG2/SG5/SG13/</a:t>
            </a:r>
          </a:p>
          <a:p>
            <a:pPr algn="ctr"/>
            <a:r>
              <a:rPr lang="en-US" dirty="0"/>
              <a:t>TMF/</a:t>
            </a:r>
          </a:p>
          <a:p>
            <a:pPr algn="ctr"/>
            <a:r>
              <a:rPr lang="en-US" dirty="0"/>
              <a:t>ONAP/</a:t>
            </a:r>
          </a:p>
          <a:p>
            <a:pPr algn="ctr"/>
            <a:r>
              <a:rPr lang="en-US" dirty="0"/>
              <a:t>O-RAN</a:t>
            </a:r>
          </a:p>
        </p:txBody>
      </p:sp>
      <p:cxnSp>
        <p:nvCxnSpPr>
          <p:cNvPr id="33" name="Curved Connector 56">
            <a:extLst>
              <a:ext uri="{FF2B5EF4-FFF2-40B4-BE49-F238E27FC236}">
                <a16:creationId xmlns:a16="http://schemas.microsoft.com/office/drawing/2014/main" id="{86B78767-3D6E-4058-9CDC-4BF040281B43}"/>
              </a:ext>
            </a:extLst>
          </p:cNvPr>
          <p:cNvCxnSpPr>
            <a:cxnSpLocks/>
            <a:stCxn id="32" idx="0"/>
          </p:cNvCxnSpPr>
          <p:nvPr/>
        </p:nvCxnSpPr>
        <p:spPr>
          <a:xfrm rot="16200000" flipH="1" flipV="1">
            <a:off x="6606801" y="1729583"/>
            <a:ext cx="1042981" cy="2577996"/>
          </a:xfrm>
          <a:prstGeom prst="curvedConnector4">
            <a:avLst>
              <a:gd name="adj1" fmla="val -21918"/>
              <a:gd name="adj2" fmla="val 83847"/>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F7DBAF7-F255-4982-9492-3C3F4F1E0F0F}"/>
              </a:ext>
            </a:extLst>
          </p:cNvPr>
          <p:cNvSpPr txBox="1"/>
          <p:nvPr/>
        </p:nvSpPr>
        <p:spPr>
          <a:xfrm>
            <a:off x="2056064" y="6031243"/>
            <a:ext cx="4558920" cy="292388"/>
          </a:xfrm>
          <a:prstGeom prst="rect">
            <a:avLst/>
          </a:prstGeom>
          <a:noFill/>
        </p:spPr>
        <p:txBody>
          <a:bodyPr wrap="square" rtlCol="0">
            <a:spAutoFit/>
          </a:bodyPr>
          <a:lstStyle/>
          <a:p>
            <a:r>
              <a:rPr lang="en-US" altLang="zh-CN" dirty="0"/>
              <a:t>Note: the topics for cooperation are not </a:t>
            </a:r>
            <a:r>
              <a:rPr lang="en-GB" altLang="zh-CN" dirty="0"/>
              <a:t>exhaustive</a:t>
            </a:r>
            <a:r>
              <a:rPr lang="en-US" altLang="zh-CN" dirty="0"/>
              <a:t>.</a:t>
            </a:r>
            <a:endParaRPr lang="zh-CN" altLang="en-US" dirty="0"/>
          </a:p>
        </p:txBody>
      </p:sp>
    </p:spTree>
    <p:extLst>
      <p:ext uri="{BB962C8B-B14F-4D97-AF65-F5344CB8AC3E}">
        <p14:creationId xmlns:p14="http://schemas.microsoft.com/office/powerpoint/2010/main" val="13874610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A0E0-5C73-4CDB-8ED1-77107BA25012}"/>
              </a:ext>
            </a:extLst>
          </p:cNvPr>
          <p:cNvSpPr>
            <a:spLocks noGrp="1"/>
          </p:cNvSpPr>
          <p:nvPr>
            <p:ph type="title"/>
          </p:nvPr>
        </p:nvSpPr>
        <p:spPr/>
        <p:txBody>
          <a:bodyPr/>
          <a:lstStyle/>
          <a:p>
            <a:r>
              <a:rPr lang="en-US" altLang="zh-CN" dirty="0"/>
              <a:t>Leaders’ recommendation for SA5 work improvement</a:t>
            </a:r>
            <a:endParaRPr lang="zh-CN" altLang="en-US" dirty="0"/>
          </a:p>
        </p:txBody>
      </p:sp>
      <p:sp>
        <p:nvSpPr>
          <p:cNvPr id="3" name="Content Placeholder 2">
            <a:extLst>
              <a:ext uri="{FF2B5EF4-FFF2-40B4-BE49-F238E27FC236}">
                <a16:creationId xmlns:a16="http://schemas.microsoft.com/office/drawing/2014/main" id="{1A4F5EE7-ECB8-41CB-B926-5D91E5E4D67D}"/>
              </a:ext>
            </a:extLst>
          </p:cNvPr>
          <p:cNvSpPr>
            <a:spLocks noGrp="1"/>
          </p:cNvSpPr>
          <p:nvPr>
            <p:ph idx="1"/>
          </p:nvPr>
        </p:nvSpPr>
        <p:spPr/>
        <p:txBody>
          <a:bodyPr/>
          <a:lstStyle/>
          <a:p>
            <a:r>
              <a:rPr lang="en-US" altLang="zh-CN" sz="1400" b="1" dirty="0"/>
              <a:t>Provide opportunities for more involvement from 3GPP companies (esp. from operators) to SA5 work in general</a:t>
            </a:r>
          </a:p>
          <a:p>
            <a:pPr lvl="1"/>
            <a:r>
              <a:rPr lang="en-US" altLang="zh-CN" sz="1400" dirty="0"/>
              <a:t>Potential enhancement solutions: </a:t>
            </a:r>
          </a:p>
          <a:p>
            <a:pPr lvl="2"/>
            <a:r>
              <a:rPr lang="en-US" altLang="zh-CN" sz="1400" dirty="0"/>
              <a:t>SA5 to consider always collocating SA5 with other SA WGs as much as possible in 2026 onwards. This could allow the maximum possibilities for companies who like to share the standard delegation resources across multiple SA WGs. </a:t>
            </a:r>
          </a:p>
          <a:p>
            <a:pPr lvl="2"/>
            <a:r>
              <a:rPr lang="en-US" altLang="zh-CN" sz="1400" dirty="0"/>
              <a:t>Dedicated timeslot in SA5 plenary could be planned for operators’ presentation to share their opinions/expectations upon request. </a:t>
            </a:r>
          </a:p>
          <a:p>
            <a:endParaRPr lang="en-US" altLang="zh-CN" sz="1400" b="1" dirty="0"/>
          </a:p>
          <a:p>
            <a:r>
              <a:rPr lang="en-US" altLang="zh-CN" sz="1400" b="1" dirty="0"/>
              <a:t>Improve the SA5 technical visibility and work planning on TSG level, involving SA5 in early discussion of every release. Plan the management work considering close relationship with the new network features developed by other WGs more efficiently. </a:t>
            </a:r>
          </a:p>
          <a:p>
            <a:pPr lvl="1"/>
            <a:r>
              <a:rPr lang="en-US" altLang="zh-CN" sz="1400" dirty="0"/>
              <a:t>Potential enhancement opportunities: </a:t>
            </a:r>
          </a:p>
          <a:p>
            <a:pPr lvl="2"/>
            <a:r>
              <a:rPr lang="en-US" altLang="zh-CN" sz="1400" dirty="0"/>
              <a:t>Early involvement and planning of SA5 work in each release, closely monitor the progress of SA2 and RAN groups to provide the necessary management features as early as possible.</a:t>
            </a:r>
          </a:p>
          <a:p>
            <a:pPr lvl="2"/>
            <a:r>
              <a:rPr lang="en-US" altLang="zh-CN" sz="1400" dirty="0"/>
              <a:t>SA5 to regularly report the progress of management support to network features in SA meetings, with the goal of getting wider inputs about important management features. </a:t>
            </a:r>
          </a:p>
          <a:p>
            <a:pPr lvl="2"/>
            <a:r>
              <a:rPr lang="en-US" altLang="zh-CN" sz="1400" dirty="0"/>
              <a:t>As SA5 also provides management support to RAN features, the management support to RAN network features should also be shared to RAN WGs and get inputs from RAN in regular basis. </a:t>
            </a:r>
          </a:p>
          <a:p>
            <a:endParaRPr lang="zh-CN" altLang="en-US" sz="1400" dirty="0"/>
          </a:p>
        </p:txBody>
      </p:sp>
    </p:spTree>
    <p:extLst>
      <p:ext uri="{BB962C8B-B14F-4D97-AF65-F5344CB8AC3E}">
        <p14:creationId xmlns:p14="http://schemas.microsoft.com/office/powerpoint/2010/main" val="191740363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6" name="Content Placeholder 2">
            <a:extLst>
              <a:ext uri="{FF2B5EF4-FFF2-40B4-BE49-F238E27FC236}">
                <a16:creationId xmlns:a16="http://schemas.microsoft.com/office/drawing/2014/main" id="{D7C75CFB-E223-498A-A227-55D4A718AC34}"/>
              </a:ext>
            </a:extLst>
          </p:cNvPr>
          <p:cNvSpPr>
            <a:spLocks noGrp="1"/>
          </p:cNvSpPr>
          <p:nvPr>
            <p:ph idx="1"/>
          </p:nvPr>
        </p:nvSpPr>
        <p:spPr>
          <a:xfrm>
            <a:off x="647700" y="1454150"/>
            <a:ext cx="11183938" cy="4830763"/>
          </a:xfrm>
        </p:spPr>
        <p:txBody>
          <a:bodyPr/>
          <a:lstStyle/>
          <a:p>
            <a:r>
              <a:rPr lang="en-US" altLang="zh-CN" dirty="0">
                <a:solidFill>
                  <a:srgbClr val="0000FF"/>
                </a:solidFill>
              </a:rPr>
              <a:t>Release 19</a:t>
            </a:r>
            <a:endParaRPr lang="en-GB" altLang="zh-CN" dirty="0">
              <a:solidFill>
                <a:srgbClr val="0000FF"/>
              </a:solidFill>
            </a:endParaRPr>
          </a:p>
          <a:p>
            <a:pPr lvl="1"/>
            <a:r>
              <a:rPr lang="en-GB" altLang="zh-CN" dirty="0"/>
              <a:t>Release 19 timeline, progress and relation with other WGs</a:t>
            </a:r>
          </a:p>
          <a:p>
            <a:pPr lvl="1"/>
            <a:r>
              <a:rPr lang="en-US" altLang="zh-CN" dirty="0">
                <a:solidFill>
                  <a:srgbClr val="3333FF"/>
                </a:solidFill>
              </a:rPr>
              <a:t>SA5 WIs/SIs topic overview</a:t>
            </a:r>
            <a:endParaRPr lang="zh-CN" altLang="en-US" dirty="0">
              <a:solidFill>
                <a:srgbClr val="3333FF"/>
              </a:solidFill>
            </a:endParaRPr>
          </a:p>
        </p:txBody>
      </p:sp>
    </p:spTree>
    <p:extLst>
      <p:ext uri="{BB962C8B-B14F-4D97-AF65-F5344CB8AC3E}">
        <p14:creationId xmlns:p14="http://schemas.microsoft.com/office/powerpoint/2010/main" val="48953114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4EA8F45E-2652-4513-A7A5-A70DB735769F}"/>
              </a:ext>
            </a:extLst>
          </p:cNvPr>
          <p:cNvSpPr>
            <a:spLocks noGrp="1"/>
          </p:cNvSpPr>
          <p:nvPr>
            <p:ph type="title"/>
          </p:nvPr>
        </p:nvSpPr>
        <p:spPr>
          <a:xfrm>
            <a:off x="120650" y="0"/>
            <a:ext cx="9841353" cy="881743"/>
          </a:xfrm>
        </p:spPr>
        <p:txBody>
          <a:bodyPr/>
          <a:lstStyle/>
          <a:p>
            <a:r>
              <a:rPr lang="en-US" sz="3200" dirty="0"/>
              <a:t>Overview of </a:t>
            </a:r>
            <a:r>
              <a:rPr lang="en-US" altLang="zh-CN" sz="3200" dirty="0"/>
              <a:t>Rel-19 </a:t>
            </a:r>
            <a:r>
              <a:rPr lang="en-US" sz="3200" dirty="0"/>
              <a:t>SA5 </a:t>
            </a:r>
            <a:r>
              <a:rPr lang="en-US" altLang="zh-CN" sz="3200" dirty="0"/>
              <a:t>OAM </a:t>
            </a:r>
            <a:r>
              <a:rPr lang="en-US" sz="3200" dirty="0"/>
              <a:t>topics (full list)</a:t>
            </a:r>
          </a:p>
        </p:txBody>
      </p:sp>
      <p:graphicFrame>
        <p:nvGraphicFramePr>
          <p:cNvPr id="8" name="表格 2">
            <a:extLst>
              <a:ext uri="{FF2B5EF4-FFF2-40B4-BE49-F238E27FC236}">
                <a16:creationId xmlns:a16="http://schemas.microsoft.com/office/drawing/2014/main" id="{97F9A6CD-D8FC-49D9-A083-EE9217C175BF}"/>
              </a:ext>
            </a:extLst>
          </p:cNvPr>
          <p:cNvGraphicFramePr>
            <a:graphicFrameLocks noGrp="1"/>
          </p:cNvGraphicFramePr>
          <p:nvPr>
            <p:extLst>
              <p:ext uri="{D42A27DB-BD31-4B8C-83A1-F6EECF244321}">
                <p14:modId xmlns:p14="http://schemas.microsoft.com/office/powerpoint/2010/main" val="1816817811"/>
              </p:ext>
            </p:extLst>
          </p:nvPr>
        </p:nvGraphicFramePr>
        <p:xfrm>
          <a:off x="120651" y="820783"/>
          <a:ext cx="11810692" cy="5961888"/>
        </p:xfrm>
        <a:graphic>
          <a:graphicData uri="http://schemas.openxmlformats.org/drawingml/2006/table">
            <a:tbl>
              <a:tblPr/>
              <a:tblGrid>
                <a:gridCol w="496501">
                  <a:extLst>
                    <a:ext uri="{9D8B030D-6E8A-4147-A177-3AD203B41FA5}">
                      <a16:colId xmlns:a16="http://schemas.microsoft.com/office/drawing/2014/main" val="1965733584"/>
                    </a:ext>
                  </a:extLst>
                </a:gridCol>
                <a:gridCol w="275988">
                  <a:extLst>
                    <a:ext uri="{9D8B030D-6E8A-4147-A177-3AD203B41FA5}">
                      <a16:colId xmlns:a16="http://schemas.microsoft.com/office/drawing/2014/main" val="331722294"/>
                    </a:ext>
                  </a:extLst>
                </a:gridCol>
                <a:gridCol w="624110">
                  <a:extLst>
                    <a:ext uri="{9D8B030D-6E8A-4147-A177-3AD203B41FA5}">
                      <a16:colId xmlns:a16="http://schemas.microsoft.com/office/drawing/2014/main" val="907466837"/>
                    </a:ext>
                  </a:extLst>
                </a:gridCol>
                <a:gridCol w="1626870">
                  <a:extLst>
                    <a:ext uri="{9D8B030D-6E8A-4147-A177-3AD203B41FA5}">
                      <a16:colId xmlns:a16="http://schemas.microsoft.com/office/drawing/2014/main" val="2690706286"/>
                    </a:ext>
                  </a:extLst>
                </a:gridCol>
                <a:gridCol w="4716175">
                  <a:extLst>
                    <a:ext uri="{9D8B030D-6E8A-4147-A177-3AD203B41FA5}">
                      <a16:colId xmlns:a16="http://schemas.microsoft.com/office/drawing/2014/main" val="2178307027"/>
                    </a:ext>
                  </a:extLst>
                </a:gridCol>
                <a:gridCol w="775252">
                  <a:extLst>
                    <a:ext uri="{9D8B030D-6E8A-4147-A177-3AD203B41FA5}">
                      <a16:colId xmlns:a16="http://schemas.microsoft.com/office/drawing/2014/main" val="410137253"/>
                    </a:ext>
                  </a:extLst>
                </a:gridCol>
                <a:gridCol w="1120943">
                  <a:extLst>
                    <a:ext uri="{9D8B030D-6E8A-4147-A177-3AD203B41FA5}">
                      <a16:colId xmlns:a16="http://schemas.microsoft.com/office/drawing/2014/main" val="3966773156"/>
                    </a:ext>
                  </a:extLst>
                </a:gridCol>
                <a:gridCol w="870667">
                  <a:extLst>
                    <a:ext uri="{9D8B030D-6E8A-4147-A177-3AD203B41FA5}">
                      <a16:colId xmlns:a16="http://schemas.microsoft.com/office/drawing/2014/main" val="4058451737"/>
                    </a:ext>
                  </a:extLst>
                </a:gridCol>
                <a:gridCol w="889455">
                  <a:extLst>
                    <a:ext uri="{9D8B030D-6E8A-4147-A177-3AD203B41FA5}">
                      <a16:colId xmlns:a16="http://schemas.microsoft.com/office/drawing/2014/main" val="2608971487"/>
                    </a:ext>
                  </a:extLst>
                </a:gridCol>
                <a:gridCol w="414731">
                  <a:extLst>
                    <a:ext uri="{9D8B030D-6E8A-4147-A177-3AD203B41FA5}">
                      <a16:colId xmlns:a16="http://schemas.microsoft.com/office/drawing/2014/main" val="2276198587"/>
                    </a:ext>
                  </a:extLst>
                </a:gridCol>
              </a:tblGrid>
              <a:tr h="167582">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err="1">
                          <a:solidFill>
                            <a:srgbClr val="000000"/>
                          </a:solidFill>
                          <a:effectLst/>
                          <a:latin typeface="+mn-lt"/>
                          <a:ea typeface="+mn-ea"/>
                          <a:cs typeface="Arial" panose="020B0604020202020204" pitchFamily="34" charset="0"/>
                        </a:rPr>
                        <a:t>Tdoc</a:t>
                      </a: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5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98803">
                <a:tc rowSpan="10">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600" b="1" i="0" u="none" strike="noStrike" dirty="0">
                          <a:solidFill>
                            <a:srgbClr val="000000"/>
                          </a:solidFill>
                          <a:effectLst/>
                          <a:latin typeface="+mn-lt"/>
                          <a:ea typeface="+mn-ea"/>
                        </a:rPr>
                        <a:t>Intelligence and Automation</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FS_AIML_MGT_Ph2</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AI and 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1020007</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Intel, NEC</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28.908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AIML_MGT_Ph2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AI/ML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NEC, Intel</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SP-241944</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700" kern="100" dirty="0">
                          <a:solidFill>
                            <a:srgbClr val="00B050"/>
                          </a:solidFill>
                          <a:effectLst/>
                          <a:latin typeface="+mn-lt"/>
                          <a:ea typeface="等线" panose="02010600030101010101" pitchFamily="2" charset="-122"/>
                          <a:cs typeface="Kartika"/>
                        </a:rPr>
                        <a:t>TS 28.105/552/554/541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711919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FS_eMDAS_Ph3</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Management Data Analytics (MDA) –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1020019</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eMDAS_Ph3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Data Analytics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1060014</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B050"/>
                          </a:solidFill>
                          <a:effectLst/>
                          <a:latin typeface="+mn-lt"/>
                          <a:ea typeface="等线" panose="02010600030101010101" pitchFamily="2" charset="-122"/>
                          <a:cs typeface="Kartika"/>
                        </a:rPr>
                        <a:t>SP-241947</a:t>
                      </a:r>
                      <a:endParaRPr lang="zh-CN" alt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28.104</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40974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FS_IDMS</a:t>
                      </a: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_MN</a:t>
                      </a: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intent driven management services for mobile networks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IDMS_MN_Ph3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Intent driven management services for mobile network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SP-241946</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28.312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402825"/>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 FS_CCLM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1020009</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Samsung, 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-&gt; CCLM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1060010</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Samsung, 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SP-241943</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28.567/535/536/622/32.161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517364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FS_NDT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 of Network Digital Twin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98803">
                <a:tc vMerge="1">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-&gt; NDT</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Network Digital Twins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1060005</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SP-241938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28.561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9114398"/>
                  </a:ext>
                </a:extLst>
              </a:tr>
              <a:tr h="99502">
                <a:tc rowSpan="22">
                  <a:txBody>
                    <a:bodyPr/>
                    <a:lstStyle/>
                    <a:p>
                      <a:pPr marL="53975" indent="0" algn="l" fontAlgn="b"/>
                      <a:r>
                        <a:rPr lang="en-US" altLang="zh-CN" sz="600" b="1" i="0" u="none" strike="noStrike" dirty="0">
                          <a:solidFill>
                            <a:srgbClr val="000000"/>
                          </a:solidFill>
                          <a:effectLst/>
                          <a:latin typeface="+mn-lt"/>
                          <a:ea typeface="+mn-ea"/>
                        </a:rPr>
                        <a:t>Management Architecture and Mechanisms</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SP-241566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MSEC</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FS_SECM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Enablers for Security Monitoring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118557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FS_SBMA_Ph3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SBMA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8473418"/>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-&gt;SBMA_Ph3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1060006</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SP-241939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28.533/…</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268337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PTM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FS_PlanM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Plan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1020033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623980"/>
                  </a:ext>
                </a:extLst>
              </a:tr>
              <a:tr h="9880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PlanM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Management of planned configurations</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28.572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9486882"/>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200" dirty="0">
                          <a:solidFill>
                            <a:schemeClr val="tx1"/>
                          </a:solidFill>
                          <a:latin typeface="+mn-lt"/>
                          <a:ea typeface="+mn-ea"/>
                          <a:cs typeface="+mn-cs"/>
                        </a:rPr>
                        <a:t>SP-250116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chemeClr val="tx1"/>
                          </a:solidFill>
                          <a:effectLst/>
                          <a:latin typeface="+mn-lt"/>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SEPM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FS_Data_SREP</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data management, regarding subscriptions and reporting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28.873</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7907847"/>
                  </a:ext>
                </a:extLst>
              </a:tr>
              <a:tr h="9880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GB"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Data_SREP</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Data management, regarding subscriptions and reporting</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SP-241380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300" kern="100" dirty="0">
                          <a:solidFill>
                            <a:srgbClr val="00B050"/>
                          </a:solidFill>
                          <a:effectLst/>
                          <a:latin typeface="+mn-lt"/>
                          <a:ea typeface="等线" panose="02010600030101010101" pitchFamily="2" charset="-122"/>
                          <a:cs typeface="Kartika"/>
                        </a:rPr>
                        <a:t>28.537/28.550/28.532/32.421/32.422/32.423/28.404/28.405/28.622/28.623</a:t>
                      </a:r>
                      <a:endParaRPr lang="zh-CN" sz="2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13340"/>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PM_KPI_5G_Ph4</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1020026</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China Telecom, ZTE</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B050"/>
                          </a:solidFill>
                          <a:effectLst/>
                          <a:latin typeface="+mn-lt"/>
                          <a:ea typeface="等线" panose="02010600030101010101" pitchFamily="2" charset="-122"/>
                          <a:cs typeface="Calibri" panose="020F0502020204030204" pitchFamily="34" charset="0"/>
                        </a:rPr>
                        <a:t>SP-250511</a:t>
                      </a: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28.552/554</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AdNRM_Ph3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1020027</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 Huawei</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200" dirty="0">
                          <a:solidFill>
                            <a:srgbClr val="00B050"/>
                          </a:solidFill>
                          <a:latin typeface="+mn-lt"/>
                          <a:ea typeface="+mn-ea"/>
                          <a:cs typeface="+mn-cs"/>
                        </a:rPr>
                        <a:t>SP-250123</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28.541/622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9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rgbClr val="00B050"/>
                          </a:solidFill>
                          <a:effectLst/>
                          <a:uLnTx/>
                          <a:uFillTx/>
                          <a:latin typeface="+mn-lt"/>
                          <a:ea typeface="宋体" panose="02010600030101010101" pitchFamily="2" charset="-122"/>
                          <a:cs typeface="Arial" panose="020B0604020202020204" pitchFamily="34" charset="0"/>
                        </a:rPr>
                        <a:t>TraceQoE_OAM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Subscriber and Equipment Trace and </a:t>
                      </a:r>
                      <a:r>
                        <a:rPr lang="en-US" sz="900" b="0" i="0" u="none" strike="noStrike" dirty="0" err="1">
                          <a:solidFill>
                            <a:srgbClr val="00B050"/>
                          </a:solidFill>
                          <a:effectLst/>
                          <a:latin typeface="+mn-lt"/>
                          <a:ea typeface="宋体" panose="02010600030101010101" pitchFamily="2" charset="-122"/>
                        </a:rPr>
                        <a:t>QoE</a:t>
                      </a:r>
                      <a:r>
                        <a:rPr lang="en-US" sz="900" b="0" i="0" u="none" strike="noStrike" dirty="0">
                          <a:solidFill>
                            <a:srgbClr val="00B050"/>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1020028</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B050"/>
                          </a:solidFill>
                          <a:effectLst/>
                          <a:latin typeface="+mn-lt"/>
                          <a:ea typeface="等线" panose="02010600030101010101" pitchFamily="2" charset="-122"/>
                          <a:cs typeface="Calibri" panose="020F0502020204030204" pitchFamily="34" charset="0"/>
                        </a:rPr>
                        <a:t>SP-250115</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32.422/405</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 NTN_OAM_Ph2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CATT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08613853"/>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-&gt;NTN_OAM_Ph2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1060016</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 CATT</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B050"/>
                          </a:solidFill>
                          <a:effectLst/>
                          <a:latin typeface="+mn-lt"/>
                          <a:ea typeface="等线" panose="02010600030101010101" pitchFamily="2" charset="-122"/>
                          <a:cs typeface="Kartika"/>
                        </a:rPr>
                        <a:t>SP-241949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400" kern="100" dirty="0">
                          <a:solidFill>
                            <a:srgbClr val="00B050"/>
                          </a:solidFill>
                          <a:effectLst/>
                          <a:latin typeface="+mn-lt"/>
                          <a:ea typeface="等线" panose="02010600030101010101" pitchFamily="2" charset="-122"/>
                          <a:cs typeface="Kartika"/>
                        </a:rPr>
                        <a:t>TS 28.541/552/554/658/662/540/530</a:t>
                      </a:r>
                      <a:endParaRPr lang="zh-CN" altLang="en-US" sz="4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192754408"/>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nn-NO"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FS_NR_mobile_IAB_OAM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SP-231729</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4734954"/>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NR_mobile_IAB_OAM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1060015</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B050"/>
                          </a:solidFill>
                          <a:effectLst/>
                          <a:latin typeface="+mn-lt"/>
                          <a:ea typeface="等线" panose="02010600030101010101" pitchFamily="2" charset="-122"/>
                          <a:cs typeface="Kartika"/>
                        </a:rPr>
                        <a:t>SP-241948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28.541/540/531/314/315</a:t>
                      </a:r>
                      <a:endParaRPr lang="zh-CN" altLang="en-US" sz="5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84606906"/>
                  </a:ext>
                </a:extLst>
              </a:tr>
              <a:tr h="18852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RedcapM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FS_NR_RedCap_OAM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a:t>
                      </a:r>
                      <a:r>
                        <a:rPr lang="en-US" sz="900" b="0" i="0" u="none" strike="noStrike" dirty="0" err="1">
                          <a:solidFill>
                            <a:schemeClr val="tx1"/>
                          </a:solidFill>
                          <a:effectLst/>
                          <a:latin typeface="+mn-lt"/>
                          <a:ea typeface="宋体" panose="02010600030101010101" pitchFamily="2" charset="-122"/>
                        </a:rPr>
                        <a:t>RedCap</a:t>
                      </a:r>
                      <a:r>
                        <a:rPr lang="en-US" sz="900" b="0" i="0" u="none" strike="noStrike" dirty="0">
                          <a:solidFill>
                            <a:schemeClr val="tx1"/>
                          </a:solidFill>
                          <a:effectLst/>
                          <a:latin typeface="+mn-lt"/>
                          <a:ea typeface="宋体" panose="02010600030101010101" pitchFamily="2" charset="-122"/>
                        </a:rPr>
                        <a:t> feature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a:t>
                      </a:r>
                      <a:r>
                        <a:rPr kumimoji="0" lang="en-US"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Asiainfo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SP-231734</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139004491"/>
                  </a:ext>
                </a:extLst>
              </a:tr>
              <a:tr h="188529">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NR_RedCap_OAM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a:t>
                      </a:r>
                      <a:r>
                        <a:rPr lang="en-US" sz="900" b="0" i="0" u="none" strike="noStrike" dirty="0" err="1">
                          <a:solidFill>
                            <a:srgbClr val="00B050"/>
                          </a:solidFill>
                          <a:effectLst/>
                          <a:latin typeface="+mn-lt"/>
                          <a:ea typeface="宋体" panose="02010600030101010101" pitchFamily="2" charset="-122"/>
                        </a:rPr>
                        <a:t>RedCap</a:t>
                      </a:r>
                      <a:r>
                        <a:rPr lang="en-US" sz="900" b="0" i="0" u="none" strike="noStrike" dirty="0">
                          <a:solidFill>
                            <a:srgbClr val="00B050"/>
                          </a:solidFill>
                          <a:effectLst/>
                          <a:latin typeface="+mn-lt"/>
                          <a:ea typeface="宋体" panose="02010600030101010101" pitchFamily="2" charset="-122"/>
                        </a:rPr>
                        <a:t> features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1060008</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Asiainfo</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700" kern="100" dirty="0">
                          <a:solidFill>
                            <a:srgbClr val="00B050"/>
                          </a:solidFill>
                          <a:effectLst/>
                          <a:latin typeface="+mn-lt"/>
                          <a:ea typeface="等线" panose="02010600030101010101" pitchFamily="2" charset="-122"/>
                          <a:cs typeface="Kartika"/>
                        </a:rPr>
                        <a:t>TS 28.540/541/552/554</a:t>
                      </a:r>
                      <a:endParaRPr lang="zh-CN" sz="7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758272338"/>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a:solidFill>
                            <a:srgbClr val="000000"/>
                          </a:solidFill>
                          <a:effectLst/>
                          <a:latin typeface="+mn-lt"/>
                          <a:ea typeface="等线" panose="02010600030101010101" pitchFamily="2" charset="-122"/>
                        </a:rPr>
                        <a:t>NWDAFM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FS_NWDAF_OAM_Ph2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Enhancement of Management Aspects related to NWDAF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663280225"/>
                  </a:ext>
                </a:extLst>
              </a:tr>
              <a:tr h="9880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NWDAF_OAM_Ph2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altLang="zh-CN" sz="900" b="0" i="0" u="none" strike="noStrike" dirty="0">
                          <a:solidFill>
                            <a:srgbClr val="00B050"/>
                          </a:solidFill>
                          <a:effectLst/>
                          <a:latin typeface="+mn-lt"/>
                          <a:ea typeface="+mn-ea"/>
                        </a:rPr>
                        <a:t>Enhancement of Management Aspects related to NWDAF Phase 2</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B050"/>
                          </a:solidFill>
                          <a:effectLst/>
                          <a:latin typeface="+mn-lt"/>
                          <a:ea typeface="PMingLiU"/>
                          <a:cs typeface="+mn-cs"/>
                        </a:rPr>
                        <a:t>1050031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28.552/28.541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621424685"/>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NSM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FS_NetShare_OAM_Ph3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1964827"/>
                  </a:ext>
                </a:extLst>
              </a:tr>
              <a:tr h="188529">
                <a:tc vMerge="1">
                  <a:txBody>
                    <a:bodyPr/>
                    <a:lstStyle/>
                    <a:p>
                      <a:pPr marL="53975" indent="0" algn="l" fontAlgn="b"/>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-&gt;NetShare_OAM_Ph3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1060017</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a:t>
                      </a:r>
                      <a:r>
                        <a:rPr kumimoji="0" lang="zh-CN" altLang="en-US"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 </a:t>
                      </a: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SP-241950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700" kern="100" dirty="0">
                          <a:solidFill>
                            <a:srgbClr val="00B050"/>
                          </a:solidFill>
                          <a:effectLst/>
                          <a:latin typeface="+mn-lt"/>
                          <a:ea typeface="等线" panose="02010600030101010101" pitchFamily="2" charset="-122"/>
                          <a:cs typeface="Kartika"/>
                        </a:rPr>
                        <a:t>TS 28.552/32.130/28.541</a:t>
                      </a:r>
                      <a:endParaRPr lang="zh-CN" altLang="en-US" sz="7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295920295"/>
                  </a:ext>
                </a:extLst>
              </a:tr>
              <a:tr h="98803">
                <a:tc rowSpan="5">
                  <a:txBody>
                    <a:bodyPr/>
                    <a:lstStyle/>
                    <a:p>
                      <a:pPr marL="53975" indent="0" algn="l" defTabSz="1219170" rtl="0" eaLnBrk="1" fontAlgn="b" latinLnBrk="0" hangingPunct="1"/>
                      <a:r>
                        <a:rPr lang="en-US" sz="600" b="1" i="0" u="none" strike="noStrike" kern="1200" dirty="0">
                          <a:solidFill>
                            <a:srgbClr val="000000"/>
                          </a:solidFill>
                          <a:effectLst/>
                          <a:latin typeface="+mn-lt"/>
                          <a:ea typeface="+mn-ea"/>
                          <a:cs typeface="+mn-cs"/>
                        </a:rPr>
                        <a:t>Support of New Services</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EE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FS_Energy_OAM_Ph3 </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Samsung</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51997468"/>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-&gt;Energy_OAM_Ph3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1060007</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Samsung</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28.310/622/623/541/554/104</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04891513"/>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Mexpo</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FS_MExpo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86280864"/>
                  </a:ext>
                </a:extLst>
              </a:tr>
              <a:tr h="119851">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MExpo</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Enhanced OAM for management service exposure to external consumers through CAPIF</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1060009</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28.579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4916200"/>
                  </a:ext>
                </a:extLst>
              </a:tr>
              <a:tr h="99502">
                <a:tc vMerge="1">
                  <a:txBody>
                    <a:bodyPr/>
                    <a:lstStyle/>
                    <a:p>
                      <a:pPr marL="53975" indent="0" algn="l" defTabSz="1219170" rtl="0" eaLnBrk="1" fontAlgn="b" latinLnBrk="0" hangingPunct="1"/>
                      <a:endParaRPr lang="en-US" sz="1100" b="1" i="0" u="none" strike="noStrike" kern="1200" dirty="0">
                        <a:solidFill>
                          <a:srgbClr val="000000"/>
                        </a:solidFill>
                        <a:effectLst/>
                        <a:latin typeface="+mn-lt"/>
                        <a:ea typeface="+mn-ea"/>
                        <a:cs typeface="+mn-cs"/>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a:solidFill>
                            <a:srgbClr val="000000"/>
                          </a:solidFill>
                          <a:effectLst/>
                          <a:latin typeface="+mn-lt"/>
                          <a:ea typeface="等线" panose="02010600030101010101" pitchFamily="2" charset="-122"/>
                        </a:rPr>
                        <a:t>MonStra</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Monstra</a:t>
                      </a: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for </a:t>
                      </a:r>
                      <a:r>
                        <a:rPr lang="en-US" sz="900" b="0" i="0" u="none" strike="noStrike" dirty="0" err="1">
                          <a:solidFill>
                            <a:srgbClr val="00B050"/>
                          </a:solidFill>
                          <a:effectLst/>
                          <a:latin typeface="+mn-lt"/>
                          <a:ea typeface="宋体" panose="02010600030101010101" pitchFamily="2" charset="-122"/>
                        </a:rPr>
                        <a:t>MonStra</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Vodafone,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SP-241945 </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28.560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0313180"/>
                  </a:ext>
                </a:extLst>
              </a:tr>
            </a:tbl>
          </a:graphicData>
        </a:graphic>
      </p:graphicFrame>
      <p:sp>
        <p:nvSpPr>
          <p:cNvPr id="9" name="TextBox 8">
            <a:extLst>
              <a:ext uri="{FF2B5EF4-FFF2-40B4-BE49-F238E27FC236}">
                <a16:creationId xmlns:a16="http://schemas.microsoft.com/office/drawing/2014/main" id="{AE5E8B81-4883-49BE-B88F-D90174D54E91}"/>
              </a:ext>
            </a:extLst>
          </p:cNvPr>
          <p:cNvSpPr txBox="1"/>
          <p:nvPr/>
        </p:nvSpPr>
        <p:spPr>
          <a:xfrm>
            <a:off x="-55080" y="574562"/>
            <a:ext cx="10502280" cy="246221"/>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000" b="1" kern="0" dirty="0">
                <a:solidFill>
                  <a:srgbClr val="FF0000"/>
                </a:solidFill>
                <a:latin typeface="+mn-lt"/>
                <a:ea typeface="MS PGothic" panose="020B0600070205080204" pitchFamily="34" charset="-128"/>
              </a:rPr>
              <a:t>22 </a:t>
            </a:r>
            <a:r>
              <a:rPr lang="en-US" altLang="zh-CN" sz="1000" kern="0" dirty="0">
                <a:latin typeface="+mn-lt"/>
                <a:ea typeface="MS PGothic" panose="020B0600070205080204" pitchFamily="34" charset="-128"/>
              </a:rPr>
              <a:t>topics including:  </a:t>
            </a:r>
            <a:r>
              <a:rPr lang="en-US" altLang="zh-CN" sz="1000" b="1" kern="0" dirty="0">
                <a:solidFill>
                  <a:srgbClr val="FF0000"/>
                </a:solidFill>
                <a:latin typeface="+mn-lt"/>
                <a:ea typeface="MS PGothic" panose="020B0600070205080204" pitchFamily="34" charset="-128"/>
              </a:rPr>
              <a:t>14</a:t>
            </a:r>
            <a:r>
              <a:rPr lang="en-US" altLang="zh-CN" sz="1000" kern="0" dirty="0">
                <a:latin typeface="+mn-lt"/>
                <a:ea typeface="MS PGothic" panose="020B0600070205080204" pitchFamily="34" charset="-128"/>
              </a:rPr>
              <a:t> OAM prime features and </a:t>
            </a:r>
            <a:r>
              <a:rPr lang="en-US" altLang="zh-CN" sz="1000" b="1" kern="0" dirty="0">
                <a:solidFill>
                  <a:srgbClr val="FF0000"/>
                </a:solidFill>
                <a:latin typeface="+mn-lt"/>
                <a:ea typeface="MS PGothic" panose="020B0600070205080204" pitchFamily="34" charset="-128"/>
              </a:rPr>
              <a:t>8</a:t>
            </a:r>
            <a:r>
              <a:rPr lang="en-US" altLang="zh-CN" sz="1000" kern="0" dirty="0">
                <a:latin typeface="+mn-lt"/>
                <a:ea typeface="MS PGothic" panose="020B0600070205080204" pitchFamily="34" charset="-128"/>
              </a:rPr>
              <a:t> OAM support to network features (in red background). </a:t>
            </a:r>
            <a:r>
              <a:rPr lang="en-US" altLang="zh-CN" sz="1000" b="1" kern="0" dirty="0">
                <a:solidFill>
                  <a:srgbClr val="00B050"/>
                </a:solidFill>
                <a:latin typeface="+mn-lt"/>
                <a:ea typeface="MS PGothic" panose="020B0600070205080204" pitchFamily="34" charset="-128"/>
              </a:rPr>
              <a:t>16</a:t>
            </a:r>
            <a:r>
              <a:rPr lang="en-US" altLang="zh-CN" sz="1000" kern="0" dirty="0">
                <a:latin typeface="+mn-lt"/>
                <a:ea typeface="MS PGothic" panose="020B0600070205080204" pitchFamily="34" charset="-128"/>
              </a:rPr>
              <a:t> topics completed the study, </a:t>
            </a:r>
            <a:r>
              <a:rPr lang="en-US" altLang="zh-CN" sz="1000" b="1" kern="0" dirty="0">
                <a:solidFill>
                  <a:srgbClr val="00B050"/>
                </a:solidFill>
                <a:latin typeface="+mn-lt"/>
                <a:ea typeface="MS PGothic" panose="020B0600070205080204" pitchFamily="34" charset="-128"/>
              </a:rPr>
              <a:t>5</a:t>
            </a:r>
            <a:r>
              <a:rPr lang="en-US" altLang="zh-CN" sz="1000" kern="0" dirty="0">
                <a:latin typeface="+mn-lt"/>
                <a:ea typeface="MS PGothic" panose="020B0600070205080204" pitchFamily="34" charset="-128"/>
              </a:rPr>
              <a:t> normative WI completed, </a:t>
            </a:r>
            <a:r>
              <a:rPr lang="en-US" altLang="zh-CN" sz="1000" b="1" kern="0" dirty="0">
                <a:solidFill>
                  <a:srgbClr val="00B050"/>
                </a:solidFill>
                <a:latin typeface="+mn-lt"/>
                <a:ea typeface="MS PGothic" panose="020B0600070205080204" pitchFamily="34" charset="-128"/>
              </a:rPr>
              <a:t>16</a:t>
            </a:r>
            <a:r>
              <a:rPr lang="en-US" altLang="zh-CN" sz="1000" kern="0" dirty="0">
                <a:latin typeface="+mn-lt"/>
                <a:ea typeface="MS PGothic" panose="020B0600070205080204" pitchFamily="34" charset="-128"/>
              </a:rPr>
              <a:t> ongoing normative </a:t>
            </a:r>
            <a:r>
              <a:rPr lang="en-US" altLang="zh-CN" sz="1000" kern="0" dirty="0" err="1">
                <a:latin typeface="+mn-lt"/>
                <a:ea typeface="MS PGothic" panose="020B0600070205080204" pitchFamily="34" charset="-128"/>
              </a:rPr>
              <a:t>WIs.</a:t>
            </a:r>
            <a:r>
              <a:rPr lang="en-US" altLang="zh-CN" sz="1000" kern="0" dirty="0">
                <a:latin typeface="+mn-lt"/>
                <a:ea typeface="MS PGothic" panose="020B0600070205080204" pitchFamily="34" charset="-128"/>
              </a:rPr>
              <a:t> </a:t>
            </a:r>
          </a:p>
        </p:txBody>
      </p:sp>
    </p:spTree>
    <p:extLst>
      <p:ext uri="{BB962C8B-B14F-4D97-AF65-F5344CB8AC3E}">
        <p14:creationId xmlns:p14="http://schemas.microsoft.com/office/powerpoint/2010/main" val="57557714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4EA8F45E-2652-4513-A7A5-A70DB735769F}"/>
              </a:ext>
            </a:extLst>
          </p:cNvPr>
          <p:cNvSpPr>
            <a:spLocks noGrp="1"/>
          </p:cNvSpPr>
          <p:nvPr>
            <p:ph type="title"/>
          </p:nvPr>
        </p:nvSpPr>
        <p:spPr>
          <a:xfrm>
            <a:off x="120650" y="0"/>
            <a:ext cx="10502280" cy="881743"/>
          </a:xfrm>
        </p:spPr>
        <p:txBody>
          <a:bodyPr/>
          <a:lstStyle/>
          <a:p>
            <a:r>
              <a:rPr lang="en-US" sz="3200" dirty="0"/>
              <a:t>Overview of </a:t>
            </a:r>
            <a:r>
              <a:rPr lang="en-US" altLang="zh-CN" sz="3200" dirty="0"/>
              <a:t>Rel-19 </a:t>
            </a:r>
            <a:r>
              <a:rPr lang="en-US" sz="3200" dirty="0"/>
              <a:t>SA5 </a:t>
            </a:r>
            <a:r>
              <a:rPr lang="en-US" altLang="zh-CN" sz="3200" dirty="0"/>
              <a:t>OAM </a:t>
            </a:r>
            <a:r>
              <a:rPr lang="en-US" sz="3200" dirty="0"/>
              <a:t>topics (ongoing SI+ </a:t>
            </a:r>
            <a:r>
              <a:rPr lang="en-US" altLang="zh-CN" sz="3200" dirty="0"/>
              <a:t>All </a:t>
            </a:r>
            <a:r>
              <a:rPr lang="en-US" sz="3200" dirty="0"/>
              <a:t>WIs)</a:t>
            </a:r>
          </a:p>
        </p:txBody>
      </p:sp>
      <p:graphicFrame>
        <p:nvGraphicFramePr>
          <p:cNvPr id="5" name="表格 2">
            <a:extLst>
              <a:ext uri="{FF2B5EF4-FFF2-40B4-BE49-F238E27FC236}">
                <a16:creationId xmlns:a16="http://schemas.microsoft.com/office/drawing/2014/main" id="{B2F11E23-E3A3-4D15-ADDB-EAFF038A739B}"/>
              </a:ext>
            </a:extLst>
          </p:cNvPr>
          <p:cNvGraphicFramePr>
            <a:graphicFrameLocks noGrp="1"/>
          </p:cNvGraphicFramePr>
          <p:nvPr>
            <p:extLst>
              <p:ext uri="{D42A27DB-BD31-4B8C-83A1-F6EECF244321}">
                <p14:modId xmlns:p14="http://schemas.microsoft.com/office/powerpoint/2010/main" val="2589438305"/>
              </p:ext>
            </p:extLst>
          </p:nvPr>
        </p:nvGraphicFramePr>
        <p:xfrm>
          <a:off x="190654" y="1190795"/>
          <a:ext cx="11810692" cy="4785389"/>
        </p:xfrm>
        <a:graphic>
          <a:graphicData uri="http://schemas.openxmlformats.org/drawingml/2006/table">
            <a:tbl>
              <a:tblPr/>
              <a:tblGrid>
                <a:gridCol w="496501">
                  <a:extLst>
                    <a:ext uri="{9D8B030D-6E8A-4147-A177-3AD203B41FA5}">
                      <a16:colId xmlns:a16="http://schemas.microsoft.com/office/drawing/2014/main" val="1965733584"/>
                    </a:ext>
                  </a:extLst>
                </a:gridCol>
                <a:gridCol w="260840">
                  <a:extLst>
                    <a:ext uri="{9D8B030D-6E8A-4147-A177-3AD203B41FA5}">
                      <a16:colId xmlns:a16="http://schemas.microsoft.com/office/drawing/2014/main" val="331722294"/>
                    </a:ext>
                  </a:extLst>
                </a:gridCol>
                <a:gridCol w="639258">
                  <a:extLst>
                    <a:ext uri="{9D8B030D-6E8A-4147-A177-3AD203B41FA5}">
                      <a16:colId xmlns:a16="http://schemas.microsoft.com/office/drawing/2014/main" val="907466837"/>
                    </a:ext>
                  </a:extLst>
                </a:gridCol>
                <a:gridCol w="1626870">
                  <a:extLst>
                    <a:ext uri="{9D8B030D-6E8A-4147-A177-3AD203B41FA5}">
                      <a16:colId xmlns:a16="http://schemas.microsoft.com/office/drawing/2014/main" val="2690706286"/>
                    </a:ext>
                  </a:extLst>
                </a:gridCol>
                <a:gridCol w="4716175">
                  <a:extLst>
                    <a:ext uri="{9D8B030D-6E8A-4147-A177-3AD203B41FA5}">
                      <a16:colId xmlns:a16="http://schemas.microsoft.com/office/drawing/2014/main" val="2178307027"/>
                    </a:ext>
                  </a:extLst>
                </a:gridCol>
                <a:gridCol w="775252">
                  <a:extLst>
                    <a:ext uri="{9D8B030D-6E8A-4147-A177-3AD203B41FA5}">
                      <a16:colId xmlns:a16="http://schemas.microsoft.com/office/drawing/2014/main" val="410137253"/>
                    </a:ext>
                  </a:extLst>
                </a:gridCol>
                <a:gridCol w="1120943">
                  <a:extLst>
                    <a:ext uri="{9D8B030D-6E8A-4147-A177-3AD203B41FA5}">
                      <a16:colId xmlns:a16="http://schemas.microsoft.com/office/drawing/2014/main" val="3966773156"/>
                    </a:ext>
                  </a:extLst>
                </a:gridCol>
                <a:gridCol w="759111">
                  <a:extLst>
                    <a:ext uri="{9D8B030D-6E8A-4147-A177-3AD203B41FA5}">
                      <a16:colId xmlns:a16="http://schemas.microsoft.com/office/drawing/2014/main" val="4058451737"/>
                    </a:ext>
                  </a:extLst>
                </a:gridCol>
                <a:gridCol w="1001011">
                  <a:extLst>
                    <a:ext uri="{9D8B030D-6E8A-4147-A177-3AD203B41FA5}">
                      <a16:colId xmlns:a16="http://schemas.microsoft.com/office/drawing/2014/main" val="2608971487"/>
                    </a:ext>
                  </a:extLst>
                </a:gridCol>
                <a:gridCol w="414731">
                  <a:extLst>
                    <a:ext uri="{9D8B030D-6E8A-4147-A177-3AD203B41FA5}">
                      <a16:colId xmlns:a16="http://schemas.microsoft.com/office/drawing/2014/main" val="2276198587"/>
                    </a:ext>
                  </a:extLst>
                </a:gridCol>
              </a:tblGrid>
              <a:tr h="454185">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err="1">
                          <a:solidFill>
                            <a:srgbClr val="000000"/>
                          </a:solidFill>
                          <a:effectLst/>
                          <a:latin typeface="+mn-lt"/>
                          <a:ea typeface="+mn-ea"/>
                          <a:cs typeface="Arial" panose="020B0604020202020204" pitchFamily="34" charset="0"/>
                        </a:rPr>
                        <a:t>Tdoc</a:t>
                      </a: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84394">
                <a:tc rowSpan="5">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mn-lt"/>
                          <a:ea typeface="+mn-ea"/>
                        </a:rPr>
                        <a:t>Intelligence and Automation</a:t>
                      </a:r>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AIML_MGT_Ph2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AI/ML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NEC, Intel</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SP-241944</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600" kern="100" dirty="0">
                          <a:solidFill>
                            <a:schemeClr val="tx1"/>
                          </a:solidFill>
                          <a:effectLst/>
                          <a:latin typeface="+mn-lt"/>
                          <a:ea typeface="等线" panose="02010600030101010101" pitchFamily="2" charset="-122"/>
                          <a:cs typeface="Kartika"/>
                        </a:rPr>
                        <a:t>TS 28.105/552/554/541</a:t>
                      </a:r>
                      <a:endParaRPr lang="zh-CN" sz="6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eMDAS_Ph3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Data Analytics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900" kern="100" dirty="0">
                          <a:solidFill>
                            <a:schemeClr val="tx1"/>
                          </a:solidFill>
                          <a:effectLst/>
                          <a:latin typeface="+mn-lt"/>
                          <a:ea typeface="等线" panose="02010600030101010101" pitchFamily="2" charset="-122"/>
                          <a:cs typeface="Kartika"/>
                        </a:rPr>
                        <a:t>SP-241947</a:t>
                      </a:r>
                      <a:endParaRPr lang="zh-CN" alt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28.104</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409747"/>
                  </a:ext>
                </a:extLst>
              </a:tr>
              <a:tr h="1130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3</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IDMS_MN_Ph3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Intent driven management services for mobile network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SP-241946</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TS 28.312</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402825"/>
                  </a:ext>
                </a:extLst>
              </a:tr>
              <a:tr h="184394">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4</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CCLM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Samsung, 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SP-241943</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600" kern="100" dirty="0">
                          <a:solidFill>
                            <a:schemeClr val="tx1"/>
                          </a:solidFill>
                          <a:effectLst/>
                          <a:latin typeface="+mn-lt"/>
                          <a:ea typeface="等线" panose="02010600030101010101" pitchFamily="2" charset="-122"/>
                          <a:cs typeface="Kartika"/>
                        </a:rPr>
                        <a:t>TS 28.567/535/536/622/32.161</a:t>
                      </a:r>
                      <a:endParaRPr lang="zh-CN" sz="6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5173647"/>
                  </a:ext>
                </a:extLst>
              </a:tr>
              <a:tr h="113051">
                <a:tc vMerge="1">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NDT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aspects of Network Digital Twins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SP-241938</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28.561</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9114398"/>
                  </a:ext>
                </a:extLst>
              </a:tr>
              <a:tr h="113051">
                <a:tc rowSpan="13">
                  <a:txBody>
                    <a:bodyPr/>
                    <a:lstStyle/>
                    <a:p>
                      <a:pPr marL="53975" indent="0" algn="l" fontAlgn="b"/>
                      <a:r>
                        <a:rPr lang="en-US" altLang="zh-CN" sz="900" b="1" i="0" u="none" strike="noStrike" dirty="0">
                          <a:solidFill>
                            <a:srgbClr val="000000"/>
                          </a:solidFill>
                          <a:effectLst/>
                          <a:latin typeface="+mn-lt"/>
                          <a:ea typeface="+mn-ea"/>
                        </a:rPr>
                        <a:t>Management Architecture and Mechanisms</a:t>
                      </a:r>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a:solidFill>
                            <a:schemeClr val="tx1"/>
                          </a:solidFill>
                          <a:effectLst/>
                          <a:latin typeface="+mn-lt"/>
                          <a:ea typeface="宋体" panose="02010600030101010101" pitchFamily="2" charset="-122"/>
                        </a:rPr>
                        <a:t>Study on cloud aspects of management and orchestration</a:t>
                      </a:r>
                      <a:endParaRPr lang="en-US" sz="900" b="0" i="0" u="none" strike="noStrike" dirty="0">
                        <a:solidFill>
                          <a:schemeClr val="tx1"/>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a:ln>
                            <a:noFill/>
                          </a:ln>
                          <a:solidFill>
                            <a:schemeClr val="tx1"/>
                          </a:solidFill>
                          <a:effectLst/>
                          <a:uLnTx/>
                          <a:uFillTx/>
                          <a:latin typeface="+mn-lt"/>
                          <a:ea typeface="+mn-ea"/>
                          <a:cs typeface="Arial" panose="020B0604020202020204" pitchFamily="34" charset="0"/>
                        </a:rPr>
                        <a:t>1020010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900" kern="1200">
                          <a:solidFill>
                            <a:schemeClr val="tx1"/>
                          </a:solidFill>
                          <a:effectLst/>
                          <a:latin typeface="+mn-lt"/>
                          <a:ea typeface="等线" panose="02010600030101010101" pitchFamily="2" charset="-122"/>
                          <a:cs typeface="Calibri" panose="020F0502020204030204" pitchFamily="34" charset="0"/>
                        </a:rPr>
                        <a:t>SP-241566</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a:solidFill>
                            <a:schemeClr val="tx1"/>
                          </a:solidFill>
                          <a:effectLst/>
                          <a:latin typeface="+mn-lt"/>
                          <a:ea typeface="等线" panose="02010600030101010101" pitchFamily="2" charset="-122"/>
                          <a:cs typeface="Kartika"/>
                        </a:rPr>
                        <a:t>TR 28.869</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SI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1130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8</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SBMA_Ph3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SP-241939</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28.533/…</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2683377"/>
                  </a:ext>
                </a:extLst>
              </a:tr>
              <a:tr h="162209">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9</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a:lnT w="19050" cap="flat" cmpd="sng" algn="ctr">
                      <a:solidFill>
                        <a:schemeClr val="tx1"/>
                      </a:solidFill>
                      <a:prstDash val="solid"/>
                      <a:round/>
                      <a:headEnd type="none" w="med" len="med"/>
                      <a:tailEnd type="none" w="med" len="med"/>
                    </a:lnT>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PTM</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a:lnT w="19050" cap="flat" cmpd="sng" algn="ctr">
                      <a:solidFill>
                        <a:schemeClr val="tx1"/>
                      </a:solidFill>
                      <a:prstDash val="solid"/>
                      <a:round/>
                      <a:headEnd type="none" w="med" len="med"/>
                      <a:tailEnd type="none" w="med" len="med"/>
                    </a:lnT>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PlanM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chemeClr val="tx1"/>
                          </a:solidFill>
                          <a:effectLst/>
                          <a:latin typeface="+mn-lt"/>
                          <a:ea typeface="+mn-ea"/>
                        </a:rPr>
                        <a:t>Management of planned configurations</a:t>
                      </a:r>
                      <a:endParaRPr lang="en-US" sz="900" b="0" i="0" u="none" strike="noStrike" dirty="0">
                        <a:solidFill>
                          <a:schemeClr val="tx1"/>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1050032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SP-241379</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28.572</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9486882"/>
                  </a:ext>
                </a:extLst>
              </a:tr>
              <a:tr h="11305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900" kern="1200" dirty="0">
                          <a:solidFill>
                            <a:schemeClr val="tx1"/>
                          </a:solidFill>
                          <a:latin typeface="+mn-lt"/>
                          <a:ea typeface="+mn-ea"/>
                          <a:cs typeface="+mn-cs"/>
                        </a:rPr>
                        <a:t>SP-250116</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28.622</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184513">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11</a:t>
                      </a:r>
                    </a:p>
                  </a:txBody>
                  <a:tcPr marL="6350" marR="6350" marT="6350" marB="0" anchor="ctr">
                    <a:lnT w="19050" cap="flat" cmpd="sng" algn="ctr">
                      <a:solidFill>
                        <a:schemeClr val="tx1"/>
                      </a:solidFill>
                      <a:prstDash val="solid"/>
                      <a:round/>
                      <a:headEnd type="none" w="med" len="med"/>
                      <a:tailEnd type="none" w="med" len="med"/>
                    </a:lnT>
                  </a:tcPr>
                </a:tc>
                <a:tc>
                  <a:txBody>
                    <a:bodyPr/>
                    <a:lstStyle/>
                    <a:p>
                      <a:pPr algn="ctr" fontAlgn="ctr"/>
                      <a:r>
                        <a:rPr lang="en-US" altLang="zh-CN" sz="900" b="0" i="0" u="none" strike="noStrike" dirty="0">
                          <a:solidFill>
                            <a:schemeClr val="tx1"/>
                          </a:solidFill>
                          <a:effectLst/>
                          <a:latin typeface="+mn-lt"/>
                          <a:ea typeface="等线" panose="02010600030101010101" pitchFamily="2" charset="-122"/>
                        </a:rPr>
                        <a:t>SREP</a:t>
                      </a:r>
                      <a:endParaRPr lang="en-US" sz="900" b="0" i="0" u="none" strike="noStrike" dirty="0">
                        <a:solidFill>
                          <a:schemeClr val="tx1"/>
                        </a:solidFill>
                        <a:effectLst/>
                        <a:latin typeface="+mn-lt"/>
                        <a:ea typeface="等线" panose="02010600030101010101" pitchFamily="2" charset="-122"/>
                      </a:endParaRPr>
                    </a:p>
                  </a:txBody>
                  <a:tcPr marL="7620" marR="7620" marT="7620" marB="0" anchor="ctr">
                    <a:lnT w="19050" cap="flat" cmpd="sng" algn="ctr">
                      <a:solidFill>
                        <a:schemeClr val="tx1"/>
                      </a:solidFill>
                      <a:prstDash val="solid"/>
                      <a:round/>
                      <a:headEnd type="none" w="med" len="med"/>
                      <a:tailEnd type="none" w="med" len="med"/>
                    </a:lnT>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Data_SREP</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chemeClr val="tx1"/>
                          </a:solidFill>
                          <a:effectLst/>
                          <a:latin typeface="+mn-lt"/>
                          <a:ea typeface="+mn-ea"/>
                        </a:rPr>
                        <a:t>Data management, regarding subscriptions and reporting</a:t>
                      </a:r>
                      <a:endParaRPr lang="en-US" sz="900" b="0" i="0" u="none" strike="noStrike" dirty="0">
                        <a:solidFill>
                          <a:schemeClr val="tx1"/>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1050033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SP-241380</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28.537/28.550/28.532/32.421/32.422/32.423/28.404/28.405/28.622/28.623</a:t>
                      </a:r>
                      <a:endParaRPr lang="zh-CN"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13340"/>
                  </a:ext>
                </a:extLst>
              </a:tr>
              <a:tr h="11305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PM_KPI_5G_Ph4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 ZTE</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900" kern="1200" dirty="0">
                          <a:solidFill>
                            <a:schemeClr val="tx1"/>
                          </a:solidFill>
                          <a:effectLst/>
                          <a:latin typeface="+mn-lt"/>
                          <a:ea typeface="等线" panose="02010600030101010101" pitchFamily="2" charset="-122"/>
                          <a:cs typeface="Calibri" panose="020F0502020204030204" pitchFamily="34" charset="0"/>
                        </a:rPr>
                        <a:t>SP-250511</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28.552/554</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11305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rgbClr val="00B050"/>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AdNRM_Ph3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1020027</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 Huawei</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900" kern="1200" dirty="0">
                          <a:solidFill>
                            <a:srgbClr val="00B050"/>
                          </a:solidFill>
                          <a:latin typeface="+mn-lt"/>
                          <a:ea typeface="+mn-ea"/>
                          <a:cs typeface="+mn-cs"/>
                        </a:rPr>
                        <a:t>SP-250123</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TS 28.541/622</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11305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9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Subscriber and Equipment Trace and </a:t>
                      </a:r>
                      <a:r>
                        <a:rPr lang="en-US" sz="900" b="0" i="0" u="none" strike="noStrike" dirty="0" err="1">
                          <a:solidFill>
                            <a:schemeClr val="tx1"/>
                          </a:solidFill>
                          <a:effectLst/>
                          <a:latin typeface="+mn-lt"/>
                          <a:ea typeface="宋体" panose="02010600030101010101" pitchFamily="2" charset="-122"/>
                        </a:rPr>
                        <a:t>QoE</a:t>
                      </a:r>
                      <a:r>
                        <a:rPr lang="en-US" sz="90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900" kern="1200" dirty="0">
                          <a:solidFill>
                            <a:schemeClr val="tx1"/>
                          </a:solidFill>
                          <a:effectLst/>
                          <a:latin typeface="+mn-lt"/>
                          <a:ea typeface="等线" panose="02010600030101010101" pitchFamily="2" charset="-122"/>
                          <a:cs typeface="Calibri" panose="020F0502020204030204" pitchFamily="34" charset="0"/>
                        </a:rPr>
                        <a:t>SP-250115</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32.422/405</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184394">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15</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a:solidFill>
                            <a:srgbClr val="00B05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NTN_OAM_Ph2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NTN Phase 2 (update WID 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1060016</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 CATT</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b="0" kern="1200" dirty="0">
                          <a:solidFill>
                            <a:srgbClr val="00B050"/>
                          </a:solidFill>
                          <a:effectLst/>
                          <a:latin typeface="+mn-lt"/>
                          <a:ea typeface="+mn-ea"/>
                          <a:cs typeface="+mn-cs"/>
                        </a:rPr>
                        <a:t>SP-250514</a:t>
                      </a: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28.541/552/554/658/662/540/530</a:t>
                      </a:r>
                      <a:endParaRPr lang="zh-CN" altLang="en-US" sz="5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192754408"/>
                  </a:ext>
                </a:extLst>
              </a:tr>
              <a:tr h="184394">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16</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NR_mobile_IAB_OAM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900" kern="100" dirty="0">
                          <a:solidFill>
                            <a:schemeClr val="tx1"/>
                          </a:solidFill>
                          <a:effectLst/>
                          <a:latin typeface="+mn-lt"/>
                          <a:ea typeface="等线" panose="02010600030101010101" pitchFamily="2" charset="-122"/>
                          <a:cs typeface="Kartika"/>
                        </a:rPr>
                        <a:t>SP-241948</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TS 28.541/540/531/314/315</a:t>
                      </a:r>
                      <a:endParaRPr lang="zh-CN" altLang="en-US"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84606906"/>
                  </a:ext>
                </a:extLst>
              </a:tr>
              <a:tr h="1946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17</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err="1">
                          <a:solidFill>
                            <a:srgbClr val="000000"/>
                          </a:solidFill>
                          <a:effectLst/>
                          <a:latin typeface="+mn-lt"/>
                          <a:ea typeface="等线" panose="02010600030101010101" pitchFamily="2" charset="-122"/>
                        </a:rPr>
                        <a:t>RedcapM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NR_RedCap_OAM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Aspects of </a:t>
                      </a:r>
                      <a:r>
                        <a:rPr lang="en-US" sz="900" b="0" i="0" u="none" strike="noStrike" dirty="0" err="1">
                          <a:solidFill>
                            <a:schemeClr val="tx1"/>
                          </a:solidFill>
                          <a:effectLst/>
                          <a:latin typeface="+mn-lt"/>
                          <a:ea typeface="宋体" panose="02010600030101010101" pitchFamily="2" charset="-122"/>
                        </a:rPr>
                        <a:t>RedCap</a:t>
                      </a:r>
                      <a:r>
                        <a:rPr lang="en-US" sz="900" b="0" i="0" u="none" strike="noStrike" dirty="0">
                          <a:solidFill>
                            <a:schemeClr val="tx1"/>
                          </a:solidFill>
                          <a:effectLst/>
                          <a:latin typeface="+mn-lt"/>
                          <a:ea typeface="宋体" panose="02010600030101010101" pitchFamily="2" charset="-122"/>
                        </a:rPr>
                        <a:t> features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China Unicom, </a:t>
                      </a: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Asiainfo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SP-241941</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TS 28.540/541/552/554</a:t>
                      </a:r>
                      <a:endParaRPr lang="zh-CN"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758272338"/>
                  </a:ext>
                </a:extLst>
              </a:tr>
              <a:tr h="1130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18</a:t>
                      </a:r>
                    </a:p>
                  </a:txBody>
                  <a:tcPr marL="6350" marR="6350" marT="6350" marB="0" anchor="ctr">
                    <a:lnT w="1905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ctr"/>
                      <a:r>
                        <a:rPr lang="en-US" altLang="zh-CN" sz="900" b="0" i="0" u="none" strike="noStrike" dirty="0">
                          <a:solidFill>
                            <a:srgbClr val="00B050"/>
                          </a:solidFill>
                          <a:effectLst/>
                          <a:latin typeface="+mn-lt"/>
                          <a:ea typeface="等线" panose="02010600030101010101" pitchFamily="2" charset="-122"/>
                        </a:rPr>
                        <a:t>NWDAFM</a:t>
                      </a:r>
                      <a:endParaRPr lang="en-US" sz="900" b="0" i="0" u="none" strike="noStrike" dirty="0">
                        <a:solidFill>
                          <a:srgbClr val="00B050"/>
                        </a:solidFill>
                        <a:effectLst/>
                        <a:latin typeface="+mn-lt"/>
                        <a:ea typeface="等线" panose="02010600030101010101" pitchFamily="2" charset="-122"/>
                      </a:endParaRPr>
                    </a:p>
                  </a:txBody>
                  <a:tcPr marL="7620" marR="7620" marT="7620" marB="0" anchor="ctr">
                    <a:lnT w="1905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NWDAF_OAM_Ph2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altLang="zh-CN" sz="900" b="0" i="0" u="none" strike="noStrike" dirty="0">
                          <a:solidFill>
                            <a:srgbClr val="00B050"/>
                          </a:solidFill>
                          <a:effectLst/>
                          <a:latin typeface="+mn-lt"/>
                          <a:ea typeface="+mn-ea"/>
                        </a:rPr>
                        <a:t>Enhancement of Management Aspects related to NWDAF Phase 2</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B050"/>
                          </a:solidFill>
                          <a:effectLst/>
                          <a:latin typeface="+mn-lt"/>
                          <a:ea typeface="PMingLiU"/>
                          <a:cs typeface="+mn-cs"/>
                        </a:rPr>
                        <a:t>1050031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SP-241378</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28.552/28.541</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621424685"/>
                  </a:ext>
                </a:extLst>
              </a:tr>
              <a:tr h="194651">
                <a:tc vMerge="1">
                  <a:txBody>
                    <a:bodyPr/>
                    <a:lstStyle/>
                    <a:p>
                      <a:pPr marL="53975" indent="0" algn="l" fontAlgn="b"/>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rPr>
                        <a:t>NSM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NetShare_OAM_Ph3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China Unicom,</a:t>
                      </a:r>
                      <a:r>
                        <a:rPr kumimoji="0" lang="zh-CN" altLang="en-US"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 </a:t>
                      </a: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SP-241950</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TS 28.552/32.130/28.541</a:t>
                      </a:r>
                      <a:endParaRPr lang="zh-CN" altLang="en-US"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295920295"/>
                  </a:ext>
                </a:extLst>
              </a:tr>
              <a:tr h="184394">
                <a:tc rowSpan="3">
                  <a:txBody>
                    <a:bodyPr/>
                    <a:lstStyle/>
                    <a:p>
                      <a:r>
                        <a:rPr lang="en-US" altLang="zh-CN" sz="900" b="1" dirty="0">
                          <a:latin typeface="+mn-lt"/>
                        </a:rPr>
                        <a:t>Support of New Services</a:t>
                      </a:r>
                      <a:endParaRPr lang="zh-CN" altLang="en-US" sz="900" b="1" dirty="0">
                        <a:latin typeface="+mn-lt"/>
                      </a:endParaRPr>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20</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rPr>
                        <a:t>EE</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Energy_OAM_Ph3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Huawei, Samsung</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SP-241940</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TS 28.310/622/623/541/554/104</a:t>
                      </a:r>
                      <a:endParaRPr lang="zh-CN"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04891513"/>
                  </a:ext>
                </a:extLst>
              </a:tr>
              <a:tr h="113051">
                <a:tc vMerge="1">
                  <a:txBody>
                    <a:bodyPr/>
                    <a:lstStyle/>
                    <a:p>
                      <a:endParaRPr lang="zh-CN" altLang="en-US"/>
                    </a:p>
                  </a:txBody>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21</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dirty="0" err="1">
                          <a:solidFill>
                            <a:srgbClr val="000000"/>
                          </a:solidFill>
                          <a:effectLst/>
                          <a:latin typeface="+mn-lt"/>
                          <a:ea typeface="等线" panose="02010600030101010101" pitchFamily="2" charset="-122"/>
                        </a:rPr>
                        <a:t>MExpo</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Mexpo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Enhanced OAM for management service exposure to external consumers through CAPIF</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1060009</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SP-241942</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28.579</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4916200"/>
                  </a:ext>
                </a:extLst>
              </a:tr>
              <a:tr h="254065">
                <a:tc vMerge="1">
                  <a:txBody>
                    <a:bodyPr/>
                    <a:lstStyle/>
                    <a:p>
                      <a:pPr marL="53975" indent="0" algn="l" defTabSz="1219170" rtl="0" eaLnBrk="1" fontAlgn="b" latinLnBrk="0" hangingPunct="1"/>
                      <a:endParaRPr lang="en-US" sz="1100" b="1" i="0" u="none" strike="noStrike" kern="1200" dirty="0">
                        <a:solidFill>
                          <a:srgbClr val="000000"/>
                        </a:solidFill>
                        <a:effectLst/>
                        <a:latin typeface="+mn-lt"/>
                        <a:ea typeface="+mn-ea"/>
                        <a:cs typeface="+mn-cs"/>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22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dirty="0" err="1">
                          <a:solidFill>
                            <a:srgbClr val="00B050"/>
                          </a:solidFill>
                          <a:effectLst/>
                          <a:latin typeface="+mn-lt"/>
                          <a:ea typeface="等线" panose="02010600030101010101" pitchFamily="2" charset="-122"/>
                        </a:rPr>
                        <a:t>MonStra</a:t>
                      </a:r>
                      <a:endParaRPr lang="en-US" sz="900" b="0" i="0" u="none" strike="noStrike" dirty="0">
                        <a:solidFill>
                          <a:srgbClr val="00B05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Monstra</a:t>
                      </a: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for </a:t>
                      </a:r>
                      <a:r>
                        <a:rPr lang="en-US" sz="900" b="0" i="0" u="none" strike="noStrike" dirty="0" err="1">
                          <a:solidFill>
                            <a:srgbClr val="00B050"/>
                          </a:solidFill>
                          <a:effectLst/>
                          <a:latin typeface="+mn-lt"/>
                          <a:ea typeface="宋体" panose="02010600030101010101" pitchFamily="2" charset="-122"/>
                        </a:rPr>
                        <a:t>MonStra</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Vodafone,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SP-241945 </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TS 28.560</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0313180"/>
                  </a:ext>
                </a:extLst>
              </a:tr>
            </a:tbl>
          </a:graphicData>
        </a:graphic>
      </p:graphicFrame>
      <p:sp>
        <p:nvSpPr>
          <p:cNvPr id="6" name="TextBox 6">
            <a:extLst>
              <a:ext uri="{FF2B5EF4-FFF2-40B4-BE49-F238E27FC236}">
                <a16:creationId xmlns:a16="http://schemas.microsoft.com/office/drawing/2014/main" id="{4F0BF15A-8B98-4019-8DDC-1011B40A53DE}"/>
              </a:ext>
            </a:extLst>
          </p:cNvPr>
          <p:cNvSpPr txBox="1"/>
          <p:nvPr/>
        </p:nvSpPr>
        <p:spPr>
          <a:xfrm>
            <a:off x="190654" y="739358"/>
            <a:ext cx="10502280" cy="400110"/>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000" b="1" kern="0" dirty="0">
                <a:solidFill>
                  <a:srgbClr val="FF0000"/>
                </a:solidFill>
                <a:latin typeface="+mn-lt"/>
                <a:ea typeface="MS PGothic" panose="020B0600070205080204" pitchFamily="34" charset="-128"/>
              </a:rPr>
              <a:t>22 </a:t>
            </a:r>
            <a:r>
              <a:rPr lang="en-US" altLang="zh-CN" sz="1000" kern="0" dirty="0">
                <a:latin typeface="+mn-lt"/>
                <a:ea typeface="MS PGothic" panose="020B0600070205080204" pitchFamily="34" charset="-128"/>
              </a:rPr>
              <a:t>topics including:  </a:t>
            </a:r>
            <a:r>
              <a:rPr lang="en-US" altLang="zh-CN" sz="1000" b="1" kern="0" dirty="0">
                <a:solidFill>
                  <a:srgbClr val="FF0000"/>
                </a:solidFill>
                <a:latin typeface="+mn-lt"/>
                <a:ea typeface="MS PGothic" panose="020B0600070205080204" pitchFamily="34" charset="-128"/>
              </a:rPr>
              <a:t>14</a:t>
            </a:r>
            <a:r>
              <a:rPr lang="en-US" altLang="zh-CN" sz="1000" kern="0" dirty="0">
                <a:latin typeface="+mn-lt"/>
                <a:ea typeface="MS PGothic" panose="020B0600070205080204" pitchFamily="34" charset="-128"/>
              </a:rPr>
              <a:t> OAM prime features and </a:t>
            </a:r>
            <a:r>
              <a:rPr lang="en-US" altLang="zh-CN" sz="1000" b="1" kern="0" dirty="0">
                <a:solidFill>
                  <a:srgbClr val="FF0000"/>
                </a:solidFill>
                <a:latin typeface="+mn-lt"/>
                <a:ea typeface="MS PGothic" panose="020B0600070205080204" pitchFamily="34" charset="-128"/>
              </a:rPr>
              <a:t>8</a:t>
            </a:r>
            <a:r>
              <a:rPr lang="en-US" altLang="zh-CN" sz="1000" kern="0" dirty="0">
                <a:latin typeface="+mn-lt"/>
                <a:ea typeface="MS PGothic" panose="020B0600070205080204" pitchFamily="34" charset="-128"/>
              </a:rPr>
              <a:t> OAM support to network features (in red background). </a:t>
            </a:r>
          </a:p>
          <a:p>
            <a:pPr marL="341313" indent="-341313">
              <a:spcBef>
                <a:spcPts val="0"/>
              </a:spcBef>
              <a:spcAft>
                <a:spcPts val="0"/>
              </a:spcAft>
              <a:buBlip>
                <a:blip r:embed="rId2"/>
              </a:buBlip>
              <a:defRPr/>
            </a:pPr>
            <a:r>
              <a:rPr lang="en-US" altLang="zh-CN" sz="1000" b="1" kern="0" dirty="0">
                <a:solidFill>
                  <a:srgbClr val="00B050"/>
                </a:solidFill>
                <a:latin typeface="+mn-lt"/>
                <a:ea typeface="MS PGothic" panose="020B0600070205080204" pitchFamily="34" charset="-128"/>
              </a:rPr>
              <a:t>5</a:t>
            </a:r>
            <a:r>
              <a:rPr lang="en-US" altLang="zh-CN" sz="1000" kern="0" dirty="0">
                <a:latin typeface="+mn-lt"/>
                <a:ea typeface="MS PGothic" panose="020B0600070205080204" pitchFamily="34" charset="-128"/>
              </a:rPr>
              <a:t> normative WI completed, </a:t>
            </a:r>
            <a:r>
              <a:rPr lang="en-US" altLang="zh-CN" sz="1000" b="1" kern="0" dirty="0">
                <a:solidFill>
                  <a:srgbClr val="00B050"/>
                </a:solidFill>
                <a:latin typeface="+mn-lt"/>
                <a:ea typeface="MS PGothic" panose="020B0600070205080204" pitchFamily="34" charset="-128"/>
              </a:rPr>
              <a:t>16</a:t>
            </a:r>
            <a:r>
              <a:rPr lang="en-US" altLang="zh-CN" sz="1000" kern="0" dirty="0">
                <a:latin typeface="+mn-lt"/>
                <a:ea typeface="MS PGothic" panose="020B0600070205080204" pitchFamily="34" charset="-128"/>
              </a:rPr>
              <a:t> ongoing normative </a:t>
            </a:r>
            <a:r>
              <a:rPr lang="en-US" altLang="zh-CN" sz="1000" kern="0" dirty="0" err="1">
                <a:latin typeface="+mn-lt"/>
                <a:ea typeface="MS PGothic" panose="020B0600070205080204" pitchFamily="34" charset="-128"/>
              </a:rPr>
              <a:t>Wis</a:t>
            </a:r>
            <a:r>
              <a:rPr lang="en-US" altLang="zh-CN" sz="1000" kern="0" dirty="0">
                <a:latin typeface="+mn-lt"/>
                <a:ea typeface="MS PGothic" panose="020B0600070205080204" pitchFamily="34" charset="-128"/>
              </a:rPr>
              <a:t>, </a:t>
            </a:r>
            <a:r>
              <a:rPr lang="en-US" altLang="zh-CN" sz="1000" b="1" kern="0" dirty="0">
                <a:solidFill>
                  <a:srgbClr val="00B050"/>
                </a:solidFill>
                <a:latin typeface="+mn-lt"/>
                <a:ea typeface="MS PGothic" panose="020B0600070205080204" pitchFamily="34" charset="-128"/>
              </a:rPr>
              <a:t>1</a:t>
            </a:r>
            <a:r>
              <a:rPr lang="en-US" altLang="zh-CN" sz="1000" kern="0" dirty="0">
                <a:latin typeface="+mn-lt"/>
                <a:ea typeface="MS PGothic" panose="020B0600070205080204" pitchFamily="34" charset="-128"/>
              </a:rPr>
              <a:t> ongoing study. </a:t>
            </a:r>
          </a:p>
        </p:txBody>
      </p:sp>
    </p:spTree>
    <p:extLst>
      <p:ext uri="{BB962C8B-B14F-4D97-AF65-F5344CB8AC3E}">
        <p14:creationId xmlns:p14="http://schemas.microsoft.com/office/powerpoint/2010/main" val="84984720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extLst>
              <p:ext uri="{D42A27DB-BD31-4B8C-83A1-F6EECF244321}">
                <p14:modId xmlns:p14="http://schemas.microsoft.com/office/powerpoint/2010/main" val="2600428715"/>
              </p:ext>
            </p:extLst>
          </p:nvPr>
        </p:nvGraphicFramePr>
        <p:xfrm>
          <a:off x="214361" y="3199628"/>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latin typeface="+mn-lt"/>
                        </a:rPr>
                        <a:t>Apr. 2024~Dec.2024:</a:t>
                      </a:r>
                    </a:p>
                    <a:p>
                      <a:r>
                        <a:rPr lang="en-US" altLang="zh-CN" sz="1200" b="1" dirty="0">
                          <a:latin typeface="+mn-lt"/>
                        </a:rPr>
                        <a:t>SA5#154~#158 (5 meetings)</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2.5 TU*5 meetings = 12.5 TU (CRs)</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14 TU*5 meetings= 70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TU*5=10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3456388727"/>
                  </a:ext>
                </a:extLst>
              </a:tr>
              <a:tr h="583048">
                <a:tc>
                  <a:txBody>
                    <a:bodyPr/>
                    <a:lstStyle/>
                    <a:p>
                      <a:r>
                        <a:rPr lang="en-US" altLang="zh-CN" sz="1200" b="1" dirty="0">
                          <a:highlight>
                            <a:srgbClr val="FFFF00"/>
                          </a:highlight>
                          <a:latin typeface="+mn-lt"/>
                        </a:rPr>
                        <a:t>Jan.2025~Sep.2025: </a:t>
                      </a:r>
                    </a:p>
                    <a:p>
                      <a:r>
                        <a:rPr lang="en-US" altLang="zh-CN" sz="1200" b="1" dirty="0">
                          <a:highlight>
                            <a:srgbClr val="FFFF00"/>
                          </a:highlight>
                          <a:latin typeface="+mn-lt"/>
                        </a:rPr>
                        <a:t>SA5#159~#162 (4 meetings)</a:t>
                      </a:r>
                      <a:endParaRPr lang="zh-CN" altLang="en-US" sz="1200" b="1" dirty="0">
                        <a:highlight>
                          <a:srgbClr val="FFFF00"/>
                        </a:highlight>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highlight>
                            <a:srgbClr val="FFFF00"/>
                          </a:highlight>
                          <a:latin typeface="+mn-lt"/>
                        </a:rPr>
                        <a:t>13 TU*4 meetings= 52 TU</a:t>
                      </a:r>
                      <a:endParaRPr lang="zh-CN" altLang="en-US" sz="1200" dirty="0">
                        <a:highlight>
                          <a:srgbClr val="FFFF00"/>
                        </a:highlight>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124 TUs</a:t>
            </a:r>
          </a:p>
        </p:txBody>
      </p:sp>
    </p:spTree>
    <p:extLst>
      <p:ext uri="{BB962C8B-B14F-4D97-AF65-F5344CB8AC3E}">
        <p14:creationId xmlns:p14="http://schemas.microsoft.com/office/powerpoint/2010/main" val="306057228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06F3D15-1FF9-4503-9438-C16D7D81420E}"/>
              </a:ext>
            </a:extLst>
          </p:cNvPr>
          <p:cNvSpPr>
            <a:spLocks noGrp="1"/>
          </p:cNvSpPr>
          <p:nvPr>
            <p:ph type="title"/>
          </p:nvPr>
        </p:nvSpPr>
        <p:spPr>
          <a:xfrm>
            <a:off x="367201" y="228600"/>
            <a:ext cx="9387988" cy="1143000"/>
          </a:xfrm>
        </p:spPr>
        <p:txBody>
          <a:bodyPr/>
          <a:lstStyle/>
          <a:p>
            <a:r>
              <a:rPr lang="en-US" altLang="zh-CN" sz="4000" dirty="0"/>
              <a:t>SA5 meeting statistics (Rel-19 OAM topics) </a:t>
            </a:r>
            <a:endParaRPr lang="zh-CN" altLang="en-US" sz="4000" dirty="0"/>
          </a:p>
        </p:txBody>
      </p:sp>
      <p:sp>
        <p:nvSpPr>
          <p:cNvPr id="9" name="Rectangle 3">
            <a:extLst>
              <a:ext uri="{FF2B5EF4-FFF2-40B4-BE49-F238E27FC236}">
                <a16:creationId xmlns:a16="http://schemas.microsoft.com/office/drawing/2014/main" id="{3809FF6A-676F-44E0-87F0-69ABCF196E13}"/>
              </a:ext>
            </a:extLst>
          </p:cNvPr>
          <p:cNvSpPr/>
          <p:nvPr/>
        </p:nvSpPr>
        <p:spPr>
          <a:xfrm>
            <a:off x="3314982" y="5450140"/>
            <a:ext cx="7680960" cy="292388"/>
          </a:xfrm>
          <a:prstGeom prst="rect">
            <a:avLst/>
          </a:prstGeom>
        </p:spPr>
        <p:txBody>
          <a:bodyPr wrap="square">
            <a:spAutoFit/>
          </a:bodyPr>
          <a:lstStyle/>
          <a:p>
            <a:r>
              <a:rPr lang="en-US" altLang="zh-CN" b="1" dirty="0"/>
              <a:t>Observation: AIML/CMO/NDT/IDM/CCL/EE/MDA/SBMA are top 8 contribution topics in Rel-19 </a:t>
            </a:r>
            <a:endParaRPr lang="en-US" altLang="zh-CN" dirty="0"/>
          </a:p>
        </p:txBody>
      </p:sp>
      <p:graphicFrame>
        <p:nvGraphicFramePr>
          <p:cNvPr id="10" name="Table 2">
            <a:extLst>
              <a:ext uri="{FF2B5EF4-FFF2-40B4-BE49-F238E27FC236}">
                <a16:creationId xmlns:a16="http://schemas.microsoft.com/office/drawing/2014/main" id="{E5109369-EA5F-44E3-BE35-A99760817DB9}"/>
              </a:ext>
            </a:extLst>
          </p:cNvPr>
          <p:cNvGraphicFramePr>
            <a:graphicFrameLocks noGrp="1"/>
          </p:cNvGraphicFramePr>
          <p:nvPr>
            <p:extLst>
              <p:ext uri="{D42A27DB-BD31-4B8C-83A1-F6EECF244321}">
                <p14:modId xmlns:p14="http://schemas.microsoft.com/office/powerpoint/2010/main" val="3379388854"/>
              </p:ext>
            </p:extLst>
          </p:nvPr>
        </p:nvGraphicFramePr>
        <p:xfrm>
          <a:off x="724896" y="1371600"/>
          <a:ext cx="1888704" cy="4488180"/>
        </p:xfrm>
        <a:graphic>
          <a:graphicData uri="http://schemas.openxmlformats.org/drawingml/2006/table">
            <a:tbl>
              <a:tblPr>
                <a:tableStyleId>{5C22544A-7EE6-4342-B048-85BDC9FD1C3A}</a:tableStyleId>
              </a:tblPr>
              <a:tblGrid>
                <a:gridCol w="629568">
                  <a:extLst>
                    <a:ext uri="{9D8B030D-6E8A-4147-A177-3AD203B41FA5}">
                      <a16:colId xmlns:a16="http://schemas.microsoft.com/office/drawing/2014/main" val="2417134531"/>
                    </a:ext>
                  </a:extLst>
                </a:gridCol>
                <a:gridCol w="629568">
                  <a:extLst>
                    <a:ext uri="{9D8B030D-6E8A-4147-A177-3AD203B41FA5}">
                      <a16:colId xmlns:a16="http://schemas.microsoft.com/office/drawing/2014/main" val="727370457"/>
                    </a:ext>
                  </a:extLst>
                </a:gridCol>
                <a:gridCol w="629568">
                  <a:extLst>
                    <a:ext uri="{9D8B030D-6E8A-4147-A177-3AD203B41FA5}">
                      <a16:colId xmlns:a16="http://schemas.microsoft.com/office/drawing/2014/main" val="1611920453"/>
                    </a:ext>
                  </a:extLst>
                </a:gridCol>
              </a:tblGrid>
              <a:tr h="182880">
                <a:tc>
                  <a:txBody>
                    <a:bodyPr/>
                    <a:lstStyle/>
                    <a:p>
                      <a:pPr algn="l" fontAlgn="ctr"/>
                      <a:r>
                        <a:rPr lang="zh-CN" altLang="en-US" sz="1000" b="1" u="none" strike="noStrike" dirty="0">
                          <a:effectLst/>
                          <a:latin typeface="+mn-lt"/>
                        </a:rPr>
                        <a:t>　</a:t>
                      </a:r>
                      <a:r>
                        <a:rPr lang="en-US" altLang="zh-CN" sz="1000" b="1" u="none" strike="noStrike" dirty="0">
                          <a:effectLst/>
                          <a:latin typeface="+mn-lt"/>
                        </a:rPr>
                        <a:t>Topics</a:t>
                      </a:r>
                      <a:endParaRPr lang="zh-CN" altLang="en-US" sz="1000" b="1" i="0" u="none" strike="noStrike" dirty="0">
                        <a:effectLst/>
                        <a:latin typeface="+mn-lt"/>
                        <a:ea typeface="宋体" panose="02010600030101010101" pitchFamily="2" charset="-122"/>
                      </a:endParaRPr>
                    </a:p>
                  </a:txBody>
                  <a:tcPr marL="7620" marR="7620" marT="7620" marB="0" anchor="ctr">
                    <a:solidFill>
                      <a:srgbClr val="92D050"/>
                    </a:solidFill>
                  </a:tcPr>
                </a:tc>
                <a:tc>
                  <a:txBody>
                    <a:bodyPr/>
                    <a:lstStyle/>
                    <a:p>
                      <a:pPr algn="l" fontAlgn="ctr"/>
                      <a:r>
                        <a:rPr lang="en-US" altLang="zh-CN" sz="1000" b="1" u="none" strike="noStrike" kern="1200" dirty="0">
                          <a:solidFill>
                            <a:schemeClr val="dk1"/>
                          </a:solidFill>
                          <a:effectLst/>
                          <a:latin typeface="+mn-lt"/>
                          <a:ea typeface="+mn-ea"/>
                          <a:cs typeface="+mn-cs"/>
                        </a:rPr>
                        <a:t>Total Submitted </a:t>
                      </a:r>
                      <a:r>
                        <a:rPr lang="en-US" altLang="zh-CN" sz="1000" b="1" u="none" strike="noStrike" kern="1200" dirty="0" err="1">
                          <a:solidFill>
                            <a:schemeClr val="dk1"/>
                          </a:solidFill>
                          <a:effectLst/>
                          <a:latin typeface="+mn-lt"/>
                          <a:ea typeface="+mn-ea"/>
                          <a:cs typeface="+mn-cs"/>
                        </a:rPr>
                        <a:t>tdocs</a:t>
                      </a:r>
                      <a:endParaRPr lang="en-US" altLang="zh-CN" sz="1000" b="1" u="none" strike="noStrike" kern="1200" dirty="0">
                        <a:solidFill>
                          <a:schemeClr val="dk1"/>
                        </a:solidFill>
                        <a:effectLst/>
                        <a:latin typeface="+mn-lt"/>
                        <a:ea typeface="+mn-ea"/>
                        <a:cs typeface="+mn-cs"/>
                      </a:endParaRPr>
                    </a:p>
                  </a:txBody>
                  <a:tcPr marL="7620" marR="7620" marT="7620" marB="0" anchor="ctr">
                    <a:solidFill>
                      <a:srgbClr val="92D050"/>
                    </a:solidFill>
                  </a:tcPr>
                </a:tc>
                <a:tc>
                  <a:txBody>
                    <a:bodyPr/>
                    <a:lstStyle/>
                    <a:p>
                      <a:pPr algn="l" fontAlgn="ctr"/>
                      <a:r>
                        <a:rPr lang="en-US" sz="1000" b="1" u="none" strike="noStrike" kern="1200" dirty="0">
                          <a:solidFill>
                            <a:schemeClr val="dk1"/>
                          </a:solidFill>
                          <a:effectLst/>
                          <a:latin typeface="+mn-lt"/>
                          <a:ea typeface="+mn-ea"/>
                          <a:cs typeface="+mn-cs"/>
                        </a:rPr>
                        <a:t>total agreed </a:t>
                      </a:r>
                      <a:r>
                        <a:rPr lang="en-US" sz="1000" b="1" u="none" strike="noStrike" kern="1200" dirty="0" err="1">
                          <a:solidFill>
                            <a:schemeClr val="dk1"/>
                          </a:solidFill>
                          <a:effectLst/>
                          <a:latin typeface="+mn-lt"/>
                          <a:ea typeface="+mn-ea"/>
                          <a:cs typeface="+mn-cs"/>
                        </a:rPr>
                        <a:t>tdocs</a:t>
                      </a:r>
                      <a:endParaRPr lang="en-US" sz="1000" b="1" u="none" strike="noStrike" kern="1200" dirty="0">
                        <a:solidFill>
                          <a:schemeClr val="dk1"/>
                        </a:solidFill>
                        <a:effectLst/>
                        <a:latin typeface="+mn-lt"/>
                        <a:ea typeface="+mn-ea"/>
                        <a:cs typeface="+mn-cs"/>
                      </a:endParaRPr>
                    </a:p>
                  </a:txBody>
                  <a:tcPr marL="7620" marR="7620" marT="7620" marB="0" anchor="ctr">
                    <a:solidFill>
                      <a:srgbClr val="92D050"/>
                    </a:solidFill>
                  </a:tcPr>
                </a:tc>
                <a:extLst>
                  <a:ext uri="{0D108BD9-81ED-4DB2-BD59-A6C34878D82A}">
                    <a16:rowId xmlns:a16="http://schemas.microsoft.com/office/drawing/2014/main" val="4155866176"/>
                  </a:ext>
                </a:extLst>
              </a:tr>
              <a:tr h="182880">
                <a:tc>
                  <a:txBody>
                    <a:bodyPr/>
                    <a:lstStyle/>
                    <a:p>
                      <a:pPr algn="l" fontAlgn="ctr"/>
                      <a:r>
                        <a:rPr lang="en-US" sz="1000" u="none" strike="noStrike" dirty="0">
                          <a:effectLst/>
                          <a:latin typeface="+mn-lt"/>
                        </a:rPr>
                        <a:t>AIML</a:t>
                      </a:r>
                      <a:endParaRPr lang="en-US" sz="1000" b="0" i="0" u="none" strike="noStrike" dirty="0">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357</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128</a:t>
                      </a:r>
                    </a:p>
                  </a:txBody>
                  <a:tcPr marL="7620" marR="7620" marT="7620" marB="0" anchor="b"/>
                </a:tc>
                <a:extLst>
                  <a:ext uri="{0D108BD9-81ED-4DB2-BD59-A6C34878D82A}">
                    <a16:rowId xmlns:a16="http://schemas.microsoft.com/office/drawing/2014/main" val="877753079"/>
                  </a:ext>
                </a:extLst>
              </a:tr>
              <a:tr h="182880">
                <a:tc>
                  <a:txBody>
                    <a:bodyPr/>
                    <a:lstStyle/>
                    <a:p>
                      <a:pPr algn="l" fontAlgn="ctr"/>
                      <a:r>
                        <a:rPr lang="en-US" sz="1000" u="none" strike="noStrike">
                          <a:effectLst/>
                          <a:latin typeface="+mn-lt"/>
                        </a:rPr>
                        <a:t>MADCOL</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52</a:t>
                      </a: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32</a:t>
                      </a:r>
                    </a:p>
                  </a:txBody>
                  <a:tcPr marL="7620" marR="7620" marT="7620" marB="0" anchor="b"/>
                </a:tc>
                <a:extLst>
                  <a:ext uri="{0D108BD9-81ED-4DB2-BD59-A6C34878D82A}">
                    <a16:rowId xmlns:a16="http://schemas.microsoft.com/office/drawing/2014/main" val="1922096186"/>
                  </a:ext>
                </a:extLst>
              </a:tr>
              <a:tr h="182880">
                <a:tc>
                  <a:txBody>
                    <a:bodyPr/>
                    <a:lstStyle/>
                    <a:p>
                      <a:pPr algn="l" fontAlgn="ctr"/>
                      <a:r>
                        <a:rPr lang="en-US" sz="1000" u="none" strike="noStrike">
                          <a:effectLst/>
                          <a:latin typeface="+mn-lt"/>
                        </a:rPr>
                        <a:t>SEPM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32</a:t>
                      </a: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19</a:t>
                      </a:r>
                    </a:p>
                  </a:txBody>
                  <a:tcPr marL="7620" marR="7620" marT="7620" marB="0" anchor="b"/>
                </a:tc>
                <a:extLst>
                  <a:ext uri="{0D108BD9-81ED-4DB2-BD59-A6C34878D82A}">
                    <a16:rowId xmlns:a16="http://schemas.microsoft.com/office/drawing/2014/main" val="936105166"/>
                  </a:ext>
                </a:extLst>
              </a:tr>
              <a:tr h="182880">
                <a:tc>
                  <a:txBody>
                    <a:bodyPr/>
                    <a:lstStyle/>
                    <a:p>
                      <a:pPr algn="l" fontAlgn="ctr"/>
                      <a:r>
                        <a:rPr lang="en-US" sz="1000" u="none" strike="noStrike">
                          <a:effectLst/>
                          <a:latin typeface="+mn-lt"/>
                        </a:rPr>
                        <a:t>PM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109</a:t>
                      </a: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64</a:t>
                      </a:r>
                    </a:p>
                  </a:txBody>
                  <a:tcPr marL="7620" marR="7620" marT="7620" marB="0" anchor="b"/>
                </a:tc>
                <a:extLst>
                  <a:ext uri="{0D108BD9-81ED-4DB2-BD59-A6C34878D82A}">
                    <a16:rowId xmlns:a16="http://schemas.microsoft.com/office/drawing/2014/main" val="896430391"/>
                  </a:ext>
                </a:extLst>
              </a:tr>
              <a:tr h="182880">
                <a:tc>
                  <a:txBody>
                    <a:bodyPr/>
                    <a:lstStyle/>
                    <a:p>
                      <a:pPr algn="l" fontAlgn="ctr"/>
                      <a:r>
                        <a:rPr lang="en-US" sz="1000" u="none" strike="noStrike">
                          <a:effectLst/>
                          <a:latin typeface="+mn-lt"/>
                        </a:rPr>
                        <a:t>AdNRM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92</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70</a:t>
                      </a:r>
                    </a:p>
                  </a:txBody>
                  <a:tcPr marL="7620" marR="7620" marT="7620" marB="0" anchor="b"/>
                </a:tc>
                <a:extLst>
                  <a:ext uri="{0D108BD9-81ED-4DB2-BD59-A6C34878D82A}">
                    <a16:rowId xmlns:a16="http://schemas.microsoft.com/office/drawing/2014/main" val="4062951977"/>
                  </a:ext>
                </a:extLst>
              </a:tr>
              <a:tr h="182880">
                <a:tc>
                  <a:txBody>
                    <a:bodyPr/>
                    <a:lstStyle/>
                    <a:p>
                      <a:pPr algn="l" fontAlgn="ctr"/>
                      <a:r>
                        <a:rPr lang="en-US" sz="1000" u="none" strike="noStrike" dirty="0">
                          <a:effectLst/>
                          <a:latin typeface="+mn-lt"/>
                        </a:rPr>
                        <a:t>TMQ</a:t>
                      </a:r>
                      <a:endParaRPr lang="en-US" sz="1000" b="0" i="0" u="none" strike="noStrike" dirty="0">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39</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27</a:t>
                      </a:r>
                    </a:p>
                  </a:txBody>
                  <a:tcPr marL="7620" marR="7620" marT="7620" marB="0" anchor="b"/>
                </a:tc>
                <a:extLst>
                  <a:ext uri="{0D108BD9-81ED-4DB2-BD59-A6C34878D82A}">
                    <a16:rowId xmlns:a16="http://schemas.microsoft.com/office/drawing/2014/main" val="2850585708"/>
                  </a:ext>
                </a:extLst>
              </a:tr>
              <a:tr h="182880">
                <a:tc>
                  <a:txBody>
                    <a:bodyPr/>
                    <a:lstStyle/>
                    <a:p>
                      <a:pPr algn="l" fontAlgn="ctr"/>
                      <a:r>
                        <a:rPr lang="en-US" sz="1000" u="none" strike="noStrike">
                          <a:effectLst/>
                          <a:latin typeface="+mn-lt"/>
                        </a:rPr>
                        <a:t>NTNM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89</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81</a:t>
                      </a:r>
                    </a:p>
                  </a:txBody>
                  <a:tcPr marL="7620" marR="7620" marT="7620" marB="0" anchor="b"/>
                </a:tc>
                <a:extLst>
                  <a:ext uri="{0D108BD9-81ED-4DB2-BD59-A6C34878D82A}">
                    <a16:rowId xmlns:a16="http://schemas.microsoft.com/office/drawing/2014/main" val="1306396686"/>
                  </a:ext>
                </a:extLst>
              </a:tr>
              <a:tr h="182880">
                <a:tc>
                  <a:txBody>
                    <a:bodyPr/>
                    <a:lstStyle/>
                    <a:p>
                      <a:pPr algn="l" fontAlgn="ctr"/>
                      <a:r>
                        <a:rPr lang="en-US" sz="1000" u="none" strike="noStrike">
                          <a:effectLst/>
                          <a:latin typeface="+mn-lt"/>
                        </a:rPr>
                        <a:t>IABM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24</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22</a:t>
                      </a:r>
                    </a:p>
                  </a:txBody>
                  <a:tcPr marL="7620" marR="7620" marT="7620" marB="0" anchor="b"/>
                </a:tc>
                <a:extLst>
                  <a:ext uri="{0D108BD9-81ED-4DB2-BD59-A6C34878D82A}">
                    <a16:rowId xmlns:a16="http://schemas.microsoft.com/office/drawing/2014/main" val="1818620794"/>
                  </a:ext>
                </a:extLst>
              </a:tr>
              <a:tr h="182880">
                <a:tc>
                  <a:txBody>
                    <a:bodyPr/>
                    <a:lstStyle/>
                    <a:p>
                      <a:pPr algn="l" fontAlgn="ctr"/>
                      <a:r>
                        <a:rPr lang="en-US" sz="1000" u="none" strike="noStrike">
                          <a:effectLst/>
                          <a:latin typeface="+mn-lt"/>
                        </a:rPr>
                        <a:t>RedcapM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61</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45</a:t>
                      </a:r>
                    </a:p>
                  </a:txBody>
                  <a:tcPr marL="7620" marR="7620" marT="7620" marB="0" anchor="b"/>
                </a:tc>
                <a:extLst>
                  <a:ext uri="{0D108BD9-81ED-4DB2-BD59-A6C34878D82A}">
                    <a16:rowId xmlns:a16="http://schemas.microsoft.com/office/drawing/2014/main" val="2462789498"/>
                  </a:ext>
                </a:extLst>
              </a:tr>
              <a:tr h="182880">
                <a:tc>
                  <a:txBody>
                    <a:bodyPr/>
                    <a:lstStyle/>
                    <a:p>
                      <a:pPr algn="l" fontAlgn="ctr"/>
                      <a:r>
                        <a:rPr lang="en-US" sz="1000" u="none" strike="noStrike">
                          <a:effectLst/>
                          <a:latin typeface="+mn-lt"/>
                        </a:rPr>
                        <a:t>NWDAFM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38</a:t>
                      </a: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30</a:t>
                      </a:r>
                    </a:p>
                  </a:txBody>
                  <a:tcPr marL="7620" marR="7620" marT="7620" marB="0" anchor="b"/>
                </a:tc>
                <a:extLst>
                  <a:ext uri="{0D108BD9-81ED-4DB2-BD59-A6C34878D82A}">
                    <a16:rowId xmlns:a16="http://schemas.microsoft.com/office/drawing/2014/main" val="2040879173"/>
                  </a:ext>
                </a:extLst>
              </a:tr>
              <a:tr h="182880">
                <a:tc>
                  <a:txBody>
                    <a:bodyPr/>
                    <a:lstStyle/>
                    <a:p>
                      <a:pPr algn="l" fontAlgn="ctr"/>
                      <a:r>
                        <a:rPr lang="en-US" sz="1000" u="none" strike="noStrike">
                          <a:effectLst/>
                          <a:latin typeface="+mn-lt"/>
                        </a:rPr>
                        <a:t>NSM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49</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48</a:t>
                      </a:r>
                    </a:p>
                  </a:txBody>
                  <a:tcPr marL="7620" marR="7620" marT="7620" marB="0" anchor="b"/>
                </a:tc>
                <a:extLst>
                  <a:ext uri="{0D108BD9-81ED-4DB2-BD59-A6C34878D82A}">
                    <a16:rowId xmlns:a16="http://schemas.microsoft.com/office/drawing/2014/main" val="928268735"/>
                  </a:ext>
                </a:extLst>
              </a:tr>
              <a:tr h="182880">
                <a:tc>
                  <a:txBody>
                    <a:bodyPr/>
                    <a:lstStyle/>
                    <a:p>
                      <a:pPr algn="l" fontAlgn="ctr"/>
                      <a:r>
                        <a:rPr lang="en-US" sz="1000" u="none" strike="noStrike">
                          <a:effectLst/>
                          <a:latin typeface="+mn-lt"/>
                        </a:rPr>
                        <a:t>MDA</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134</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107</a:t>
                      </a:r>
                    </a:p>
                  </a:txBody>
                  <a:tcPr marL="7620" marR="7620" marT="7620" marB="0" anchor="b"/>
                </a:tc>
                <a:extLst>
                  <a:ext uri="{0D108BD9-81ED-4DB2-BD59-A6C34878D82A}">
                    <a16:rowId xmlns:a16="http://schemas.microsoft.com/office/drawing/2014/main" val="1508289285"/>
                  </a:ext>
                </a:extLst>
              </a:tr>
              <a:tr h="182880">
                <a:tc>
                  <a:txBody>
                    <a:bodyPr/>
                    <a:lstStyle/>
                    <a:p>
                      <a:pPr algn="l" fontAlgn="ctr"/>
                      <a:r>
                        <a:rPr lang="en-US" sz="1000" u="none" strike="noStrike">
                          <a:effectLst/>
                          <a:latin typeface="+mn-lt"/>
                        </a:rPr>
                        <a:t>EE</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153</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76</a:t>
                      </a:r>
                    </a:p>
                  </a:txBody>
                  <a:tcPr marL="7620" marR="7620" marT="7620" marB="0" anchor="b"/>
                </a:tc>
                <a:extLst>
                  <a:ext uri="{0D108BD9-81ED-4DB2-BD59-A6C34878D82A}">
                    <a16:rowId xmlns:a16="http://schemas.microsoft.com/office/drawing/2014/main" val="3328675138"/>
                  </a:ext>
                </a:extLst>
              </a:tr>
              <a:tr h="182880">
                <a:tc>
                  <a:txBody>
                    <a:bodyPr/>
                    <a:lstStyle/>
                    <a:p>
                      <a:pPr algn="l" fontAlgn="ctr"/>
                      <a:r>
                        <a:rPr lang="en-US" sz="1000" u="none" strike="noStrike">
                          <a:effectLst/>
                          <a:latin typeface="+mn-lt"/>
                        </a:rPr>
                        <a:t>Mexpo</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102</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61</a:t>
                      </a:r>
                    </a:p>
                  </a:txBody>
                  <a:tcPr marL="7620" marR="7620" marT="7620" marB="0" anchor="b"/>
                </a:tc>
                <a:extLst>
                  <a:ext uri="{0D108BD9-81ED-4DB2-BD59-A6C34878D82A}">
                    <a16:rowId xmlns:a16="http://schemas.microsoft.com/office/drawing/2014/main" val="2461477489"/>
                  </a:ext>
                </a:extLst>
              </a:tr>
              <a:tr h="182880">
                <a:tc>
                  <a:txBody>
                    <a:bodyPr/>
                    <a:lstStyle/>
                    <a:p>
                      <a:pPr algn="l" fontAlgn="ctr"/>
                      <a:r>
                        <a:rPr lang="en-US" sz="1000" u="none" strike="noStrike">
                          <a:effectLst/>
                          <a:latin typeface="+mn-lt"/>
                        </a:rPr>
                        <a:t>MonstraM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15</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9</a:t>
                      </a:r>
                    </a:p>
                  </a:txBody>
                  <a:tcPr marL="7620" marR="7620" marT="7620" marB="0" anchor="b"/>
                </a:tc>
                <a:extLst>
                  <a:ext uri="{0D108BD9-81ED-4DB2-BD59-A6C34878D82A}">
                    <a16:rowId xmlns:a16="http://schemas.microsoft.com/office/drawing/2014/main" val="79337849"/>
                  </a:ext>
                </a:extLst>
              </a:tr>
              <a:tr h="182880">
                <a:tc>
                  <a:txBody>
                    <a:bodyPr/>
                    <a:lstStyle/>
                    <a:p>
                      <a:pPr algn="l" fontAlgn="ctr"/>
                      <a:r>
                        <a:rPr lang="en-US" sz="1000" u="none" strike="noStrike">
                          <a:effectLst/>
                          <a:latin typeface="+mn-lt"/>
                        </a:rPr>
                        <a:t>IDM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a:solidFill>
                            <a:srgbClr val="FF0000"/>
                          </a:solidFill>
                          <a:effectLst/>
                          <a:latin typeface="+mn-lt"/>
                          <a:ea typeface="+mn-ea"/>
                          <a:cs typeface="+mn-cs"/>
                        </a:rPr>
                        <a:t>174</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132</a:t>
                      </a:r>
                    </a:p>
                  </a:txBody>
                  <a:tcPr marL="7620" marR="7620" marT="7620" marB="0" anchor="b"/>
                </a:tc>
                <a:extLst>
                  <a:ext uri="{0D108BD9-81ED-4DB2-BD59-A6C34878D82A}">
                    <a16:rowId xmlns:a16="http://schemas.microsoft.com/office/drawing/2014/main" val="2326562777"/>
                  </a:ext>
                </a:extLst>
              </a:tr>
              <a:tr h="182880">
                <a:tc>
                  <a:txBody>
                    <a:bodyPr/>
                    <a:lstStyle/>
                    <a:p>
                      <a:pPr algn="l" fontAlgn="ctr"/>
                      <a:r>
                        <a:rPr lang="en-US" sz="1000" u="none" strike="noStrike">
                          <a:effectLst/>
                          <a:latin typeface="+mn-lt"/>
                        </a:rPr>
                        <a:t>CCL</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160</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108</a:t>
                      </a:r>
                    </a:p>
                  </a:txBody>
                  <a:tcPr marL="7620" marR="7620" marT="7620" marB="0" anchor="b"/>
                </a:tc>
                <a:extLst>
                  <a:ext uri="{0D108BD9-81ED-4DB2-BD59-A6C34878D82A}">
                    <a16:rowId xmlns:a16="http://schemas.microsoft.com/office/drawing/2014/main" val="3541908560"/>
                  </a:ext>
                </a:extLst>
              </a:tr>
              <a:tr h="182880">
                <a:tc>
                  <a:txBody>
                    <a:bodyPr/>
                    <a:lstStyle/>
                    <a:p>
                      <a:pPr algn="l" fontAlgn="ctr"/>
                      <a:r>
                        <a:rPr lang="en-US" sz="1000" u="none" strike="noStrike">
                          <a:effectLst/>
                          <a:latin typeface="+mn-lt"/>
                        </a:rPr>
                        <a:t>NDT</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a:solidFill>
                            <a:srgbClr val="FF0000"/>
                          </a:solidFill>
                          <a:effectLst/>
                          <a:latin typeface="+mn-lt"/>
                          <a:ea typeface="+mn-ea"/>
                          <a:cs typeface="+mn-cs"/>
                        </a:rPr>
                        <a:t>196</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89</a:t>
                      </a:r>
                    </a:p>
                  </a:txBody>
                  <a:tcPr marL="7620" marR="7620" marT="7620" marB="0" anchor="b"/>
                </a:tc>
                <a:extLst>
                  <a:ext uri="{0D108BD9-81ED-4DB2-BD59-A6C34878D82A}">
                    <a16:rowId xmlns:a16="http://schemas.microsoft.com/office/drawing/2014/main" val="2597921298"/>
                  </a:ext>
                </a:extLst>
              </a:tr>
              <a:tr h="182880">
                <a:tc>
                  <a:txBody>
                    <a:bodyPr/>
                    <a:lstStyle/>
                    <a:p>
                      <a:pPr algn="l" fontAlgn="ctr"/>
                      <a:r>
                        <a:rPr lang="en-US" sz="1000" u="none" strike="noStrike">
                          <a:effectLst/>
                          <a:latin typeface="+mn-lt"/>
                        </a:rPr>
                        <a:t>CMO</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203</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80</a:t>
                      </a:r>
                    </a:p>
                  </a:txBody>
                  <a:tcPr marL="7620" marR="7620" marT="7620" marB="0" anchor="b"/>
                </a:tc>
                <a:extLst>
                  <a:ext uri="{0D108BD9-81ED-4DB2-BD59-A6C34878D82A}">
                    <a16:rowId xmlns:a16="http://schemas.microsoft.com/office/drawing/2014/main" val="3641503796"/>
                  </a:ext>
                </a:extLst>
              </a:tr>
              <a:tr h="182880">
                <a:tc>
                  <a:txBody>
                    <a:bodyPr/>
                    <a:lstStyle/>
                    <a:p>
                      <a:pPr algn="l" fontAlgn="ctr"/>
                      <a:r>
                        <a:rPr lang="en-US" sz="1000" u="none" strike="noStrike">
                          <a:effectLst/>
                          <a:latin typeface="+mn-lt"/>
                        </a:rPr>
                        <a:t>MSEC</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7</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6</a:t>
                      </a:r>
                    </a:p>
                  </a:txBody>
                  <a:tcPr marL="7620" marR="7620" marT="7620" marB="0" anchor="b"/>
                </a:tc>
                <a:extLst>
                  <a:ext uri="{0D108BD9-81ED-4DB2-BD59-A6C34878D82A}">
                    <a16:rowId xmlns:a16="http://schemas.microsoft.com/office/drawing/2014/main" val="894300442"/>
                  </a:ext>
                </a:extLst>
              </a:tr>
              <a:tr h="182880">
                <a:tc>
                  <a:txBody>
                    <a:bodyPr/>
                    <a:lstStyle/>
                    <a:p>
                      <a:pPr algn="l" fontAlgn="ctr"/>
                      <a:r>
                        <a:rPr lang="en-US" sz="1000" u="none" strike="noStrike">
                          <a:effectLst/>
                          <a:latin typeface="+mn-lt"/>
                        </a:rPr>
                        <a:t>SBMA</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124</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79</a:t>
                      </a:r>
                    </a:p>
                  </a:txBody>
                  <a:tcPr marL="7620" marR="7620" marT="7620" marB="0" anchor="b"/>
                </a:tc>
                <a:extLst>
                  <a:ext uri="{0D108BD9-81ED-4DB2-BD59-A6C34878D82A}">
                    <a16:rowId xmlns:a16="http://schemas.microsoft.com/office/drawing/2014/main" val="1238918614"/>
                  </a:ext>
                </a:extLst>
              </a:tr>
              <a:tr h="182880">
                <a:tc>
                  <a:txBody>
                    <a:bodyPr/>
                    <a:lstStyle/>
                    <a:p>
                      <a:pPr algn="l" fontAlgn="ctr"/>
                      <a:r>
                        <a:rPr lang="en-US" sz="1000" u="none" strike="noStrike">
                          <a:effectLst/>
                          <a:latin typeface="+mn-lt"/>
                        </a:rPr>
                        <a:t>PTM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63</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57</a:t>
                      </a:r>
                    </a:p>
                  </a:txBody>
                  <a:tcPr marL="7620" marR="7620" marT="7620" marB="0" anchor="b"/>
                </a:tc>
                <a:extLst>
                  <a:ext uri="{0D108BD9-81ED-4DB2-BD59-A6C34878D82A}">
                    <a16:rowId xmlns:a16="http://schemas.microsoft.com/office/drawing/2014/main" val="2690776497"/>
                  </a:ext>
                </a:extLst>
              </a:tr>
            </a:tbl>
          </a:graphicData>
        </a:graphic>
      </p:graphicFrame>
      <p:graphicFrame>
        <p:nvGraphicFramePr>
          <p:cNvPr id="11" name="Chart 5">
            <a:extLst>
              <a:ext uri="{FF2B5EF4-FFF2-40B4-BE49-F238E27FC236}">
                <a16:creationId xmlns:a16="http://schemas.microsoft.com/office/drawing/2014/main" id="{20175C07-F625-4DFB-B2E1-2C9A91A0CB78}"/>
              </a:ext>
            </a:extLst>
          </p:cNvPr>
          <p:cNvGraphicFramePr>
            <a:graphicFrameLocks/>
          </p:cNvGraphicFramePr>
          <p:nvPr>
            <p:extLst>
              <p:ext uri="{D42A27DB-BD31-4B8C-83A1-F6EECF244321}">
                <p14:modId xmlns:p14="http://schemas.microsoft.com/office/powerpoint/2010/main" val="2303433728"/>
              </p:ext>
            </p:extLst>
          </p:nvPr>
        </p:nvGraphicFramePr>
        <p:xfrm>
          <a:off x="3242982" y="1872000"/>
          <a:ext cx="7680960" cy="312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734108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42882487-C5FC-4033-90D8-DE34E855498E}"/>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Overview of Rel-19 CH topics</a:t>
            </a:r>
          </a:p>
        </p:txBody>
      </p:sp>
      <p:sp>
        <p:nvSpPr>
          <p:cNvPr id="7" name="TextBox 12">
            <a:extLst>
              <a:ext uri="{FF2B5EF4-FFF2-40B4-BE49-F238E27FC236}">
                <a16:creationId xmlns:a16="http://schemas.microsoft.com/office/drawing/2014/main" id="{9ACF2BDE-7E0E-4240-A664-38E78A692FA2}"/>
              </a:ext>
            </a:extLst>
          </p:cNvPr>
          <p:cNvSpPr txBox="1"/>
          <p:nvPr/>
        </p:nvSpPr>
        <p:spPr>
          <a:xfrm>
            <a:off x="396155" y="763220"/>
            <a:ext cx="8766133" cy="430887"/>
          </a:xfrm>
          <a:prstGeom prst="rect">
            <a:avLst/>
          </a:prstGeom>
          <a:noFill/>
        </p:spPr>
        <p:txBody>
          <a:bodyPr wrap="square" rtlCol="0">
            <a:spAutoFit/>
          </a:bodyPr>
          <a:lstStyle/>
          <a:p>
            <a:pPr marL="341313" lvl="0" indent="-341313">
              <a:spcBef>
                <a:spcPts val="0"/>
              </a:spcBef>
              <a:spcAft>
                <a:spcPts val="0"/>
              </a:spcAft>
              <a:buBlip>
                <a:blip r:embed="rId2"/>
              </a:buBlip>
              <a:defRPr/>
            </a:pPr>
            <a:r>
              <a:rPr lang="en-US" altLang="zh-CN" sz="1100" b="1" kern="0" dirty="0">
                <a:solidFill>
                  <a:srgbClr val="FF0000"/>
                </a:solidFill>
                <a:latin typeface="Calibri"/>
                <a:ea typeface="MS PGothic" panose="020B0600070205080204" pitchFamily="34" charset="-128"/>
              </a:rPr>
              <a:t>12 CH </a:t>
            </a:r>
            <a:r>
              <a:rPr lang="en-US" altLang="zh-CN" sz="1100" kern="0" dirty="0">
                <a:solidFill>
                  <a:prstClr val="black"/>
                </a:solidFill>
                <a:latin typeface="Calibri"/>
                <a:ea typeface="MS PGothic" panose="020B0600070205080204" pitchFamily="34" charset="-128"/>
              </a:rPr>
              <a:t>topics including:  </a:t>
            </a:r>
            <a:r>
              <a:rPr lang="en-US" altLang="zh-CN" sz="1100" b="1" kern="0" dirty="0">
                <a:solidFill>
                  <a:srgbClr val="FF0000"/>
                </a:solidFill>
                <a:latin typeface="Calibri"/>
                <a:ea typeface="MS PGothic" panose="020B0600070205080204" pitchFamily="34" charset="-128"/>
              </a:rPr>
              <a:t>4 </a:t>
            </a:r>
            <a:r>
              <a:rPr lang="en-US" altLang="zh-CN" sz="1100" kern="0" dirty="0">
                <a:solidFill>
                  <a:prstClr val="black"/>
                </a:solidFill>
                <a:latin typeface="Calibri"/>
                <a:ea typeface="MS PGothic" panose="020B0600070205080204" pitchFamily="34" charset="-128"/>
              </a:rPr>
              <a:t>CH prime feature (in white background) and </a:t>
            </a:r>
            <a:r>
              <a:rPr lang="en-US" altLang="zh-CN" sz="1100" b="1" kern="0" dirty="0">
                <a:solidFill>
                  <a:srgbClr val="FF0000"/>
                </a:solidFill>
                <a:latin typeface="Calibri"/>
                <a:ea typeface="MS PGothic" panose="020B0600070205080204" pitchFamily="34" charset="-128"/>
              </a:rPr>
              <a:t>13</a:t>
            </a:r>
            <a:r>
              <a:rPr lang="en-US" altLang="zh-CN" sz="1100" kern="0" dirty="0">
                <a:solidFill>
                  <a:prstClr val="black"/>
                </a:solidFill>
                <a:latin typeface="Calibri"/>
                <a:ea typeface="MS PGothic" panose="020B0600070205080204" pitchFamily="34" charset="-128"/>
              </a:rPr>
              <a:t> CH support to network features (in red background)</a:t>
            </a:r>
          </a:p>
          <a:p>
            <a:pPr marL="341313" lvl="0" indent="-341313">
              <a:spcBef>
                <a:spcPts val="0"/>
              </a:spcBef>
              <a:spcAft>
                <a:spcPts val="0"/>
              </a:spcAft>
              <a:buBlip>
                <a:blip r:embed="rId2"/>
              </a:buBlip>
              <a:defRPr/>
            </a:pPr>
            <a:r>
              <a:rPr lang="en-US" altLang="zh-CN" sz="1050" kern="0" dirty="0">
                <a:latin typeface="+mn-lt"/>
                <a:ea typeface="宋体" panose="02010600030101010101" pitchFamily="2" charset="-122"/>
              </a:rPr>
              <a:t>8</a:t>
            </a:r>
            <a:r>
              <a:rPr lang="en-US" altLang="zh-CN" sz="1100" kern="0" dirty="0">
                <a:latin typeface="+mn-lt"/>
                <a:ea typeface="MS PGothic" panose="020B0600070205080204" pitchFamily="34" charset="-128"/>
              </a:rPr>
              <a:t> normative features in progress, </a:t>
            </a:r>
            <a:r>
              <a:rPr lang="en-US" altLang="zh-CN" sz="1100" b="1" kern="0" dirty="0">
                <a:solidFill>
                  <a:srgbClr val="00B050"/>
                </a:solidFill>
                <a:latin typeface="+mn-lt"/>
                <a:ea typeface="MS PGothic" panose="020B0600070205080204" pitchFamily="34" charset="-128"/>
              </a:rPr>
              <a:t>5</a:t>
            </a:r>
            <a:r>
              <a:rPr lang="en-US" altLang="zh-CN" sz="1100" kern="0" dirty="0">
                <a:latin typeface="+mn-lt"/>
                <a:ea typeface="MS PGothic" panose="020B0600070205080204" pitchFamily="34" charset="-128"/>
              </a:rPr>
              <a:t> normative WIDs completed and </a:t>
            </a:r>
            <a:r>
              <a:rPr lang="en-US" altLang="zh-CN" sz="1100" b="1" kern="0" dirty="0">
                <a:solidFill>
                  <a:srgbClr val="00B050"/>
                </a:solidFill>
                <a:latin typeface="+mn-lt"/>
                <a:ea typeface="MS PGothic" panose="020B0600070205080204" pitchFamily="34" charset="-128"/>
              </a:rPr>
              <a:t>4</a:t>
            </a:r>
            <a:r>
              <a:rPr lang="en-US" altLang="zh-CN" sz="1100" kern="0" dirty="0">
                <a:latin typeface="+mn-lt"/>
                <a:ea typeface="MS PGothic" panose="020B0600070205080204" pitchFamily="34" charset="-128"/>
              </a:rPr>
              <a:t> SIDs completed (marked in green color). </a:t>
            </a:r>
          </a:p>
        </p:txBody>
      </p:sp>
      <p:graphicFrame>
        <p:nvGraphicFramePr>
          <p:cNvPr id="11" name="表格 2">
            <a:extLst>
              <a:ext uri="{FF2B5EF4-FFF2-40B4-BE49-F238E27FC236}">
                <a16:creationId xmlns:a16="http://schemas.microsoft.com/office/drawing/2014/main" id="{746578AD-230D-414A-98A8-DE6A502F9CF4}"/>
              </a:ext>
            </a:extLst>
          </p:cNvPr>
          <p:cNvGraphicFramePr>
            <a:graphicFrameLocks noGrp="1"/>
          </p:cNvGraphicFramePr>
          <p:nvPr>
            <p:extLst>
              <p:ext uri="{D42A27DB-BD31-4B8C-83A1-F6EECF244321}">
                <p14:modId xmlns:p14="http://schemas.microsoft.com/office/powerpoint/2010/main" val="1945110154"/>
              </p:ext>
            </p:extLst>
          </p:nvPr>
        </p:nvGraphicFramePr>
        <p:xfrm>
          <a:off x="207894" y="1240082"/>
          <a:ext cx="11591757" cy="4666764"/>
        </p:xfrm>
        <a:graphic>
          <a:graphicData uri="http://schemas.openxmlformats.org/drawingml/2006/table">
            <a:tbl>
              <a:tblPr/>
              <a:tblGrid>
                <a:gridCol w="287406">
                  <a:extLst>
                    <a:ext uri="{9D8B030D-6E8A-4147-A177-3AD203B41FA5}">
                      <a16:colId xmlns:a16="http://schemas.microsoft.com/office/drawing/2014/main" val="331722294"/>
                    </a:ext>
                  </a:extLst>
                </a:gridCol>
                <a:gridCol w="609600">
                  <a:extLst>
                    <a:ext uri="{9D8B030D-6E8A-4147-A177-3AD203B41FA5}">
                      <a16:colId xmlns:a16="http://schemas.microsoft.com/office/drawing/2014/main" val="907466837"/>
                    </a:ext>
                  </a:extLst>
                </a:gridCol>
                <a:gridCol w="1327404">
                  <a:extLst>
                    <a:ext uri="{9D8B030D-6E8A-4147-A177-3AD203B41FA5}">
                      <a16:colId xmlns:a16="http://schemas.microsoft.com/office/drawing/2014/main" val="2690706286"/>
                    </a:ext>
                  </a:extLst>
                </a:gridCol>
                <a:gridCol w="4325112">
                  <a:extLst>
                    <a:ext uri="{9D8B030D-6E8A-4147-A177-3AD203B41FA5}">
                      <a16:colId xmlns:a16="http://schemas.microsoft.com/office/drawing/2014/main" val="2178307027"/>
                    </a:ext>
                  </a:extLst>
                </a:gridCol>
                <a:gridCol w="667512">
                  <a:extLst>
                    <a:ext uri="{9D8B030D-6E8A-4147-A177-3AD203B41FA5}">
                      <a16:colId xmlns:a16="http://schemas.microsoft.com/office/drawing/2014/main" val="410137253"/>
                    </a:ext>
                  </a:extLst>
                </a:gridCol>
                <a:gridCol w="941832">
                  <a:extLst>
                    <a:ext uri="{9D8B030D-6E8A-4147-A177-3AD203B41FA5}">
                      <a16:colId xmlns:a16="http://schemas.microsoft.com/office/drawing/2014/main" val="3966773156"/>
                    </a:ext>
                  </a:extLst>
                </a:gridCol>
                <a:gridCol w="722376">
                  <a:extLst>
                    <a:ext uri="{9D8B030D-6E8A-4147-A177-3AD203B41FA5}">
                      <a16:colId xmlns:a16="http://schemas.microsoft.com/office/drawing/2014/main" val="4058451737"/>
                    </a:ext>
                  </a:extLst>
                </a:gridCol>
                <a:gridCol w="2139696">
                  <a:extLst>
                    <a:ext uri="{9D8B030D-6E8A-4147-A177-3AD203B41FA5}">
                      <a16:colId xmlns:a16="http://schemas.microsoft.com/office/drawing/2014/main" val="2608971487"/>
                    </a:ext>
                  </a:extLst>
                </a:gridCol>
                <a:gridCol w="570819">
                  <a:extLst>
                    <a:ext uri="{9D8B030D-6E8A-4147-A177-3AD203B41FA5}">
                      <a16:colId xmlns:a16="http://schemas.microsoft.com/office/drawing/2014/main" val="2276198587"/>
                    </a:ext>
                  </a:extLst>
                </a:gridCol>
              </a:tblGrid>
              <a:tr h="280149">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05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Rapp</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050" b="1" i="0" u="none" strike="noStrike" kern="1200" dirty="0" err="1">
                          <a:solidFill>
                            <a:srgbClr val="000000"/>
                          </a:solidFill>
                          <a:effectLst/>
                          <a:latin typeface="+mn-lt"/>
                          <a:ea typeface="+mn-ea"/>
                          <a:cs typeface="Arial" panose="020B0604020202020204" pitchFamily="34" charset="0"/>
                        </a:rPr>
                        <a:t>Tdoc</a:t>
                      </a:r>
                      <a:endParaRPr lang="en-GB" altLang="zh-CN" sz="105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05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050" dirty="0">
                          <a:solidFill>
                            <a:schemeClr val="tx1"/>
                          </a:solidFill>
                          <a:effectLst/>
                          <a:latin typeface="+mn-lt"/>
                          <a:ea typeface="宋体" panose="02010600030101010101" pitchFamily="2" charset="-122"/>
                        </a:rPr>
                        <a:t>CHSEG</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050" dirty="0" err="1">
                          <a:solidFill>
                            <a:schemeClr val="tx1"/>
                          </a:solidFill>
                          <a:effectLst/>
                          <a:latin typeface="+mn-lt"/>
                          <a:ea typeface="宋体" panose="02010600030101010101" pitchFamily="2" charset="-122"/>
                        </a:rPr>
                        <a:t>CH_FSeg</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050" dirty="0">
                          <a:solidFill>
                            <a:schemeClr val="tx1"/>
                          </a:solidFill>
                          <a:effectLst/>
                          <a:latin typeface="+mn-lt"/>
                          <a:ea typeface="宋体" panose="02010600030101010101" pitchFamily="2" charset="-122"/>
                        </a:rPr>
                        <a:t>WID on CHF Segmentation</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solidFill>
                            <a:schemeClr val="tx1"/>
                          </a:solidFill>
                          <a:latin typeface="+mn-lt"/>
                        </a:rPr>
                        <a:t>1040012</a:t>
                      </a:r>
                      <a:endParaRPr lang="zh-CN" altLang="en-US" sz="105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050" dirty="0">
                          <a:solidFill>
                            <a:schemeClr val="tx1"/>
                          </a:solidFill>
                          <a:effectLst/>
                          <a:latin typeface="+mn-lt"/>
                          <a:ea typeface="宋体" panose="02010600030101010101" pitchFamily="2" charset="-122"/>
                        </a:rPr>
                        <a:t>Verizon</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SP-250122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32.290/291</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solidFill>
                            <a:schemeClr val="tx1"/>
                          </a:solidFill>
                          <a:latin typeface="+mn-lt"/>
                        </a:rPr>
                        <a:t>WI</a:t>
                      </a:r>
                      <a:endParaRPr lang="zh-CN" altLang="en-US" sz="105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470688"/>
                  </a:ext>
                </a:extLst>
              </a:tr>
              <a:tr h="201872">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宋体" panose="02010600030101010101" pitchFamily="2" charset="-122"/>
                          <a:cs typeface="+mn-cs"/>
                        </a:rPr>
                        <a:t>SATCH</a:t>
                      </a:r>
                      <a:endParaRPr lang="zh-CN" altLang="en-US" sz="105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050" dirty="0">
                          <a:solidFill>
                            <a:srgbClr val="00B050"/>
                          </a:solidFill>
                          <a:effectLst/>
                          <a:latin typeface="+mn-lt"/>
                          <a:ea typeface="宋体" panose="02010600030101010101" pitchFamily="2" charset="-122"/>
                        </a:rPr>
                        <a:t>FS_5GSAT_Ph3_CH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SID on Charging aspects of satellite access Phase 3</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1040014</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050" kern="1200" dirty="0">
                          <a:solidFill>
                            <a:srgbClr val="00B050"/>
                          </a:solidFill>
                          <a:effectLst/>
                          <a:latin typeface="+mn-lt"/>
                          <a:ea typeface="宋体" panose="02010600030101010101" pitchFamily="2" charset="-122"/>
                          <a:cs typeface="+mn-cs"/>
                        </a:rPr>
                        <a:t>CATT</a:t>
                      </a:r>
                      <a:endParaRPr lang="zh-CN" altLang="en-US"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TR 28.846</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SI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201872">
                <a:tc vMerge="1">
                  <a:txBody>
                    <a:bodyPr/>
                    <a:lstStyle/>
                    <a:p>
                      <a:endParaRPr dirty="0"/>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dirty="0"/>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宋体" panose="02010600030101010101" pitchFamily="2" charset="-122"/>
                          <a:cs typeface="+mn-cs"/>
                        </a:rPr>
                        <a:t>5GSAT_Ph3-CH</a:t>
                      </a:r>
                    </a:p>
                  </a:txBody>
                  <a:tcPr marL="47990" marR="4799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chemeClr val="tx1"/>
                          </a:solidFill>
                          <a:effectLst/>
                          <a:uLnTx/>
                          <a:uFillTx/>
                          <a:latin typeface="+mn-lt"/>
                          <a:ea typeface="DengXian" panose="02010600030101010101" pitchFamily="2" charset="-122"/>
                          <a:cs typeface="+mn-cs"/>
                        </a:rPr>
                        <a:t>WID on Charging aspects of satellite access Phase 3</a:t>
                      </a:r>
                      <a:endParaRPr kumimoji="0" lang="en-DE" sz="1050" b="0" i="0" u="none" strike="noStrike" kern="1200" cap="none" spc="0" normalizeH="0" baseline="0" dirty="0">
                        <a:ln>
                          <a:noFill/>
                        </a:ln>
                        <a:solidFill>
                          <a:schemeClr val="tx1"/>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050" kern="1200" dirty="0">
                          <a:solidFill>
                            <a:schemeClr val="tx1"/>
                          </a:solidFill>
                          <a:latin typeface="+mn-lt"/>
                          <a:ea typeface="+mn-ea"/>
                          <a:cs typeface="+mn-cs"/>
                        </a:rPr>
                        <a:t>1070014</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sz="1050" kern="1200" dirty="0">
                          <a:solidFill>
                            <a:schemeClr val="tx1"/>
                          </a:solidFill>
                          <a:effectLst/>
                          <a:latin typeface="+mn-lt"/>
                          <a:ea typeface="宋体" panose="02010600030101010101" pitchFamily="2" charset="-122"/>
                          <a:cs typeface="+mn-cs"/>
                        </a:rPr>
                        <a:t>CATT</a:t>
                      </a:r>
                      <a:endParaRPr lang="en-DE" sz="1050" kern="1200" dirty="0">
                        <a:solidFill>
                          <a:schemeClr val="tx1"/>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DengXian" panose="02010600030101010101" pitchFamily="2" charset="-122"/>
                          <a:cs typeface="+mn-cs"/>
                        </a:rPr>
                        <a:t>SP-250365</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TS32.240/251/255/257/260/291/298</a:t>
                      </a:r>
                      <a:endParaRPr kumimoji="0" lang="zh-CN" altLang="en-US" sz="105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GB" altLang="zh-CN" sz="1050" dirty="0">
                          <a:solidFill>
                            <a:schemeClr val="tx1"/>
                          </a:solidFill>
                          <a:latin typeface="+mn-lt"/>
                        </a:rPr>
                        <a:t>WI</a:t>
                      </a:r>
                      <a:endParaRPr lang="zh-CN" altLang="en-US" sz="105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79343423"/>
                  </a:ext>
                </a:extLst>
              </a:tr>
              <a:tr h="201872">
                <a:tc rowSpan="3">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宋体" panose="02010600030101010101" pitchFamily="2" charset="-122"/>
                          <a:cs typeface="+mn-cs"/>
                        </a:rPr>
                        <a:t>CAPCH/</a:t>
                      </a:r>
                    </a:p>
                    <a:p>
                      <a:pPr algn="ctr">
                        <a:spcAft>
                          <a:spcPts val="0"/>
                        </a:spcAft>
                      </a:pPr>
                      <a:r>
                        <a:rPr lang="en-GB" altLang="zh-CN" sz="1050" kern="1200" dirty="0">
                          <a:solidFill>
                            <a:schemeClr val="tx1"/>
                          </a:solidFill>
                          <a:effectLst/>
                          <a:latin typeface="+mn-lt"/>
                          <a:ea typeface="宋体" panose="02010600030101010101" pitchFamily="2" charset="-122"/>
                          <a:cs typeface="+mn-cs"/>
                        </a:rPr>
                        <a:t>CAPCCH</a:t>
                      </a:r>
                      <a:endParaRPr lang="zh-CN" altLang="en-US" sz="105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050" dirty="0">
                          <a:solidFill>
                            <a:srgbClr val="00B050"/>
                          </a:solidFill>
                          <a:effectLst/>
                          <a:latin typeface="+mn-lt"/>
                          <a:ea typeface="宋体" panose="02010600030101010101" pitchFamily="2" charset="-122"/>
                        </a:rPr>
                        <a:t>FS_CAPIF_Ph2_CH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SID on Charging Aspects of CAPIF </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1040015</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050" kern="1200" dirty="0">
                          <a:solidFill>
                            <a:srgbClr val="00B050"/>
                          </a:solidFill>
                          <a:effectLst/>
                          <a:latin typeface="+mn-lt"/>
                          <a:ea typeface="宋体" panose="02010600030101010101" pitchFamily="2" charset="-122"/>
                          <a:cs typeface="+mn-cs"/>
                        </a:rPr>
                        <a:t>Nokia</a:t>
                      </a:r>
                      <a:endParaRPr lang="zh-CN" altLang="en-US"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mn-ea"/>
                          <a:cs typeface="Arial" panose="020B0604020202020204" pitchFamily="34" charset="0"/>
                        </a:rPr>
                        <a:t>TR 28.849</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SI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412593508"/>
                  </a:ext>
                </a:extLst>
              </a:tr>
              <a:tr h="201872">
                <a:tc vMerge="1">
                  <a:txBody>
                    <a:bodyPr/>
                    <a:lstStyle/>
                    <a:p>
                      <a:endParaRPr dirty="0"/>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dirty="0"/>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宋体" panose="02010600030101010101" pitchFamily="2" charset="-122"/>
                          <a:cs typeface="+mn-cs"/>
                        </a:rPr>
                        <a:t>CH_CAPIF_EXT </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kumimoji="0" lang="en-GB" sz="1050" b="0" i="0" u="none" strike="noStrike" kern="1200" cap="none" spc="0" normalizeH="0" baseline="0" dirty="0">
                          <a:ln>
                            <a:noFill/>
                          </a:ln>
                          <a:solidFill>
                            <a:schemeClr val="tx1"/>
                          </a:solidFill>
                          <a:effectLst/>
                          <a:uLnTx/>
                          <a:uFillTx/>
                          <a:latin typeface="+mn-lt"/>
                          <a:ea typeface="DengXian" panose="02010600030101010101" pitchFamily="2" charset="-122"/>
                          <a:cs typeface="+mn-cs"/>
                        </a:rPr>
                        <a:t>WID on Charging aspects of CAPIF</a:t>
                      </a:r>
                      <a:endParaRPr kumimoji="0" lang="en-DE" sz="1050" b="0" i="0" u="none" strike="noStrike" kern="1200" cap="none" spc="0" normalizeH="0" baseline="0" dirty="0">
                        <a:ln>
                          <a:noFill/>
                        </a:ln>
                        <a:solidFill>
                          <a:schemeClr val="tx1"/>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chemeClr val="tx1"/>
                          </a:solidFill>
                          <a:latin typeface="+mn-lt"/>
                          <a:ea typeface="+mn-ea"/>
                          <a:cs typeface="+mn-cs"/>
                        </a:rPr>
                        <a:t>1070015</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050" kern="1200" dirty="0">
                          <a:solidFill>
                            <a:schemeClr val="tx1"/>
                          </a:solidFill>
                          <a:effectLst/>
                          <a:latin typeface="+mn-lt"/>
                          <a:ea typeface="宋体" panose="02010600030101010101" pitchFamily="2" charset="-122"/>
                          <a:cs typeface="+mn-cs"/>
                        </a:rPr>
                        <a:t>Nokia</a:t>
                      </a:r>
                      <a:endParaRPr lang="en-DE" sz="1050" kern="1200" dirty="0">
                        <a:solidFill>
                          <a:schemeClr val="tx1"/>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DengXian" panose="02010600030101010101" pitchFamily="2" charset="-122"/>
                          <a:cs typeface="+mn-cs"/>
                        </a:rPr>
                        <a:t>SP-250366</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TS32.240/254/291/298</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5204826"/>
                  </a:ext>
                </a:extLst>
              </a:tr>
              <a:tr h="201872">
                <a:tc vMerge="1">
                  <a:txBody>
                    <a:bodyPr/>
                    <a:lstStyle/>
                    <a:p>
                      <a:endParaRPr dirty="0"/>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dirty="0"/>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宋体" panose="02010600030101010101" pitchFamily="2" charset="-122"/>
                          <a:cs typeface="+mn-cs"/>
                        </a:rPr>
                        <a:t>CAPIF_Ph3_con-CH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r>
                        <a:rPr kumimoji="0" lang="en-GB" sz="1050" b="0" i="0" u="none" strike="noStrike" kern="1200" cap="none" spc="0" normalizeH="0" baseline="0" dirty="0">
                          <a:ln>
                            <a:noFill/>
                          </a:ln>
                          <a:solidFill>
                            <a:schemeClr val="tx1"/>
                          </a:solidFill>
                          <a:effectLst/>
                          <a:uLnTx/>
                          <a:uFillTx/>
                          <a:latin typeface="+mn-lt"/>
                          <a:ea typeface="DengXian" panose="02010600030101010101" pitchFamily="2" charset="-122"/>
                          <a:cs typeface="+mn-cs"/>
                        </a:rPr>
                        <a:t>WID on Converged Charging Aspects of CAPIF Phase 3 </a:t>
                      </a:r>
                      <a:endParaRPr kumimoji="0" lang="en-DE" sz="1050" b="0" i="0" u="none" strike="noStrike" kern="1200" cap="none" spc="0" normalizeH="0" baseline="0" dirty="0">
                        <a:ln>
                          <a:noFill/>
                        </a:ln>
                        <a:solidFill>
                          <a:schemeClr val="tx1"/>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1080014</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r>
                        <a:rPr kumimoji="0" lang="en-GB"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Nokia</a:t>
                      </a:r>
                      <a:endParaRPr kumimoji="0" lang="en-DE" sz="105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SP-250509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TS 32.254/291/298</a:t>
                      </a:r>
                      <a:endParaRPr kumimoji="0" lang="zh-CN" altLang="en-US"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WI</a:t>
                      </a:r>
                      <a:endParaRPr kumimoji="0" lang="zh-CN" altLang="en-US"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994138006"/>
                  </a:ext>
                </a:extLst>
              </a:tr>
              <a:tr h="362545">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宋体" panose="02010600030101010101" pitchFamily="2" charset="-122"/>
                          <a:cs typeface="+mn-cs"/>
                        </a:rPr>
                        <a:t>RTCCH</a:t>
                      </a:r>
                      <a:endParaRPr lang="zh-CN" altLang="en-US" sz="105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050" dirty="0">
                          <a:solidFill>
                            <a:srgbClr val="00B050"/>
                          </a:solidFill>
                          <a:effectLst/>
                          <a:latin typeface="+mn-lt"/>
                          <a:ea typeface="宋体" panose="02010600030101010101" pitchFamily="2" charset="-122"/>
                        </a:rPr>
                        <a:t>FS_NG_RTC_Ph2_CH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SID on Charging aspects of next generation real time communication services phase 2</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1040016</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050" dirty="0">
                          <a:solidFill>
                            <a:srgbClr val="00B050"/>
                          </a:solidFill>
                          <a:effectLst/>
                          <a:latin typeface="+mn-lt"/>
                          <a:ea typeface="宋体" panose="02010600030101010101" pitchFamily="2" charset="-122"/>
                        </a:rPr>
                        <a:t>CMCC</a:t>
                      </a:r>
                      <a:br>
                        <a:rPr lang="en-US" sz="1050" dirty="0">
                          <a:solidFill>
                            <a:srgbClr val="00B050"/>
                          </a:solidFill>
                          <a:effectLst/>
                          <a:latin typeface="+mn-lt"/>
                          <a:ea typeface="宋体" panose="02010600030101010101" pitchFamily="2" charset="-122"/>
                        </a:rPr>
                      </a:b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mn-ea"/>
                          <a:cs typeface="Arial" panose="020B0604020202020204" pitchFamily="34" charset="0"/>
                        </a:rPr>
                        <a:t>TR 28.851</a:t>
                      </a:r>
                      <a:endParaRPr kumimoji="0" lang="zh-CN" altLang="en-US" sz="1050" b="0" i="0" u="none" strike="noStrike" kern="1200" cap="none" spc="0" normalizeH="0" baseline="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SI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684027"/>
                  </a:ext>
                </a:extLst>
              </a:tr>
              <a:tr h="201872">
                <a:tc vMerge="1">
                  <a:txBody>
                    <a:bodyPr/>
                    <a:lstStyle/>
                    <a:p>
                      <a:endParaRPr dirty="0"/>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dirty="0"/>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宋体" panose="02010600030101010101" pitchFamily="2" charset="-122"/>
                          <a:cs typeface="+mn-cs"/>
                        </a:rPr>
                        <a:t>NG_RTC_Ph2-CH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chemeClr val="tx1"/>
                          </a:solidFill>
                          <a:effectLst/>
                          <a:uLnTx/>
                          <a:uFillTx/>
                          <a:latin typeface="+mn-lt"/>
                          <a:ea typeface="DengXian" panose="02010600030101010101" pitchFamily="2" charset="-122"/>
                          <a:cs typeface="+mn-cs"/>
                        </a:rPr>
                        <a:t>WID on Charging aspects of next generation real time communication services phase 2</a:t>
                      </a:r>
                      <a:endParaRPr kumimoji="0" lang="en-DE" sz="1050" b="0" i="0" u="none" strike="noStrike" kern="1200" cap="none" spc="0" normalizeH="0" baseline="0" dirty="0">
                        <a:ln>
                          <a:noFill/>
                        </a:ln>
                        <a:solidFill>
                          <a:schemeClr val="tx1"/>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chemeClr val="tx1"/>
                          </a:solidFill>
                          <a:latin typeface="+mn-lt"/>
                          <a:ea typeface="+mn-ea"/>
                          <a:cs typeface="+mn-cs"/>
                        </a:rPr>
                        <a:t>1070016</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CMCC</a:t>
                      </a:r>
                      <a:endParaRPr kumimoji="0" lang="en-DE" sz="105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DengXian" panose="02010600030101010101" pitchFamily="2" charset="-122"/>
                          <a:cs typeface="+mn-cs"/>
                        </a:rPr>
                        <a:t>SP-250513</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TS32.254/255/260/291/298</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603434650"/>
                  </a:ext>
                </a:extLst>
              </a:tr>
              <a:tr h="201872">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宋体" panose="02010600030101010101" pitchFamily="2" charset="-122"/>
                          <a:cs typeface="+mn-cs"/>
                        </a:rPr>
                        <a:t>UASCH</a:t>
                      </a:r>
                      <a:endParaRPr lang="zh-CN" altLang="en-US" sz="105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050" dirty="0">
                          <a:solidFill>
                            <a:srgbClr val="00B050"/>
                          </a:solidFill>
                          <a:effectLst/>
                          <a:latin typeface="+mn-lt"/>
                          <a:ea typeface="宋体" panose="02010600030101010101" pitchFamily="2" charset="-122"/>
                        </a:rPr>
                        <a:t>FS_UAS_Ph2_CH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SID on Charging aspects of Uncrewed Aerial Vehicle</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1040017</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050" dirty="0">
                          <a:solidFill>
                            <a:srgbClr val="00B050"/>
                          </a:solidFill>
                          <a:effectLst/>
                          <a:latin typeface="+mn-lt"/>
                          <a:ea typeface="宋体" panose="02010600030101010101" pitchFamily="2" charset="-122"/>
                        </a:rPr>
                        <a:t>CMCC</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mn-ea"/>
                          <a:cs typeface="Arial" panose="020B0604020202020204" pitchFamily="34" charset="0"/>
                        </a:rPr>
                        <a:t>TR 28.853</a:t>
                      </a:r>
                      <a:endParaRPr kumimoji="0" lang="zh-CN" altLang="en-US" sz="1050" b="0" i="0" u="none" strike="noStrike" kern="1200" cap="none" spc="0" normalizeH="0" baseline="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SI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097875355"/>
                  </a:ext>
                </a:extLst>
              </a:tr>
              <a:tr h="201872">
                <a:tc vMerge="1">
                  <a:txBody>
                    <a:bodyPr/>
                    <a:lstStyle/>
                    <a:p>
                      <a:endParaRPr dirty="0"/>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dirty="0"/>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宋体" panose="02010600030101010101" pitchFamily="2" charset="-122"/>
                          <a:cs typeface="+mn-cs"/>
                        </a:rPr>
                        <a:t>UAS_Ph2-CH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chemeClr val="tx1"/>
                          </a:solidFill>
                          <a:effectLst/>
                          <a:uLnTx/>
                          <a:uFillTx/>
                          <a:latin typeface="+mn-lt"/>
                          <a:ea typeface="DengXian" panose="02010600030101010101" pitchFamily="2" charset="-122"/>
                          <a:cs typeface="+mn-cs"/>
                        </a:rPr>
                        <a:t>WID on Charging for Uncrewed Aerial Systems Phase 2 </a:t>
                      </a:r>
                      <a:endParaRPr kumimoji="0" lang="en-DE" sz="1050" b="0" i="0" u="none" strike="noStrike" kern="1200" cap="none" spc="0" normalizeH="0" baseline="0" dirty="0">
                        <a:ln>
                          <a:noFill/>
                        </a:ln>
                        <a:solidFill>
                          <a:schemeClr val="tx1"/>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chemeClr val="tx1"/>
                          </a:solidFill>
                          <a:latin typeface="+mn-lt"/>
                          <a:ea typeface="+mn-ea"/>
                          <a:cs typeface="+mn-cs"/>
                        </a:rPr>
                        <a:t>1070017</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CMCC</a:t>
                      </a:r>
                      <a:endParaRPr kumimoji="0" lang="en-DE" sz="105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DengXian" panose="02010600030101010101" pitchFamily="2" charset="-122"/>
                          <a:cs typeface="+mn-cs"/>
                        </a:rPr>
                        <a:t>SP-250512</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TS32.240/255/256/291/298</a:t>
                      </a:r>
                      <a:endParaRPr kumimoji="0" lang="zh-CN" altLang="en-US"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616949726"/>
                  </a:ext>
                </a:extLst>
              </a:tr>
              <a:tr h="3831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050" dirty="0">
                          <a:solidFill>
                            <a:srgbClr val="00B050"/>
                          </a:solidFill>
                          <a:effectLst/>
                          <a:latin typeface="+mn-lt"/>
                          <a:ea typeface="宋体" panose="02010600030101010101" pitchFamily="2" charset="-122"/>
                        </a:rPr>
                        <a:t>RAGCH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050" dirty="0" err="1">
                          <a:solidFill>
                            <a:srgbClr val="00B050"/>
                          </a:solidFill>
                          <a:effectLst/>
                          <a:latin typeface="+mn-lt"/>
                          <a:ea typeface="宋体" panose="02010600030101010101" pitchFamily="2" charset="-122"/>
                        </a:rPr>
                        <a:t>Ranging_SL</a:t>
                      </a:r>
                      <a:r>
                        <a:rPr lang="en-US" sz="1050" dirty="0">
                          <a:solidFill>
                            <a:srgbClr val="00B050"/>
                          </a:solidFill>
                          <a:effectLst/>
                          <a:latin typeface="+mn-lt"/>
                          <a:ea typeface="宋体" panose="02010600030101010101" pitchFamily="2" charset="-122"/>
                        </a:rPr>
                        <a:t>-CH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WID on Charging Aspects of Ranging and </a:t>
                      </a:r>
                      <a:r>
                        <a:rPr lang="en-US" sz="1050" dirty="0" err="1">
                          <a:solidFill>
                            <a:srgbClr val="00B050"/>
                          </a:solidFill>
                          <a:effectLst/>
                          <a:latin typeface="+mn-lt"/>
                          <a:ea typeface="宋体" panose="02010600030101010101" pitchFamily="2" charset="-122"/>
                        </a:rPr>
                        <a:t>Sidelink</a:t>
                      </a:r>
                      <a:r>
                        <a:rPr lang="en-US" sz="1050" dirty="0">
                          <a:solidFill>
                            <a:srgbClr val="00B050"/>
                          </a:solidFill>
                          <a:effectLst/>
                          <a:latin typeface="+mn-lt"/>
                          <a:ea typeface="宋体" panose="02010600030101010101" pitchFamily="2" charset="-122"/>
                        </a:rPr>
                        <a:t> Positioning</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1040013</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China Telecom</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32.240/290/</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271/291/298</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WI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382216308"/>
                  </a:ext>
                </a:extLst>
              </a:tr>
              <a:tr h="27049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050" dirty="0">
                          <a:solidFill>
                            <a:srgbClr val="00B050"/>
                          </a:solidFill>
                          <a:effectLst/>
                          <a:latin typeface="+mn-lt"/>
                          <a:ea typeface="宋体" panose="02010600030101010101" pitchFamily="2" charset="-122"/>
                        </a:rPr>
                        <a:t>EESCH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050" dirty="0" err="1">
                          <a:solidFill>
                            <a:srgbClr val="00B050"/>
                          </a:solidFill>
                          <a:effectLst/>
                          <a:latin typeface="+mn-lt"/>
                          <a:ea typeface="宋体" panose="02010600030101010101" pitchFamily="2" charset="-122"/>
                        </a:rPr>
                        <a:t>EnergySys</a:t>
                      </a:r>
                      <a:r>
                        <a:rPr lang="en-US" sz="1050" dirty="0">
                          <a:solidFill>
                            <a:srgbClr val="00B050"/>
                          </a:solidFill>
                          <a:effectLst/>
                          <a:latin typeface="+mn-lt"/>
                          <a:ea typeface="宋体" panose="02010600030101010101" pitchFamily="2" charset="-122"/>
                        </a:rPr>
                        <a:t>-CH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WID on Charging Aspects for Energy Efficiency of network slice</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1040018</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Huawei</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altLang="zh-CN" sz="1050" kern="1200" dirty="0">
                          <a:solidFill>
                            <a:srgbClr val="00B050"/>
                          </a:solidFill>
                          <a:latin typeface="+mn-lt"/>
                          <a:ea typeface="+mn-ea"/>
                          <a:cs typeface="+mn-cs"/>
                        </a:rPr>
                        <a:t>SP-250124</a:t>
                      </a:r>
                      <a:endParaRPr kumimoji="0" lang="en-GB" sz="1050" b="1"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28.201/202</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32.240/291/298</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WI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862924741"/>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050" dirty="0">
                          <a:solidFill>
                            <a:srgbClr val="00B050"/>
                          </a:solidFill>
                          <a:effectLst/>
                          <a:latin typeface="+mn-lt"/>
                          <a:ea typeface="宋体" panose="02010600030101010101" pitchFamily="2" charset="-122"/>
                        </a:rPr>
                        <a:t>NSCH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050" dirty="0">
                          <a:solidFill>
                            <a:srgbClr val="00B050"/>
                          </a:solidFill>
                          <a:effectLst/>
                          <a:latin typeface="+mn-lt"/>
                          <a:ea typeface="宋体" panose="02010600030101010101" pitchFamily="2" charset="-122"/>
                        </a:rPr>
                        <a:t>NetShare-CH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WID on Charging enhancement for indirect network sharing</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1040019</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Ericsson</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32.240/255/256</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WI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492136518"/>
                  </a:ext>
                </a:extLst>
              </a:tr>
              <a:tr h="25122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altLang="zh-CN" sz="1050" dirty="0">
                          <a:solidFill>
                            <a:schemeClr val="tx1"/>
                          </a:solidFill>
                          <a:effectLst/>
                          <a:latin typeface="+mn-lt"/>
                          <a:ea typeface="宋体" panose="02010600030101010101" pitchFamily="2" charset="-122"/>
                        </a:rPr>
                        <a:t>PROCH</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altLang="zh-CN" sz="1050" dirty="0">
                          <a:solidFill>
                            <a:schemeClr val="tx1"/>
                          </a:solidFill>
                          <a:effectLst/>
                          <a:latin typeface="+mn-lt"/>
                          <a:ea typeface="宋体" panose="02010600030101010101" pitchFamily="2" charset="-122"/>
                        </a:rPr>
                        <a:t>5G_ProSe_Ph3-CH</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050" dirty="0">
                          <a:solidFill>
                            <a:schemeClr val="tx1"/>
                          </a:solidFill>
                          <a:effectLst/>
                          <a:latin typeface="+mn-lt"/>
                          <a:ea typeface="宋体" panose="02010600030101010101" pitchFamily="2" charset="-122"/>
                        </a:rPr>
                        <a:t>WID on </a:t>
                      </a:r>
                      <a:r>
                        <a:rPr lang="en-US" altLang="zh-CN" sz="1050" dirty="0">
                          <a:solidFill>
                            <a:schemeClr val="tx1"/>
                          </a:solidFill>
                          <a:effectLst/>
                          <a:latin typeface="+mn-lt"/>
                          <a:ea typeface="+mn-ea"/>
                        </a:rPr>
                        <a:t>Charging Aspects for  5G ProSe Phase 3</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chemeClr val="tx1"/>
                          </a:solidFill>
                          <a:latin typeface="+mn-lt"/>
                        </a:rPr>
                        <a:t>1050030</a:t>
                      </a:r>
                      <a:endParaRPr lang="zh-CN" altLang="en-US" sz="105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050" dirty="0">
                          <a:solidFill>
                            <a:schemeClr val="tx1"/>
                          </a:solidFill>
                          <a:effectLst/>
                          <a:latin typeface="+mn-lt"/>
                          <a:ea typeface="宋体" panose="02010600030101010101" pitchFamily="2" charset="-122"/>
                        </a:rPr>
                        <a:t>China Telecom</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SP-241377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TS 32.277/291/298</a:t>
                      </a:r>
                      <a:endParaRPr kumimoji="0" lang="zh-CN" altLang="en-US"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chemeClr val="tx1"/>
                          </a:solidFill>
                          <a:latin typeface="+mn-lt"/>
                        </a:rPr>
                        <a:t>WI</a:t>
                      </a:r>
                      <a:endParaRPr lang="zh-CN" altLang="en-US" sz="105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9"/>
                  </a:ext>
                </a:extLst>
              </a:tr>
              <a:tr h="22109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altLang="zh-CN" sz="1050" kern="1200" dirty="0">
                          <a:solidFill>
                            <a:srgbClr val="00B050"/>
                          </a:solidFill>
                          <a:effectLst/>
                          <a:latin typeface="+mn-lt"/>
                          <a:ea typeface="宋体" panose="02010600030101010101" pitchFamily="2" charset="-122"/>
                          <a:cs typeface="+mn-cs"/>
                        </a:rPr>
                        <a:t>LCSCH</a:t>
                      </a:r>
                      <a:endParaRPr lang="zh-CN" altLang="en-US"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rgbClr val="00B050"/>
                          </a:solidFill>
                          <a:effectLst/>
                          <a:latin typeface="+mn-lt"/>
                          <a:ea typeface="宋体" panose="02010600030101010101" pitchFamily="2" charset="-122"/>
                          <a:cs typeface="+mn-cs"/>
                        </a:rPr>
                        <a:t>CH_5G_eLCS_Ph3</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lang="en-GB" sz="1050" kern="1200" dirty="0">
                          <a:solidFill>
                            <a:srgbClr val="00B050"/>
                          </a:solidFill>
                          <a:effectLst/>
                          <a:latin typeface="+mn-lt"/>
                          <a:ea typeface="宋体" panose="02010600030101010101" pitchFamily="2" charset="-122"/>
                          <a:cs typeface="+mn-cs"/>
                        </a:rPr>
                        <a:t>WID on Charging Aspects of 5GC </a:t>
                      </a:r>
                      <a:r>
                        <a:rPr lang="en-GB" sz="1050" kern="1200" dirty="0" err="1">
                          <a:solidFill>
                            <a:srgbClr val="00B050"/>
                          </a:solidFill>
                          <a:effectLst/>
                          <a:latin typeface="+mn-lt"/>
                          <a:ea typeface="宋体" panose="02010600030101010101" pitchFamily="2" charset="-122"/>
                          <a:cs typeface="+mn-cs"/>
                        </a:rPr>
                        <a:t>LoCation</a:t>
                      </a:r>
                      <a:r>
                        <a:rPr lang="en-GB" sz="1050" kern="1200" dirty="0">
                          <a:solidFill>
                            <a:srgbClr val="00B050"/>
                          </a:solidFill>
                          <a:effectLst/>
                          <a:latin typeface="+mn-lt"/>
                          <a:ea typeface="宋体" panose="02010600030101010101" pitchFamily="2" charset="-122"/>
                          <a:cs typeface="+mn-cs"/>
                        </a:rPr>
                        <a:t> Services</a:t>
                      </a:r>
                      <a:endParaRPr lang="en-DE"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B050"/>
                          </a:solidFill>
                          <a:effectLst/>
                          <a:latin typeface="+mn-lt"/>
                          <a:ea typeface="宋体" panose="02010600030101010101" pitchFamily="2" charset="-122"/>
                          <a:cs typeface="+mn-cs"/>
                        </a:rPr>
                        <a:t>1070019</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219170" rtl="0" eaLnBrk="1" latinLnBrk="0" hangingPunct="1"/>
                      <a:r>
                        <a:rPr lang="en-US" sz="1050" kern="1200" dirty="0">
                          <a:solidFill>
                            <a:srgbClr val="00B050"/>
                          </a:solidFill>
                          <a:effectLst/>
                          <a:latin typeface="+mn-lt"/>
                          <a:ea typeface="宋体" panose="02010600030101010101" pitchFamily="2" charset="-122"/>
                          <a:cs typeface="+mn-cs"/>
                        </a:rPr>
                        <a:t>China Telecom</a:t>
                      </a:r>
                      <a:endParaRPr lang="en-DE" sz="105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1050" kern="1200" dirty="0">
                          <a:solidFill>
                            <a:srgbClr val="00B050"/>
                          </a:solidFill>
                          <a:effectLst/>
                          <a:latin typeface="+mn-lt"/>
                          <a:ea typeface="宋体" panose="02010600030101010101" pitchFamily="2" charset="-122"/>
                          <a:cs typeface="+mn-cs"/>
                        </a:rPr>
                        <a:t>SP-250370</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050" kern="1200" noProof="0" dirty="0">
                          <a:solidFill>
                            <a:srgbClr val="00B050"/>
                          </a:solidFill>
                          <a:effectLst/>
                          <a:latin typeface="+mn-lt"/>
                          <a:ea typeface="宋体" panose="02010600030101010101" pitchFamily="2" charset="-122"/>
                          <a:cs typeface="+mn-cs"/>
                        </a:rPr>
                        <a:t>TS32.271/290/291/298</a:t>
                      </a:r>
                      <a:endParaRPr lang="zh-CN" altLang="en-US" sz="1050" kern="1200" noProof="0" dirty="0">
                        <a:solidFill>
                          <a:srgbClr val="00B050"/>
                        </a:solidFill>
                        <a:effectLst/>
                        <a:latin typeface="+mn-lt"/>
                        <a:ea typeface="宋体" panose="02010600030101010101" pitchFamily="2" charset="-122"/>
                        <a:cs typeface="+mn-cs"/>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B050"/>
                          </a:solidFill>
                          <a:effectLst/>
                          <a:latin typeface="+mn-lt"/>
                          <a:ea typeface="宋体" panose="02010600030101010101" pitchFamily="2" charset="-122"/>
                          <a:cs typeface="+mn-cs"/>
                        </a:rPr>
                        <a:t>WI</a:t>
                      </a:r>
                      <a:endParaRPr lang="zh-CN" altLang="en-US" sz="1050" kern="1200" noProof="0" dirty="0">
                        <a:solidFill>
                          <a:srgbClr val="00B050"/>
                        </a:solidFill>
                        <a:effectLst/>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9623307"/>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altLang="zh-CN" sz="1050" kern="1200" dirty="0">
                          <a:solidFill>
                            <a:srgbClr val="00B050"/>
                          </a:solidFill>
                          <a:effectLst/>
                          <a:latin typeface="+mn-lt"/>
                          <a:ea typeface="宋体" panose="02010600030101010101" pitchFamily="2" charset="-122"/>
                          <a:cs typeface="+mn-cs"/>
                        </a:rPr>
                        <a:t>AIOCH</a:t>
                      </a:r>
                      <a:endParaRPr lang="zh-CN" altLang="en-US"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err="1">
                          <a:solidFill>
                            <a:srgbClr val="00B050"/>
                          </a:solidFill>
                          <a:effectLst/>
                          <a:latin typeface="+mn-lt"/>
                          <a:ea typeface="宋体" panose="02010600030101010101" pitchFamily="2" charset="-122"/>
                          <a:cs typeface="+mn-cs"/>
                        </a:rPr>
                        <a:t>AmbientIoT</a:t>
                      </a:r>
                      <a:r>
                        <a:rPr lang="en-GB" sz="1050" kern="1200" dirty="0">
                          <a:solidFill>
                            <a:srgbClr val="00B050"/>
                          </a:solidFill>
                          <a:effectLst/>
                          <a:latin typeface="+mn-lt"/>
                          <a:ea typeface="宋体" panose="02010600030101010101" pitchFamily="2" charset="-122"/>
                          <a:cs typeface="+mn-cs"/>
                        </a:rPr>
                        <a:t>-CH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lang="en-GB" sz="1050" kern="1200" dirty="0">
                          <a:solidFill>
                            <a:srgbClr val="00B050"/>
                          </a:solidFill>
                          <a:effectLst/>
                          <a:latin typeface="+mn-lt"/>
                          <a:ea typeface="宋体" panose="02010600030101010101" pitchFamily="2" charset="-122"/>
                          <a:cs typeface="+mn-cs"/>
                        </a:rPr>
                        <a:t>WID on Charging for Ambient power-enabled Internet of Things</a:t>
                      </a:r>
                      <a:endParaRPr lang="en-DE"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B050"/>
                          </a:solidFill>
                          <a:effectLst/>
                          <a:latin typeface="+mn-lt"/>
                          <a:ea typeface="宋体" panose="02010600030101010101" pitchFamily="2" charset="-122"/>
                          <a:cs typeface="+mn-cs"/>
                        </a:rPr>
                        <a:t>1070018</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r>
                        <a:rPr lang="en-US" sz="1050" kern="1200" dirty="0">
                          <a:solidFill>
                            <a:srgbClr val="00B050"/>
                          </a:solidFill>
                          <a:effectLst/>
                          <a:latin typeface="+mn-lt"/>
                          <a:ea typeface="宋体" panose="02010600030101010101" pitchFamily="2" charset="-122"/>
                          <a:cs typeface="+mn-cs"/>
                        </a:rPr>
                        <a:t>Huawei</a:t>
                      </a:r>
                      <a:endParaRPr lang="en-DE" sz="105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1050" kern="1200" dirty="0">
                          <a:solidFill>
                            <a:srgbClr val="00B050"/>
                          </a:solidFill>
                          <a:effectLst/>
                          <a:latin typeface="+mn-lt"/>
                          <a:ea typeface="宋体" panose="02010600030101010101" pitchFamily="2" charset="-122"/>
                          <a:cs typeface="+mn-cs"/>
                        </a:rPr>
                        <a:t>SP-250369</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050" kern="1200" noProof="0" dirty="0">
                          <a:solidFill>
                            <a:srgbClr val="00B050"/>
                          </a:solidFill>
                          <a:effectLst/>
                          <a:latin typeface="+mn-lt"/>
                          <a:ea typeface="宋体" panose="02010600030101010101" pitchFamily="2" charset="-122"/>
                          <a:cs typeface="+mn-cs"/>
                        </a:rPr>
                        <a:t>TS32.240/254/291/298</a:t>
                      </a:r>
                      <a:endParaRPr lang="zh-CN" altLang="en-US" sz="1050" kern="1200" noProof="0" dirty="0">
                        <a:solidFill>
                          <a:srgbClr val="00B050"/>
                        </a:solidFill>
                        <a:effectLst/>
                        <a:latin typeface="+mn-lt"/>
                        <a:ea typeface="宋体" panose="02010600030101010101" pitchFamily="2" charset="-122"/>
                        <a:cs typeface="+mn-cs"/>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B050"/>
                          </a:solidFill>
                          <a:effectLst/>
                          <a:latin typeface="+mn-lt"/>
                          <a:ea typeface="宋体" panose="02010600030101010101" pitchFamily="2" charset="-122"/>
                          <a:cs typeface="+mn-cs"/>
                        </a:rPr>
                        <a:t>WI</a:t>
                      </a:r>
                      <a:endParaRPr lang="zh-CN" altLang="en-US" sz="1050" kern="1200" noProof="0" dirty="0">
                        <a:solidFill>
                          <a:srgbClr val="00B050"/>
                        </a:solidFill>
                        <a:effectLst/>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526379803"/>
                  </a:ext>
                </a:extLst>
              </a:tr>
              <a:tr h="359426">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altLang="zh-CN" sz="1050" kern="1200" dirty="0">
                          <a:solidFill>
                            <a:schemeClr val="tx1"/>
                          </a:solidFill>
                          <a:effectLst/>
                          <a:latin typeface="+mn-lt"/>
                          <a:ea typeface="宋体" panose="02010600030101010101" pitchFamily="2" charset="-122"/>
                          <a:cs typeface="+mn-cs"/>
                        </a:rPr>
                        <a:t>CHNSH</a:t>
                      </a:r>
                      <a:endParaRPr lang="zh-CN" altLang="en-US" sz="105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err="1">
                          <a:solidFill>
                            <a:schemeClr val="tx1"/>
                          </a:solidFill>
                          <a:effectLst/>
                          <a:latin typeface="+mn-lt"/>
                          <a:ea typeface="宋体" panose="02010600030101010101" pitchFamily="2" charset="-122"/>
                          <a:cs typeface="+mn-cs"/>
                        </a:rPr>
                        <a:t>CH_MOCN_NetShare</a:t>
                      </a:r>
                      <a:endParaRPr lang="en-GB" sz="1050" kern="1200" dirty="0">
                        <a:solidFill>
                          <a:schemeClr val="tx1"/>
                        </a:solidFill>
                        <a:effectLst/>
                        <a:latin typeface="+mn-lt"/>
                        <a:ea typeface="宋体" panose="02010600030101010101" pitchFamily="2" charset="-122"/>
                        <a:cs typeface="+mn-cs"/>
                      </a:endParaRP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kumimoji="0" lang="en-GB" sz="1050" b="0" i="0" u="none" strike="noStrike" kern="1200" cap="none" spc="0" normalizeH="0" baseline="0" dirty="0">
                          <a:ln>
                            <a:noFill/>
                          </a:ln>
                          <a:solidFill>
                            <a:schemeClr val="tx1"/>
                          </a:solidFill>
                          <a:effectLst/>
                          <a:uLnTx/>
                          <a:uFillTx/>
                          <a:latin typeface="+mn-lt"/>
                          <a:ea typeface="DengXian" panose="02010600030101010101" pitchFamily="2" charset="-122"/>
                          <a:cs typeface="+mn-cs"/>
                        </a:rPr>
                        <a:t>Charging aspects for Multi-Operator Core Network (MOCN) Network Sharing</a:t>
                      </a:r>
                      <a:endParaRPr kumimoji="0" lang="en-DE" sz="1050" b="0" i="0" u="none" strike="noStrike" kern="1200" cap="none" spc="0" normalizeH="0" baseline="0" dirty="0">
                        <a:ln>
                          <a:noFill/>
                        </a:ln>
                        <a:solidFill>
                          <a:schemeClr val="tx1"/>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1070020</a:t>
                      </a:r>
                    </a:p>
                  </a:txBody>
                  <a:tcPr marL="68580" marR="68580"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Ericsson</a:t>
                      </a:r>
                      <a:endParaRPr kumimoji="0" lang="en-DE" sz="105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DengXian" panose="02010600030101010101" pitchFamily="2" charset="-122"/>
                          <a:cs typeface="+mn-cs"/>
                        </a:rPr>
                        <a:t>SP-250510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TS28.101/32.130/240/254/291/298</a:t>
                      </a:r>
                      <a:endParaRPr kumimoji="0" lang="zh-CN" altLang="en-US"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1108995"/>
                  </a:ext>
                </a:extLst>
              </a:tr>
            </a:tbl>
          </a:graphicData>
        </a:graphic>
      </p:graphicFrame>
    </p:spTree>
    <p:extLst>
      <p:ext uri="{BB962C8B-B14F-4D97-AF65-F5344CB8AC3E}">
        <p14:creationId xmlns:p14="http://schemas.microsoft.com/office/powerpoint/2010/main" val="235832964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extLst>
              <p:ext uri="{D42A27DB-BD31-4B8C-83A1-F6EECF244321}">
                <p14:modId xmlns:p14="http://schemas.microsoft.com/office/powerpoint/2010/main" val="2198888243"/>
              </p:ext>
            </p:extLst>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2.5 TU*1eetings = 2.5 TU (CRs)</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TU*4=8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3456388727"/>
                  </a:ext>
                </a:extLst>
              </a:tr>
              <a:tr h="583048">
                <a:tc>
                  <a:txBody>
                    <a:bodyPr/>
                    <a:lstStyle/>
                    <a:p>
                      <a:r>
                        <a:rPr lang="en-US" altLang="zh-CN" sz="1200" b="1" dirty="0">
                          <a:latin typeface="+mn-lt"/>
                        </a:rPr>
                        <a:t>July. 2024~Dec.2024:</a:t>
                      </a:r>
                    </a:p>
                    <a:p>
                      <a:r>
                        <a:rPr lang="en-US" altLang="zh-CN" sz="1200" b="1" dirty="0">
                          <a:latin typeface="+mn-lt"/>
                        </a:rPr>
                        <a:t>SA5#156~#158 (3 meetings)</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2.5 TU*3 meetings = 7.5 TU (CRs)</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11 TU*3 meetings= 33 TU</a:t>
                      </a:r>
                    </a:p>
                    <a:p>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TU*4=8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2290105926"/>
                  </a:ext>
                </a:extLst>
              </a:tr>
              <a:tr h="583048">
                <a:tc>
                  <a:txBody>
                    <a:bodyPr/>
                    <a:lstStyle/>
                    <a:p>
                      <a:r>
                        <a:rPr lang="en-US" altLang="zh-CN" sz="1200" b="1" dirty="0">
                          <a:highlight>
                            <a:srgbClr val="FFFF00"/>
                          </a:highlight>
                          <a:latin typeface="+mn-lt"/>
                        </a:rPr>
                        <a:t>Jan.2025~Sep.2025: </a:t>
                      </a:r>
                    </a:p>
                    <a:p>
                      <a:r>
                        <a:rPr lang="en-US" altLang="zh-CN" sz="1200" b="1" dirty="0">
                          <a:highlight>
                            <a:srgbClr val="FFFF00"/>
                          </a:highlight>
                          <a:latin typeface="+mn-lt"/>
                        </a:rPr>
                        <a:t>SA5#159~#162 (4 meetings)</a:t>
                      </a:r>
                      <a:endParaRPr lang="zh-CN" altLang="en-US" sz="1200" b="1" dirty="0">
                        <a:highlight>
                          <a:srgbClr val="FFFF00"/>
                        </a:highlight>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highlight>
                            <a:srgbClr val="FFFF00"/>
                          </a:highlight>
                          <a:latin typeface="+mn-lt"/>
                        </a:rPr>
                        <a:t>11 TU*4 meetings= 44 TU</a:t>
                      </a:r>
                      <a:endParaRPr lang="zh-CN" altLang="en-US" sz="1200" dirty="0">
                        <a:highlight>
                          <a:srgbClr val="FFFF00"/>
                        </a:highlight>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53567743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870" y="2787365"/>
            <a:ext cx="8221835" cy="519616"/>
          </a:xfrm>
        </p:spPr>
        <p:txBody>
          <a:bodyPr/>
          <a:lstStyle/>
          <a:p>
            <a:r>
              <a:rPr lang="sv-SE" sz="4400" dirty="0" err="1"/>
              <a:t>Thank</a:t>
            </a:r>
            <a:r>
              <a:rPr lang="sv-SE" sz="4400" dirty="0"/>
              <a:t> </a:t>
            </a:r>
            <a:r>
              <a:rPr lang="sv-SE" sz="4400" dirty="0" err="1"/>
              <a:t>you</a:t>
            </a:r>
            <a:r>
              <a:rPr lang="sv-SE" sz="4400" dirty="0"/>
              <a:t>!</a:t>
            </a:r>
          </a:p>
        </p:txBody>
      </p:sp>
    </p:spTree>
    <p:extLst>
      <p:ext uri="{BB962C8B-B14F-4D97-AF65-F5344CB8AC3E}">
        <p14:creationId xmlns:p14="http://schemas.microsoft.com/office/powerpoint/2010/main" val="119548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3" name="Content Placeholder 2">
            <a:extLst>
              <a:ext uri="{FF2B5EF4-FFF2-40B4-BE49-F238E27FC236}">
                <a16:creationId xmlns:a16="http://schemas.microsoft.com/office/drawing/2014/main" id="{9587A72E-7889-4E30-879E-9C4CCD3F171A}"/>
              </a:ext>
            </a:extLst>
          </p:cNvPr>
          <p:cNvSpPr>
            <a:spLocks noGrp="1"/>
          </p:cNvSpPr>
          <p:nvPr>
            <p:ph idx="1"/>
          </p:nvPr>
        </p:nvSpPr>
        <p:spPr/>
        <p:txBody>
          <a:bodyPr/>
          <a:lstStyle/>
          <a:p>
            <a:r>
              <a:rPr lang="en-US" altLang="zh-CN" dirty="0">
                <a:solidFill>
                  <a:srgbClr val="0000FF"/>
                </a:solidFill>
              </a:rPr>
              <a:t>Release 19</a:t>
            </a:r>
            <a:endParaRPr lang="en-GB" altLang="zh-CN" dirty="0">
              <a:solidFill>
                <a:srgbClr val="0000FF"/>
              </a:solidFill>
            </a:endParaRPr>
          </a:p>
          <a:p>
            <a:pPr lvl="1"/>
            <a:r>
              <a:rPr lang="en-GB" altLang="zh-CN" dirty="0">
                <a:solidFill>
                  <a:srgbClr val="0000FF"/>
                </a:solidFill>
              </a:rPr>
              <a:t>Release 19 timeline, progress and relation with other WGs</a:t>
            </a:r>
          </a:p>
          <a:p>
            <a:pPr lvl="1"/>
            <a:r>
              <a:rPr lang="en-US" altLang="zh-CN" dirty="0"/>
              <a:t>SA5 WIs/SIs topic overview</a:t>
            </a:r>
            <a:endParaRPr lang="zh-CN" altLang="en-US" dirty="0"/>
          </a:p>
        </p:txBody>
      </p:sp>
    </p:spTree>
    <p:extLst>
      <p:ext uri="{BB962C8B-B14F-4D97-AF65-F5344CB8AC3E}">
        <p14:creationId xmlns:p14="http://schemas.microsoft.com/office/powerpoint/2010/main" val="380586335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Annex</a:t>
            </a:r>
            <a:endParaRPr lang="zh-CN" altLang="en-US" dirty="0"/>
          </a:p>
        </p:txBody>
      </p:sp>
      <p:sp>
        <p:nvSpPr>
          <p:cNvPr id="6" name="Content Placeholder 2">
            <a:extLst>
              <a:ext uri="{FF2B5EF4-FFF2-40B4-BE49-F238E27FC236}">
                <a16:creationId xmlns:a16="http://schemas.microsoft.com/office/drawing/2014/main" id="{5EC46C86-8DF3-4D1A-8D0D-4687661C1A65}"/>
              </a:ext>
            </a:extLst>
          </p:cNvPr>
          <p:cNvSpPr>
            <a:spLocks noGrp="1"/>
          </p:cNvSpPr>
          <p:nvPr>
            <p:ph idx="1"/>
          </p:nvPr>
        </p:nvSpPr>
        <p:spPr>
          <a:xfrm>
            <a:off x="647700" y="1454150"/>
            <a:ext cx="11183938" cy="4830763"/>
          </a:xfrm>
        </p:spPr>
        <p:txBody>
          <a:bodyPr/>
          <a:lstStyle/>
          <a:p>
            <a:r>
              <a:rPr lang="en-US" altLang="zh-CN" dirty="0"/>
              <a:t>Release 19</a:t>
            </a:r>
            <a:endParaRPr lang="en-GB" altLang="zh-CN" dirty="0"/>
          </a:p>
          <a:p>
            <a:pPr lvl="1"/>
            <a:r>
              <a:rPr lang="fr-FR" altLang="zh-CN" dirty="0">
                <a:solidFill>
                  <a:srgbClr val="0000FF"/>
                </a:solidFill>
              </a:rPr>
              <a:t>Expectation of SA5 rapporteur </a:t>
            </a:r>
            <a:r>
              <a:rPr lang="fr-FR" altLang="zh-CN" dirty="0" err="1">
                <a:solidFill>
                  <a:srgbClr val="0000FF"/>
                </a:solidFill>
              </a:rPr>
              <a:t>role</a:t>
            </a:r>
            <a:endParaRPr lang="fr-FR" altLang="zh-CN" dirty="0">
              <a:solidFill>
                <a:srgbClr val="0000FF"/>
              </a:solidFill>
            </a:endParaRPr>
          </a:p>
          <a:p>
            <a:pPr lvl="1"/>
            <a:r>
              <a:rPr lang="en-US" altLang="zh-CN" dirty="0"/>
              <a:t>SA5 TU planning &amp; statistics</a:t>
            </a:r>
            <a:endParaRPr lang="zh-CN" altLang="en-US" dirty="0"/>
          </a:p>
        </p:txBody>
      </p:sp>
    </p:spTree>
    <p:extLst>
      <p:ext uri="{BB962C8B-B14F-4D97-AF65-F5344CB8AC3E}">
        <p14:creationId xmlns:p14="http://schemas.microsoft.com/office/powerpoint/2010/main" val="259763137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5406-014B-4D81-B16A-6A6EF80E09E2}"/>
              </a:ext>
            </a:extLst>
          </p:cNvPr>
          <p:cNvSpPr>
            <a:spLocks noGrp="1"/>
          </p:cNvSpPr>
          <p:nvPr>
            <p:ph type="title"/>
          </p:nvPr>
        </p:nvSpPr>
        <p:spPr/>
        <p:txBody>
          <a:bodyPr/>
          <a:lstStyle/>
          <a:p>
            <a:r>
              <a:rPr lang="en-US" altLang="zh-CN" sz="3600" dirty="0"/>
              <a:t>Chair’s recommendation on Rel-19 work</a:t>
            </a:r>
            <a:endParaRPr lang="zh-CN" altLang="en-US" sz="3600" dirty="0"/>
          </a:p>
        </p:txBody>
      </p:sp>
      <p:sp>
        <p:nvSpPr>
          <p:cNvPr id="3" name="Content Placeholder 2">
            <a:extLst>
              <a:ext uri="{FF2B5EF4-FFF2-40B4-BE49-F238E27FC236}">
                <a16:creationId xmlns:a16="http://schemas.microsoft.com/office/drawing/2014/main" id="{C29A4730-4CB5-48DB-ABDC-8A41DE633605}"/>
              </a:ext>
            </a:extLst>
          </p:cNvPr>
          <p:cNvSpPr>
            <a:spLocks noGrp="1"/>
          </p:cNvSpPr>
          <p:nvPr>
            <p:ph idx="1"/>
          </p:nvPr>
        </p:nvSpPr>
        <p:spPr>
          <a:xfrm>
            <a:off x="504031" y="1182130"/>
            <a:ext cx="11183938" cy="4830763"/>
          </a:xfrm>
        </p:spPr>
        <p:txBody>
          <a:bodyPr/>
          <a:lstStyle/>
          <a:p>
            <a:r>
              <a:rPr lang="en-US" altLang="zh-CN" sz="2000" dirty="0"/>
              <a:t>Encourage companies and delegates to keep positive and collaborative attitude, be creative, open-minded to capture multiple potential solutions in the study.</a:t>
            </a:r>
          </a:p>
          <a:p>
            <a:r>
              <a:rPr lang="en-US" altLang="zh-CN" sz="2000" dirty="0"/>
              <a:t>Focus the efforts on the comparison and evaluation between multiple solutions and provide concrete conclusion at the end of the study. </a:t>
            </a:r>
          </a:p>
          <a:p>
            <a:r>
              <a:rPr lang="en-US" altLang="zh-CN" sz="2000" dirty="0"/>
              <a:t>3GPP standardization focuses on the interoperability in multi-vendor environment. </a:t>
            </a:r>
          </a:p>
          <a:p>
            <a:r>
              <a:rPr lang="en-US" altLang="zh-CN" sz="2000" dirty="0"/>
              <a:t>SA5’s work is an important component in a large eco-system. Rapporteurs and interested companies are encouraged to keep close track of the technical progress of related discussion within 3GPP and SDOs outside of 3GPP. Progress presentations on dedicated technical topics are welcome to keep SA5 updated.  </a:t>
            </a:r>
          </a:p>
          <a:p>
            <a:r>
              <a:rPr lang="en-US" altLang="zh-CN" sz="2000" dirty="0"/>
              <a:t>Chair would be happy to help on:</a:t>
            </a:r>
          </a:p>
          <a:p>
            <a:pPr lvl="1"/>
            <a:r>
              <a:rPr lang="en-US" altLang="zh-CN" sz="1800" dirty="0"/>
              <a:t>Coordinate joint meetings if needed based on the working progress</a:t>
            </a:r>
          </a:p>
          <a:p>
            <a:pPr lvl="1"/>
            <a:r>
              <a:rPr lang="en-US" altLang="zh-CN" sz="1800" dirty="0"/>
              <a:t>Coordinate SA5 highlights inputs and tech articles in ETSI website</a:t>
            </a:r>
          </a:p>
          <a:p>
            <a:pPr lvl="1"/>
            <a:r>
              <a:rPr lang="en-US" altLang="zh-CN" sz="1800" dirty="0"/>
              <a:t>Represent SA5 and promote SA5 achievement in </a:t>
            </a:r>
            <a:r>
              <a:rPr lang="en-US" altLang="zh-CN" sz="1800"/>
              <a:t>external fora </a:t>
            </a:r>
            <a:endParaRPr lang="en-US" altLang="zh-CN" sz="1800" dirty="0"/>
          </a:p>
        </p:txBody>
      </p:sp>
    </p:spTree>
    <p:extLst>
      <p:ext uri="{BB962C8B-B14F-4D97-AF65-F5344CB8AC3E}">
        <p14:creationId xmlns:p14="http://schemas.microsoft.com/office/powerpoint/2010/main" val="378106478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CA89AAF-FA31-49A7-B806-047228287471}"/>
              </a:ext>
            </a:extLst>
          </p:cNvPr>
          <p:cNvSpPr>
            <a:spLocks noGrp="1"/>
          </p:cNvSpPr>
          <p:nvPr>
            <p:ph idx="1"/>
          </p:nvPr>
        </p:nvSpPr>
        <p:spPr>
          <a:xfrm>
            <a:off x="274211" y="1382118"/>
            <a:ext cx="10476167" cy="4843422"/>
          </a:xfrm>
          <a:solidFill>
            <a:schemeClr val="bg1"/>
          </a:solidFill>
        </p:spPr>
        <p:txBody>
          <a:bodyPr/>
          <a:lstStyle/>
          <a:p>
            <a:r>
              <a:rPr lang="en-US" altLang="zh-CN" sz="1600" b="1" dirty="0"/>
              <a:t>Expectation of SA5 rapporteur role:</a:t>
            </a:r>
          </a:p>
          <a:p>
            <a:pPr lvl="1"/>
            <a:r>
              <a:rPr lang="en-US" altLang="zh-CN" sz="1400" dirty="0"/>
              <a:t>Actively contribute and facilitate the progress of the WI/SI, coordinate the discussion within SA5 and with external groups if necessary</a:t>
            </a:r>
          </a:p>
          <a:p>
            <a:pPr lvl="1"/>
            <a:r>
              <a:rPr lang="en-US" altLang="zh-CN" sz="1400" dirty="0"/>
              <a:t>Prepare </a:t>
            </a:r>
            <a:r>
              <a:rPr lang="en-US" altLang="zh-CN" sz="1400" dirty="0" err="1"/>
              <a:t>tdoc</a:t>
            </a:r>
            <a:r>
              <a:rPr lang="en-US" altLang="zh-CN" sz="1400" dirty="0"/>
              <a:t> sequence list and </a:t>
            </a:r>
            <a:r>
              <a:rPr lang="en-US" altLang="zh-CN" sz="1400" dirty="0" err="1"/>
              <a:t>tdoc</a:t>
            </a:r>
            <a:r>
              <a:rPr lang="en-US" altLang="zh-CN" sz="1400" dirty="0"/>
              <a:t> grouping suggestion before the meeting</a:t>
            </a:r>
          </a:p>
          <a:p>
            <a:pPr lvl="1"/>
            <a:r>
              <a:rPr lang="en-US" altLang="zh-CN" sz="1400" dirty="0"/>
              <a:t>Provide inputs to Rel-19 TU planning/TU consumption for each meeting.</a:t>
            </a:r>
          </a:p>
          <a:p>
            <a:pPr lvl="1"/>
            <a:r>
              <a:rPr lang="en-US" altLang="zh-CN" sz="1400" dirty="0"/>
              <a:t>Provide timely progress report in NWM before closing plenary with clear highlights for external readers with references to the WID/SID objectives.</a:t>
            </a:r>
          </a:p>
          <a:p>
            <a:pPr lvl="1"/>
            <a:r>
              <a:rPr lang="en-US" altLang="zh-CN" sz="1400" dirty="0"/>
              <a:t>Implement any necessary </a:t>
            </a:r>
            <a:r>
              <a:rPr lang="en-US" altLang="zh-CN" sz="1400" dirty="0" err="1"/>
              <a:t>draftCR</a:t>
            </a:r>
            <a:r>
              <a:rPr lang="en-US" altLang="zh-CN" sz="1400" dirty="0"/>
              <a:t>/draft TR/draft TS and facilitate the email approval of </a:t>
            </a:r>
            <a:r>
              <a:rPr lang="en-US" altLang="zh-CN" sz="1400" dirty="0" err="1"/>
              <a:t>draftCR</a:t>
            </a:r>
            <a:r>
              <a:rPr lang="en-US" altLang="zh-CN" sz="1400" dirty="0"/>
              <a:t>/draft TR/draft TS</a:t>
            </a:r>
          </a:p>
          <a:p>
            <a:pPr lvl="1"/>
            <a:r>
              <a:rPr lang="en-US" altLang="zh-CN" sz="1400" dirty="0"/>
              <a:t>Moderate the breakout sessions/offline calls and provide summary report </a:t>
            </a:r>
          </a:p>
          <a:p>
            <a:pPr lvl="1"/>
            <a:r>
              <a:rPr lang="en-US" altLang="zh-CN" sz="1400" dirty="0"/>
              <a:t>Refer to TR 21.900 clause 6.3.2 for Role of the work item rapporteur and 4.1.2 Role of the specification rapporteur</a:t>
            </a:r>
          </a:p>
          <a:p>
            <a:pPr lvl="1"/>
            <a:r>
              <a:rPr lang="en-US" altLang="zh-CN" sz="1400" dirty="0"/>
              <a:t>Be familiar with 3GPP drafting rules as specified in TR 21.801.</a:t>
            </a:r>
            <a:endParaRPr lang="en-US" altLang="zh-CN" sz="1600" dirty="0"/>
          </a:p>
          <a:p>
            <a:r>
              <a:rPr lang="en-US" altLang="zh-CN" sz="1600" dirty="0"/>
              <a:t>If you agree with the expectation above, please provide the nomination for the new WIDs/SIDs (one company one reply email please): </a:t>
            </a:r>
          </a:p>
          <a:p>
            <a:pPr lvl="1"/>
            <a:r>
              <a:rPr lang="en-US" altLang="zh-CN" sz="1400" dirty="0"/>
              <a:t>Please consider the guidance (bullet 2/3/4/5) provided in Rel-19 </a:t>
            </a:r>
            <a:r>
              <a:rPr lang="en-US" altLang="zh-CN" sz="1400" dirty="0" err="1"/>
              <a:t>Rapporteurship</a:t>
            </a:r>
            <a:r>
              <a:rPr lang="en-US" altLang="zh-CN" sz="1400" dirty="0"/>
              <a:t> document SP-230746 from SA. </a:t>
            </a:r>
          </a:p>
          <a:p>
            <a:pPr lvl="1"/>
            <a:r>
              <a:rPr lang="en-US" altLang="zh-CN" sz="1400" dirty="0"/>
              <a:t>Indicate if the nomination is for the role of Primary Rapporteur. </a:t>
            </a:r>
          </a:p>
          <a:p>
            <a:pPr lvl="1"/>
            <a:r>
              <a:rPr lang="en-US" altLang="zh-CN" sz="1400" dirty="0"/>
              <a:t>Indicate if the nomination is for the role of Secondary Rapporteur. </a:t>
            </a:r>
          </a:p>
          <a:p>
            <a:pPr lvl="1"/>
            <a:r>
              <a:rPr lang="en-US" altLang="zh-CN" sz="1400" dirty="0"/>
              <a:t>The work responsibility of Primary/Secondary Rapporteurs shall be clearly described if there are proposals for co-rapporteurs.</a:t>
            </a:r>
            <a:endParaRPr lang="en-US" altLang="zh-CN" sz="1600" dirty="0"/>
          </a:p>
          <a:p>
            <a:pPr marL="609600" lvl="1" indent="0">
              <a:buNone/>
            </a:pPr>
            <a:r>
              <a:rPr lang="en-US" altLang="zh-CN" sz="1400" dirty="0">
                <a:solidFill>
                  <a:srgbClr val="0000FF"/>
                </a:solidFill>
              </a:rPr>
              <a:t>Note</a:t>
            </a:r>
            <a:r>
              <a:rPr lang="zh-CN" altLang="en-US" sz="1400" dirty="0">
                <a:solidFill>
                  <a:srgbClr val="0000FF"/>
                </a:solidFill>
              </a:rPr>
              <a:t>： </a:t>
            </a:r>
            <a:r>
              <a:rPr lang="en-US" altLang="zh-CN" sz="1400" dirty="0">
                <a:solidFill>
                  <a:srgbClr val="0000FF"/>
                </a:solidFill>
              </a:rPr>
              <a:t>While operating in Rapporteurs roles, delegates are expected to carry out their assigned duties with impartiality and in the interests of 3GPP, and regular participation to SA5 f2f meeting is a must for commitment to the rapporteur role</a:t>
            </a:r>
          </a:p>
          <a:p>
            <a:pPr marL="609600" lvl="1" indent="0">
              <a:buNone/>
            </a:pPr>
            <a:endParaRPr lang="en-US" altLang="zh-CN" sz="1400" dirty="0"/>
          </a:p>
        </p:txBody>
      </p:sp>
      <p:sp>
        <p:nvSpPr>
          <p:cNvPr id="5" name="Title 1">
            <a:extLst>
              <a:ext uri="{FF2B5EF4-FFF2-40B4-BE49-F238E27FC236}">
                <a16:creationId xmlns:a16="http://schemas.microsoft.com/office/drawing/2014/main" id="{073F59A7-440E-4416-88BF-66D0F759279D}"/>
              </a:ext>
            </a:extLst>
          </p:cNvPr>
          <p:cNvSpPr>
            <a:spLocks noGrp="1"/>
          </p:cNvSpPr>
          <p:nvPr>
            <p:ph type="title"/>
          </p:nvPr>
        </p:nvSpPr>
        <p:spPr>
          <a:xfrm>
            <a:off x="652463" y="228600"/>
            <a:ext cx="9102725" cy="1143000"/>
          </a:xfrm>
        </p:spPr>
        <p:txBody>
          <a:bodyPr/>
          <a:lstStyle/>
          <a:p>
            <a:r>
              <a:rPr lang="fr-FR" altLang="zh-CN" dirty="0"/>
              <a:t>Expectation of SA5 rapporteur </a:t>
            </a:r>
            <a:r>
              <a:rPr lang="fr-FR" altLang="zh-CN" dirty="0" err="1"/>
              <a:t>role</a:t>
            </a:r>
            <a:endParaRPr lang="zh-CN" altLang="en-US" dirty="0"/>
          </a:p>
        </p:txBody>
      </p:sp>
    </p:spTree>
    <p:extLst>
      <p:ext uri="{BB962C8B-B14F-4D97-AF65-F5344CB8AC3E}">
        <p14:creationId xmlns:p14="http://schemas.microsoft.com/office/powerpoint/2010/main" val="153267559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F3B9C8-C234-4509-89D2-050EC67A3380}"/>
              </a:ext>
            </a:extLst>
          </p:cNvPr>
          <p:cNvPicPr>
            <a:picLocks noChangeAspect="1"/>
          </p:cNvPicPr>
          <p:nvPr/>
        </p:nvPicPr>
        <p:blipFill>
          <a:blip r:embed="rId2"/>
          <a:stretch>
            <a:fillRect/>
          </a:stretch>
        </p:blipFill>
        <p:spPr>
          <a:xfrm>
            <a:off x="1771345" y="94373"/>
            <a:ext cx="8468078" cy="6389162"/>
          </a:xfrm>
          <a:prstGeom prst="rect">
            <a:avLst/>
          </a:prstGeom>
        </p:spPr>
      </p:pic>
      <p:sp>
        <p:nvSpPr>
          <p:cNvPr id="8" name="TextBox 7">
            <a:extLst>
              <a:ext uri="{FF2B5EF4-FFF2-40B4-BE49-F238E27FC236}">
                <a16:creationId xmlns:a16="http://schemas.microsoft.com/office/drawing/2014/main" id="{A5EC7E8B-19B7-4AE8-B292-D2AE6699AF5F}"/>
              </a:ext>
            </a:extLst>
          </p:cNvPr>
          <p:cNvSpPr txBox="1"/>
          <p:nvPr/>
        </p:nvSpPr>
        <p:spPr>
          <a:xfrm rot="20768998">
            <a:off x="74139" y="3142760"/>
            <a:ext cx="1814920" cy="292388"/>
          </a:xfrm>
          <a:prstGeom prst="rect">
            <a:avLst/>
          </a:prstGeom>
          <a:noFill/>
        </p:spPr>
        <p:txBody>
          <a:bodyPr wrap="none" rtlCol="0">
            <a:spAutoFit/>
          </a:bodyPr>
          <a:lstStyle/>
          <a:p>
            <a:r>
              <a:rPr lang="en-US" altLang="zh-CN" dirty="0">
                <a:highlight>
                  <a:srgbClr val="FFFF00"/>
                </a:highlight>
              </a:rPr>
              <a:t>Reference: </a:t>
            </a:r>
            <a:r>
              <a:rPr lang="en-US" altLang="zh-CN" sz="1200" dirty="0">
                <a:highlight>
                  <a:srgbClr val="FFFF00"/>
                </a:highlight>
              </a:rPr>
              <a:t>SP-230746</a:t>
            </a:r>
            <a:endParaRPr lang="zh-CN" altLang="en-US" dirty="0">
              <a:highlight>
                <a:srgbClr val="FFFF00"/>
              </a:highlight>
            </a:endParaRPr>
          </a:p>
        </p:txBody>
      </p:sp>
      <p:sp>
        <p:nvSpPr>
          <p:cNvPr id="2" name="TextBox 1">
            <a:extLst>
              <a:ext uri="{FF2B5EF4-FFF2-40B4-BE49-F238E27FC236}">
                <a16:creationId xmlns:a16="http://schemas.microsoft.com/office/drawing/2014/main" id="{74A5D343-7E8F-48C7-9CBD-A7EF5E67C7F3}"/>
              </a:ext>
            </a:extLst>
          </p:cNvPr>
          <p:cNvSpPr txBox="1"/>
          <p:nvPr/>
        </p:nvSpPr>
        <p:spPr>
          <a:xfrm>
            <a:off x="4926227" y="6071287"/>
            <a:ext cx="3756349" cy="292388"/>
          </a:xfrm>
          <a:prstGeom prst="rect">
            <a:avLst/>
          </a:prstGeom>
          <a:solidFill>
            <a:srgbClr val="FFFF00"/>
          </a:solidFill>
        </p:spPr>
        <p:txBody>
          <a:bodyPr wrap="none" rtlCol="0">
            <a:spAutoFit/>
          </a:bodyPr>
          <a:lstStyle/>
          <a:p>
            <a:r>
              <a:rPr lang="en-US" altLang="zh-CN"/>
              <a:t>Note: The </a:t>
            </a:r>
            <a:r>
              <a:rPr lang="en-US" altLang="zh-CN" dirty="0"/>
              <a:t>first bullet does not applicable to SA5.</a:t>
            </a:r>
            <a:endParaRPr lang="zh-CN" altLang="en-US" dirty="0"/>
          </a:p>
        </p:txBody>
      </p:sp>
    </p:spTree>
    <p:extLst>
      <p:ext uri="{BB962C8B-B14F-4D97-AF65-F5344CB8AC3E}">
        <p14:creationId xmlns:p14="http://schemas.microsoft.com/office/powerpoint/2010/main" val="52982984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767E5E-B691-42B9-810F-F4CCEFEA9270}"/>
              </a:ext>
            </a:extLst>
          </p:cNvPr>
          <p:cNvSpPr>
            <a:spLocks noGrp="1"/>
          </p:cNvSpPr>
          <p:nvPr>
            <p:ph type="title"/>
          </p:nvPr>
        </p:nvSpPr>
        <p:spPr>
          <a:xfrm>
            <a:off x="165515" y="71203"/>
            <a:ext cx="10049404" cy="798331"/>
          </a:xfrm>
        </p:spPr>
        <p:txBody>
          <a:bodyPr/>
          <a:lstStyle/>
          <a:p>
            <a:r>
              <a:rPr lang="en-US" altLang="zh-CN" sz="4000" dirty="0"/>
              <a:t>Reference From TR 21.900 on rapporteur roles</a:t>
            </a:r>
            <a:endParaRPr lang="zh-CN" altLang="en-US" sz="4000" dirty="0"/>
          </a:p>
        </p:txBody>
      </p:sp>
      <p:sp>
        <p:nvSpPr>
          <p:cNvPr id="5" name="Content Placeholder 2">
            <a:extLst>
              <a:ext uri="{FF2B5EF4-FFF2-40B4-BE49-F238E27FC236}">
                <a16:creationId xmlns:a16="http://schemas.microsoft.com/office/drawing/2014/main" id="{D2EAB7E8-A112-466D-B2C5-ED81229BE5F6}"/>
              </a:ext>
            </a:extLst>
          </p:cNvPr>
          <p:cNvSpPr>
            <a:spLocks noGrp="1"/>
          </p:cNvSpPr>
          <p:nvPr>
            <p:ph idx="1"/>
          </p:nvPr>
        </p:nvSpPr>
        <p:spPr>
          <a:xfrm>
            <a:off x="377825" y="869534"/>
            <a:ext cx="8388350" cy="5501286"/>
          </a:xfrm>
        </p:spPr>
        <p:txBody>
          <a:bodyPr/>
          <a:lstStyle/>
          <a:p>
            <a:pPr marL="0" indent="0">
              <a:buNone/>
            </a:pPr>
            <a:r>
              <a:rPr lang="en-GB" altLang="zh-CN" sz="1400" b="1" dirty="0"/>
              <a:t>4.1.2	Role of the specification rapporteur</a:t>
            </a:r>
            <a:endParaRPr lang="zh-CN" altLang="zh-CN" sz="1400" b="1" dirty="0"/>
          </a:p>
          <a:p>
            <a:pPr marL="0" indent="0">
              <a:buNone/>
            </a:pPr>
            <a:r>
              <a:rPr lang="en-GB" altLang="zh-CN" sz="1400" dirty="0"/>
              <a:t>The role of the rapporteur is to:</a:t>
            </a:r>
            <a:endParaRPr lang="zh-CN" altLang="zh-CN" sz="1400" dirty="0"/>
          </a:p>
          <a:p>
            <a:pPr marL="0" indent="0">
              <a:buNone/>
            </a:pPr>
            <a:r>
              <a:rPr lang="en-GB" altLang="zh-CN" sz="1400" dirty="0"/>
              <a:t>-	Serve as Editor (following the guidance of the WG) until the specification is placed under change control.</a:t>
            </a:r>
            <a:endParaRPr lang="zh-CN" altLang="zh-CN" sz="1400" dirty="0"/>
          </a:p>
          <a:p>
            <a:pPr marL="0" indent="0">
              <a:buNone/>
            </a:pPr>
            <a:r>
              <a:rPr lang="en-GB" altLang="zh-CN" sz="1400" dirty="0"/>
              <a:t>-	Deliver a clean specification to the MCC for editorial clean-up before submission for TSG approval to come under change control.</a:t>
            </a:r>
            <a:endParaRPr lang="zh-CN" altLang="zh-CN" sz="1400" dirty="0"/>
          </a:p>
          <a:p>
            <a:pPr marL="0" indent="0">
              <a:buNone/>
            </a:pPr>
            <a:r>
              <a:rPr lang="en-GB" altLang="zh-CN" sz="1400" dirty="0"/>
              <a:t>and, in co-operation with MCC, to:</a:t>
            </a:r>
            <a:endParaRPr lang="zh-CN" altLang="zh-CN" sz="1400" dirty="0"/>
          </a:p>
          <a:p>
            <a:pPr marL="0" indent="0">
              <a:buNone/>
            </a:pPr>
            <a:r>
              <a:rPr lang="en-GB" altLang="zh-CN" sz="1400" dirty="0"/>
              <a:t>-	Review all CRs to the specification prior to agreement in the Working Group. This includes identifying and resolving clashes.</a:t>
            </a:r>
            <a:endParaRPr lang="zh-CN" altLang="zh-CN" sz="1400" dirty="0"/>
          </a:p>
          <a:p>
            <a:pPr marL="0" indent="0">
              <a:buNone/>
            </a:pPr>
            <a:r>
              <a:rPr lang="en-GB" altLang="zh-CN" sz="1400" dirty="0"/>
              <a:t>-	Oversee the technical quality of the specification.</a:t>
            </a:r>
            <a:endParaRPr lang="zh-CN" altLang="zh-CN" sz="1400" dirty="0"/>
          </a:p>
          <a:p>
            <a:pPr marL="0" indent="0">
              <a:buNone/>
            </a:pPr>
            <a:r>
              <a:rPr lang="en-GB" altLang="zh-CN" sz="1400" dirty="0"/>
              <a:t>-	Explain the specification to any other group (WG, TSG, inside or outside 3GPP), where appropriate.</a:t>
            </a:r>
            <a:endParaRPr lang="zh-CN" altLang="zh-CN" sz="1400" dirty="0"/>
          </a:p>
          <a:p>
            <a:pPr marL="0" indent="0">
              <a:buNone/>
            </a:pPr>
            <a:r>
              <a:rPr lang="en-GB" altLang="zh-CN" sz="1400" dirty="0"/>
              <a:t>-	Serve as focal point for technical questions.</a:t>
            </a:r>
            <a:endParaRPr lang="zh-CN" altLang="zh-CN" sz="1400" dirty="0"/>
          </a:p>
          <a:p>
            <a:pPr marL="0" indent="0">
              <a:buNone/>
            </a:pPr>
            <a:endParaRPr lang="en-GB" altLang="zh-CN" sz="1400" b="1" dirty="0"/>
          </a:p>
          <a:p>
            <a:pPr marL="0" indent="0">
              <a:buNone/>
            </a:pPr>
            <a:r>
              <a:rPr lang="en-GB" altLang="zh-CN" sz="1400" b="1" dirty="0"/>
              <a:t>6.3.2	Role of the work item rapporteur</a:t>
            </a:r>
            <a:endParaRPr lang="zh-CN" altLang="zh-CN" sz="1400" b="1" dirty="0"/>
          </a:p>
          <a:p>
            <a:pPr marL="0" indent="0">
              <a:buNone/>
            </a:pPr>
            <a:r>
              <a:rPr lang="en-GB" altLang="zh-CN" sz="1400" dirty="0"/>
              <a:t>Every Work Item shall have a rapporteur. The rapporteur should be selected from regular attendees of the primary responsible Group and shall be selected from supporting companies. The role of the rapporteur is to:</a:t>
            </a:r>
            <a:endParaRPr lang="zh-CN" altLang="zh-CN" sz="1400" dirty="0"/>
          </a:p>
          <a:p>
            <a:pPr marL="0" indent="0">
              <a:buNone/>
            </a:pPr>
            <a:r>
              <a:rPr lang="en-GB" altLang="zh-CN" sz="1400" dirty="0"/>
              <a:t>-	Monitor the progress of the work in all WGs for the WI.</a:t>
            </a:r>
            <a:endParaRPr lang="zh-CN" altLang="zh-CN" sz="1400" dirty="0"/>
          </a:p>
          <a:p>
            <a:pPr marL="0" indent="0">
              <a:buNone/>
            </a:pPr>
            <a:r>
              <a:rPr lang="en-GB" altLang="zh-CN" sz="1400" dirty="0"/>
              <a:t>-	Report to the responsible WG and produce a report to the WG plenary on progress.</a:t>
            </a:r>
            <a:endParaRPr lang="zh-CN" altLang="zh-CN" sz="1400" dirty="0"/>
          </a:p>
          <a:p>
            <a:pPr marL="0" indent="0">
              <a:buNone/>
            </a:pPr>
            <a:r>
              <a:rPr lang="en-GB" altLang="zh-CN" sz="1400" dirty="0"/>
              <a:t>-	Provide feedback to allow the work plan to be updated.</a:t>
            </a:r>
            <a:endParaRPr lang="zh-CN" altLang="zh-CN" sz="1400" dirty="0"/>
          </a:p>
          <a:p>
            <a:pPr marL="0" indent="0">
              <a:buNone/>
            </a:pPr>
            <a:r>
              <a:rPr lang="en-GB" altLang="zh-CN" sz="1400" dirty="0"/>
              <a:t>-	Keep the WI sheet up-to-date.</a:t>
            </a:r>
            <a:endParaRPr lang="zh-CN" altLang="zh-CN" sz="1400" dirty="0"/>
          </a:p>
          <a:p>
            <a:pPr marL="0" indent="0">
              <a:buNone/>
            </a:pPr>
            <a:r>
              <a:rPr lang="en-GB" altLang="zh-CN" sz="1400" dirty="0"/>
              <a:t>-	Identify the completion of the WI.</a:t>
            </a:r>
            <a:endParaRPr lang="zh-CN" altLang="zh-CN" sz="1400" dirty="0"/>
          </a:p>
          <a:p>
            <a:pPr marL="0" indent="0">
              <a:buNone/>
            </a:pPr>
            <a:r>
              <a:rPr lang="en-GB" altLang="zh-CN" sz="1400" dirty="0"/>
              <a:t>NOTE:	Updates of WI sheets require approval by the responsible WG/TSG.</a:t>
            </a:r>
            <a:endParaRPr lang="zh-CN" altLang="zh-CN" sz="1400" dirty="0"/>
          </a:p>
          <a:p>
            <a:endParaRPr lang="zh-CN" altLang="en-US" sz="1400" dirty="0"/>
          </a:p>
        </p:txBody>
      </p:sp>
    </p:spTree>
    <p:extLst>
      <p:ext uri="{BB962C8B-B14F-4D97-AF65-F5344CB8AC3E}">
        <p14:creationId xmlns:p14="http://schemas.microsoft.com/office/powerpoint/2010/main" val="92857610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Annex</a:t>
            </a:r>
            <a:endParaRPr lang="zh-CN" altLang="en-US" dirty="0"/>
          </a:p>
        </p:txBody>
      </p:sp>
      <p:sp>
        <p:nvSpPr>
          <p:cNvPr id="6" name="Content Placeholder 2">
            <a:extLst>
              <a:ext uri="{FF2B5EF4-FFF2-40B4-BE49-F238E27FC236}">
                <a16:creationId xmlns:a16="http://schemas.microsoft.com/office/drawing/2014/main" id="{5EC46C86-8DF3-4D1A-8D0D-4687661C1A65}"/>
              </a:ext>
            </a:extLst>
          </p:cNvPr>
          <p:cNvSpPr>
            <a:spLocks noGrp="1"/>
          </p:cNvSpPr>
          <p:nvPr>
            <p:ph idx="1"/>
          </p:nvPr>
        </p:nvSpPr>
        <p:spPr>
          <a:xfrm>
            <a:off x="647700" y="1454150"/>
            <a:ext cx="11183938" cy="4830763"/>
          </a:xfrm>
        </p:spPr>
        <p:txBody>
          <a:bodyPr/>
          <a:lstStyle/>
          <a:p>
            <a:r>
              <a:rPr lang="en-US" altLang="zh-CN" dirty="0"/>
              <a:t>Release 19</a:t>
            </a:r>
            <a:endParaRPr lang="en-GB" altLang="zh-CN" dirty="0"/>
          </a:p>
          <a:p>
            <a:pPr lvl="1"/>
            <a:r>
              <a:rPr lang="fr-FR" altLang="zh-CN" dirty="0"/>
              <a:t>Expectation of SA5 rapporteur </a:t>
            </a:r>
            <a:r>
              <a:rPr lang="fr-FR" altLang="zh-CN" dirty="0" err="1"/>
              <a:t>role</a:t>
            </a:r>
            <a:endParaRPr lang="fr-FR" altLang="zh-CN" dirty="0"/>
          </a:p>
          <a:p>
            <a:pPr lvl="1"/>
            <a:r>
              <a:rPr lang="en-US" altLang="zh-CN" dirty="0">
                <a:solidFill>
                  <a:srgbClr val="0000FF"/>
                </a:solidFill>
              </a:rPr>
              <a:t>SA5 TU planning &amp; statistics</a:t>
            </a:r>
            <a:endParaRPr lang="zh-CN" altLang="en-US" dirty="0">
              <a:solidFill>
                <a:srgbClr val="0000FF"/>
              </a:solidFill>
            </a:endParaRPr>
          </a:p>
        </p:txBody>
      </p:sp>
    </p:spTree>
    <p:extLst>
      <p:ext uri="{BB962C8B-B14F-4D97-AF65-F5344CB8AC3E}">
        <p14:creationId xmlns:p14="http://schemas.microsoft.com/office/powerpoint/2010/main" val="279882365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5394-1B42-47A6-A91D-573DD763D1CC}"/>
              </a:ext>
            </a:extLst>
          </p:cNvPr>
          <p:cNvSpPr>
            <a:spLocks noGrp="1"/>
          </p:cNvSpPr>
          <p:nvPr>
            <p:ph type="title"/>
          </p:nvPr>
        </p:nvSpPr>
        <p:spPr/>
        <p:txBody>
          <a:bodyPr/>
          <a:lstStyle/>
          <a:p>
            <a:r>
              <a:rPr lang="en-US" altLang="zh-CN" dirty="0"/>
              <a:t>SA5 TU planning &amp; statistics</a:t>
            </a:r>
            <a:endParaRPr lang="zh-CN" altLang="en-US" dirty="0"/>
          </a:p>
        </p:txBody>
      </p:sp>
      <p:sp>
        <p:nvSpPr>
          <p:cNvPr id="3" name="Content Placeholder 2">
            <a:extLst>
              <a:ext uri="{FF2B5EF4-FFF2-40B4-BE49-F238E27FC236}">
                <a16:creationId xmlns:a16="http://schemas.microsoft.com/office/drawing/2014/main" id="{9D9415BB-D30F-4089-A262-698B25D2DF4A}"/>
              </a:ext>
            </a:extLst>
          </p:cNvPr>
          <p:cNvSpPr>
            <a:spLocks noGrp="1"/>
          </p:cNvSpPr>
          <p:nvPr>
            <p:ph idx="1"/>
          </p:nvPr>
        </p:nvSpPr>
        <p:spPr/>
        <p:txBody>
          <a:bodyPr/>
          <a:lstStyle/>
          <a:p>
            <a:r>
              <a:rPr lang="en-US" altLang="zh-CN" sz="3200" dirty="0"/>
              <a:t>OAM uses TU to facilitate the Rel-19 discussion.</a:t>
            </a:r>
          </a:p>
          <a:p>
            <a:r>
              <a:rPr lang="en-US" altLang="zh-CN" sz="3200" dirty="0"/>
              <a:t>Based on the collection of opinions in CH SWG from SA5#153, so far there is no need to use TU for CH time management in Rel-19 because of no expected need for prioritization process. This will be re-evaluated once Rel-19 Charging topics are identified.</a:t>
            </a:r>
          </a:p>
        </p:txBody>
      </p:sp>
    </p:spTree>
    <p:extLst>
      <p:ext uri="{BB962C8B-B14F-4D97-AF65-F5344CB8AC3E}">
        <p14:creationId xmlns:p14="http://schemas.microsoft.com/office/powerpoint/2010/main" val="109250201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DF48-C521-43F7-8F2C-BB4992250574}"/>
              </a:ext>
            </a:extLst>
          </p:cNvPr>
          <p:cNvSpPr>
            <a:spLocks noGrp="1"/>
          </p:cNvSpPr>
          <p:nvPr>
            <p:ph type="title"/>
          </p:nvPr>
        </p:nvSpPr>
        <p:spPr/>
        <p:txBody>
          <a:bodyPr/>
          <a:lstStyle/>
          <a:p>
            <a:r>
              <a:rPr lang="en-US" altLang="zh-CN" dirty="0"/>
              <a:t>Template for TU estimation</a:t>
            </a:r>
            <a:endParaRPr lang="zh-CN" altLang="en-US" dirty="0"/>
          </a:p>
        </p:txBody>
      </p:sp>
      <p:graphicFrame>
        <p:nvGraphicFramePr>
          <p:cNvPr id="4" name="Table 3">
            <a:extLst>
              <a:ext uri="{FF2B5EF4-FFF2-40B4-BE49-F238E27FC236}">
                <a16:creationId xmlns:a16="http://schemas.microsoft.com/office/drawing/2014/main" id="{47F2A1DC-5A16-4FC2-B009-41EDFA8007E5}"/>
              </a:ext>
            </a:extLst>
          </p:cNvPr>
          <p:cNvGraphicFramePr>
            <a:graphicFrameLocks noGrp="1"/>
          </p:cNvGraphicFramePr>
          <p:nvPr>
            <p:extLst>
              <p:ext uri="{D42A27DB-BD31-4B8C-83A1-F6EECF244321}">
                <p14:modId xmlns:p14="http://schemas.microsoft.com/office/powerpoint/2010/main" val="918495306"/>
              </p:ext>
            </p:extLst>
          </p:nvPr>
        </p:nvGraphicFramePr>
        <p:xfrm>
          <a:off x="2101937" y="2322395"/>
          <a:ext cx="6116955" cy="786765"/>
        </p:xfrm>
        <a:graphic>
          <a:graphicData uri="http://schemas.openxmlformats.org/drawingml/2006/table">
            <a:tbl>
              <a:tblPr firstRow="1" firstCol="1" bandRow="1">
                <a:tableStyleId>{5C22544A-7EE6-4342-B048-85BDC9FD1C3A}</a:tableStyleId>
              </a:tblPr>
              <a:tblGrid>
                <a:gridCol w="968375">
                  <a:extLst>
                    <a:ext uri="{9D8B030D-6E8A-4147-A177-3AD203B41FA5}">
                      <a16:colId xmlns:a16="http://schemas.microsoft.com/office/drawing/2014/main" val="3941913467"/>
                    </a:ext>
                  </a:extLst>
                </a:gridCol>
                <a:gridCol w="923290">
                  <a:extLst>
                    <a:ext uri="{9D8B030D-6E8A-4147-A177-3AD203B41FA5}">
                      <a16:colId xmlns:a16="http://schemas.microsoft.com/office/drawing/2014/main" val="1080198249"/>
                    </a:ext>
                  </a:extLst>
                </a:gridCol>
                <a:gridCol w="955675">
                  <a:extLst>
                    <a:ext uri="{9D8B030D-6E8A-4147-A177-3AD203B41FA5}">
                      <a16:colId xmlns:a16="http://schemas.microsoft.com/office/drawing/2014/main" val="2842425142"/>
                    </a:ext>
                  </a:extLst>
                </a:gridCol>
                <a:gridCol w="1143000">
                  <a:extLst>
                    <a:ext uri="{9D8B030D-6E8A-4147-A177-3AD203B41FA5}">
                      <a16:colId xmlns:a16="http://schemas.microsoft.com/office/drawing/2014/main" val="723070218"/>
                    </a:ext>
                  </a:extLst>
                </a:gridCol>
                <a:gridCol w="1142365">
                  <a:extLst>
                    <a:ext uri="{9D8B030D-6E8A-4147-A177-3AD203B41FA5}">
                      <a16:colId xmlns:a16="http://schemas.microsoft.com/office/drawing/2014/main" val="3403519491"/>
                    </a:ext>
                  </a:extLst>
                </a:gridCol>
                <a:gridCol w="984250">
                  <a:extLst>
                    <a:ext uri="{9D8B030D-6E8A-4147-A177-3AD203B41FA5}">
                      <a16:colId xmlns:a16="http://schemas.microsoft.com/office/drawing/2014/main" val="374265933"/>
                    </a:ext>
                  </a:extLst>
                </a:gridCol>
              </a:tblGrid>
              <a:tr h="329565">
                <a:tc>
                  <a:txBody>
                    <a:bodyPr/>
                    <a:lstStyle/>
                    <a:p>
                      <a:pPr>
                        <a:spcAft>
                          <a:spcPts val="0"/>
                        </a:spcAft>
                      </a:pPr>
                      <a:r>
                        <a:rPr lang="en-GB" sz="1000">
                          <a:effectLst/>
                          <a:latin typeface="+mn-lt"/>
                        </a:rPr>
                        <a:t>Work Task ID</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latin typeface="+mn-lt"/>
                        </a:rPr>
                        <a:t>TU Estimate</a:t>
                      </a:r>
                      <a:endParaRPr lang="zh-CN" sz="1000" dirty="0">
                        <a:effectLst/>
                        <a:latin typeface="+mn-lt"/>
                      </a:endParaRPr>
                    </a:p>
                    <a:p>
                      <a:pPr>
                        <a:spcAft>
                          <a:spcPts val="0"/>
                        </a:spcAft>
                      </a:pPr>
                      <a:r>
                        <a:rPr lang="en-GB" sz="1000" dirty="0">
                          <a:effectLst/>
                          <a:latin typeface="+mn-lt"/>
                        </a:rPr>
                        <a:t>(Study)</a:t>
                      </a: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TU Estimate</a:t>
                      </a:r>
                      <a:endParaRPr lang="zh-CN" sz="1000">
                        <a:effectLst/>
                        <a:latin typeface="+mn-lt"/>
                      </a:endParaRPr>
                    </a:p>
                    <a:p>
                      <a:pPr>
                        <a:spcAft>
                          <a:spcPts val="0"/>
                        </a:spcAft>
                      </a:pPr>
                      <a:r>
                        <a:rPr lang="en-GB" sz="1000">
                          <a:effectLst/>
                          <a:latin typeface="+mn-lt"/>
                        </a:rPr>
                        <a:t>(Normative)</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RAN Dependency</a:t>
                      </a:r>
                      <a:endParaRPr lang="zh-CN" sz="1000">
                        <a:effectLst/>
                        <a:latin typeface="+mn-lt"/>
                      </a:endParaRPr>
                    </a:p>
                    <a:p>
                      <a:pPr>
                        <a:spcAft>
                          <a:spcPts val="0"/>
                        </a:spcAft>
                      </a:pPr>
                      <a:r>
                        <a:rPr lang="en-GB" sz="1000">
                          <a:effectLst/>
                          <a:latin typeface="+mn-lt"/>
                        </a:rPr>
                        <a:t>(Yes/No/Maybe) </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SA Dependency</a:t>
                      </a:r>
                      <a:endParaRPr lang="zh-CN" sz="1000">
                        <a:effectLst/>
                        <a:latin typeface="+mn-lt"/>
                      </a:endParaRPr>
                    </a:p>
                    <a:p>
                      <a:pPr>
                        <a:spcAft>
                          <a:spcPts val="0"/>
                        </a:spcAft>
                      </a:pPr>
                      <a:r>
                        <a:rPr lang="en-GB" sz="1000">
                          <a:effectLst/>
                          <a:latin typeface="+mn-lt"/>
                        </a:rPr>
                        <a:t>(Yes/No/Maybe)</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Non-3GPP Dependency</a:t>
                      </a:r>
                      <a:endParaRPr lang="zh-CN"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102944702"/>
                  </a:ext>
                </a:extLst>
              </a:tr>
              <a:tr h="0">
                <a:tc>
                  <a:txBody>
                    <a:bodyPr/>
                    <a:lstStyle/>
                    <a:p>
                      <a:pPr>
                        <a:spcAft>
                          <a:spcPts val="0"/>
                        </a:spcAft>
                      </a:pPr>
                      <a:r>
                        <a:rPr lang="en-GB" sz="1000">
                          <a:effectLst/>
                          <a:latin typeface="+mn-lt"/>
                        </a:rPr>
                        <a:t>WT-1</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US" altLang="zh-CN" sz="1000" dirty="0">
                          <a:effectLst/>
                          <a:highlight>
                            <a:srgbClr val="FFFF00"/>
                          </a:highlight>
                          <a:latin typeface="+mn-lt"/>
                          <a:ea typeface="Times New Roman" panose="02020603050405020304" pitchFamily="18" charset="0"/>
                        </a:rPr>
                        <a:t>1</a:t>
                      </a:r>
                      <a:endParaRPr lang="zh-CN" sz="1000" dirty="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US" altLang="zh-CN" sz="1000" dirty="0">
                          <a:effectLst/>
                          <a:highlight>
                            <a:srgbClr val="FFFF00"/>
                          </a:highlight>
                          <a:latin typeface="+mn-lt"/>
                          <a:ea typeface="Times New Roman" panose="02020603050405020304" pitchFamily="18" charset="0"/>
                        </a:rPr>
                        <a:t>1</a:t>
                      </a:r>
                      <a:endParaRPr lang="zh-CN" sz="1000" dirty="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a:effectLst/>
                          <a:highlight>
                            <a:srgbClr val="FFFF00"/>
                          </a:highlight>
                          <a:latin typeface="+mn-lt"/>
                        </a:rPr>
                        <a:t>No</a:t>
                      </a:r>
                      <a:endParaRPr lang="zh-CN" sz="100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a:effectLst/>
                          <a:highlight>
                            <a:srgbClr val="FFFF00"/>
                          </a:highlight>
                          <a:latin typeface="+mn-lt"/>
                        </a:rPr>
                        <a:t>Maybe</a:t>
                      </a:r>
                      <a:endParaRPr lang="zh-CN" sz="100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highlight>
                            <a:srgbClr val="FFFF00"/>
                          </a:highlight>
                          <a:latin typeface="+mn-lt"/>
                        </a:rPr>
                        <a:t>No</a:t>
                      </a:r>
                      <a:endParaRPr lang="zh-CN" sz="1000" dirty="0">
                        <a:effectLst/>
                        <a:highlight>
                          <a:srgbClr val="FFFF00"/>
                        </a:highligh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79722488"/>
                  </a:ext>
                </a:extLst>
              </a:tr>
              <a:tr h="0">
                <a:tc>
                  <a:txBody>
                    <a:bodyPr/>
                    <a:lstStyle/>
                    <a:p>
                      <a:pPr>
                        <a:spcAft>
                          <a:spcPts val="0"/>
                        </a:spcAft>
                      </a:pPr>
                      <a:r>
                        <a:rPr lang="en-GB" sz="1000">
                          <a:effectLst/>
                          <a:latin typeface="+mn-lt"/>
                        </a:rPr>
                        <a:t>WT-2</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583265637"/>
                  </a:ext>
                </a:extLst>
              </a:tr>
              <a:tr h="0">
                <a:tc>
                  <a:txBody>
                    <a:bodyPr/>
                    <a:lstStyle/>
                    <a:p>
                      <a:pPr>
                        <a:spcAft>
                          <a:spcPts val="0"/>
                        </a:spcAft>
                      </a:pPr>
                      <a:r>
                        <a:rPr lang="en-GB" sz="1000">
                          <a:effectLst/>
                          <a:latin typeface="+mn-lt"/>
                        </a:rPr>
                        <a:t>WT-3</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892498225"/>
                  </a:ext>
                </a:extLst>
              </a:tr>
            </a:tbl>
          </a:graphicData>
        </a:graphic>
      </p:graphicFrame>
      <p:sp>
        <p:nvSpPr>
          <p:cNvPr id="5" name="Rectangle 1">
            <a:extLst>
              <a:ext uri="{FF2B5EF4-FFF2-40B4-BE49-F238E27FC236}">
                <a16:creationId xmlns:a16="http://schemas.microsoft.com/office/drawing/2014/main" id="{05FEBF7E-00FA-4146-AB66-C21EB0043BCA}"/>
              </a:ext>
            </a:extLst>
          </p:cNvPr>
          <p:cNvSpPr>
            <a:spLocks noChangeArrowheads="1"/>
          </p:cNvSpPr>
          <p:nvPr/>
        </p:nvSpPr>
        <p:spPr bwMode="auto">
          <a:xfrm>
            <a:off x="2377581" y="3546010"/>
            <a:ext cx="576222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180918"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TU estimates and dependencies</a:t>
            </a:r>
            <a:r>
              <a:rPr kumimoji="0" lang="en-US" altLang="zh-CN" sz="12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GB"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ea typeface="Times New Roman" panose="02020603050405020304" pitchFamily="18" charset="0"/>
              </a:rPr>
              <a:t>Total TU estimates for the study phase: </a:t>
            </a:r>
            <a:r>
              <a:rPr kumimoji="0" lang="en-GB" altLang="zh-CN" sz="1000" b="1" i="0" u="none" strike="noStrike" cap="none" normalizeH="0" baseline="0" dirty="0">
                <a:ln>
                  <a:noFill/>
                </a:ln>
                <a:solidFill>
                  <a:schemeClr val="tx1"/>
                </a:solidFill>
                <a:effectLst/>
                <a:highlight>
                  <a:srgbClr val="FFFF00"/>
                </a:highlight>
                <a:ea typeface="Times New Roman" panose="02020603050405020304" pitchFamily="18" charset="0"/>
              </a:rPr>
              <a:t>?</a:t>
            </a:r>
            <a:endParaRPr kumimoji="0" lang="en-GB" altLang="zh-CN" sz="600" b="0" i="0" u="none" strike="noStrike" cap="none" normalizeH="0" baseline="0" dirty="0">
              <a:ln>
                <a:noFill/>
              </a:ln>
              <a:solidFill>
                <a:schemeClr val="tx1"/>
              </a:solidFill>
              <a:effectLst/>
              <a:highlight>
                <a:srgbClr val="FFFF00"/>
              </a:highligh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Total TU estimates for the normative phase: </a:t>
            </a:r>
            <a:r>
              <a:rPr kumimoji="0" lang="en-GB" altLang="zh-CN" sz="1000" b="1" i="0" u="none" strike="noStrike" cap="none" normalizeH="0" baseline="0" dirty="0">
                <a:ln>
                  <a:noFill/>
                </a:ln>
                <a:solidFill>
                  <a:schemeClr val="tx1"/>
                </a:solidFill>
                <a:effectLst/>
                <a:highlight>
                  <a:srgbClr val="FFFF00"/>
                </a:highlight>
                <a:latin typeface="Arial" panose="020B0604020202020204" pitchFamily="34" charset="0"/>
                <a:ea typeface="Times New Roman" panose="02020603050405020304" pitchFamily="18" charset="0"/>
              </a:rPr>
              <a:t>?</a:t>
            </a:r>
            <a:endParaRPr kumimoji="0" lang="en-GB" altLang="zh-CN" sz="600" b="0" i="0" u="none" strike="noStrike" cap="none" normalizeH="0" baseline="0" dirty="0">
              <a:ln>
                <a:noFill/>
              </a:ln>
              <a:solidFill>
                <a:schemeClr val="tx1"/>
              </a:solidFill>
              <a:effectLst/>
              <a:highlight>
                <a:srgbClr val="FFFF00"/>
              </a:highligh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Total TU estimates: </a:t>
            </a:r>
            <a:r>
              <a:rPr kumimoji="0" lang="en-GB" altLang="zh-CN" sz="1000" b="1" i="0" u="none" strike="noStrike" cap="none" normalizeH="0" baseline="0" dirty="0">
                <a:ln>
                  <a:noFill/>
                </a:ln>
                <a:solidFill>
                  <a:schemeClr val="tx1"/>
                </a:solidFill>
                <a:effectLst/>
                <a:highlight>
                  <a:srgbClr val="FFFF00"/>
                </a:highlight>
                <a:latin typeface="Arial" panose="020B0604020202020204" pitchFamily="34" charset="0"/>
                <a:ea typeface="Times New Roman" panose="02020603050405020304" pitchFamily="18" charset="0"/>
              </a:rPr>
              <a:t>6</a:t>
            </a:r>
            <a:endParaRPr kumimoji="0" lang="en-GB" altLang="zh-CN" sz="1800" b="0" i="0" u="none" strike="noStrike" cap="none" normalizeH="0" baseline="0" dirty="0">
              <a:ln>
                <a:noFill/>
              </a:ln>
              <a:solidFill>
                <a:schemeClr val="tx1"/>
              </a:solidFill>
              <a:effectLst/>
              <a:highlight>
                <a:srgbClr val="FFFF00"/>
              </a:highlight>
              <a:latin typeface="Arial" panose="020B0604020202020204" pitchFamily="34" charset="0"/>
            </a:endParaRPr>
          </a:p>
        </p:txBody>
      </p:sp>
      <p:sp>
        <p:nvSpPr>
          <p:cNvPr id="3" name="Rectangle 2">
            <a:extLst>
              <a:ext uri="{FF2B5EF4-FFF2-40B4-BE49-F238E27FC236}">
                <a16:creationId xmlns:a16="http://schemas.microsoft.com/office/drawing/2014/main" id="{59A5637F-1751-43A4-BF96-F3F963E28979}"/>
              </a:ext>
            </a:extLst>
          </p:cNvPr>
          <p:cNvSpPr/>
          <p:nvPr/>
        </p:nvSpPr>
        <p:spPr>
          <a:xfrm>
            <a:off x="1186443" y="1371600"/>
            <a:ext cx="7947945" cy="307777"/>
          </a:xfrm>
          <a:prstGeom prst="rect">
            <a:avLst/>
          </a:prstGeom>
        </p:spPr>
        <p:txBody>
          <a:bodyPr wrap="none">
            <a:spAutoFit/>
          </a:bodyPr>
          <a:lstStyle/>
          <a:p>
            <a:r>
              <a:rPr lang="en-US" altLang="zh-CN" sz="1400" dirty="0"/>
              <a:t>Moderators are requested to provide the following TU estimation based on the proposed objectives</a:t>
            </a:r>
          </a:p>
        </p:txBody>
      </p:sp>
    </p:spTree>
    <p:extLst>
      <p:ext uri="{BB962C8B-B14F-4D97-AF65-F5344CB8AC3E}">
        <p14:creationId xmlns:p14="http://schemas.microsoft.com/office/powerpoint/2010/main" val="223518269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C7F8E6-8FEB-4E23-AF32-EDE0507E7D45}"/>
              </a:ext>
            </a:extLst>
          </p:cNvPr>
          <p:cNvSpPr>
            <a:spLocks noGrp="1"/>
          </p:cNvSpPr>
          <p:nvPr>
            <p:ph type="title"/>
          </p:nvPr>
        </p:nvSpPr>
        <p:spPr>
          <a:xfrm>
            <a:off x="123569" y="182880"/>
            <a:ext cx="9561952" cy="1143000"/>
          </a:xfrm>
        </p:spPr>
        <p:txBody>
          <a:bodyPr/>
          <a:lstStyle/>
          <a:p>
            <a:r>
              <a:rPr lang="en-US" altLang="zh-CN" sz="3600" dirty="0"/>
              <a:t>SA5 Rel-19 OAM TU statistics (Study phase)</a:t>
            </a:r>
            <a:endParaRPr lang="zh-CN" altLang="en-US" sz="3600" dirty="0"/>
          </a:p>
        </p:txBody>
      </p:sp>
      <p:graphicFrame>
        <p:nvGraphicFramePr>
          <p:cNvPr id="5" name="Chart 4">
            <a:extLst>
              <a:ext uri="{FF2B5EF4-FFF2-40B4-BE49-F238E27FC236}">
                <a16:creationId xmlns:a16="http://schemas.microsoft.com/office/drawing/2014/main" id="{FE8B89F1-21DA-430A-AAC0-06390B04F8AB}"/>
              </a:ext>
            </a:extLst>
          </p:cNvPr>
          <p:cNvGraphicFramePr>
            <a:graphicFrameLocks/>
          </p:cNvGraphicFramePr>
          <p:nvPr>
            <p:extLst>
              <p:ext uri="{D42A27DB-BD31-4B8C-83A1-F6EECF244321}">
                <p14:modId xmlns:p14="http://schemas.microsoft.com/office/powerpoint/2010/main" val="3770747678"/>
              </p:ext>
            </p:extLst>
          </p:nvPr>
        </p:nvGraphicFramePr>
        <p:xfrm>
          <a:off x="123569" y="4008344"/>
          <a:ext cx="11816080" cy="231117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6464204-84AB-4339-A79F-081C0352D8A9}"/>
              </a:ext>
            </a:extLst>
          </p:cNvPr>
          <p:cNvSpPr txBox="1"/>
          <p:nvPr/>
        </p:nvSpPr>
        <p:spPr>
          <a:xfrm>
            <a:off x="5645662" y="1245973"/>
            <a:ext cx="6293987" cy="1815882"/>
          </a:xfrm>
          <a:prstGeom prst="rect">
            <a:avLst/>
          </a:prstGeom>
          <a:noFill/>
        </p:spPr>
        <p:txBody>
          <a:bodyPr wrap="square" rtlCol="0">
            <a:spAutoFit/>
          </a:bodyPr>
          <a:lstStyle/>
          <a:p>
            <a:r>
              <a:rPr lang="en-US" altLang="zh-CN" sz="1400" b="1" dirty="0"/>
              <a:t>1. The following topics used TU is very close to planned TU: </a:t>
            </a:r>
          </a:p>
          <a:p>
            <a:pPr marL="285750" indent="-285750">
              <a:buFont typeface="Wingdings" panose="05000000000000000000" pitchFamily="2" charset="2"/>
              <a:buChar char="Ø"/>
            </a:pPr>
            <a:r>
              <a:rPr lang="en-US" altLang="zh-CN" sz="1400" dirty="0"/>
              <a:t>AIML/IDM/NDT/</a:t>
            </a:r>
            <a:r>
              <a:rPr lang="en-US" altLang="zh-CN" sz="1400" dirty="0" err="1"/>
              <a:t>adNRM</a:t>
            </a:r>
            <a:r>
              <a:rPr lang="en-US" altLang="zh-CN" sz="1400" dirty="0"/>
              <a:t>/PM/TMQ/EE/</a:t>
            </a:r>
            <a:r>
              <a:rPr lang="en-US" altLang="zh-CN" sz="1400" dirty="0" err="1"/>
              <a:t>Monstra</a:t>
            </a:r>
            <a:endParaRPr lang="en-US" altLang="zh-CN" sz="1400" dirty="0"/>
          </a:p>
          <a:p>
            <a:r>
              <a:rPr lang="en-US" altLang="zh-CN" sz="1400" b="1" dirty="0"/>
              <a:t>2. The following topics taking advantage of BONUS TU, they are mainly OAM prime topics: </a:t>
            </a:r>
          </a:p>
          <a:p>
            <a:pPr marL="285750" indent="-285750">
              <a:buFont typeface="Wingdings" panose="05000000000000000000" pitchFamily="2" charset="2"/>
              <a:buChar char="Ø"/>
            </a:pPr>
            <a:r>
              <a:rPr lang="en-US" altLang="zh-CN" sz="1400" dirty="0"/>
              <a:t>AIML/IDM/CMO/NDT/EE/</a:t>
            </a:r>
            <a:r>
              <a:rPr lang="en-US" altLang="zh-CN" sz="1400" dirty="0" err="1"/>
              <a:t>Mexpo</a:t>
            </a:r>
            <a:r>
              <a:rPr lang="en-US" altLang="zh-CN" sz="1400" dirty="0"/>
              <a:t>/CCL/MDA</a:t>
            </a:r>
          </a:p>
          <a:p>
            <a:r>
              <a:rPr lang="en-US" altLang="zh-CN" sz="1400" b="1" dirty="0">
                <a:solidFill>
                  <a:srgbClr val="0000FF"/>
                </a:solidFill>
              </a:rPr>
              <a:t>3. Using the topics which used BONUS TU as example, average TU for decent study for a topic should be around 8~10 TU, adding TU in normative phase, 10~15 TU per topic would be desired. </a:t>
            </a:r>
          </a:p>
        </p:txBody>
      </p:sp>
      <p:graphicFrame>
        <p:nvGraphicFramePr>
          <p:cNvPr id="9" name="Table 8">
            <a:extLst>
              <a:ext uri="{FF2B5EF4-FFF2-40B4-BE49-F238E27FC236}">
                <a16:creationId xmlns:a16="http://schemas.microsoft.com/office/drawing/2014/main" id="{9BE0E17A-B3C2-4220-9C69-F81B2870F5E7}"/>
              </a:ext>
            </a:extLst>
          </p:cNvPr>
          <p:cNvGraphicFramePr>
            <a:graphicFrameLocks noGrp="1"/>
          </p:cNvGraphicFramePr>
          <p:nvPr>
            <p:extLst>
              <p:ext uri="{D42A27DB-BD31-4B8C-83A1-F6EECF244321}">
                <p14:modId xmlns:p14="http://schemas.microsoft.com/office/powerpoint/2010/main" val="1396311578"/>
              </p:ext>
            </p:extLst>
          </p:nvPr>
        </p:nvGraphicFramePr>
        <p:xfrm>
          <a:off x="277751" y="1245973"/>
          <a:ext cx="5213729" cy="1798895"/>
        </p:xfrm>
        <a:graphic>
          <a:graphicData uri="http://schemas.openxmlformats.org/drawingml/2006/table">
            <a:tbl>
              <a:tblPr/>
              <a:tblGrid>
                <a:gridCol w="862921">
                  <a:extLst>
                    <a:ext uri="{9D8B030D-6E8A-4147-A177-3AD203B41FA5}">
                      <a16:colId xmlns:a16="http://schemas.microsoft.com/office/drawing/2014/main" val="1429720987"/>
                    </a:ext>
                  </a:extLst>
                </a:gridCol>
                <a:gridCol w="1800895">
                  <a:extLst>
                    <a:ext uri="{9D8B030D-6E8A-4147-A177-3AD203B41FA5}">
                      <a16:colId xmlns:a16="http://schemas.microsoft.com/office/drawing/2014/main" val="3786712831"/>
                    </a:ext>
                  </a:extLst>
                </a:gridCol>
                <a:gridCol w="1331908">
                  <a:extLst>
                    <a:ext uri="{9D8B030D-6E8A-4147-A177-3AD203B41FA5}">
                      <a16:colId xmlns:a16="http://schemas.microsoft.com/office/drawing/2014/main" val="1740488768"/>
                    </a:ext>
                  </a:extLst>
                </a:gridCol>
                <a:gridCol w="1218005">
                  <a:extLst>
                    <a:ext uri="{9D8B030D-6E8A-4147-A177-3AD203B41FA5}">
                      <a16:colId xmlns:a16="http://schemas.microsoft.com/office/drawing/2014/main" val="1986883981"/>
                    </a:ext>
                  </a:extLst>
                </a:gridCol>
              </a:tblGrid>
              <a:tr h="274895">
                <a:tc>
                  <a:txBody>
                    <a:bodyPr/>
                    <a:lstStyle/>
                    <a:p>
                      <a:pPr algn="ctr" fontAlgn="b"/>
                      <a:endParaRPr lang="en-US"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Planned TU (study phase)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ea typeface="等线" panose="02010600030101010101" pitchFamily="2" charset="-122"/>
                        </a:rPr>
                        <a:t>Bonus 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ea typeface="等线" panose="02010600030101010101" pitchFamily="2" charset="-122"/>
                        </a:rPr>
                        <a:t>Total 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870658"/>
                  </a:ext>
                </a:extLst>
              </a:tr>
              <a:tr h="173918">
                <a:tc>
                  <a:txBody>
                    <a:bodyPr/>
                    <a:lstStyle/>
                    <a:p>
                      <a:pPr algn="ctr" fontAlgn="b"/>
                      <a:r>
                        <a:rPr lang="en-US" sz="1200" b="0" i="0" u="none" strike="noStrike" dirty="0">
                          <a:solidFill>
                            <a:srgbClr val="000000"/>
                          </a:solidFill>
                          <a:effectLst/>
                          <a:latin typeface="+mn-lt"/>
                          <a:ea typeface="等线" panose="02010600030101010101" pitchFamily="2" charset="-122"/>
                        </a:rPr>
                        <a:t>AIML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ea typeface="等线" panose="02010600030101010101" pitchFamily="2" charset="-122"/>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56207"/>
                  </a:ext>
                </a:extLst>
              </a:tr>
              <a:tr h="173918">
                <a:tc>
                  <a:txBody>
                    <a:bodyPr/>
                    <a:lstStyle/>
                    <a:p>
                      <a:pPr algn="ctr" fontAlgn="b"/>
                      <a:r>
                        <a:rPr lang="en-US" sz="1200" b="0" i="0" u="none" strike="noStrike" dirty="0">
                          <a:solidFill>
                            <a:srgbClr val="000000"/>
                          </a:solidFill>
                          <a:effectLst/>
                          <a:latin typeface="+mn-lt"/>
                          <a:ea typeface="等线" panose="02010600030101010101" pitchFamily="2" charset="-122"/>
                        </a:rPr>
                        <a:t>MDA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ea typeface="等线" panose="02010600030101010101" pitchFamily="2" charset="-122"/>
                        </a:rPr>
                        <a:t>0.33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5.03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043056"/>
                  </a:ext>
                </a:extLst>
              </a:tr>
              <a:tr h="173918">
                <a:tc>
                  <a:txBody>
                    <a:bodyPr/>
                    <a:lstStyle/>
                    <a:p>
                      <a:pPr algn="ctr" fontAlgn="b"/>
                      <a:r>
                        <a:rPr lang="en-US" sz="1200" b="0" i="0" u="none" strike="noStrike" dirty="0">
                          <a:solidFill>
                            <a:srgbClr val="000000"/>
                          </a:solidFill>
                          <a:effectLst/>
                          <a:latin typeface="+mn-lt"/>
                          <a:ea typeface="等线" panose="02010600030101010101" pitchFamily="2" charset="-122"/>
                        </a:rPr>
                        <a:t>IDM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effectLst/>
                          <a:latin typeface="+mn-lt"/>
                          <a:ea typeface="等线" panose="02010600030101010101" pitchFamily="2" charset="-122"/>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effectLst/>
                          <a:latin typeface="+mn-lt"/>
                          <a:ea typeface="等线" panose="02010600030101010101" pitchFamily="2" charset="-122"/>
                        </a:rPr>
                        <a:t>3.76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effectLst/>
                          <a:latin typeface="+mn-lt"/>
                          <a:ea typeface="等线" panose="02010600030101010101" pitchFamily="2" charset="-122"/>
                        </a:rPr>
                        <a:t>7.76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495246"/>
                  </a:ext>
                </a:extLst>
              </a:tr>
              <a:tr h="173918">
                <a:tc>
                  <a:txBody>
                    <a:bodyPr/>
                    <a:lstStyle/>
                    <a:p>
                      <a:pPr algn="ctr" fontAlgn="b"/>
                      <a:r>
                        <a:rPr lang="en-US" sz="1200" b="0" i="0" u="none" strike="noStrike" dirty="0">
                          <a:solidFill>
                            <a:srgbClr val="000000"/>
                          </a:solidFill>
                          <a:effectLst/>
                          <a:latin typeface="+mn-lt"/>
                          <a:ea typeface="等线" panose="02010600030101010101" pitchFamily="2" charset="-122"/>
                        </a:rPr>
                        <a:t>CCL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effectLst/>
                          <a:latin typeface="+mn-lt"/>
                          <a:ea typeface="等线" panose="02010600030101010101" pitchFamily="2" charset="-122"/>
                        </a:rPr>
                        <a:t>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effectLst/>
                          <a:latin typeface="+mn-lt"/>
                          <a:ea typeface="等线" panose="02010600030101010101" pitchFamily="2" charset="-122"/>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effectLst/>
                          <a:latin typeface="+mn-lt"/>
                          <a:ea typeface="等线" panose="02010600030101010101" pitchFamily="2" charset="-122"/>
                        </a:rPr>
                        <a:t>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866869"/>
                  </a:ext>
                </a:extLst>
              </a:tr>
              <a:tr h="173918">
                <a:tc>
                  <a:txBody>
                    <a:bodyPr/>
                    <a:lstStyle/>
                    <a:p>
                      <a:pPr algn="ctr" fontAlgn="b"/>
                      <a:r>
                        <a:rPr lang="en-US" sz="1200" b="0" i="0" u="none" strike="noStrike" dirty="0">
                          <a:solidFill>
                            <a:srgbClr val="000000"/>
                          </a:solidFill>
                          <a:effectLst/>
                          <a:latin typeface="+mn-lt"/>
                          <a:ea typeface="等线" panose="02010600030101010101" pitchFamily="2" charset="-122"/>
                        </a:rPr>
                        <a:t>NDT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effectLst/>
                          <a:latin typeface="+mn-lt"/>
                          <a:ea typeface="等线" panose="02010600030101010101" pitchFamily="2" charset="-122"/>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effectLst/>
                          <a:latin typeface="+mn-lt"/>
                          <a:ea typeface="等线" panose="02010600030101010101" pitchFamily="2" charset="-122"/>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effectLst/>
                          <a:latin typeface="+mn-lt"/>
                          <a:ea typeface="等线" panose="02010600030101010101" pitchFamily="2" charset="-122"/>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249568"/>
                  </a:ext>
                </a:extLst>
              </a:tr>
              <a:tr h="173918">
                <a:tc>
                  <a:txBody>
                    <a:bodyPr/>
                    <a:lstStyle/>
                    <a:p>
                      <a:pPr algn="ctr" fontAlgn="b"/>
                      <a:r>
                        <a:rPr lang="en-US" sz="1200" b="0" i="0" u="none" strike="noStrike" dirty="0">
                          <a:solidFill>
                            <a:srgbClr val="000000"/>
                          </a:solidFill>
                          <a:effectLst/>
                          <a:latin typeface="+mn-lt"/>
                          <a:ea typeface="等线" panose="02010600030101010101" pitchFamily="2" charset="-122"/>
                        </a:rPr>
                        <a:t>CMO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6.26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effectLst/>
                          <a:latin typeface="+mn-lt"/>
                          <a:ea typeface="等线" panose="02010600030101010101" pitchFamily="2" charset="-122"/>
                        </a:rPr>
                        <a:t>12.9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112842"/>
                  </a:ext>
                </a:extLst>
              </a:tr>
              <a:tr h="173918">
                <a:tc>
                  <a:txBody>
                    <a:bodyPr/>
                    <a:lstStyle/>
                    <a:p>
                      <a:pPr algn="ctr" fontAlgn="b"/>
                      <a:r>
                        <a:rPr lang="en-US" sz="1200" b="0" i="0" u="none" strike="noStrike" dirty="0">
                          <a:solidFill>
                            <a:srgbClr val="000000"/>
                          </a:solidFill>
                          <a:effectLst/>
                          <a:latin typeface="+mn-lt"/>
                          <a:ea typeface="等线" panose="02010600030101010101" pitchFamily="2" charset="-122"/>
                        </a:rPr>
                        <a:t>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effectLst/>
                          <a:latin typeface="+mn-lt"/>
                          <a:ea typeface="等线" panose="02010600030101010101" pitchFamily="2" charset="-122"/>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effectLst/>
                          <a:latin typeface="+mn-lt"/>
                          <a:ea typeface="等线" panose="02010600030101010101" pitchFamily="2" charset="-122"/>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effectLst/>
                          <a:latin typeface="+mn-lt"/>
                          <a:ea typeface="等线" panose="02010600030101010101" pitchFamily="2" charset="-122"/>
                        </a:rPr>
                        <a:t>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103406"/>
                  </a:ext>
                </a:extLst>
              </a:tr>
              <a:tr h="173918">
                <a:tc>
                  <a:txBody>
                    <a:bodyPr/>
                    <a:lstStyle/>
                    <a:p>
                      <a:pPr algn="ctr" fontAlgn="b"/>
                      <a:r>
                        <a:rPr lang="en-US" sz="1200" b="0" i="0" u="none" strike="noStrike" dirty="0" err="1">
                          <a:solidFill>
                            <a:srgbClr val="000000"/>
                          </a:solidFill>
                          <a:effectLst/>
                          <a:latin typeface="+mn-lt"/>
                          <a:ea typeface="等线" panose="02010600030101010101" pitchFamily="2" charset="-122"/>
                        </a:rPr>
                        <a:t>MExpo</a:t>
                      </a:r>
                      <a:endParaRPr lang="en-US"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4.55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7.25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077712"/>
                  </a:ext>
                </a:extLst>
              </a:tr>
            </a:tbl>
          </a:graphicData>
        </a:graphic>
      </p:graphicFrame>
      <p:graphicFrame>
        <p:nvGraphicFramePr>
          <p:cNvPr id="10" name="Chart 9">
            <a:extLst>
              <a:ext uri="{FF2B5EF4-FFF2-40B4-BE49-F238E27FC236}">
                <a16:creationId xmlns:a16="http://schemas.microsoft.com/office/drawing/2014/main" id="{C2A10DFF-23C6-435D-8FA3-985BD520631B}"/>
              </a:ext>
            </a:extLst>
          </p:cNvPr>
          <p:cNvGraphicFramePr>
            <a:graphicFrameLocks/>
          </p:cNvGraphicFramePr>
          <p:nvPr>
            <p:extLst>
              <p:ext uri="{D42A27DB-BD31-4B8C-83A1-F6EECF244321}">
                <p14:modId xmlns:p14="http://schemas.microsoft.com/office/powerpoint/2010/main" val="1474612252"/>
              </p:ext>
            </p:extLst>
          </p:nvPr>
        </p:nvGraphicFramePr>
        <p:xfrm>
          <a:off x="7975600" y="3073624"/>
          <a:ext cx="3964049" cy="166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20437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extLst>
              <p:ext uri="{D42A27DB-BD31-4B8C-83A1-F6EECF244321}">
                <p14:modId xmlns:p14="http://schemas.microsoft.com/office/powerpoint/2010/main" val="2649491452"/>
              </p:ext>
            </p:extLst>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(8:00~8:55)</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rPr>
                        <a:t> NA</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324287453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B26974BE-ECC4-4E56-BCCE-E030626DC6AD}"/>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Rel-19 Progress overview in SA#108</a:t>
            </a:r>
          </a:p>
        </p:txBody>
      </p:sp>
      <p:sp>
        <p:nvSpPr>
          <p:cNvPr id="17" name="TextBox 16">
            <a:extLst>
              <a:ext uri="{FF2B5EF4-FFF2-40B4-BE49-F238E27FC236}">
                <a16:creationId xmlns:a16="http://schemas.microsoft.com/office/drawing/2014/main" id="{F9D92786-265C-4194-B0DC-62DABF403E08}"/>
              </a:ext>
            </a:extLst>
          </p:cNvPr>
          <p:cNvSpPr txBox="1"/>
          <p:nvPr/>
        </p:nvSpPr>
        <p:spPr>
          <a:xfrm>
            <a:off x="8251633" y="6242154"/>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SP-250890</a:t>
            </a:r>
            <a:endParaRPr lang="zh-CN" altLang="en-US" sz="1050" b="1" dirty="0">
              <a:latin typeface="+mn-lt"/>
            </a:endParaRPr>
          </a:p>
        </p:txBody>
      </p:sp>
      <p:sp>
        <p:nvSpPr>
          <p:cNvPr id="18" name="Rectangle: Rounded Corners 17">
            <a:extLst>
              <a:ext uri="{FF2B5EF4-FFF2-40B4-BE49-F238E27FC236}">
                <a16:creationId xmlns:a16="http://schemas.microsoft.com/office/drawing/2014/main" id="{51D9579C-D4FD-44FC-B15E-DDD1F00613AC}"/>
              </a:ext>
            </a:extLst>
          </p:cNvPr>
          <p:cNvSpPr/>
          <p:nvPr/>
        </p:nvSpPr>
        <p:spPr bwMode="auto">
          <a:xfrm>
            <a:off x="501539" y="2003602"/>
            <a:ext cx="4654661" cy="821420"/>
          </a:xfrm>
          <a:prstGeom prst="roundRect">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6" name="Content Placeholder 5">
            <a:extLst>
              <a:ext uri="{FF2B5EF4-FFF2-40B4-BE49-F238E27FC236}">
                <a16:creationId xmlns:a16="http://schemas.microsoft.com/office/drawing/2014/main" id="{DC8256FD-8693-4745-BC59-E039841BAB1F}"/>
              </a:ext>
            </a:extLst>
          </p:cNvPr>
          <p:cNvSpPr txBox="1">
            <a:spLocks/>
          </p:cNvSpPr>
          <p:nvPr/>
        </p:nvSpPr>
        <p:spPr bwMode="auto">
          <a:xfrm>
            <a:off x="8466773" y="5798585"/>
            <a:ext cx="2942906" cy="33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lvl1pPr marL="342861" indent="-342861" algn="l" rtl="0" eaLnBrk="0" fontAlgn="base" hangingPunct="0">
              <a:spcBef>
                <a:spcPct val="20000"/>
              </a:spcBef>
              <a:spcAft>
                <a:spcPct val="0"/>
              </a:spcAft>
              <a:buFontTx/>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a:buNone/>
              <a:defRPr/>
            </a:pPr>
            <a:r>
              <a:rPr lang="en-GB" altLang="en-US" sz="1600" b="1" kern="0" dirty="0"/>
              <a:t>OCI = Overall Completion Index</a:t>
            </a:r>
            <a:endParaRPr lang="en-US" altLang="en-US" sz="1000" b="1" kern="0" dirty="0"/>
          </a:p>
        </p:txBody>
      </p:sp>
      <p:pic>
        <p:nvPicPr>
          <p:cNvPr id="2" name="图片 1">
            <a:extLst>
              <a:ext uri="{FF2B5EF4-FFF2-40B4-BE49-F238E27FC236}">
                <a16:creationId xmlns:a16="http://schemas.microsoft.com/office/drawing/2014/main" id="{FFA2334D-4ECB-4986-A6E2-E4724EAAA95D}"/>
              </a:ext>
            </a:extLst>
          </p:cNvPr>
          <p:cNvPicPr>
            <a:picLocks noChangeAspect="1"/>
          </p:cNvPicPr>
          <p:nvPr/>
        </p:nvPicPr>
        <p:blipFill>
          <a:blip r:embed="rId3"/>
          <a:stretch>
            <a:fillRect/>
          </a:stretch>
        </p:blipFill>
        <p:spPr>
          <a:xfrm>
            <a:off x="394851" y="1667002"/>
            <a:ext cx="5339199" cy="3095660"/>
          </a:xfrm>
          <a:prstGeom prst="rect">
            <a:avLst/>
          </a:prstGeom>
        </p:spPr>
      </p:pic>
      <p:pic>
        <p:nvPicPr>
          <p:cNvPr id="3" name="图片 2">
            <a:extLst>
              <a:ext uri="{FF2B5EF4-FFF2-40B4-BE49-F238E27FC236}">
                <a16:creationId xmlns:a16="http://schemas.microsoft.com/office/drawing/2014/main" id="{B872B803-2F06-491F-915B-A1841F94C137}"/>
              </a:ext>
            </a:extLst>
          </p:cNvPr>
          <p:cNvPicPr>
            <a:picLocks noChangeAspect="1"/>
          </p:cNvPicPr>
          <p:nvPr/>
        </p:nvPicPr>
        <p:blipFill>
          <a:blip r:embed="rId4"/>
          <a:stretch>
            <a:fillRect/>
          </a:stretch>
        </p:blipFill>
        <p:spPr>
          <a:xfrm>
            <a:off x="5734050" y="1667002"/>
            <a:ext cx="6272648" cy="3249118"/>
          </a:xfrm>
          <a:prstGeom prst="rect">
            <a:avLst/>
          </a:prstGeom>
        </p:spPr>
      </p:pic>
    </p:spTree>
    <p:extLst>
      <p:ext uri="{BB962C8B-B14F-4D97-AF65-F5344CB8AC3E}">
        <p14:creationId xmlns:p14="http://schemas.microsoft.com/office/powerpoint/2010/main" val="306984045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136768"/>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as in SA2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21 SI/WI =&gt; Average 6 TU per SI/WI (0.6/meeting). </a:t>
            </a:r>
            <a:endParaRPr lang="en-US" sz="1600" dirty="0">
              <a:solidFill>
                <a:schemeClr val="accent1"/>
              </a:solidFill>
            </a:endParaRPr>
          </a:p>
        </p:txBody>
      </p:sp>
    </p:spTree>
    <p:extLst>
      <p:ext uri="{BB962C8B-B14F-4D97-AF65-F5344CB8AC3E}">
        <p14:creationId xmlns:p14="http://schemas.microsoft.com/office/powerpoint/2010/main" val="342590983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z00340018\AppData\Roaming\eSpace_Desktop\UserData\z00340018\imagefiles\originalImgfiles\E281572D-0BDF-43F5-AECA-3A5D21BEB065.png">
            <a:extLst>
              <a:ext uri="{FF2B5EF4-FFF2-40B4-BE49-F238E27FC236}">
                <a16:creationId xmlns:a16="http://schemas.microsoft.com/office/drawing/2014/main" id="{8D6FB5A3-BE75-4B2A-B900-B77774053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90" y="1141486"/>
            <a:ext cx="5379835" cy="49517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B73A834-FE96-4D3D-B514-F74B3097FE22}"/>
              </a:ext>
            </a:extLst>
          </p:cNvPr>
          <p:cNvSpPr>
            <a:spLocks noGrp="1"/>
          </p:cNvSpPr>
          <p:nvPr>
            <p:ph type="title"/>
          </p:nvPr>
        </p:nvSpPr>
        <p:spPr>
          <a:xfrm>
            <a:off x="582795" y="89114"/>
            <a:ext cx="9102725" cy="1143000"/>
          </a:xfrm>
        </p:spPr>
        <p:txBody>
          <a:bodyPr/>
          <a:lstStyle/>
          <a:p>
            <a:r>
              <a:rPr lang="en-US" altLang="zh-CN" sz="4000" dirty="0"/>
              <a:t>Sample of OAM TU planning and statistics</a:t>
            </a:r>
            <a:endParaRPr lang="zh-CN" altLang="en-US" sz="4000" dirty="0"/>
          </a:p>
        </p:txBody>
      </p:sp>
      <p:sp>
        <p:nvSpPr>
          <p:cNvPr id="8" name="TextBox 7">
            <a:extLst>
              <a:ext uri="{FF2B5EF4-FFF2-40B4-BE49-F238E27FC236}">
                <a16:creationId xmlns:a16="http://schemas.microsoft.com/office/drawing/2014/main" id="{F29B752F-D075-4C2A-A24B-4A76C95720FC}"/>
              </a:ext>
            </a:extLst>
          </p:cNvPr>
          <p:cNvSpPr txBox="1"/>
          <p:nvPr/>
        </p:nvSpPr>
        <p:spPr>
          <a:xfrm>
            <a:off x="698809" y="2877832"/>
            <a:ext cx="4569251" cy="523220"/>
          </a:xfrm>
          <a:prstGeom prst="rect">
            <a:avLst/>
          </a:prstGeom>
          <a:solidFill>
            <a:srgbClr val="FFFF00"/>
          </a:solidFill>
        </p:spPr>
        <p:txBody>
          <a:bodyPr wrap="square" rtlCol="0">
            <a:spAutoFit/>
          </a:bodyPr>
          <a:lstStyle/>
          <a:p>
            <a:r>
              <a:rPr lang="en-US" altLang="zh-CN" sz="1400" dirty="0"/>
              <a:t>TU planning: to be proposed by rapporteurs and agreed by the group</a:t>
            </a:r>
            <a:endParaRPr lang="zh-CN" altLang="en-US" sz="1400" dirty="0"/>
          </a:p>
        </p:txBody>
      </p:sp>
      <p:pic>
        <p:nvPicPr>
          <p:cNvPr id="1026" name="Picture 2" descr="C:\Users\z00340018\AppData\Roaming\eSpace_Desktop\UserData\z00340018\imagefiles\originalImgfiles\7A8990D9-78A3-4903-B698-8400C887E9E6.png">
            <a:extLst>
              <a:ext uri="{FF2B5EF4-FFF2-40B4-BE49-F238E27FC236}">
                <a16:creationId xmlns:a16="http://schemas.microsoft.com/office/drawing/2014/main" id="{9680A790-6C6D-4212-9FB5-5FC9B199D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55" y="1141486"/>
            <a:ext cx="5261403" cy="47650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B75B9E-DC91-4B61-A6DE-A82F5A5810FA}"/>
              </a:ext>
            </a:extLst>
          </p:cNvPr>
          <p:cNvSpPr txBox="1"/>
          <p:nvPr/>
        </p:nvSpPr>
        <p:spPr>
          <a:xfrm>
            <a:off x="6673907" y="3981033"/>
            <a:ext cx="4569251" cy="523220"/>
          </a:xfrm>
          <a:prstGeom prst="rect">
            <a:avLst/>
          </a:prstGeom>
          <a:solidFill>
            <a:srgbClr val="FFFF00"/>
          </a:solidFill>
        </p:spPr>
        <p:txBody>
          <a:bodyPr wrap="square" rtlCol="0">
            <a:spAutoFit/>
          </a:bodyPr>
          <a:lstStyle/>
          <a:p>
            <a:r>
              <a:rPr lang="en-US" altLang="zh-CN" sz="1400" dirty="0"/>
              <a:t>TU statistics: to be filled by chair based on the time consumed after each meeting </a:t>
            </a:r>
            <a:endParaRPr lang="zh-CN" altLang="en-US" sz="1400" dirty="0"/>
          </a:p>
        </p:txBody>
      </p:sp>
      <p:sp>
        <p:nvSpPr>
          <p:cNvPr id="4" name="TextBox 3">
            <a:extLst>
              <a:ext uri="{FF2B5EF4-FFF2-40B4-BE49-F238E27FC236}">
                <a16:creationId xmlns:a16="http://schemas.microsoft.com/office/drawing/2014/main" id="{8FEF4218-DCC2-4B71-B7DB-9DB0535965E8}"/>
              </a:ext>
            </a:extLst>
          </p:cNvPr>
          <p:cNvSpPr txBox="1"/>
          <p:nvPr/>
        </p:nvSpPr>
        <p:spPr>
          <a:xfrm rot="20264497">
            <a:off x="9593144" y="4865785"/>
            <a:ext cx="2145031" cy="1200329"/>
          </a:xfrm>
          <a:prstGeom prst="rect">
            <a:avLst/>
          </a:prstGeom>
          <a:solidFill>
            <a:srgbClr val="FFFF00"/>
          </a:solidFill>
        </p:spPr>
        <p:txBody>
          <a:bodyPr wrap="square" rtlCol="0">
            <a:spAutoFit/>
          </a:bodyPr>
          <a:lstStyle/>
          <a:p>
            <a:r>
              <a:rPr lang="en-US" altLang="zh-CN" sz="1800" dirty="0"/>
              <a:t>This is an example to illustrate TU planning and statistics</a:t>
            </a:r>
            <a:endParaRPr lang="zh-CN" altLang="en-US" sz="1800" dirty="0"/>
          </a:p>
        </p:txBody>
      </p:sp>
    </p:spTree>
    <p:extLst>
      <p:ext uri="{BB962C8B-B14F-4D97-AF65-F5344CB8AC3E}">
        <p14:creationId xmlns:p14="http://schemas.microsoft.com/office/powerpoint/2010/main" val="135285353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extLst>
              <p:ext uri="{D42A27DB-BD31-4B8C-83A1-F6EECF244321}">
                <p14:modId xmlns:p14="http://schemas.microsoft.com/office/powerpoint/2010/main" val="165020823"/>
              </p:ext>
            </p:extLst>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(8:00~8:55)</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110825392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356590154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E3A21F6D-6899-4C06-9FCA-F6F624822FBB}"/>
              </a:ext>
            </a:extLst>
          </p:cNvPr>
          <p:cNvSpPr/>
          <p:nvPr/>
        </p:nvSpPr>
        <p:spPr>
          <a:xfrm>
            <a:off x="81959" y="6085783"/>
            <a:ext cx="7443063" cy="292388"/>
          </a:xfrm>
          <a:prstGeom prst="rect">
            <a:avLst/>
          </a:prstGeom>
          <a:solidFill>
            <a:schemeClr val="bg1"/>
          </a:solidFill>
        </p:spPr>
        <p:txBody>
          <a:bodyPr wrap="none">
            <a:spAutoFit/>
          </a:bodyPr>
          <a:lstStyle/>
          <a:p>
            <a:r>
              <a:rPr lang="en-US" altLang="zh-CN" b="1" dirty="0">
                <a:solidFill>
                  <a:srgbClr val="FF0000"/>
                </a:solidFill>
              </a:rPr>
              <a:t>Group members are welcome to contact SA5 Chair offline for any opinions on the time plan</a:t>
            </a:r>
            <a:endParaRPr lang="zh-CN" altLang="en-US" b="1" dirty="0">
              <a:solidFill>
                <a:srgbClr val="FF0000"/>
              </a:solidFill>
            </a:endParaRPr>
          </a:p>
        </p:txBody>
      </p:sp>
      <p:sp>
        <p:nvSpPr>
          <p:cNvPr id="88" name="Title 1">
            <a:extLst>
              <a:ext uri="{FF2B5EF4-FFF2-40B4-BE49-F238E27FC236}">
                <a16:creationId xmlns:a16="http://schemas.microsoft.com/office/drawing/2014/main" id="{4F2DCF0C-1E83-4455-869D-77BB1C88A633}"/>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(Based on SA timeline)</a:t>
            </a:r>
            <a:endParaRPr lang="en-US" sz="2400" dirty="0"/>
          </a:p>
        </p:txBody>
      </p:sp>
      <p:cxnSp>
        <p:nvCxnSpPr>
          <p:cNvPr id="89" name="Straight Connector 88">
            <a:extLst>
              <a:ext uri="{FF2B5EF4-FFF2-40B4-BE49-F238E27FC236}">
                <a16:creationId xmlns:a16="http://schemas.microsoft.com/office/drawing/2014/main" id="{FBAB3630-99CE-465C-90DB-6A5BF428E5AF}"/>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0" name="Straight Connector 89">
            <a:extLst>
              <a:ext uri="{FF2B5EF4-FFF2-40B4-BE49-F238E27FC236}">
                <a16:creationId xmlns:a16="http://schemas.microsoft.com/office/drawing/2014/main" id="{0DE81020-B675-49E4-8DED-59767D4ADDB5}"/>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1" name="Straight Connector 90">
            <a:extLst>
              <a:ext uri="{FF2B5EF4-FFF2-40B4-BE49-F238E27FC236}">
                <a16:creationId xmlns:a16="http://schemas.microsoft.com/office/drawing/2014/main" id="{85B28CB6-3217-40AA-A310-FDFDCAE0FD21}"/>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2" name="Straight Connector 91">
            <a:extLst>
              <a:ext uri="{FF2B5EF4-FFF2-40B4-BE49-F238E27FC236}">
                <a16:creationId xmlns:a16="http://schemas.microsoft.com/office/drawing/2014/main" id="{6E1A7624-48AE-487D-A0D2-056300F6F76A}"/>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3" name="Straight Connector 114">
            <a:extLst>
              <a:ext uri="{FF2B5EF4-FFF2-40B4-BE49-F238E27FC236}">
                <a16:creationId xmlns:a16="http://schemas.microsoft.com/office/drawing/2014/main" id="{D4993900-21AB-4B5F-BA30-3C8C56466962}"/>
              </a:ext>
            </a:extLst>
          </p:cNvPr>
          <p:cNvCxnSpPr>
            <a:cxnSpLocks noChangeShapeType="1"/>
          </p:cNvCxnSpPr>
          <p:nvPr/>
        </p:nvCxnSpPr>
        <p:spPr bwMode="auto">
          <a:xfrm>
            <a:off x="7331520" y="2188355"/>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94" name="Straight Connector 114">
            <a:extLst>
              <a:ext uri="{FF2B5EF4-FFF2-40B4-BE49-F238E27FC236}">
                <a16:creationId xmlns:a16="http://schemas.microsoft.com/office/drawing/2014/main" id="{C94E02A1-4773-4BED-A959-EF3EE9B56FC8}"/>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95" name="Straight Connector 114">
            <a:extLst>
              <a:ext uri="{FF2B5EF4-FFF2-40B4-BE49-F238E27FC236}">
                <a16:creationId xmlns:a16="http://schemas.microsoft.com/office/drawing/2014/main" id="{7537168B-3C21-49DA-AABC-961E2A7EB67E}"/>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96" name="Straight Connector 114">
            <a:extLst>
              <a:ext uri="{FF2B5EF4-FFF2-40B4-BE49-F238E27FC236}">
                <a16:creationId xmlns:a16="http://schemas.microsoft.com/office/drawing/2014/main" id="{0B0644B4-5CC1-44AA-AFF2-C13AE355CFAC}"/>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97" name="Title 1">
            <a:extLst>
              <a:ext uri="{FF2B5EF4-FFF2-40B4-BE49-F238E27FC236}">
                <a16:creationId xmlns:a16="http://schemas.microsoft.com/office/drawing/2014/main" id="{EA351BAD-A8AF-41F2-B1F3-40846FB87EEF}"/>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98" name="TextBox 86">
            <a:extLst>
              <a:ext uri="{FF2B5EF4-FFF2-40B4-BE49-F238E27FC236}">
                <a16:creationId xmlns:a16="http://schemas.microsoft.com/office/drawing/2014/main" id="{A5190B99-191A-4ECD-8BD3-137E8C8C4084}"/>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99" name="Straight Connector 115">
            <a:extLst>
              <a:ext uri="{FF2B5EF4-FFF2-40B4-BE49-F238E27FC236}">
                <a16:creationId xmlns:a16="http://schemas.microsoft.com/office/drawing/2014/main" id="{0483EBB2-91E1-4435-A35B-1AFCE33F17C4}"/>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00" name="Straight Connector 114">
            <a:extLst>
              <a:ext uri="{FF2B5EF4-FFF2-40B4-BE49-F238E27FC236}">
                <a16:creationId xmlns:a16="http://schemas.microsoft.com/office/drawing/2014/main" id="{A6D22EC4-B501-488E-9495-9E6B4A786343}"/>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01" name="Straight Connector 114">
            <a:extLst>
              <a:ext uri="{FF2B5EF4-FFF2-40B4-BE49-F238E27FC236}">
                <a16:creationId xmlns:a16="http://schemas.microsoft.com/office/drawing/2014/main" id="{7D324B46-5882-4B7A-B80A-E58647B47E19}"/>
              </a:ext>
            </a:extLst>
          </p:cNvPr>
          <p:cNvCxnSpPr>
            <a:cxnSpLocks noChangeShapeType="1"/>
          </p:cNvCxnSpPr>
          <p:nvPr/>
        </p:nvCxnSpPr>
        <p:spPr bwMode="auto">
          <a:xfrm>
            <a:off x="1888519" y="2215952"/>
            <a:ext cx="0" cy="3474811"/>
          </a:xfrm>
          <a:prstGeom prst="line">
            <a:avLst/>
          </a:prstGeom>
          <a:noFill/>
          <a:ln w="9525" algn="ctr">
            <a:solidFill>
              <a:schemeClr val="accent4">
                <a:lumMod val="40000"/>
                <a:lumOff val="60000"/>
              </a:schemeClr>
            </a:solidFill>
            <a:prstDash val="dash"/>
            <a:round/>
            <a:headEnd/>
            <a:tailEnd/>
          </a:ln>
        </p:spPr>
      </p:cxnSp>
      <p:cxnSp>
        <p:nvCxnSpPr>
          <p:cNvPr id="102" name="Straight Connector 114">
            <a:extLst>
              <a:ext uri="{FF2B5EF4-FFF2-40B4-BE49-F238E27FC236}">
                <a16:creationId xmlns:a16="http://schemas.microsoft.com/office/drawing/2014/main" id="{0B5C1C84-29D8-4200-B388-A9C65A4D4488}"/>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103" name="Straight Connector 114">
            <a:extLst>
              <a:ext uri="{FF2B5EF4-FFF2-40B4-BE49-F238E27FC236}">
                <a16:creationId xmlns:a16="http://schemas.microsoft.com/office/drawing/2014/main" id="{2788040F-E4F8-4816-8C83-B2A68F7E7EC5}"/>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104" name="Straight Connector 114">
            <a:extLst>
              <a:ext uri="{FF2B5EF4-FFF2-40B4-BE49-F238E27FC236}">
                <a16:creationId xmlns:a16="http://schemas.microsoft.com/office/drawing/2014/main" id="{8E502CB5-739E-48A1-A48D-6DF96B083452}"/>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105" name="Straight Connector 114">
            <a:extLst>
              <a:ext uri="{FF2B5EF4-FFF2-40B4-BE49-F238E27FC236}">
                <a16:creationId xmlns:a16="http://schemas.microsoft.com/office/drawing/2014/main" id="{12C759C6-7B4A-4A29-A784-BA703BD560F4}"/>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106" name="Straight Connector 114">
            <a:extLst>
              <a:ext uri="{FF2B5EF4-FFF2-40B4-BE49-F238E27FC236}">
                <a16:creationId xmlns:a16="http://schemas.microsoft.com/office/drawing/2014/main" id="{360BE8CE-8AEA-4A90-81C7-363B7D94D98C}"/>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107" name="Straight Connector 114">
            <a:extLst>
              <a:ext uri="{FF2B5EF4-FFF2-40B4-BE49-F238E27FC236}">
                <a16:creationId xmlns:a16="http://schemas.microsoft.com/office/drawing/2014/main" id="{F048F9EC-63D5-4EB9-B36F-6F9C98184342}"/>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108" name="Straight Connector 114">
            <a:extLst>
              <a:ext uri="{FF2B5EF4-FFF2-40B4-BE49-F238E27FC236}">
                <a16:creationId xmlns:a16="http://schemas.microsoft.com/office/drawing/2014/main" id="{A36E678B-66F1-439D-8F79-02EEE7486E71}"/>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109" name="TextBox 86">
            <a:extLst>
              <a:ext uri="{FF2B5EF4-FFF2-40B4-BE49-F238E27FC236}">
                <a16:creationId xmlns:a16="http://schemas.microsoft.com/office/drawing/2014/main" id="{A0E8B32A-8126-4AA9-BF0A-1688585A143C}"/>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110" name="TextBox 86">
            <a:extLst>
              <a:ext uri="{FF2B5EF4-FFF2-40B4-BE49-F238E27FC236}">
                <a16:creationId xmlns:a16="http://schemas.microsoft.com/office/drawing/2014/main" id="{4BFC43DF-6330-4E45-A0BF-03D0BB230879}"/>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111" name="TextBox 86">
            <a:extLst>
              <a:ext uri="{FF2B5EF4-FFF2-40B4-BE49-F238E27FC236}">
                <a16:creationId xmlns:a16="http://schemas.microsoft.com/office/drawing/2014/main" id="{065148A0-6BBF-4EAF-8DA0-71CA727D483B}"/>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112" name="TextBox 86">
            <a:extLst>
              <a:ext uri="{FF2B5EF4-FFF2-40B4-BE49-F238E27FC236}">
                <a16:creationId xmlns:a16="http://schemas.microsoft.com/office/drawing/2014/main" id="{2D9BFE8D-BD8B-4F90-8655-6E99E2DC9547}"/>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#105</a:t>
            </a:r>
            <a:endParaRPr lang="en-GB" altLang="en-US" sz="400">
              <a:latin typeface="Montserrat" panose="00000500000000000000" pitchFamily="50" charset="0"/>
            </a:endParaRPr>
          </a:p>
        </p:txBody>
      </p:sp>
      <p:sp>
        <p:nvSpPr>
          <p:cNvPr id="113" name="TextBox 86">
            <a:extLst>
              <a:ext uri="{FF2B5EF4-FFF2-40B4-BE49-F238E27FC236}">
                <a16:creationId xmlns:a16="http://schemas.microsoft.com/office/drawing/2014/main" id="{26A0ED0E-74D2-4F96-92D5-87665A42983C}"/>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114" name="TextBox 86">
            <a:extLst>
              <a:ext uri="{FF2B5EF4-FFF2-40B4-BE49-F238E27FC236}">
                <a16:creationId xmlns:a16="http://schemas.microsoft.com/office/drawing/2014/main" id="{F5EC46D4-A607-45F2-938E-3686B71F7ED8}"/>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115" name="TextBox 86">
            <a:extLst>
              <a:ext uri="{FF2B5EF4-FFF2-40B4-BE49-F238E27FC236}">
                <a16:creationId xmlns:a16="http://schemas.microsoft.com/office/drawing/2014/main" id="{137A7384-A29E-41D4-9D0E-DD7DA89D1931}"/>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116" name="TextBox 86">
            <a:extLst>
              <a:ext uri="{FF2B5EF4-FFF2-40B4-BE49-F238E27FC236}">
                <a16:creationId xmlns:a16="http://schemas.microsoft.com/office/drawing/2014/main" id="{BF27F209-7E2F-4E46-9F3B-CA3A1E8207DE}"/>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117" name="TextBox 86">
            <a:extLst>
              <a:ext uri="{FF2B5EF4-FFF2-40B4-BE49-F238E27FC236}">
                <a16:creationId xmlns:a16="http://schemas.microsoft.com/office/drawing/2014/main" id="{30B103D7-B26A-44F2-AA2E-964D74242035}"/>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118" name="TextBox 86">
            <a:extLst>
              <a:ext uri="{FF2B5EF4-FFF2-40B4-BE49-F238E27FC236}">
                <a16:creationId xmlns:a16="http://schemas.microsoft.com/office/drawing/2014/main" id="{A758B81A-F1B5-48D4-BF33-FA50E2FFD4F0}"/>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119" name="TextBox 86">
            <a:extLst>
              <a:ext uri="{FF2B5EF4-FFF2-40B4-BE49-F238E27FC236}">
                <a16:creationId xmlns:a16="http://schemas.microsoft.com/office/drawing/2014/main" id="{EA0D1697-9461-4CDE-AC71-C3EA68834579}"/>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#112</a:t>
            </a:r>
            <a:endParaRPr lang="en-GB" altLang="en-US" sz="400">
              <a:latin typeface="Montserrat" panose="00000500000000000000" pitchFamily="50" charset="0"/>
            </a:endParaRPr>
          </a:p>
        </p:txBody>
      </p:sp>
      <p:sp>
        <p:nvSpPr>
          <p:cNvPr id="120" name="TextBox 86">
            <a:extLst>
              <a:ext uri="{FF2B5EF4-FFF2-40B4-BE49-F238E27FC236}">
                <a16:creationId xmlns:a16="http://schemas.microsoft.com/office/drawing/2014/main" id="{9326E84C-7F9E-4309-8AA8-68F04C6440AE}"/>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121" name="Chevron 60">
            <a:extLst>
              <a:ext uri="{FF2B5EF4-FFF2-40B4-BE49-F238E27FC236}">
                <a16:creationId xmlns:a16="http://schemas.microsoft.com/office/drawing/2014/main" id="{102C94D1-D424-4D5E-9C15-A705740E3440}"/>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122" name="Chevron 60">
            <a:extLst>
              <a:ext uri="{FF2B5EF4-FFF2-40B4-BE49-F238E27FC236}">
                <a16:creationId xmlns:a16="http://schemas.microsoft.com/office/drawing/2014/main" id="{3D2D6E22-A83A-4B4A-89BE-43CB9367F115}"/>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123" name="TextBox 122">
            <a:extLst>
              <a:ext uri="{FF2B5EF4-FFF2-40B4-BE49-F238E27FC236}">
                <a16:creationId xmlns:a16="http://schemas.microsoft.com/office/drawing/2014/main" id="{79F6E27B-A82F-4FF7-A22D-89180163E366}"/>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124" name="TextBox 123">
            <a:extLst>
              <a:ext uri="{FF2B5EF4-FFF2-40B4-BE49-F238E27FC236}">
                <a16:creationId xmlns:a16="http://schemas.microsoft.com/office/drawing/2014/main" id="{9A9218AD-0D78-46A3-ADE4-44D1575953FA}"/>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125" name="TextBox 2">
            <a:extLst>
              <a:ext uri="{FF2B5EF4-FFF2-40B4-BE49-F238E27FC236}">
                <a16:creationId xmlns:a16="http://schemas.microsoft.com/office/drawing/2014/main" id="{4CD849B6-64B1-48AD-AB07-BD4443257794}"/>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26" name="TextBox 59">
            <a:extLst>
              <a:ext uri="{FF2B5EF4-FFF2-40B4-BE49-F238E27FC236}">
                <a16:creationId xmlns:a16="http://schemas.microsoft.com/office/drawing/2014/main" id="{AA621D02-1A33-411A-A437-12F726AE8DA5}"/>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7" name="TextBox 60">
            <a:extLst>
              <a:ext uri="{FF2B5EF4-FFF2-40B4-BE49-F238E27FC236}">
                <a16:creationId xmlns:a16="http://schemas.microsoft.com/office/drawing/2014/main" id="{A740204C-0482-48BF-8BB7-2886DC4AF6E9}"/>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8" name="TextBox 61">
            <a:extLst>
              <a:ext uri="{FF2B5EF4-FFF2-40B4-BE49-F238E27FC236}">
                <a16:creationId xmlns:a16="http://schemas.microsoft.com/office/drawing/2014/main" id="{FFFD4B6D-F8F2-4587-B909-C3D03CC0C3AB}"/>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9" name="TextBox 62">
            <a:extLst>
              <a:ext uri="{FF2B5EF4-FFF2-40B4-BE49-F238E27FC236}">
                <a16:creationId xmlns:a16="http://schemas.microsoft.com/office/drawing/2014/main" id="{70506CAB-BCDF-4830-AC95-E0BD5112893A}"/>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0" name="TextBox 63">
            <a:extLst>
              <a:ext uri="{FF2B5EF4-FFF2-40B4-BE49-F238E27FC236}">
                <a16:creationId xmlns:a16="http://schemas.microsoft.com/office/drawing/2014/main" id="{63A861FF-B15B-4D9C-A04B-203D3C1C495B}"/>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1" name="TextBox 64">
            <a:extLst>
              <a:ext uri="{FF2B5EF4-FFF2-40B4-BE49-F238E27FC236}">
                <a16:creationId xmlns:a16="http://schemas.microsoft.com/office/drawing/2014/main" id="{07A886CA-E71C-4992-9FE3-0E2A180D1859}"/>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2" name="TextBox 65">
            <a:extLst>
              <a:ext uri="{FF2B5EF4-FFF2-40B4-BE49-F238E27FC236}">
                <a16:creationId xmlns:a16="http://schemas.microsoft.com/office/drawing/2014/main" id="{84E56B0A-40ED-4242-9F8C-5DD0F08EE8B5}"/>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33" name="TextBox 66">
            <a:extLst>
              <a:ext uri="{FF2B5EF4-FFF2-40B4-BE49-F238E27FC236}">
                <a16:creationId xmlns:a16="http://schemas.microsoft.com/office/drawing/2014/main" id="{692544A7-864E-4AFC-973F-2AB4854389FD}"/>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34" name="TextBox 67">
            <a:extLst>
              <a:ext uri="{FF2B5EF4-FFF2-40B4-BE49-F238E27FC236}">
                <a16:creationId xmlns:a16="http://schemas.microsoft.com/office/drawing/2014/main" id="{FCF52186-CED2-4902-8496-2F682C4CE6A2}"/>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35" name="TextBox 69">
            <a:extLst>
              <a:ext uri="{FF2B5EF4-FFF2-40B4-BE49-F238E27FC236}">
                <a16:creationId xmlns:a16="http://schemas.microsoft.com/office/drawing/2014/main" id="{2F3886FB-7D3D-43F4-B5FA-53C364C5CC5E}"/>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6" name="TextBox 70">
            <a:extLst>
              <a:ext uri="{FF2B5EF4-FFF2-40B4-BE49-F238E27FC236}">
                <a16:creationId xmlns:a16="http://schemas.microsoft.com/office/drawing/2014/main" id="{9D81EE23-5A6E-41C1-9332-B178C67A391B}"/>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7" name="TextBox 71">
            <a:extLst>
              <a:ext uri="{FF2B5EF4-FFF2-40B4-BE49-F238E27FC236}">
                <a16:creationId xmlns:a16="http://schemas.microsoft.com/office/drawing/2014/main" id="{D31CCFF7-58FD-43F6-B9B8-C871700FD73F}"/>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8" name="TextBox 137">
            <a:extLst>
              <a:ext uri="{FF2B5EF4-FFF2-40B4-BE49-F238E27FC236}">
                <a16:creationId xmlns:a16="http://schemas.microsoft.com/office/drawing/2014/main" id="{FEF28401-429D-4A44-8A15-AD05F6415E86}"/>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139" name="Chevron 79">
            <a:extLst>
              <a:ext uri="{FF2B5EF4-FFF2-40B4-BE49-F238E27FC236}">
                <a16:creationId xmlns:a16="http://schemas.microsoft.com/office/drawing/2014/main" id="{34EF0FB2-665A-4AB6-BADB-EF535DB3D9B2}"/>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140" name="Chevron 58">
            <a:extLst>
              <a:ext uri="{FF2B5EF4-FFF2-40B4-BE49-F238E27FC236}">
                <a16:creationId xmlns:a16="http://schemas.microsoft.com/office/drawing/2014/main" id="{9927C5B4-9FCF-436C-AFF3-44D1981FC969}"/>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141" name="Chevron 60">
            <a:extLst>
              <a:ext uri="{FF2B5EF4-FFF2-40B4-BE49-F238E27FC236}">
                <a16:creationId xmlns:a16="http://schemas.microsoft.com/office/drawing/2014/main" id="{A8DA4444-9BA0-476C-8D8C-F49BFF5C590F}"/>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142" name="Chevron 60">
            <a:extLst>
              <a:ext uri="{FF2B5EF4-FFF2-40B4-BE49-F238E27FC236}">
                <a16:creationId xmlns:a16="http://schemas.microsoft.com/office/drawing/2014/main" id="{F76C24CB-06E0-47F2-A353-EA0E53850BEA}"/>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143" name="Chevron 60">
            <a:extLst>
              <a:ext uri="{FF2B5EF4-FFF2-40B4-BE49-F238E27FC236}">
                <a16:creationId xmlns:a16="http://schemas.microsoft.com/office/drawing/2014/main" id="{02FF0F85-EBD4-4945-A195-BEBB9242C089}"/>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144" name="Chevron 58">
            <a:extLst>
              <a:ext uri="{FF2B5EF4-FFF2-40B4-BE49-F238E27FC236}">
                <a16:creationId xmlns:a16="http://schemas.microsoft.com/office/drawing/2014/main" id="{594CD751-C4E5-4A70-A28C-163914E86ADE}"/>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145" name="Chevron 60">
            <a:extLst>
              <a:ext uri="{FF2B5EF4-FFF2-40B4-BE49-F238E27FC236}">
                <a16:creationId xmlns:a16="http://schemas.microsoft.com/office/drawing/2014/main" id="{B5E9C619-641A-41A1-BC77-359901A4CAB2}"/>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146" name="TextBox 86">
            <a:extLst>
              <a:ext uri="{FF2B5EF4-FFF2-40B4-BE49-F238E27FC236}">
                <a16:creationId xmlns:a16="http://schemas.microsoft.com/office/drawing/2014/main" id="{FB95AB98-D61A-4B4C-B443-D62602D01557}"/>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147" name="TextBox 60">
            <a:extLst>
              <a:ext uri="{FF2B5EF4-FFF2-40B4-BE49-F238E27FC236}">
                <a16:creationId xmlns:a16="http://schemas.microsoft.com/office/drawing/2014/main" id="{7F7267D8-7FE2-4B58-93A1-409C6E1138E3}"/>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48" name="TextBox 147">
            <a:extLst>
              <a:ext uri="{FF2B5EF4-FFF2-40B4-BE49-F238E27FC236}">
                <a16:creationId xmlns:a16="http://schemas.microsoft.com/office/drawing/2014/main" id="{AC3C6617-A225-4C15-8150-28036256D4A7}"/>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149" name="Rectangle 12">
            <a:extLst>
              <a:ext uri="{FF2B5EF4-FFF2-40B4-BE49-F238E27FC236}">
                <a16:creationId xmlns:a16="http://schemas.microsoft.com/office/drawing/2014/main" id="{72775568-0D91-4F91-A86F-4C52EE42EAF4}"/>
              </a:ext>
            </a:extLst>
          </p:cNvPr>
          <p:cNvSpPr>
            <a:spLocks noChangeArrowheads="1"/>
          </p:cNvSpPr>
          <p:nvPr/>
        </p:nvSpPr>
        <p:spPr bwMode="auto">
          <a:xfrm>
            <a:off x="6837878" y="5833992"/>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151" name="Chevron 60">
            <a:extLst>
              <a:ext uri="{FF2B5EF4-FFF2-40B4-BE49-F238E27FC236}">
                <a16:creationId xmlns:a16="http://schemas.microsoft.com/office/drawing/2014/main" id="{FA360719-FC97-46D8-BE2F-04B08ACF1FDA}"/>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152" name="Chevron 60">
            <a:extLst>
              <a:ext uri="{FF2B5EF4-FFF2-40B4-BE49-F238E27FC236}">
                <a16:creationId xmlns:a16="http://schemas.microsoft.com/office/drawing/2014/main" id="{40C8AB8F-17C7-4A2D-B18A-AF8ECAF985D4}"/>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153" name="TextBox 67">
            <a:extLst>
              <a:ext uri="{FF2B5EF4-FFF2-40B4-BE49-F238E27FC236}">
                <a16:creationId xmlns:a16="http://schemas.microsoft.com/office/drawing/2014/main" id="{8D094949-0413-4C4F-B65F-470170566D1D}"/>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154" name="Diamond 3">
            <a:extLst>
              <a:ext uri="{FF2B5EF4-FFF2-40B4-BE49-F238E27FC236}">
                <a16:creationId xmlns:a16="http://schemas.microsoft.com/office/drawing/2014/main" id="{31E46604-1A60-49D1-940C-A87AD1D241AD}"/>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235" name="TextBox 6">
            <a:extLst>
              <a:ext uri="{FF2B5EF4-FFF2-40B4-BE49-F238E27FC236}">
                <a16:creationId xmlns:a16="http://schemas.microsoft.com/office/drawing/2014/main" id="{08F1049D-3F29-4217-B6EF-E6E32F27D44E}"/>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236" name="Diamond 16">
            <a:extLst>
              <a:ext uri="{FF2B5EF4-FFF2-40B4-BE49-F238E27FC236}">
                <a16:creationId xmlns:a16="http://schemas.microsoft.com/office/drawing/2014/main" id="{080212DE-7D41-4EB3-9026-1A772BFBD135}"/>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237" name="TextBox 7">
            <a:extLst>
              <a:ext uri="{FF2B5EF4-FFF2-40B4-BE49-F238E27FC236}">
                <a16:creationId xmlns:a16="http://schemas.microsoft.com/office/drawing/2014/main" id="{30D3F3BA-DC4B-4AF2-B68A-7F87620B5F46}"/>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238" name="Straight Connector 114">
            <a:extLst>
              <a:ext uri="{FF2B5EF4-FFF2-40B4-BE49-F238E27FC236}">
                <a16:creationId xmlns:a16="http://schemas.microsoft.com/office/drawing/2014/main" id="{1E94D2AC-6206-4A26-8F1C-F61474DA861B}"/>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239" name="Chevron 60">
            <a:extLst>
              <a:ext uri="{FF2B5EF4-FFF2-40B4-BE49-F238E27FC236}">
                <a16:creationId xmlns:a16="http://schemas.microsoft.com/office/drawing/2014/main" id="{213315EE-57CA-49C5-8F4B-1E4B27AF13B6}"/>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240" name="矩形 1">
            <a:extLst>
              <a:ext uri="{FF2B5EF4-FFF2-40B4-BE49-F238E27FC236}">
                <a16:creationId xmlns:a16="http://schemas.microsoft.com/office/drawing/2014/main" id="{542677DE-0C1B-4FE9-96A5-A75A76F91558}"/>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1" name="矩形 1">
            <a:extLst>
              <a:ext uri="{FF2B5EF4-FFF2-40B4-BE49-F238E27FC236}">
                <a16:creationId xmlns:a16="http://schemas.microsoft.com/office/drawing/2014/main" id="{6F8EADAA-25E2-4F52-B706-AFF7281C7150}"/>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2" name="矩形 1">
            <a:extLst>
              <a:ext uri="{FF2B5EF4-FFF2-40B4-BE49-F238E27FC236}">
                <a16:creationId xmlns:a16="http://schemas.microsoft.com/office/drawing/2014/main" id="{35CBEA6A-C1F7-47CE-89DC-1D36563D3D3F}"/>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3" name="Chevron 60">
            <a:extLst>
              <a:ext uri="{FF2B5EF4-FFF2-40B4-BE49-F238E27FC236}">
                <a16:creationId xmlns:a16="http://schemas.microsoft.com/office/drawing/2014/main" id="{338300CF-963A-47FF-8B22-36CD4F1B9BC6}"/>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244" name="Isosceles Triangle 243">
            <a:extLst>
              <a:ext uri="{FF2B5EF4-FFF2-40B4-BE49-F238E27FC236}">
                <a16:creationId xmlns:a16="http://schemas.microsoft.com/office/drawing/2014/main" id="{46FF4BBD-782C-4CB3-B34C-9F479C53E95F}"/>
              </a:ext>
            </a:extLst>
          </p:cNvPr>
          <p:cNvSpPr/>
          <p:nvPr/>
        </p:nvSpPr>
        <p:spPr bwMode="auto">
          <a:xfrm>
            <a:off x="7586300" y="503596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46" name="Isosceles Triangle 245">
            <a:extLst>
              <a:ext uri="{FF2B5EF4-FFF2-40B4-BE49-F238E27FC236}">
                <a16:creationId xmlns:a16="http://schemas.microsoft.com/office/drawing/2014/main" id="{C9EDD5E9-34D3-484C-9415-495C7059F411}"/>
              </a:ext>
            </a:extLst>
          </p:cNvPr>
          <p:cNvSpPr/>
          <p:nvPr/>
        </p:nvSpPr>
        <p:spPr bwMode="auto">
          <a:xfrm>
            <a:off x="5375619" y="4112527"/>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47" name="TextBox 246">
            <a:extLst>
              <a:ext uri="{FF2B5EF4-FFF2-40B4-BE49-F238E27FC236}">
                <a16:creationId xmlns:a16="http://schemas.microsoft.com/office/drawing/2014/main" id="{BE0955F7-73F3-42F1-B591-9E8D4C086DE1}"/>
              </a:ext>
            </a:extLst>
          </p:cNvPr>
          <p:cNvSpPr txBox="1"/>
          <p:nvPr/>
        </p:nvSpPr>
        <p:spPr>
          <a:xfrm>
            <a:off x="9629308" y="1917201"/>
            <a:ext cx="2565116" cy="4185761"/>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highlight>
                  <a:srgbClr val="C0C0C0"/>
                </a:highlight>
              </a:rPr>
              <a:t>Dec</a:t>
            </a:r>
            <a:r>
              <a:rPr lang="zh-CN" altLang="en-US" b="1" dirty="0">
                <a:highlight>
                  <a:srgbClr val="C0C0C0"/>
                </a:highlight>
              </a:rPr>
              <a:t> </a:t>
            </a:r>
            <a:r>
              <a:rPr lang="en-US" altLang="zh-CN" b="1" dirty="0">
                <a:highlight>
                  <a:srgbClr val="C0C0C0"/>
                </a:highlight>
              </a:rPr>
              <a:t>2024: </a:t>
            </a:r>
            <a:r>
              <a:rPr lang="en-US" altLang="zh-CN" dirty="0">
                <a:highlight>
                  <a:srgbClr val="C0C0C0"/>
                </a:highlight>
              </a:rPr>
              <a:t>conclude Rel-19 studies which plan to have corresponding normative work in Rel-19. </a:t>
            </a:r>
          </a:p>
          <a:p>
            <a:r>
              <a:rPr lang="en-US" altLang="zh-CN" b="1" dirty="0"/>
              <a:t>Sep 2025: </a:t>
            </a:r>
            <a:r>
              <a:rPr lang="en-US" altLang="zh-CN" dirty="0"/>
              <a:t>conclude all Rel-19 work items. </a:t>
            </a:r>
          </a:p>
          <a:p>
            <a:endParaRPr lang="en-US" altLang="zh-CN" dirty="0"/>
          </a:p>
          <a:p>
            <a:r>
              <a:rPr lang="en-US" altLang="zh-CN" sz="1600" b="1" dirty="0"/>
              <a:t>CH:</a:t>
            </a:r>
          </a:p>
          <a:p>
            <a:r>
              <a:rPr lang="en-US" altLang="zh-CN" b="1" dirty="0">
                <a:highlight>
                  <a:srgbClr val="C0C0C0"/>
                </a:highlight>
              </a:rPr>
              <a:t>Mar 2025: </a:t>
            </a:r>
            <a:r>
              <a:rPr lang="en-US" altLang="zh-CN" dirty="0">
                <a:highlight>
                  <a:srgbClr val="C0C0C0"/>
                </a:highlight>
              </a:rPr>
              <a:t>conclude Rel-19 studies which plan to have corresponding normative work in Rel-19.</a:t>
            </a:r>
          </a:p>
          <a:p>
            <a:r>
              <a:rPr lang="en-US" altLang="zh-CN" b="1" dirty="0"/>
              <a:t>Sep 2025: </a:t>
            </a:r>
            <a:r>
              <a:rPr lang="en-US" altLang="zh-CN" dirty="0"/>
              <a:t>conclude all Rel-19 work items</a:t>
            </a:r>
          </a:p>
          <a:p>
            <a:endParaRPr lang="en-US" altLang="zh-CN" dirty="0"/>
          </a:p>
          <a:p>
            <a:r>
              <a:rPr lang="en-US" altLang="zh-CN" b="1" dirty="0"/>
              <a:t>Note:</a:t>
            </a:r>
            <a:r>
              <a:rPr lang="en-US" altLang="zh-CN" dirty="0"/>
              <a:t> Studies can continue until Sep.2025 if no corresponding normative work is planned for Rel-19.</a:t>
            </a:r>
            <a:endParaRPr lang="zh-CN" altLang="en-US" dirty="0"/>
          </a:p>
        </p:txBody>
      </p:sp>
      <p:sp>
        <p:nvSpPr>
          <p:cNvPr id="248" name="Isosceles Triangle 247">
            <a:extLst>
              <a:ext uri="{FF2B5EF4-FFF2-40B4-BE49-F238E27FC236}">
                <a16:creationId xmlns:a16="http://schemas.microsoft.com/office/drawing/2014/main" id="{5742BE09-19FB-4AC8-91F1-32C4398AD1BC}"/>
              </a:ext>
            </a:extLst>
          </p:cNvPr>
          <p:cNvSpPr/>
          <p:nvPr/>
        </p:nvSpPr>
        <p:spPr bwMode="auto">
          <a:xfrm>
            <a:off x="9576526" y="3013925"/>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49" name="Isosceles Triangle 248">
            <a:extLst>
              <a:ext uri="{FF2B5EF4-FFF2-40B4-BE49-F238E27FC236}">
                <a16:creationId xmlns:a16="http://schemas.microsoft.com/office/drawing/2014/main" id="{68B26D9A-0CE5-4447-A7B3-7B2E6E887CAF}"/>
              </a:ext>
            </a:extLst>
          </p:cNvPr>
          <p:cNvSpPr/>
          <p:nvPr/>
        </p:nvSpPr>
        <p:spPr bwMode="auto">
          <a:xfrm>
            <a:off x="9580209" y="3846097"/>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0" name="TextBox 249">
            <a:extLst>
              <a:ext uri="{FF2B5EF4-FFF2-40B4-BE49-F238E27FC236}">
                <a16:creationId xmlns:a16="http://schemas.microsoft.com/office/drawing/2014/main" id="{3AA1C0B0-BD10-4C5A-8E5D-4D0ECA2B6E2F}"/>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251" name="Straight Connector 250">
            <a:extLst>
              <a:ext uri="{FF2B5EF4-FFF2-40B4-BE49-F238E27FC236}">
                <a16:creationId xmlns:a16="http://schemas.microsoft.com/office/drawing/2014/main" id="{E21719EC-170C-4080-9901-C7CBCE34EAD2}"/>
              </a:ext>
            </a:extLst>
          </p:cNvPr>
          <p:cNvCxnSpPr>
            <a:cxnSpLocks/>
            <a:stCxn id="240" idx="3"/>
            <a:endCxn id="250"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8B02A508-1F15-40F5-BBF7-52BE33179FFE}"/>
              </a:ext>
            </a:extLst>
          </p:cNvPr>
          <p:cNvCxnSpPr>
            <a:endCxn id="250"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FC00EDEE-EE5A-4D12-B2AF-0283939C5C08}"/>
              </a:ext>
            </a:extLst>
          </p:cNvPr>
          <p:cNvCxnSpPr>
            <a:cxnSpLocks/>
            <a:stCxn id="242" idx="3"/>
            <a:endCxn id="250"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5" name="Isosceles Triangle 154">
            <a:extLst>
              <a:ext uri="{FF2B5EF4-FFF2-40B4-BE49-F238E27FC236}">
                <a16:creationId xmlns:a16="http://schemas.microsoft.com/office/drawing/2014/main" id="{D5094F7F-B5F4-4126-91C0-A896B00E6336}"/>
              </a:ext>
            </a:extLst>
          </p:cNvPr>
          <p:cNvSpPr/>
          <p:nvPr/>
        </p:nvSpPr>
        <p:spPr bwMode="auto">
          <a:xfrm>
            <a:off x="9578898" y="2243716"/>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56" name="Isosceles Triangle 155">
            <a:extLst>
              <a:ext uri="{FF2B5EF4-FFF2-40B4-BE49-F238E27FC236}">
                <a16:creationId xmlns:a16="http://schemas.microsoft.com/office/drawing/2014/main" id="{88E3DD57-73ED-42A3-9CFD-704398090E4D}"/>
              </a:ext>
            </a:extLst>
          </p:cNvPr>
          <p:cNvSpPr/>
          <p:nvPr/>
        </p:nvSpPr>
        <p:spPr bwMode="auto">
          <a:xfrm>
            <a:off x="9582122" y="4616306"/>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90967362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1C51E-BFC0-44A5-91BD-8BA4E17D2242}"/>
              </a:ext>
            </a:extLst>
          </p:cNvPr>
          <p:cNvSpPr>
            <a:spLocks noGrp="1"/>
          </p:cNvSpPr>
          <p:nvPr>
            <p:ph type="title"/>
          </p:nvPr>
        </p:nvSpPr>
        <p:spPr/>
        <p:txBody>
          <a:bodyPr/>
          <a:lstStyle/>
          <a:p>
            <a:r>
              <a:rPr lang="en-US" altLang="zh-CN" dirty="0"/>
              <a:t>Rel-19 work progress before SA5#162</a:t>
            </a:r>
            <a:endParaRPr lang="zh-CN" altLang="en-US" dirty="0"/>
          </a:p>
        </p:txBody>
      </p:sp>
      <p:sp>
        <p:nvSpPr>
          <p:cNvPr id="3" name="Content Placeholder 2">
            <a:extLst>
              <a:ext uri="{FF2B5EF4-FFF2-40B4-BE49-F238E27FC236}">
                <a16:creationId xmlns:a16="http://schemas.microsoft.com/office/drawing/2014/main" id="{A78C84A9-1D91-47FB-B90F-108AD8ECB750}"/>
              </a:ext>
            </a:extLst>
          </p:cNvPr>
          <p:cNvSpPr>
            <a:spLocks noGrp="1"/>
          </p:cNvSpPr>
          <p:nvPr>
            <p:ph idx="1"/>
          </p:nvPr>
        </p:nvSpPr>
        <p:spPr>
          <a:xfrm>
            <a:off x="122427" y="1169670"/>
            <a:ext cx="11669523" cy="967740"/>
          </a:xfrm>
        </p:spPr>
        <p:txBody>
          <a:bodyPr/>
          <a:lstStyle/>
          <a:p>
            <a:r>
              <a:rPr lang="en-US" altLang="zh-CN" sz="1800" dirty="0"/>
              <a:t>Reminder: All Rel-19 work shall be 100% completed no later than SA5#162 (Aug.2025), the work tasks which need more time for discussion should be</a:t>
            </a:r>
            <a:r>
              <a:rPr lang="en-US" altLang="zh-CN" sz="1400" dirty="0"/>
              <a:t> </a:t>
            </a:r>
          </a:p>
          <a:p>
            <a:pPr lvl="1"/>
            <a:r>
              <a:rPr lang="en-US" altLang="zh-CN" sz="1400" dirty="0"/>
              <a:t> Ask for 3 months exception (if possibility to reach agreement is high)</a:t>
            </a:r>
          </a:p>
          <a:p>
            <a:pPr lvl="1"/>
            <a:r>
              <a:rPr lang="en-US" altLang="zh-CN" sz="1400" dirty="0"/>
              <a:t> Postponed, submitted to Rel-20 plan for approval if needed </a:t>
            </a:r>
          </a:p>
        </p:txBody>
      </p:sp>
      <p:graphicFrame>
        <p:nvGraphicFramePr>
          <p:cNvPr id="4" name="表格 3">
            <a:extLst>
              <a:ext uri="{FF2B5EF4-FFF2-40B4-BE49-F238E27FC236}">
                <a16:creationId xmlns:a16="http://schemas.microsoft.com/office/drawing/2014/main" id="{46B2732C-D775-40AC-AE41-23CA34FF4B87}"/>
              </a:ext>
            </a:extLst>
          </p:cNvPr>
          <p:cNvGraphicFramePr>
            <a:graphicFrameLocks noGrp="1"/>
          </p:cNvGraphicFramePr>
          <p:nvPr>
            <p:extLst>
              <p:ext uri="{D42A27DB-BD31-4B8C-83A1-F6EECF244321}">
                <p14:modId xmlns:p14="http://schemas.microsoft.com/office/powerpoint/2010/main" val="3557762857"/>
              </p:ext>
            </p:extLst>
          </p:nvPr>
        </p:nvGraphicFramePr>
        <p:xfrm>
          <a:off x="186690" y="2364740"/>
          <a:ext cx="11802109" cy="3657600"/>
        </p:xfrm>
        <a:graphic>
          <a:graphicData uri="http://schemas.openxmlformats.org/drawingml/2006/table">
            <a:tbl>
              <a:tblPr/>
              <a:tblGrid>
                <a:gridCol w="697661">
                  <a:extLst>
                    <a:ext uri="{9D8B030D-6E8A-4147-A177-3AD203B41FA5}">
                      <a16:colId xmlns:a16="http://schemas.microsoft.com/office/drawing/2014/main" val="976856833"/>
                    </a:ext>
                  </a:extLst>
                </a:gridCol>
                <a:gridCol w="5275149">
                  <a:extLst>
                    <a:ext uri="{9D8B030D-6E8A-4147-A177-3AD203B41FA5}">
                      <a16:colId xmlns:a16="http://schemas.microsoft.com/office/drawing/2014/main" val="3347021472"/>
                    </a:ext>
                  </a:extLst>
                </a:gridCol>
                <a:gridCol w="1771650">
                  <a:extLst>
                    <a:ext uri="{9D8B030D-6E8A-4147-A177-3AD203B41FA5}">
                      <a16:colId xmlns:a16="http://schemas.microsoft.com/office/drawing/2014/main" val="114188359"/>
                    </a:ext>
                  </a:extLst>
                </a:gridCol>
                <a:gridCol w="609600">
                  <a:extLst>
                    <a:ext uri="{9D8B030D-6E8A-4147-A177-3AD203B41FA5}">
                      <a16:colId xmlns:a16="http://schemas.microsoft.com/office/drawing/2014/main" val="3779034048"/>
                    </a:ext>
                  </a:extLst>
                </a:gridCol>
                <a:gridCol w="511810">
                  <a:extLst>
                    <a:ext uri="{9D8B030D-6E8A-4147-A177-3AD203B41FA5}">
                      <a16:colId xmlns:a16="http://schemas.microsoft.com/office/drawing/2014/main" val="189230208"/>
                    </a:ext>
                  </a:extLst>
                </a:gridCol>
                <a:gridCol w="815340">
                  <a:extLst>
                    <a:ext uri="{9D8B030D-6E8A-4147-A177-3AD203B41FA5}">
                      <a16:colId xmlns:a16="http://schemas.microsoft.com/office/drawing/2014/main" val="4211559520"/>
                    </a:ext>
                  </a:extLst>
                </a:gridCol>
                <a:gridCol w="1397000">
                  <a:extLst>
                    <a:ext uri="{9D8B030D-6E8A-4147-A177-3AD203B41FA5}">
                      <a16:colId xmlns:a16="http://schemas.microsoft.com/office/drawing/2014/main" val="4119020945"/>
                    </a:ext>
                  </a:extLst>
                </a:gridCol>
                <a:gridCol w="723899">
                  <a:extLst>
                    <a:ext uri="{9D8B030D-6E8A-4147-A177-3AD203B41FA5}">
                      <a16:colId xmlns:a16="http://schemas.microsoft.com/office/drawing/2014/main" val="2636545407"/>
                    </a:ext>
                  </a:extLst>
                </a:gridCol>
              </a:tblGrid>
              <a:tr h="187181">
                <a:tc>
                  <a:txBody>
                    <a:bodyPr/>
                    <a:lstStyle/>
                    <a:p>
                      <a:pPr algn="l" fontAlgn="b"/>
                      <a:r>
                        <a:rPr lang="en-US" sz="900" b="1" i="0" u="none" strike="noStrike" dirty="0" err="1">
                          <a:solidFill>
                            <a:srgbClr val="363636"/>
                          </a:solidFill>
                          <a:effectLst/>
                          <a:latin typeface="Arial" panose="020B0604020202020204" pitchFamily="34" charset="0"/>
                        </a:rPr>
                        <a:t>Unique_ID</a:t>
                      </a:r>
                      <a:endParaRPr lang="en-US" sz="900" b="1" i="0" u="none" strike="noStrike" dirty="0">
                        <a:solidFill>
                          <a:srgbClr val="363636"/>
                        </a:solidFill>
                        <a:effectLst/>
                        <a:latin typeface="Arial" panose="020B0604020202020204" pitchFamily="34" charset="0"/>
                      </a:endParaRP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dirty="0">
                          <a:solidFill>
                            <a:srgbClr val="363636"/>
                          </a:solidFill>
                          <a:effectLst/>
                          <a:latin typeface="Arial" panose="020B0604020202020204" pitchFamily="34" charset="0"/>
                        </a:rPr>
                        <a:t>Name</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dirty="0">
                          <a:solidFill>
                            <a:srgbClr val="363636"/>
                          </a:solidFill>
                          <a:effectLst/>
                          <a:latin typeface="Arial" panose="020B0604020202020204" pitchFamily="34" charset="0"/>
                        </a:rPr>
                        <a:t>Acronym</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dirty="0">
                          <a:solidFill>
                            <a:srgbClr val="363636"/>
                          </a:solidFill>
                          <a:effectLst/>
                          <a:latin typeface="Arial" panose="020B0604020202020204" pitchFamily="34" charset="0"/>
                        </a:rPr>
                        <a:t>Release</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dirty="0" err="1">
                          <a:solidFill>
                            <a:srgbClr val="363636"/>
                          </a:solidFill>
                          <a:effectLst/>
                          <a:latin typeface="Arial" panose="020B0604020202020204" pitchFamily="34" charset="0"/>
                        </a:rPr>
                        <a:t>ResourceNames</a:t>
                      </a:r>
                      <a:endParaRPr lang="en-US" sz="900" b="1" i="0" u="none" strike="noStrike" dirty="0">
                        <a:solidFill>
                          <a:srgbClr val="363636"/>
                        </a:solidFill>
                        <a:effectLst/>
                        <a:latin typeface="Arial" panose="020B0604020202020204" pitchFamily="34" charset="0"/>
                      </a:endParaRP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dirty="0">
                          <a:solidFill>
                            <a:srgbClr val="363636"/>
                          </a:solidFill>
                          <a:effectLst/>
                          <a:latin typeface="Arial" panose="020B0604020202020204" pitchFamily="34" charset="0"/>
                        </a:rPr>
                        <a:t>Start</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dirty="0">
                          <a:solidFill>
                            <a:srgbClr val="363636"/>
                          </a:solidFill>
                          <a:effectLst/>
                          <a:latin typeface="Arial" panose="020B0604020202020204" pitchFamily="34" charset="0"/>
                        </a:rPr>
                        <a:t>Finish</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dirty="0">
                          <a:solidFill>
                            <a:srgbClr val="363636"/>
                          </a:solidFill>
                          <a:effectLst/>
                          <a:latin typeface="Arial" panose="020B0604020202020204" pitchFamily="34" charset="0"/>
                        </a:rPr>
                        <a:t>%Complete</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805298776"/>
                  </a:ext>
                </a:extLst>
              </a:tr>
              <a:tr h="126371">
                <a:tc>
                  <a:txBody>
                    <a:bodyPr/>
                    <a:lstStyle/>
                    <a:p>
                      <a:pPr algn="l" fontAlgn="b"/>
                      <a:r>
                        <a:rPr lang="en-US" sz="900" b="0" i="0" u="none" strike="noStrike">
                          <a:solidFill>
                            <a:srgbClr val="000000"/>
                          </a:solidFill>
                          <a:effectLst/>
                          <a:latin typeface="Arial" panose="020B0604020202020204" pitchFamily="34" charset="0"/>
                        </a:rPr>
                        <a:t>1060007</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Energy efficiency and energy saving aspects of 5G networks and services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Energy_OAM_Ph3</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Sat 01/03/25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3333FF"/>
                          </a:solidFill>
                          <a:effectLst/>
                          <a:latin typeface="Arial" panose="020B0604020202020204" pitchFamily="34" charset="0"/>
                        </a:rPr>
                        <a:t>70%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366416805"/>
                  </a:ext>
                </a:extLst>
              </a:tr>
              <a:tr h="126371">
                <a:tc>
                  <a:txBody>
                    <a:bodyPr/>
                    <a:lstStyle/>
                    <a:p>
                      <a:pPr algn="l" fontAlgn="b"/>
                      <a:r>
                        <a:rPr lang="en-US" sz="900" b="0" i="0" u="none" strike="noStrike">
                          <a:solidFill>
                            <a:srgbClr val="000000"/>
                          </a:solidFill>
                          <a:effectLst/>
                          <a:latin typeface="Arial" panose="020B0604020202020204" pitchFamily="34" charset="0"/>
                        </a:rPr>
                        <a:t>1060011</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panose="020B0604020202020204" pitchFamily="34" charset="0"/>
                        </a:rPr>
                        <a:t>AI/ML Management Phase 2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AIML_MGT_Ph2</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Sat 01/03/25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3333FF"/>
                          </a:solidFill>
                          <a:effectLst/>
                          <a:latin typeface="Arial" panose="020B0604020202020204" pitchFamily="34" charset="0"/>
                        </a:rPr>
                        <a:t>52%</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966476930"/>
                  </a:ext>
                </a:extLst>
              </a:tr>
              <a:tr h="126371">
                <a:tc>
                  <a:txBody>
                    <a:bodyPr/>
                    <a:lstStyle/>
                    <a:p>
                      <a:pPr algn="l" fontAlgn="b"/>
                      <a:r>
                        <a:rPr lang="en-US" sz="900" b="0" i="0" u="none" strike="noStrike">
                          <a:solidFill>
                            <a:srgbClr val="000000"/>
                          </a:solidFill>
                          <a:effectLst/>
                          <a:latin typeface="Arial" panose="020B0604020202020204" pitchFamily="34" charset="0"/>
                        </a:rPr>
                        <a:t>1060008</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a:solidFill>
                            <a:srgbClr val="0000FF"/>
                          </a:solidFill>
                          <a:effectLst/>
                          <a:latin typeface="Arial" panose="020B0604020202020204" pitchFamily="34" charset="0"/>
                        </a:rPr>
                        <a:t>Management Aspects of RedCap features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NR_RedCap_OAM</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Sat 01/03/25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90%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5698565"/>
                  </a:ext>
                </a:extLst>
              </a:tr>
              <a:tr h="126371">
                <a:tc>
                  <a:txBody>
                    <a:bodyPr/>
                    <a:lstStyle/>
                    <a:p>
                      <a:pPr algn="l" fontAlgn="b"/>
                      <a:r>
                        <a:rPr lang="en-US" sz="900" b="0" i="0" u="none" strike="noStrike">
                          <a:solidFill>
                            <a:srgbClr val="000000"/>
                          </a:solidFill>
                          <a:effectLst/>
                          <a:latin typeface="Arial" panose="020B0604020202020204" pitchFamily="34" charset="0"/>
                        </a:rPr>
                        <a:t>1070014</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rPr>
                        <a:t>Charging aspects of satellite access Phase 3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5GSAT_Ph3-CH</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Wed 26/03/25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rPr>
                        <a:t>Fri </a:t>
                      </a:r>
                      <a:r>
                        <a:rPr lang="en-US" sz="900" b="0" i="0" u="none" strike="noStrike" dirty="0">
                          <a:solidFill>
                            <a:srgbClr val="000000"/>
                          </a:solidFill>
                          <a:effectLst/>
                          <a:highlight>
                            <a:srgbClr val="00FFFF"/>
                          </a:highlight>
                          <a:latin typeface="Arial" panose="020B0604020202020204" pitchFamily="34" charset="0"/>
                        </a:rPr>
                        <a:t>06/06/25-&gt;9/9/2025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90%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87319878"/>
                  </a:ext>
                </a:extLst>
              </a:tr>
              <a:tr h="126371">
                <a:tc>
                  <a:txBody>
                    <a:bodyPr/>
                    <a:lstStyle/>
                    <a:p>
                      <a:pPr algn="l" fontAlgn="b"/>
                      <a:r>
                        <a:rPr lang="en-US" sz="900" b="0" i="0" u="none" strike="noStrike">
                          <a:solidFill>
                            <a:srgbClr val="000000"/>
                          </a:solidFill>
                          <a:effectLst/>
                          <a:latin typeface="Arial" panose="020B0604020202020204" pitchFamily="34" charset="0"/>
                        </a:rPr>
                        <a:t>1060017</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rPr>
                        <a:t>Management of Network Sharing Phase 3</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NetShare_OAM_Ph3</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Thu 30/01/25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rPr>
                        <a:t>Fri </a:t>
                      </a:r>
                      <a:r>
                        <a:rPr lang="en-US" altLang="zh-CN" sz="900" b="0" i="0" u="none" strike="noStrike" dirty="0">
                          <a:solidFill>
                            <a:srgbClr val="000000"/>
                          </a:solidFill>
                          <a:effectLst/>
                          <a:highlight>
                            <a:srgbClr val="00FFFF"/>
                          </a:highlight>
                          <a:latin typeface="Arial" panose="020B0604020202020204" pitchFamily="34" charset="0"/>
                        </a:rPr>
                        <a:t>06/06/25-&gt;9/9/2025</a:t>
                      </a:r>
                      <a:endParaRPr lang="en-US" sz="9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95%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980741349"/>
                  </a:ext>
                </a:extLst>
              </a:tr>
              <a:tr h="126371">
                <a:tc>
                  <a:txBody>
                    <a:bodyPr/>
                    <a:lstStyle/>
                    <a:p>
                      <a:pPr algn="l" fontAlgn="b"/>
                      <a:r>
                        <a:rPr lang="en-US" sz="900" b="0" i="0" u="none" strike="noStrike">
                          <a:solidFill>
                            <a:srgbClr val="000000"/>
                          </a:solidFill>
                          <a:effectLst/>
                          <a:latin typeface="Arial" panose="020B0604020202020204" pitchFamily="34" charset="0"/>
                        </a:rPr>
                        <a:t>1070015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rPr>
                        <a:t>   Charging aspects of CAPIF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CH_CAPIF_EXT</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Wed 26/03/25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3333FF"/>
                          </a:solidFill>
                          <a:effectLst/>
                          <a:latin typeface="Arial" panose="020B0604020202020204" pitchFamily="34" charset="0"/>
                        </a:rPr>
                        <a:t>70%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79363700"/>
                  </a:ext>
                </a:extLst>
              </a:tr>
              <a:tr h="126371">
                <a:tc>
                  <a:txBody>
                    <a:bodyPr/>
                    <a:lstStyle/>
                    <a:p>
                      <a:pPr algn="l" fontAlgn="b"/>
                      <a:r>
                        <a:rPr lang="en-US" sz="900" b="0" i="0" u="none" strike="noStrike">
                          <a:solidFill>
                            <a:srgbClr val="000000"/>
                          </a:solidFill>
                          <a:effectLst/>
                          <a:latin typeface="Arial" panose="020B0604020202020204" pitchFamily="34" charset="0"/>
                        </a:rPr>
                        <a:t>1080019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rPr>
                        <a:t>   Converged Charging aspects of CAPIF Phase 3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CAPIF_Ph3_con-CH</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Thu 05/06/25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3333FF"/>
                          </a:solidFill>
                          <a:effectLst/>
                          <a:latin typeface="Arial" panose="020B0604020202020204" pitchFamily="34" charset="0"/>
                        </a:rPr>
                        <a:t>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30134887"/>
                  </a:ext>
                </a:extLst>
              </a:tr>
              <a:tr h="126371">
                <a:tc>
                  <a:txBody>
                    <a:bodyPr/>
                    <a:lstStyle/>
                    <a:p>
                      <a:pPr algn="l" fontAlgn="b"/>
                      <a:r>
                        <a:rPr lang="en-US" sz="900" b="0" i="0" u="none" strike="noStrike">
                          <a:solidFill>
                            <a:srgbClr val="000000"/>
                          </a:solidFill>
                          <a:effectLst/>
                          <a:latin typeface="Arial" panose="020B0604020202020204" pitchFamily="34" charset="0"/>
                        </a:rPr>
                        <a:t>1060009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Enhanced OAM for management service exposure to external consumers through CAPIF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MExpo</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Sat 01/03/25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80%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06606206"/>
                  </a:ext>
                </a:extLst>
              </a:tr>
              <a:tr h="126371">
                <a:tc>
                  <a:txBody>
                    <a:bodyPr/>
                    <a:lstStyle/>
                    <a:p>
                      <a:pPr algn="l" fontAlgn="b"/>
                      <a:r>
                        <a:rPr lang="en-US" sz="900" b="0" i="0" u="none" strike="noStrike">
                          <a:solidFill>
                            <a:srgbClr val="000000"/>
                          </a:solidFill>
                          <a:effectLst/>
                          <a:latin typeface="Arial" panose="020B0604020202020204" pitchFamily="34" charset="0"/>
                        </a:rPr>
                        <a:t>1040012</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a:solidFill>
                            <a:srgbClr val="0000FF"/>
                          </a:solidFill>
                          <a:effectLst/>
                          <a:latin typeface="Arial" panose="020B0604020202020204" pitchFamily="34" charset="0"/>
                        </a:rPr>
                        <a:t>CHF Segmentation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CHFSeg</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Wed 12/06/24</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90%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79419539"/>
                  </a:ext>
                </a:extLst>
              </a:tr>
              <a:tr h="126371">
                <a:tc>
                  <a:txBody>
                    <a:bodyPr/>
                    <a:lstStyle/>
                    <a:p>
                      <a:pPr algn="l" fontAlgn="b"/>
                      <a:r>
                        <a:rPr lang="en-US" sz="900" b="0" i="0" u="none" strike="noStrike">
                          <a:solidFill>
                            <a:srgbClr val="000000"/>
                          </a:solidFill>
                          <a:effectLst/>
                          <a:latin typeface="Arial" panose="020B0604020202020204" pitchFamily="34" charset="0"/>
                        </a:rPr>
                        <a:t>1050033</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Data management regarding subscriptions and reporting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Data_SREP</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Sat 28/12/24</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3333FF"/>
                          </a:solidFill>
                          <a:effectLst/>
                          <a:latin typeface="Arial" panose="020B0604020202020204" pitchFamily="34" charset="0"/>
                        </a:rPr>
                        <a:t>40%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79575958"/>
                  </a:ext>
                </a:extLst>
              </a:tr>
              <a:tr h="126371">
                <a:tc>
                  <a:txBody>
                    <a:bodyPr/>
                    <a:lstStyle/>
                    <a:p>
                      <a:pPr algn="l" fontAlgn="b"/>
                      <a:r>
                        <a:rPr lang="en-US" sz="900" b="0" i="0" u="none" strike="noStrike">
                          <a:solidFill>
                            <a:srgbClr val="000000"/>
                          </a:solidFill>
                          <a:effectLst/>
                          <a:latin typeface="Arial" panose="020B0604020202020204" pitchFamily="34" charset="0"/>
                        </a:rPr>
                        <a:t>1070016</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Charging aspects of next generation real time communication services phase 2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NG_RTC_Ph2-CH</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Wed 26/03/25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3333FF"/>
                          </a:solidFill>
                          <a:effectLst/>
                          <a:latin typeface="Arial" panose="020B0604020202020204" pitchFamily="34" charset="0"/>
                        </a:rPr>
                        <a:t>70%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326582829"/>
                  </a:ext>
                </a:extLst>
              </a:tr>
              <a:tr h="126371">
                <a:tc>
                  <a:txBody>
                    <a:bodyPr/>
                    <a:lstStyle/>
                    <a:p>
                      <a:pPr algn="l" fontAlgn="b"/>
                      <a:r>
                        <a:rPr lang="en-US" sz="900" b="0" i="0" u="none" strike="noStrike">
                          <a:solidFill>
                            <a:srgbClr val="000000"/>
                          </a:solidFill>
                          <a:effectLst/>
                          <a:latin typeface="Arial" panose="020B0604020202020204" pitchFamily="34" charset="0"/>
                        </a:rPr>
                        <a:t>1070017</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Charging for Uncrewed Aerial Systems Phase 3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UAS_Ph3-CH</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Wed 26/03/25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3333FF"/>
                          </a:solidFill>
                          <a:effectLst/>
                          <a:latin typeface="Arial" panose="020B0604020202020204" pitchFamily="34" charset="0"/>
                        </a:rPr>
                        <a:t>45%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07790332"/>
                  </a:ext>
                </a:extLst>
              </a:tr>
              <a:tr h="126371">
                <a:tc>
                  <a:txBody>
                    <a:bodyPr/>
                    <a:lstStyle/>
                    <a:p>
                      <a:pPr algn="l" fontAlgn="b"/>
                      <a:r>
                        <a:rPr lang="en-US" sz="900" b="0" i="0" u="none" strike="noStrike">
                          <a:solidFill>
                            <a:srgbClr val="000000"/>
                          </a:solidFill>
                          <a:effectLst/>
                          <a:latin typeface="Arial" panose="020B0604020202020204" pitchFamily="34" charset="0"/>
                        </a:rPr>
                        <a:t>1070020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Charging aspects for Multi-Operator Core Network (MOCN) Network Sharing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CH_MOCN_NetShare</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Wed 26/03/25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75%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10921085"/>
                  </a:ext>
                </a:extLst>
              </a:tr>
              <a:tr h="126371">
                <a:tc>
                  <a:txBody>
                    <a:bodyPr/>
                    <a:lstStyle/>
                    <a:p>
                      <a:pPr algn="l" fontAlgn="b"/>
                      <a:r>
                        <a:rPr lang="en-US" sz="900" b="0" i="0" u="none" strike="noStrike">
                          <a:solidFill>
                            <a:srgbClr val="000000"/>
                          </a:solidFill>
                          <a:effectLst/>
                          <a:latin typeface="Arial" panose="020B0604020202020204" pitchFamily="34" charset="0"/>
                        </a:rPr>
                        <a:t>1060006</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Service Based Management Architecture enhancement phase 3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SBMA_Ph3</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Sat 01/03/25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90%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87389123"/>
                  </a:ext>
                </a:extLst>
              </a:tr>
              <a:tr h="126371">
                <a:tc>
                  <a:txBody>
                    <a:bodyPr/>
                    <a:lstStyle/>
                    <a:p>
                      <a:pPr algn="l" fontAlgn="b"/>
                      <a:r>
                        <a:rPr lang="en-US" sz="900" b="0" i="0" u="none" strike="noStrike">
                          <a:solidFill>
                            <a:srgbClr val="000000"/>
                          </a:solidFill>
                          <a:effectLst/>
                          <a:latin typeface="Arial" panose="020B0604020202020204" pitchFamily="34" charset="0"/>
                        </a:rPr>
                        <a:t>1060014</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Management Data Analytics phase 3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eMDAS_Ph3</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Sat 01/03/25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85%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41474575"/>
                  </a:ext>
                </a:extLst>
              </a:tr>
              <a:tr h="126371">
                <a:tc>
                  <a:txBody>
                    <a:bodyPr/>
                    <a:lstStyle/>
                    <a:p>
                      <a:pPr algn="l" fontAlgn="b"/>
                      <a:r>
                        <a:rPr lang="en-US" sz="900" b="0" i="0" u="none" strike="noStrike">
                          <a:solidFill>
                            <a:srgbClr val="000000"/>
                          </a:solidFill>
                          <a:effectLst/>
                          <a:latin typeface="Arial" panose="020B0604020202020204" pitchFamily="34" charset="0"/>
                        </a:rPr>
                        <a:t>1060005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Management aspects of Network Digital Twins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NDT</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Sat 01/03/25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95%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94627482"/>
                  </a:ext>
                </a:extLst>
              </a:tr>
              <a:tr h="126371">
                <a:tc>
                  <a:txBody>
                    <a:bodyPr/>
                    <a:lstStyle/>
                    <a:p>
                      <a:pPr algn="l" fontAlgn="b"/>
                      <a:r>
                        <a:rPr lang="en-US" sz="900" b="0" i="0" u="none" strike="noStrike">
                          <a:solidFill>
                            <a:srgbClr val="000000"/>
                          </a:solidFill>
                          <a:effectLst/>
                          <a:latin typeface="Arial" panose="020B0604020202020204" pitchFamily="34" charset="0"/>
                        </a:rPr>
                        <a:t>1020010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1" u="none" strike="noStrike">
                          <a:solidFill>
                            <a:srgbClr val="000000"/>
                          </a:solidFill>
                          <a:effectLst/>
                          <a:latin typeface="Arial" panose="020B0604020202020204" pitchFamily="34" charset="0"/>
                        </a:rPr>
                        <a:t>Study on Cloud Aspects of Management and Orchestration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FS_Cloud_OAM</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Wed 03/01/24</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90%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89284176"/>
                  </a:ext>
                </a:extLst>
              </a:tr>
              <a:tr h="126371">
                <a:tc>
                  <a:txBody>
                    <a:bodyPr/>
                    <a:lstStyle/>
                    <a:p>
                      <a:pPr algn="l" fontAlgn="b"/>
                      <a:r>
                        <a:rPr lang="en-US" sz="900" b="0" i="0" u="none" strike="noStrike">
                          <a:solidFill>
                            <a:srgbClr val="000000"/>
                          </a:solidFill>
                          <a:effectLst/>
                          <a:latin typeface="Arial" panose="020B0604020202020204" pitchFamily="34" charset="0"/>
                        </a:rPr>
                        <a:t>1050032</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rPr>
                        <a:t>Management of planned configurations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PlanM</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Wed 04/09/24</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rPr>
                        <a:t>75%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4945070"/>
                  </a:ext>
                </a:extLst>
              </a:tr>
              <a:tr h="126371">
                <a:tc>
                  <a:txBody>
                    <a:bodyPr/>
                    <a:lstStyle/>
                    <a:p>
                      <a:pPr algn="l" fontAlgn="b"/>
                      <a:r>
                        <a:rPr lang="en-US" sz="900" b="0" i="0" u="none" strike="noStrike">
                          <a:solidFill>
                            <a:srgbClr val="000000"/>
                          </a:solidFill>
                          <a:effectLst/>
                          <a:latin typeface="Arial" panose="020B0604020202020204" pitchFamily="34" charset="0"/>
                        </a:rPr>
                        <a:t>1060010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Closed Control Loop Management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CCLM</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Sat 01/03/25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rPr>
                        <a:t>80%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78188812"/>
                  </a:ext>
                </a:extLst>
              </a:tr>
              <a:tr h="126371">
                <a:tc>
                  <a:txBody>
                    <a:bodyPr/>
                    <a:lstStyle/>
                    <a:p>
                      <a:pPr algn="l" fontAlgn="b"/>
                      <a:r>
                        <a:rPr lang="en-US" sz="900" b="0" i="0" u="none" strike="noStrike">
                          <a:solidFill>
                            <a:srgbClr val="000000"/>
                          </a:solidFill>
                          <a:effectLst/>
                          <a:latin typeface="Arial" panose="020B0604020202020204" pitchFamily="34" charset="0"/>
                        </a:rPr>
                        <a:t>1020025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FF"/>
                          </a:solidFill>
                          <a:effectLst/>
                          <a:latin typeface="Arial" panose="020B0604020202020204" pitchFamily="34" charset="0"/>
                        </a:rPr>
                        <a:t>Data management phase 2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MADCOL_Ph2</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Wed 03/01/24</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highlight>
                            <a:srgbClr val="00FFFF"/>
                          </a:highlight>
                          <a:latin typeface="Arial" panose="020B0604020202020204" pitchFamily="34" charset="0"/>
                        </a:rPr>
                        <a:t>88%-&gt;</a:t>
                      </a:r>
                      <a:r>
                        <a:rPr lang="en-US" altLang="zh-CN" sz="900" b="0" i="0" u="none" strike="noStrike" dirty="0">
                          <a:solidFill>
                            <a:srgbClr val="000000"/>
                          </a:solidFill>
                          <a:effectLst/>
                          <a:highlight>
                            <a:srgbClr val="00FFFF"/>
                          </a:highlight>
                          <a:latin typeface="Arial" panose="020B0604020202020204" pitchFamily="34" charset="0"/>
                        </a:rPr>
                        <a:t>98%</a:t>
                      </a:r>
                      <a:endParaRPr lang="en-US" sz="900" b="0" i="0" u="none" strike="noStrike" dirty="0">
                        <a:solidFill>
                          <a:srgbClr val="000000"/>
                        </a:solidFill>
                        <a:effectLst/>
                        <a:highlight>
                          <a:srgbClr val="00FFFF"/>
                        </a:highlight>
                        <a:latin typeface="Arial" panose="020B0604020202020204" pitchFamily="34" charset="0"/>
                      </a:endParaRP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007366148"/>
                  </a:ext>
                </a:extLst>
              </a:tr>
              <a:tr h="126371">
                <a:tc>
                  <a:txBody>
                    <a:bodyPr/>
                    <a:lstStyle/>
                    <a:p>
                      <a:pPr algn="l" fontAlgn="b"/>
                      <a:r>
                        <a:rPr lang="en-US" sz="900" b="0" i="0" u="none" strike="noStrike">
                          <a:solidFill>
                            <a:srgbClr val="000000"/>
                          </a:solidFill>
                          <a:effectLst/>
                          <a:latin typeface="Arial" panose="020B0604020202020204" pitchFamily="34" charset="0"/>
                        </a:rPr>
                        <a:t>1020026</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FF"/>
                          </a:solidFill>
                          <a:effectLst/>
                          <a:latin typeface="Arial" panose="020B0604020202020204" pitchFamily="34" charset="0"/>
                        </a:rPr>
                        <a:t>5G performance measurements and KPIs phase 4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PM_KPI_5G_Ph4</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Wed 03/01/24</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90%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32071107"/>
                  </a:ext>
                </a:extLst>
              </a:tr>
              <a:tr h="126371">
                <a:tc>
                  <a:txBody>
                    <a:bodyPr/>
                    <a:lstStyle/>
                    <a:p>
                      <a:pPr algn="l" fontAlgn="b"/>
                      <a:r>
                        <a:rPr lang="en-US" sz="900" b="0" i="0" u="none" strike="noStrike">
                          <a:solidFill>
                            <a:srgbClr val="000000"/>
                          </a:solidFill>
                          <a:effectLst/>
                          <a:latin typeface="Arial" panose="020B0604020202020204" pitchFamily="34" charset="0"/>
                        </a:rPr>
                        <a:t>1020028</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FF"/>
                          </a:solidFill>
                          <a:effectLst/>
                          <a:latin typeface="Arial" panose="020B0604020202020204" pitchFamily="34" charset="0"/>
                        </a:rPr>
                        <a:t>Subscriber and Equipment Trace and QoE collection management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TraceQoE_OAM</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Wed 03/01/24</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80%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945313902"/>
                  </a:ext>
                </a:extLst>
              </a:tr>
              <a:tr h="126371">
                <a:tc>
                  <a:txBody>
                    <a:bodyPr/>
                    <a:lstStyle/>
                    <a:p>
                      <a:pPr algn="l" fontAlgn="b"/>
                      <a:r>
                        <a:rPr lang="en-US" sz="900" b="0" i="0" u="none" strike="noStrike" dirty="0">
                          <a:solidFill>
                            <a:srgbClr val="000000"/>
                          </a:solidFill>
                          <a:effectLst/>
                          <a:latin typeface="Arial" panose="020B0604020202020204" pitchFamily="34" charset="0"/>
                        </a:rPr>
                        <a:t>1060015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rPr>
                        <a:t>Management of IAB nodes </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NR_MOBILE_IAB_OAM</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rPr>
                        <a:t>Rel-19</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Sat 01/03/25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Tue 09/09/25</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3333FF"/>
                          </a:solidFill>
                          <a:effectLst/>
                          <a:latin typeface="Arial" panose="020B0604020202020204" pitchFamily="34" charset="0"/>
                        </a:rPr>
                        <a:t>70%</a:t>
                      </a:r>
                    </a:p>
                  </a:txBody>
                  <a:tcPr marL="9525" marR="9525" marT="9525"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38913470"/>
                  </a:ext>
                </a:extLst>
              </a:tr>
            </a:tbl>
          </a:graphicData>
        </a:graphic>
      </p:graphicFrame>
    </p:spTree>
    <p:extLst>
      <p:ext uri="{BB962C8B-B14F-4D97-AF65-F5344CB8AC3E}">
        <p14:creationId xmlns:p14="http://schemas.microsoft.com/office/powerpoint/2010/main" val="231977189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4">
            <a:extLst>
              <a:ext uri="{FF2B5EF4-FFF2-40B4-BE49-F238E27FC236}">
                <a16:creationId xmlns:a16="http://schemas.microsoft.com/office/drawing/2014/main" id="{714DA8B1-C20E-402A-B644-277CB38EDBD5}"/>
              </a:ext>
            </a:extLst>
          </p:cNvPr>
          <p:cNvGraphicFramePr>
            <a:graphicFrameLocks noGrp="1"/>
          </p:cNvGraphicFramePr>
          <p:nvPr>
            <p:extLst>
              <p:ext uri="{D42A27DB-BD31-4B8C-83A1-F6EECF244321}">
                <p14:modId xmlns:p14="http://schemas.microsoft.com/office/powerpoint/2010/main" val="2798334296"/>
              </p:ext>
            </p:extLst>
          </p:nvPr>
        </p:nvGraphicFramePr>
        <p:xfrm>
          <a:off x="213360" y="800376"/>
          <a:ext cx="9406128" cy="4503420"/>
        </p:xfrm>
        <a:graphic>
          <a:graphicData uri="http://schemas.openxmlformats.org/drawingml/2006/table">
            <a:tbl>
              <a:tblPr firstRow="1" bandRow="1">
                <a:tableStyleId>{72833802-FEF1-4C79-8D5D-14CF1EAF98D9}</a:tableStyleId>
              </a:tblPr>
              <a:tblGrid>
                <a:gridCol w="1347314">
                  <a:extLst>
                    <a:ext uri="{9D8B030D-6E8A-4147-A177-3AD203B41FA5}">
                      <a16:colId xmlns:a16="http://schemas.microsoft.com/office/drawing/2014/main" val="4071695017"/>
                    </a:ext>
                  </a:extLst>
                </a:gridCol>
                <a:gridCol w="4625945">
                  <a:extLst>
                    <a:ext uri="{9D8B030D-6E8A-4147-A177-3AD203B41FA5}">
                      <a16:colId xmlns:a16="http://schemas.microsoft.com/office/drawing/2014/main" val="3560591246"/>
                    </a:ext>
                  </a:extLst>
                </a:gridCol>
                <a:gridCol w="3432869">
                  <a:extLst>
                    <a:ext uri="{9D8B030D-6E8A-4147-A177-3AD203B41FA5}">
                      <a16:colId xmlns:a16="http://schemas.microsoft.com/office/drawing/2014/main" val="20003"/>
                    </a:ext>
                  </a:extLst>
                </a:gridCol>
              </a:tblGrid>
              <a:tr h="125307">
                <a:tc>
                  <a:txBody>
                    <a:bodyPr/>
                    <a:lstStyle/>
                    <a:p>
                      <a:pPr algn="ctr"/>
                      <a:r>
                        <a:rPr lang="en-US" altLang="zh-CN" sz="900" dirty="0">
                          <a:solidFill>
                            <a:schemeClr val="tx1"/>
                          </a:solidFill>
                          <a:latin typeface="+mn-lt"/>
                          <a:cs typeface="Calibri" panose="020F0502020204030204" pitchFamily="34" charset="0"/>
                        </a:rPr>
                        <a:t>Acronym</a:t>
                      </a:r>
                      <a:endParaRPr lang="zh-CN" altLang="en-US" sz="900"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900" b="1" kern="1200" dirty="0">
                          <a:solidFill>
                            <a:schemeClr val="tx1"/>
                          </a:solidFill>
                          <a:latin typeface="+mn-lt"/>
                          <a:ea typeface="+mn-ea"/>
                          <a:cs typeface="Calibri" panose="020F0502020204030204" pitchFamily="34" charset="0"/>
                        </a:rPr>
                        <a:t>OAM </a:t>
                      </a:r>
                      <a:r>
                        <a:rPr lang="en-GB" altLang="zh-CN" sz="900" b="1" kern="1200" dirty="0">
                          <a:solidFill>
                            <a:schemeClr val="tx1"/>
                          </a:solidFill>
                          <a:latin typeface="+mn-lt"/>
                          <a:ea typeface="+mn-ea"/>
                          <a:cs typeface="Calibri" panose="020F0502020204030204" pitchFamily="34" charset="0"/>
                        </a:rPr>
                        <a:t>(</a:t>
                      </a: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TS 28.533  with 5G OAM specifications information)</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CH (</a:t>
                      </a: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TS 32.240 5G Charging specifications information)</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5GSAT_Ph3_ARCH</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NTN_OAM_Ph2 (China Unicom/CATT):</a:t>
                      </a:r>
                      <a:r>
                        <a:rPr lang="zh-CN" altLang="en-US" sz="900" b="0" i="0" u="none" strike="noStrike" dirty="0">
                          <a:solidFill>
                            <a:srgbClr val="000000"/>
                          </a:solidFill>
                          <a:effectLst/>
                          <a:latin typeface="+mn-lt"/>
                          <a:ea typeface="等线" panose="02010600030101010101" pitchFamily="2" charset="-122"/>
                          <a:cs typeface="Calibri" panose="020F0502020204030204" pitchFamily="34" charset="0"/>
                        </a:rPr>
                        <a:t> </a:t>
                      </a: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Configuration management: TS 28.541/TS 28.540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5GSAT_Ph3_CH (CATT): TS 32.251/32.260</a:t>
                      </a:r>
                      <a:endParaRPr lang="zh-CN" altLang="en-US" sz="900" b="0" i="0" u="none" strike="noStrike" kern="1200" dirty="0">
                        <a:solidFill>
                          <a:schemeClr val="tx1"/>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1253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NG_RTC_Ph2</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chemeClr val="tx1"/>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NG_RTC_Ph2_CH (CMCC): TS 32.260</a:t>
                      </a:r>
                      <a:endParaRPr lang="zh-CN" altLang="en-US" sz="900" b="0" i="0" u="none" strike="noStrike" kern="1200" dirty="0">
                        <a:solidFill>
                          <a:schemeClr val="tx1"/>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27567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PM_KPI_5G_Ph4 (China telecom): </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Performance measurements:</a:t>
                      </a:r>
                      <a:r>
                        <a:rPr lang="zh-CN" altLang="en-US" sz="900" b="0" i="0" u="none" strike="noStrike" dirty="0">
                          <a:solidFill>
                            <a:schemeClr val="tx1"/>
                          </a:solidFill>
                          <a:effectLst/>
                          <a:latin typeface="+mn-lt"/>
                          <a:ea typeface="等线" panose="02010600030101010101" pitchFamily="2" charset="-122"/>
                          <a:cs typeface="Calibri" panose="020F0502020204030204" pitchFamily="34" charset="0"/>
                        </a:rPr>
                        <a:t> </a:t>
                      </a:r>
                      <a:r>
                        <a:rPr lang="en-US" altLang="zh-CN" sz="900" b="0" i="0" u="none" strike="noStrike" dirty="0">
                          <a:solidFill>
                            <a:schemeClr val="tx1"/>
                          </a:solidFill>
                          <a:effectLst/>
                          <a:latin typeface="+mn-lt"/>
                          <a:ea typeface="等线" panose="02010600030101010101" pitchFamily="2" charset="-122"/>
                          <a:cs typeface="Calibri" panose="020F0502020204030204" pitchFamily="34" charset="0"/>
                        </a:rPr>
                        <a:t>TS 28.552</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p>
                      <a:pPr algn="ctr"/>
                      <a:r>
                        <a:rPr lang="en-US" altLang="zh-CN" sz="900" dirty="0">
                          <a:solidFill>
                            <a:srgbClr val="3333FF"/>
                          </a:solidFill>
                          <a:latin typeface="+mn-lt"/>
                          <a:cs typeface="Calibri" panose="020F0502020204030204" pitchFamily="34" charset="0"/>
                        </a:rPr>
                        <a:t>Note: Enhanced NRM/PM support to be addressed in Rel-20 5GA XRM work item (ZTE)</a:t>
                      </a:r>
                      <a:endParaRPr lang="en-US" sz="900" b="0" i="0" u="none" strike="noStrike" dirty="0">
                        <a:solidFill>
                          <a:srgbClr val="3333FF"/>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chemeClr val="tx1"/>
                          </a:solidFill>
                          <a:latin typeface="+mn-lt"/>
                          <a:cs typeface="Calibri" panose="020F0502020204030204" pitchFamily="34" charset="0"/>
                        </a:rPr>
                        <a:t>Charging support to be addressed in Rel-20 5GA work item (China telecom)</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MPS4msg</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chemeClr val="tx1"/>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Calibri"/>
                          <a:ea typeface="等线" panose="02010600030101010101" pitchFamily="2" charset="-122"/>
                          <a:cs typeface="+mn-cs"/>
                        </a:rPr>
                        <a:t>(CH indicated in SA2 WID), No need for extra CH support</a:t>
                      </a:r>
                      <a:endParaRPr kumimoji="0" lang="zh-CN" altLang="en-US" sz="900" b="0" i="0" u="none" strike="noStrike" kern="1200" cap="none" spc="0" normalizeH="0" baseline="0" dirty="0">
                        <a:ln>
                          <a:noFill/>
                        </a:ln>
                        <a:solidFill>
                          <a:schemeClr val="tx1"/>
                        </a:solidFill>
                        <a:effectLst/>
                        <a:uLnTx/>
                        <a:uFillTx/>
                        <a:latin typeface="Calibri"/>
                        <a:ea typeface="等线" panose="02010600030101010101" pitchFamily="2"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30236420"/>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VMR_Ph2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AdNRM_Ph3(Samsung): Configuration management: </a:t>
                      </a: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TS 28.541/TS 28.540</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i="0" u="none" strike="noStrike" dirty="0">
                          <a:solidFill>
                            <a:srgbClr val="3333FF"/>
                          </a:solidFill>
                          <a:effectLst/>
                          <a:latin typeface="+mn-lt"/>
                          <a:ea typeface="等线" panose="02010600030101010101" pitchFamily="2" charset="-122"/>
                        </a:rPr>
                        <a:t>Note: enhancement NRM support to be addressed in Rel-20 AdNRM_Ph4-OAM</a:t>
                      </a:r>
                      <a:endParaRPr lang="zh-CN" altLang="en-US" sz="900" b="0" dirty="0">
                        <a:solidFill>
                          <a:srgbClr val="3333FF"/>
                        </a:solidFill>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Calibri"/>
                          <a:ea typeface="等线" panose="02010600030101010101" pitchFamily="2" charset="-122"/>
                          <a:cs typeface="+mn-cs"/>
                        </a:rPr>
                        <a:t>(CH indicated in SA2 WID), No need for extra CH support</a:t>
                      </a:r>
                      <a:endParaRPr kumimoji="0" lang="zh-CN" altLang="en-US" sz="900" b="0" i="0" u="none" strike="noStrike" kern="1200" cap="none" spc="0" normalizeH="0" baseline="0" dirty="0">
                        <a:ln>
                          <a:noFill/>
                        </a:ln>
                        <a:solidFill>
                          <a:schemeClr val="tx1"/>
                        </a:solidFill>
                        <a:effectLst/>
                        <a:uLnTx/>
                        <a:uFillTx/>
                        <a:latin typeface="Calibri"/>
                        <a:ea typeface="等线" panose="02010600030101010101" pitchFamily="2"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57544183"/>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5G_ProSe_Ph3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 (CATT): Configuration management: </a:t>
                      </a: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TS 28.541/TS 28.540</a:t>
                      </a:r>
                      <a:endParaRPr lang="en-US" altLang="zh-CN" sz="900" b="0" dirty="0">
                        <a:solidFill>
                          <a:schemeClr val="tx1"/>
                        </a:solidFill>
                        <a:latin typeface="+mn-lt"/>
                        <a:cs typeface="Calibri" panose="020F0502020204030204" pitchFamily="34" charset="0"/>
                      </a:endParaRPr>
                    </a:p>
                    <a:p>
                      <a:pPr algn="ctr" fontAlgn="ctr"/>
                      <a:r>
                        <a:rPr lang="en-US" altLang="zh-CN" sz="900" b="0" i="0" u="none" strike="noStrike" dirty="0">
                          <a:solidFill>
                            <a:srgbClr val="3333FF"/>
                          </a:solidFill>
                          <a:effectLst/>
                          <a:latin typeface="+mn-lt"/>
                          <a:ea typeface="等线" panose="02010600030101010101" pitchFamily="2" charset="-122"/>
                        </a:rPr>
                        <a:t>Note: performance measurements/KPIs to be addressed in Rel-20 </a:t>
                      </a:r>
                      <a:r>
                        <a:rPr lang="en-US" altLang="zh-CN" sz="900" b="0" i="0" u="none" strike="noStrike" dirty="0" err="1">
                          <a:solidFill>
                            <a:srgbClr val="3333FF"/>
                          </a:solidFill>
                          <a:effectLst/>
                          <a:latin typeface="+mn-lt"/>
                          <a:ea typeface="等线" panose="02010600030101010101" pitchFamily="2" charset="-122"/>
                        </a:rPr>
                        <a:t>PM_KPI_Trace_MDT_QoE</a:t>
                      </a:r>
                      <a:r>
                        <a:rPr lang="en-US" altLang="zh-CN" sz="900" b="0" i="0" u="none" strike="noStrike" dirty="0">
                          <a:solidFill>
                            <a:srgbClr val="3333FF"/>
                          </a:solidFill>
                          <a:effectLst/>
                          <a:latin typeface="+mn-lt"/>
                          <a:ea typeface="等线" panose="02010600030101010101" pitchFamily="2" charset="-122"/>
                        </a:rPr>
                        <a:t>-OAM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5G_ProSe_Ph3_CH (China Telecom):  TS 32.277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UIA_ARC</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chemeClr val="tx1"/>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Calibri"/>
                          <a:ea typeface="等线" panose="02010600030101010101" pitchFamily="2" charset="-122"/>
                          <a:cs typeface="+mn-cs"/>
                        </a:rPr>
                        <a:t>(CH indicated in SA2 WID), No need for extra CH support</a:t>
                      </a:r>
                      <a:endParaRPr kumimoji="0" lang="zh-CN" altLang="en-US" sz="900" b="0" i="0" u="none" strike="noStrike" kern="1200" cap="none" spc="0" normalizeH="0" baseline="0" dirty="0">
                        <a:ln>
                          <a:noFill/>
                        </a:ln>
                        <a:solidFill>
                          <a:schemeClr val="tx1"/>
                        </a:solidFill>
                        <a:effectLst/>
                        <a:uLnTx/>
                        <a:uFillTx/>
                        <a:latin typeface="Calibri"/>
                        <a:ea typeface="等线" panose="02010600030101010101" pitchFamily="2"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01519020"/>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eEDGE_5GC_Ph3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chemeClr val="tx1"/>
                          </a:solidFill>
                          <a:effectLst/>
                          <a:latin typeface="+mn-lt"/>
                          <a:ea typeface="等线" panose="02010600030101010101" pitchFamily="2" charset="-122"/>
                        </a:rPr>
                        <a:t>No need for extra OAM Configuration support</a:t>
                      </a:r>
                    </a:p>
                    <a:p>
                      <a:pPr algn="ctr" fontAlgn="ctr"/>
                      <a:r>
                        <a:rPr lang="en-US" altLang="zh-CN" sz="900" b="0" i="0" u="none" strike="noStrike" dirty="0">
                          <a:solidFill>
                            <a:srgbClr val="3333FF"/>
                          </a:solidFill>
                          <a:effectLst/>
                          <a:latin typeface="+mn-lt"/>
                          <a:ea typeface="等线" panose="02010600030101010101" pitchFamily="2" charset="-122"/>
                        </a:rPr>
                        <a:t>Note: performance measurements/KPIs to be addressed in Rel-20 </a:t>
                      </a:r>
                      <a:r>
                        <a:rPr lang="en-US" altLang="zh-CN" sz="900" b="0" i="0" u="none" strike="noStrike" dirty="0" err="1">
                          <a:solidFill>
                            <a:srgbClr val="3333FF"/>
                          </a:solidFill>
                          <a:effectLst/>
                          <a:latin typeface="+mn-lt"/>
                          <a:ea typeface="等线" panose="02010600030101010101" pitchFamily="2" charset="-122"/>
                        </a:rPr>
                        <a:t>PM_KPI_Trace_MDT_QoE</a:t>
                      </a:r>
                      <a:r>
                        <a:rPr lang="en-US" altLang="zh-CN" sz="900" b="0" i="0" u="none" strike="noStrike" dirty="0">
                          <a:solidFill>
                            <a:srgbClr val="3333FF"/>
                          </a:solidFill>
                          <a:effectLst/>
                          <a:latin typeface="+mn-lt"/>
                          <a:ea typeface="等线" panose="02010600030101010101" pitchFamily="2" charset="-122"/>
                        </a:rPr>
                        <a:t>-OAM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Calibri"/>
                          <a:ea typeface="等线" panose="02010600030101010101" pitchFamily="2" charset="-122"/>
                          <a:cs typeface="+mn-cs"/>
                        </a:rPr>
                        <a:t>(CH indicated in SA2 WID), No need for extra CH support</a:t>
                      </a:r>
                      <a:endParaRPr kumimoji="0" lang="zh-CN" altLang="en-US" sz="900" b="0" i="0" u="none" strike="noStrike" kern="1200" cap="none" spc="0" normalizeH="0" baseline="0" dirty="0">
                        <a:ln>
                          <a:noFill/>
                        </a:ln>
                        <a:solidFill>
                          <a:schemeClr val="tx1"/>
                        </a:solidFill>
                        <a:effectLst/>
                        <a:uLnTx/>
                        <a:uFillTx/>
                        <a:latin typeface="Calibri"/>
                        <a:ea typeface="等线" panose="02010600030101010101" pitchFamily="2"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28276434"/>
                  </a:ext>
                </a:extLst>
              </a:tr>
              <a:tr h="1253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UAS_Ph3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3333FF"/>
                          </a:solidFill>
                          <a:effectLst/>
                          <a:latin typeface="+mn-lt"/>
                          <a:ea typeface="等线" panose="02010600030101010101" pitchFamily="2" charset="-122"/>
                        </a:rPr>
                        <a:t>Note: performance measurements/KPIs to be addressed in Rel-20 </a:t>
                      </a:r>
                      <a:r>
                        <a:rPr lang="en-US" altLang="zh-CN" sz="900" b="0" i="0" u="none" strike="noStrike" dirty="0" err="1">
                          <a:solidFill>
                            <a:srgbClr val="3333FF"/>
                          </a:solidFill>
                          <a:effectLst/>
                          <a:latin typeface="+mn-lt"/>
                          <a:ea typeface="等线" panose="02010600030101010101" pitchFamily="2" charset="-122"/>
                        </a:rPr>
                        <a:t>PM_KPI_Trace_MDT_QoE</a:t>
                      </a:r>
                      <a:r>
                        <a:rPr lang="en-US" altLang="zh-CN" sz="900" b="0" i="0" u="none" strike="noStrike" dirty="0">
                          <a:solidFill>
                            <a:srgbClr val="3333FF"/>
                          </a:solidFill>
                          <a:effectLst/>
                          <a:latin typeface="+mn-lt"/>
                          <a:ea typeface="等线" panose="02010600030101010101" pitchFamily="2" charset="-122"/>
                        </a:rPr>
                        <a:t>-OAM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UAS_Ph3_CH (CMCC): TS 32.255/32.256</a:t>
                      </a:r>
                      <a:endParaRPr lang="zh-CN" altLang="en-US" sz="900" b="0" i="0" u="none" strike="noStrike" kern="1200" dirty="0">
                        <a:solidFill>
                          <a:schemeClr val="tx1"/>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UPEAS_Ph2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 </a:t>
                      </a:r>
                      <a:r>
                        <a:rPr lang="en-US" altLang="zh-CN" sz="900" dirty="0">
                          <a:solidFill>
                            <a:schemeClr val="tx1"/>
                          </a:solidFill>
                          <a:latin typeface="+mn-lt"/>
                          <a:cs typeface="Calibri" panose="020F0502020204030204" pitchFamily="34" charset="0"/>
                        </a:rPr>
                        <a:t>(Huawei):</a:t>
                      </a:r>
                      <a:r>
                        <a:rPr lang="fr-FR" altLang="zh-CN" sz="900" dirty="0">
                          <a:solidFill>
                            <a:schemeClr val="tx1"/>
                          </a:solidFill>
                          <a:latin typeface="+mn-lt"/>
                          <a:cs typeface="Calibri" panose="020F0502020204030204" pitchFamily="34" charset="0"/>
                        </a:rPr>
                        <a:t> Configuration management: TS 28.541/TS 28.540, </a:t>
                      </a:r>
                      <a:endParaRPr lang="en-US" altLang="zh-CN" sz="900" dirty="0">
                        <a:solidFill>
                          <a:schemeClr val="tx1"/>
                        </a:solidFill>
                        <a:latin typeface="+mn-lt"/>
                        <a:cs typeface="Calibri" panose="020F0502020204030204" pitchFamily="34" charset="0"/>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i="0" u="none" strike="noStrike" dirty="0">
                          <a:solidFill>
                            <a:srgbClr val="3333FF"/>
                          </a:solidFill>
                          <a:effectLst/>
                          <a:latin typeface="+mn-lt"/>
                          <a:ea typeface="等线" panose="02010600030101010101" pitchFamily="2" charset="-122"/>
                        </a:rPr>
                        <a:t>Note: performance measurements/KPIs to be addressed in Rel-20 </a:t>
                      </a:r>
                      <a:r>
                        <a:rPr lang="en-US" altLang="zh-CN" sz="900" b="0" i="0" u="none" strike="noStrike" dirty="0" err="1">
                          <a:solidFill>
                            <a:srgbClr val="3333FF"/>
                          </a:solidFill>
                          <a:effectLst/>
                          <a:latin typeface="+mn-lt"/>
                          <a:ea typeface="等线" panose="02010600030101010101" pitchFamily="2" charset="-122"/>
                        </a:rPr>
                        <a:t>PM_KPI_Trace_MDT_QoE</a:t>
                      </a:r>
                      <a:r>
                        <a:rPr lang="en-US" altLang="zh-CN" sz="900" b="0" i="0" u="none" strike="noStrike" dirty="0">
                          <a:solidFill>
                            <a:srgbClr val="3333FF"/>
                          </a:solidFill>
                          <a:effectLst/>
                          <a:latin typeface="+mn-lt"/>
                          <a:ea typeface="等线" panose="02010600030101010101" pitchFamily="2" charset="-122"/>
                        </a:rPr>
                        <a:t>-OAM</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Calibri"/>
                          <a:ea typeface="等线" panose="02010600030101010101" pitchFamily="2" charset="-122"/>
                          <a:cs typeface="+mn-cs"/>
                        </a:rPr>
                        <a:t>(CH indicated in SA2 WID), No need for extra CH support</a:t>
                      </a:r>
                      <a:endParaRPr kumimoji="0" lang="zh-CN" altLang="en-US" sz="900" b="0" i="0" u="none" strike="noStrike" kern="1200" cap="none" spc="0" normalizeH="0" baseline="0" dirty="0">
                        <a:ln>
                          <a:noFill/>
                        </a:ln>
                        <a:solidFill>
                          <a:schemeClr val="tx1"/>
                        </a:solidFill>
                        <a:effectLst/>
                        <a:uLnTx/>
                        <a:uFillTx/>
                        <a:latin typeface="Calibri"/>
                        <a:ea typeface="等线" panose="02010600030101010101" pitchFamily="2"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64460159"/>
                  </a:ext>
                </a:extLst>
              </a:tr>
              <a:tr h="1253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5G_Femto</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3333FF"/>
                          </a:solidFill>
                          <a:effectLst/>
                          <a:latin typeface="+mn-lt"/>
                          <a:ea typeface="等线" panose="02010600030101010101" pitchFamily="2" charset="-122"/>
                        </a:rPr>
                        <a:t>Note: configuration management to be addressed In scope of Rel-20 AdNRM_Ph4-OAM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Calibri"/>
                          <a:ea typeface="等线" panose="02010600030101010101" pitchFamily="2" charset="-122"/>
                          <a:cs typeface="+mn-cs"/>
                        </a:rPr>
                        <a:t>No need for extra CH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618250"/>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MASSS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AdNRM_Ph3: Configuration management: TS 28.541, </a:t>
                      </a: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i="0" u="none" strike="noStrike" dirty="0">
                          <a:solidFill>
                            <a:srgbClr val="3333FF"/>
                          </a:solidFill>
                          <a:effectLst/>
                          <a:latin typeface="+mn-lt"/>
                          <a:ea typeface="等线" panose="02010600030101010101" pitchFamily="2" charset="-122"/>
                          <a:cs typeface="Calibri" panose="020F0502020204030204" pitchFamily="34" charset="0"/>
                        </a:rPr>
                        <a:t>PM_KPI_5G_Ph4(ATSSS): </a:t>
                      </a: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Performance measurements/</a:t>
                      </a:r>
                      <a:r>
                        <a:rPr lang="en-US" altLang="zh-CN" sz="900" b="0" i="0" u="none" strike="noStrike" dirty="0" err="1">
                          <a:solidFill>
                            <a:srgbClr val="000000"/>
                          </a:solidFill>
                          <a:effectLst/>
                          <a:latin typeface="+mn-lt"/>
                          <a:ea typeface="等线" panose="02010600030101010101" pitchFamily="2" charset="-122"/>
                          <a:cs typeface="Calibri" panose="020F0502020204030204" pitchFamily="34" charset="0"/>
                        </a:rPr>
                        <a:t>KPIs:</a:t>
                      </a:r>
                      <a:r>
                        <a:rPr lang="en-US" altLang="zh-CN" sz="900" b="0" i="0" u="none" strike="noStrike" dirty="0" err="1">
                          <a:solidFill>
                            <a:schemeClr val="tx1"/>
                          </a:solidFill>
                          <a:effectLst/>
                          <a:latin typeface="+mn-lt"/>
                          <a:ea typeface="等线" panose="02010600030101010101" pitchFamily="2" charset="-122"/>
                          <a:cs typeface="Calibri" panose="020F0502020204030204" pitchFamily="34" charset="0"/>
                        </a:rPr>
                        <a:t>TS</a:t>
                      </a:r>
                      <a:r>
                        <a:rPr lang="en-US" altLang="zh-CN" sz="900" b="0" i="0" u="none" strike="noStrike" dirty="0">
                          <a:solidFill>
                            <a:schemeClr val="tx1"/>
                          </a:solidFill>
                          <a:effectLst/>
                          <a:latin typeface="+mn-lt"/>
                          <a:ea typeface="等线" panose="02010600030101010101" pitchFamily="2" charset="-122"/>
                          <a:cs typeface="Calibri" panose="020F0502020204030204" pitchFamily="34" charset="0"/>
                        </a:rPr>
                        <a:t> 28.552/554</a:t>
                      </a:r>
                      <a:endParaRPr lang="en-US" sz="900" b="0" i="0" u="none" strike="noStrike" dirty="0">
                        <a:solidFill>
                          <a:srgbClr val="3333FF"/>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Calibri"/>
                          <a:ea typeface="等线" panose="02010600030101010101" pitchFamily="2" charset="-122"/>
                          <a:cs typeface="+mn-cs"/>
                        </a:rPr>
                        <a:t>No need for extra CH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2559770"/>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AIML_CN</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AIML_MGT_Ph2 (NEC/Intel): </a:t>
                      </a:r>
                      <a:r>
                        <a:rPr lang="en-US" altLang="zh-CN" sz="900" b="0" i="0" u="none" strike="noStrike" dirty="0">
                          <a:solidFill>
                            <a:schemeClr val="tx1"/>
                          </a:solidFill>
                          <a:effectLst/>
                          <a:latin typeface="+mn-lt"/>
                          <a:ea typeface="等线" panose="02010600030101010101" pitchFamily="2" charset="-122"/>
                          <a:cs typeface="Calibri" panose="020F0502020204030204" pitchFamily="34" charset="0"/>
                        </a:rPr>
                        <a:t>AIML management: </a:t>
                      </a:r>
                      <a:r>
                        <a:rPr lang="en-US" sz="900" b="0" i="0" u="none" strike="noStrike" dirty="0">
                          <a:solidFill>
                            <a:schemeClr val="tx1"/>
                          </a:solidFill>
                          <a:effectLst/>
                          <a:latin typeface="+mn-lt"/>
                          <a:ea typeface="等线" panose="02010600030101010101" pitchFamily="2" charset="-122"/>
                          <a:cs typeface="Calibri" panose="020F0502020204030204" pitchFamily="34" charset="0"/>
                        </a:rPr>
                        <a:t>TS 28.105</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NWDAF_OAM_Ph2 (China Telecom): TS 28.552/28.541 </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3333FF"/>
                          </a:solidFill>
                          <a:effectLst/>
                          <a:uLnTx/>
                          <a:uFillTx/>
                          <a:latin typeface="+mn-lt"/>
                          <a:ea typeface="+mn-ea"/>
                          <a:cs typeface="Calibri" panose="020F0502020204030204" pitchFamily="34" charset="0"/>
                        </a:rPr>
                        <a:t>Note: Potential to be addressed in Rel-20 (China Telecom)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chemeClr val="tx1"/>
                          </a:solidFill>
                          <a:effectLst/>
                          <a:latin typeface="+mn-lt"/>
                          <a:ea typeface="+mn-ea"/>
                          <a:cs typeface="Calibri" panose="020F0502020204030204" pitchFamily="34" charset="0"/>
                        </a:rPr>
                        <a:t>EnergySys</a:t>
                      </a:r>
                      <a:endParaRPr lang="en-US" sz="900" b="1" i="0" u="none" strike="noStrike" kern="1200" dirty="0">
                        <a:solidFill>
                          <a:schemeClr val="tx1"/>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Energy_OAM_Ph3 (Nokia/Samsung): Energy information NRM: TS 28.310</a:t>
                      </a:r>
                    </a:p>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Energy consumption and efficiency measurements/KPIs: 28.552</a:t>
                      </a:r>
                      <a:r>
                        <a:rPr lang="en-US" sz="900" b="0" i="0" u="none" strike="noStrike" dirty="0">
                          <a:solidFill>
                            <a:srgbClr val="000000"/>
                          </a:solidFill>
                          <a:effectLst/>
                          <a:latin typeface="+mn-lt"/>
                          <a:ea typeface="等线" panose="02010600030101010101" pitchFamily="2" charset="-122"/>
                          <a:cs typeface="Calibri" panose="020F0502020204030204" pitchFamily="34" charset="0"/>
                        </a:rPr>
                        <a:t>/28.554</a:t>
                      </a:r>
                      <a:endParaRPr lang="nn-NO"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EnergySys_CH</a:t>
                      </a: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(Huawei): TS 28.201/28.202</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85866244"/>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chemeClr val="tx1"/>
                          </a:solidFill>
                          <a:effectLst/>
                          <a:latin typeface="+mn-lt"/>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NetShare_OAM_Ph3 (China Unicom):</a:t>
                      </a:r>
                      <a:r>
                        <a:rPr lang="en-US" altLang="zh-CN" sz="900" b="0" i="0" u="none" strike="noStrike" dirty="0">
                          <a:solidFill>
                            <a:schemeClr val="tx1"/>
                          </a:solidFill>
                          <a:effectLst/>
                          <a:latin typeface="+mn-lt"/>
                          <a:ea typeface="等线" panose="02010600030101010101" pitchFamily="2" charset="-122"/>
                          <a:cs typeface="Calibri" panose="020F0502020204030204" pitchFamily="34" charset="0"/>
                        </a:rPr>
                        <a:t> Management of network sharing: TS 32.130/28.541/28.552</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NetShare_CH</a:t>
                      </a: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 (Ericsson): TS 32.130/28.201/32.255</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chemeClr val="tx1"/>
                          </a:solidFill>
                          <a:effectLst/>
                          <a:latin typeface="+mn-lt"/>
                          <a:ea typeface="+mn-ea"/>
                          <a:cs typeface="Calibri" panose="020F0502020204030204" pitchFamily="34" charset="0"/>
                        </a:rPr>
                        <a:t>AmbientIoT</a:t>
                      </a:r>
                      <a:endParaRPr lang="en-US" sz="900" b="1" i="0" u="none" strike="noStrike" kern="1200" dirty="0">
                        <a:solidFill>
                          <a:schemeClr val="tx1"/>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900" b="0" i="0" u="none" strike="noStrike" dirty="0">
                          <a:solidFill>
                            <a:schemeClr val="tx1"/>
                          </a:solidFill>
                          <a:effectLst/>
                          <a:latin typeface="+mn-lt"/>
                          <a:ea typeface="等线" panose="02010600030101010101" pitchFamily="2" charset="-122"/>
                          <a:cs typeface="Calibri" panose="020F0502020204030204" pitchFamily="34" charset="0"/>
                        </a:rPr>
                        <a:t>AdNRM_Ph3 (Huawei/Samsung): Configuration management: </a:t>
                      </a: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TS 28.541/TS 28.540</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dirty="0">
                          <a:solidFill>
                            <a:srgbClr val="3333FF"/>
                          </a:solidFill>
                          <a:latin typeface="+mn-lt"/>
                          <a:cs typeface="Calibri" panose="020F0502020204030204" pitchFamily="34" charset="0"/>
                        </a:rPr>
                        <a:t>Note: performance measurements/KPIs potentially to be addressed in Rel-20 PM (China Unicom)</a:t>
                      </a:r>
                      <a:endParaRPr lang="en-US" sz="900" b="0" i="0" u="none" strike="noStrike" dirty="0">
                        <a:solidFill>
                          <a:srgbClr val="3333FF"/>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chemeClr val="tx1"/>
                          </a:solidFill>
                          <a:effectLst/>
                          <a:latin typeface="+mn-lt"/>
                          <a:ea typeface="等线" panose="02010600030101010101" pitchFamily="2" charset="-122"/>
                          <a:cs typeface="Calibri" panose="020F0502020204030204" pitchFamily="34" charset="0"/>
                        </a:rPr>
                        <a:t>AmbientIoT_CH</a:t>
                      </a: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 (Huawei): TS 32.254</a:t>
                      </a:r>
                      <a:endParaRPr lang="zh-CN" altLang="en-US" sz="900" b="0" i="0" u="none" strike="noStrike" kern="1200" dirty="0">
                        <a:solidFill>
                          <a:schemeClr val="tx1"/>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18552970"/>
                  </a:ext>
                </a:extLst>
              </a:tr>
            </a:tbl>
          </a:graphicData>
        </a:graphic>
      </p:graphicFrame>
      <p:sp>
        <p:nvSpPr>
          <p:cNvPr id="20" name="Title 3">
            <a:extLst>
              <a:ext uri="{FF2B5EF4-FFF2-40B4-BE49-F238E27FC236}">
                <a16:creationId xmlns:a16="http://schemas.microsoft.com/office/drawing/2014/main" id="{622B74D0-CDAA-4DFF-8CD0-15B264BBAC5D}"/>
              </a:ext>
            </a:extLst>
          </p:cNvPr>
          <p:cNvSpPr txBox="1">
            <a:spLocks/>
          </p:cNvSpPr>
          <p:nvPr/>
        </p:nvSpPr>
        <p:spPr bwMode="auto">
          <a:xfrm>
            <a:off x="487679" y="226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22" name="Rectangle 10">
            <a:extLst>
              <a:ext uri="{FF2B5EF4-FFF2-40B4-BE49-F238E27FC236}">
                <a16:creationId xmlns:a16="http://schemas.microsoft.com/office/drawing/2014/main" id="{83CEBC06-CE60-44FF-BA03-5BBB0BA8A6D5}"/>
              </a:ext>
            </a:extLst>
          </p:cNvPr>
          <p:cNvSpPr/>
          <p:nvPr/>
        </p:nvSpPr>
        <p:spPr>
          <a:xfrm>
            <a:off x="162180" y="546460"/>
            <a:ext cx="9036530" cy="253916"/>
          </a:xfrm>
          <a:prstGeom prst="rect">
            <a:avLst/>
          </a:prstGeom>
        </p:spPr>
        <p:txBody>
          <a:bodyPr wrap="square">
            <a:spAutoFit/>
          </a:bodyPr>
          <a:lstStyle/>
          <a:p>
            <a:r>
              <a:rPr lang="en-US" altLang="zh-CN" sz="1050" dirty="0">
                <a:solidFill>
                  <a:srgbClr val="3333FF"/>
                </a:solidFill>
              </a:rPr>
              <a:t>Feedback are welcome in NWM link: </a:t>
            </a:r>
            <a:r>
              <a:rPr lang="en-US" altLang="zh-CN" sz="1050" dirty="0">
                <a:solidFill>
                  <a:srgbClr val="3333FF"/>
                </a:solidFill>
                <a:hlinkClick r:id="rId2"/>
              </a:rPr>
              <a:t>https://nwm-trial.etsi.org/#/documents/9140</a:t>
            </a:r>
            <a:r>
              <a:rPr lang="en-US" altLang="zh-CN" sz="1050" dirty="0">
                <a:solidFill>
                  <a:srgbClr val="3333FF"/>
                </a:solidFill>
              </a:rPr>
              <a:t> : SA5 Rel-19 management support to SA2 features mapping table </a:t>
            </a:r>
          </a:p>
        </p:txBody>
      </p:sp>
    </p:spTree>
    <p:extLst>
      <p:ext uri="{BB962C8B-B14F-4D97-AF65-F5344CB8AC3E}">
        <p14:creationId xmlns:p14="http://schemas.microsoft.com/office/powerpoint/2010/main" val="270790451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4">
            <a:extLst>
              <a:ext uri="{FF2B5EF4-FFF2-40B4-BE49-F238E27FC236}">
                <a16:creationId xmlns:a16="http://schemas.microsoft.com/office/drawing/2014/main" id="{C4FB7A1D-FE20-43E2-9E83-A738AC7D7A7B}"/>
              </a:ext>
            </a:extLst>
          </p:cNvPr>
          <p:cNvGraphicFramePr>
            <a:graphicFrameLocks noGrp="1"/>
          </p:cNvGraphicFramePr>
          <p:nvPr>
            <p:extLst>
              <p:ext uri="{D42A27DB-BD31-4B8C-83A1-F6EECF244321}">
                <p14:modId xmlns:p14="http://schemas.microsoft.com/office/powerpoint/2010/main" val="300345918"/>
              </p:ext>
            </p:extLst>
          </p:nvPr>
        </p:nvGraphicFramePr>
        <p:xfrm>
          <a:off x="1372541" y="1317133"/>
          <a:ext cx="5802451" cy="4762769"/>
        </p:xfrm>
        <a:graphic>
          <a:graphicData uri="http://schemas.openxmlformats.org/drawingml/2006/table">
            <a:tbl>
              <a:tblPr firstRow="1" bandRow="1">
                <a:tableStyleId>{72833802-FEF1-4C79-8D5D-14CF1EAF98D9}</a:tableStyleId>
              </a:tblPr>
              <a:tblGrid>
                <a:gridCol w="2076969">
                  <a:extLst>
                    <a:ext uri="{9D8B030D-6E8A-4147-A177-3AD203B41FA5}">
                      <a16:colId xmlns:a16="http://schemas.microsoft.com/office/drawing/2014/main" val="4071695017"/>
                    </a:ext>
                  </a:extLst>
                </a:gridCol>
                <a:gridCol w="3725482">
                  <a:extLst>
                    <a:ext uri="{9D8B030D-6E8A-4147-A177-3AD203B41FA5}">
                      <a16:colId xmlns:a16="http://schemas.microsoft.com/office/drawing/2014/main" val="3526857515"/>
                    </a:ext>
                  </a:extLst>
                </a:gridCol>
              </a:tblGrid>
              <a:tr h="240910">
                <a:tc>
                  <a:txBody>
                    <a:bodyPr/>
                    <a:lstStyle/>
                    <a:p>
                      <a:pPr algn="ctr"/>
                      <a:r>
                        <a:rPr lang="en-US" altLang="zh-CN" sz="1000" dirty="0">
                          <a:solidFill>
                            <a:schemeClr val="tx1"/>
                          </a:solidFill>
                          <a:latin typeface="+mn-lt"/>
                        </a:rPr>
                        <a:t>Acronym</a:t>
                      </a:r>
                      <a:endParaRPr lang="zh-CN" altLang="en-US"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000" b="1" kern="1200" dirty="0">
                          <a:solidFill>
                            <a:schemeClr val="tx1"/>
                          </a:solidFill>
                          <a:latin typeface="+mn-lt"/>
                          <a:ea typeface="+mn-ea"/>
                          <a:cs typeface="+mn-cs"/>
                        </a:rPr>
                        <a:t>OAM</a:t>
                      </a:r>
                      <a:endParaRPr lang="en-GB" sz="10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10964">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NR_MIMO_Ph5</a:t>
                      </a:r>
                      <a:r>
                        <a:rPr lang="en-US" altLang="zh-CN" sz="900" b="1" i="0" u="none" strike="noStrike" dirty="0">
                          <a:solidFill>
                            <a:srgbClr val="000000"/>
                          </a:solidFill>
                          <a:effectLst/>
                          <a:latin typeface="+mn-lt"/>
                          <a:ea typeface="等线" panose="02010600030101010101" pitchFamily="2" charset="-122"/>
                        </a:rPr>
                        <a:t>-Core</a:t>
                      </a:r>
                      <a:endParaRPr 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110964">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Netw_Energy_NR_enh</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151846">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NR_AIML_air</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chemeClr val="tx1"/>
                          </a:solidFill>
                          <a:latin typeface="+mn-lt"/>
                        </a:rPr>
                        <a:t>AIML_MGT_Ph2 (NEC/Intel): AIML management: TS 28.105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51846">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NR_duplex_evo</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chemeClr val="tx1"/>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119167">
                <a:tc>
                  <a:txBody>
                    <a:bodyPr/>
                    <a:lstStyle/>
                    <a:p>
                      <a:pPr algn="ctr" fontAlgn="ctr"/>
                      <a:r>
                        <a:rPr lang="en-US" sz="9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01519020"/>
                  </a:ext>
                </a:extLst>
              </a:tr>
              <a:tr h="233609">
                <a:tc>
                  <a:txBody>
                    <a:bodyPr/>
                    <a:lstStyle/>
                    <a:p>
                      <a:pPr algn="ctr" fontAlgn="ctr"/>
                      <a:r>
                        <a:rPr lang="en-US" sz="900" b="1" i="0" u="none" strike="noStrike" dirty="0" err="1">
                          <a:solidFill>
                            <a:schemeClr val="tx1"/>
                          </a:solidFill>
                          <a:effectLst/>
                          <a:latin typeface="+mn-lt"/>
                          <a:ea typeface="等线" panose="02010600030101010101" pitchFamily="2" charset="-122"/>
                        </a:rPr>
                        <a:t>IoT_NTN_TDD</a:t>
                      </a:r>
                      <a:r>
                        <a:rPr lang="en-US" sz="900" b="1" i="0" u="none" strike="noStrike" dirty="0">
                          <a:solidFill>
                            <a:schemeClr val="tx1"/>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5313309"/>
                  </a:ext>
                </a:extLst>
              </a:tr>
              <a:tr h="233609">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chemeClr val="tx1"/>
                          </a:solidFill>
                          <a:effectLst/>
                          <a:latin typeface="+mn-lt"/>
                          <a:ea typeface="等线" panose="02010600030101010101" pitchFamily="2" charset="-122"/>
                        </a:rPr>
                        <a:t>NR_MC_enh2-Core</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23289556"/>
                  </a:ext>
                </a:extLst>
              </a:tr>
              <a:tr h="233609">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chemeClr val="tx1"/>
                          </a:solidFill>
                          <a:effectLst/>
                          <a:latin typeface="+mn-lt"/>
                          <a:ea typeface="等线" panose="02010600030101010101" pitchFamily="2" charset="-122"/>
                        </a:rPr>
                        <a:t>LTE_terr_bcast_Ph2-Core</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46580323"/>
                  </a:ext>
                </a:extLst>
              </a:tr>
              <a:tr h="15586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err="1">
                          <a:solidFill>
                            <a:srgbClr val="000000"/>
                          </a:solidFill>
                          <a:effectLst/>
                          <a:latin typeface="+mn-lt"/>
                          <a:ea typeface="等线" panose="02010600030101010101" pitchFamily="2" charset="-122"/>
                        </a:rPr>
                        <a:t>Ambient_IoT_Solutions</a:t>
                      </a:r>
                      <a:r>
                        <a:rPr lang="en-US" altLang="zh-CN" sz="900" b="1" i="0" u="none" strike="noStrike" dirty="0">
                          <a:solidFill>
                            <a:srgbClr val="000000"/>
                          </a:solidFill>
                          <a:effectLst/>
                          <a:latin typeface="+mn-lt"/>
                          <a:ea typeface="等线" panose="02010600030101010101" pitchFamily="2" charset="-122"/>
                        </a:rPr>
                        <a:t>-Core</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i="0" u="none" strike="noStrike" dirty="0">
                          <a:solidFill>
                            <a:schemeClr val="tx1"/>
                          </a:solidFill>
                          <a:effectLst/>
                          <a:latin typeface="+mn-lt"/>
                          <a:ea typeface="等线" panose="02010600030101010101" pitchFamily="2" charset="-122"/>
                          <a:cs typeface="Calibri" panose="020F0502020204030204" pitchFamily="34" charset="0"/>
                        </a:rPr>
                        <a:t>AdNRM_Ph3 (Huawei): Configuration management: TS 28.540/28.541</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69367">
                <a:tc>
                  <a:txBody>
                    <a:bodyPr/>
                    <a:lstStyle/>
                    <a:p>
                      <a:pPr algn="ctr" fontAlgn="ctr"/>
                      <a:r>
                        <a:rPr lang="en-US" sz="900" b="1" i="0" u="none" strike="noStrike" dirty="0">
                          <a:solidFill>
                            <a:srgbClr val="000000"/>
                          </a:solidFill>
                          <a:effectLst/>
                          <a:latin typeface="+mn-lt"/>
                          <a:ea typeface="等线" panose="02010600030101010101" pitchFamily="2" charset="-122"/>
                        </a:rPr>
                        <a:t>NR_Mob_Ph4-Core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PM_KPI_5G_Ph4: Performance measurements/</a:t>
                      </a:r>
                      <a:r>
                        <a:rPr lang="en-US" sz="900" b="1" i="0" u="none" strike="noStrike" dirty="0" err="1">
                          <a:solidFill>
                            <a:srgbClr val="000000"/>
                          </a:solidFill>
                          <a:effectLst/>
                          <a:latin typeface="+mn-lt"/>
                          <a:ea typeface="等线" panose="02010600030101010101" pitchFamily="2" charset="-122"/>
                        </a:rPr>
                        <a:t>KPIs:</a:t>
                      </a:r>
                      <a:r>
                        <a:rPr lang="en-US" sz="900" b="0" i="0" u="none" strike="noStrike" dirty="0" err="1">
                          <a:solidFill>
                            <a:srgbClr val="000000"/>
                          </a:solidFill>
                          <a:effectLst/>
                          <a:latin typeface="+mn-lt"/>
                          <a:ea typeface="等线" panose="02010600030101010101" pitchFamily="2" charset="-122"/>
                        </a:rPr>
                        <a:t>TS</a:t>
                      </a:r>
                      <a:r>
                        <a:rPr lang="en-US" sz="900" b="0" i="0" u="none" strike="noStrike" dirty="0">
                          <a:solidFill>
                            <a:srgbClr val="000000"/>
                          </a:solidFill>
                          <a:effectLst/>
                          <a:latin typeface="+mn-lt"/>
                          <a:ea typeface="等线" panose="02010600030101010101" pitchFamily="2" charset="-122"/>
                        </a:rPr>
                        <a:t> 28.552/28.554</a:t>
                      </a:r>
                    </a:p>
                    <a:p>
                      <a:pPr algn="ctr" fontAlgn="ctr"/>
                      <a:r>
                        <a:rPr lang="en-US" sz="900" b="1" i="0" u="none" strike="noStrike" dirty="0">
                          <a:solidFill>
                            <a:srgbClr val="000000"/>
                          </a:solidFill>
                          <a:effectLst/>
                          <a:latin typeface="+mn-lt"/>
                          <a:ea typeface="等线" panose="02010600030101010101" pitchFamily="2" charset="-122"/>
                        </a:rPr>
                        <a:t>AdNRM_Ph3: Configuration management: </a:t>
                      </a:r>
                      <a:r>
                        <a:rPr lang="en-US" altLang="zh-CN" sz="900" b="0" i="0" u="none" strike="noStrike" dirty="0">
                          <a:solidFill>
                            <a:schemeClr val="tx1"/>
                          </a:solidFill>
                          <a:effectLst/>
                          <a:latin typeface="+mn-lt"/>
                          <a:ea typeface="等线" panose="02010600030101010101" pitchFamily="2" charset="-122"/>
                          <a:cs typeface="Calibri" panose="020F0502020204030204" pitchFamily="34" charset="0"/>
                        </a:rPr>
                        <a:t>TS 28.540/28.541</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NTN_OAM_Ph2: </a:t>
                      </a:r>
                      <a:r>
                        <a:rPr lang="en-US" altLang="zh-CN" sz="900" b="0" i="0" u="none" strike="noStrike" dirty="0">
                          <a:solidFill>
                            <a:srgbClr val="000000"/>
                          </a:solidFill>
                          <a:effectLst/>
                          <a:latin typeface="+mn-lt"/>
                          <a:ea typeface="等线" panose="02010600030101010101" pitchFamily="2" charset="-122"/>
                        </a:rPr>
                        <a:t>Configuration management: </a:t>
                      </a: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TS 28.541/TS 28.540</a:t>
                      </a: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Performance measurements: TS 28.552</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NTN_OAM_Ph2: </a:t>
                      </a:r>
                      <a:r>
                        <a:rPr lang="en-US" altLang="zh-CN" sz="900" b="0" i="0" u="none" strike="noStrike" dirty="0">
                          <a:solidFill>
                            <a:srgbClr val="000000"/>
                          </a:solidFill>
                          <a:effectLst/>
                          <a:latin typeface="+mn-lt"/>
                          <a:ea typeface="等线" panose="02010600030101010101" pitchFamily="2" charset="-122"/>
                        </a:rPr>
                        <a:t>Configuration management: </a:t>
                      </a: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TS 28.541/TS 28.540</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51846">
                <a:tc>
                  <a:txBody>
                    <a:bodyPr/>
                    <a:lstStyle/>
                    <a:p>
                      <a:pPr algn="ctr" fontAlgn="ctr"/>
                      <a:r>
                        <a:rPr lang="nn-NO" sz="900" b="1" i="0" u="none" strike="noStrike" dirty="0">
                          <a:solidFill>
                            <a:srgbClr val="000000"/>
                          </a:solidFill>
                          <a:effectLst/>
                          <a:latin typeface="+mn-lt"/>
                          <a:ea typeface="等线" panose="02010600030101010101" pitchFamily="2" charset="-122"/>
                        </a:rPr>
                        <a:t>LTE_TN_NR_NTN_mob-Core</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NTN_OAM_Ph2: Configuration management: </a:t>
                      </a: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TS 28.541/TS 28.540</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233609">
                <a:tc>
                  <a:txBody>
                    <a:bodyPr/>
                    <a:lstStyle/>
                    <a:p>
                      <a:pPr algn="ctr" fontAlgn="ctr"/>
                      <a:r>
                        <a:rPr lang="en-US" sz="900" b="1" i="0" u="none" strike="noStrike" dirty="0" err="1">
                          <a:solidFill>
                            <a:schemeClr val="tx1"/>
                          </a:solidFill>
                          <a:effectLst/>
                          <a:latin typeface="+mn-lt"/>
                          <a:ea typeface="等线" panose="02010600030101010101" pitchFamily="2" charset="-122"/>
                        </a:rPr>
                        <a:t>NR_SL_relay_multihop</a:t>
                      </a:r>
                      <a:r>
                        <a:rPr lang="en-US" sz="900" b="1" i="0" u="none" strike="noStrike" dirty="0">
                          <a:solidFill>
                            <a:schemeClr val="tx1"/>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146093505"/>
                  </a:ext>
                </a:extLst>
              </a:tr>
              <a:tr h="233609">
                <a:tc>
                  <a:txBody>
                    <a:bodyPr/>
                    <a:lstStyle/>
                    <a:p>
                      <a:pPr algn="ctr" fontAlgn="ctr"/>
                      <a:r>
                        <a:rPr lang="en-US" sz="900" b="1" i="0" u="none" strike="noStrike" dirty="0">
                          <a:solidFill>
                            <a:schemeClr val="tx1"/>
                          </a:solidFill>
                          <a:effectLst/>
                          <a:latin typeface="+mn-lt"/>
                          <a:ea typeface="等线" panose="02010600030101010101" pitchFamily="2" charset="-122"/>
                        </a:rPr>
                        <a:t>LCS_BDS_B2b_LTE_NR-Core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91927076"/>
                  </a:ext>
                </a:extLst>
              </a:tr>
              <a:tr h="233609">
                <a:tc>
                  <a:txBody>
                    <a:bodyPr/>
                    <a:lstStyle/>
                    <a:p>
                      <a:pPr algn="ctr" fontAlgn="ctr"/>
                      <a:r>
                        <a:rPr lang="en-US" sz="900" b="1" i="0" u="none" strike="noStrike" dirty="0">
                          <a:solidFill>
                            <a:schemeClr val="tx1"/>
                          </a:solidFill>
                          <a:effectLst/>
                          <a:latin typeface="+mn-lt"/>
                          <a:ea typeface="等线" panose="02010600030101010101" pitchFamily="2" charset="-122"/>
                        </a:rPr>
                        <a:t>LCS_NAVIC_L1_SPS_NR_LTE-Core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67789880"/>
                  </a:ext>
                </a:extLst>
              </a:tr>
              <a:tr h="251130">
                <a:tc>
                  <a:txBody>
                    <a:bodyPr/>
                    <a:lstStyle/>
                    <a:p>
                      <a:pPr algn="ctr" fontAlgn="ctr"/>
                      <a:r>
                        <a:rPr lang="en-US" sz="900" b="1" i="0" u="none" strike="noStrike" dirty="0">
                          <a:solidFill>
                            <a:srgbClr val="000000"/>
                          </a:solidFill>
                          <a:effectLst/>
                          <a:latin typeface="+mn-lt"/>
                          <a:ea typeface="等线" panose="02010600030101010101" pitchFamily="2" charset="-122"/>
                        </a:rPr>
                        <a:t>NR_ENDC_SON_MDT_Ph4-Core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nn-NO" sz="900" b="1" i="0" u="none" strike="noStrike" dirty="0">
                          <a:solidFill>
                            <a:srgbClr val="000000"/>
                          </a:solidFill>
                          <a:effectLst/>
                          <a:latin typeface="+mn-lt"/>
                          <a:ea typeface="等线" panose="02010600030101010101" pitchFamily="2" charset="-122"/>
                        </a:rPr>
                        <a:t>PM_KPI_5G_Ph4: </a:t>
                      </a: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Performance measurements/KPIs: </a:t>
                      </a:r>
                      <a:r>
                        <a:rPr lang="nn-NO" sz="900" b="0" i="0" u="none" strike="noStrike" dirty="0">
                          <a:solidFill>
                            <a:srgbClr val="000000"/>
                          </a:solidFill>
                          <a:effectLst/>
                          <a:latin typeface="+mn-lt"/>
                          <a:ea typeface="等线" panose="02010600030101010101" pitchFamily="2" charset="-122"/>
                        </a:rPr>
                        <a:t>TS 28.552/28.554</a:t>
                      </a:r>
                    </a:p>
                    <a:p>
                      <a:pPr algn="ctr" fontAlgn="ctr"/>
                      <a:r>
                        <a:rPr lang="nn-NO" sz="900" b="1" i="0" u="none" strike="noStrike" dirty="0">
                          <a:solidFill>
                            <a:srgbClr val="000000"/>
                          </a:solidFill>
                          <a:effectLst/>
                          <a:latin typeface="+mn-lt"/>
                          <a:ea typeface="等线" panose="02010600030101010101" pitchFamily="2" charset="-122"/>
                        </a:rPr>
                        <a:t>AdNRM_Ph3: configuration management: </a:t>
                      </a: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TS 28.541/TS 28.540</a:t>
                      </a:r>
                      <a:endParaRPr lang="nn-NO" sz="900" b="1" i="0" u="none" strike="noStrike" dirty="0">
                        <a:solidFill>
                          <a:srgbClr val="000000"/>
                        </a:solidFill>
                        <a:effectLst/>
                        <a:latin typeface="+mn-lt"/>
                        <a:ea typeface="等线" panose="02010600030101010101" pitchFamily="2" charset="-122"/>
                      </a:endParaRPr>
                    </a:p>
                    <a:p>
                      <a:pPr algn="ctr" fontAlgn="ctr"/>
                      <a:r>
                        <a:rPr lang="nn-NO" sz="900" b="1" i="0" u="none" strike="noStrike" dirty="0">
                          <a:solidFill>
                            <a:srgbClr val="000000"/>
                          </a:solidFill>
                          <a:effectLst/>
                          <a:latin typeface="+mn-lt"/>
                          <a:ea typeface="等线" panose="02010600030101010101" pitchFamily="2" charset="-122"/>
                        </a:rPr>
                        <a:t>TraceQoE_OAM</a:t>
                      </a:r>
                      <a:r>
                        <a:rPr lang="en-US" sz="900" b="1" i="0" u="none" strike="noStrike" dirty="0">
                          <a:solidFill>
                            <a:srgbClr val="000000"/>
                          </a:solidFill>
                          <a:effectLst/>
                          <a:latin typeface="+mn-lt"/>
                          <a:ea typeface="等线" panose="02010600030101010101" pitchFamily="2" charset="-122"/>
                        </a:rPr>
                        <a:t>:</a:t>
                      </a:r>
                      <a:r>
                        <a:rPr lang="zh-CN" altLang="en-US" sz="900" b="1" i="0" u="none" strike="noStrike" dirty="0">
                          <a:solidFill>
                            <a:srgbClr val="000000"/>
                          </a:solidFill>
                          <a:effectLst/>
                          <a:latin typeface="+mn-lt"/>
                          <a:ea typeface="等线" panose="02010600030101010101" pitchFamily="2" charset="-122"/>
                        </a:rPr>
                        <a:t> </a:t>
                      </a:r>
                      <a:r>
                        <a:rPr lang="en-US" altLang="zh-CN" sz="900" b="1" i="0" u="none" strike="noStrike" dirty="0">
                          <a:solidFill>
                            <a:srgbClr val="000000"/>
                          </a:solidFill>
                          <a:effectLst/>
                          <a:latin typeface="+mn-lt"/>
                          <a:ea typeface="等线" panose="02010600030101010101" pitchFamily="2" charset="-122"/>
                        </a:rPr>
                        <a:t>TS</a:t>
                      </a:r>
                      <a:r>
                        <a:rPr lang="zh-CN" altLang="en-US" sz="900" b="1" i="0" u="none" strike="noStrike" dirty="0">
                          <a:solidFill>
                            <a:srgbClr val="000000"/>
                          </a:solidFill>
                          <a:effectLst/>
                          <a:latin typeface="+mn-lt"/>
                          <a:ea typeface="等线" panose="02010600030101010101" pitchFamily="2" charset="-122"/>
                        </a:rPr>
                        <a:t> </a:t>
                      </a:r>
                      <a:r>
                        <a:rPr lang="en-US" altLang="zh-CN" sz="900" b="1" i="0" u="none" strike="noStrike" dirty="0">
                          <a:solidFill>
                            <a:srgbClr val="000000"/>
                          </a:solidFill>
                          <a:effectLst/>
                          <a:latin typeface="+mn-lt"/>
                          <a:ea typeface="等线" panose="02010600030101010101" pitchFamily="2" charset="-122"/>
                        </a:rPr>
                        <a:t>28.422</a:t>
                      </a:r>
                      <a:endParaRPr lang="nn-NO"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rPr>
                        <a:t>AdNRM_Ph3 (Huawei): </a:t>
                      </a:r>
                      <a:r>
                        <a:rPr lang="nn-NO" altLang="zh-CN" sz="900" b="1" i="0" u="none" strike="noStrike" dirty="0">
                          <a:solidFill>
                            <a:srgbClr val="000000"/>
                          </a:solidFill>
                          <a:effectLst/>
                          <a:latin typeface="+mn-lt"/>
                          <a:ea typeface="等线" panose="02010600030101010101" pitchFamily="2" charset="-122"/>
                        </a:rPr>
                        <a:t>configuration management: </a:t>
                      </a: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TS 28.541/TS 28.540</a:t>
                      </a:r>
                      <a:endParaRPr lang="en-US" sz="900" b="0"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45780545"/>
                  </a:ext>
                </a:extLst>
              </a:tr>
              <a:tr h="0">
                <a:tc>
                  <a:txBody>
                    <a:bodyPr/>
                    <a:lstStyle/>
                    <a:p>
                      <a:pPr algn="ctr" fontAlgn="ctr"/>
                      <a:r>
                        <a:rPr lang="en-US" sz="900" b="1" i="0" u="none" strike="noStrike" dirty="0" err="1">
                          <a:solidFill>
                            <a:srgbClr val="000000"/>
                          </a:solidFill>
                          <a:effectLst/>
                          <a:latin typeface="+mn-lt"/>
                          <a:ea typeface="等线" panose="02010600030101010101" pitchFamily="2" charset="-122"/>
                        </a:rPr>
                        <a:t>NR_AIML_NGRAN_enh</a:t>
                      </a:r>
                      <a:r>
                        <a:rPr lang="en-US" sz="900" b="1" i="0" u="none" strike="noStrike" dirty="0">
                          <a:solidFill>
                            <a:srgbClr val="000000"/>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AIML_MGT_Ph2(NEC/intel)</a:t>
                      </a:r>
                      <a:r>
                        <a:rPr lang="en-US" altLang="zh-CN" sz="900" b="0" kern="1200" dirty="0">
                          <a:solidFill>
                            <a:srgbClr val="3333FF"/>
                          </a:solidFill>
                          <a:latin typeface="+mn-lt"/>
                          <a:ea typeface="+mn-ea"/>
                          <a:cs typeface="+mn-cs"/>
                        </a:rPr>
                        <a:t>: </a:t>
                      </a:r>
                      <a:r>
                        <a:rPr lang="en-US" altLang="zh-CN" sz="900" b="0" kern="1200" dirty="0">
                          <a:solidFill>
                            <a:schemeClr val="tx1"/>
                          </a:solidFill>
                          <a:latin typeface="+mn-lt"/>
                          <a:ea typeface="+mn-ea"/>
                          <a:cs typeface="+mn-cs"/>
                        </a:rPr>
                        <a:t>AIML management: TS 28.105</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Energy_OAM_Ph3 (Nokia/Samsung): </a:t>
                      </a:r>
                      <a:r>
                        <a:rPr lang="en-US" altLang="zh-CN" sz="900" b="0" kern="1200" dirty="0">
                          <a:solidFill>
                            <a:schemeClr val="tx1"/>
                          </a:solidFill>
                          <a:latin typeface="+mn-lt"/>
                          <a:ea typeface="+mn-ea"/>
                          <a:cs typeface="+mn-cs"/>
                        </a:rPr>
                        <a:t>Energy cost mapping rule: TS 28.541</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Continuous MDT (Ericsson/CATT/Nokia/Huawei/ZTE): </a:t>
                      </a:r>
                      <a:r>
                        <a:rPr lang="en-US" altLang="zh-CN" sz="900" b="0" kern="1200" dirty="0">
                          <a:solidFill>
                            <a:schemeClr val="tx1"/>
                          </a:solidFill>
                          <a:latin typeface="+mn-lt"/>
                          <a:ea typeface="+mn-ea"/>
                          <a:cs typeface="+mn-cs"/>
                        </a:rPr>
                        <a:t>TS 28.622/32.422/32.423</a:t>
                      </a:r>
                      <a:endParaRPr lang="zh-CN" altLang="en-US" sz="900" b="0" kern="1200" dirty="0">
                        <a:solidFill>
                          <a:schemeClr val="tx1"/>
                        </a:solidFill>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13" name="Title 3">
            <a:extLst>
              <a:ext uri="{FF2B5EF4-FFF2-40B4-BE49-F238E27FC236}">
                <a16:creationId xmlns:a16="http://schemas.microsoft.com/office/drawing/2014/main" id="{DB986861-2438-4FE8-8018-CA6A2882C052}"/>
              </a:ext>
            </a:extLst>
          </p:cNvPr>
          <p:cNvSpPr txBox="1">
            <a:spLocks/>
          </p:cNvSpPr>
          <p:nvPr/>
        </p:nvSpPr>
        <p:spPr bwMode="auto">
          <a:xfrm>
            <a:off x="487679" y="63114"/>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4" name="矩形 8">
            <a:extLst>
              <a:ext uri="{FF2B5EF4-FFF2-40B4-BE49-F238E27FC236}">
                <a16:creationId xmlns:a16="http://schemas.microsoft.com/office/drawing/2014/main" id="{2434AA13-A41A-4B52-87AE-53E89EAB81C8}"/>
              </a:ext>
            </a:extLst>
          </p:cNvPr>
          <p:cNvSpPr/>
          <p:nvPr/>
        </p:nvSpPr>
        <p:spPr>
          <a:xfrm>
            <a:off x="7807505" y="3077908"/>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15" name="矩形 9">
            <a:extLst>
              <a:ext uri="{FF2B5EF4-FFF2-40B4-BE49-F238E27FC236}">
                <a16:creationId xmlns:a16="http://schemas.microsoft.com/office/drawing/2014/main" id="{9EF66AF5-61C9-4E33-A73F-4616C7329690}"/>
              </a:ext>
            </a:extLst>
          </p:cNvPr>
          <p:cNvSpPr/>
          <p:nvPr/>
        </p:nvSpPr>
        <p:spPr>
          <a:xfrm>
            <a:off x="7807505" y="3335115"/>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16" name="矩形 10">
            <a:extLst>
              <a:ext uri="{FF2B5EF4-FFF2-40B4-BE49-F238E27FC236}">
                <a16:creationId xmlns:a16="http://schemas.microsoft.com/office/drawing/2014/main" id="{C98DA7DB-A0B9-4950-AD1A-BB7A0F2A5141}"/>
              </a:ext>
            </a:extLst>
          </p:cNvPr>
          <p:cNvSpPr/>
          <p:nvPr/>
        </p:nvSpPr>
        <p:spPr>
          <a:xfrm>
            <a:off x="7807505" y="3592322"/>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18" name="Rectangle 11">
            <a:extLst>
              <a:ext uri="{FF2B5EF4-FFF2-40B4-BE49-F238E27FC236}">
                <a16:creationId xmlns:a16="http://schemas.microsoft.com/office/drawing/2014/main" id="{F0184D49-E952-4B7C-9002-A3CB5CA18723}"/>
              </a:ext>
            </a:extLst>
          </p:cNvPr>
          <p:cNvSpPr/>
          <p:nvPr/>
        </p:nvSpPr>
        <p:spPr>
          <a:xfrm>
            <a:off x="165601" y="736245"/>
            <a:ext cx="9648000" cy="507831"/>
          </a:xfrm>
          <a:prstGeom prst="rect">
            <a:avLst/>
          </a:prstGeom>
        </p:spPr>
        <p:txBody>
          <a:bodyPr wrap="square">
            <a:spAutoFit/>
          </a:bodyPr>
          <a:lstStyle/>
          <a:p>
            <a:r>
              <a:rPr lang="en-US" altLang="zh-CN" sz="1400" dirty="0">
                <a:solidFill>
                  <a:srgbClr val="3333FF"/>
                </a:solidFill>
              </a:rPr>
              <a:t>Feedback are welcome in NWM link: </a:t>
            </a:r>
            <a:r>
              <a:rPr lang="en-US" altLang="zh-CN" dirty="0">
                <a:solidFill>
                  <a:srgbClr val="3333FF"/>
                </a:solidFill>
                <a:hlinkClick r:id="rId2"/>
              </a:rPr>
              <a:t>https://nwm-trial.etsi.org/#/documents/9141</a:t>
            </a:r>
            <a:r>
              <a:rPr lang="en-US" altLang="zh-CN" dirty="0">
                <a:solidFill>
                  <a:srgbClr val="3333FF"/>
                </a:solidFill>
              </a:rPr>
              <a:t> :SA5 Rel-19 management support to RAN1/RAN2/RAN3 feature</a:t>
            </a:r>
          </a:p>
        </p:txBody>
      </p:sp>
    </p:spTree>
    <p:extLst>
      <p:ext uri="{BB962C8B-B14F-4D97-AF65-F5344CB8AC3E}">
        <p14:creationId xmlns:p14="http://schemas.microsoft.com/office/powerpoint/2010/main" val="5628867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2F8DFC8-B863-4A6F-9378-61B773C4654B}"/>
              </a:ext>
            </a:extLst>
          </p:cNvPr>
          <p:cNvSpPr txBox="1">
            <a:spLocks/>
          </p:cNvSpPr>
          <p:nvPr/>
        </p:nvSpPr>
        <p:spPr bwMode="auto">
          <a:xfrm>
            <a:off x="91275" y="-91004"/>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3600" b="0" i="0" u="none" strike="noStrike" kern="0" cap="none" spc="0" normalizeH="0" baseline="0" noProof="0" dirty="0">
                <a:ln>
                  <a:noFill/>
                </a:ln>
                <a:solidFill>
                  <a:srgbClr val="FF0000"/>
                </a:solidFill>
                <a:effectLst/>
                <a:uLnTx/>
                <a:uFillTx/>
                <a:latin typeface="Calibri"/>
                <a:ea typeface="+mj-ea"/>
                <a:cs typeface="+mj-cs"/>
              </a:rPr>
              <a:t>SA</a:t>
            </a:r>
            <a:r>
              <a:rPr kumimoji="0" lang="en-US" sz="3600" b="0" i="0" u="none" strike="noStrike" kern="0" cap="none" spc="0" normalizeH="0" baseline="0" noProof="0" dirty="0">
                <a:ln>
                  <a:noFill/>
                </a:ln>
                <a:solidFill>
                  <a:srgbClr val="FF0000"/>
                </a:solidFill>
                <a:effectLst/>
                <a:uLnTx/>
                <a:uFillTx/>
                <a:latin typeface="Calibri"/>
                <a:ea typeface="+mj-ea"/>
                <a:cs typeface="+mj-cs"/>
              </a:rPr>
              <a:t>5 Rel-19 </a:t>
            </a:r>
            <a:r>
              <a:rPr kumimoji="0" lang="en-IE" sz="3600" b="0" i="0" u="none" strike="noStrike" kern="0" cap="none" spc="0" normalizeH="0" baseline="0" noProof="0" dirty="0">
                <a:ln>
                  <a:noFill/>
                </a:ln>
                <a:solidFill>
                  <a:srgbClr val="FF0000"/>
                </a:solidFill>
                <a:effectLst/>
                <a:uLnTx/>
                <a:uFillTx/>
                <a:latin typeface="Calibri"/>
                <a:ea typeface="+mj-ea"/>
                <a:cs typeface="+mj-cs"/>
              </a:rPr>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(OAM)</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7" name="Table 5">
            <a:extLst>
              <a:ext uri="{FF2B5EF4-FFF2-40B4-BE49-F238E27FC236}">
                <a16:creationId xmlns:a16="http://schemas.microsoft.com/office/drawing/2014/main" id="{1941283F-65FF-4A34-9B39-8768F4C3BAB9}"/>
              </a:ext>
            </a:extLst>
          </p:cNvPr>
          <p:cNvGraphicFramePr>
            <a:graphicFrameLocks noGrp="1"/>
          </p:cNvGraphicFramePr>
          <p:nvPr>
            <p:extLst>
              <p:ext uri="{D42A27DB-BD31-4B8C-83A1-F6EECF244321}">
                <p14:modId xmlns:p14="http://schemas.microsoft.com/office/powerpoint/2010/main" val="447046357"/>
              </p:ext>
            </p:extLst>
          </p:nvPr>
        </p:nvGraphicFramePr>
        <p:xfrm>
          <a:off x="91604" y="408587"/>
          <a:ext cx="12009121" cy="6499860"/>
        </p:xfrm>
        <a:graphic>
          <a:graphicData uri="http://schemas.openxmlformats.org/drawingml/2006/table">
            <a:tbl>
              <a:tblPr firstRow="1" bandRow="1"/>
              <a:tblGrid>
                <a:gridCol w="624293">
                  <a:extLst>
                    <a:ext uri="{9D8B030D-6E8A-4147-A177-3AD203B41FA5}">
                      <a16:colId xmlns:a16="http://schemas.microsoft.com/office/drawing/2014/main" val="4071695017"/>
                    </a:ext>
                  </a:extLst>
                </a:gridCol>
                <a:gridCol w="783203">
                  <a:extLst>
                    <a:ext uri="{9D8B030D-6E8A-4147-A177-3AD203B41FA5}">
                      <a16:colId xmlns:a16="http://schemas.microsoft.com/office/drawing/2014/main" val="3614201570"/>
                    </a:ext>
                  </a:extLst>
                </a:gridCol>
                <a:gridCol w="828607">
                  <a:extLst>
                    <a:ext uri="{9D8B030D-6E8A-4147-A177-3AD203B41FA5}">
                      <a16:colId xmlns:a16="http://schemas.microsoft.com/office/drawing/2014/main" val="3265652922"/>
                    </a:ext>
                  </a:extLst>
                </a:gridCol>
                <a:gridCol w="828607">
                  <a:extLst>
                    <a:ext uri="{9D8B030D-6E8A-4147-A177-3AD203B41FA5}">
                      <a16:colId xmlns:a16="http://schemas.microsoft.com/office/drawing/2014/main" val="3327203166"/>
                    </a:ext>
                  </a:extLst>
                </a:gridCol>
                <a:gridCol w="1377063">
                  <a:extLst>
                    <a:ext uri="{9D8B030D-6E8A-4147-A177-3AD203B41FA5}">
                      <a16:colId xmlns:a16="http://schemas.microsoft.com/office/drawing/2014/main" val="3630350376"/>
                    </a:ext>
                  </a:extLst>
                </a:gridCol>
                <a:gridCol w="532563">
                  <a:extLst>
                    <a:ext uri="{9D8B030D-6E8A-4147-A177-3AD203B41FA5}">
                      <a16:colId xmlns:a16="http://schemas.microsoft.com/office/drawing/2014/main" val="3202688"/>
                    </a:ext>
                  </a:extLst>
                </a:gridCol>
                <a:gridCol w="371880">
                  <a:extLst>
                    <a:ext uri="{9D8B030D-6E8A-4147-A177-3AD203B41FA5}">
                      <a16:colId xmlns:a16="http://schemas.microsoft.com/office/drawing/2014/main" val="1560111670"/>
                    </a:ext>
                  </a:extLst>
                </a:gridCol>
                <a:gridCol w="747608">
                  <a:extLst>
                    <a:ext uri="{9D8B030D-6E8A-4147-A177-3AD203B41FA5}">
                      <a16:colId xmlns:a16="http://schemas.microsoft.com/office/drawing/2014/main" val="1913383577"/>
                    </a:ext>
                  </a:extLst>
                </a:gridCol>
                <a:gridCol w="875553">
                  <a:extLst>
                    <a:ext uri="{9D8B030D-6E8A-4147-A177-3AD203B41FA5}">
                      <a16:colId xmlns:a16="http://schemas.microsoft.com/office/drawing/2014/main" val="3584294532"/>
                    </a:ext>
                  </a:extLst>
                </a:gridCol>
                <a:gridCol w="1022459">
                  <a:extLst>
                    <a:ext uri="{9D8B030D-6E8A-4147-A177-3AD203B41FA5}">
                      <a16:colId xmlns:a16="http://schemas.microsoft.com/office/drawing/2014/main" val="790597164"/>
                    </a:ext>
                  </a:extLst>
                </a:gridCol>
                <a:gridCol w="1815757">
                  <a:extLst>
                    <a:ext uri="{9D8B030D-6E8A-4147-A177-3AD203B41FA5}">
                      <a16:colId xmlns:a16="http://schemas.microsoft.com/office/drawing/2014/main" val="2567962841"/>
                    </a:ext>
                  </a:extLst>
                </a:gridCol>
                <a:gridCol w="683288">
                  <a:extLst>
                    <a:ext uri="{9D8B030D-6E8A-4147-A177-3AD203B41FA5}">
                      <a16:colId xmlns:a16="http://schemas.microsoft.com/office/drawing/2014/main" val="2531575634"/>
                    </a:ext>
                  </a:extLst>
                </a:gridCol>
                <a:gridCol w="583048">
                  <a:extLst>
                    <a:ext uri="{9D8B030D-6E8A-4147-A177-3AD203B41FA5}">
                      <a16:colId xmlns:a16="http://schemas.microsoft.com/office/drawing/2014/main" val="105663574"/>
                    </a:ext>
                  </a:extLst>
                </a:gridCol>
                <a:gridCol w="935192">
                  <a:extLst>
                    <a:ext uri="{9D8B030D-6E8A-4147-A177-3AD203B41FA5}">
                      <a16:colId xmlns:a16="http://schemas.microsoft.com/office/drawing/2014/main" val="4221935209"/>
                    </a:ext>
                  </a:extLst>
                </a:gridCol>
              </a:tblGrid>
              <a:tr h="173028">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600" dirty="0">
                          <a:solidFill>
                            <a:schemeClr val="tx1"/>
                          </a:solidFill>
                          <a:latin typeface="Calibri" panose="020F0502020204030204" pitchFamily="34" charset="0"/>
                          <a:cs typeface="Calibri" panose="020F0502020204030204" pitchFamily="34" charset="0"/>
                        </a:rPr>
                        <a:t>Abbreviation</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600" dirty="0">
                          <a:solidFill>
                            <a:schemeClr val="tx1"/>
                          </a:solidFill>
                          <a:latin typeface="Calibri" panose="020F0502020204030204" pitchFamily="34" charset="0"/>
                          <a:cs typeface="Calibri" panose="020F0502020204030204" pitchFamily="34" charset="0"/>
                        </a:rPr>
                        <a:t>Acronym</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600" b="1" dirty="0">
                          <a:solidFill>
                            <a:schemeClr val="tx1"/>
                          </a:solidFill>
                          <a:latin typeface="Calibri" panose="020F0502020204030204" pitchFamily="34" charset="0"/>
                          <a:cs typeface="Calibri" panose="020F0502020204030204" pitchFamily="34" charset="0"/>
                        </a:rPr>
                        <a:t>SA5  Specs</a:t>
                      </a:r>
                      <a:endParaRPr lang="zh-CN" altLang="en-US" sz="6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600" dirty="0">
                          <a:solidFill>
                            <a:schemeClr val="tx1"/>
                          </a:solidFill>
                          <a:latin typeface="Calibri" panose="020F0502020204030204" pitchFamily="34" charset="0"/>
                          <a:cs typeface="Calibri" panose="020F0502020204030204" pitchFamily="34" charset="0"/>
                        </a:rPr>
                        <a:t>SA1</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600" dirty="0">
                          <a:solidFill>
                            <a:schemeClr val="tx1"/>
                          </a:solidFill>
                          <a:latin typeface="Calibri" panose="020F0502020204030204" pitchFamily="34" charset="0"/>
                          <a:cs typeface="Calibri" panose="020F0502020204030204" pitchFamily="34" charset="0"/>
                        </a:rPr>
                        <a:t>SA2</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600" dirty="0">
                          <a:solidFill>
                            <a:schemeClr val="tx1"/>
                          </a:solidFill>
                          <a:latin typeface="Calibri" panose="020F0502020204030204" pitchFamily="34" charset="0"/>
                          <a:cs typeface="Calibri" panose="020F0502020204030204" pitchFamily="34" charset="0"/>
                        </a:rPr>
                        <a:t>SA3</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600" dirty="0">
                          <a:solidFill>
                            <a:schemeClr val="tx1"/>
                          </a:solidFill>
                          <a:latin typeface="Calibri" panose="020F0502020204030204" pitchFamily="34" charset="0"/>
                          <a:cs typeface="Calibri" panose="020F0502020204030204" pitchFamily="34" charset="0"/>
                        </a:rPr>
                        <a:t>SA4</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600" dirty="0">
                          <a:solidFill>
                            <a:schemeClr val="tx1"/>
                          </a:solidFill>
                          <a:latin typeface="Calibri" panose="020F0502020204030204" pitchFamily="34" charset="0"/>
                          <a:cs typeface="Calibri" panose="020F0502020204030204" pitchFamily="34" charset="0"/>
                        </a:rPr>
                        <a:t>SA6</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600" dirty="0">
                          <a:solidFill>
                            <a:schemeClr val="tx1"/>
                          </a:solidFill>
                          <a:latin typeface="Calibri" panose="020F0502020204030204" pitchFamily="34" charset="0"/>
                          <a:cs typeface="Calibri" panose="020F0502020204030204" pitchFamily="34" charset="0"/>
                        </a:rPr>
                        <a:t>RAN1</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600" dirty="0">
                          <a:solidFill>
                            <a:schemeClr val="tx1"/>
                          </a:solidFill>
                          <a:latin typeface="Calibri" panose="020F0502020204030204" pitchFamily="34" charset="0"/>
                          <a:cs typeface="Calibri" panose="020F0502020204030204" pitchFamily="34" charset="0"/>
                        </a:rPr>
                        <a:t>RAN2</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600" dirty="0">
                          <a:solidFill>
                            <a:schemeClr val="tx1"/>
                          </a:solidFill>
                          <a:latin typeface="Calibri" panose="020F0502020204030204" pitchFamily="34" charset="0"/>
                          <a:cs typeface="Calibri" panose="020F0502020204030204" pitchFamily="34" charset="0"/>
                        </a:rPr>
                        <a:t>RAN3</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600" dirty="0">
                          <a:solidFill>
                            <a:schemeClr val="tx1"/>
                          </a:solidFill>
                          <a:latin typeface="Calibri" panose="020F0502020204030204" pitchFamily="34" charset="0"/>
                          <a:cs typeface="Calibri" panose="020F0502020204030204" pitchFamily="34" charset="0"/>
                        </a:rPr>
                        <a:t>CT3</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600" dirty="0">
                          <a:solidFill>
                            <a:schemeClr val="tx1"/>
                          </a:solidFill>
                          <a:latin typeface="Calibri" panose="020F0502020204030204" pitchFamily="34" charset="0"/>
                          <a:cs typeface="Calibri" panose="020F0502020204030204" pitchFamily="34" charset="0"/>
                        </a:rPr>
                        <a:t>CT4</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600" dirty="0">
                          <a:solidFill>
                            <a:schemeClr val="tx1"/>
                          </a:solidFill>
                          <a:latin typeface="Calibri" panose="020F0502020204030204" pitchFamily="34" charset="0"/>
                          <a:cs typeface="Calibri" panose="020F0502020204030204" pitchFamily="34" charset="0"/>
                        </a:rPr>
                        <a:t>Other related groups</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2595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6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AIML_MGT_Ph2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 28.105,</a:t>
                      </a:r>
                      <a:r>
                        <a:rPr lang="zh-CN" altLang="en-US" sz="600" dirty="0">
                          <a:latin typeface="Calibri" panose="020F0502020204030204" pitchFamily="34" charset="0"/>
                          <a:cs typeface="Calibri" panose="020F0502020204030204" pitchFamily="34" charset="0"/>
                        </a:rPr>
                        <a:t> </a:t>
                      </a:r>
                      <a:r>
                        <a:rPr lang="en-US" altLang="zh-CN" sz="600">
                          <a:latin typeface="Calibri" panose="020F0502020204030204" pitchFamily="34" charset="0"/>
                          <a:cs typeface="Calibri" panose="020F0502020204030204" pitchFamily="34" charset="0"/>
                        </a:rPr>
                        <a:t>TS 28.541</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a:latin typeface="Calibri" panose="020F0502020204030204" pitchFamily="34" charset="0"/>
                          <a:cs typeface="Calibri" panose="020F0502020204030204" pitchFamily="34" charset="0"/>
                        </a:rPr>
                        <a:t>AIML_MT_Ph2(R19) TS</a:t>
                      </a:r>
                      <a:r>
                        <a:rPr lang="zh-CN" altLang="en-US" sz="600" dirty="0">
                          <a:latin typeface="Calibri" panose="020F0502020204030204" pitchFamily="34" charset="0"/>
                          <a:cs typeface="Calibri" panose="020F0502020204030204" pitchFamily="34" charset="0"/>
                        </a:rPr>
                        <a:t> </a:t>
                      </a:r>
                      <a:r>
                        <a:rPr lang="en-US" altLang="zh-CN" sz="600" dirty="0">
                          <a:latin typeface="Calibri" panose="020F0502020204030204" pitchFamily="34" charset="0"/>
                          <a:cs typeface="Calibri" panose="020F0502020204030204" pitchFamily="34" charset="0"/>
                        </a:rPr>
                        <a:t>22.261</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a:latin typeface="Calibri" panose="020F0502020204030204" pitchFamily="34" charset="0"/>
                          <a:cs typeface="Calibri" panose="020F0502020204030204" pitchFamily="34" charset="0"/>
                        </a:rPr>
                        <a:t>AIML_CN(R19)</a:t>
                      </a:r>
                    </a:p>
                    <a:p>
                      <a:r>
                        <a:rPr lang="en-US" altLang="zh-CN" sz="600" dirty="0">
                          <a:latin typeface="Calibri" panose="020F0502020204030204" pitchFamily="34" charset="0"/>
                          <a:cs typeface="Calibri" panose="020F0502020204030204" pitchFamily="34" charset="0"/>
                        </a:rPr>
                        <a:t>TS 23.288, TS 23.501</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err="1">
                          <a:latin typeface="Calibri" panose="020F0502020204030204" pitchFamily="34" charset="0"/>
                          <a:cs typeface="Calibri" panose="020F0502020204030204" pitchFamily="34" charset="0"/>
                        </a:rPr>
                        <a:t>NR_AIML_air</a:t>
                      </a:r>
                      <a:r>
                        <a:rPr lang="en-US" altLang="zh-CN" sz="600" dirty="0">
                          <a:latin typeface="Calibri" panose="020F0502020204030204" pitchFamily="34" charset="0"/>
                          <a:cs typeface="Calibri" panose="020F0502020204030204" pitchFamily="34" charset="0"/>
                        </a:rPr>
                        <a:t>-Core (R19), TR 38.843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dirty="0" err="1">
                          <a:solidFill>
                            <a:schemeClr val="tx1"/>
                          </a:solidFill>
                          <a:latin typeface="Calibri" panose="020F0502020204030204" pitchFamily="34" charset="0"/>
                          <a:cs typeface="Calibri" panose="020F0502020204030204" pitchFamily="34" charset="0"/>
                        </a:rPr>
                        <a:t>NR_AIML_NGRAN_enh</a:t>
                      </a:r>
                      <a:r>
                        <a:rPr lang="en-US" altLang="zh-CN" sz="600" dirty="0">
                          <a:solidFill>
                            <a:schemeClr val="tx1"/>
                          </a:solidFill>
                          <a:latin typeface="Calibri" panose="020F0502020204030204" pitchFamily="34" charset="0"/>
                          <a:cs typeface="Calibri" panose="020F0502020204030204" pitchFamily="34" charset="0"/>
                        </a:rPr>
                        <a:t>-Core</a:t>
                      </a:r>
                      <a:r>
                        <a:rPr lang="en-US" altLang="zh-CN" sz="600" b="0" i="0" u="none" strike="noStrike" kern="1200" dirty="0">
                          <a:solidFill>
                            <a:schemeClr val="tx1"/>
                          </a:solidFill>
                          <a:effectLst/>
                          <a:latin typeface="Calibri" panose="020F0502020204030204" pitchFamily="34" charset="0"/>
                          <a:ea typeface="+mn-ea"/>
                          <a:cs typeface="Calibri" panose="020F0502020204030204" pitchFamily="34" charset="0"/>
                        </a:rPr>
                        <a:t>(R19)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b="0" i="0" u="none" strike="noStrike" kern="1200" dirty="0">
                          <a:solidFill>
                            <a:schemeClr val="tx1"/>
                          </a:solidFill>
                          <a:effectLst/>
                          <a:latin typeface="Calibri" panose="020F0502020204030204" pitchFamily="34" charset="0"/>
                          <a:ea typeface="+mn-ea"/>
                          <a:cs typeface="Calibri" panose="020F0502020204030204" pitchFamily="34" charset="0"/>
                        </a:rPr>
                        <a:t>TS 28.105, TS 38.300, TS 38.423, TS 38.413</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a:latin typeface="Calibri" panose="020F0502020204030204" pitchFamily="34" charset="0"/>
                          <a:cs typeface="Calibri" panose="020F0502020204030204" pitchFamily="34" charset="0"/>
                        </a:rPr>
                        <a:t>3GPP SA (TR 22.850)</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968084"/>
                  </a:ext>
                </a:extLst>
              </a:tr>
              <a:tr h="1730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6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MDA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eMDAS_Ph3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 28.104</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50063352"/>
                  </a:ext>
                </a:extLst>
              </a:tr>
              <a:tr h="2595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6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IDMS_MN_Ph3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 28.312</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a:solidFill>
                            <a:schemeClr val="tx1"/>
                          </a:solidFill>
                          <a:latin typeface="Calibri" panose="020F0502020204030204" pitchFamily="34" charset="0"/>
                          <a:cs typeface="Calibri" panose="020F0502020204030204" pitchFamily="34" charset="0"/>
                        </a:rPr>
                        <a:t>GSMA/CAMARA/ETSI ZSM/TMF</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452884"/>
                  </a:ext>
                </a:extLst>
              </a:tr>
              <a:tr h="1730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6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 28.567</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a:latin typeface="Calibri" panose="020F0502020204030204" pitchFamily="34" charset="0"/>
                          <a:cs typeface="Calibri" panose="020F0502020204030204" pitchFamily="34" charset="0"/>
                        </a:rPr>
                        <a:t>ETSI ZSM</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615751"/>
                  </a:ext>
                </a:extLst>
              </a:tr>
              <a:tr h="1730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6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 28.561</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a:latin typeface="Calibri" panose="020F0502020204030204" pitchFamily="34" charset="0"/>
                          <a:cs typeface="Calibri" panose="020F0502020204030204" pitchFamily="34" charset="0"/>
                        </a:rPr>
                        <a:t>ETSI ZSM</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236420"/>
                  </a:ext>
                </a:extLst>
              </a:tr>
              <a:tr h="1730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6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CMO</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FS_Cloud_OAM</a:t>
                      </a:r>
                      <a:endPar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a:latin typeface="Calibri" panose="020F0502020204030204" pitchFamily="34" charset="0"/>
                          <a:cs typeface="Calibri" panose="020F0502020204030204" pitchFamily="34" charset="0"/>
                        </a:rPr>
                        <a:t>ETSI NFV</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544183"/>
                  </a:ext>
                </a:extLst>
              </a:tr>
              <a:tr h="1730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6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MSEC</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FS_SECM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299235"/>
                  </a:ext>
                </a:extLst>
              </a:tr>
              <a:tr h="1730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 28.533</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519020"/>
                  </a:ext>
                </a:extLst>
              </a:tr>
              <a:tr h="1730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PTM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PlanM</a:t>
                      </a:r>
                      <a:endPar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TS28.572</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276434"/>
                  </a:ext>
                </a:extLst>
              </a:tr>
              <a:tr h="2595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 28.537,TS 28.622,TS 28.623</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701964"/>
                  </a:ext>
                </a:extLst>
              </a:tr>
              <a:tr h="1730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SREP</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Data_SREP</a:t>
                      </a:r>
                      <a:endPar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 28.622, TS 28.623</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460159"/>
                  </a:ext>
                </a:extLst>
              </a:tr>
              <a:tr h="2297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PM_KPI_5G_Ph4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 28.552, TS 28.554</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ltLang="zh-CN" sz="6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dirty="0">
                          <a:solidFill>
                            <a:schemeClr val="tx1"/>
                          </a:solidFill>
                          <a:latin typeface="Calibri" panose="020F0502020204030204" pitchFamily="34" charset="0"/>
                          <a:cs typeface="Calibri" panose="020F0502020204030204" pitchFamily="34" charset="0"/>
                        </a:rPr>
                        <a:t>XRMPh2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dirty="0">
                          <a:solidFill>
                            <a:schemeClr val="tx1"/>
                          </a:solidFill>
                          <a:latin typeface="Calibri" panose="020F0502020204030204" pitchFamily="34" charset="0"/>
                          <a:cs typeface="Calibri" panose="020F0502020204030204" pitchFamily="34" charset="0"/>
                        </a:rPr>
                        <a:t>TS 23.501, TS 23.502; TS 23.503, TS 23.316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600" b="0"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b="0" i="0" u="none" strike="noStrike" kern="1200" dirty="0">
                          <a:solidFill>
                            <a:schemeClr val="tx1"/>
                          </a:solidFill>
                          <a:effectLst/>
                          <a:latin typeface="Calibri" panose="020F0502020204030204" pitchFamily="34" charset="0"/>
                          <a:ea typeface="+mn-ea"/>
                          <a:cs typeface="Calibri" panose="020F0502020204030204" pitchFamily="34" charset="0"/>
                        </a:rPr>
                        <a:t>NR_Mob_Ph4-Core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dirty="0">
                          <a:solidFill>
                            <a:schemeClr val="tx1"/>
                          </a:solidFill>
                          <a:latin typeface="Calibri" panose="020F0502020204030204" pitchFamily="34" charset="0"/>
                          <a:cs typeface="Calibri" panose="020F0502020204030204" pitchFamily="34" charset="0"/>
                        </a:rPr>
                        <a:t>TS 38.300, TS 37.340, TS 38.423, TS 38.331</a:t>
                      </a:r>
                      <a:endParaRPr lang="en-US" altLang="zh-CN" sz="6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b="0" i="0" u="none" strike="noStrike" kern="1200" dirty="0">
                          <a:solidFill>
                            <a:schemeClr val="tx1"/>
                          </a:solidFill>
                          <a:effectLst/>
                          <a:latin typeface="Calibri" panose="020F0502020204030204" pitchFamily="34" charset="0"/>
                          <a:ea typeface="+mn-ea"/>
                          <a:cs typeface="Calibri" panose="020F0502020204030204" pitchFamily="34" charset="0"/>
                        </a:rPr>
                        <a:t>NR_ENDC_SON_MDT_Ph4-Core(R19)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b="0" dirty="0">
                          <a:solidFill>
                            <a:schemeClr val="tx1"/>
                          </a:solidFill>
                          <a:latin typeface="Calibri" panose="020F0502020204030204" pitchFamily="34" charset="0"/>
                          <a:cs typeface="Calibri" panose="020F0502020204030204" pitchFamily="34" charset="0"/>
                        </a:rPr>
                        <a:t>TS 38.300, TS 38.401, TS 38.473, TS 38.413, TS 37.340, TS 38.423</a:t>
                      </a:r>
                      <a:endParaRPr lang="zh-CN" altLang="en-US" sz="600" b="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618250"/>
                  </a:ext>
                </a:extLst>
              </a:tr>
              <a:tr h="6055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AdNRM</a:t>
                      </a:r>
                      <a:endPar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 28.541, TS 28.540</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kern="1200" dirty="0">
                          <a:solidFill>
                            <a:schemeClr val="tx1"/>
                          </a:solidFill>
                          <a:latin typeface="Calibri" panose="020F0502020204030204" pitchFamily="34" charset="0"/>
                          <a:ea typeface="+mn-ea"/>
                          <a:cs typeface="Calibri" panose="020F0502020204030204" pitchFamily="34" charset="0"/>
                        </a:rPr>
                        <a:t>VMR_Ph2 (R19) TS 23.501, TS 23.502, 23.273 </a:t>
                      </a:r>
                    </a:p>
                    <a:p>
                      <a:r>
                        <a:rPr lang="en-US" altLang="zh-CN" sz="600" kern="1200" dirty="0">
                          <a:solidFill>
                            <a:schemeClr val="tx1"/>
                          </a:solidFill>
                          <a:latin typeface="Calibri" panose="020F0502020204030204" pitchFamily="34" charset="0"/>
                          <a:ea typeface="+mn-ea"/>
                          <a:cs typeface="Calibri" panose="020F0502020204030204" pitchFamily="34" charset="0"/>
                        </a:rPr>
                        <a:t>5G_ProSe_Ph3 (R19)  TS 23.304</a:t>
                      </a:r>
                    </a:p>
                    <a:p>
                      <a:r>
                        <a:rPr lang="en-US" altLang="zh-CN" sz="600" kern="1200" dirty="0" err="1">
                          <a:solidFill>
                            <a:schemeClr val="tx1"/>
                          </a:solidFill>
                          <a:latin typeface="Calibri" panose="020F0502020204030204" pitchFamily="34" charset="0"/>
                          <a:ea typeface="+mn-ea"/>
                          <a:cs typeface="Calibri" panose="020F0502020204030204" pitchFamily="34" charset="0"/>
                        </a:rPr>
                        <a:t>AmbientIoT</a:t>
                      </a:r>
                      <a:r>
                        <a:rPr lang="en-US" altLang="zh-CN" sz="600" kern="1200" dirty="0">
                          <a:solidFill>
                            <a:schemeClr val="tx1"/>
                          </a:solidFill>
                          <a:latin typeface="Calibri" panose="020F0502020204030204" pitchFamily="34" charset="0"/>
                          <a:ea typeface="+mn-ea"/>
                          <a:cs typeface="Calibri" panose="020F0502020204030204" pitchFamily="34" charset="0"/>
                        </a:rPr>
                        <a:t> (R19)  TS 22.261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kern="1200" dirty="0">
                          <a:solidFill>
                            <a:schemeClr val="tx1"/>
                          </a:solidFill>
                          <a:latin typeface="Calibri" panose="020F0502020204030204" pitchFamily="34" charset="0"/>
                          <a:ea typeface="+mn-ea"/>
                          <a:cs typeface="Calibri" panose="020F0502020204030204" pitchFamily="34" charset="0"/>
                        </a:rPr>
                        <a:t>UPEAS_Ph2(R19) TS 23.501</a:t>
                      </a:r>
                    </a:p>
                    <a:p>
                      <a:r>
                        <a:rPr lang="en-US" altLang="zh-CN" sz="600" kern="1200" dirty="0">
                          <a:solidFill>
                            <a:schemeClr val="tx1"/>
                          </a:solidFill>
                          <a:latin typeface="Calibri" panose="020F0502020204030204" pitchFamily="34" charset="0"/>
                          <a:ea typeface="+mn-ea"/>
                          <a:cs typeface="Calibri" panose="020F0502020204030204" pitchFamily="34" charset="0"/>
                        </a:rPr>
                        <a:t>MASSS (R19)  TS 23.501</a:t>
                      </a:r>
                      <a:endParaRPr lang="en-US" altLang="zh-CN" sz="600" dirty="0">
                        <a:solidFill>
                          <a:srgbClr val="00B050"/>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6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Ambient_IoT_Solutions</a:t>
                      </a:r>
                      <a:r>
                        <a:rPr kumimoji="0" lang="en-US" altLang="zh-CN" sz="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-Core(R19)</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TS 38.291, TS 38.391, TS 38.191, TS 38.194, TS 38.195</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6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b="0" i="0" u="none" strike="noStrike" kern="1200" dirty="0">
                          <a:solidFill>
                            <a:schemeClr val="tx1"/>
                          </a:solidFill>
                          <a:effectLst/>
                          <a:latin typeface="Calibri" panose="020F0502020204030204" pitchFamily="34" charset="0"/>
                          <a:ea typeface="+mn-ea"/>
                          <a:cs typeface="Calibri" panose="020F0502020204030204" pitchFamily="34" charset="0"/>
                        </a:rPr>
                        <a:t>NR_Mob_Ph4-Core(R19)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dirty="0">
                          <a:solidFill>
                            <a:schemeClr val="tx1"/>
                          </a:solidFill>
                          <a:latin typeface="Calibri" panose="020F0502020204030204" pitchFamily="34" charset="0"/>
                          <a:cs typeface="Calibri" panose="020F0502020204030204" pitchFamily="34" charset="0"/>
                        </a:rPr>
                        <a:t>TS 38.300, TS 37.340, TS 38.423, TS 38.331</a:t>
                      </a:r>
                      <a:endParaRPr lang="zh-CN" altLang="en-US" sz="6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6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b="0" i="0" u="none" strike="noStrike" kern="1200" dirty="0">
                          <a:solidFill>
                            <a:schemeClr val="tx1"/>
                          </a:solidFill>
                          <a:effectLst/>
                          <a:latin typeface="Calibri" panose="020F0502020204030204" pitchFamily="34" charset="0"/>
                          <a:ea typeface="+mn-ea"/>
                          <a:cs typeface="Calibri" panose="020F0502020204030204" pitchFamily="34" charset="0"/>
                        </a:rPr>
                        <a:t>NR_ENDC_SON_MDT_Ph4-Core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b="0" dirty="0">
                          <a:solidFill>
                            <a:schemeClr val="tx1"/>
                          </a:solidFill>
                          <a:latin typeface="Calibri" panose="020F0502020204030204" pitchFamily="34" charset="0"/>
                          <a:cs typeface="Calibri" panose="020F0502020204030204" pitchFamily="34" charset="0"/>
                        </a:rPr>
                        <a:t>TS 38.300, TS 38.401, TS 38.473, TS 38.413, TS 37.340, TS 38.423</a:t>
                      </a:r>
                      <a:endParaRPr lang="zh-CN" altLang="en-US" sz="600" b="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b="0" dirty="0">
                          <a:solidFill>
                            <a:schemeClr val="tx1"/>
                          </a:solidFill>
                          <a:latin typeface="Calibri" panose="020F0502020204030204" pitchFamily="34" charset="0"/>
                          <a:cs typeface="Calibri" panose="020F0502020204030204" pitchFamily="34" charset="0"/>
                        </a:rPr>
                        <a:t>NR_WAB_5GFemto(R19)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b="0" dirty="0">
                          <a:solidFill>
                            <a:schemeClr val="tx1"/>
                          </a:solidFill>
                          <a:latin typeface="Calibri" panose="020F0502020204030204" pitchFamily="34" charset="0"/>
                          <a:cs typeface="Calibri" panose="020F0502020204030204" pitchFamily="34" charset="0"/>
                        </a:rPr>
                        <a:t>TS 28.541, TS 28.540, TS 38.300, TS 38.413, TS 38.423, TS 38.410, TS 38.401</a:t>
                      </a:r>
                      <a:endParaRPr lang="zh-CN" altLang="en-US" sz="600" b="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b="0" dirty="0">
                          <a:latin typeface="Calibri" panose="020F0502020204030204" pitchFamily="34" charset="0"/>
                          <a:cs typeface="Calibri" panose="020F0502020204030204" pitchFamily="34" charset="0"/>
                        </a:rPr>
                        <a:t>SBIProtoc19 (R19)</a:t>
                      </a:r>
                      <a:endParaRPr lang="zh-CN" altLang="en-US" sz="6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a:latin typeface="Calibri" panose="020F0502020204030204" pitchFamily="34" charset="0"/>
                          <a:cs typeface="Calibri" panose="020F0502020204030204" pitchFamily="34" charset="0"/>
                        </a:rPr>
                        <a:t>GSMA (GST)</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559770"/>
                  </a:ext>
                </a:extLst>
              </a:tr>
              <a:tr h="3460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TMQ</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TraceQoE_OAM</a:t>
                      </a:r>
                      <a:endPar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 32.422, TS 32.423, TS 28.622, TS 28.623</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b="0" i="0" u="none" strike="noStrike" kern="1200" dirty="0">
                          <a:solidFill>
                            <a:schemeClr val="tx1"/>
                          </a:solidFill>
                          <a:effectLst/>
                          <a:latin typeface="Calibri" panose="020F0502020204030204" pitchFamily="34" charset="0"/>
                          <a:ea typeface="+mn-ea"/>
                          <a:cs typeface="Calibri" panose="020F0502020204030204" pitchFamily="34" charset="0"/>
                        </a:rPr>
                        <a:t>NR_ENDC_SON_MDT_Ph4-Core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b="0" dirty="0">
                          <a:solidFill>
                            <a:schemeClr val="tx1"/>
                          </a:solidFill>
                          <a:latin typeface="Calibri" panose="020F0502020204030204" pitchFamily="34" charset="0"/>
                          <a:cs typeface="Calibri" panose="020F0502020204030204" pitchFamily="34" charset="0"/>
                        </a:rPr>
                        <a:t>TS 38.300, TS 38.401, TS 38.473, TS 38.413, TS 37.340, TS 38.423</a:t>
                      </a:r>
                      <a:endParaRPr lang="zh-CN" altLang="en-US" sz="600" b="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a:latin typeface="Calibri" panose="020F0502020204030204" pitchFamily="34" charset="0"/>
                          <a:cs typeface="Calibri" panose="020F0502020204030204" pitchFamily="34" charset="0"/>
                        </a:rPr>
                        <a:t>X</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387041"/>
                  </a:ext>
                </a:extLst>
              </a:tr>
              <a:tr h="5262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 28.541, TS 28.540</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600" b="0" i="0" u="none" strike="noStrike" kern="1200" dirty="0">
                          <a:solidFill>
                            <a:srgbClr val="000000"/>
                          </a:solidFill>
                          <a:effectLst/>
                          <a:latin typeface="Calibri" panose="020F0502020204030204" pitchFamily="34" charset="0"/>
                          <a:ea typeface="+mn-ea"/>
                          <a:cs typeface="Calibri" panose="020F0502020204030204" pitchFamily="34" charset="0"/>
                        </a:rPr>
                        <a:t>FS_5GSAT_Ph3_ARCH(R19)</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600" b="0" i="0" u="none" strike="noStrike" kern="1200" dirty="0">
                          <a:solidFill>
                            <a:srgbClr val="000000"/>
                          </a:solidFill>
                          <a:effectLst/>
                          <a:latin typeface="Calibri" panose="020F0502020204030204" pitchFamily="34" charset="0"/>
                          <a:ea typeface="+mn-ea"/>
                          <a:cs typeface="Calibri" panose="020F0502020204030204" pitchFamily="34" charset="0"/>
                        </a:rPr>
                        <a:t>TS 23.501, TR 23.700-29</a:t>
                      </a:r>
                      <a:endParaRPr lang="zh-CN" altLang="en-US" sz="6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u="none" strike="noStrike" kern="1200" dirty="0">
                          <a:solidFill>
                            <a:schemeClr val="tx1"/>
                          </a:solidFill>
                          <a:effectLst/>
                          <a:latin typeface="Calibri" panose="020F0502020204030204" pitchFamily="34" charset="0"/>
                          <a:ea typeface="+mn-ea"/>
                          <a:cs typeface="Calibri" panose="020F0502020204030204" pitchFamily="34" charset="0"/>
                        </a:rPr>
                        <a:t>NR_NTN_Ph3-Core</a:t>
                      </a:r>
                      <a:r>
                        <a:rPr lang="en-US" altLang="zh-CN" sz="600" b="0" i="0" u="none" strike="noStrike" kern="1200" dirty="0">
                          <a:solidFill>
                            <a:schemeClr val="tx1"/>
                          </a:solidFill>
                          <a:effectLst/>
                          <a:latin typeface="Calibri" panose="020F0502020204030204" pitchFamily="34" charset="0"/>
                          <a:ea typeface="+mn-ea"/>
                          <a:cs typeface="Calibri" panose="020F0502020204030204" pitchFamily="34" charset="0"/>
                        </a:rPr>
                        <a:t>(R19)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b="0" i="0" u="none" strike="noStrike" kern="1200" dirty="0">
                          <a:solidFill>
                            <a:schemeClr val="tx1"/>
                          </a:solidFill>
                          <a:effectLst/>
                          <a:latin typeface="Calibri" panose="020F0502020204030204" pitchFamily="34" charset="0"/>
                          <a:ea typeface="+mn-ea"/>
                          <a:cs typeface="Calibri" panose="020F0502020204030204" pitchFamily="34" charset="0"/>
                        </a:rPr>
                        <a:t>TS 38.300, TS 38.413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b="0" i="0" u="none" strike="noStrike" kern="1200" dirty="0">
                          <a:solidFill>
                            <a:schemeClr val="tx1"/>
                          </a:solidFill>
                          <a:effectLst/>
                          <a:latin typeface="Calibri" panose="020F0502020204030204" pitchFamily="34" charset="0"/>
                          <a:ea typeface="+mn-ea"/>
                          <a:cs typeface="Calibri" panose="020F0502020204030204" pitchFamily="34" charset="0"/>
                        </a:rPr>
                        <a:t>IoT_NTN_Ph3-Core(R19)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b="0" i="0" u="none" strike="noStrike" kern="1200" dirty="0">
                          <a:solidFill>
                            <a:schemeClr val="tx1"/>
                          </a:solidFill>
                          <a:effectLst/>
                          <a:latin typeface="Calibri" panose="020F0502020204030204" pitchFamily="34" charset="0"/>
                          <a:ea typeface="+mn-ea"/>
                          <a:cs typeface="Calibri" panose="020F0502020204030204" pitchFamily="34" charset="0"/>
                        </a:rPr>
                        <a:t>TS 36.300, TS 36.413</a:t>
                      </a:r>
                    </a:p>
                    <a:p>
                      <a:pPr marL="0" marR="0" lvl="0" indent="0" algn="l" defTabSz="914400" rtl="0" eaLnBrk="1" fontAlgn="auto" latinLnBrk="0" hangingPunct="1">
                        <a:lnSpc>
                          <a:spcPct val="100000"/>
                        </a:lnSpc>
                        <a:spcBef>
                          <a:spcPts val="0"/>
                        </a:spcBef>
                        <a:spcAft>
                          <a:spcPts val="0"/>
                        </a:spcAft>
                        <a:buClrTx/>
                        <a:buSzTx/>
                        <a:buFontTx/>
                        <a:buNone/>
                        <a:tabLst/>
                        <a:defRPr/>
                      </a:pPr>
                      <a:r>
                        <a:rPr lang="nn-NO" altLang="zh-CN" sz="600" b="0" i="0" u="none" strike="noStrike" kern="1200" dirty="0">
                          <a:solidFill>
                            <a:schemeClr val="tx1"/>
                          </a:solidFill>
                          <a:effectLst/>
                          <a:latin typeface="Calibri" panose="020F0502020204030204" pitchFamily="34" charset="0"/>
                          <a:ea typeface="+mn-ea"/>
                          <a:cs typeface="Calibri" panose="020F0502020204030204" pitchFamily="34" charset="0"/>
                        </a:rPr>
                        <a:t>LTE_TN_NR_NTN_mob</a:t>
                      </a:r>
                      <a:r>
                        <a:rPr lang="en-US" altLang="zh-CN" sz="600" b="0" i="0" u="none" strike="noStrike" kern="1200" dirty="0">
                          <a:solidFill>
                            <a:schemeClr val="tx1"/>
                          </a:solidFill>
                          <a:effectLst/>
                          <a:latin typeface="Calibri" panose="020F0502020204030204" pitchFamily="34" charset="0"/>
                          <a:ea typeface="+mn-ea"/>
                          <a:cs typeface="Calibri" panose="020F0502020204030204" pitchFamily="34" charset="0"/>
                        </a:rPr>
                        <a:t>(R19)</a:t>
                      </a:r>
                      <a:endParaRPr lang="zh-CN" altLang="en-US" sz="600" b="0" i="0" u="none" strike="noStrike"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b="0" i="0" u="none" strike="noStrike" kern="1200" dirty="0">
                          <a:solidFill>
                            <a:schemeClr val="tx1"/>
                          </a:solidFill>
                          <a:effectLst/>
                          <a:latin typeface="Calibri" panose="020F0502020204030204" pitchFamily="34" charset="0"/>
                          <a:ea typeface="+mn-ea"/>
                          <a:cs typeface="Calibri" panose="020F0502020204030204" pitchFamily="34" charset="0"/>
                        </a:rPr>
                        <a:t>TS 36.300, TS 36.306, TS 36.331</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600" b="0" i="0" u="none" strike="noStrike" kern="1200" dirty="0">
                        <a:solidFill>
                          <a:schemeClr val="tx1"/>
                        </a:solidFill>
                        <a:effectLst/>
                        <a:highlight>
                          <a:srgbClr val="FF0000"/>
                        </a:highligh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552970"/>
                  </a:ext>
                </a:extLst>
              </a:tr>
              <a:tr h="2595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IABM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nn-NO"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NR_mobile_IAB_OAM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 28.315, TS 28.541, TS 28.540</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ltLang="zh-CN"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err="1">
                          <a:latin typeface="Calibri" panose="020F0502020204030204" pitchFamily="34" charset="0"/>
                          <a:cs typeface="Calibri" panose="020F0502020204030204" pitchFamily="34" charset="0"/>
                        </a:rPr>
                        <a:t>NR_mobile_IAB</a:t>
                      </a:r>
                      <a:r>
                        <a:rPr lang="en-US" altLang="zh-CN" sz="600" dirty="0">
                          <a:latin typeface="Calibri" panose="020F0502020204030204" pitchFamily="34" charset="0"/>
                          <a:cs typeface="Calibri" panose="020F0502020204030204" pitchFamily="34" charset="0"/>
                        </a:rPr>
                        <a:t>-Core(R18)</a:t>
                      </a:r>
                    </a:p>
                    <a:p>
                      <a:r>
                        <a:rPr lang="en-US" altLang="zh-CN" sz="600" dirty="0">
                          <a:latin typeface="Calibri" panose="020F0502020204030204" pitchFamily="34" charset="0"/>
                          <a:cs typeface="Calibri" panose="020F0502020204030204" pitchFamily="34" charset="0"/>
                        </a:rPr>
                        <a:t>TS 38.174, TS 38.300, TS 38.401</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382115"/>
                  </a:ext>
                </a:extLst>
              </a:tr>
              <a:tr h="4325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RedcapM</a:t>
                      </a:r>
                      <a:endPar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NR_RedCap_OAM</a:t>
                      </a:r>
                      <a:endPar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 28.552, TS 28.541, TS 28.540</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a:latin typeface="Calibri" panose="020F0502020204030204" pitchFamily="34" charset="0"/>
                          <a:cs typeface="Calibri" panose="020F0502020204030204" pitchFamily="34" charset="0"/>
                        </a:rPr>
                        <a:t>NR_REDCAP_Ph2(R18)</a:t>
                      </a:r>
                    </a:p>
                    <a:p>
                      <a:r>
                        <a:rPr lang="en-US" altLang="zh-CN" sz="600" dirty="0">
                          <a:latin typeface="Calibri" panose="020F0502020204030204" pitchFamily="34" charset="0"/>
                          <a:cs typeface="Calibri" panose="020F0502020204030204" pitchFamily="34" charset="0"/>
                        </a:rPr>
                        <a:t>TS 23.501, TS 23.502, TS 28.876</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err="1">
                          <a:latin typeface="Calibri" panose="020F0502020204030204" pitchFamily="34" charset="0"/>
                          <a:cs typeface="Calibri" panose="020F0502020204030204" pitchFamily="34" charset="0"/>
                        </a:rPr>
                        <a:t>NR_redcap_enh</a:t>
                      </a:r>
                      <a:r>
                        <a:rPr lang="en-US" altLang="zh-CN" sz="600" dirty="0">
                          <a:latin typeface="Calibri" panose="020F0502020204030204" pitchFamily="34" charset="0"/>
                          <a:cs typeface="Calibri" panose="020F0502020204030204" pitchFamily="34" charset="0"/>
                        </a:rPr>
                        <a:t>-Core (R18)</a:t>
                      </a:r>
                    </a:p>
                    <a:p>
                      <a:r>
                        <a:rPr lang="en-US" altLang="zh-CN" sz="600" dirty="0">
                          <a:latin typeface="Calibri" panose="020F0502020204030204" pitchFamily="34" charset="0"/>
                          <a:cs typeface="Calibri" panose="020F0502020204030204" pitchFamily="34" charset="0"/>
                        </a:rPr>
                        <a:t>TS 38.300, TS 38.423, TS 38.413, TS 38.331</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80545"/>
                  </a:ext>
                </a:extLst>
              </a:tr>
              <a:tr h="1730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 28.552, TS 28.541</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err="1">
                          <a:latin typeface="Calibri" panose="020F0502020204030204" pitchFamily="34" charset="0"/>
                          <a:cs typeface="Calibri" panose="020F0502020204030204" pitchFamily="34" charset="0"/>
                        </a:rPr>
                        <a:t>eNA_Ph</a:t>
                      </a:r>
                      <a:r>
                        <a:rPr lang="en-US" altLang="zh-CN" sz="600" dirty="0">
                          <a:latin typeface="Calibri" panose="020F0502020204030204" pitchFamily="34" charset="0"/>
                          <a:cs typeface="Calibri" panose="020F0502020204030204" pitchFamily="34" charset="0"/>
                        </a:rPr>
                        <a:t> 2 (R17), TS 23.288</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336468"/>
                  </a:ext>
                </a:extLst>
              </a:tr>
              <a:tr h="2595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NSM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600" dirty="0">
                          <a:latin typeface="Calibri" panose="020F0502020204030204" pitchFamily="34" charset="0"/>
                          <a:cs typeface="Calibri" panose="020F0502020204030204" pitchFamily="34" charset="0"/>
                        </a:rPr>
                        <a:t>TS 32.130</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a:latin typeface="Calibri" panose="020F0502020204030204" pitchFamily="34" charset="0"/>
                          <a:cs typeface="Calibri" panose="020F0502020204030204" pitchFamily="34" charset="0"/>
                        </a:rPr>
                        <a:t>TS 22.261</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a:latin typeface="Calibri" panose="020F0502020204030204" pitchFamily="34" charset="0"/>
                          <a:cs typeface="Calibri" panose="020F0502020204030204" pitchFamily="34" charset="0"/>
                        </a:rPr>
                        <a:t>TEI19_NetShare(R19), TS 23.501, TS 23.502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CN"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ltLang="zh-CN"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862012"/>
                  </a:ext>
                </a:extLst>
              </a:tr>
              <a:tr h="3460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Energy_OAM_Ph3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600" dirty="0">
                          <a:latin typeface="Calibri" panose="020F0502020204030204" pitchFamily="34" charset="0"/>
                          <a:cs typeface="Calibri" panose="020F0502020204030204" pitchFamily="34" charset="0"/>
                        </a:rPr>
                        <a:t>TS 28.310, TS 28.541, TS 28.540, TS 28.552, </a:t>
                      </a:r>
                      <a:r>
                        <a:rPr lang="en-US" altLang="zh-CN" sz="600">
                          <a:latin typeface="Calibri" panose="020F0502020204030204" pitchFamily="34" charset="0"/>
                          <a:cs typeface="Calibri" panose="020F0502020204030204" pitchFamily="34" charset="0"/>
                        </a:rPr>
                        <a:t>TS 28.554</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a:latin typeface="Calibri" panose="020F0502020204030204" pitchFamily="34" charset="0"/>
                          <a:cs typeface="Calibri" panose="020F0502020204030204" pitchFamily="34" charset="0"/>
                        </a:rPr>
                        <a:t>TS 22.261 (EE as a service)</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dirty="0">
                          <a:latin typeface="Calibri" panose="020F0502020204030204" pitchFamily="34" charset="0"/>
                          <a:cs typeface="Calibri" panose="020F0502020204030204" pitchFamily="34" charset="0"/>
                        </a:rPr>
                        <a:t>EnergySys (R19)j,  TS 23.501, TS 23.502, TS 23.503</a:t>
                      </a:r>
                    </a:p>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err="1">
                          <a:solidFill>
                            <a:schemeClr val="tx1"/>
                          </a:solidFill>
                          <a:latin typeface="Calibri" panose="020F0502020204030204" pitchFamily="34" charset="0"/>
                          <a:cs typeface="Calibri" panose="020F0502020204030204" pitchFamily="34" charset="0"/>
                        </a:rPr>
                        <a:t>NR_AIML_NGRAN_enh</a:t>
                      </a:r>
                      <a:r>
                        <a:rPr lang="en-US" altLang="zh-CN" sz="600" dirty="0">
                          <a:solidFill>
                            <a:schemeClr val="tx1"/>
                          </a:solidFill>
                          <a:latin typeface="Calibri" panose="020F0502020204030204" pitchFamily="34" charset="0"/>
                          <a:cs typeface="Calibri" panose="020F0502020204030204" pitchFamily="34" charset="0"/>
                        </a:rPr>
                        <a:t>-Core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b="0" i="0" u="none" strike="noStrike" kern="1200" dirty="0">
                          <a:solidFill>
                            <a:schemeClr val="tx1"/>
                          </a:solidFill>
                          <a:effectLst/>
                          <a:latin typeface="Calibri" panose="020F0502020204030204" pitchFamily="34" charset="0"/>
                          <a:ea typeface="+mn-ea"/>
                          <a:cs typeface="Calibri" panose="020F0502020204030204" pitchFamily="34" charset="0"/>
                        </a:rPr>
                        <a:t>TS 38.300, TS 38.423, TS 38.413</a:t>
                      </a:r>
                      <a:endParaRPr lang="zh-CN" altLang="en-US" sz="600" dirty="0">
                        <a:solidFill>
                          <a:schemeClr val="tx1"/>
                        </a:solidFill>
                        <a:latin typeface="Calibri" panose="020F0502020204030204" pitchFamily="34" charset="0"/>
                        <a:cs typeface="Calibri" panose="020F0502020204030204" pitchFamily="34" charset="0"/>
                      </a:endParaRPr>
                    </a:p>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600" dirty="0">
                          <a:latin typeface="Calibri" panose="020F0502020204030204" pitchFamily="34" charset="0"/>
                          <a:cs typeface="Calibri" panose="020F0502020204030204" pitchFamily="34" charset="0"/>
                        </a:rPr>
                        <a:t>NGMN/ETSI NFV/</a:t>
                      </a:r>
                      <a:r>
                        <a:rPr lang="en-US" altLang="zh-CN" sz="600" dirty="0">
                          <a:solidFill>
                            <a:schemeClr val="tx1"/>
                          </a:solidFill>
                          <a:latin typeface="Calibri" panose="020F0502020204030204" pitchFamily="34" charset="0"/>
                          <a:cs typeface="Calibri" panose="020F0502020204030204" pitchFamily="34" charset="0"/>
                        </a:rPr>
                        <a:t>ETSI EE/ITU-T SG5</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486315"/>
                  </a:ext>
                </a:extLst>
              </a:tr>
              <a:tr h="2595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6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600" dirty="0">
                          <a:latin typeface="Calibri" panose="020F0502020204030204" pitchFamily="34" charset="0"/>
                          <a:cs typeface="Calibri" panose="020F0502020204030204" pitchFamily="34" charset="0"/>
                        </a:rPr>
                        <a:t>TS 28.579</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a:latin typeface="Calibri" panose="020F0502020204030204" pitchFamily="34" charset="0"/>
                          <a:cs typeface="Calibri" panose="020F0502020204030204" pitchFamily="34" charset="0"/>
                        </a:rPr>
                        <a:t>TS 22.261 (EE as a service)</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a:solidFill>
                            <a:schemeClr val="tx1"/>
                          </a:solidFill>
                          <a:latin typeface="Calibri" panose="020F0502020204030204" pitchFamily="34" charset="0"/>
                          <a:cs typeface="Calibri" panose="020F0502020204030204" pitchFamily="34" charset="0"/>
                        </a:rPr>
                        <a:t>TS 33.222 (CAPIF)</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600" dirty="0">
                          <a:latin typeface="Calibri" panose="020F0502020204030204" pitchFamily="34" charset="0"/>
                          <a:cs typeface="Calibri" panose="020F0502020204030204" pitchFamily="34" charset="0"/>
                        </a:rPr>
                        <a:t>TS 23.222(CAPIF)</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600" dirty="0">
                          <a:solidFill>
                            <a:schemeClr val="tx1"/>
                          </a:solidFill>
                          <a:latin typeface="Calibri" panose="020F0502020204030204" pitchFamily="34" charset="0"/>
                          <a:cs typeface="Calibri" panose="020F0502020204030204" pitchFamily="34" charset="0"/>
                        </a:rPr>
                        <a:t> TS 29.222 (CAPIF)</a:t>
                      </a:r>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6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600" dirty="0">
                          <a:solidFill>
                            <a:schemeClr val="tx1"/>
                          </a:solidFill>
                          <a:latin typeface="Calibri" panose="020F0502020204030204" pitchFamily="34" charset="0"/>
                          <a:cs typeface="Calibri" panose="020F0502020204030204" pitchFamily="34" charset="0"/>
                        </a:rPr>
                        <a:t>GSMA OPG/CAMARA/TMF</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1705196"/>
                  </a:ext>
                </a:extLst>
              </a:tr>
              <a:tr h="259542">
                <a:tc>
                  <a:txBody>
                    <a:bodyPr/>
                    <a:lstStyle/>
                    <a:p>
                      <a:pPr algn="ctr" fontAlgn="ctr"/>
                      <a:r>
                        <a:rPr lang="en-US" sz="600" b="1" i="0" u="none" strike="noStrike" dirty="0" err="1">
                          <a:solidFill>
                            <a:schemeClr val="tx1"/>
                          </a:solidFill>
                          <a:effectLst/>
                          <a:latin typeface="Calibri" panose="020F0502020204030204" pitchFamily="34" charset="0"/>
                          <a:ea typeface="等线" panose="02010600030101010101" pitchFamily="2" charset="-122"/>
                          <a:cs typeface="Calibri" panose="020F0502020204030204" pitchFamily="34" charset="0"/>
                        </a:rPr>
                        <a:t>MonStra</a:t>
                      </a:r>
                      <a:endParaRPr lang="en-US" sz="6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6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Monstra</a:t>
                      </a:r>
                      <a:r>
                        <a:rPr lang="en-US" sz="6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600" dirty="0">
                          <a:latin typeface="Calibri" panose="020F0502020204030204" pitchFamily="34" charset="0"/>
                          <a:cs typeface="Calibri" panose="020F0502020204030204" pitchFamily="34" charset="0"/>
                        </a:rPr>
                        <a:t>TS 28.560</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600" dirty="0">
                          <a:latin typeface="Calibri" panose="020F0502020204030204" pitchFamily="34" charset="0"/>
                          <a:cs typeface="Calibri" panose="020F0502020204030204" pitchFamily="34" charset="0"/>
                        </a:rPr>
                        <a:t>TS 22.261-6.51 (</a:t>
                      </a:r>
                      <a:r>
                        <a:rPr lang="en-US" altLang="zh-CN" sz="600" dirty="0" err="1">
                          <a:latin typeface="Calibri" panose="020F0502020204030204" pitchFamily="34" charset="0"/>
                          <a:cs typeface="Calibri" panose="020F0502020204030204" pitchFamily="34" charset="0"/>
                        </a:rPr>
                        <a:t>MonStra</a:t>
                      </a:r>
                      <a:r>
                        <a:rPr lang="en-US" altLang="zh-CN" sz="600" dirty="0">
                          <a:latin typeface="Calibri" panose="020F0502020204030204" pitchFamily="34" charset="0"/>
                          <a:cs typeface="Calibri" panose="020F0502020204030204" pitchFamily="34" charset="0"/>
                        </a:rPr>
                        <a:t>) </a:t>
                      </a: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6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750562"/>
                  </a:ext>
                </a:extLst>
              </a:tr>
            </a:tbl>
          </a:graphicData>
        </a:graphic>
      </p:graphicFrame>
      <p:sp>
        <p:nvSpPr>
          <p:cNvPr id="10" name="TextBox 9">
            <a:extLst>
              <a:ext uri="{FF2B5EF4-FFF2-40B4-BE49-F238E27FC236}">
                <a16:creationId xmlns:a16="http://schemas.microsoft.com/office/drawing/2014/main" id="{454EEF7A-75C9-4332-841E-04617D0EE983}"/>
              </a:ext>
            </a:extLst>
          </p:cNvPr>
          <p:cNvSpPr txBox="1"/>
          <p:nvPr/>
        </p:nvSpPr>
        <p:spPr>
          <a:xfrm rot="21008097">
            <a:off x="9627667" y="3827063"/>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12320509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46B68FC-7FE6-4767-BF09-9D42AB03F671}"/>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defRPr/>
            </a:pPr>
            <a:r>
              <a:rPr lang="en-IE" altLang="zh-CN" sz="3600" kern="0" dirty="0"/>
              <a:t>SA</a:t>
            </a:r>
            <a:r>
              <a:rPr lang="en-US" altLang="zh-CN" sz="3600" kern="0" dirty="0"/>
              <a:t>5 Rel-19 </a:t>
            </a:r>
            <a:r>
              <a:rPr lang="en-IE" altLang="zh-CN" sz="3600" kern="0" dirty="0"/>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a:t>
            </a:r>
            <a:r>
              <a:rPr kumimoji="0" lang="en-US" altLang="zh-CN" sz="3600" b="0" i="0" u="none" strike="noStrike" kern="0" cap="none" spc="0" normalizeH="0" baseline="0" noProof="0" dirty="0">
                <a:ln>
                  <a:noFill/>
                </a:ln>
                <a:solidFill>
                  <a:srgbClr val="FF0000"/>
                </a:solidFill>
                <a:effectLst/>
                <a:uLnTx/>
                <a:uFillTx/>
                <a:latin typeface="Calibri"/>
                <a:ea typeface="+mj-ea"/>
                <a:cs typeface="+mj-cs"/>
              </a:rPr>
              <a:t>CH</a:t>
            </a:r>
            <a:r>
              <a:rPr kumimoji="0" lang="en-US" sz="3600" b="0" i="0" u="none" strike="noStrike" kern="0" cap="none" spc="0" normalizeH="0" baseline="0" noProof="0" dirty="0">
                <a:ln>
                  <a:noFill/>
                </a:ln>
                <a:solidFill>
                  <a:srgbClr val="FF0000"/>
                </a:solidFill>
                <a:effectLst/>
                <a:uLnTx/>
                <a:uFillTx/>
                <a:latin typeface="Calibri"/>
                <a:ea typeface="+mj-ea"/>
                <a:cs typeface="+mj-cs"/>
              </a:rPr>
              <a:t>)</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6" name="Table 8">
            <a:extLst>
              <a:ext uri="{FF2B5EF4-FFF2-40B4-BE49-F238E27FC236}">
                <a16:creationId xmlns:a16="http://schemas.microsoft.com/office/drawing/2014/main" id="{65E26874-B8FA-463F-8B47-7500C22C14FA}"/>
              </a:ext>
            </a:extLst>
          </p:cNvPr>
          <p:cNvGraphicFramePr>
            <a:graphicFrameLocks noGrp="1"/>
          </p:cNvGraphicFramePr>
          <p:nvPr>
            <p:extLst>
              <p:ext uri="{D42A27DB-BD31-4B8C-83A1-F6EECF244321}">
                <p14:modId xmlns:p14="http://schemas.microsoft.com/office/powerpoint/2010/main" val="1363809688"/>
              </p:ext>
            </p:extLst>
          </p:nvPr>
        </p:nvGraphicFramePr>
        <p:xfrm>
          <a:off x="533728" y="948688"/>
          <a:ext cx="10745823" cy="5334566"/>
        </p:xfrm>
        <a:graphic>
          <a:graphicData uri="http://schemas.openxmlformats.org/drawingml/2006/table">
            <a:tbl>
              <a:tblPr firstRow="1" bandRow="1"/>
              <a:tblGrid>
                <a:gridCol w="734633">
                  <a:extLst>
                    <a:ext uri="{9D8B030D-6E8A-4147-A177-3AD203B41FA5}">
                      <a16:colId xmlns:a16="http://schemas.microsoft.com/office/drawing/2014/main" val="1266671088"/>
                    </a:ext>
                  </a:extLst>
                </a:gridCol>
                <a:gridCol w="973394">
                  <a:extLst>
                    <a:ext uri="{9D8B030D-6E8A-4147-A177-3AD203B41FA5}">
                      <a16:colId xmlns:a16="http://schemas.microsoft.com/office/drawing/2014/main" val="2242797767"/>
                    </a:ext>
                  </a:extLst>
                </a:gridCol>
                <a:gridCol w="1101213">
                  <a:extLst>
                    <a:ext uri="{9D8B030D-6E8A-4147-A177-3AD203B41FA5}">
                      <a16:colId xmlns:a16="http://schemas.microsoft.com/office/drawing/2014/main" val="1306722892"/>
                    </a:ext>
                  </a:extLst>
                </a:gridCol>
                <a:gridCol w="1838606">
                  <a:extLst>
                    <a:ext uri="{9D8B030D-6E8A-4147-A177-3AD203B41FA5}">
                      <a16:colId xmlns:a16="http://schemas.microsoft.com/office/drawing/2014/main" val="3174082855"/>
                    </a:ext>
                  </a:extLst>
                </a:gridCol>
                <a:gridCol w="1101239">
                  <a:extLst>
                    <a:ext uri="{9D8B030D-6E8A-4147-A177-3AD203B41FA5}">
                      <a16:colId xmlns:a16="http://schemas.microsoft.com/office/drawing/2014/main" val="2572188835"/>
                    </a:ext>
                  </a:extLst>
                </a:gridCol>
                <a:gridCol w="1288026">
                  <a:extLst>
                    <a:ext uri="{9D8B030D-6E8A-4147-A177-3AD203B41FA5}">
                      <a16:colId xmlns:a16="http://schemas.microsoft.com/office/drawing/2014/main" val="2657680655"/>
                    </a:ext>
                  </a:extLst>
                </a:gridCol>
                <a:gridCol w="1828800">
                  <a:extLst>
                    <a:ext uri="{9D8B030D-6E8A-4147-A177-3AD203B41FA5}">
                      <a16:colId xmlns:a16="http://schemas.microsoft.com/office/drawing/2014/main" val="20005"/>
                    </a:ext>
                  </a:extLst>
                </a:gridCol>
                <a:gridCol w="1081548">
                  <a:extLst>
                    <a:ext uri="{9D8B030D-6E8A-4147-A177-3AD203B41FA5}">
                      <a16:colId xmlns:a16="http://schemas.microsoft.com/office/drawing/2014/main" val="1705493217"/>
                    </a:ext>
                  </a:extLst>
                </a:gridCol>
                <a:gridCol w="798364">
                  <a:extLst>
                    <a:ext uri="{9D8B030D-6E8A-4147-A177-3AD203B41FA5}">
                      <a16:colId xmlns:a16="http://schemas.microsoft.com/office/drawing/2014/main" val="3610222564"/>
                    </a:ext>
                  </a:extLst>
                </a:gridCol>
              </a:tblGrid>
              <a:tr h="18090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SA6</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CT1</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chemeClr val="tx1"/>
                          </a:solidFill>
                          <a:latin typeface="Calibri" panose="020F0502020204030204" pitchFamily="34" charset="0"/>
                          <a:cs typeface="Calibri" panose="020F0502020204030204" pitchFamily="34" charset="0"/>
                        </a:rPr>
                        <a:t>CT3</a:t>
                      </a:r>
                      <a:endParaRPr lang="zh-CN" altLang="en-US" sz="800" b="1" dirty="0">
                        <a:solidFill>
                          <a:schemeClr val="tx1"/>
                        </a:solidFill>
                        <a:latin typeface="Calibri" panose="020F0502020204030204" pitchFamily="34" charset="0"/>
                        <a:cs typeface="Calibri" panose="020F0502020204030204" pitchFamily="34" charset="0"/>
                      </a:endParaRPr>
                    </a:p>
                    <a:p>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CT4</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Other related groups</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5171214"/>
                  </a:ext>
                </a:extLst>
              </a:tr>
              <a:tr h="457766">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SATCH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5GSAT_Ph3_CH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23.501; TS 23.502; TS 23.503; TS 23.682; TS 23.228;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23.558; TS 23.434; TS 23.289)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898366"/>
                  </a:ext>
                </a:extLst>
              </a:tr>
              <a:tr h="180909">
                <a:tc>
                  <a:txBody>
                    <a:bodyPr/>
                    <a:lstStyle/>
                    <a:p>
                      <a:pPr marL="0" algn="ctr" defTabSz="914400" rtl="0" eaLnBrk="1" fontAlgn="ctr" latinLnBrk="0" hangingPunct="1">
                        <a:spcAft>
                          <a:spcPts val="0"/>
                        </a:spcAft>
                      </a:pPr>
                      <a:r>
                        <a:rPr lang="en-US" altLang="zh-CN" sz="800" b="1" i="0" u="none" strike="noStrike" kern="1200" dirty="0">
                          <a:solidFill>
                            <a:schemeClr val="tx1"/>
                          </a:solidFill>
                          <a:effectLst/>
                          <a:latin typeface="Calibri" panose="020F0502020204030204" pitchFamily="34" charset="0"/>
                          <a:ea typeface="等线" panose="02010600030101010101" pitchFamily="2" charset="-122"/>
                          <a:cs typeface="Calibri" panose="020F0502020204030204" pitchFamily="34" charset="0"/>
                        </a:rPr>
                        <a:t>CAPCCH</a:t>
                      </a:r>
                      <a:endParaRPr lang="zh-CN" altLang="en-US" sz="800" b="1" i="0" u="none" strike="noStrike" kern="1200"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chemeClr val="tx1"/>
                          </a:solidFill>
                          <a:effectLst/>
                          <a:latin typeface="Calibri" panose="020F0502020204030204" pitchFamily="34" charset="0"/>
                          <a:ea typeface="等线" panose="02010600030101010101" pitchFamily="2" charset="-122"/>
                          <a:cs typeface="Calibri" panose="020F0502020204030204" pitchFamily="34" charset="0"/>
                        </a:rPr>
                        <a:t>CAPIF_Ph3_con-CH</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CAPIF_Ph3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23.222)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83364"/>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RTCCH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NG_RTC_Ph2_CH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NG_RTC_Ph2?? (TS 23.228; TS 23.502 )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FS_NG_RTC_Ph2 (TR 23.700-77)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622300"/>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UASCH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UAS_Ph3_CH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800" kern="1200">
                          <a:solidFill>
                            <a:schemeClr val="tx1"/>
                          </a:solidFill>
                          <a:latin typeface="微软雅黑" panose="020B0503020204020204" pitchFamily="34" charset="-122"/>
                          <a:ea typeface="微软雅黑" panose="020B0503020204020204" pitchFamily="34" charset="-122"/>
                          <a:cs typeface="+mn-cs"/>
                        </a:rPr>
                        <a:t>ID_UAS(R17)</a:t>
                      </a:r>
                      <a:endParaRPr lang="en-DE" sz="800" kern="1200">
                        <a:solidFill>
                          <a:schemeClr val="tx1"/>
                        </a:solidFill>
                        <a:latin typeface="微软雅黑" panose="020B0503020204020204" pitchFamily="34" charset="-122"/>
                        <a:ea typeface="微软雅黑" panose="020B0503020204020204" pitchFamily="34" charset="-122"/>
                        <a:cs typeface="+mn-cs"/>
                      </a:endParaRPr>
                    </a:p>
                    <a:p>
                      <a:pPr>
                        <a:buNone/>
                      </a:pPr>
                      <a:r>
                        <a:rPr lang="en-US" sz="800" kern="1200">
                          <a:solidFill>
                            <a:schemeClr val="tx1"/>
                          </a:solidFill>
                          <a:latin typeface="微软雅黑" panose="020B0503020204020204" pitchFamily="34" charset="-122"/>
                          <a:ea typeface="微软雅黑" panose="020B0503020204020204" pitchFamily="34" charset="-122"/>
                          <a:cs typeface="+mn-cs"/>
                        </a:rPr>
                        <a:t>(TS 22.125)</a:t>
                      </a:r>
                      <a:endParaRPr lang="en-DE" sz="800" kern="1200">
                        <a:solidFill>
                          <a:schemeClr val="tx1"/>
                        </a:solidFill>
                        <a:latin typeface="微软雅黑" panose="020B0503020204020204" pitchFamily="34" charset="-122"/>
                        <a:ea typeface="微软雅黑" panose="020B0503020204020204" pitchFamily="34" charset="-122"/>
                        <a:cs typeface="+mn-cs"/>
                      </a:endParaRPr>
                    </a:p>
                    <a:p>
                      <a:pPr>
                        <a:buNone/>
                      </a:pPr>
                      <a:r>
                        <a:rPr lang="en-US" sz="800" kern="1200">
                          <a:solidFill>
                            <a:schemeClr val="tx1"/>
                          </a:solidFill>
                          <a:latin typeface="微软雅黑" panose="020B0503020204020204" pitchFamily="34" charset="-122"/>
                          <a:ea typeface="微软雅黑" panose="020B0503020204020204" pitchFamily="34" charset="-122"/>
                          <a:cs typeface="+mn-cs"/>
                        </a:rPr>
                        <a:t>UAS_Ph3 (R19)</a:t>
                      </a:r>
                      <a:br>
                        <a:rPr lang="en-US" sz="800" kern="1200">
                          <a:solidFill>
                            <a:schemeClr val="tx1"/>
                          </a:solidFill>
                          <a:latin typeface="微软雅黑" panose="020B0503020204020204" pitchFamily="34" charset="-122"/>
                          <a:ea typeface="微软雅黑" panose="020B0503020204020204" pitchFamily="34" charset="-122"/>
                          <a:cs typeface="+mn-cs"/>
                        </a:rPr>
                      </a:br>
                      <a:r>
                        <a:rPr lang="en-US" sz="800" kern="1200">
                          <a:solidFill>
                            <a:schemeClr val="tx1"/>
                          </a:solidFill>
                          <a:latin typeface="微软雅黑" panose="020B0503020204020204" pitchFamily="34" charset="-122"/>
                          <a:ea typeface="微软雅黑" panose="020B0503020204020204" pitchFamily="34" charset="-122"/>
                          <a:cs typeface="+mn-cs"/>
                        </a:rPr>
                        <a:t>(TS 22.125)</a:t>
                      </a:r>
                      <a:endParaRPr lang="en-DE" sz="800" kern="120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800" kern="1200" dirty="0">
                          <a:solidFill>
                            <a:schemeClr val="tx1"/>
                          </a:solidFill>
                          <a:latin typeface="微软雅黑" panose="020B0503020204020204" pitchFamily="34" charset="-122"/>
                          <a:ea typeface="微软雅黑" panose="020B0503020204020204" pitchFamily="34" charset="-122"/>
                          <a:cs typeface="+mn-cs"/>
                        </a:rPr>
                        <a:t>ID_UAS (R17)</a:t>
                      </a:r>
                      <a:endParaRPr lang="en-DE" sz="800" kern="1200" dirty="0">
                        <a:solidFill>
                          <a:schemeClr val="tx1"/>
                        </a:solidFill>
                        <a:latin typeface="微软雅黑" panose="020B0503020204020204" pitchFamily="34" charset="-122"/>
                        <a:ea typeface="微软雅黑" panose="020B0503020204020204" pitchFamily="34" charset="-122"/>
                        <a:cs typeface="+mn-cs"/>
                      </a:endParaRPr>
                    </a:p>
                    <a:p>
                      <a:pPr>
                        <a:buNone/>
                      </a:pPr>
                      <a:r>
                        <a:rPr lang="en-US" sz="800" kern="1200" dirty="0">
                          <a:solidFill>
                            <a:schemeClr val="tx1"/>
                          </a:solidFill>
                          <a:latin typeface="微软雅黑" panose="020B0503020204020204" pitchFamily="34" charset="-122"/>
                          <a:ea typeface="微软雅黑" panose="020B0503020204020204" pitchFamily="34" charset="-122"/>
                          <a:cs typeface="+mn-cs"/>
                        </a:rPr>
                        <a:t>(23.501; 23.502; 23.503; 23.401)</a:t>
                      </a:r>
                      <a:endParaRPr lang="en-DE" sz="800" kern="1200" dirty="0">
                        <a:solidFill>
                          <a:schemeClr val="tx1"/>
                        </a:solidFill>
                        <a:latin typeface="微软雅黑" panose="020B0503020204020204" pitchFamily="34" charset="-122"/>
                        <a:ea typeface="微软雅黑" panose="020B0503020204020204" pitchFamily="34" charset="-122"/>
                        <a:cs typeface="+mn-cs"/>
                      </a:endParaRPr>
                    </a:p>
                    <a:p>
                      <a:pPr>
                        <a:buNone/>
                      </a:pPr>
                      <a:r>
                        <a:rPr lang="en-US" sz="800" kern="1200" dirty="0">
                          <a:solidFill>
                            <a:schemeClr val="tx1"/>
                          </a:solidFill>
                          <a:latin typeface="微软雅黑" panose="020B0503020204020204" pitchFamily="34" charset="-122"/>
                          <a:ea typeface="微软雅黑" panose="020B0503020204020204" pitchFamily="34" charset="-122"/>
                          <a:cs typeface="+mn-cs"/>
                        </a:rPr>
                        <a:t>UAS_Ph2 (R18)</a:t>
                      </a:r>
                      <a:endParaRPr lang="en-DE" sz="800" kern="1200" dirty="0">
                        <a:solidFill>
                          <a:schemeClr val="tx1"/>
                        </a:solidFill>
                        <a:latin typeface="微软雅黑" panose="020B0503020204020204" pitchFamily="34" charset="-122"/>
                        <a:ea typeface="微软雅黑" panose="020B0503020204020204" pitchFamily="34" charset="-122"/>
                        <a:cs typeface="+mn-cs"/>
                      </a:endParaRPr>
                    </a:p>
                    <a:p>
                      <a:pPr>
                        <a:buNone/>
                      </a:pPr>
                      <a:r>
                        <a:rPr lang="en-US" sz="800" kern="1200" dirty="0">
                          <a:solidFill>
                            <a:schemeClr val="tx1"/>
                          </a:solidFill>
                          <a:latin typeface="微软雅黑" panose="020B0503020204020204" pitchFamily="34" charset="-122"/>
                          <a:ea typeface="微软雅黑" panose="020B0503020204020204" pitchFamily="34" charset="-122"/>
                          <a:cs typeface="+mn-cs"/>
                        </a:rPr>
                        <a:t>(TS23.256; TS 23.502; TS 23.503)</a:t>
                      </a:r>
                      <a:endParaRPr lang="en-DE" sz="800" kern="1200" dirty="0">
                        <a:solidFill>
                          <a:schemeClr val="tx1"/>
                        </a:solidFill>
                        <a:latin typeface="微软雅黑" panose="020B0503020204020204" pitchFamily="34" charset="-122"/>
                        <a:ea typeface="微软雅黑" panose="020B0503020204020204" pitchFamily="34" charset="-122"/>
                        <a:cs typeface="+mn-cs"/>
                      </a:endParaRPr>
                    </a:p>
                    <a:p>
                      <a:pPr>
                        <a:buNone/>
                      </a:pPr>
                      <a:r>
                        <a:rPr lang="en-US" sz="800" kern="1200" dirty="0">
                          <a:solidFill>
                            <a:schemeClr val="tx1"/>
                          </a:solidFill>
                          <a:latin typeface="微软雅黑" panose="020B0503020204020204" pitchFamily="34" charset="-122"/>
                          <a:ea typeface="微软雅黑" panose="020B0503020204020204" pitchFamily="34" charset="-122"/>
                          <a:cs typeface="+mn-cs"/>
                        </a:rPr>
                        <a:t>UAS_Ph3 (R19) </a:t>
                      </a:r>
                      <a:endParaRPr lang="en-DE" sz="800" kern="1200" dirty="0">
                        <a:solidFill>
                          <a:schemeClr val="tx1"/>
                        </a:solidFill>
                        <a:latin typeface="微软雅黑" panose="020B0503020204020204" pitchFamily="34" charset="-122"/>
                        <a:ea typeface="微软雅黑" panose="020B0503020204020204" pitchFamily="34" charset="-122"/>
                        <a:cs typeface="+mn-cs"/>
                      </a:endParaRPr>
                    </a:p>
                    <a:p>
                      <a:pPr>
                        <a:buNone/>
                      </a:pPr>
                      <a:r>
                        <a:rPr lang="en-US" sz="800" kern="1200" dirty="0">
                          <a:solidFill>
                            <a:schemeClr val="tx1"/>
                          </a:solidFill>
                          <a:latin typeface="微软雅黑" panose="020B0503020204020204" pitchFamily="34" charset="-122"/>
                          <a:ea typeface="微软雅黑" panose="020B0503020204020204" pitchFamily="34" charset="-122"/>
                          <a:cs typeface="+mn-cs"/>
                        </a:rPr>
                        <a:t>(TS 23.256; TS 23.288; TS 23.502)</a:t>
                      </a:r>
                      <a:endParaRPr lang="en-DE"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800" kern="1200">
                          <a:solidFill>
                            <a:schemeClr val="tx1"/>
                          </a:solidFill>
                          <a:latin typeface="微软雅黑" panose="020B0503020204020204" pitchFamily="34" charset="-122"/>
                          <a:ea typeface="微软雅黑" panose="020B0503020204020204" pitchFamily="34" charset="-122"/>
                          <a:cs typeface="+mn-cs"/>
                        </a:rPr>
                        <a:t>UASAPP_Ph3</a:t>
                      </a:r>
                      <a:r>
                        <a:rPr lang="en-DE" sz="800" kern="1200">
                          <a:solidFill>
                            <a:schemeClr val="tx1"/>
                          </a:solidFill>
                          <a:latin typeface="微软雅黑" panose="020B0503020204020204" pitchFamily="34" charset="-122"/>
                          <a:ea typeface="微软雅黑" panose="020B0503020204020204" pitchFamily="34" charset="-122"/>
                          <a:cs typeface="+mn-cs"/>
                        </a:rPr>
                        <a:t> (R19)</a:t>
                      </a:r>
                      <a:br>
                        <a:rPr lang="en-GB" sz="800" kern="1200">
                          <a:solidFill>
                            <a:schemeClr val="tx1"/>
                          </a:solidFill>
                          <a:latin typeface="微软雅黑" panose="020B0503020204020204" pitchFamily="34" charset="-122"/>
                          <a:ea typeface="微软雅黑" panose="020B0503020204020204" pitchFamily="34" charset="-122"/>
                          <a:cs typeface="+mn-cs"/>
                        </a:rPr>
                      </a:br>
                      <a:r>
                        <a:rPr lang="en-GB" sz="800" kern="1200">
                          <a:solidFill>
                            <a:schemeClr val="tx1"/>
                          </a:solidFill>
                          <a:latin typeface="微软雅黑" panose="020B0503020204020204" pitchFamily="34" charset="-122"/>
                          <a:ea typeface="微软雅黑" panose="020B0503020204020204" pitchFamily="34" charset="-122"/>
                          <a:cs typeface="+mn-cs"/>
                        </a:rPr>
                        <a:t>(TS 23.255; TS 23.434)</a:t>
                      </a:r>
                      <a:endParaRPr lang="en-DE" sz="800" kern="120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800" kern="1200">
                          <a:solidFill>
                            <a:schemeClr val="tx1"/>
                          </a:solidFill>
                          <a:latin typeface="微软雅黑" panose="020B0503020204020204" pitchFamily="34" charset="-122"/>
                          <a:ea typeface="微软雅黑" panose="020B0503020204020204" pitchFamily="34" charset="-122"/>
                          <a:cs typeface="+mn-cs"/>
                        </a:rPr>
                        <a:t>ID_UAS</a:t>
                      </a:r>
                      <a:r>
                        <a:rPr lang="zh-CN" altLang="en-US" sz="800" kern="1200">
                          <a:solidFill>
                            <a:schemeClr val="tx1"/>
                          </a:solidFill>
                          <a:latin typeface="微软雅黑" panose="020B0503020204020204" pitchFamily="34" charset="-122"/>
                          <a:ea typeface="微软雅黑" panose="020B0503020204020204" pitchFamily="34" charset="-122"/>
                          <a:cs typeface="+mn-cs"/>
                        </a:rPr>
                        <a:t>（</a:t>
                      </a:r>
                      <a:r>
                        <a:rPr lang="en-US" sz="800" kern="1200">
                          <a:solidFill>
                            <a:schemeClr val="tx1"/>
                          </a:solidFill>
                          <a:latin typeface="微软雅黑" panose="020B0503020204020204" pitchFamily="34" charset="-122"/>
                          <a:ea typeface="微软雅黑" panose="020B0503020204020204" pitchFamily="34" charset="-122"/>
                          <a:cs typeface="+mn-cs"/>
                        </a:rPr>
                        <a:t>R17</a:t>
                      </a:r>
                      <a:r>
                        <a:rPr lang="zh-CN" altLang="en-US" sz="800" kern="1200">
                          <a:solidFill>
                            <a:schemeClr val="tx1"/>
                          </a:solidFill>
                          <a:latin typeface="微软雅黑" panose="020B0503020204020204" pitchFamily="34" charset="-122"/>
                          <a:ea typeface="微软雅黑" panose="020B0503020204020204" pitchFamily="34" charset="-122"/>
                          <a:cs typeface="+mn-cs"/>
                        </a:rPr>
                        <a:t>）</a:t>
                      </a:r>
                      <a:endParaRPr lang="en-DE" sz="800" kern="1200">
                        <a:solidFill>
                          <a:schemeClr val="tx1"/>
                        </a:solidFill>
                        <a:latin typeface="微软雅黑" panose="020B0503020204020204" pitchFamily="34" charset="-122"/>
                        <a:ea typeface="微软雅黑" panose="020B0503020204020204" pitchFamily="34" charset="-122"/>
                        <a:cs typeface="+mn-cs"/>
                      </a:endParaRPr>
                    </a:p>
                    <a:p>
                      <a:pPr>
                        <a:buNone/>
                      </a:pPr>
                      <a:r>
                        <a:rPr lang="en-DE" sz="800" kern="1200">
                          <a:solidFill>
                            <a:schemeClr val="tx1"/>
                          </a:solidFill>
                          <a:latin typeface="微软雅黑" panose="020B0503020204020204" pitchFamily="34" charset="-122"/>
                          <a:ea typeface="微软雅黑" panose="020B0503020204020204" pitchFamily="34" charset="-122"/>
                          <a:cs typeface="+mn-cs"/>
                        </a:rPr>
                        <a:t>(TS 24.501; TS 24.301; TS 24.008; TS 27.007)</a:t>
                      </a:r>
                    </a:p>
                    <a:p>
                      <a:pPr>
                        <a:buNone/>
                      </a:pPr>
                      <a:r>
                        <a:rPr lang="en-DE" sz="800" kern="1200">
                          <a:solidFill>
                            <a:schemeClr val="tx1"/>
                          </a:solidFill>
                          <a:latin typeface="微软雅黑" panose="020B0503020204020204" pitchFamily="34" charset="-122"/>
                          <a:ea typeface="微软雅黑" panose="020B0503020204020204" pitchFamily="34" charset="-122"/>
                          <a:cs typeface="+mn-cs"/>
                        </a:rPr>
                        <a:t>UAS_Ph2（R18)</a:t>
                      </a:r>
                    </a:p>
                    <a:p>
                      <a:pPr>
                        <a:buNone/>
                      </a:pPr>
                      <a:r>
                        <a:rPr lang="en-DE" sz="800" kern="1200">
                          <a:solidFill>
                            <a:schemeClr val="tx1"/>
                          </a:solidFill>
                          <a:latin typeface="微软雅黑" panose="020B0503020204020204" pitchFamily="34" charset="-122"/>
                          <a:ea typeface="微软雅黑" panose="020B0503020204020204" pitchFamily="34" charset="-122"/>
                          <a:cs typeface="+mn-cs"/>
                        </a:rPr>
                        <a:t>(TS 24.588; TS 24.578; TS 24.501; TS 23.122; TS 24.587; TS 27.007)</a:t>
                      </a:r>
                    </a:p>
                    <a:p>
                      <a:pPr>
                        <a:buNone/>
                      </a:pPr>
                      <a:r>
                        <a:rPr lang="en-GB" sz="800" kern="1200">
                          <a:solidFill>
                            <a:schemeClr val="tx1"/>
                          </a:solidFill>
                          <a:latin typeface="微软雅黑" panose="020B0503020204020204" pitchFamily="34" charset="-122"/>
                          <a:ea typeface="微软雅黑" panose="020B0503020204020204" pitchFamily="34" charset="-122"/>
                          <a:cs typeface="+mn-cs"/>
                        </a:rPr>
                        <a:t>UASAPP_Ph3</a:t>
                      </a:r>
                      <a:r>
                        <a:rPr lang="en-DE" sz="800" kern="1200">
                          <a:solidFill>
                            <a:schemeClr val="tx1"/>
                          </a:solidFill>
                          <a:latin typeface="微软雅黑" panose="020B0503020204020204" pitchFamily="34" charset="-122"/>
                          <a:ea typeface="微软雅黑" panose="020B0503020204020204" pitchFamily="34" charset="-122"/>
                          <a:cs typeface="+mn-cs"/>
                        </a:rPr>
                        <a:t> (R19)</a:t>
                      </a:r>
                      <a:br>
                        <a:rPr lang="en-GB" sz="800" kern="1200">
                          <a:solidFill>
                            <a:schemeClr val="tx1"/>
                          </a:solidFill>
                          <a:latin typeface="微软雅黑" panose="020B0503020204020204" pitchFamily="34" charset="-122"/>
                          <a:ea typeface="微软雅黑" panose="020B0503020204020204" pitchFamily="34" charset="-122"/>
                          <a:cs typeface="+mn-cs"/>
                        </a:rPr>
                      </a:br>
                      <a:r>
                        <a:rPr lang="en-GB" sz="800" kern="1200">
                          <a:solidFill>
                            <a:schemeClr val="tx1"/>
                          </a:solidFill>
                          <a:latin typeface="微软雅黑" panose="020B0503020204020204" pitchFamily="34" charset="-122"/>
                          <a:ea typeface="微软雅黑" panose="020B0503020204020204" pitchFamily="34" charset="-122"/>
                          <a:cs typeface="+mn-cs"/>
                        </a:rPr>
                        <a:t>(TS 27.007; TS 24.257)</a:t>
                      </a:r>
                      <a:endParaRPr lang="en-DE" sz="800" kern="120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sz="800" kern="1200" dirty="0">
                          <a:solidFill>
                            <a:schemeClr val="tx1"/>
                          </a:solidFill>
                          <a:latin typeface="微软雅黑" panose="020B0503020204020204" pitchFamily="34" charset="-122"/>
                          <a:ea typeface="微软雅黑" panose="020B0503020204020204" pitchFamily="34" charset="-122"/>
                          <a:cs typeface="+mn-cs"/>
                        </a:rPr>
                        <a:t>R17</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endParaRPr lang="en-DE" sz="800" kern="1200" dirty="0">
                        <a:solidFill>
                          <a:schemeClr val="tx1"/>
                        </a:solidFill>
                        <a:latin typeface="微软雅黑" panose="020B0503020204020204" pitchFamily="34" charset="-122"/>
                        <a:ea typeface="微软雅黑" panose="020B0503020204020204" pitchFamily="34" charset="-122"/>
                        <a:cs typeface="+mn-cs"/>
                      </a:endParaRPr>
                    </a:p>
                    <a:p>
                      <a:pPr>
                        <a:buNone/>
                      </a:pPr>
                      <a:r>
                        <a:rPr lang="en-US" sz="800" kern="1200" dirty="0">
                          <a:solidFill>
                            <a:schemeClr val="tx1"/>
                          </a:solidFill>
                          <a:latin typeface="微软雅黑" panose="020B0503020204020204" pitchFamily="34" charset="-122"/>
                          <a:ea typeface="微软雅黑" panose="020B0503020204020204" pitchFamily="34" charset="-122"/>
                          <a:cs typeface="+mn-cs"/>
                        </a:rPr>
                        <a:t>(TS 29.256; TS 29.502; TS 29.503; TS 29.504; TS 29.505; TS 29.510; TS 29.518; TS 29.571; TS 29.274)</a:t>
                      </a:r>
                      <a:endParaRPr lang="en-DE" sz="800" kern="1200" dirty="0">
                        <a:solidFill>
                          <a:schemeClr val="tx1"/>
                        </a:solidFill>
                        <a:latin typeface="微软雅黑" panose="020B0503020204020204" pitchFamily="34" charset="-122"/>
                        <a:ea typeface="微软雅黑" panose="020B0503020204020204" pitchFamily="34" charset="-122"/>
                        <a:cs typeface="+mn-cs"/>
                      </a:endParaRPr>
                    </a:p>
                    <a:p>
                      <a:pPr>
                        <a:buNone/>
                      </a:pPr>
                      <a:r>
                        <a:rPr lang="en-US"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sz="800" kern="1200" dirty="0">
                          <a:solidFill>
                            <a:schemeClr val="tx1"/>
                          </a:solidFill>
                          <a:latin typeface="微软雅黑" panose="020B0503020204020204" pitchFamily="34" charset="-122"/>
                          <a:ea typeface="微软雅黑" panose="020B0503020204020204" pitchFamily="34" charset="-122"/>
                          <a:cs typeface="+mn-cs"/>
                        </a:rPr>
                        <a:t>R18)</a:t>
                      </a:r>
                      <a:endParaRPr lang="en-DE" sz="800" kern="1200" dirty="0">
                        <a:solidFill>
                          <a:schemeClr val="tx1"/>
                        </a:solidFill>
                        <a:latin typeface="微软雅黑" panose="020B0503020204020204" pitchFamily="34" charset="-122"/>
                        <a:ea typeface="微软雅黑" panose="020B0503020204020204" pitchFamily="34" charset="-122"/>
                        <a:cs typeface="+mn-cs"/>
                      </a:endParaRPr>
                    </a:p>
                    <a:p>
                      <a:pPr>
                        <a:buNone/>
                      </a:pPr>
                      <a:r>
                        <a:rPr lang="en-US" sz="800" kern="1200" dirty="0">
                          <a:solidFill>
                            <a:schemeClr val="tx1"/>
                          </a:solidFill>
                          <a:latin typeface="微软雅黑" panose="020B0503020204020204" pitchFamily="34" charset="-122"/>
                          <a:ea typeface="微软雅黑" panose="020B0503020204020204" pitchFamily="34" charset="-122"/>
                          <a:cs typeface="+mn-cs"/>
                        </a:rPr>
                        <a:t>(TS 29.255; TS 29.513; TS 29.522; TS 29.525</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endParaRPr lang="en-DE" sz="800" kern="1200" dirty="0">
                        <a:solidFill>
                          <a:schemeClr val="tx1"/>
                        </a:solidFill>
                        <a:latin typeface="微软雅黑" panose="020B0503020204020204" pitchFamily="34" charset="-122"/>
                        <a:ea typeface="微软雅黑" panose="020B0503020204020204" pitchFamily="34" charset="-122"/>
                        <a:cs typeface="+mn-cs"/>
                      </a:endParaRPr>
                    </a:p>
                    <a:p>
                      <a:pPr>
                        <a:buNone/>
                      </a:pPr>
                      <a:r>
                        <a:rPr lang="en-GB" sz="800" kern="1200" dirty="0">
                          <a:solidFill>
                            <a:schemeClr val="tx1"/>
                          </a:solidFill>
                          <a:latin typeface="微软雅黑" panose="020B0503020204020204" pitchFamily="34" charset="-122"/>
                          <a:ea typeface="微软雅黑" panose="020B0503020204020204" pitchFamily="34" charset="-122"/>
                          <a:cs typeface="+mn-cs"/>
                        </a:rPr>
                        <a:t>UASAPP_Ph3</a:t>
                      </a:r>
                      <a:r>
                        <a:rPr lang="en-DE" sz="800" kern="1200" dirty="0">
                          <a:solidFill>
                            <a:schemeClr val="tx1"/>
                          </a:solidFill>
                          <a:latin typeface="微软雅黑" panose="020B0503020204020204" pitchFamily="34" charset="-122"/>
                          <a:ea typeface="微软雅黑" panose="020B0503020204020204" pitchFamily="34" charset="-122"/>
                          <a:cs typeface="+mn-cs"/>
                        </a:rPr>
                        <a:t> (R19)</a:t>
                      </a:r>
                      <a:br>
                        <a:rPr lang="en-GB" sz="800" kern="1200" dirty="0">
                          <a:solidFill>
                            <a:schemeClr val="tx1"/>
                          </a:solidFill>
                          <a:latin typeface="微软雅黑" panose="020B0503020204020204" pitchFamily="34" charset="-122"/>
                          <a:ea typeface="微软雅黑" panose="020B0503020204020204" pitchFamily="34" charset="-122"/>
                          <a:cs typeface="+mn-cs"/>
                        </a:rPr>
                      </a:br>
                      <a:r>
                        <a:rPr lang="en-GB" sz="800" kern="1200" dirty="0">
                          <a:solidFill>
                            <a:schemeClr val="tx1"/>
                          </a:solidFill>
                          <a:latin typeface="微软雅黑" panose="020B0503020204020204" pitchFamily="34" charset="-122"/>
                          <a:ea typeface="微软雅黑" panose="020B0503020204020204" pitchFamily="34" charset="-122"/>
                          <a:cs typeface="+mn-cs"/>
                        </a:rPr>
                        <a:t>(TS 29.257)</a:t>
                      </a:r>
                      <a:endParaRPr lang="en-DE"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sz="800" kern="1200" dirty="0">
                          <a:solidFill>
                            <a:schemeClr val="tx1"/>
                          </a:solidFill>
                          <a:latin typeface="微软雅黑" panose="020B0503020204020204" pitchFamily="34" charset="-122"/>
                          <a:ea typeface="微软雅黑" panose="020B0503020204020204" pitchFamily="34" charset="-122"/>
                          <a:cs typeface="+mn-cs"/>
                        </a:rPr>
                        <a:t>R17</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endParaRPr lang="en-DE" sz="800" kern="1200" dirty="0">
                        <a:solidFill>
                          <a:schemeClr val="tx1"/>
                        </a:solidFill>
                        <a:latin typeface="微软雅黑" panose="020B0503020204020204" pitchFamily="34" charset="-122"/>
                        <a:ea typeface="微软雅黑" panose="020B0503020204020204" pitchFamily="34" charset="-122"/>
                        <a:cs typeface="+mn-cs"/>
                      </a:endParaRPr>
                    </a:p>
                    <a:p>
                      <a:pPr>
                        <a:buNone/>
                      </a:pPr>
                      <a:r>
                        <a:rPr lang="en-GB" sz="800" kern="1200" dirty="0">
                          <a:solidFill>
                            <a:schemeClr val="tx1"/>
                          </a:solidFill>
                          <a:latin typeface="微软雅黑" panose="020B0503020204020204" pitchFamily="34" charset="-122"/>
                          <a:ea typeface="微软雅黑" panose="020B0503020204020204" pitchFamily="34" charset="-122"/>
                          <a:cs typeface="+mn-cs"/>
                        </a:rPr>
                        <a:t>(TS 29.522; TS 29.122; TS 29.512)</a:t>
                      </a:r>
                      <a:endParaRPr lang="en-DE" sz="800" kern="1200" dirty="0">
                        <a:solidFill>
                          <a:schemeClr val="tx1"/>
                        </a:solidFill>
                        <a:latin typeface="微软雅黑" panose="020B0503020204020204" pitchFamily="34" charset="-122"/>
                        <a:ea typeface="微软雅黑" panose="020B0503020204020204" pitchFamily="34" charset="-122"/>
                        <a:cs typeface="+mn-cs"/>
                      </a:endParaRPr>
                    </a:p>
                    <a:p>
                      <a:pPr>
                        <a:buNone/>
                      </a:pPr>
                      <a:r>
                        <a:rPr lang="en-GB"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GB" sz="800" kern="1200" dirty="0">
                          <a:solidFill>
                            <a:schemeClr val="tx1"/>
                          </a:solidFill>
                          <a:latin typeface="微软雅黑" panose="020B0503020204020204" pitchFamily="34" charset="-122"/>
                          <a:ea typeface="微软雅黑" panose="020B0503020204020204" pitchFamily="34" charset="-122"/>
                          <a:cs typeface="+mn-cs"/>
                        </a:rPr>
                        <a:t>R18)</a:t>
                      </a:r>
                      <a:endParaRPr lang="en-DE" sz="800" kern="1200" dirty="0">
                        <a:solidFill>
                          <a:schemeClr val="tx1"/>
                        </a:solidFill>
                        <a:latin typeface="微软雅黑" panose="020B0503020204020204" pitchFamily="34" charset="-122"/>
                        <a:ea typeface="微软雅黑" panose="020B0503020204020204" pitchFamily="34" charset="-122"/>
                        <a:cs typeface="+mn-cs"/>
                      </a:endParaRPr>
                    </a:p>
                    <a:p>
                      <a:pPr>
                        <a:buNone/>
                      </a:pPr>
                      <a:r>
                        <a:rPr lang="en-GB" sz="800" kern="1200" dirty="0">
                          <a:solidFill>
                            <a:schemeClr val="tx1"/>
                          </a:solidFill>
                          <a:latin typeface="微软雅黑" panose="020B0503020204020204" pitchFamily="34" charset="-122"/>
                          <a:ea typeface="微软雅黑" panose="020B0503020204020204" pitchFamily="34" charset="-122"/>
                          <a:cs typeface="+mn-cs"/>
                        </a:rPr>
                        <a:t>(TS 29.256; TS 23.008; TS 29.503; TS 29.505; TS 29.510; TS 29.518; TS 29.571</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endParaRPr lang="en-DE"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419863"/>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RAGCH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Ranging_SL_CH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Ranging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(23.304; 23.287; 23.273; 23.502; 23.503 ; 23.586)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GB" altLang="zh-CN" sz="800" kern="1200" dirty="0">
                          <a:solidFill>
                            <a:schemeClr val="tx1"/>
                          </a:solidFill>
                          <a:latin typeface="微软雅黑" panose="020B0503020204020204" pitchFamily="34" charset="-122"/>
                          <a:ea typeface="微软雅黑" panose="020B0503020204020204" pitchFamily="34" charset="-122"/>
                          <a:cs typeface="+mn-cs"/>
                        </a:rPr>
                        <a:t> (R18)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chemeClr val="tx1"/>
                          </a:solidFill>
                          <a:latin typeface="微软雅黑" panose="020B0503020204020204" pitchFamily="34" charset="-122"/>
                          <a:ea typeface="微软雅黑" panose="020B0503020204020204" pitchFamily="34" charset="-122"/>
                          <a:cs typeface="+mn-cs"/>
                        </a:rPr>
                        <a:t>(24.501; 24.554; 24.555; 24.571; 24.587; 24.588; 24.514)</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(29.513; 29.122; 29.522; 29.591; 29.525; 29.519)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(24.080; 29.503; 29.504; 29.505; 29.510; 29.515; 29.518; 29.571; 29.572; 29.586)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highlight>
                          <a:srgbClr val="00FFFF"/>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084178"/>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EnergySys_CH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EnergyServ</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FS_EnergySys</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(TR 23.700-66)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50972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NSCH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TEI19_NetShare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23.501; TS 23.502 )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chemeClr val="tx1"/>
                          </a:solidFill>
                          <a:latin typeface="微软雅黑" panose="020B0503020204020204" pitchFamily="34" charset="-122"/>
                          <a:ea typeface="微软雅黑" panose="020B0503020204020204" pitchFamily="34" charset="-122"/>
                          <a:cs typeface="+mn-cs"/>
                        </a:rPr>
                        <a:t>TEI19_NetShare</a:t>
                      </a:r>
                      <a:br>
                        <a:rPr lang="en-GB" altLang="zh-CN" sz="800" kern="1200" dirty="0">
                          <a:solidFill>
                            <a:schemeClr val="tx1"/>
                          </a:solidFill>
                          <a:latin typeface="微软雅黑" panose="020B0503020204020204" pitchFamily="34" charset="-122"/>
                          <a:ea typeface="微软雅黑" panose="020B0503020204020204" pitchFamily="34" charset="-122"/>
                          <a:cs typeface="+mn-cs"/>
                        </a:rPr>
                      </a:br>
                      <a:r>
                        <a:rPr lang="en-GB" altLang="zh-CN" sz="800" kern="1200" dirty="0">
                          <a:solidFill>
                            <a:schemeClr val="tx1"/>
                          </a:solidFill>
                          <a:latin typeface="微软雅黑" panose="020B0503020204020204" pitchFamily="34" charset="-122"/>
                          <a:ea typeface="微软雅黑" panose="020B0503020204020204" pitchFamily="34" charset="-122"/>
                          <a:cs typeface="+mn-cs"/>
                        </a:rPr>
                        <a:t>(24.501)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chemeClr val="tx1"/>
                          </a:solidFill>
                          <a:latin typeface="微软雅黑" panose="020B0503020204020204" pitchFamily="34" charset="-122"/>
                          <a:ea typeface="微软雅黑" panose="020B0503020204020204" pitchFamily="34" charset="-122"/>
                          <a:cs typeface="+mn-cs"/>
                        </a:rPr>
                        <a:t>TEI19_NetShare</a:t>
                      </a:r>
                      <a:br>
                        <a:rPr lang="en-GB" altLang="zh-CN" sz="800" kern="1200" dirty="0">
                          <a:solidFill>
                            <a:schemeClr val="tx1"/>
                          </a:solidFill>
                          <a:latin typeface="微软雅黑" panose="020B0503020204020204" pitchFamily="34" charset="-122"/>
                          <a:ea typeface="微软雅黑" panose="020B0503020204020204" pitchFamily="34" charset="-122"/>
                          <a:cs typeface="+mn-cs"/>
                        </a:rPr>
                      </a:br>
                      <a:r>
                        <a:rPr lang="en-GB" altLang="zh-CN" sz="800" kern="1200" dirty="0">
                          <a:solidFill>
                            <a:schemeClr val="tx1"/>
                          </a:solidFill>
                          <a:latin typeface="微软雅黑" panose="020B0503020204020204" pitchFamily="34" charset="-122"/>
                          <a:ea typeface="微软雅黑" panose="020B0503020204020204" pitchFamily="34" charset="-122"/>
                          <a:cs typeface="+mn-cs"/>
                        </a:rPr>
                        <a:t>(29.502; 29.503; 29.509; 29.510; 29.531)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728046"/>
                  </a:ext>
                </a:extLst>
              </a:tr>
              <a:tr h="180909">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PROCH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5G_ProSe_Ph3_CH</a:t>
                      </a:r>
                    </a:p>
                    <a:p>
                      <a:pPr marL="0" algn="ctr" defTabSz="914400" rtl="0" eaLnBrk="1" fontAlgn="ctr" latinLnBrk="0" hangingPunct="1">
                        <a:spcAft>
                          <a:spcPts val="0"/>
                        </a:spcAft>
                      </a:pP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5G_ProSe_Ph3 (R19)</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69736"/>
                  </a:ext>
                </a:extLst>
              </a:tr>
              <a:tr h="0">
                <a:tc>
                  <a:txBody>
                    <a:bodyPr/>
                    <a:lstStyle/>
                    <a:p>
                      <a:pPr algn="ctr">
                        <a:spcAft>
                          <a:spcPts val="0"/>
                        </a:spcAft>
                      </a:pPr>
                      <a:r>
                        <a:rPr lang="en-GB"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AIOCH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AmbientIoT</a:t>
                      </a:r>
                      <a:r>
                        <a:rPr lang="en-GB"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-CH</a:t>
                      </a:r>
                    </a:p>
                  </a:txBody>
                  <a:tcPr marL="48003" marR="48003"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sz="800" kern="1200" dirty="0" err="1">
                          <a:solidFill>
                            <a:schemeClr val="tx1"/>
                          </a:solidFill>
                          <a:latin typeface="微软雅黑" panose="020B0503020204020204" pitchFamily="34" charset="-122"/>
                          <a:ea typeface="微软雅黑" panose="020B0503020204020204" pitchFamily="34" charset="-122"/>
                          <a:cs typeface="+mn-cs"/>
                        </a:rPr>
                        <a:t>AmbientIoT</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sz="800" kern="1200" dirty="0" err="1">
                          <a:solidFill>
                            <a:schemeClr val="tx1"/>
                          </a:solidFill>
                          <a:latin typeface="微软雅黑" panose="020B0503020204020204" pitchFamily="34" charset="-122"/>
                          <a:ea typeface="微软雅黑" panose="020B0503020204020204" pitchFamily="34" charset="-122"/>
                          <a:cs typeface="+mn-cs"/>
                        </a:rPr>
                        <a:t>AmbientIoT</a:t>
                      </a:r>
                      <a:r>
                        <a:rPr lang="en-US" altLang="zh-CN" sz="800" kern="1200" dirty="0">
                          <a:solidFill>
                            <a:schemeClr val="tx1"/>
                          </a:solidFill>
                          <a:latin typeface="微软雅黑" panose="020B0503020204020204" pitchFamily="34" charset="-122"/>
                          <a:ea typeface="微软雅黑" panose="020B0503020204020204" pitchFamily="34" charset="-122"/>
                          <a:cs typeface="+mn-cs"/>
                        </a:rPr>
                        <a:t>-ARC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(23.501; 23.502; 23.369)</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AmbientIoT</a:t>
                      </a:r>
                      <a:r>
                        <a:rPr lang="en-US" altLang="zh-CN" sz="800" kern="1200">
                          <a:solidFill>
                            <a:schemeClr val="tx1"/>
                          </a:solidFill>
                          <a:latin typeface="微软雅黑" panose="020B0503020204020204" pitchFamily="34" charset="-122"/>
                          <a:ea typeface="微软雅黑" panose="020B0503020204020204" pitchFamily="34" charset="-122"/>
                          <a:cs typeface="+mn-cs"/>
                        </a:rPr>
                        <a:t>-CT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29.522)</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183779"/>
                  </a:ext>
                </a:extLst>
              </a:tr>
            </a:tbl>
          </a:graphicData>
        </a:graphic>
      </p:graphicFrame>
      <p:sp>
        <p:nvSpPr>
          <p:cNvPr id="8" name="TextBox 10">
            <a:extLst>
              <a:ext uri="{FF2B5EF4-FFF2-40B4-BE49-F238E27FC236}">
                <a16:creationId xmlns:a16="http://schemas.microsoft.com/office/drawing/2014/main" id="{5D6BDBFE-4CA6-4999-976A-0C5F05D153BC}"/>
              </a:ext>
            </a:extLst>
          </p:cNvPr>
          <p:cNvSpPr txBox="1"/>
          <p:nvPr/>
        </p:nvSpPr>
        <p:spPr>
          <a:xfrm rot="21008097">
            <a:off x="8186070" y="6067245"/>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1477888285"/>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201895</TotalTime>
  <Words>8207</Words>
  <Application>Microsoft Office PowerPoint</Application>
  <PresentationFormat>Widescreen</PresentationFormat>
  <Paragraphs>1833</Paragraphs>
  <Slides>33</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33</vt:i4>
      </vt:variant>
    </vt:vector>
  </HeadingPairs>
  <TitlesOfParts>
    <vt:vector size="49" baseType="lpstr">
      <vt:lpstr>Batang</vt:lpstr>
      <vt:lpstr>Kartika</vt:lpstr>
      <vt:lpstr>Montserrat</vt:lpstr>
      <vt:lpstr>MS PGothic</vt:lpstr>
      <vt:lpstr>MS PGothic</vt:lpstr>
      <vt:lpstr>PMingLiU</vt:lpstr>
      <vt:lpstr>DengXian</vt:lpstr>
      <vt:lpstr>DengXian</vt:lpstr>
      <vt:lpstr>宋体</vt:lpstr>
      <vt:lpstr>微软雅黑</vt:lpstr>
      <vt:lpstr>Arial</vt:lpstr>
      <vt:lpstr>Calibri</vt:lpstr>
      <vt:lpstr>Times New Roman</vt:lpstr>
      <vt:lpstr>Wingdings</vt:lpstr>
      <vt:lpstr>Wingdings 3</vt:lpstr>
      <vt:lpstr>Office Theme</vt:lpstr>
      <vt:lpstr>   Rel-19 SA5 work planning SA5#162, Goteborg, Sweden, 25 - 29 August 2025</vt:lpstr>
      <vt:lpstr>Content</vt:lpstr>
      <vt:lpstr>PowerPoint Presentation</vt:lpstr>
      <vt:lpstr>PowerPoint Presentation</vt:lpstr>
      <vt:lpstr>Rel-19 work progress before SA5#162</vt:lpstr>
      <vt:lpstr>PowerPoint Presentation</vt:lpstr>
      <vt:lpstr>PowerPoint Presentation</vt:lpstr>
      <vt:lpstr>PowerPoint Presentation</vt:lpstr>
      <vt:lpstr>PowerPoint Presentation</vt:lpstr>
      <vt:lpstr>Rel-19 SA5 Management and Orchestration cooperation with other groups  (for SA5 internal use)</vt:lpstr>
      <vt:lpstr>Leaders’ recommendation for SA5 work improvement</vt:lpstr>
      <vt:lpstr>Content</vt:lpstr>
      <vt:lpstr>Overview of Rel-19 SA5 OAM topics (full list)</vt:lpstr>
      <vt:lpstr>Overview of Rel-19 SA5 OAM topics (ongoing SI+ All WIs)</vt:lpstr>
      <vt:lpstr>SA5 Rel-19 OAM TU planning (Jan.2024~Sep.2025)</vt:lpstr>
      <vt:lpstr>SA5 meeting statistics (Rel-19 OAM topics) </vt:lpstr>
      <vt:lpstr>PowerPoint Presentation</vt:lpstr>
      <vt:lpstr>SA5 Rel-19 CH TU planning (May.2024~Sep.2025)</vt:lpstr>
      <vt:lpstr>Thank you!</vt:lpstr>
      <vt:lpstr>Annex</vt:lpstr>
      <vt:lpstr>Chair’s recommendation on Rel-19 work</vt:lpstr>
      <vt:lpstr>Expectation of SA5 rapporteur role</vt:lpstr>
      <vt:lpstr>PowerPoint Presentation</vt:lpstr>
      <vt:lpstr>Reference From TR 21.900 on rapporteur roles</vt:lpstr>
      <vt:lpstr>Annex</vt:lpstr>
      <vt:lpstr>SA5 TU planning &amp; statistics</vt:lpstr>
      <vt:lpstr>Template for TU estimation</vt:lpstr>
      <vt:lpstr>SA5 Rel-19 OAM TU statistics (Study phase)</vt:lpstr>
      <vt:lpstr>SA5 calendar with OAM TU (one track) </vt:lpstr>
      <vt:lpstr>TU Budget for SA5 OAM</vt:lpstr>
      <vt:lpstr>Sample of OAM TU planning and statistics</vt:lpstr>
      <vt:lpstr>SA5 calendar with CH TU (one track) </vt:lpstr>
      <vt:lpstr>TU Budget for SA5 CH</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0903</cp:lastModifiedBy>
  <cp:revision>4127</cp:revision>
  <dcterms:created xsi:type="dcterms:W3CDTF">2008-08-30T09:32:10Z</dcterms:created>
  <dcterms:modified xsi:type="dcterms:W3CDTF">2025-09-04T14:29:15Z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(3)HSaI//Rve5D69a2rR01qikLMg8fBi7fbuLeQwCi0aiGGsPyU3Mgg8aLGmQIgGGW6lZ1wBxjJ
EhWORLgYHfONLBrwUqoTgYi53+5skbuNzu1RbWWBoDJb80e/CnqkV80Uhi/gQkluzhJjn68j
wp0cAUzLXar7qmepWlAomGpL/JeoUsQpMTHbemuMvAvVmQbtX+7lO39quxCFl0FTg80GHKUN
ECpYBx/EaLUBOaBg1M</vt:lpwstr>
  </property>
  <property fmtid="{D5CDD505-2E9C-101B-9397-08002B2CF9AE}" pid="3" name="_2015_ms_pID_7253431">
    <vt:lpwstr>reXBAGrBtLORN2aPD1U8fk7kkNE5T5qooM8FCi8nqk2oGuV41nGhlk
SzzKy6PpoM0kaS9w8fznEWNEMGHe0aQbHReC+YkFx70WbT8RPRHIxNaePHGUI1f8SZCIqlOT
Kmy6rfQ+Lr3avZQ1c23Is0xYuR/9XyrYEBWMSLQTZ7CW+f4zoXn8xYkg4xbZOH4gYJBCmCtw
/mlakcnBnbBodogAFs+je1m2ue97hWcmPTq8</vt:lpwstr>
  </property>
  <property fmtid="{D5CDD505-2E9C-101B-9397-08002B2CF9AE}" pid="4" name="_2015_ms_pID_7253432">
    <vt:lpwstr>++FiV3WCZF+LOrc+o4XJwX8=</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1698067796</vt:lpwstr>
  </property>
</Properties>
</file>