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9" r:id="rId4"/>
  </p:sldMasterIdLst>
  <p:notesMasterIdLst>
    <p:notesMasterId r:id="rId71"/>
  </p:notesMasterIdLst>
  <p:handoutMasterIdLst>
    <p:handoutMasterId r:id="rId72"/>
  </p:handoutMasterIdLst>
  <p:sldIdLst>
    <p:sldId id="303" r:id="rId5"/>
    <p:sldId id="621" r:id="rId6"/>
    <p:sldId id="708" r:id="rId7"/>
    <p:sldId id="1255" r:id="rId8"/>
    <p:sldId id="1300" r:id="rId9"/>
    <p:sldId id="1302" r:id="rId10"/>
    <p:sldId id="1394" r:id="rId11"/>
    <p:sldId id="1340" r:id="rId12"/>
    <p:sldId id="1228" r:id="rId13"/>
    <p:sldId id="1395" r:id="rId14"/>
    <p:sldId id="1361" r:id="rId15"/>
    <p:sldId id="1399" r:id="rId16"/>
    <p:sldId id="1396" r:id="rId17"/>
    <p:sldId id="1397" r:id="rId18"/>
    <p:sldId id="1398" r:id="rId19"/>
    <p:sldId id="1357" r:id="rId20"/>
    <p:sldId id="1243" r:id="rId21"/>
    <p:sldId id="1307" r:id="rId22"/>
    <p:sldId id="1256" r:id="rId23"/>
    <p:sldId id="1321" r:id="rId24"/>
    <p:sldId id="1341" r:id="rId25"/>
    <p:sldId id="1342" r:id="rId26"/>
    <p:sldId id="1322" r:id="rId27"/>
    <p:sldId id="1324" r:id="rId28"/>
    <p:sldId id="1323" r:id="rId29"/>
    <p:sldId id="1356" r:id="rId30"/>
    <p:sldId id="1343" r:id="rId31"/>
    <p:sldId id="1344" r:id="rId32"/>
    <p:sldId id="1345" r:id="rId33"/>
    <p:sldId id="1346" r:id="rId34"/>
    <p:sldId id="1347" r:id="rId35"/>
    <p:sldId id="1348" r:id="rId36"/>
    <p:sldId id="1349" r:id="rId37"/>
    <p:sldId id="1350" r:id="rId38"/>
    <p:sldId id="1351" r:id="rId39"/>
    <p:sldId id="1352" r:id="rId40"/>
    <p:sldId id="1353" r:id="rId41"/>
    <p:sldId id="1354" r:id="rId42"/>
    <p:sldId id="1326" r:id="rId43"/>
    <p:sldId id="1325" r:id="rId44"/>
    <p:sldId id="1384" r:id="rId45"/>
    <p:sldId id="1257" r:id="rId46"/>
    <p:sldId id="1372" r:id="rId47"/>
    <p:sldId id="930" r:id="rId48"/>
    <p:sldId id="1364" r:id="rId49"/>
    <p:sldId id="988" r:id="rId50"/>
    <p:sldId id="1403" r:id="rId51"/>
    <p:sldId id="1404" r:id="rId52"/>
    <p:sldId id="1405" r:id="rId53"/>
    <p:sldId id="1406" r:id="rId54"/>
    <p:sldId id="991" r:id="rId55"/>
    <p:sldId id="995" r:id="rId56"/>
    <p:sldId id="994" r:id="rId57"/>
    <p:sldId id="1387" r:id="rId58"/>
    <p:sldId id="1380" r:id="rId59"/>
    <p:sldId id="1390" r:id="rId60"/>
    <p:sldId id="1314" r:id="rId61"/>
    <p:sldId id="1393" r:id="rId62"/>
    <p:sldId id="1338" r:id="rId63"/>
    <p:sldId id="1360" r:id="rId64"/>
    <p:sldId id="907" r:id="rId65"/>
    <p:sldId id="908" r:id="rId66"/>
    <p:sldId id="1329" r:id="rId67"/>
    <p:sldId id="949" r:id="rId68"/>
    <p:sldId id="950" r:id="rId69"/>
    <p:sldId id="952" r:id="rId70"/>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221" initials="0221" lastIdx="1" clrIdx="0">
    <p:extLst>
      <p:ext uri="{19B8F6BF-5375-455C-9EA6-DF929625EA0E}">
        <p15:presenceInfo xmlns:p15="http://schemas.microsoft.com/office/powerpoint/2012/main" userId="022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FF"/>
    <a:srgbClr val="B2B2B2"/>
    <a:srgbClr val="72AF2F"/>
    <a:srgbClr val="5C88D0"/>
    <a:srgbClr val="C1E442"/>
    <a:srgbClr val="808080"/>
    <a:srgbClr val="FFFFCC"/>
    <a:srgbClr val="FFFF99"/>
    <a:srgbClr val="C6D2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40" autoAdjust="0"/>
    <p:restoredTop sz="92197" autoAdjust="0"/>
  </p:normalViewPr>
  <p:slideViewPr>
    <p:cSldViewPr snapToGrid="0">
      <p:cViewPr varScale="1">
        <p:scale>
          <a:sx n="106" d="100"/>
          <a:sy n="106" d="100"/>
        </p:scale>
        <p:origin x="96"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8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file:///D:\Zou%20Lan\2025&#24037;&#20316;\&#26631;&#20934;&#24037;&#20316;\3GPP\SA%23108\SA5%20report\tdoc%20stats\SA5%20tdoc%20statistics-20250527-2024_d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Number of delegates in SA5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Sheet1!$L$2</c:f>
              <c:strCache>
                <c:ptCount val="1"/>
                <c:pt idx="0">
                  <c:v>F2F delegates</c:v>
                </c:pt>
              </c:strCache>
            </c:strRef>
          </c:tx>
          <c:spPr>
            <a:ln w="28575" cap="rnd">
              <a:solidFill>
                <a:schemeClr val="accent2"/>
              </a:solidFill>
              <a:round/>
            </a:ln>
            <a:effectLst/>
          </c:spPr>
          <c:marker>
            <c:symbol val="none"/>
          </c:marker>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Sheet1!$L$10:$L$18</c:f>
              <c:numCache>
                <c:formatCode>General</c:formatCode>
                <c:ptCount val="9"/>
                <c:pt idx="0">
                  <c:v>76</c:v>
                </c:pt>
                <c:pt idx="1">
                  <c:v>170</c:v>
                </c:pt>
                <c:pt idx="2">
                  <c:v>140</c:v>
                </c:pt>
                <c:pt idx="3">
                  <c:v>188</c:v>
                </c:pt>
                <c:pt idx="4">
                  <c:v>129</c:v>
                </c:pt>
                <c:pt idx="5">
                  <c:v>172</c:v>
                </c:pt>
                <c:pt idx="6">
                  <c:v>70</c:v>
                </c:pt>
                <c:pt idx="7">
                  <c:v>152</c:v>
                </c:pt>
                <c:pt idx="8">
                  <c:v>169</c:v>
                </c:pt>
              </c:numCache>
            </c:numRef>
          </c:val>
          <c:smooth val="0"/>
          <c:extLst>
            <c:ext xmlns:c16="http://schemas.microsoft.com/office/drawing/2014/chart" uri="{C3380CC4-5D6E-409C-BE32-E72D297353CC}">
              <c16:uniqueId val="{00000000-850F-49B3-844A-0C1BBA3BA6CE}"/>
            </c:ext>
          </c:extLst>
        </c:ser>
        <c:ser>
          <c:idx val="2"/>
          <c:order val="2"/>
          <c:tx>
            <c:strRef>
              <c:f>Sheet1!$M$2</c:f>
              <c:strCache>
                <c:ptCount val="1"/>
                <c:pt idx="0">
                  <c:v>Online delegates</c:v>
                </c:pt>
              </c:strCache>
            </c:strRef>
          </c:tx>
          <c:spPr>
            <a:ln w="28575" cap="rnd">
              <a:solidFill>
                <a:schemeClr val="accent3"/>
              </a:solidFill>
              <a:round/>
            </a:ln>
            <a:effectLst/>
          </c:spPr>
          <c:marker>
            <c:symbol val="none"/>
          </c:marker>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Sheet1!$M$10:$M$18</c:f>
              <c:numCache>
                <c:formatCode>General</c:formatCode>
                <c:ptCount val="9"/>
                <c:pt idx="0">
                  <c:v>28</c:v>
                </c:pt>
                <c:pt idx="1">
                  <c:v>21</c:v>
                </c:pt>
                <c:pt idx="2">
                  <c:v>20</c:v>
                </c:pt>
                <c:pt idx="3">
                  <c:v>29</c:v>
                </c:pt>
                <c:pt idx="4">
                  <c:v>53</c:v>
                </c:pt>
                <c:pt idx="5">
                  <c:v>28</c:v>
                </c:pt>
                <c:pt idx="6">
                  <c:v>31</c:v>
                </c:pt>
                <c:pt idx="7">
                  <c:v>44</c:v>
                </c:pt>
                <c:pt idx="8">
                  <c:v>29</c:v>
                </c:pt>
              </c:numCache>
            </c:numRef>
          </c:val>
          <c:smooth val="0"/>
          <c:extLst>
            <c:ext xmlns:c16="http://schemas.microsoft.com/office/drawing/2014/chart" uri="{C3380CC4-5D6E-409C-BE32-E72D297353CC}">
              <c16:uniqueId val="{00000001-850F-49B3-844A-0C1BBA3BA6CE}"/>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Sheet1!$K$2</c15:sqref>
                        </c15:formulaRef>
                      </c:ext>
                    </c:extLst>
                    <c:strCache>
                      <c:ptCount val="1"/>
                      <c:pt idx="0">
                        <c:v>Total delegates</c:v>
                      </c:pt>
                    </c:strCache>
                  </c:strRef>
                </c:tx>
                <c:spPr>
                  <a:ln w="28575" cap="rnd">
                    <a:solidFill>
                      <a:schemeClr val="accent1"/>
                    </a:solidFill>
                    <a:round/>
                  </a:ln>
                  <a:effectLst/>
                </c:spPr>
                <c:marker>
                  <c:symbol val="none"/>
                </c:marker>
                <c:cat>
                  <c:strRef>
                    <c:extLst>
                      <c:ext uri="{02D57815-91ED-43cb-92C2-25804820EDAC}">
                        <c15:formulaRef>
                          <c15:sqref>Sheet1!$A$10:$A$18</c15:sqref>
                        </c15:formulaRef>
                      </c:ext>
                    </c:extLst>
                    <c:strCache>
                      <c:ptCount val="9"/>
                      <c:pt idx="0">
                        <c:v>SA5#153</c:v>
                      </c:pt>
                      <c:pt idx="1">
                        <c:v>SA5#154</c:v>
                      </c:pt>
                      <c:pt idx="2">
                        <c:v>SA5#155</c:v>
                      </c:pt>
                      <c:pt idx="3">
                        <c:v>SA5#156</c:v>
                      </c:pt>
                      <c:pt idx="4">
                        <c:v>SA5#157</c:v>
                      </c:pt>
                      <c:pt idx="5">
                        <c:v>SA5#158</c:v>
                      </c:pt>
                      <c:pt idx="6">
                        <c:v>SA5#159</c:v>
                      </c:pt>
                      <c:pt idx="7">
                        <c:v>SA5#160</c:v>
                      </c:pt>
                      <c:pt idx="8">
                        <c:v>SA5#161</c:v>
                      </c:pt>
                    </c:strCache>
                  </c:strRef>
                </c:cat>
                <c:val>
                  <c:numRef>
                    <c:extLst>
                      <c:ext uri="{02D57815-91ED-43cb-92C2-25804820EDAC}">
                        <c15:formulaRef>
                          <c15:sqref>Sheet1!$K$3:$K$10</c15:sqref>
                        </c15:formulaRef>
                      </c:ext>
                    </c:extLst>
                    <c:numCache>
                      <c:formatCode>General</c:formatCode>
                      <c:ptCount val="8"/>
                      <c:pt idx="0">
                        <c:v>139</c:v>
                      </c:pt>
                      <c:pt idx="1">
                        <c:v>202</c:v>
                      </c:pt>
                      <c:pt idx="2">
                        <c:v>149</c:v>
                      </c:pt>
                      <c:pt idx="3">
                        <c:v>195</c:v>
                      </c:pt>
                      <c:pt idx="4">
                        <c:v>217</c:v>
                      </c:pt>
                      <c:pt idx="5">
                        <c:v>179</c:v>
                      </c:pt>
                      <c:pt idx="6">
                        <c:v>194</c:v>
                      </c:pt>
                      <c:pt idx="7">
                        <c:v>104</c:v>
                      </c:pt>
                    </c:numCache>
                  </c:numRef>
                </c:val>
                <c:smooth val="0"/>
                <c:extLst>
                  <c:ext xmlns:c16="http://schemas.microsoft.com/office/drawing/2014/chart" uri="{C3380CC4-5D6E-409C-BE32-E72D297353CC}">
                    <c16:uniqueId val="{00000002-850F-49B3-844A-0C1BBA3BA6CE}"/>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LS exchange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Sheet1!$N$2</c:f>
              <c:strCache>
                <c:ptCount val="1"/>
                <c:pt idx="0">
                  <c:v>incoming LS</c:v>
                </c:pt>
              </c:strCache>
            </c:strRef>
          </c:tx>
          <c:spPr>
            <a:ln w="28575" cap="rnd">
              <a:solidFill>
                <a:schemeClr val="accent2"/>
              </a:solidFill>
              <a:round/>
            </a:ln>
            <a:effectLst/>
          </c:spPr>
          <c:marker>
            <c:symbol val="none"/>
          </c:marker>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Sheet1!$N$10:$N$18</c:f>
              <c:numCache>
                <c:formatCode>General</c:formatCode>
                <c:ptCount val="9"/>
                <c:pt idx="0">
                  <c:v>45</c:v>
                </c:pt>
                <c:pt idx="1">
                  <c:v>32</c:v>
                </c:pt>
                <c:pt idx="2">
                  <c:v>14</c:v>
                </c:pt>
                <c:pt idx="3">
                  <c:v>27</c:v>
                </c:pt>
                <c:pt idx="4">
                  <c:v>19</c:v>
                </c:pt>
                <c:pt idx="5">
                  <c:v>17</c:v>
                </c:pt>
                <c:pt idx="6">
                  <c:v>22</c:v>
                </c:pt>
                <c:pt idx="7">
                  <c:v>13</c:v>
                </c:pt>
                <c:pt idx="8">
                  <c:v>12</c:v>
                </c:pt>
              </c:numCache>
            </c:numRef>
          </c:val>
          <c:smooth val="0"/>
          <c:extLst>
            <c:ext xmlns:c16="http://schemas.microsoft.com/office/drawing/2014/chart" uri="{C3380CC4-5D6E-409C-BE32-E72D297353CC}">
              <c16:uniqueId val="{00000000-E536-4FB5-86A7-BEB739146FB0}"/>
            </c:ext>
          </c:extLst>
        </c:ser>
        <c:ser>
          <c:idx val="2"/>
          <c:order val="2"/>
          <c:tx>
            <c:strRef>
              <c:f>Sheet1!$O$2</c:f>
              <c:strCache>
                <c:ptCount val="1"/>
                <c:pt idx="0">
                  <c:v>Outgoing LS</c:v>
                </c:pt>
              </c:strCache>
            </c:strRef>
          </c:tx>
          <c:spPr>
            <a:ln w="28575" cap="rnd">
              <a:solidFill>
                <a:schemeClr val="accent3"/>
              </a:solidFill>
              <a:round/>
            </a:ln>
            <a:effectLst/>
          </c:spPr>
          <c:marker>
            <c:symbol val="none"/>
          </c:marker>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Sheet1!$O$10:$O$18</c:f>
              <c:numCache>
                <c:formatCode>General</c:formatCode>
                <c:ptCount val="9"/>
                <c:pt idx="0">
                  <c:v>21</c:v>
                </c:pt>
                <c:pt idx="1">
                  <c:v>21</c:v>
                </c:pt>
                <c:pt idx="2">
                  <c:v>7</c:v>
                </c:pt>
                <c:pt idx="3">
                  <c:v>14</c:v>
                </c:pt>
                <c:pt idx="4">
                  <c:v>7</c:v>
                </c:pt>
                <c:pt idx="5">
                  <c:v>11</c:v>
                </c:pt>
                <c:pt idx="6">
                  <c:v>15</c:v>
                </c:pt>
                <c:pt idx="7">
                  <c:v>7</c:v>
                </c:pt>
                <c:pt idx="8">
                  <c:v>5</c:v>
                </c:pt>
              </c:numCache>
            </c:numRef>
          </c:val>
          <c:smooth val="0"/>
          <c:extLst>
            <c:ext xmlns:c16="http://schemas.microsoft.com/office/drawing/2014/chart" uri="{C3380CC4-5D6E-409C-BE32-E72D297353CC}">
              <c16:uniqueId val="{00000001-E536-4FB5-86A7-BEB739146FB0}"/>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Sheet1!$M$2</c15:sqref>
                        </c15:formulaRef>
                      </c:ext>
                    </c:extLst>
                    <c:strCache>
                      <c:ptCount val="1"/>
                      <c:pt idx="0">
                        <c:v>Online delegates</c:v>
                      </c:pt>
                    </c:strCache>
                  </c:strRef>
                </c:tx>
                <c:spPr>
                  <a:ln w="28575" cap="rnd">
                    <a:solidFill>
                      <a:schemeClr val="accent1"/>
                    </a:solidFill>
                    <a:round/>
                  </a:ln>
                  <a:effectLst/>
                </c:spPr>
                <c:marker>
                  <c:symbol val="none"/>
                </c:marker>
                <c:cat>
                  <c:strRef>
                    <c:extLst>
                      <c:ext uri="{02D57815-91ED-43cb-92C2-25804820EDAC}">
                        <c15:formulaRef>
                          <c15:sqref>Sheet1!$A$10:$A$18</c15:sqref>
                        </c15:formulaRef>
                      </c:ext>
                    </c:extLst>
                    <c:strCache>
                      <c:ptCount val="9"/>
                      <c:pt idx="0">
                        <c:v>SA5#153</c:v>
                      </c:pt>
                      <c:pt idx="1">
                        <c:v>SA5#154</c:v>
                      </c:pt>
                      <c:pt idx="2">
                        <c:v>SA5#155</c:v>
                      </c:pt>
                      <c:pt idx="3">
                        <c:v>SA5#156</c:v>
                      </c:pt>
                      <c:pt idx="4">
                        <c:v>SA5#157</c:v>
                      </c:pt>
                      <c:pt idx="5">
                        <c:v>SA5#158</c:v>
                      </c:pt>
                      <c:pt idx="6">
                        <c:v>SA5#159</c:v>
                      </c:pt>
                      <c:pt idx="7">
                        <c:v>SA5#160</c:v>
                      </c:pt>
                      <c:pt idx="8">
                        <c:v>SA5#161</c:v>
                      </c:pt>
                    </c:strCache>
                  </c:strRef>
                </c:cat>
                <c:val>
                  <c:numRef>
                    <c:extLst>
                      <c:ext uri="{02D57815-91ED-43cb-92C2-25804820EDAC}">
                        <c15:formulaRef>
                          <c15:sqref>Sheet1!$M$3:$M$10</c15:sqref>
                        </c15:formulaRef>
                      </c:ext>
                    </c:extLst>
                    <c:numCache>
                      <c:formatCode>General</c:formatCode>
                      <c:ptCount val="8"/>
                      <c:pt idx="0">
                        <c:v>139</c:v>
                      </c:pt>
                      <c:pt idx="1">
                        <c:v>51</c:v>
                      </c:pt>
                      <c:pt idx="2">
                        <c:v>149</c:v>
                      </c:pt>
                      <c:pt idx="3">
                        <c:v>42</c:v>
                      </c:pt>
                      <c:pt idx="4">
                        <c:v>41</c:v>
                      </c:pt>
                      <c:pt idx="5">
                        <c:v>37</c:v>
                      </c:pt>
                      <c:pt idx="6">
                        <c:v>44</c:v>
                      </c:pt>
                      <c:pt idx="7">
                        <c:v>28</c:v>
                      </c:pt>
                    </c:numCache>
                  </c:numRef>
                </c:val>
                <c:smooth val="0"/>
                <c:extLst>
                  <c:ext xmlns:c16="http://schemas.microsoft.com/office/drawing/2014/chart" uri="{C3380CC4-5D6E-409C-BE32-E72D297353CC}">
                    <c16:uniqueId val="{00000002-E536-4FB5-86A7-BEB739146FB0}"/>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Total</a:t>
            </a:r>
            <a:r>
              <a:rPr lang="en-US" altLang="zh-CN" baseline="0"/>
              <a:t> number and agreed tdoc numbers</a:t>
            </a:r>
            <a:endParaRPr lang="en-US" alt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Sheet1!$B$2</c:f>
              <c:strCache>
                <c:ptCount val="1"/>
                <c:pt idx="0">
                  <c:v>Total number of tdocs</c:v>
                </c:pt>
              </c:strCache>
            </c:strRef>
          </c:tx>
          <c:spPr>
            <a:solidFill>
              <a:schemeClr val="accent1"/>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Sheet1!$B$10:$B$18</c:f>
              <c:numCache>
                <c:formatCode>General</c:formatCode>
                <c:ptCount val="9"/>
                <c:pt idx="0">
                  <c:v>1092</c:v>
                </c:pt>
                <c:pt idx="1">
                  <c:v>1122</c:v>
                </c:pt>
                <c:pt idx="2">
                  <c:v>1137</c:v>
                </c:pt>
                <c:pt idx="3">
                  <c:v>1515</c:v>
                </c:pt>
                <c:pt idx="4">
                  <c:v>1078</c:v>
                </c:pt>
                <c:pt idx="5">
                  <c:v>1062</c:v>
                </c:pt>
                <c:pt idx="6">
                  <c:v>1052</c:v>
                </c:pt>
                <c:pt idx="7">
                  <c:v>912</c:v>
                </c:pt>
                <c:pt idx="8">
                  <c:v>909</c:v>
                </c:pt>
              </c:numCache>
            </c:numRef>
          </c:val>
          <c:extLst>
            <c:ext xmlns:c16="http://schemas.microsoft.com/office/drawing/2014/chart" uri="{C3380CC4-5D6E-409C-BE32-E72D297353CC}">
              <c16:uniqueId val="{00000000-B9C7-4835-B6DD-09FB0B364FA3}"/>
            </c:ext>
          </c:extLst>
        </c:ser>
        <c:ser>
          <c:idx val="1"/>
          <c:order val="1"/>
          <c:tx>
            <c:strRef>
              <c:f>Sheet1!$C$2</c:f>
              <c:strCache>
                <c:ptCount val="1"/>
                <c:pt idx="0">
                  <c:v>Number of agreed tdocs</c:v>
                </c:pt>
              </c:strCache>
            </c:strRef>
          </c:tx>
          <c:spPr>
            <a:solidFill>
              <a:schemeClr val="accent2"/>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Sheet1!$C$10:$C$18</c:f>
              <c:numCache>
                <c:formatCode>General</c:formatCode>
                <c:ptCount val="9"/>
                <c:pt idx="0">
                  <c:v>447</c:v>
                </c:pt>
                <c:pt idx="1">
                  <c:v>379</c:v>
                </c:pt>
                <c:pt idx="2">
                  <c:v>460</c:v>
                </c:pt>
                <c:pt idx="3">
                  <c:v>698</c:v>
                </c:pt>
                <c:pt idx="4">
                  <c:v>447</c:v>
                </c:pt>
                <c:pt idx="5">
                  <c:v>408</c:v>
                </c:pt>
                <c:pt idx="6">
                  <c:v>386</c:v>
                </c:pt>
                <c:pt idx="7">
                  <c:v>296</c:v>
                </c:pt>
                <c:pt idx="8">
                  <c:v>305</c:v>
                </c:pt>
              </c:numCache>
            </c:numRef>
          </c:val>
          <c:extLst>
            <c:ext xmlns:c16="http://schemas.microsoft.com/office/drawing/2014/chart" uri="{C3380CC4-5D6E-409C-BE32-E72D297353CC}">
              <c16:uniqueId val="{00000001-B9C7-4835-B6DD-09FB0B364FA3}"/>
            </c:ext>
          </c:extLst>
        </c:ser>
        <c:dLbls>
          <c:showLegendKey val="0"/>
          <c:showVal val="0"/>
          <c:showCatName val="0"/>
          <c:showSerName val="0"/>
          <c:showPercent val="0"/>
          <c:showBubbleSize val="0"/>
        </c:dLbls>
        <c:gapWidth val="150"/>
        <c:axId val="942185823"/>
        <c:axId val="925101791"/>
      </c:bar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Allocation of agreed tdocs </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Sheet1!$E$2</c:f>
              <c:strCache>
                <c:ptCount val="1"/>
                <c:pt idx="0">
                  <c:v>R15 CR</c:v>
                </c:pt>
              </c:strCache>
            </c:strRef>
          </c:tx>
          <c:spPr>
            <a:solidFill>
              <a:schemeClr val="accent1"/>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Sheet1!$E$10:$E$18</c:f>
              <c:numCache>
                <c:formatCode>General</c:formatCode>
                <c:ptCount val="9"/>
                <c:pt idx="0">
                  <c:v>1</c:v>
                </c:pt>
                <c:pt idx="1">
                  <c:v>4</c:v>
                </c:pt>
                <c:pt idx="2">
                  <c:v>1</c:v>
                </c:pt>
                <c:pt idx="3">
                  <c:v>9</c:v>
                </c:pt>
                <c:pt idx="4">
                  <c:v>3</c:v>
                </c:pt>
                <c:pt idx="5">
                  <c:v>1</c:v>
                </c:pt>
                <c:pt idx="6">
                  <c:v>0</c:v>
                </c:pt>
                <c:pt idx="7">
                  <c:v>0</c:v>
                </c:pt>
                <c:pt idx="8">
                  <c:v>0</c:v>
                </c:pt>
              </c:numCache>
            </c:numRef>
          </c:val>
          <c:extLst>
            <c:ext xmlns:c16="http://schemas.microsoft.com/office/drawing/2014/chart" uri="{C3380CC4-5D6E-409C-BE32-E72D297353CC}">
              <c16:uniqueId val="{00000000-9A53-4092-8734-EC75DEA7DB99}"/>
            </c:ext>
          </c:extLst>
        </c:ser>
        <c:ser>
          <c:idx val="1"/>
          <c:order val="1"/>
          <c:tx>
            <c:strRef>
              <c:f>Sheet1!$F$2</c:f>
              <c:strCache>
                <c:ptCount val="1"/>
                <c:pt idx="0">
                  <c:v>R16 CR</c:v>
                </c:pt>
              </c:strCache>
            </c:strRef>
          </c:tx>
          <c:spPr>
            <a:solidFill>
              <a:schemeClr val="accent2"/>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Sheet1!$F$10:$F$18</c:f>
              <c:numCache>
                <c:formatCode>General</c:formatCode>
                <c:ptCount val="9"/>
                <c:pt idx="0">
                  <c:v>13</c:v>
                </c:pt>
                <c:pt idx="1">
                  <c:v>12</c:v>
                </c:pt>
                <c:pt idx="2">
                  <c:v>15</c:v>
                </c:pt>
                <c:pt idx="3">
                  <c:v>32</c:v>
                </c:pt>
                <c:pt idx="4">
                  <c:v>12</c:v>
                </c:pt>
                <c:pt idx="5">
                  <c:v>7</c:v>
                </c:pt>
                <c:pt idx="6">
                  <c:v>6</c:v>
                </c:pt>
                <c:pt idx="7">
                  <c:v>1</c:v>
                </c:pt>
                <c:pt idx="8">
                  <c:v>8</c:v>
                </c:pt>
              </c:numCache>
            </c:numRef>
          </c:val>
          <c:extLst>
            <c:ext xmlns:c16="http://schemas.microsoft.com/office/drawing/2014/chart" uri="{C3380CC4-5D6E-409C-BE32-E72D297353CC}">
              <c16:uniqueId val="{00000001-9A53-4092-8734-EC75DEA7DB99}"/>
            </c:ext>
          </c:extLst>
        </c:ser>
        <c:ser>
          <c:idx val="2"/>
          <c:order val="2"/>
          <c:tx>
            <c:strRef>
              <c:f>Sheet1!$G$2</c:f>
              <c:strCache>
                <c:ptCount val="1"/>
                <c:pt idx="0">
                  <c:v>R17 CR</c:v>
                </c:pt>
              </c:strCache>
            </c:strRef>
          </c:tx>
          <c:spPr>
            <a:solidFill>
              <a:schemeClr val="accent3"/>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Sheet1!$G$10:$G$18</c:f>
              <c:numCache>
                <c:formatCode>General</c:formatCode>
                <c:ptCount val="9"/>
                <c:pt idx="0">
                  <c:v>37</c:v>
                </c:pt>
                <c:pt idx="1">
                  <c:v>37</c:v>
                </c:pt>
                <c:pt idx="2">
                  <c:v>43</c:v>
                </c:pt>
                <c:pt idx="3">
                  <c:v>76</c:v>
                </c:pt>
                <c:pt idx="4">
                  <c:v>29</c:v>
                </c:pt>
                <c:pt idx="5">
                  <c:v>24</c:v>
                </c:pt>
                <c:pt idx="6">
                  <c:v>13</c:v>
                </c:pt>
                <c:pt idx="7">
                  <c:v>4</c:v>
                </c:pt>
                <c:pt idx="8">
                  <c:v>9</c:v>
                </c:pt>
              </c:numCache>
            </c:numRef>
          </c:val>
          <c:extLst>
            <c:ext xmlns:c16="http://schemas.microsoft.com/office/drawing/2014/chart" uri="{C3380CC4-5D6E-409C-BE32-E72D297353CC}">
              <c16:uniqueId val="{00000002-9A53-4092-8734-EC75DEA7DB99}"/>
            </c:ext>
          </c:extLst>
        </c:ser>
        <c:ser>
          <c:idx val="3"/>
          <c:order val="3"/>
          <c:tx>
            <c:strRef>
              <c:f>Sheet1!$H$2</c:f>
              <c:strCache>
                <c:ptCount val="1"/>
                <c:pt idx="0">
                  <c:v>R18 CR</c:v>
                </c:pt>
              </c:strCache>
            </c:strRef>
          </c:tx>
          <c:spPr>
            <a:solidFill>
              <a:schemeClr val="accent4"/>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Sheet1!$H$10:$H$18</c:f>
              <c:numCache>
                <c:formatCode>General</c:formatCode>
                <c:ptCount val="9"/>
                <c:pt idx="0">
                  <c:v>215</c:v>
                </c:pt>
                <c:pt idx="1">
                  <c:v>133</c:v>
                </c:pt>
                <c:pt idx="2">
                  <c:v>163</c:v>
                </c:pt>
                <c:pt idx="3">
                  <c:v>154</c:v>
                </c:pt>
                <c:pt idx="4">
                  <c:v>62</c:v>
                </c:pt>
                <c:pt idx="5">
                  <c:v>70</c:v>
                </c:pt>
                <c:pt idx="6">
                  <c:v>55</c:v>
                </c:pt>
                <c:pt idx="7">
                  <c:v>27</c:v>
                </c:pt>
                <c:pt idx="8">
                  <c:v>24</c:v>
                </c:pt>
              </c:numCache>
            </c:numRef>
          </c:val>
          <c:extLst>
            <c:ext xmlns:c16="http://schemas.microsoft.com/office/drawing/2014/chart" uri="{C3380CC4-5D6E-409C-BE32-E72D297353CC}">
              <c16:uniqueId val="{00000003-9A53-4092-8734-EC75DEA7DB99}"/>
            </c:ext>
          </c:extLst>
        </c:ser>
        <c:ser>
          <c:idx val="4"/>
          <c:order val="4"/>
          <c:tx>
            <c:strRef>
              <c:f>Sheet1!$I$2</c:f>
              <c:strCache>
                <c:ptCount val="1"/>
                <c:pt idx="0">
                  <c:v>R19 CR</c:v>
                </c:pt>
              </c:strCache>
            </c:strRef>
          </c:tx>
          <c:spPr>
            <a:solidFill>
              <a:schemeClr val="accent5"/>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Sheet1!$I$10:$I$18</c:f>
              <c:numCache>
                <c:formatCode>General</c:formatCode>
                <c:ptCount val="9"/>
                <c:pt idx="1">
                  <c:v>22</c:v>
                </c:pt>
                <c:pt idx="2">
                  <c:v>32</c:v>
                </c:pt>
                <c:pt idx="3">
                  <c:v>108</c:v>
                </c:pt>
                <c:pt idx="4">
                  <c:v>100</c:v>
                </c:pt>
                <c:pt idx="5">
                  <c:v>118</c:v>
                </c:pt>
                <c:pt idx="6">
                  <c:v>172</c:v>
                </c:pt>
                <c:pt idx="7">
                  <c:v>192</c:v>
                </c:pt>
                <c:pt idx="8">
                  <c:v>161</c:v>
                </c:pt>
              </c:numCache>
            </c:numRef>
          </c:val>
          <c:extLst>
            <c:ext xmlns:c16="http://schemas.microsoft.com/office/drawing/2014/chart" uri="{C3380CC4-5D6E-409C-BE32-E72D297353CC}">
              <c16:uniqueId val="{00000004-9A53-4092-8734-EC75DEA7DB99}"/>
            </c:ext>
          </c:extLst>
        </c:ser>
        <c:ser>
          <c:idx val="5"/>
          <c:order val="5"/>
          <c:tx>
            <c:strRef>
              <c:f>Sheet1!$J$2</c:f>
              <c:strCache>
                <c:ptCount val="1"/>
                <c:pt idx="0">
                  <c:v>others</c:v>
                </c:pt>
              </c:strCache>
            </c:strRef>
          </c:tx>
          <c:spPr>
            <a:solidFill>
              <a:schemeClr val="accent6"/>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Sheet1!$J$10:$J$18</c:f>
              <c:numCache>
                <c:formatCode>General</c:formatCode>
                <c:ptCount val="9"/>
                <c:pt idx="0">
                  <c:v>181</c:v>
                </c:pt>
                <c:pt idx="1">
                  <c:v>164</c:v>
                </c:pt>
                <c:pt idx="2">
                  <c:v>205</c:v>
                </c:pt>
                <c:pt idx="3">
                  <c:v>311</c:v>
                </c:pt>
                <c:pt idx="4">
                  <c:v>241</c:v>
                </c:pt>
                <c:pt idx="5">
                  <c:v>188</c:v>
                </c:pt>
                <c:pt idx="6">
                  <c:v>140</c:v>
                </c:pt>
                <c:pt idx="7">
                  <c:v>73</c:v>
                </c:pt>
                <c:pt idx="8">
                  <c:v>103</c:v>
                </c:pt>
              </c:numCache>
            </c:numRef>
          </c:val>
          <c:extLst>
            <c:ext xmlns:c16="http://schemas.microsoft.com/office/drawing/2014/chart" uri="{C3380CC4-5D6E-409C-BE32-E72D297353CC}">
              <c16:uniqueId val="{00000005-9A53-4092-8734-EC75DEA7DB99}"/>
            </c:ext>
          </c:extLst>
        </c:ser>
        <c:dLbls>
          <c:showLegendKey val="0"/>
          <c:showVal val="0"/>
          <c:showCatName val="0"/>
          <c:showSerName val="0"/>
          <c:showPercent val="0"/>
          <c:showBubbleSize val="0"/>
        </c:dLbls>
        <c:gapWidth val="150"/>
        <c:overlap val="100"/>
        <c:axId val="151978784"/>
        <c:axId val="268400368"/>
      </c:barChart>
      <c:catAx>
        <c:axId val="15197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8400368"/>
        <c:crosses val="autoZero"/>
        <c:auto val="1"/>
        <c:lblAlgn val="ctr"/>
        <c:lblOffset val="100"/>
        <c:noMultiLvlLbl val="0"/>
      </c:catAx>
      <c:valAx>
        <c:axId val="26840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197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800" b="0" i="0" baseline="0">
                <a:effectLst/>
              </a:rPr>
              <a:t>Rel-19 OAM submitted tdocs</a:t>
            </a:r>
            <a:endParaRPr lang="zh-CN" altLang="zh-CN">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Sheet3!$L$1</c:f>
              <c:strCache>
                <c:ptCount val="1"/>
                <c:pt idx="0">
                  <c:v>total submitted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Sheet3!$A$2:$A$23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Sheet3!$L$2:$L$23</c:f>
              <c:numCache>
                <c:formatCode>General</c:formatCode>
                <c:ptCount val="22"/>
                <c:pt idx="0">
                  <c:v>357</c:v>
                </c:pt>
                <c:pt idx="1">
                  <c:v>52</c:v>
                </c:pt>
                <c:pt idx="2">
                  <c:v>32</c:v>
                </c:pt>
                <c:pt idx="3">
                  <c:v>109</c:v>
                </c:pt>
                <c:pt idx="4">
                  <c:v>92</c:v>
                </c:pt>
                <c:pt idx="5">
                  <c:v>39</c:v>
                </c:pt>
                <c:pt idx="6">
                  <c:v>89</c:v>
                </c:pt>
                <c:pt idx="7">
                  <c:v>24</c:v>
                </c:pt>
                <c:pt idx="8">
                  <c:v>61</c:v>
                </c:pt>
                <c:pt idx="9">
                  <c:v>38</c:v>
                </c:pt>
                <c:pt idx="10">
                  <c:v>49</c:v>
                </c:pt>
                <c:pt idx="11">
                  <c:v>134</c:v>
                </c:pt>
                <c:pt idx="12">
                  <c:v>153</c:v>
                </c:pt>
                <c:pt idx="13">
                  <c:v>102</c:v>
                </c:pt>
                <c:pt idx="14">
                  <c:v>15</c:v>
                </c:pt>
                <c:pt idx="15">
                  <c:v>174</c:v>
                </c:pt>
                <c:pt idx="16">
                  <c:v>160</c:v>
                </c:pt>
                <c:pt idx="17">
                  <c:v>196</c:v>
                </c:pt>
                <c:pt idx="18">
                  <c:v>203</c:v>
                </c:pt>
                <c:pt idx="19">
                  <c:v>7</c:v>
                </c:pt>
                <c:pt idx="20">
                  <c:v>124</c:v>
                </c:pt>
                <c:pt idx="21">
                  <c:v>63</c:v>
                </c:pt>
              </c:numCache>
            </c:numRef>
          </c:val>
          <c:smooth val="0"/>
          <c:extLst>
            <c:ext xmlns:c16="http://schemas.microsoft.com/office/drawing/2014/chart" uri="{C3380CC4-5D6E-409C-BE32-E72D297353CC}">
              <c16:uniqueId val="{00000000-2DAC-4327-93B4-80E9F1250302}"/>
            </c:ext>
          </c:extLst>
        </c:ser>
        <c:ser>
          <c:idx val="1"/>
          <c:order val="1"/>
          <c:tx>
            <c:strRef>
              <c:f>Sheet3!$V$1</c:f>
              <c:strCache>
                <c:ptCount val="1"/>
                <c:pt idx="0">
                  <c:v>total agreed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Sheet3!$A$2:$A$23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Sheet3!$V$2:$V$23</c:f>
              <c:numCache>
                <c:formatCode>General</c:formatCode>
                <c:ptCount val="22"/>
                <c:pt idx="0">
                  <c:v>128</c:v>
                </c:pt>
                <c:pt idx="1">
                  <c:v>32</c:v>
                </c:pt>
                <c:pt idx="2">
                  <c:v>19</c:v>
                </c:pt>
                <c:pt idx="3">
                  <c:v>64</c:v>
                </c:pt>
                <c:pt idx="4">
                  <c:v>70</c:v>
                </c:pt>
                <c:pt idx="5">
                  <c:v>27</c:v>
                </c:pt>
                <c:pt idx="6">
                  <c:v>81</c:v>
                </c:pt>
                <c:pt idx="7">
                  <c:v>22</c:v>
                </c:pt>
                <c:pt idx="8">
                  <c:v>45</c:v>
                </c:pt>
                <c:pt idx="9">
                  <c:v>30</c:v>
                </c:pt>
                <c:pt idx="10">
                  <c:v>48</c:v>
                </c:pt>
                <c:pt idx="11">
                  <c:v>107</c:v>
                </c:pt>
                <c:pt idx="12">
                  <c:v>76</c:v>
                </c:pt>
                <c:pt idx="13">
                  <c:v>61</c:v>
                </c:pt>
                <c:pt idx="14">
                  <c:v>9</c:v>
                </c:pt>
                <c:pt idx="15">
                  <c:v>132</c:v>
                </c:pt>
                <c:pt idx="16">
                  <c:v>108</c:v>
                </c:pt>
                <c:pt idx="17">
                  <c:v>89</c:v>
                </c:pt>
                <c:pt idx="18">
                  <c:v>80</c:v>
                </c:pt>
                <c:pt idx="19">
                  <c:v>6</c:v>
                </c:pt>
                <c:pt idx="20">
                  <c:v>79</c:v>
                </c:pt>
                <c:pt idx="21">
                  <c:v>57</c:v>
                </c:pt>
              </c:numCache>
            </c:numRef>
          </c:val>
          <c:smooth val="0"/>
          <c:extLst>
            <c:ext xmlns:c16="http://schemas.microsoft.com/office/drawing/2014/chart" uri="{C3380CC4-5D6E-409C-BE32-E72D297353CC}">
              <c16:uniqueId val="{00000001-2DAC-4327-93B4-80E9F1250302}"/>
            </c:ext>
          </c:extLst>
        </c:ser>
        <c:dLbls>
          <c:showLegendKey val="0"/>
          <c:showVal val="0"/>
          <c:showCatName val="0"/>
          <c:showSerName val="0"/>
          <c:showPercent val="0"/>
          <c:showBubbleSize val="0"/>
        </c:dLbls>
        <c:marker val="1"/>
        <c:smooth val="0"/>
        <c:axId val="545164608"/>
        <c:axId val="267170176"/>
      </c:lineChart>
      <c:catAx>
        <c:axId val="54516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7170176"/>
        <c:crosses val="autoZero"/>
        <c:auto val="1"/>
        <c:lblAlgn val="ctr"/>
        <c:lblOffset val="100"/>
        <c:noMultiLvlLbl val="0"/>
      </c:catAx>
      <c:valAx>
        <c:axId val="267170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45164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5/30/2025</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5/30/2025</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613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347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4588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1343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0369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
        <p:nvSpPr>
          <p:cNvPr id="5" name="Text Box 14">
            <a:extLst>
              <a:ext uri="{FF2B5EF4-FFF2-40B4-BE49-F238E27FC236}">
                <a16:creationId xmlns:a16="http://schemas.microsoft.com/office/drawing/2014/main" id="{84869265-D860-41CA-AFA8-4209B0619A99}"/>
              </a:ext>
            </a:extLst>
          </p:cNvPr>
          <p:cNvSpPr txBox="1">
            <a:spLocks noChangeArrowheads="1"/>
          </p:cNvSpPr>
          <p:nvPr userDrawn="1"/>
        </p:nvSpPr>
        <p:spPr bwMode="auto">
          <a:xfrm>
            <a:off x="298450" y="85317"/>
            <a:ext cx="5810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endParaRPr lang="sv-SE" altLang="en-US" sz="1200" b="1" dirty="0">
              <a:latin typeface="Arial "/>
            </a:endParaRPr>
          </a:p>
          <a:p>
            <a:r>
              <a:rPr lang="de-DE" sz="1200" b="1" kern="1200" dirty="0">
                <a:solidFill>
                  <a:schemeClr val="tx1"/>
                </a:solidFill>
                <a:latin typeface="Arial "/>
                <a:ea typeface="+mn-ea"/>
                <a:cs typeface="Arial" panose="020B0604020202020204" pitchFamily="34" charset="0"/>
              </a:rPr>
              <a:t>3GPP TSG SA Meeting #108</a:t>
            </a:r>
          </a:p>
          <a:p>
            <a:r>
              <a:rPr lang="nn-NO" altLang="zh-CN" sz="1200" b="1" kern="1200" dirty="0">
                <a:solidFill>
                  <a:schemeClr val="tx1"/>
                </a:solidFill>
                <a:latin typeface="Arial "/>
                <a:ea typeface="+mn-ea"/>
                <a:cs typeface="Arial" panose="020B0604020202020204" pitchFamily="34" charset="0"/>
              </a:rPr>
              <a:t>Prague, Czech Republic, 9-13 June 2025</a:t>
            </a:r>
            <a:endParaRPr lang="sv-SE" altLang="en-US" sz="1200" b="1" kern="1200" dirty="0">
              <a:solidFill>
                <a:schemeClr val="tx1"/>
              </a:solidFill>
              <a:latin typeface="Arial "/>
              <a:ea typeface="+mn-ea"/>
              <a:cs typeface="Arial" panose="020B0604020202020204" pitchFamily="34" charset="0"/>
            </a:endParaRPr>
          </a:p>
        </p:txBody>
      </p:sp>
      <p:sp>
        <p:nvSpPr>
          <p:cNvPr id="6" name="Text Box 13">
            <a:extLst>
              <a:ext uri="{FF2B5EF4-FFF2-40B4-BE49-F238E27FC236}">
                <a16:creationId xmlns:a16="http://schemas.microsoft.com/office/drawing/2014/main" id="{BA8561C5-21F5-40B5-B842-0EAB593BAC94}"/>
              </a:ext>
            </a:extLst>
          </p:cNvPr>
          <p:cNvSpPr txBox="1">
            <a:spLocks noChangeArrowheads="1"/>
          </p:cNvSpPr>
          <p:nvPr userDrawn="1"/>
        </p:nvSpPr>
        <p:spPr bwMode="auto">
          <a:xfrm>
            <a:off x="8262018" y="254593"/>
            <a:ext cx="1463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de-DE" sz="1400" b="1" dirty="0">
                <a:effectLst/>
              </a:rPr>
              <a:t>SP-250563</a:t>
            </a:r>
            <a:endParaRPr lang="en-GB" altLang="en-US" sz="1400" b="1" dirty="0">
              <a:solidFill>
                <a:schemeClr val="bg2"/>
              </a:solidFill>
              <a:highlight>
                <a:srgbClr val="FFFF00"/>
              </a:highlight>
            </a:endParaRPr>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139861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630172" y="6376873"/>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767489" y="6423704"/>
            <a:ext cx="7950201" cy="323171"/>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100" b="1" kern="1200" spc="300" dirty="0">
                <a:solidFill>
                  <a:schemeClr val="tx1"/>
                </a:solidFill>
                <a:latin typeface="Arial" panose="020B0604020202020204" pitchFamily="34" charset="0"/>
                <a:ea typeface="+mn-ea"/>
                <a:cs typeface="Arial" panose="020B0604020202020204" pitchFamily="34" charset="0"/>
              </a:rPr>
              <a:t>SP-250563: </a:t>
            </a:r>
            <a:r>
              <a:rPr lang="en-GB" sz="1100" b="1" kern="1200" spc="300" dirty="0">
                <a:solidFill>
                  <a:schemeClr val="tx1"/>
                </a:solidFill>
                <a:latin typeface="Arial" panose="020B0604020202020204" pitchFamily="34" charset="0"/>
                <a:ea typeface="+mn-ea"/>
                <a:cs typeface="Arial" panose="020B0604020202020204" pitchFamily="34" charset="0"/>
              </a:rPr>
              <a:t>TSG </a:t>
            </a:r>
            <a:r>
              <a:rPr lang="en-GB" sz="1100" b="1" spc="300" dirty="0">
                <a:ea typeface="+mn-ea"/>
                <a:cs typeface="Arial" panose="020B0604020202020204" pitchFamily="34" charset="0"/>
              </a:rPr>
              <a:t>SA#</a:t>
            </a:r>
            <a:r>
              <a:rPr lang="en-GB" sz="1100" b="1" kern="1200" spc="300" dirty="0">
                <a:solidFill>
                  <a:schemeClr val="tx1"/>
                </a:solidFill>
                <a:latin typeface="Arial" panose="020B0604020202020204" pitchFamily="34" charset="0"/>
                <a:ea typeface="+mn-ea"/>
                <a:cs typeface="Arial" panose="020B0604020202020204" pitchFamily="34" charset="0"/>
              </a:rPr>
              <a:t>108, </a:t>
            </a:r>
            <a:r>
              <a:rPr lang="nn-NO" sz="1100" b="1" kern="1200" spc="300" dirty="0">
                <a:solidFill>
                  <a:schemeClr val="tx1"/>
                </a:solidFill>
                <a:latin typeface="Arial" panose="020B0604020202020204" pitchFamily="34" charset="0"/>
                <a:ea typeface="+mn-ea"/>
                <a:cs typeface="Arial" panose="020B0604020202020204" pitchFamily="34" charset="0"/>
              </a:rPr>
              <a:t>Prague, Czech Republic, 10 – 13 June 2025</a:t>
            </a:r>
            <a:endParaRPr lang="en-GB" sz="1100" b="1" kern="1200" spc="300" dirty="0">
              <a:solidFill>
                <a:schemeClr val="tx1"/>
              </a:solidFill>
              <a:latin typeface="Arial" panose="020B0604020202020204" pitchFamily="34" charset="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2025</a:t>
            </a:r>
          </a:p>
        </p:txBody>
      </p:sp>
      <p:pic>
        <p:nvPicPr>
          <p:cNvPr id="11" name="Picture 13" descr="green2.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 id="2147483940" r:id="rId4"/>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8"/>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9"/>
        </a:buBlip>
        <a:defRPr sz="3200">
          <a:solidFill>
            <a:schemeClr val="tx1"/>
          </a:solidFill>
          <a:latin typeface="+mn-lt"/>
        </a:defRPr>
      </a:lvl2pPr>
      <a:lvl3pPr marL="1522413" indent="-303213" algn="l" rtl="0" eaLnBrk="0" fontAlgn="base" hangingPunct="0">
        <a:spcBef>
          <a:spcPct val="20000"/>
        </a:spcBef>
        <a:spcAft>
          <a:spcPct val="0"/>
        </a:spcAft>
        <a:buBlip>
          <a:blip r:embed="rId10"/>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3gpp.org/ftp/Information/WI_Sheet/SP-241950.zip" TargetMode="External"/><Relationship Id="rId13" Type="http://schemas.openxmlformats.org/officeDocument/2006/relationships/hyperlink" Target="https://www.3gpp.org/ftp/Information/WI_Sheet/SP-241945.zip" TargetMode="External"/><Relationship Id="rId18" Type="http://schemas.openxmlformats.org/officeDocument/2006/relationships/hyperlink" Target="https://www.3gpp.org/ftp/Information/WI_Sheet/SP-241947.zip" TargetMode="External"/><Relationship Id="rId26" Type="http://schemas.openxmlformats.org/officeDocument/2006/relationships/hyperlink" Target="https://www.3gpp.org/ftp/Information/WI_Sheet/SP-250123.zip" TargetMode="External"/><Relationship Id="rId3" Type="http://schemas.openxmlformats.org/officeDocument/2006/relationships/hyperlink" Target="https://www.3gpp.org/ftp/Information/WI_Sheet/SP-241944.zip" TargetMode="External"/><Relationship Id="rId21" Type="http://schemas.openxmlformats.org/officeDocument/2006/relationships/hyperlink" Target="https://www.3gpp.org/ftp/Information/WI_Sheet/SP-241566.zip" TargetMode="External"/><Relationship Id="rId7" Type="http://schemas.openxmlformats.org/officeDocument/2006/relationships/hyperlink" Target="https://www.3gpp.org/ftp/Information/WI_Sheet/SP-250365.zip" TargetMode="External"/><Relationship Id="rId12" Type="http://schemas.openxmlformats.org/officeDocument/2006/relationships/hyperlink" Target="https://www.3gpp.org/ftp/Information/WI_Sheet/SP-241380.zip" TargetMode="External"/><Relationship Id="rId17" Type="http://schemas.openxmlformats.org/officeDocument/2006/relationships/hyperlink" Target="https://www.3gpp.org/ftp/Information/WI_Sheet/SP-241939.zip" TargetMode="External"/><Relationship Id="rId25" Type="http://schemas.openxmlformats.org/officeDocument/2006/relationships/hyperlink" Target="https://www.3gpp.org/ftp/Information/WI_Sheet/SP-241155.zip" TargetMode="External"/><Relationship Id="rId2" Type="http://schemas.openxmlformats.org/officeDocument/2006/relationships/hyperlink" Target="https://www.3gpp.org/ftp/Information/WI_Sheet/SP-241940.zip" TargetMode="External"/><Relationship Id="rId16" Type="http://schemas.openxmlformats.org/officeDocument/2006/relationships/hyperlink" Target="https://www.3gpp.org/ftp/Information/WI_Sheet/SP-250371.zip" TargetMode="External"/><Relationship Id="rId20" Type="http://schemas.openxmlformats.org/officeDocument/2006/relationships/hyperlink" Target="https://www.3gpp.org/ftp/Information/WI_Sheet/SP-241938.zip" TargetMode="External"/><Relationship Id="rId29" Type="http://schemas.openxmlformats.org/officeDocument/2006/relationships/hyperlink" Target="https://www.3gpp.org/ftp/Information/WI_Sheet/SP-241378.zip" TargetMode="External"/><Relationship Id="rId1" Type="http://schemas.openxmlformats.org/officeDocument/2006/relationships/slideLayout" Target="../slideLayouts/slideLayout3.xml"/><Relationship Id="rId6" Type="http://schemas.openxmlformats.org/officeDocument/2006/relationships/hyperlink" Target="https://www.3gpp.org/ftp/Information/WI_Sheet/SP-241949.zip" TargetMode="External"/><Relationship Id="rId11" Type="http://schemas.openxmlformats.org/officeDocument/2006/relationships/hyperlink" Target="https://www.3gpp.org/ftp/Information/WI_Sheet/SP-250122.zip" TargetMode="External"/><Relationship Id="rId24" Type="http://schemas.openxmlformats.org/officeDocument/2006/relationships/hyperlink" Target="https://www.3gpp.org/ftp/Information/WI_Sheet/SP-250116.zip" TargetMode="External"/><Relationship Id="rId5" Type="http://schemas.openxmlformats.org/officeDocument/2006/relationships/hyperlink" Target="https://www.3gpp.org/ftp/Information/WI_Sheet/SP-241941.zip" TargetMode="External"/><Relationship Id="rId15" Type="http://schemas.openxmlformats.org/officeDocument/2006/relationships/hyperlink" Target="https://www.3gpp.org/ftp/Information/WI_Sheet/SP-250396.zip" TargetMode="External"/><Relationship Id="rId23" Type="http://schemas.openxmlformats.org/officeDocument/2006/relationships/hyperlink" Target="https://www.3gpp.org/ftp/Information/WI_Sheet/SP-241943.zip" TargetMode="External"/><Relationship Id="rId28" Type="http://schemas.openxmlformats.org/officeDocument/2006/relationships/hyperlink" Target="https://www.3gpp.org/ftp/Information/WI_Sheet/SP-241948.zip" TargetMode="External"/><Relationship Id="rId10" Type="http://schemas.openxmlformats.org/officeDocument/2006/relationships/hyperlink" Target="https://www.3gpp.org/ftp/Information/WI_Sheet/SP-241942.zip" TargetMode="External"/><Relationship Id="rId19" Type="http://schemas.openxmlformats.org/officeDocument/2006/relationships/hyperlink" Target="https://www.3gpp.org/ftp/Information/WI_Sheet/SP-241946.zip" TargetMode="External"/><Relationship Id="rId4" Type="http://schemas.openxmlformats.org/officeDocument/2006/relationships/hyperlink" Target="https://www.3gpp.org/ftp/Information/WI_Sheet/SP-250369.zip" TargetMode="External"/><Relationship Id="rId9" Type="http://schemas.openxmlformats.org/officeDocument/2006/relationships/hyperlink" Target="https://www.3gpp.org/ftp/Information/WI_Sheet/SP-250366.zip" TargetMode="External"/><Relationship Id="rId14" Type="http://schemas.openxmlformats.org/officeDocument/2006/relationships/hyperlink" Target="https://www.3gpp.org/ftp/Information/WI_Sheet/SP-250367.zip" TargetMode="External"/><Relationship Id="rId22" Type="http://schemas.openxmlformats.org/officeDocument/2006/relationships/hyperlink" Target="https://www.3gpp.org/ftp/Information/WI_Sheet/SP-241379.zip" TargetMode="External"/><Relationship Id="rId27" Type="http://schemas.openxmlformats.org/officeDocument/2006/relationships/hyperlink" Target="https://www.3gpp.org/ftp/Information/WI_Sheet/SP-250115.zip" TargetMode="External"/><Relationship Id="rId30" Type="http://schemas.openxmlformats.org/officeDocument/2006/relationships/hyperlink" Target="https://www.3gpp.org/ftp/Information/WI_Sheet/SP-250370.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3gpp.org/ftp/Information/WI_Sheet/SP-241944.zip" TargetMode="External"/><Relationship Id="rId2" Type="http://schemas.openxmlformats.org/officeDocument/2006/relationships/hyperlink" Target="https://www.3gpp.org/ftp/Information/WI_Sheet/SP-240965.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hyperlink" Target="https://www.3gpp.org/ftp/Information/WI_Sheet/SP-241947.zip" TargetMode="External"/><Relationship Id="rId2" Type="http://schemas.openxmlformats.org/officeDocument/2006/relationships/hyperlink" Target="https://www.3gpp.org/ftp/Information/WI_Sheet/SP-241157.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hyperlink" Target="https://www.3gpp.org/ftp/Information/WI_Sheet/SP-241946.zip" TargetMode="External"/><Relationship Id="rId2" Type="http://schemas.openxmlformats.org/officeDocument/2006/relationships/hyperlink" Target="https://www.3gpp.org/ftp/Information/WI_Sheet/SP-231737.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hyperlink" Target="https://www.3gpp.org/ftp/Information/WI_Sheet/SP-241943.zip" TargetMode="External"/><Relationship Id="rId2" Type="http://schemas.openxmlformats.org/officeDocument/2006/relationships/hyperlink" Target="https://www.3gpp.org/ftp/Information/WI_Sheet/SP-231735.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hyperlink" Target="https://www.3gpp.org/ftp/Information/WI_Sheet/SP-241938.zip" TargetMode="External"/><Relationship Id="rId2" Type="http://schemas.openxmlformats.org/officeDocument/2006/relationships/hyperlink" Target="https://www.3gpp.org/ftp/Information/WI_Sheet/SP-231727.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3gpp.org/ftp/Information/WI_Sheet/SP-231781.zip"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3gpp.org/ftp/Information/WI_Sheet/SP-231736.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3gpp.org/ftp/Information/WI_Sheet/SP-241939.zip" TargetMode="External"/><Relationship Id="rId2" Type="http://schemas.openxmlformats.org/officeDocument/2006/relationships/hyperlink" Target="https://www.3gpp.org/ftp/Information/WI_Sheet/SP-231725.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hyperlink" Target="https://www.3gpp.org/ftp/Information/WI_Sheet/SP-241379.zip" TargetMode="External"/><Relationship Id="rId2" Type="http://schemas.openxmlformats.org/officeDocument/2006/relationships/hyperlink" Target="https://www.3gpp.org/ftp/Information/WI_Sheet/SP-231721.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3gpp.org/ftp/Information/WI_Sheet/SP-240877.zip"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3gpp.org/ftp/Information/WI_Sheet/SP-241380.zip" TargetMode="External"/><Relationship Id="rId2" Type="http://schemas.openxmlformats.org/officeDocument/2006/relationships/hyperlink" Target="https://www.3gpp.org/ftp/Information/WI_Sheet/SP-231732.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3gpp.org/ftp/Information/WI_Sheet/SP-241155.zip"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3gpp.org/ftp/Information/WI_Sheet/SP-240875.zip"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3gpp.org/ftp/Information/WI_Sheet/SP-231748.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3gpp.org/ftp/Information/WI_Sheet/SP-241949.zip" TargetMode="External"/><Relationship Id="rId2" Type="http://schemas.openxmlformats.org/officeDocument/2006/relationships/hyperlink" Target="https://www.3gpp.org/ftp/Information/WI_Sheet/SP-231733.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hyperlink" Target="https://www.3gpp.org/ftp/Information/WI_Sheet/SP-231729.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8.zi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3gpp.org/ftp/Information/WI_Sheet/SP-241941.zip" TargetMode="External"/><Relationship Id="rId2" Type="http://schemas.openxmlformats.org/officeDocument/2006/relationships/hyperlink" Target="https://www.3gpp.org/ftp/Information/WI_Sheet/SP-231734.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hyperlink" Target="https://www.3gpp.org/ftp/Information/WI_Sheet/SP-241378.zip" TargetMode="External"/><Relationship Id="rId2" Type="http://schemas.openxmlformats.org/officeDocument/2006/relationships/hyperlink" Target="https://www.3gpp.org/ftp/Information/WI_Sheet/SP-231724.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hyperlink" Target="https://www.3gpp.org/ftp/Information/WI_Sheet/SP-241950.zip" TargetMode="External"/><Relationship Id="rId2" Type="http://schemas.openxmlformats.org/officeDocument/2006/relationships/hyperlink" Target="https://www.3gpp.org/ftp/Information/WI_Sheet/SP-240966.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hyperlink" Target="https://www.3gpp.org/ftp/Information/WI_Sheet/SP-241940.zip" TargetMode="External"/><Relationship Id="rId2" Type="http://schemas.openxmlformats.org/officeDocument/2006/relationships/hyperlink" Target="https://www.3gpp.org/ftp/Information/WI_Sheet/SP-231723.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www.3gpp.org/ftp/Information/WI_Sheet/SP-241942.zip" TargetMode="External"/><Relationship Id="rId2" Type="http://schemas.openxmlformats.org/officeDocument/2006/relationships/hyperlink" Target="https://www.3gpp.org/ftp/Information/WI_Sheet/SP-240967.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forge.3gpp.org/rep/sa5/CH/-/tree/Rel-19/OpenAPI" TargetMode="External"/><Relationship Id="rId3" Type="http://schemas.openxmlformats.org/officeDocument/2006/relationships/hyperlink" Target="https://forge.3gpp.org/rep/sa5/MnS/-/wikis/SA5/Rel-19-Moderated-Topics" TargetMode="External"/><Relationship Id="rId7" Type="http://schemas.openxmlformats.org/officeDocument/2006/relationships/hyperlink" Target="https://forge.3gpp.org/rep/sa5/MnS/-/tree/Rel-19/yang-models"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hyperlink" Target="https://forge.3gpp.org/rep/sa5/MnS/-/tree/Rel-19/OpenAPI" TargetMode="External"/><Relationship Id="rId5" Type="http://schemas.openxmlformats.org/officeDocument/2006/relationships/hyperlink" Target="https://forge.3gpp.org/rep/all/5G_APIs" TargetMode="External"/><Relationship Id="rId4" Type="http://schemas.openxmlformats.org/officeDocument/2006/relationships/hyperlink" Target="https://forge.3gpp.org/rep/sa5/MnS" TargetMode="External"/><Relationship Id="rId9" Type="http://schemas.openxmlformats.org/officeDocument/2006/relationships/hyperlink" Target="https://forge.3gpp.org/rep/sa5/CH/-/tree/Rel-19/" TargetMode="Externa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3gpp.org/ftp/Email_Discussions/SA5/SA5-level%20discussions/SA5%23157"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973685" y="3429000"/>
            <a:ext cx="8697009" cy="1192695"/>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GB" sz="4800" dirty="0"/>
              <a:t> </a:t>
            </a:r>
            <a:r>
              <a:rPr lang="en-GB" altLang="zh-CN" sz="4800" b="1" dirty="0"/>
              <a:t>SA5 Status Report to SA#108</a:t>
            </a:r>
            <a:br>
              <a:rPr lang="en-GB" altLang="zh-CN" sz="4800" b="1" dirty="0"/>
            </a:br>
            <a:br>
              <a:rPr lang="en-GB" altLang="zh-CN" sz="3200" b="1" dirty="0"/>
            </a:br>
            <a:br>
              <a:rPr lang="en-US" sz="4800" dirty="0">
                <a:effectLst>
                  <a:outerShdw blurRad="38100" dist="38100" dir="2700000" algn="tl">
                    <a:srgbClr val="C0C0C0"/>
                  </a:outerShdw>
                </a:effectLst>
                <a:latin typeface="Arial" pitchFamily="34" charset="0"/>
              </a:rPr>
            </a:br>
            <a:br>
              <a:rPr lang="en-US" sz="4800" dirty="0">
                <a:effectLst>
                  <a:outerShdw blurRad="38100" dist="38100" dir="2700000" algn="tl">
                    <a:srgbClr val="C0C0C0"/>
                  </a:outerShdw>
                </a:effectLst>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1798027" y="4092113"/>
            <a:ext cx="8872667" cy="1712694"/>
          </a:xfrm>
        </p:spPr>
        <p:txBody>
          <a:bodyPr/>
          <a:lstStyle/>
          <a:p>
            <a:pPr>
              <a:lnSpc>
                <a:spcPct val="80000"/>
              </a:lnSpc>
            </a:pPr>
            <a:r>
              <a:rPr lang="de-DE" altLang="de-DE" sz="2400" dirty="0">
                <a:latin typeface="Arial" charset="0"/>
              </a:rPr>
              <a:t>Zou Lan, SA5 Chair, Huawei</a:t>
            </a:r>
          </a:p>
          <a:p>
            <a:pPr>
              <a:lnSpc>
                <a:spcPct val="80000"/>
              </a:lnSpc>
            </a:pPr>
            <a:r>
              <a:rPr lang="en-GB" altLang="zh-CN" sz="2400" dirty="0">
                <a:latin typeface="Arial" charset="0"/>
              </a:rPr>
              <a:t>Thomas Tovinger, SA5 </a:t>
            </a:r>
            <a:r>
              <a:rPr lang="en-US" altLang="zh-CN" sz="2400" dirty="0">
                <a:latin typeface="Arial" charset="0"/>
              </a:rPr>
              <a:t>Vice </a:t>
            </a:r>
            <a:r>
              <a:rPr lang="en-GB" altLang="zh-CN" sz="2400" dirty="0">
                <a:latin typeface="Arial" charset="0"/>
              </a:rPr>
              <a:t>Chair, Ericsson</a:t>
            </a:r>
            <a:endParaRPr lang="de-DE" altLang="de-DE" sz="2400" dirty="0">
              <a:latin typeface="Arial" charset="0"/>
            </a:endParaRPr>
          </a:p>
          <a:p>
            <a:pPr>
              <a:lnSpc>
                <a:spcPct val="80000"/>
              </a:lnSpc>
            </a:pPr>
            <a:r>
              <a:rPr lang="de-DE" altLang="de-DE" sz="2400" dirty="0">
                <a:latin typeface="Arial" charset="0"/>
              </a:rPr>
              <a:t>Anatoly Andrianov, SA5 Vice Chair, Nokia</a:t>
            </a:r>
          </a:p>
          <a:p>
            <a:pPr>
              <a:lnSpc>
                <a:spcPct val="80000"/>
              </a:lnSpc>
            </a:pPr>
            <a:r>
              <a:rPr lang="en-GB" altLang="zh-CN" sz="2400" dirty="0">
                <a:latin typeface="Arial" charset="0"/>
              </a:rPr>
              <a:t>Gerald </a:t>
            </a:r>
            <a:r>
              <a:rPr lang="en-GB" altLang="zh-CN" sz="2400" dirty="0" err="1">
                <a:latin typeface="Arial" charset="0"/>
              </a:rPr>
              <a:t>Görmer</a:t>
            </a:r>
            <a:r>
              <a:rPr lang="en-GB" altLang="zh-CN" sz="2400" dirty="0">
                <a:latin typeface="Arial" charset="0"/>
              </a:rPr>
              <a:t>,</a:t>
            </a:r>
            <a:r>
              <a:rPr lang="de-DE" altLang="de-DE" sz="2400" dirty="0">
                <a:latin typeface="Arial" charset="0"/>
              </a:rPr>
              <a:t> SA5 Charging SWG Chair, </a:t>
            </a:r>
            <a:r>
              <a:rPr lang="en-GB" sz="2400" dirty="0">
                <a:latin typeface="Arial" charset="0"/>
              </a:rPr>
              <a:t>MATRIXX Software</a:t>
            </a:r>
          </a:p>
          <a:p>
            <a:pPr>
              <a:lnSpc>
                <a:spcPct val="80000"/>
              </a:lnSpc>
            </a:pPr>
            <a:r>
              <a:rPr lang="fi-FI" altLang="zh-CN" sz="2400" dirty="0">
                <a:latin typeface="Arial" charset="0"/>
              </a:rPr>
              <a:t>Antoine Mouquet, MCC, ETSI</a:t>
            </a:r>
            <a:endParaRPr lang="en-GB" altLang="en-US" sz="2400" dirty="0">
              <a:latin typeface="Arial"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BD4ACB21-551B-4C20-9F1D-FE4CCC599038}"/>
              </a:ext>
            </a:extLst>
          </p:cNvPr>
          <p:cNvSpPr>
            <a:spLocks noGrp="1"/>
          </p:cNvSpPr>
          <p:nvPr>
            <p:ph type="title"/>
          </p:nvPr>
        </p:nvSpPr>
        <p:spPr>
          <a:xfrm>
            <a:off x="120650" y="0"/>
            <a:ext cx="10502280" cy="881743"/>
          </a:xfrm>
        </p:spPr>
        <p:txBody>
          <a:bodyPr/>
          <a:lstStyle/>
          <a:p>
            <a:r>
              <a:rPr lang="en-US" sz="3200" dirty="0"/>
              <a:t>Overview of </a:t>
            </a:r>
            <a:r>
              <a:rPr lang="en-US" altLang="zh-CN" sz="3200" dirty="0"/>
              <a:t>Rel-19 </a:t>
            </a:r>
            <a:r>
              <a:rPr lang="en-US" sz="3200" dirty="0"/>
              <a:t>SA5 </a:t>
            </a:r>
            <a:r>
              <a:rPr lang="en-US" altLang="zh-CN" sz="3200" dirty="0"/>
              <a:t>OAM </a:t>
            </a:r>
            <a:r>
              <a:rPr lang="en-US" sz="3200" dirty="0"/>
              <a:t>topics (ongoing SI+ </a:t>
            </a:r>
            <a:r>
              <a:rPr lang="en-US" altLang="zh-CN" sz="3200" dirty="0"/>
              <a:t>All </a:t>
            </a:r>
            <a:r>
              <a:rPr lang="en-US" sz="3200" dirty="0"/>
              <a:t>WIs)</a:t>
            </a:r>
          </a:p>
        </p:txBody>
      </p:sp>
      <p:graphicFrame>
        <p:nvGraphicFramePr>
          <p:cNvPr id="6" name="表格 2">
            <a:extLst>
              <a:ext uri="{FF2B5EF4-FFF2-40B4-BE49-F238E27FC236}">
                <a16:creationId xmlns:a16="http://schemas.microsoft.com/office/drawing/2014/main" id="{E35B1751-1F7A-4606-B672-05FC7E103B1E}"/>
              </a:ext>
            </a:extLst>
          </p:cNvPr>
          <p:cNvGraphicFramePr>
            <a:graphicFrameLocks noGrp="1"/>
          </p:cNvGraphicFramePr>
          <p:nvPr>
            <p:extLst>
              <p:ext uri="{D42A27DB-BD31-4B8C-83A1-F6EECF244321}">
                <p14:modId xmlns:p14="http://schemas.microsoft.com/office/powerpoint/2010/main" val="1553489649"/>
              </p:ext>
            </p:extLst>
          </p:nvPr>
        </p:nvGraphicFramePr>
        <p:xfrm>
          <a:off x="190654" y="1190795"/>
          <a:ext cx="11810692" cy="4785389"/>
        </p:xfrm>
        <a:graphic>
          <a:graphicData uri="http://schemas.openxmlformats.org/drawingml/2006/table">
            <a:tbl>
              <a:tblPr/>
              <a:tblGrid>
                <a:gridCol w="496501">
                  <a:extLst>
                    <a:ext uri="{9D8B030D-6E8A-4147-A177-3AD203B41FA5}">
                      <a16:colId xmlns:a16="http://schemas.microsoft.com/office/drawing/2014/main" val="1965733584"/>
                    </a:ext>
                  </a:extLst>
                </a:gridCol>
                <a:gridCol w="260840">
                  <a:extLst>
                    <a:ext uri="{9D8B030D-6E8A-4147-A177-3AD203B41FA5}">
                      <a16:colId xmlns:a16="http://schemas.microsoft.com/office/drawing/2014/main" val="331722294"/>
                    </a:ext>
                  </a:extLst>
                </a:gridCol>
                <a:gridCol w="639258">
                  <a:extLst>
                    <a:ext uri="{9D8B030D-6E8A-4147-A177-3AD203B41FA5}">
                      <a16:colId xmlns:a16="http://schemas.microsoft.com/office/drawing/2014/main" val="907466837"/>
                    </a:ext>
                  </a:extLst>
                </a:gridCol>
                <a:gridCol w="1626870">
                  <a:extLst>
                    <a:ext uri="{9D8B030D-6E8A-4147-A177-3AD203B41FA5}">
                      <a16:colId xmlns:a16="http://schemas.microsoft.com/office/drawing/2014/main" val="2690706286"/>
                    </a:ext>
                  </a:extLst>
                </a:gridCol>
                <a:gridCol w="4716175">
                  <a:extLst>
                    <a:ext uri="{9D8B030D-6E8A-4147-A177-3AD203B41FA5}">
                      <a16:colId xmlns:a16="http://schemas.microsoft.com/office/drawing/2014/main" val="2178307027"/>
                    </a:ext>
                  </a:extLst>
                </a:gridCol>
                <a:gridCol w="775252">
                  <a:extLst>
                    <a:ext uri="{9D8B030D-6E8A-4147-A177-3AD203B41FA5}">
                      <a16:colId xmlns:a16="http://schemas.microsoft.com/office/drawing/2014/main" val="410137253"/>
                    </a:ext>
                  </a:extLst>
                </a:gridCol>
                <a:gridCol w="1120943">
                  <a:extLst>
                    <a:ext uri="{9D8B030D-6E8A-4147-A177-3AD203B41FA5}">
                      <a16:colId xmlns:a16="http://schemas.microsoft.com/office/drawing/2014/main" val="3966773156"/>
                    </a:ext>
                  </a:extLst>
                </a:gridCol>
                <a:gridCol w="759111">
                  <a:extLst>
                    <a:ext uri="{9D8B030D-6E8A-4147-A177-3AD203B41FA5}">
                      <a16:colId xmlns:a16="http://schemas.microsoft.com/office/drawing/2014/main" val="4058451737"/>
                    </a:ext>
                  </a:extLst>
                </a:gridCol>
                <a:gridCol w="1001011">
                  <a:extLst>
                    <a:ext uri="{9D8B030D-6E8A-4147-A177-3AD203B41FA5}">
                      <a16:colId xmlns:a16="http://schemas.microsoft.com/office/drawing/2014/main" val="2608971487"/>
                    </a:ext>
                  </a:extLst>
                </a:gridCol>
                <a:gridCol w="414731">
                  <a:extLst>
                    <a:ext uri="{9D8B030D-6E8A-4147-A177-3AD203B41FA5}">
                      <a16:colId xmlns:a16="http://schemas.microsoft.com/office/drawing/2014/main" val="2276198587"/>
                    </a:ext>
                  </a:extLst>
                </a:gridCol>
              </a:tblGrid>
              <a:tr h="454185">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err="1">
                          <a:solidFill>
                            <a:srgbClr val="000000"/>
                          </a:solidFill>
                          <a:effectLst/>
                          <a:latin typeface="+mn-lt"/>
                          <a:ea typeface="+mn-ea"/>
                          <a:cs typeface="Arial" panose="020B0604020202020204" pitchFamily="34" charset="0"/>
                        </a:rPr>
                        <a:t>Tdoc</a:t>
                      </a: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84394">
                <a:tc rowSpan="5">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mn-lt"/>
                          <a:ea typeface="+mn-ea"/>
                        </a:rPr>
                        <a:t>Intelligence and Automation</a:t>
                      </a:r>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AIML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AIML_MGT_Ph2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AI/ML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NEC, Intel</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SP-241944</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600" kern="100" dirty="0">
                          <a:solidFill>
                            <a:schemeClr val="tx1"/>
                          </a:solidFill>
                          <a:effectLst/>
                          <a:latin typeface="+mn-lt"/>
                          <a:ea typeface="等线" panose="02010600030101010101" pitchFamily="2" charset="-122"/>
                          <a:cs typeface="Kartika"/>
                        </a:rPr>
                        <a:t>TS 28.105/552/554/541</a:t>
                      </a:r>
                      <a:endParaRPr lang="zh-CN" sz="6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MDA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eMDAS_Ph3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Data Analytics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900" kern="100" dirty="0">
                          <a:solidFill>
                            <a:schemeClr val="tx1"/>
                          </a:solidFill>
                          <a:effectLst/>
                          <a:latin typeface="+mn-lt"/>
                          <a:ea typeface="等线" panose="02010600030101010101" pitchFamily="2" charset="-122"/>
                          <a:cs typeface="Kartika"/>
                        </a:rPr>
                        <a:t>SP-241947</a:t>
                      </a:r>
                      <a:endParaRPr lang="zh-CN" alt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28.104</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409747"/>
                  </a:ext>
                </a:extLst>
              </a:tr>
              <a:tr h="1130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3</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IDM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IDMS_MN_Ph3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Intent driven management services for mobile network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SP-241946</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TS 28.312</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402825"/>
                  </a:ext>
                </a:extLst>
              </a:tr>
              <a:tr h="184394">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4</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CCL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CCLM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Samsung, 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SP-241943</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600" kern="100" dirty="0">
                          <a:solidFill>
                            <a:schemeClr val="tx1"/>
                          </a:solidFill>
                          <a:effectLst/>
                          <a:latin typeface="+mn-lt"/>
                          <a:ea typeface="等线" panose="02010600030101010101" pitchFamily="2" charset="-122"/>
                          <a:cs typeface="Kartika"/>
                        </a:rPr>
                        <a:t>TS 28.567/535/536/622/32.161</a:t>
                      </a:r>
                      <a:endParaRPr lang="zh-CN" sz="6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5173647"/>
                  </a:ext>
                </a:extLst>
              </a:tr>
              <a:tr h="113051">
                <a:tc vMerge="1">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NDT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NDT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aspects of Network Digital Twins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SP-241938</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28.561</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9114398"/>
                  </a:ext>
                </a:extLst>
              </a:tr>
              <a:tr h="113051">
                <a:tc rowSpan="13">
                  <a:txBody>
                    <a:bodyPr/>
                    <a:lstStyle/>
                    <a:p>
                      <a:pPr marL="53975" indent="0" algn="l" fontAlgn="b"/>
                      <a:r>
                        <a:rPr lang="en-US" altLang="zh-CN" sz="900" b="1" i="0" u="none" strike="noStrike" dirty="0">
                          <a:solidFill>
                            <a:srgbClr val="000000"/>
                          </a:solidFill>
                          <a:effectLst/>
                          <a:latin typeface="+mn-lt"/>
                          <a:ea typeface="+mn-ea"/>
                        </a:rPr>
                        <a:t>Management Architecture and Mechanisms</a:t>
                      </a:r>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CMO</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FS_Cloud_OAM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a:solidFill>
                            <a:schemeClr val="tx1"/>
                          </a:solidFill>
                          <a:effectLst/>
                          <a:latin typeface="+mn-lt"/>
                          <a:ea typeface="宋体" panose="02010600030101010101" pitchFamily="2" charset="-122"/>
                        </a:rPr>
                        <a:t>Study on cloud aspects of management and orchestration</a:t>
                      </a:r>
                      <a:endParaRPr lang="en-US" sz="900" b="0" i="0" u="none" strike="noStrike" dirty="0">
                        <a:solidFill>
                          <a:schemeClr val="tx1"/>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a:ln>
                            <a:noFill/>
                          </a:ln>
                          <a:solidFill>
                            <a:schemeClr val="tx1"/>
                          </a:solidFill>
                          <a:effectLst/>
                          <a:uLnTx/>
                          <a:uFillTx/>
                          <a:latin typeface="+mn-lt"/>
                          <a:ea typeface="+mn-ea"/>
                          <a:cs typeface="Arial" panose="020B0604020202020204" pitchFamily="34" charset="0"/>
                        </a:rPr>
                        <a:t>1020010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900" kern="1200">
                          <a:solidFill>
                            <a:schemeClr val="tx1"/>
                          </a:solidFill>
                          <a:effectLst/>
                          <a:latin typeface="+mn-lt"/>
                          <a:ea typeface="等线" panose="02010600030101010101" pitchFamily="2" charset="-122"/>
                          <a:cs typeface="Calibri" panose="020F0502020204030204" pitchFamily="34" charset="0"/>
                        </a:rPr>
                        <a:t>SP-241566</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a:solidFill>
                            <a:schemeClr val="tx1"/>
                          </a:solidFill>
                          <a:effectLst/>
                          <a:latin typeface="+mn-lt"/>
                          <a:ea typeface="等线" panose="02010600030101010101" pitchFamily="2" charset="-122"/>
                          <a:cs typeface="Kartika"/>
                        </a:rPr>
                        <a:t>TR 28.869</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SI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19402"/>
                  </a:ext>
                </a:extLst>
              </a:tr>
              <a:tr h="1130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8</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SBMA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SBMA_Ph3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Service Based Management Architecture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SP-241939</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28.533/…</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2683377"/>
                  </a:ext>
                </a:extLst>
              </a:tr>
              <a:tr h="162209">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9</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a:lnT w="19050" cap="flat" cmpd="sng" algn="ctr">
                      <a:solidFill>
                        <a:schemeClr val="tx1"/>
                      </a:solidFill>
                      <a:prstDash val="solid"/>
                      <a:round/>
                      <a:headEnd type="none" w="med" len="med"/>
                      <a:tailEnd type="none" w="med" len="med"/>
                    </a:lnT>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PTM</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a:lnT w="19050" cap="flat" cmpd="sng" algn="ctr">
                      <a:solidFill>
                        <a:schemeClr val="tx1"/>
                      </a:solidFill>
                      <a:prstDash val="solid"/>
                      <a:round/>
                      <a:headEnd type="none" w="med" len="med"/>
                      <a:tailEnd type="none" w="med" len="med"/>
                    </a:lnT>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PlanM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chemeClr val="tx1"/>
                          </a:solidFill>
                          <a:effectLst/>
                          <a:latin typeface="+mn-lt"/>
                          <a:ea typeface="+mn-ea"/>
                        </a:rPr>
                        <a:t>Management of planned configurations</a:t>
                      </a:r>
                      <a:endParaRPr lang="en-US" sz="900" b="0" i="0" u="none" strike="noStrike" dirty="0">
                        <a:solidFill>
                          <a:schemeClr val="tx1"/>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1050032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SP-241379</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28.572</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9486882"/>
                  </a:ext>
                </a:extLst>
              </a:tr>
              <a:tr h="11305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Data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900" kern="1200" dirty="0">
                          <a:solidFill>
                            <a:schemeClr val="tx1"/>
                          </a:solidFill>
                          <a:latin typeface="+mn-lt"/>
                          <a:ea typeface="+mn-ea"/>
                          <a:cs typeface="+mn-cs"/>
                        </a:rPr>
                        <a:t>SP-250116</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28.622</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068423"/>
                  </a:ext>
                </a:extLst>
              </a:tr>
              <a:tr h="184513">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11</a:t>
                      </a:r>
                    </a:p>
                  </a:txBody>
                  <a:tcPr marL="6350" marR="6350" marT="6350" marB="0" anchor="ctr">
                    <a:lnT w="19050" cap="flat" cmpd="sng" algn="ctr">
                      <a:solidFill>
                        <a:schemeClr val="tx1"/>
                      </a:solidFill>
                      <a:prstDash val="solid"/>
                      <a:round/>
                      <a:headEnd type="none" w="med" len="med"/>
                      <a:tailEnd type="none" w="med" len="med"/>
                    </a:lnT>
                  </a:tcPr>
                </a:tc>
                <a:tc>
                  <a:txBody>
                    <a:bodyPr/>
                    <a:lstStyle/>
                    <a:p>
                      <a:pPr algn="ctr" fontAlgn="ctr"/>
                      <a:r>
                        <a:rPr lang="en-US" altLang="zh-CN" sz="900" b="0" i="0" u="none" strike="noStrike" dirty="0">
                          <a:solidFill>
                            <a:schemeClr val="tx1"/>
                          </a:solidFill>
                          <a:effectLst/>
                          <a:latin typeface="+mn-lt"/>
                          <a:ea typeface="等线" panose="02010600030101010101" pitchFamily="2" charset="-122"/>
                        </a:rPr>
                        <a:t>SREP</a:t>
                      </a:r>
                      <a:endParaRPr lang="en-US" sz="900" b="0" i="0" u="none" strike="noStrike" dirty="0">
                        <a:solidFill>
                          <a:schemeClr val="tx1"/>
                        </a:solidFill>
                        <a:effectLst/>
                        <a:latin typeface="+mn-lt"/>
                        <a:ea typeface="等线" panose="02010600030101010101" pitchFamily="2" charset="-122"/>
                      </a:endParaRPr>
                    </a:p>
                  </a:txBody>
                  <a:tcPr marL="7620" marR="7620" marT="7620" marB="0" anchor="ctr">
                    <a:lnT w="19050" cap="flat" cmpd="sng" algn="ctr">
                      <a:solidFill>
                        <a:schemeClr val="tx1"/>
                      </a:solidFill>
                      <a:prstDash val="solid"/>
                      <a:round/>
                      <a:headEnd type="none" w="med" len="med"/>
                      <a:tailEnd type="none" w="med" len="med"/>
                    </a:lnT>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Data_SREP</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chemeClr val="tx1"/>
                          </a:solidFill>
                          <a:effectLst/>
                          <a:latin typeface="+mn-lt"/>
                          <a:ea typeface="+mn-ea"/>
                        </a:rPr>
                        <a:t>Data management, regarding subscriptions and reporting</a:t>
                      </a:r>
                      <a:endParaRPr lang="en-US" sz="900" b="0" i="0" u="none" strike="noStrike" dirty="0">
                        <a:solidFill>
                          <a:schemeClr val="tx1"/>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1050033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SP-241380</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28.537/28.550/28.532/32.421/32.422/32.423/28.404/28.405/28.622/28.623</a:t>
                      </a:r>
                      <a:endParaRPr lang="zh-CN"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13340"/>
                  </a:ext>
                </a:extLst>
              </a:tr>
              <a:tr h="11305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a:solidFill>
                            <a:srgbClr val="0000FF"/>
                          </a:solidFill>
                          <a:effectLst/>
                          <a:latin typeface="+mn-lt"/>
                          <a:ea typeface="等线" panose="02010600030101010101" pitchFamily="2" charset="-122"/>
                        </a:rPr>
                        <a:t>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rPr>
                        <a:t>PM_KPI_5G_Ph4</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5G performance measurements and KPIs phase 4 </a:t>
                      </a:r>
                      <a:r>
                        <a:rPr lang="en-US" altLang="zh-CN" sz="900" b="0" i="0" u="none" strike="noStrike" dirty="0">
                          <a:solidFill>
                            <a:srgbClr val="0000FF"/>
                          </a:solidFill>
                          <a:effectLst/>
                          <a:latin typeface="+mn-lt"/>
                          <a:ea typeface="+mn-ea"/>
                        </a:rPr>
                        <a:t>(update WID for SA 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1020026</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rPr>
                        <a:t>China Telecom, ZTE</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900" kern="1200" dirty="0">
                          <a:solidFill>
                            <a:srgbClr val="0000FF"/>
                          </a:solidFill>
                          <a:effectLst/>
                          <a:latin typeface="+mn-lt"/>
                          <a:ea typeface="等线" panose="02010600030101010101" pitchFamily="2" charset="-122"/>
                          <a:cs typeface="Calibri" panose="020F0502020204030204" pitchFamily="34" charset="0"/>
                        </a:rPr>
                        <a:t>SP-250511</a:t>
                      </a:r>
                      <a:endParaRPr lang="zh-CN" sz="9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rgbClr val="0000FF"/>
                          </a:solidFill>
                          <a:effectLst/>
                          <a:latin typeface="+mn-lt"/>
                          <a:ea typeface="等线" panose="02010600030101010101" pitchFamily="2" charset="-122"/>
                          <a:cs typeface="Kartika"/>
                        </a:rPr>
                        <a:t>TS 28.552/554</a:t>
                      </a:r>
                      <a:endParaRPr lang="zh-CN" sz="9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00FF"/>
                          </a:solidFill>
                          <a:latin typeface="+mn-lt"/>
                        </a:rPr>
                        <a:t>WI</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6070295"/>
                  </a:ext>
                </a:extLst>
              </a:tr>
              <a:tr h="11305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rgbClr val="00B050"/>
                          </a:solidFill>
                          <a:effectLst/>
                          <a:latin typeface="+mn-lt"/>
                          <a:ea typeface="等线" panose="02010600030101010101" pitchFamily="2" charset="-122"/>
                        </a:rPr>
                        <a:t>AdNRM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AdNRM_Ph3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1020027</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 Huawei</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900" kern="1200" dirty="0">
                          <a:solidFill>
                            <a:srgbClr val="00B050"/>
                          </a:solidFill>
                          <a:latin typeface="+mn-lt"/>
                          <a:ea typeface="+mn-ea"/>
                          <a:cs typeface="+mn-cs"/>
                        </a:rPr>
                        <a:t>SP-250123</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TS 28.541/622</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26497506"/>
                  </a:ext>
                </a:extLst>
              </a:tr>
              <a:tr h="11305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defTabSz="1219170" rtl="0" eaLnBrk="1" fontAlgn="b" latinLnBrk="0" hangingPunct="1"/>
                      <a:r>
                        <a:rPr lang="en-US" sz="900" b="0" i="0" u="none" strike="noStrike" kern="1200" dirty="0">
                          <a:solidFill>
                            <a:schemeClr val="tx1"/>
                          </a:solidFill>
                          <a:effectLst/>
                          <a:latin typeface="+mn-lt"/>
                          <a:ea typeface="宋体" panose="02010600030101010101" pitchFamily="2" charset="-122"/>
                          <a:cs typeface="+mn-cs"/>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rPr>
                        <a:t>TMQ</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TraceQoE_OAM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Subscriber and Equipment Trace and </a:t>
                      </a:r>
                      <a:r>
                        <a:rPr lang="en-US" sz="900" b="0" i="0" u="none" strike="noStrike" dirty="0" err="1">
                          <a:solidFill>
                            <a:schemeClr val="tx1"/>
                          </a:solidFill>
                          <a:effectLst/>
                          <a:latin typeface="+mn-lt"/>
                          <a:ea typeface="宋体" panose="02010600030101010101" pitchFamily="2" charset="-122"/>
                        </a:rPr>
                        <a:t>QoE</a:t>
                      </a:r>
                      <a:r>
                        <a:rPr lang="en-US" sz="900" b="0" i="0" u="none" strike="noStrike" dirty="0">
                          <a:solidFill>
                            <a:schemeClr val="tx1"/>
                          </a:solidFill>
                          <a:effectLst/>
                          <a:latin typeface="+mn-lt"/>
                          <a:ea typeface="宋体" panose="02010600030101010101" pitchFamily="2" charset="-122"/>
                        </a:rPr>
                        <a:t> collection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900" kern="1200" dirty="0">
                          <a:solidFill>
                            <a:schemeClr val="tx1"/>
                          </a:solidFill>
                          <a:effectLst/>
                          <a:latin typeface="+mn-lt"/>
                          <a:ea typeface="等线" panose="02010600030101010101" pitchFamily="2" charset="-122"/>
                          <a:cs typeface="Calibri" panose="020F0502020204030204" pitchFamily="34" charset="0"/>
                        </a:rPr>
                        <a:t>SP-250115</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32.422/405</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325124"/>
                  </a:ext>
                </a:extLst>
              </a:tr>
              <a:tr h="184394">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15</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a:solidFill>
                            <a:srgbClr val="00B050"/>
                          </a:solidFill>
                          <a:effectLst/>
                          <a:latin typeface="+mn-lt"/>
                          <a:ea typeface="等线" panose="02010600030101010101" pitchFamily="2" charset="-122"/>
                        </a:rPr>
                        <a:t>NTNM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NTN_OAM_Ph2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NTN Phase 2 (update WID 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1060016</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 CATT</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b="0" kern="1200" dirty="0">
                          <a:solidFill>
                            <a:srgbClr val="00B050"/>
                          </a:solidFill>
                          <a:effectLst/>
                          <a:latin typeface="+mn-lt"/>
                          <a:ea typeface="+mn-ea"/>
                          <a:cs typeface="+mn-cs"/>
                        </a:rPr>
                        <a:t>SP-250514</a:t>
                      </a: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28.541/552/554/658/662/540/530</a:t>
                      </a:r>
                      <a:endParaRPr lang="zh-CN" altLang="en-US" sz="5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192754408"/>
                  </a:ext>
                </a:extLst>
              </a:tr>
              <a:tr h="184394">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16</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rPr>
                        <a:t>IABM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NR_mobile_IAB_OAM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900" kern="100" dirty="0">
                          <a:solidFill>
                            <a:schemeClr val="tx1"/>
                          </a:solidFill>
                          <a:effectLst/>
                          <a:latin typeface="+mn-lt"/>
                          <a:ea typeface="等线" panose="02010600030101010101" pitchFamily="2" charset="-122"/>
                          <a:cs typeface="Kartika"/>
                        </a:rPr>
                        <a:t>SP-241948</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TS 28.541/540/531/314/315</a:t>
                      </a:r>
                      <a:endParaRPr lang="zh-CN" altLang="en-US"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84606906"/>
                  </a:ext>
                </a:extLst>
              </a:tr>
              <a:tr h="1946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17</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err="1">
                          <a:solidFill>
                            <a:srgbClr val="000000"/>
                          </a:solidFill>
                          <a:effectLst/>
                          <a:latin typeface="+mn-lt"/>
                          <a:ea typeface="等线" panose="02010600030101010101" pitchFamily="2" charset="-122"/>
                        </a:rPr>
                        <a:t>RedcapM</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NR_RedCap_OAM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Aspects of </a:t>
                      </a:r>
                      <a:r>
                        <a:rPr lang="en-US" sz="900" b="0" i="0" u="none" strike="noStrike" dirty="0" err="1">
                          <a:solidFill>
                            <a:schemeClr val="tx1"/>
                          </a:solidFill>
                          <a:effectLst/>
                          <a:latin typeface="+mn-lt"/>
                          <a:ea typeface="宋体" panose="02010600030101010101" pitchFamily="2" charset="-122"/>
                        </a:rPr>
                        <a:t>RedCap</a:t>
                      </a:r>
                      <a:r>
                        <a:rPr lang="en-US" sz="900" b="0" i="0" u="none" strike="noStrike" dirty="0">
                          <a:solidFill>
                            <a:schemeClr val="tx1"/>
                          </a:solidFill>
                          <a:effectLst/>
                          <a:latin typeface="+mn-lt"/>
                          <a:ea typeface="宋体" panose="02010600030101010101" pitchFamily="2" charset="-122"/>
                        </a:rPr>
                        <a:t> features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China Unicom, </a:t>
                      </a: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Asiainfo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SP-241941</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TS 28.540/541/552/554</a:t>
                      </a:r>
                      <a:endParaRPr lang="zh-CN"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758272338"/>
                  </a:ext>
                </a:extLst>
              </a:tr>
              <a:tr h="1130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18</a:t>
                      </a:r>
                    </a:p>
                  </a:txBody>
                  <a:tcPr marL="6350" marR="6350" marT="6350" marB="0" anchor="ctr">
                    <a:lnT w="1905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ctr"/>
                      <a:r>
                        <a:rPr lang="en-US" altLang="zh-CN" sz="900" b="0" i="0" u="none" strike="noStrike" dirty="0">
                          <a:solidFill>
                            <a:srgbClr val="00B050"/>
                          </a:solidFill>
                          <a:effectLst/>
                          <a:latin typeface="+mn-lt"/>
                          <a:ea typeface="等线" panose="02010600030101010101" pitchFamily="2" charset="-122"/>
                        </a:rPr>
                        <a:t>NWDAFM</a:t>
                      </a:r>
                      <a:endParaRPr lang="en-US" sz="900" b="0" i="0" u="none" strike="noStrike" dirty="0">
                        <a:solidFill>
                          <a:srgbClr val="00B050"/>
                        </a:solidFill>
                        <a:effectLst/>
                        <a:latin typeface="+mn-lt"/>
                        <a:ea typeface="等线" panose="02010600030101010101" pitchFamily="2" charset="-122"/>
                      </a:endParaRPr>
                    </a:p>
                  </a:txBody>
                  <a:tcPr marL="7620" marR="7620" marT="7620" marB="0" anchor="ctr">
                    <a:lnT w="1905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NWDAF_OAM_Ph2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altLang="zh-CN" sz="900" b="0" i="0" u="none" strike="noStrike" dirty="0">
                          <a:solidFill>
                            <a:srgbClr val="00B050"/>
                          </a:solidFill>
                          <a:effectLst/>
                          <a:latin typeface="+mn-lt"/>
                          <a:ea typeface="+mn-ea"/>
                        </a:rPr>
                        <a:t>Enhancement of Management Aspects related to NWDAF Phase 2</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B050"/>
                          </a:solidFill>
                          <a:effectLst/>
                          <a:latin typeface="+mn-lt"/>
                          <a:ea typeface="PMingLiU"/>
                          <a:cs typeface="+mn-cs"/>
                        </a:rPr>
                        <a:t>1050031</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SP-241378</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28.552/28.541</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621424685"/>
                  </a:ext>
                </a:extLst>
              </a:tr>
              <a:tr h="194651">
                <a:tc vMerge="1">
                  <a:txBody>
                    <a:bodyPr/>
                    <a:lstStyle/>
                    <a:p>
                      <a:pPr marL="53975" indent="0" algn="l" fontAlgn="b"/>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19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rPr>
                        <a:t>NSM</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NetShare_OAM_Ph3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China Unicom,</a:t>
                      </a:r>
                      <a:r>
                        <a:rPr kumimoji="0" lang="zh-CN" altLang="en-US"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 </a:t>
                      </a: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SP-241950</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TS 28.552/32.130/28.541</a:t>
                      </a:r>
                      <a:endParaRPr lang="zh-CN" altLang="en-US"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295920295"/>
                  </a:ext>
                </a:extLst>
              </a:tr>
              <a:tr h="184394">
                <a:tc rowSpan="3">
                  <a:txBody>
                    <a:bodyPr/>
                    <a:lstStyle/>
                    <a:p>
                      <a:r>
                        <a:rPr lang="en-US" altLang="zh-CN" sz="900" b="1" dirty="0">
                          <a:latin typeface="+mn-lt"/>
                        </a:rPr>
                        <a:t>Support of New Services</a:t>
                      </a:r>
                      <a:endParaRPr lang="zh-CN" altLang="en-US" sz="900" b="1" dirty="0">
                        <a:latin typeface="+mn-lt"/>
                      </a:endParaRPr>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20</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rPr>
                        <a:t>EE</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Energy_OAM_Ph3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Huawei, Samsung</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SP-241940</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TS 28.310/622/623/541/554/104</a:t>
                      </a:r>
                      <a:endParaRPr lang="zh-CN"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04891513"/>
                  </a:ext>
                </a:extLst>
              </a:tr>
              <a:tr h="113051">
                <a:tc vMerge="1">
                  <a:txBody>
                    <a:bodyPr/>
                    <a:lstStyle/>
                    <a:p>
                      <a:endParaRPr lang="zh-CN" altLang="en-US"/>
                    </a:p>
                  </a:txBody>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21</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dirty="0" err="1">
                          <a:solidFill>
                            <a:srgbClr val="000000"/>
                          </a:solidFill>
                          <a:effectLst/>
                          <a:latin typeface="+mn-lt"/>
                          <a:ea typeface="等线" panose="02010600030101010101" pitchFamily="2" charset="-122"/>
                        </a:rPr>
                        <a:t>MExpo</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Mexpo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Enhanced OAM for management service exposure to external consumers through CAPIF</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1060009</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SP-241942</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28.579</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4916200"/>
                  </a:ext>
                </a:extLst>
              </a:tr>
              <a:tr h="254065">
                <a:tc vMerge="1">
                  <a:txBody>
                    <a:bodyPr/>
                    <a:lstStyle/>
                    <a:p>
                      <a:pPr marL="53975" indent="0" algn="l" defTabSz="1219170" rtl="0" eaLnBrk="1" fontAlgn="b" latinLnBrk="0" hangingPunct="1"/>
                      <a:endParaRPr lang="en-US" sz="1100" b="1" i="0" u="none" strike="noStrike" kern="1200" dirty="0">
                        <a:solidFill>
                          <a:srgbClr val="000000"/>
                        </a:solidFill>
                        <a:effectLst/>
                        <a:latin typeface="+mn-lt"/>
                        <a:ea typeface="+mn-ea"/>
                        <a:cs typeface="+mn-cs"/>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22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dirty="0" err="1">
                          <a:solidFill>
                            <a:srgbClr val="00B050"/>
                          </a:solidFill>
                          <a:effectLst/>
                          <a:latin typeface="+mn-lt"/>
                          <a:ea typeface="等线" panose="02010600030101010101" pitchFamily="2" charset="-122"/>
                        </a:rPr>
                        <a:t>MonStra</a:t>
                      </a:r>
                      <a:endParaRPr lang="en-US" sz="900" b="0" i="0" u="none" strike="noStrike" dirty="0">
                        <a:solidFill>
                          <a:srgbClr val="00B05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Monstra</a:t>
                      </a: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for </a:t>
                      </a:r>
                      <a:r>
                        <a:rPr lang="en-US" sz="900" b="0" i="0" u="none" strike="noStrike" dirty="0" err="1">
                          <a:solidFill>
                            <a:srgbClr val="00B050"/>
                          </a:solidFill>
                          <a:effectLst/>
                          <a:latin typeface="+mn-lt"/>
                          <a:ea typeface="宋体" panose="02010600030101010101" pitchFamily="2" charset="-122"/>
                        </a:rPr>
                        <a:t>MonStra</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Vodafone,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SP-241945 </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TS 28.560</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0313180"/>
                  </a:ext>
                </a:extLst>
              </a:tr>
            </a:tbl>
          </a:graphicData>
        </a:graphic>
      </p:graphicFrame>
      <p:sp>
        <p:nvSpPr>
          <p:cNvPr id="7" name="TextBox 6">
            <a:extLst>
              <a:ext uri="{FF2B5EF4-FFF2-40B4-BE49-F238E27FC236}">
                <a16:creationId xmlns:a16="http://schemas.microsoft.com/office/drawing/2014/main" id="{D2214E9A-C68B-4070-8D7F-BC1859BEC14A}"/>
              </a:ext>
            </a:extLst>
          </p:cNvPr>
          <p:cNvSpPr txBox="1"/>
          <p:nvPr/>
        </p:nvSpPr>
        <p:spPr>
          <a:xfrm>
            <a:off x="190654" y="739358"/>
            <a:ext cx="10502280" cy="400110"/>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000" b="1" kern="0" dirty="0">
                <a:solidFill>
                  <a:srgbClr val="FF0000"/>
                </a:solidFill>
                <a:latin typeface="+mn-lt"/>
                <a:ea typeface="MS PGothic" panose="020B0600070205080204" pitchFamily="34" charset="-128"/>
              </a:rPr>
              <a:t>22 </a:t>
            </a:r>
            <a:r>
              <a:rPr lang="en-US" altLang="zh-CN" sz="1000" kern="0" dirty="0">
                <a:latin typeface="+mn-lt"/>
                <a:ea typeface="MS PGothic" panose="020B0600070205080204" pitchFamily="34" charset="-128"/>
              </a:rPr>
              <a:t>topics including:  </a:t>
            </a:r>
            <a:r>
              <a:rPr lang="en-US" altLang="zh-CN" sz="1000" b="1" kern="0" dirty="0">
                <a:solidFill>
                  <a:srgbClr val="FF0000"/>
                </a:solidFill>
                <a:latin typeface="+mn-lt"/>
                <a:ea typeface="MS PGothic" panose="020B0600070205080204" pitchFamily="34" charset="-128"/>
              </a:rPr>
              <a:t>14</a:t>
            </a:r>
            <a:r>
              <a:rPr lang="en-US" altLang="zh-CN" sz="1000" kern="0" dirty="0">
                <a:latin typeface="+mn-lt"/>
                <a:ea typeface="MS PGothic" panose="020B0600070205080204" pitchFamily="34" charset="-128"/>
              </a:rPr>
              <a:t> OAM prime features and </a:t>
            </a:r>
            <a:r>
              <a:rPr lang="en-US" altLang="zh-CN" sz="1000" b="1" kern="0" dirty="0">
                <a:solidFill>
                  <a:srgbClr val="FF0000"/>
                </a:solidFill>
                <a:latin typeface="+mn-lt"/>
                <a:ea typeface="MS PGothic" panose="020B0600070205080204" pitchFamily="34" charset="-128"/>
              </a:rPr>
              <a:t>8</a:t>
            </a:r>
            <a:r>
              <a:rPr lang="en-US" altLang="zh-CN" sz="1000" kern="0" dirty="0">
                <a:latin typeface="+mn-lt"/>
                <a:ea typeface="MS PGothic" panose="020B0600070205080204" pitchFamily="34" charset="-128"/>
              </a:rPr>
              <a:t> OAM support to network features (in red background). </a:t>
            </a:r>
          </a:p>
          <a:p>
            <a:pPr marL="341313" indent="-341313">
              <a:spcBef>
                <a:spcPts val="0"/>
              </a:spcBef>
              <a:spcAft>
                <a:spcPts val="0"/>
              </a:spcAft>
              <a:buBlip>
                <a:blip r:embed="rId2"/>
              </a:buBlip>
              <a:defRPr/>
            </a:pPr>
            <a:r>
              <a:rPr lang="en-US" altLang="zh-CN" sz="1000" b="1" kern="0" dirty="0">
                <a:solidFill>
                  <a:srgbClr val="00B050"/>
                </a:solidFill>
                <a:latin typeface="+mn-lt"/>
                <a:ea typeface="MS PGothic" panose="020B0600070205080204" pitchFamily="34" charset="-128"/>
              </a:rPr>
              <a:t>16</a:t>
            </a:r>
            <a:r>
              <a:rPr lang="en-US" altLang="zh-CN" sz="1000" kern="0" dirty="0">
                <a:latin typeface="+mn-lt"/>
                <a:ea typeface="MS PGothic" panose="020B0600070205080204" pitchFamily="34" charset="-128"/>
              </a:rPr>
              <a:t> topics completed the study, </a:t>
            </a:r>
            <a:r>
              <a:rPr lang="en-US" altLang="zh-CN" sz="1000" b="1" kern="0" dirty="0">
                <a:solidFill>
                  <a:srgbClr val="00B050"/>
                </a:solidFill>
                <a:latin typeface="+mn-lt"/>
                <a:ea typeface="MS PGothic" panose="020B0600070205080204" pitchFamily="34" charset="-128"/>
              </a:rPr>
              <a:t>1</a:t>
            </a:r>
            <a:r>
              <a:rPr lang="en-US" altLang="zh-CN" sz="1000" kern="0" dirty="0">
                <a:latin typeface="+mn-lt"/>
                <a:ea typeface="MS PGothic" panose="020B0600070205080204" pitchFamily="34" charset="-128"/>
              </a:rPr>
              <a:t> normative WI completed, </a:t>
            </a:r>
            <a:r>
              <a:rPr lang="en-US" altLang="zh-CN" sz="1000" b="1" kern="0" dirty="0">
                <a:solidFill>
                  <a:srgbClr val="00B050"/>
                </a:solidFill>
                <a:latin typeface="+mn-lt"/>
                <a:ea typeface="MS PGothic" panose="020B0600070205080204" pitchFamily="34" charset="-128"/>
              </a:rPr>
              <a:t>19</a:t>
            </a:r>
            <a:r>
              <a:rPr lang="en-US" altLang="zh-CN" sz="1000" kern="0" dirty="0">
                <a:latin typeface="+mn-lt"/>
                <a:ea typeface="MS PGothic" panose="020B0600070205080204" pitchFamily="34" charset="-128"/>
              </a:rPr>
              <a:t> ongoing normative </a:t>
            </a:r>
            <a:r>
              <a:rPr lang="en-US" altLang="zh-CN" sz="1000" kern="0" dirty="0" err="1">
                <a:latin typeface="+mn-lt"/>
                <a:ea typeface="MS PGothic" panose="020B0600070205080204" pitchFamily="34" charset="-128"/>
              </a:rPr>
              <a:t>Wis</a:t>
            </a:r>
            <a:r>
              <a:rPr lang="en-US" altLang="zh-CN" sz="1000" kern="0" dirty="0">
                <a:latin typeface="+mn-lt"/>
                <a:ea typeface="MS PGothic" panose="020B0600070205080204" pitchFamily="34" charset="-128"/>
              </a:rPr>
              <a:t>, </a:t>
            </a:r>
            <a:r>
              <a:rPr lang="en-US" altLang="zh-CN" sz="1000" b="1" kern="0" dirty="0">
                <a:solidFill>
                  <a:srgbClr val="00B050"/>
                </a:solidFill>
                <a:latin typeface="+mn-lt"/>
                <a:ea typeface="MS PGothic" panose="020B0600070205080204" pitchFamily="34" charset="-128"/>
              </a:rPr>
              <a:t>1</a:t>
            </a:r>
            <a:r>
              <a:rPr lang="en-US" altLang="zh-CN" sz="1000" kern="0" dirty="0">
                <a:latin typeface="+mn-lt"/>
                <a:ea typeface="MS PGothic" panose="020B0600070205080204" pitchFamily="34" charset="-128"/>
              </a:rPr>
              <a:t> ongoing study. </a:t>
            </a:r>
          </a:p>
        </p:txBody>
      </p:sp>
    </p:spTree>
    <p:extLst>
      <p:ext uri="{BB962C8B-B14F-4D97-AF65-F5344CB8AC3E}">
        <p14:creationId xmlns:p14="http://schemas.microsoft.com/office/powerpoint/2010/main" val="404610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966EE76F-81C4-4988-91E1-44690F18824A}"/>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Overview of Rel-19 CH topics</a:t>
            </a:r>
          </a:p>
        </p:txBody>
      </p:sp>
      <p:sp>
        <p:nvSpPr>
          <p:cNvPr id="13" name="TextBox 12">
            <a:extLst>
              <a:ext uri="{FF2B5EF4-FFF2-40B4-BE49-F238E27FC236}">
                <a16:creationId xmlns:a16="http://schemas.microsoft.com/office/drawing/2014/main" id="{47E4C959-F989-42E0-BF87-88FB3033C7F9}"/>
              </a:ext>
            </a:extLst>
          </p:cNvPr>
          <p:cNvSpPr txBox="1"/>
          <p:nvPr/>
        </p:nvSpPr>
        <p:spPr>
          <a:xfrm>
            <a:off x="396155" y="763220"/>
            <a:ext cx="8766133" cy="430887"/>
          </a:xfrm>
          <a:prstGeom prst="rect">
            <a:avLst/>
          </a:prstGeom>
          <a:noFill/>
        </p:spPr>
        <p:txBody>
          <a:bodyPr wrap="square" rtlCol="0">
            <a:spAutoFit/>
          </a:bodyPr>
          <a:lstStyle/>
          <a:p>
            <a:pPr marL="341313" lvl="0" indent="-341313">
              <a:spcBef>
                <a:spcPts val="0"/>
              </a:spcBef>
              <a:spcAft>
                <a:spcPts val="0"/>
              </a:spcAft>
              <a:buBlip>
                <a:blip r:embed="rId2"/>
              </a:buBlip>
              <a:defRPr/>
            </a:pPr>
            <a:r>
              <a:rPr lang="en-US" altLang="zh-CN" sz="1100" b="1" kern="0" dirty="0">
                <a:solidFill>
                  <a:srgbClr val="FF0000"/>
                </a:solidFill>
                <a:latin typeface="Calibri"/>
                <a:ea typeface="MS PGothic" panose="020B0600070205080204" pitchFamily="34" charset="-128"/>
              </a:rPr>
              <a:t>17 CH </a:t>
            </a:r>
            <a:r>
              <a:rPr lang="en-US" altLang="zh-CN" sz="1100" kern="0" dirty="0">
                <a:solidFill>
                  <a:prstClr val="black"/>
                </a:solidFill>
                <a:latin typeface="Calibri"/>
                <a:ea typeface="MS PGothic" panose="020B0600070205080204" pitchFamily="34" charset="-128"/>
              </a:rPr>
              <a:t>topics including:  </a:t>
            </a:r>
            <a:r>
              <a:rPr lang="en-US" altLang="zh-CN" sz="1100" b="1" kern="0" dirty="0">
                <a:solidFill>
                  <a:srgbClr val="FF0000"/>
                </a:solidFill>
                <a:latin typeface="Calibri"/>
                <a:ea typeface="MS PGothic" panose="020B0600070205080204" pitchFamily="34" charset="-128"/>
              </a:rPr>
              <a:t>2</a:t>
            </a:r>
            <a:r>
              <a:rPr lang="en-US" altLang="zh-CN" sz="1100" kern="0" dirty="0">
                <a:solidFill>
                  <a:prstClr val="black"/>
                </a:solidFill>
                <a:latin typeface="Calibri"/>
                <a:ea typeface="MS PGothic" panose="020B0600070205080204" pitchFamily="34" charset="-128"/>
              </a:rPr>
              <a:t> CH prime feature (in white background) and </a:t>
            </a:r>
            <a:r>
              <a:rPr lang="en-US" altLang="zh-CN" sz="1100" b="1" kern="0" dirty="0">
                <a:solidFill>
                  <a:srgbClr val="FF0000"/>
                </a:solidFill>
                <a:latin typeface="Calibri"/>
                <a:ea typeface="MS PGothic" panose="020B0600070205080204" pitchFamily="34" charset="-128"/>
              </a:rPr>
              <a:t>15</a:t>
            </a:r>
            <a:r>
              <a:rPr lang="en-US" altLang="zh-CN" sz="1100" kern="0" dirty="0">
                <a:solidFill>
                  <a:prstClr val="black"/>
                </a:solidFill>
                <a:latin typeface="Calibri"/>
                <a:ea typeface="MS PGothic" panose="020B0600070205080204" pitchFamily="34" charset="-128"/>
              </a:rPr>
              <a:t> CH support to network features (in red background)</a:t>
            </a:r>
          </a:p>
          <a:p>
            <a:pPr marL="341313" lvl="0" indent="-341313">
              <a:spcBef>
                <a:spcPts val="0"/>
              </a:spcBef>
              <a:spcAft>
                <a:spcPts val="0"/>
              </a:spcAft>
              <a:buBlip>
                <a:blip r:embed="rId2"/>
              </a:buBlip>
              <a:defRPr/>
            </a:pPr>
            <a:r>
              <a:rPr lang="en-US" altLang="zh-CN" sz="1100" b="1" kern="0" dirty="0">
                <a:solidFill>
                  <a:srgbClr val="00B050"/>
                </a:solidFill>
                <a:latin typeface="+mn-lt"/>
                <a:ea typeface="MS PGothic" panose="020B0600070205080204" pitchFamily="34" charset="-128"/>
              </a:rPr>
              <a:t>8</a:t>
            </a:r>
            <a:r>
              <a:rPr lang="en-US" altLang="zh-CN" sz="1100" kern="0" dirty="0">
                <a:latin typeface="+mn-lt"/>
                <a:ea typeface="MS PGothic" panose="020B0600070205080204" pitchFamily="34" charset="-128"/>
              </a:rPr>
              <a:t> normative WIs  in progress, </a:t>
            </a:r>
            <a:r>
              <a:rPr lang="en-US" altLang="zh-CN" sz="1100" b="1" kern="0" dirty="0">
                <a:solidFill>
                  <a:srgbClr val="00B050"/>
                </a:solidFill>
                <a:latin typeface="+mn-lt"/>
                <a:ea typeface="MS PGothic" panose="020B0600070205080204" pitchFamily="34" charset="-128"/>
              </a:rPr>
              <a:t>4</a:t>
            </a:r>
            <a:r>
              <a:rPr lang="en-US" altLang="zh-CN" sz="1100" kern="0" dirty="0">
                <a:latin typeface="+mn-lt"/>
                <a:ea typeface="MS PGothic" panose="020B0600070205080204" pitchFamily="34" charset="-128"/>
              </a:rPr>
              <a:t> normative WIs  and </a:t>
            </a:r>
            <a:r>
              <a:rPr lang="en-US" altLang="zh-CN" sz="1100" b="1" kern="0" dirty="0">
                <a:solidFill>
                  <a:srgbClr val="00B050"/>
                </a:solidFill>
                <a:latin typeface="+mn-lt"/>
                <a:ea typeface="MS PGothic" panose="020B0600070205080204" pitchFamily="34" charset="-128"/>
              </a:rPr>
              <a:t>4</a:t>
            </a:r>
            <a:r>
              <a:rPr lang="en-US" altLang="zh-CN" sz="1100" kern="0" dirty="0">
                <a:latin typeface="+mn-lt"/>
                <a:ea typeface="MS PGothic" panose="020B0600070205080204" pitchFamily="34" charset="-128"/>
              </a:rPr>
              <a:t> SIs completed – marked in green color). </a:t>
            </a:r>
            <a:r>
              <a:rPr lang="en-US" altLang="zh-CN" sz="1100" b="1" kern="0" dirty="0">
                <a:solidFill>
                  <a:srgbClr val="FF0000"/>
                </a:solidFill>
                <a:latin typeface="+mn-lt"/>
                <a:ea typeface="MS PGothic" panose="020B0600070205080204" pitchFamily="34" charset="-128"/>
              </a:rPr>
              <a:t>1</a:t>
            </a:r>
            <a:r>
              <a:rPr lang="en-US" altLang="zh-CN" sz="1100" kern="0" dirty="0">
                <a:latin typeface="+mn-lt"/>
                <a:ea typeface="MS PGothic" panose="020B0600070205080204" pitchFamily="34" charset="-128"/>
              </a:rPr>
              <a:t> new normative WIs wait for SA approval. </a:t>
            </a:r>
          </a:p>
        </p:txBody>
      </p:sp>
      <p:graphicFrame>
        <p:nvGraphicFramePr>
          <p:cNvPr id="14" name="表格 2">
            <a:extLst>
              <a:ext uri="{FF2B5EF4-FFF2-40B4-BE49-F238E27FC236}">
                <a16:creationId xmlns:a16="http://schemas.microsoft.com/office/drawing/2014/main" id="{21075F26-67EF-4CD9-9032-59C38A738BB1}"/>
              </a:ext>
            </a:extLst>
          </p:cNvPr>
          <p:cNvGraphicFramePr>
            <a:graphicFrameLocks noGrp="1"/>
          </p:cNvGraphicFramePr>
          <p:nvPr>
            <p:extLst>
              <p:ext uri="{D42A27DB-BD31-4B8C-83A1-F6EECF244321}">
                <p14:modId xmlns:p14="http://schemas.microsoft.com/office/powerpoint/2010/main" val="3127467476"/>
              </p:ext>
            </p:extLst>
          </p:nvPr>
        </p:nvGraphicFramePr>
        <p:xfrm>
          <a:off x="207894" y="1240082"/>
          <a:ext cx="11591757" cy="5073959"/>
        </p:xfrm>
        <a:graphic>
          <a:graphicData uri="http://schemas.openxmlformats.org/drawingml/2006/table">
            <a:tbl>
              <a:tblPr/>
              <a:tblGrid>
                <a:gridCol w="374908">
                  <a:extLst>
                    <a:ext uri="{9D8B030D-6E8A-4147-A177-3AD203B41FA5}">
                      <a16:colId xmlns:a16="http://schemas.microsoft.com/office/drawing/2014/main" val="331722294"/>
                    </a:ext>
                  </a:extLst>
                </a:gridCol>
                <a:gridCol w="634210">
                  <a:extLst>
                    <a:ext uri="{9D8B030D-6E8A-4147-A177-3AD203B41FA5}">
                      <a16:colId xmlns:a16="http://schemas.microsoft.com/office/drawing/2014/main" val="907466837"/>
                    </a:ext>
                  </a:extLst>
                </a:gridCol>
                <a:gridCol w="1379389">
                  <a:extLst>
                    <a:ext uri="{9D8B030D-6E8A-4147-A177-3AD203B41FA5}">
                      <a16:colId xmlns:a16="http://schemas.microsoft.com/office/drawing/2014/main" val="2690706286"/>
                    </a:ext>
                  </a:extLst>
                </a:gridCol>
                <a:gridCol w="3934362">
                  <a:extLst>
                    <a:ext uri="{9D8B030D-6E8A-4147-A177-3AD203B41FA5}">
                      <a16:colId xmlns:a16="http://schemas.microsoft.com/office/drawing/2014/main" val="2178307027"/>
                    </a:ext>
                  </a:extLst>
                </a:gridCol>
                <a:gridCol w="794267">
                  <a:extLst>
                    <a:ext uri="{9D8B030D-6E8A-4147-A177-3AD203B41FA5}">
                      <a16:colId xmlns:a16="http://schemas.microsoft.com/office/drawing/2014/main" val="410137253"/>
                    </a:ext>
                  </a:extLst>
                </a:gridCol>
                <a:gridCol w="1420496">
                  <a:extLst>
                    <a:ext uri="{9D8B030D-6E8A-4147-A177-3AD203B41FA5}">
                      <a16:colId xmlns:a16="http://schemas.microsoft.com/office/drawing/2014/main" val="3966773156"/>
                    </a:ext>
                  </a:extLst>
                </a:gridCol>
                <a:gridCol w="902207">
                  <a:extLst>
                    <a:ext uri="{9D8B030D-6E8A-4147-A177-3AD203B41FA5}">
                      <a16:colId xmlns:a16="http://schemas.microsoft.com/office/drawing/2014/main" val="4058451737"/>
                    </a:ext>
                  </a:extLst>
                </a:gridCol>
                <a:gridCol w="1452722">
                  <a:extLst>
                    <a:ext uri="{9D8B030D-6E8A-4147-A177-3AD203B41FA5}">
                      <a16:colId xmlns:a16="http://schemas.microsoft.com/office/drawing/2014/main" val="2608971487"/>
                    </a:ext>
                  </a:extLst>
                </a:gridCol>
                <a:gridCol w="699196">
                  <a:extLst>
                    <a:ext uri="{9D8B030D-6E8A-4147-A177-3AD203B41FA5}">
                      <a16:colId xmlns:a16="http://schemas.microsoft.com/office/drawing/2014/main" val="2276198587"/>
                    </a:ext>
                  </a:extLst>
                </a:gridCol>
              </a:tblGrid>
              <a:tr h="280149">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05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Rapp</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050" b="1" i="0" u="none" strike="noStrike" kern="1200" dirty="0" err="1">
                          <a:solidFill>
                            <a:srgbClr val="000000"/>
                          </a:solidFill>
                          <a:effectLst/>
                          <a:latin typeface="+mn-lt"/>
                          <a:ea typeface="+mn-ea"/>
                          <a:cs typeface="Arial" panose="020B0604020202020204" pitchFamily="34" charset="0"/>
                        </a:rPr>
                        <a:t>Tdoc</a:t>
                      </a:r>
                      <a:endParaRPr lang="en-GB" altLang="zh-CN" sz="105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05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050" dirty="0">
                          <a:solidFill>
                            <a:schemeClr val="tx1"/>
                          </a:solidFill>
                          <a:effectLst/>
                          <a:latin typeface="+mn-lt"/>
                          <a:ea typeface="宋体" panose="02010600030101010101" pitchFamily="2" charset="-122"/>
                        </a:rPr>
                        <a:t>CHSEG</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050" dirty="0" err="1">
                          <a:solidFill>
                            <a:schemeClr val="tx1"/>
                          </a:solidFill>
                          <a:effectLst/>
                          <a:latin typeface="+mn-lt"/>
                          <a:ea typeface="宋体" panose="02010600030101010101" pitchFamily="2" charset="-122"/>
                        </a:rPr>
                        <a:t>CHFSeg</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050" dirty="0">
                          <a:solidFill>
                            <a:schemeClr val="tx1"/>
                          </a:solidFill>
                          <a:effectLst/>
                          <a:latin typeface="+mn-lt"/>
                          <a:ea typeface="宋体" panose="02010600030101010101" pitchFamily="2" charset="-122"/>
                        </a:rPr>
                        <a:t>WID on CHF Segmentation</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solidFill>
                            <a:schemeClr val="tx1"/>
                          </a:solidFill>
                          <a:latin typeface="+mn-lt"/>
                        </a:rPr>
                        <a:t>1040012</a:t>
                      </a:r>
                      <a:endParaRPr lang="zh-CN" altLang="en-US" sz="105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050" dirty="0">
                          <a:solidFill>
                            <a:schemeClr val="tx1"/>
                          </a:solidFill>
                          <a:effectLst/>
                          <a:latin typeface="+mn-lt"/>
                          <a:ea typeface="宋体" panose="02010600030101010101" pitchFamily="2" charset="-122"/>
                        </a:rPr>
                        <a:t>Verizon</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SP-250122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32.290/291</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solidFill>
                            <a:schemeClr val="tx1"/>
                          </a:solidFill>
                          <a:latin typeface="+mn-lt"/>
                        </a:rPr>
                        <a:t>WI</a:t>
                      </a:r>
                      <a:endParaRPr lang="zh-CN" altLang="en-US" sz="105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470688"/>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SATCH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FS_5GSAT_Ph3_CH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SID on Charging aspects of satellite access Phase 3</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1040014</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050" kern="1200" dirty="0">
                          <a:solidFill>
                            <a:srgbClr val="00B050"/>
                          </a:solidFill>
                          <a:effectLst/>
                          <a:latin typeface="+mn-lt"/>
                          <a:ea typeface="宋体" panose="02010600030101010101" pitchFamily="2" charset="-122"/>
                          <a:cs typeface="+mn-cs"/>
                        </a:rPr>
                        <a:t>CATT</a:t>
                      </a:r>
                      <a:endParaRPr lang="zh-CN" altLang="en-US"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SP-240980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TR 28.846</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SI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CAPCH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FS_CAPIF_Ph2_CH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SID on Charging Aspects of CAPIF </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1040015</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050" kern="1200" dirty="0">
                          <a:solidFill>
                            <a:srgbClr val="00B050"/>
                          </a:solidFill>
                          <a:effectLst/>
                          <a:latin typeface="+mn-lt"/>
                          <a:ea typeface="宋体" panose="02010600030101010101" pitchFamily="2" charset="-122"/>
                          <a:cs typeface="+mn-cs"/>
                        </a:rPr>
                        <a:t>Nokia</a:t>
                      </a:r>
                      <a:endParaRPr lang="zh-CN" altLang="en-US"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SP-240981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mn-ea"/>
                          <a:cs typeface="Arial" panose="020B0604020202020204" pitchFamily="34" charset="0"/>
                        </a:rPr>
                        <a:t>TR 28.849</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SI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412593508"/>
                  </a:ext>
                </a:extLst>
              </a:tr>
              <a:tr h="3625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RTCCH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FS_NG_RTC_Ph2_CH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SID on Charging aspects of next generation real time communication services phase 2</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1040016</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050" dirty="0">
                          <a:solidFill>
                            <a:srgbClr val="00B050"/>
                          </a:solidFill>
                          <a:effectLst/>
                          <a:latin typeface="+mn-lt"/>
                          <a:ea typeface="宋体" panose="02010600030101010101" pitchFamily="2" charset="-122"/>
                        </a:rPr>
                        <a:t>CMCC</a:t>
                      </a:r>
                      <a:br>
                        <a:rPr lang="en-US" sz="1050" dirty="0">
                          <a:solidFill>
                            <a:srgbClr val="00B050"/>
                          </a:solidFill>
                          <a:effectLst/>
                          <a:latin typeface="+mn-lt"/>
                          <a:ea typeface="宋体" panose="02010600030101010101" pitchFamily="2" charset="-122"/>
                        </a:rPr>
                      </a:b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SP-240982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mn-ea"/>
                          <a:cs typeface="Arial" panose="020B0604020202020204" pitchFamily="34" charset="0"/>
                        </a:rPr>
                        <a:t>TR 28.851</a:t>
                      </a:r>
                      <a:endParaRPr kumimoji="0" lang="zh-CN" altLang="en-US" sz="1050" b="0" i="0" u="none" strike="noStrike" kern="1200" cap="none" spc="0" normalizeH="0" baseline="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SI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684027"/>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UASCH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FS_UAS_Ph2_CH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SID on Charging aspects of Uncrewed Aerial Vehicle</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1040017</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050" dirty="0">
                          <a:solidFill>
                            <a:srgbClr val="00B050"/>
                          </a:solidFill>
                          <a:effectLst/>
                          <a:latin typeface="+mn-lt"/>
                          <a:ea typeface="宋体" panose="02010600030101010101" pitchFamily="2" charset="-122"/>
                        </a:rPr>
                        <a:t>CMCC</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SP-240983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mn-ea"/>
                          <a:cs typeface="Arial" panose="020B0604020202020204" pitchFamily="34" charset="0"/>
                        </a:rPr>
                        <a:t>TR 28.853</a:t>
                      </a:r>
                      <a:endParaRPr kumimoji="0" lang="zh-CN" altLang="en-US" sz="1050" b="0" i="0" u="none" strike="noStrike" kern="1200" cap="none" spc="0" normalizeH="0" baseline="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SI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097875355"/>
                  </a:ext>
                </a:extLst>
              </a:tr>
              <a:tr h="3831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RAGCH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err="1">
                          <a:solidFill>
                            <a:srgbClr val="00B050"/>
                          </a:solidFill>
                          <a:effectLst/>
                          <a:latin typeface="+mn-lt"/>
                          <a:ea typeface="宋体" panose="02010600030101010101" pitchFamily="2" charset="-122"/>
                        </a:rPr>
                        <a:t>Ranging_SL_CH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WID on Charging Aspects of Ranging and </a:t>
                      </a:r>
                      <a:r>
                        <a:rPr lang="en-US" sz="1050" dirty="0" err="1">
                          <a:solidFill>
                            <a:srgbClr val="00B050"/>
                          </a:solidFill>
                          <a:effectLst/>
                          <a:latin typeface="+mn-lt"/>
                          <a:ea typeface="宋体" panose="02010600030101010101" pitchFamily="2" charset="-122"/>
                        </a:rPr>
                        <a:t>Sidelink</a:t>
                      </a:r>
                      <a:r>
                        <a:rPr lang="en-US" sz="1050" dirty="0">
                          <a:solidFill>
                            <a:srgbClr val="00B050"/>
                          </a:solidFill>
                          <a:effectLst/>
                          <a:latin typeface="+mn-lt"/>
                          <a:ea typeface="宋体" panose="02010600030101010101" pitchFamily="2" charset="-122"/>
                        </a:rPr>
                        <a:t> Positioning</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1040013</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China Telecom</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SP-241002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32.240/290/</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271/291/298</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WI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382216308"/>
                  </a:ext>
                </a:extLst>
              </a:tr>
              <a:tr h="3831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EESCH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err="1">
                          <a:solidFill>
                            <a:srgbClr val="00B050"/>
                          </a:solidFill>
                          <a:effectLst/>
                          <a:latin typeface="+mn-lt"/>
                          <a:ea typeface="宋体" panose="02010600030101010101" pitchFamily="2" charset="-122"/>
                        </a:rPr>
                        <a:t>EnergySys_CH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WID on Charging Aspects for Energy Efficiency of network slice</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1040018</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Huawei</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altLang="zh-CN" sz="1050" kern="1200" dirty="0">
                          <a:solidFill>
                            <a:srgbClr val="00B050"/>
                          </a:solidFill>
                          <a:latin typeface="+mn-lt"/>
                          <a:ea typeface="+mn-ea"/>
                          <a:cs typeface="+mn-cs"/>
                        </a:rPr>
                        <a:t>SP-250124</a:t>
                      </a:r>
                      <a:endParaRPr kumimoji="0" lang="en-GB" sz="1050" b="1"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28.201/202</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32.240/291/298</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WI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862924741"/>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chemeClr val="tx1"/>
                          </a:solidFill>
                          <a:effectLst/>
                          <a:latin typeface="+mn-lt"/>
                          <a:ea typeface="宋体" panose="02010600030101010101" pitchFamily="2" charset="-122"/>
                        </a:rPr>
                        <a:t>NSCH</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err="1">
                          <a:solidFill>
                            <a:schemeClr val="tx1"/>
                          </a:solidFill>
                          <a:effectLst/>
                          <a:latin typeface="+mn-lt"/>
                          <a:ea typeface="宋体" panose="02010600030101010101" pitchFamily="2" charset="-122"/>
                        </a:rPr>
                        <a:t>NetShare_CH</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chemeClr val="tx1"/>
                          </a:solidFill>
                          <a:effectLst/>
                          <a:latin typeface="+mn-lt"/>
                          <a:ea typeface="宋体" panose="02010600030101010101" pitchFamily="2" charset="-122"/>
                        </a:rPr>
                        <a:t>WID on Charging enhancement for indirect network sharing</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chemeClr val="tx1"/>
                          </a:solidFill>
                          <a:latin typeface="+mn-lt"/>
                        </a:rPr>
                        <a:t>1040019</a:t>
                      </a:r>
                      <a:endParaRPr lang="zh-CN" altLang="en-US" sz="105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chemeClr val="tx1"/>
                          </a:solidFill>
                          <a:effectLst/>
                          <a:latin typeface="+mn-lt"/>
                          <a:ea typeface="宋体" panose="02010600030101010101" pitchFamily="2" charset="-122"/>
                        </a:rPr>
                        <a:t>Ericsson</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SP-241004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32.240/255/256</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chemeClr val="tx1"/>
                          </a:solidFill>
                          <a:latin typeface="+mn-lt"/>
                        </a:rPr>
                        <a:t>WI</a:t>
                      </a:r>
                      <a:endParaRPr lang="zh-CN" altLang="en-US" sz="105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492136518"/>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050" dirty="0">
                          <a:solidFill>
                            <a:schemeClr val="tx1"/>
                          </a:solidFill>
                          <a:effectLst/>
                          <a:latin typeface="+mn-lt"/>
                          <a:ea typeface="宋体" panose="02010600030101010101" pitchFamily="2" charset="-122"/>
                        </a:rPr>
                        <a:t>PROCH</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050" dirty="0">
                          <a:solidFill>
                            <a:schemeClr val="tx1"/>
                          </a:solidFill>
                          <a:effectLst/>
                          <a:latin typeface="+mn-lt"/>
                          <a:ea typeface="宋体" panose="02010600030101010101" pitchFamily="2" charset="-122"/>
                        </a:rPr>
                        <a:t>5G_ProSe_Ph3_CH</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050" dirty="0">
                          <a:solidFill>
                            <a:schemeClr val="tx1"/>
                          </a:solidFill>
                          <a:effectLst/>
                          <a:latin typeface="+mn-lt"/>
                          <a:ea typeface="宋体" panose="02010600030101010101" pitchFamily="2" charset="-122"/>
                        </a:rPr>
                        <a:t>WID on </a:t>
                      </a:r>
                      <a:r>
                        <a:rPr lang="en-US" altLang="zh-CN" sz="1050" dirty="0">
                          <a:solidFill>
                            <a:schemeClr val="tx1"/>
                          </a:solidFill>
                          <a:effectLst/>
                          <a:latin typeface="+mn-lt"/>
                          <a:ea typeface="+mn-ea"/>
                        </a:rPr>
                        <a:t>Charging Aspects for  5G ProSe Phase 3</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chemeClr val="tx1"/>
                          </a:solidFill>
                          <a:latin typeface="+mn-lt"/>
                        </a:rPr>
                        <a:t>1050030</a:t>
                      </a:r>
                      <a:endParaRPr lang="zh-CN" altLang="en-US" sz="105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050" dirty="0">
                          <a:solidFill>
                            <a:schemeClr val="tx1"/>
                          </a:solidFill>
                          <a:effectLst/>
                          <a:latin typeface="+mn-lt"/>
                          <a:ea typeface="宋体" panose="02010600030101010101" pitchFamily="2" charset="-122"/>
                        </a:rPr>
                        <a:t>China Telecom</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SP-241377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TS 32.277/291/298</a:t>
                      </a:r>
                      <a:endParaRPr kumimoji="0" lang="zh-CN" altLang="en-US"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chemeClr val="tx1"/>
                          </a:solidFill>
                          <a:latin typeface="+mn-lt"/>
                        </a:rPr>
                        <a:t>WI</a:t>
                      </a:r>
                      <a:endParaRPr lang="zh-CN" altLang="en-US" sz="105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9"/>
                  </a:ext>
                </a:extLst>
              </a:tr>
              <a:tr h="3831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宋体" panose="02010600030101010101" pitchFamily="2" charset="-122"/>
                          <a:cs typeface="+mn-cs"/>
                        </a:rPr>
                        <a:t>SATCH</a:t>
                      </a:r>
                      <a:endParaRPr lang="zh-CN" altLang="en-US" sz="105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宋体" panose="02010600030101010101" pitchFamily="2" charset="-122"/>
                          <a:cs typeface="+mn-cs"/>
                        </a:rPr>
                        <a:t>5GSAT_Ph3_CH</a:t>
                      </a:r>
                    </a:p>
                  </a:txBody>
                  <a:tcPr marL="47990" marR="4799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050" b="0" i="0" u="none" strike="noStrike" kern="1200" cap="none" spc="0" normalizeH="0" baseline="0" dirty="0">
                          <a:ln>
                            <a:noFill/>
                          </a:ln>
                          <a:solidFill>
                            <a:schemeClr val="tx1"/>
                          </a:solidFill>
                          <a:effectLst/>
                          <a:uLnTx/>
                          <a:uFillTx/>
                          <a:latin typeface="+mn-lt"/>
                          <a:ea typeface="DengXian" panose="02010600030101010101" pitchFamily="2" charset="-122"/>
                          <a:cs typeface="+mn-cs"/>
                        </a:rPr>
                        <a:t>WID on Charging aspects of satellite access Phase 3</a:t>
                      </a:r>
                      <a:endParaRPr kumimoji="0" lang="en-DE" sz="1050" b="0" i="0" u="none" strike="noStrike" kern="1200" cap="none" spc="0" normalizeH="0" baseline="0" dirty="0">
                        <a:ln>
                          <a:noFill/>
                        </a:ln>
                        <a:solidFill>
                          <a:schemeClr val="tx1"/>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050" kern="1200" dirty="0">
                          <a:solidFill>
                            <a:schemeClr val="tx1"/>
                          </a:solidFill>
                          <a:latin typeface="+mn-lt"/>
                          <a:ea typeface="+mn-ea"/>
                          <a:cs typeface="+mn-cs"/>
                        </a:rPr>
                        <a:t>1070014</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sz="1050" kern="1200" dirty="0">
                          <a:solidFill>
                            <a:schemeClr val="tx1"/>
                          </a:solidFill>
                          <a:effectLst/>
                          <a:latin typeface="+mn-lt"/>
                          <a:ea typeface="宋体" panose="02010600030101010101" pitchFamily="2" charset="-122"/>
                          <a:cs typeface="+mn-cs"/>
                        </a:rPr>
                        <a:t>CATT</a:t>
                      </a:r>
                      <a:endParaRPr lang="en-DE" sz="1050" kern="1200" dirty="0">
                        <a:solidFill>
                          <a:schemeClr val="tx1"/>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DengXian" panose="02010600030101010101" pitchFamily="2" charset="-122"/>
                          <a:cs typeface="+mn-cs"/>
                        </a:rPr>
                        <a:t>SP-250365</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TS32.240/251/255/257/260/291/298</a:t>
                      </a:r>
                      <a:endParaRPr kumimoji="0" lang="zh-CN" altLang="en-US" sz="1050" b="0" i="0" u="none" strike="noStrike" kern="1200" cap="none" spc="0" normalizeH="0" baseline="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GB" altLang="zh-CN" sz="1050" dirty="0">
                          <a:solidFill>
                            <a:schemeClr val="tx1"/>
                          </a:solidFill>
                          <a:latin typeface="+mn-lt"/>
                        </a:rPr>
                        <a:t>WI</a:t>
                      </a:r>
                      <a:endParaRPr lang="zh-CN" altLang="en-US" sz="105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682664887"/>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宋体" panose="02010600030101010101" pitchFamily="2" charset="-122"/>
                          <a:cs typeface="+mn-cs"/>
                        </a:rPr>
                        <a:t>CAPCH</a:t>
                      </a:r>
                      <a:endParaRPr lang="zh-CN" altLang="en-US" sz="105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宋体" panose="02010600030101010101" pitchFamily="2" charset="-122"/>
                          <a:cs typeface="+mn-cs"/>
                        </a:rPr>
                        <a:t>CAPIF_Ph2_CH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050" b="0" i="0" u="none" strike="noStrike" kern="1200" cap="none" spc="0" normalizeH="0" baseline="0" dirty="0">
                          <a:ln>
                            <a:noFill/>
                          </a:ln>
                          <a:solidFill>
                            <a:schemeClr val="tx1"/>
                          </a:solidFill>
                          <a:effectLst/>
                          <a:uLnTx/>
                          <a:uFillTx/>
                          <a:latin typeface="+mn-lt"/>
                          <a:ea typeface="DengXian" panose="02010600030101010101" pitchFamily="2" charset="-122"/>
                          <a:cs typeface="+mn-cs"/>
                        </a:rPr>
                        <a:t>WID on Charging aspects of CAPIF</a:t>
                      </a:r>
                      <a:endParaRPr kumimoji="0" lang="en-DE" sz="1050" b="0" i="0" u="none" strike="noStrike" kern="1200" cap="none" spc="0" normalizeH="0" baseline="0" dirty="0">
                        <a:ln>
                          <a:noFill/>
                        </a:ln>
                        <a:solidFill>
                          <a:schemeClr val="tx1"/>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chemeClr val="tx1"/>
                          </a:solidFill>
                          <a:latin typeface="+mn-lt"/>
                          <a:ea typeface="+mn-ea"/>
                          <a:cs typeface="+mn-cs"/>
                        </a:rPr>
                        <a:t>1070015</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sz="1050" kern="1200" dirty="0">
                          <a:solidFill>
                            <a:schemeClr val="tx1"/>
                          </a:solidFill>
                          <a:effectLst/>
                          <a:latin typeface="+mn-lt"/>
                          <a:ea typeface="宋体" panose="02010600030101010101" pitchFamily="2" charset="-122"/>
                          <a:cs typeface="+mn-cs"/>
                        </a:rPr>
                        <a:t>Nokia</a:t>
                      </a:r>
                      <a:endParaRPr lang="en-DE" sz="1050" kern="1200" dirty="0">
                        <a:solidFill>
                          <a:schemeClr val="tx1"/>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DengXian" panose="02010600030101010101" pitchFamily="2" charset="-122"/>
                          <a:cs typeface="+mn-cs"/>
                        </a:rPr>
                        <a:t>SP-250366</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TS32.240/254/291/298</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963833702"/>
                  </a:ext>
                </a:extLst>
              </a:tr>
              <a:tr h="3831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FF"/>
                          </a:solidFill>
                          <a:effectLst/>
                          <a:latin typeface="+mn-lt"/>
                          <a:ea typeface="宋体" panose="02010600030101010101" pitchFamily="2" charset="-122"/>
                          <a:cs typeface="+mn-cs"/>
                        </a:rPr>
                        <a:t>RTCCH</a:t>
                      </a:r>
                      <a:endParaRPr lang="zh-CN" altLang="en-US" sz="1050" kern="1200" dirty="0">
                        <a:solidFill>
                          <a:srgbClr val="0000FF"/>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rgbClr val="0000FF"/>
                          </a:solidFill>
                          <a:effectLst/>
                          <a:latin typeface="+mn-lt"/>
                          <a:ea typeface="宋体" panose="02010600030101010101" pitchFamily="2" charset="-122"/>
                          <a:cs typeface="+mn-cs"/>
                        </a:rPr>
                        <a:t>NG_RTC_Ph2_CH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WID on Charging aspects of next generation real time communication services phase 2 </a:t>
                      </a:r>
                      <a:r>
                        <a:rPr kumimoji="0" lang="en-GB" altLang="zh-CN"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(update WID for SA approval)</a:t>
                      </a:r>
                      <a:endParaRPr kumimoji="0" lang="en-DE"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00FF"/>
                          </a:solidFill>
                          <a:latin typeface="+mn-lt"/>
                          <a:ea typeface="+mn-ea"/>
                          <a:cs typeface="+mn-cs"/>
                        </a:rPr>
                        <a:t>1070016</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sz="1050" kern="1200" dirty="0">
                          <a:solidFill>
                            <a:srgbClr val="0000FF"/>
                          </a:solidFill>
                          <a:effectLst/>
                          <a:latin typeface="+mn-lt"/>
                          <a:ea typeface="宋体" panose="02010600030101010101" pitchFamily="2" charset="-122"/>
                          <a:cs typeface="+mn-cs"/>
                        </a:rPr>
                        <a:t>CMCC</a:t>
                      </a:r>
                      <a:endParaRPr lang="en-DE" sz="1050" kern="1200" dirty="0">
                        <a:solidFill>
                          <a:srgbClr val="0000FF"/>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DengXian" panose="02010600030101010101" pitchFamily="2" charset="-122"/>
                          <a:cs typeface="+mn-cs"/>
                        </a:rPr>
                        <a:t>SP-250513</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TS32.254/255/260/291/298</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533861234"/>
                  </a:ext>
                </a:extLst>
              </a:tr>
              <a:tr h="3831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FF"/>
                          </a:solidFill>
                          <a:effectLst/>
                          <a:latin typeface="+mn-lt"/>
                          <a:ea typeface="宋体" panose="02010600030101010101" pitchFamily="2" charset="-122"/>
                          <a:cs typeface="+mn-cs"/>
                        </a:rPr>
                        <a:t>UASCH</a:t>
                      </a:r>
                      <a:endParaRPr lang="zh-CN" altLang="en-US" sz="1050" kern="1200" dirty="0">
                        <a:solidFill>
                          <a:srgbClr val="0000FF"/>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rgbClr val="0000FF"/>
                          </a:solidFill>
                          <a:effectLst/>
                          <a:latin typeface="+mn-lt"/>
                          <a:ea typeface="宋体" panose="02010600030101010101" pitchFamily="2" charset="-122"/>
                          <a:cs typeface="+mn-cs"/>
                        </a:rPr>
                        <a:t>UAS_Ph2_CH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WID on Charging for Uncrewed Aerial Systems Phase 2 (update WID for SA approval)</a:t>
                      </a:r>
                      <a:endParaRPr kumimoji="0" lang="en-DE"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00FF"/>
                          </a:solidFill>
                          <a:latin typeface="+mn-lt"/>
                          <a:ea typeface="+mn-ea"/>
                          <a:cs typeface="+mn-cs"/>
                        </a:rPr>
                        <a:t>1070017</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sz="1050" kern="1200" dirty="0">
                          <a:solidFill>
                            <a:srgbClr val="0000FF"/>
                          </a:solidFill>
                          <a:effectLst/>
                          <a:latin typeface="+mn-lt"/>
                          <a:ea typeface="宋体" panose="02010600030101010101" pitchFamily="2" charset="-122"/>
                          <a:cs typeface="+mn-cs"/>
                        </a:rPr>
                        <a:t>CMCC</a:t>
                      </a:r>
                      <a:endParaRPr lang="en-DE" sz="1050" kern="1200" dirty="0">
                        <a:solidFill>
                          <a:srgbClr val="0000FF"/>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DengXian" panose="02010600030101010101" pitchFamily="2" charset="-122"/>
                          <a:cs typeface="+mn-cs"/>
                        </a:rPr>
                        <a:t>SP-250512</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TS32.240/255/256/291/298</a:t>
                      </a:r>
                      <a:endParaRPr kumimoji="0" lang="zh-CN" altLang="en-US"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578680082"/>
                  </a:ext>
                </a:extLst>
              </a:tr>
              <a:tr h="22109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050" kern="1200" dirty="0">
                          <a:solidFill>
                            <a:srgbClr val="00B050"/>
                          </a:solidFill>
                          <a:effectLst/>
                          <a:latin typeface="+mn-lt"/>
                          <a:ea typeface="宋体" panose="02010600030101010101" pitchFamily="2" charset="-122"/>
                          <a:cs typeface="+mn-cs"/>
                        </a:rPr>
                        <a:t>LCSCH</a:t>
                      </a:r>
                      <a:endParaRPr lang="zh-CN" altLang="en-US"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rgbClr val="00B050"/>
                          </a:solidFill>
                          <a:effectLst/>
                          <a:latin typeface="+mn-lt"/>
                          <a:ea typeface="宋体" panose="02010600030101010101" pitchFamily="2" charset="-122"/>
                          <a:cs typeface="+mn-cs"/>
                        </a:rPr>
                        <a:t>5G_eLCS_Ph3_CH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lang="en-GB" sz="1050" kern="1200" dirty="0">
                          <a:solidFill>
                            <a:srgbClr val="00B050"/>
                          </a:solidFill>
                          <a:effectLst/>
                          <a:latin typeface="+mn-lt"/>
                          <a:ea typeface="宋体" panose="02010600030101010101" pitchFamily="2" charset="-122"/>
                          <a:cs typeface="+mn-cs"/>
                        </a:rPr>
                        <a:t>WID on Charging Aspects of 5GC </a:t>
                      </a:r>
                      <a:r>
                        <a:rPr lang="en-GB" sz="1050" kern="1200" dirty="0" err="1">
                          <a:solidFill>
                            <a:srgbClr val="00B050"/>
                          </a:solidFill>
                          <a:effectLst/>
                          <a:latin typeface="+mn-lt"/>
                          <a:ea typeface="宋体" panose="02010600030101010101" pitchFamily="2" charset="-122"/>
                          <a:cs typeface="+mn-cs"/>
                        </a:rPr>
                        <a:t>LoCation</a:t>
                      </a:r>
                      <a:r>
                        <a:rPr lang="en-GB" sz="1050" kern="1200" dirty="0">
                          <a:solidFill>
                            <a:srgbClr val="00B050"/>
                          </a:solidFill>
                          <a:effectLst/>
                          <a:latin typeface="+mn-lt"/>
                          <a:ea typeface="宋体" panose="02010600030101010101" pitchFamily="2" charset="-122"/>
                          <a:cs typeface="+mn-cs"/>
                        </a:rPr>
                        <a:t> Services</a:t>
                      </a:r>
                      <a:endParaRPr lang="en-DE"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B050"/>
                          </a:solidFill>
                          <a:effectLst/>
                          <a:latin typeface="+mn-lt"/>
                          <a:ea typeface="宋体" panose="02010600030101010101" pitchFamily="2" charset="-122"/>
                          <a:cs typeface="+mn-cs"/>
                        </a:rPr>
                        <a:t>1070019</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r>
                        <a:rPr lang="en-US" sz="1050" kern="1200" dirty="0">
                          <a:solidFill>
                            <a:srgbClr val="00B050"/>
                          </a:solidFill>
                          <a:effectLst/>
                          <a:latin typeface="+mn-lt"/>
                          <a:ea typeface="宋体" panose="02010600030101010101" pitchFamily="2" charset="-122"/>
                          <a:cs typeface="+mn-cs"/>
                        </a:rPr>
                        <a:t>China Telecom</a:t>
                      </a:r>
                      <a:endParaRPr lang="en-DE" sz="105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1050" kern="1200" dirty="0">
                          <a:solidFill>
                            <a:srgbClr val="00B050"/>
                          </a:solidFill>
                          <a:effectLst/>
                          <a:latin typeface="+mn-lt"/>
                          <a:ea typeface="宋体" panose="02010600030101010101" pitchFamily="2" charset="-122"/>
                          <a:cs typeface="+mn-cs"/>
                        </a:rPr>
                        <a:t>SP-250370</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050" kern="1200" noProof="0" dirty="0">
                          <a:solidFill>
                            <a:srgbClr val="00B050"/>
                          </a:solidFill>
                          <a:effectLst/>
                          <a:latin typeface="+mn-lt"/>
                          <a:ea typeface="宋体" panose="02010600030101010101" pitchFamily="2" charset="-122"/>
                          <a:cs typeface="+mn-cs"/>
                        </a:rPr>
                        <a:t>TS32.271/290/291/298</a:t>
                      </a:r>
                      <a:endParaRPr lang="zh-CN" altLang="en-US" sz="1050" kern="1200" noProof="0" dirty="0">
                        <a:solidFill>
                          <a:srgbClr val="00B050"/>
                        </a:solidFill>
                        <a:effectLst/>
                        <a:latin typeface="+mn-lt"/>
                        <a:ea typeface="宋体" panose="02010600030101010101" pitchFamily="2" charset="-122"/>
                        <a:cs typeface="+mn-cs"/>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B050"/>
                          </a:solidFill>
                          <a:effectLst/>
                          <a:latin typeface="+mn-lt"/>
                          <a:ea typeface="宋体" panose="02010600030101010101" pitchFamily="2" charset="-122"/>
                          <a:cs typeface="+mn-cs"/>
                        </a:rPr>
                        <a:t>WI</a:t>
                      </a:r>
                      <a:endParaRPr lang="zh-CN" altLang="en-US" sz="1050" kern="1200" noProof="0" dirty="0">
                        <a:solidFill>
                          <a:srgbClr val="00B050"/>
                        </a:solidFill>
                        <a:effectLst/>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9623307"/>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050" kern="1200" dirty="0">
                          <a:solidFill>
                            <a:srgbClr val="00B050"/>
                          </a:solidFill>
                          <a:effectLst/>
                          <a:latin typeface="+mn-lt"/>
                          <a:ea typeface="宋体" panose="02010600030101010101" pitchFamily="2" charset="-122"/>
                          <a:cs typeface="+mn-cs"/>
                        </a:rPr>
                        <a:t>AIOCH</a:t>
                      </a:r>
                      <a:endParaRPr lang="zh-CN" altLang="en-US"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err="1">
                          <a:solidFill>
                            <a:srgbClr val="00B050"/>
                          </a:solidFill>
                          <a:effectLst/>
                          <a:latin typeface="+mn-lt"/>
                          <a:ea typeface="宋体" panose="02010600030101010101" pitchFamily="2" charset="-122"/>
                          <a:cs typeface="+mn-cs"/>
                        </a:rPr>
                        <a:t>AmbientIoT_CH</a:t>
                      </a:r>
                      <a:endParaRPr lang="en-GB" sz="1050" kern="1200" dirty="0">
                        <a:solidFill>
                          <a:srgbClr val="00B050"/>
                        </a:solidFill>
                        <a:effectLst/>
                        <a:latin typeface="+mn-lt"/>
                        <a:ea typeface="宋体" panose="02010600030101010101" pitchFamily="2" charset="-122"/>
                        <a:cs typeface="+mn-cs"/>
                      </a:endParaRP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lang="en-GB" sz="1050" kern="1200" dirty="0">
                          <a:solidFill>
                            <a:srgbClr val="00B050"/>
                          </a:solidFill>
                          <a:effectLst/>
                          <a:latin typeface="+mn-lt"/>
                          <a:ea typeface="宋体" panose="02010600030101010101" pitchFamily="2" charset="-122"/>
                          <a:cs typeface="+mn-cs"/>
                        </a:rPr>
                        <a:t>WID on Charging for Ambient power-enabled Internet of Things</a:t>
                      </a:r>
                      <a:endParaRPr lang="en-DE"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B050"/>
                          </a:solidFill>
                          <a:effectLst/>
                          <a:latin typeface="+mn-lt"/>
                          <a:ea typeface="宋体" panose="02010600030101010101" pitchFamily="2" charset="-122"/>
                          <a:cs typeface="+mn-cs"/>
                        </a:rPr>
                        <a:t>1070018</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r>
                        <a:rPr lang="en-US" sz="1050" kern="1200" dirty="0">
                          <a:solidFill>
                            <a:srgbClr val="00B050"/>
                          </a:solidFill>
                          <a:effectLst/>
                          <a:latin typeface="+mn-lt"/>
                          <a:ea typeface="宋体" panose="02010600030101010101" pitchFamily="2" charset="-122"/>
                          <a:cs typeface="+mn-cs"/>
                        </a:rPr>
                        <a:t>Huawei</a:t>
                      </a:r>
                      <a:endParaRPr lang="en-DE" sz="105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1050" kern="1200" dirty="0">
                          <a:solidFill>
                            <a:srgbClr val="00B050"/>
                          </a:solidFill>
                          <a:effectLst/>
                          <a:latin typeface="+mn-lt"/>
                          <a:ea typeface="宋体" panose="02010600030101010101" pitchFamily="2" charset="-122"/>
                          <a:cs typeface="+mn-cs"/>
                        </a:rPr>
                        <a:t>SP-250369</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050" kern="1200" noProof="0" dirty="0">
                          <a:solidFill>
                            <a:srgbClr val="00B050"/>
                          </a:solidFill>
                          <a:effectLst/>
                          <a:latin typeface="+mn-lt"/>
                          <a:ea typeface="宋体" panose="02010600030101010101" pitchFamily="2" charset="-122"/>
                          <a:cs typeface="+mn-cs"/>
                        </a:rPr>
                        <a:t>TS32.240/254/291/298</a:t>
                      </a:r>
                      <a:endParaRPr lang="zh-CN" altLang="en-US" sz="1050" kern="1200" noProof="0" dirty="0">
                        <a:solidFill>
                          <a:srgbClr val="00B050"/>
                        </a:solidFill>
                        <a:effectLst/>
                        <a:latin typeface="+mn-lt"/>
                        <a:ea typeface="宋体" panose="02010600030101010101" pitchFamily="2" charset="-122"/>
                        <a:cs typeface="+mn-cs"/>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B050"/>
                          </a:solidFill>
                          <a:effectLst/>
                          <a:latin typeface="+mn-lt"/>
                          <a:ea typeface="宋体" panose="02010600030101010101" pitchFamily="2" charset="-122"/>
                          <a:cs typeface="+mn-cs"/>
                        </a:rPr>
                        <a:t>WI</a:t>
                      </a:r>
                      <a:endParaRPr lang="zh-CN" altLang="en-US" sz="1050" kern="1200" noProof="0" dirty="0">
                        <a:solidFill>
                          <a:srgbClr val="00B050"/>
                        </a:solidFill>
                        <a:effectLst/>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526379803"/>
                  </a:ext>
                </a:extLst>
              </a:tr>
              <a:tr h="359426">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altLang="zh-CN" sz="1050" dirty="0">
                          <a:solidFill>
                            <a:srgbClr val="0000FF"/>
                          </a:solidFill>
                          <a:effectLst/>
                          <a:latin typeface="+mn-lt"/>
                          <a:ea typeface="宋体" panose="02010600030101010101" pitchFamily="2" charset="-122"/>
                        </a:rPr>
                        <a:t>CHNSH</a:t>
                      </a:r>
                      <a:endParaRPr lang="zh-CN" sz="1050" dirty="0">
                        <a:solidFill>
                          <a:srgbClr val="0000FF"/>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err="1">
                          <a:solidFill>
                            <a:srgbClr val="0000FF"/>
                          </a:solidFill>
                          <a:effectLst/>
                          <a:latin typeface="+mn-lt"/>
                          <a:ea typeface="宋体" panose="02010600030101010101" pitchFamily="2" charset="-122"/>
                          <a:cs typeface="+mn-cs"/>
                        </a:rPr>
                        <a:t>CHNetShare</a:t>
                      </a:r>
                      <a:endParaRPr lang="en-GB" sz="1050" kern="1200" dirty="0">
                        <a:solidFill>
                          <a:srgbClr val="0000FF"/>
                        </a:solidFill>
                        <a:effectLst/>
                        <a:latin typeface="+mn-lt"/>
                        <a:ea typeface="宋体" panose="02010600030101010101" pitchFamily="2" charset="-122"/>
                        <a:cs typeface="+mn-cs"/>
                      </a:endParaRP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WID on charging enhancement for MOCN network sharing</a:t>
                      </a:r>
                      <a:r>
                        <a:rPr kumimoji="0" lang="en-GB" altLang="zh-CN"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(update WID for SA approval)</a:t>
                      </a:r>
                      <a:endParaRPr kumimoji="0" lang="en-DE"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00FF"/>
                          </a:solidFill>
                          <a:latin typeface="+mn-lt"/>
                          <a:ea typeface="+mn-ea"/>
                          <a:cs typeface="+mn-cs"/>
                        </a:rPr>
                        <a:t>1070020</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219170" rtl="0" eaLnBrk="1" latinLnBrk="0" hangingPunct="1"/>
                      <a:r>
                        <a:rPr lang="en-US" sz="1050" kern="1200" dirty="0">
                          <a:solidFill>
                            <a:srgbClr val="0000FF"/>
                          </a:solidFill>
                          <a:effectLst/>
                          <a:latin typeface="+mn-lt"/>
                          <a:ea typeface="宋体" panose="02010600030101010101" pitchFamily="2" charset="-122"/>
                          <a:cs typeface="+mn-cs"/>
                        </a:rPr>
                        <a:t>Ericsson</a:t>
                      </a:r>
                      <a:endParaRPr lang="en-DE" sz="1050" kern="1200" dirty="0">
                        <a:solidFill>
                          <a:srgbClr val="0000FF"/>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highlight>
                            <a:srgbClr val="FFFF00"/>
                          </a:highlight>
                          <a:uLnTx/>
                          <a:uFillTx/>
                          <a:latin typeface="+mn-lt"/>
                          <a:ea typeface="DengXian" panose="02010600030101010101" pitchFamily="2" charset="-122"/>
                          <a:cs typeface="+mn-cs"/>
                        </a:rPr>
                        <a:t>SP-250510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TS28.101/32.130/240/254/291/298</a:t>
                      </a:r>
                      <a:endParaRPr kumimoji="0" lang="zh-CN" altLang="en-US"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1108995"/>
                  </a:ext>
                </a:extLst>
              </a:tr>
              <a:tr h="202814">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050" dirty="0">
                          <a:solidFill>
                            <a:srgbClr val="0000FF"/>
                          </a:solidFill>
                          <a:effectLst/>
                          <a:latin typeface="+mn-lt"/>
                          <a:ea typeface="宋体" panose="02010600030101010101" pitchFamily="2" charset="-122"/>
                        </a:rPr>
                        <a:t>CAPCCH</a:t>
                      </a:r>
                      <a:endParaRPr lang="zh-CN" sz="1050" dirty="0">
                        <a:solidFill>
                          <a:srgbClr val="0000FF"/>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rgbClr val="0000FF"/>
                          </a:solidFill>
                          <a:effectLst/>
                          <a:latin typeface="+mn-lt"/>
                          <a:ea typeface="宋体" panose="02010600030101010101" pitchFamily="2" charset="-122"/>
                          <a:cs typeface="+mn-cs"/>
                        </a:rPr>
                        <a:t>CAPIF_Ph3_CH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WID on Converged Charging Aspects of CAPIF Phase 3 (new WID for SA approval)</a:t>
                      </a:r>
                      <a:endParaRPr kumimoji="0" lang="en-DE"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00FF"/>
                          </a:solidFill>
                          <a:latin typeface="+mn-lt"/>
                          <a:ea typeface="+mn-ea"/>
                          <a:cs typeface="+mn-cs"/>
                        </a:rPr>
                        <a:t>10800xx</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r>
                        <a:rPr lang="en-GB" sz="1050" kern="1200" dirty="0" err="1">
                          <a:solidFill>
                            <a:srgbClr val="0000FF"/>
                          </a:solidFill>
                          <a:effectLst/>
                          <a:latin typeface="+mn-lt"/>
                          <a:ea typeface="宋体" panose="02010600030101010101" pitchFamily="2" charset="-122"/>
                          <a:cs typeface="+mn-cs"/>
                        </a:rPr>
                        <a:t>tbd</a:t>
                      </a:r>
                      <a:endParaRPr lang="en-DE" sz="1050" kern="1200" dirty="0">
                        <a:solidFill>
                          <a:srgbClr val="0000FF"/>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FF"/>
                          </a:solidFill>
                          <a:effectLst/>
                          <a:uLnTx/>
                          <a:uFillTx/>
                          <a:latin typeface="+mn-lt"/>
                          <a:ea typeface="DengXian" panose="02010600030101010101" pitchFamily="2" charset="-122"/>
                          <a:cs typeface="+mn-cs"/>
                        </a:rPr>
                        <a:t>SP-250509</a:t>
                      </a:r>
                      <a:endParaRPr kumimoji="0" lang="en-GB" sz="1100" b="0" i="0" u="none" strike="noStrike" kern="1200" cap="none" spc="0" normalizeH="0" baseline="0" noProof="0" dirty="0">
                        <a:ln>
                          <a:noFill/>
                        </a:ln>
                        <a:solidFill>
                          <a:srgbClr val="0000FF"/>
                        </a:solidFill>
                        <a:effectLst/>
                        <a:highlight>
                          <a:srgbClr val="FFFF00"/>
                        </a:highlight>
                        <a:uLnTx/>
                        <a:uFillTx/>
                        <a:latin typeface="+mn-lt"/>
                        <a:ea typeface="DengXian"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rgbClr val="0000FF"/>
                          </a:solidFill>
                          <a:effectLst/>
                          <a:uLnTx/>
                          <a:uFillTx/>
                          <a:latin typeface="+mn-lt"/>
                          <a:ea typeface="+mn-ea"/>
                          <a:cs typeface="Arial" panose="020B0604020202020204" pitchFamily="34" charset="0"/>
                        </a:rPr>
                        <a:t>TS 32.254/291/298</a:t>
                      </a:r>
                      <a:endParaRPr kumimoji="0" lang="zh-CN" altLang="en-US" sz="1050" b="0" i="0" u="none" strike="noStrike" kern="1200" cap="none" spc="0" normalizeH="0" baseline="0" noProof="0" dirty="0">
                        <a:ln>
                          <a:noFill/>
                        </a:ln>
                        <a:solidFill>
                          <a:srgbClr val="0000FF"/>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rgbClr val="0000FF"/>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rgbClr val="0000FF"/>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48382625"/>
                  </a:ext>
                </a:extLst>
              </a:tr>
            </a:tbl>
          </a:graphicData>
        </a:graphic>
      </p:graphicFrame>
    </p:spTree>
    <p:extLst>
      <p:ext uri="{BB962C8B-B14F-4D97-AF65-F5344CB8AC3E}">
        <p14:creationId xmlns:p14="http://schemas.microsoft.com/office/powerpoint/2010/main" val="99437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54D853-C313-4361-AB2F-6AFF43B3944D}"/>
              </a:ext>
            </a:extLst>
          </p:cNvPr>
          <p:cNvSpPr>
            <a:spLocks noGrp="1"/>
          </p:cNvSpPr>
          <p:nvPr>
            <p:ph type="title"/>
          </p:nvPr>
        </p:nvSpPr>
        <p:spPr>
          <a:xfrm>
            <a:off x="652463" y="0"/>
            <a:ext cx="9102725" cy="1143000"/>
          </a:xfrm>
        </p:spPr>
        <p:txBody>
          <a:bodyPr/>
          <a:lstStyle/>
          <a:p>
            <a:pPr algn="l"/>
            <a:r>
              <a:rPr lang="en-GB" altLang="en-US" sz="3200" dirty="0"/>
              <a:t>Update of SA5 </a:t>
            </a:r>
            <a:r>
              <a:rPr lang="en-US" altLang="zh-CN" sz="3200" dirty="0"/>
              <a:t>Rel-19 ongoing WI/SI </a:t>
            </a:r>
            <a:r>
              <a:rPr lang="en-GB" altLang="en-US" sz="3200" dirty="0"/>
              <a:t>progress</a:t>
            </a:r>
            <a:endParaRPr lang="en-US" altLang="en-US" sz="3200" dirty="0"/>
          </a:p>
        </p:txBody>
      </p:sp>
      <p:graphicFrame>
        <p:nvGraphicFramePr>
          <p:cNvPr id="6" name="Table 5">
            <a:extLst>
              <a:ext uri="{FF2B5EF4-FFF2-40B4-BE49-F238E27FC236}">
                <a16:creationId xmlns:a16="http://schemas.microsoft.com/office/drawing/2014/main" id="{7EA66481-1BCF-4996-88D2-209C4D1D112F}"/>
              </a:ext>
            </a:extLst>
          </p:cNvPr>
          <p:cNvGraphicFramePr>
            <a:graphicFrameLocks noGrp="1"/>
          </p:cNvGraphicFramePr>
          <p:nvPr>
            <p:extLst>
              <p:ext uri="{D42A27DB-BD31-4B8C-83A1-F6EECF244321}">
                <p14:modId xmlns:p14="http://schemas.microsoft.com/office/powerpoint/2010/main" val="2066483733"/>
              </p:ext>
            </p:extLst>
          </p:nvPr>
        </p:nvGraphicFramePr>
        <p:xfrm>
          <a:off x="502942" y="1243800"/>
          <a:ext cx="10507537" cy="4830764"/>
        </p:xfrm>
        <a:graphic>
          <a:graphicData uri="http://schemas.openxmlformats.org/drawingml/2006/table">
            <a:tbl>
              <a:tblPr/>
              <a:tblGrid>
                <a:gridCol w="602891">
                  <a:extLst>
                    <a:ext uri="{9D8B030D-6E8A-4147-A177-3AD203B41FA5}">
                      <a16:colId xmlns:a16="http://schemas.microsoft.com/office/drawing/2014/main" val="3467987634"/>
                    </a:ext>
                  </a:extLst>
                </a:gridCol>
                <a:gridCol w="3799047">
                  <a:extLst>
                    <a:ext uri="{9D8B030D-6E8A-4147-A177-3AD203B41FA5}">
                      <a16:colId xmlns:a16="http://schemas.microsoft.com/office/drawing/2014/main" val="368206881"/>
                    </a:ext>
                  </a:extLst>
                </a:gridCol>
                <a:gridCol w="1375200">
                  <a:extLst>
                    <a:ext uri="{9D8B030D-6E8A-4147-A177-3AD203B41FA5}">
                      <a16:colId xmlns:a16="http://schemas.microsoft.com/office/drawing/2014/main" val="2701907381"/>
                    </a:ext>
                  </a:extLst>
                </a:gridCol>
                <a:gridCol w="1089984">
                  <a:extLst>
                    <a:ext uri="{9D8B030D-6E8A-4147-A177-3AD203B41FA5}">
                      <a16:colId xmlns:a16="http://schemas.microsoft.com/office/drawing/2014/main" val="1844860432"/>
                    </a:ext>
                  </a:extLst>
                </a:gridCol>
                <a:gridCol w="585216">
                  <a:extLst>
                    <a:ext uri="{9D8B030D-6E8A-4147-A177-3AD203B41FA5}">
                      <a16:colId xmlns:a16="http://schemas.microsoft.com/office/drawing/2014/main" val="3639795192"/>
                    </a:ext>
                  </a:extLst>
                </a:gridCol>
                <a:gridCol w="774192">
                  <a:extLst>
                    <a:ext uri="{9D8B030D-6E8A-4147-A177-3AD203B41FA5}">
                      <a16:colId xmlns:a16="http://schemas.microsoft.com/office/drawing/2014/main" val="1108115320"/>
                    </a:ext>
                  </a:extLst>
                </a:gridCol>
                <a:gridCol w="609600">
                  <a:extLst>
                    <a:ext uri="{9D8B030D-6E8A-4147-A177-3AD203B41FA5}">
                      <a16:colId xmlns:a16="http://schemas.microsoft.com/office/drawing/2014/main" val="939012104"/>
                    </a:ext>
                  </a:extLst>
                </a:gridCol>
                <a:gridCol w="1671407">
                  <a:extLst>
                    <a:ext uri="{9D8B030D-6E8A-4147-A177-3AD203B41FA5}">
                      <a16:colId xmlns:a16="http://schemas.microsoft.com/office/drawing/2014/main" val="3510127949"/>
                    </a:ext>
                  </a:extLst>
                </a:gridCol>
              </a:tblGrid>
              <a:tr h="210310">
                <a:tc>
                  <a:txBody>
                    <a:bodyPr/>
                    <a:lstStyle/>
                    <a:p>
                      <a:pPr algn="ctr">
                        <a:lnSpc>
                          <a:spcPct val="107000"/>
                        </a:lnSpc>
                        <a:spcAft>
                          <a:spcPts val="800"/>
                        </a:spcAft>
                      </a:pPr>
                      <a:r>
                        <a:rPr lang="en-GB" sz="900" b="1" dirty="0">
                          <a:latin typeface="+mn-lt"/>
                          <a:ea typeface="微软雅黑" panose="020B0503020204020204" pitchFamily="34" charset="-122"/>
                        </a:rPr>
                        <a:t>UID</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a:lnSpc>
                          <a:spcPct val="107000"/>
                        </a:lnSpc>
                        <a:spcAft>
                          <a:spcPts val="800"/>
                        </a:spcAft>
                      </a:pPr>
                      <a:r>
                        <a:rPr lang="en-GB" sz="900" b="1" dirty="0">
                          <a:latin typeface="+mn-lt"/>
                          <a:ea typeface="微软雅黑" panose="020B0503020204020204" pitchFamily="34" charset="-122"/>
                        </a:rPr>
                        <a:t>Name</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a:lnSpc>
                          <a:spcPct val="107000"/>
                        </a:lnSpc>
                        <a:spcAft>
                          <a:spcPts val="800"/>
                        </a:spcAft>
                      </a:pPr>
                      <a:r>
                        <a:rPr lang="en-GB" sz="900" b="1" dirty="0">
                          <a:latin typeface="+mn-lt"/>
                          <a:ea typeface="微软雅黑" panose="020B0503020204020204" pitchFamily="34" charset="-122"/>
                        </a:rPr>
                        <a:t>Acronym</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a:lnSpc>
                          <a:spcPct val="107000"/>
                        </a:lnSpc>
                        <a:spcAft>
                          <a:spcPts val="800"/>
                        </a:spcAft>
                      </a:pPr>
                      <a:r>
                        <a:rPr lang="en-US" altLang="zh-CN" sz="900" b="1" dirty="0">
                          <a:latin typeface="+mn-lt"/>
                          <a:ea typeface="微软雅黑" panose="020B0503020204020204" pitchFamily="34" charset="-122"/>
                        </a:rPr>
                        <a:t>Target date</a:t>
                      </a:r>
                      <a:endParaRPr lang="en-GB" sz="900" b="1" dirty="0">
                        <a:latin typeface="+mn-lt"/>
                        <a:ea typeface="微软雅黑" panose="020B0503020204020204" pitchFamily="34" charset="-122"/>
                      </a:endParaRP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900" b="1" dirty="0">
                          <a:latin typeface="+mn-lt"/>
                          <a:ea typeface="微软雅黑" panose="020B0503020204020204" pitchFamily="34" charset="-122"/>
                        </a:rPr>
                        <a:t>Old %</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a:lnSpc>
                          <a:spcPct val="107000"/>
                        </a:lnSpc>
                        <a:spcAft>
                          <a:spcPts val="800"/>
                        </a:spcAft>
                      </a:pPr>
                      <a:r>
                        <a:rPr lang="en-US" altLang="zh-CN" sz="900" b="1" dirty="0">
                          <a:latin typeface="+mn-lt"/>
                          <a:ea typeface="微软雅黑" panose="020B0503020204020204" pitchFamily="34" charset="-122"/>
                        </a:rPr>
                        <a:t>Reference</a:t>
                      </a:r>
                      <a:endParaRPr lang="en-GB" sz="900" b="1" dirty="0">
                        <a:latin typeface="+mn-lt"/>
                        <a:ea typeface="微软雅黑" panose="020B0503020204020204" pitchFamily="34" charset="-122"/>
                      </a:endParaRP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a:lnSpc>
                          <a:spcPct val="107000"/>
                        </a:lnSpc>
                        <a:spcAft>
                          <a:spcPts val="800"/>
                        </a:spcAft>
                      </a:pPr>
                      <a:r>
                        <a:rPr lang="en-GB" sz="900" b="1" dirty="0">
                          <a:solidFill>
                            <a:srgbClr val="FF0000"/>
                          </a:solidFill>
                          <a:latin typeface="+mn-lt"/>
                          <a:ea typeface="微软雅黑" panose="020B0503020204020204" pitchFamily="34" charset="-122"/>
                        </a:rPr>
                        <a:t>New %</a:t>
                      </a:r>
                      <a:endParaRPr lang="en-GB" sz="900" b="1" kern="1200" dirty="0">
                        <a:solidFill>
                          <a:schemeClr val="lt1"/>
                        </a:solidFill>
                        <a:latin typeface="+mn-lt"/>
                        <a:ea typeface="微软雅黑" panose="020B0503020204020204" pitchFamily="34" charset="-122"/>
                        <a:cs typeface="+mn-cs"/>
                      </a:endParaRP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a:lnSpc>
                          <a:spcPct val="107000"/>
                        </a:lnSpc>
                        <a:spcAft>
                          <a:spcPts val="800"/>
                        </a:spcAft>
                      </a:pPr>
                      <a:r>
                        <a:rPr lang="en-GB" sz="900" b="1" dirty="0">
                          <a:solidFill>
                            <a:srgbClr val="FF0000"/>
                          </a:solidFill>
                          <a:latin typeface="+mn-lt"/>
                          <a:ea typeface="微软雅黑" panose="020B0503020204020204" pitchFamily="34" charset="-122"/>
                        </a:rPr>
                        <a:t>Change or comment</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17910528"/>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1060007</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   Energy efficiency and energy saving aspects of 5G networks and services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Energy_OAM_Ph3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20%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
                        </a:rPr>
                        <a:t>SP-241940</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FF0000"/>
                          </a:solidFill>
                          <a:effectLst/>
                          <a:latin typeface="Arial" panose="020B0604020202020204" pitchFamily="34" charset="0"/>
                          <a:ea typeface="等线" panose="02010600030101010101" pitchFamily="2" charset="-122"/>
                          <a:cs typeface="+mn-cs"/>
                        </a:rPr>
                        <a:t>70%</a:t>
                      </a:r>
                      <a:endParaRPr lang="zh-CN" altLang="en-US" sz="700" b="0" i="0" u="none" strike="noStrike" kern="1200" dirty="0">
                        <a:solidFill>
                          <a:srgbClr val="FF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894848293"/>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1060011</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Arial" panose="020B0604020202020204" pitchFamily="34" charset="0"/>
                          <a:ea typeface="等线" panose="02010600030101010101" pitchFamily="2" charset="-122"/>
                        </a:rPr>
                        <a:t>AI/ML Management Phase 2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AIML_MGT_Ph2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15%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3"/>
                        </a:rPr>
                        <a:t>SP-241944</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FF0000"/>
                          </a:solidFill>
                          <a:effectLst/>
                          <a:latin typeface="Arial" panose="020B0604020202020204" pitchFamily="34" charset="0"/>
                          <a:ea typeface="等线" panose="02010600030101010101" pitchFamily="2" charset="-122"/>
                          <a:cs typeface="+mn-cs"/>
                        </a:rPr>
                        <a:t>52%</a:t>
                      </a:r>
                      <a:endParaRPr lang="zh-CN" altLang="en-US" sz="700" b="0" i="0" u="none" strike="noStrike" kern="1200" dirty="0">
                        <a:solidFill>
                          <a:srgbClr val="FF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70497324"/>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1070018</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Charging for Ambient power-enabled Internet of Things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AmbientIoT-CH</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4"/>
                        </a:rPr>
                        <a:t>SP-250369</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endParaRPr lang="zh-CN" altLang="en-US" sz="700" b="0" i="0" u="none" strike="noStrike" kern="120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901821735"/>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1060008</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1" i="0" u="none" strike="noStrike">
                          <a:solidFill>
                            <a:srgbClr val="0000FF"/>
                          </a:solidFill>
                          <a:effectLst/>
                          <a:latin typeface="Arial" panose="020B0604020202020204" pitchFamily="34" charset="0"/>
                          <a:ea typeface="等线" panose="02010600030101010101" pitchFamily="2" charset="-122"/>
                        </a:rPr>
                        <a:t>Management Aspects of RedCap features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NR_RedCap_OAM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50%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5"/>
                        </a:rPr>
                        <a:t>SP-241941</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81123603"/>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1060016</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Management Aspects of NTN Phase 2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NTN_OAM_Ph2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6/6/2025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6"/>
                        </a:rPr>
                        <a:t>SP-241949</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88861447"/>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1070014</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Charging aspects of satellite access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5GSAT_Ph3-CH</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6/6/2025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7"/>
                        </a:rPr>
                        <a:t>SP-250365</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45833545"/>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1060017</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Arial" panose="020B0604020202020204" pitchFamily="34" charset="0"/>
                          <a:ea typeface="等线" panose="02010600030101010101" pitchFamily="2" charset="-122"/>
                        </a:rPr>
                        <a:t>Management of Network Sharing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NetShare_OAM_Ph3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6/6/2025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50%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8"/>
                        </a:rPr>
                        <a:t>SP-241950</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95%</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307070700"/>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1070015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   Charging aspects of CAPIF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CH_CAPIF_EXT</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9"/>
                        </a:rPr>
                        <a:t>SP-250366</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52745214"/>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1060009</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Enhanced OAM for management service exposure to external consumers through CAPIF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MExpo</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0"/>
                        </a:rPr>
                        <a:t>SP-241942</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80%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51016563"/>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1040012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1" i="0" u="none" strike="noStrike">
                          <a:solidFill>
                            <a:srgbClr val="0000FF"/>
                          </a:solidFill>
                          <a:effectLst/>
                          <a:latin typeface="Arial" panose="020B0604020202020204" pitchFamily="34" charset="0"/>
                          <a:ea typeface="等线" panose="02010600030101010101" pitchFamily="2" charset="-122"/>
                        </a:rPr>
                        <a:t>CHF Segmentation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CHFSeg</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1"/>
                        </a:rPr>
                        <a:t>SP-250122</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76064526"/>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1050033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Arial" panose="020B0604020202020204" pitchFamily="34" charset="0"/>
                          <a:ea typeface="等线" panose="02010600030101010101" pitchFamily="2" charset="-122"/>
                        </a:rPr>
                        <a:t>Data management regarding subscriptions and reporting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Data_SREP</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2"/>
                        </a:rPr>
                        <a:t>SP-241380</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FF0000"/>
                          </a:solidFill>
                          <a:effectLst/>
                          <a:latin typeface="Arial" panose="020B0604020202020204" pitchFamily="34" charset="0"/>
                          <a:ea typeface="等线" panose="02010600030101010101" pitchFamily="2" charset="-122"/>
                          <a:cs typeface="+mn-cs"/>
                        </a:rPr>
                        <a:t>40%</a:t>
                      </a:r>
                      <a:endParaRPr lang="zh-CN" altLang="en-US" sz="700" b="0" i="0" u="none" strike="noStrike" kern="1200" dirty="0">
                        <a:solidFill>
                          <a:srgbClr val="FF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41199675"/>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Arial" panose="020B0604020202020204" pitchFamily="34" charset="0"/>
                          <a:ea typeface="等线" panose="02010600030101010101" pitchFamily="2" charset="-122"/>
                        </a:rPr>
                        <a:t>   Management for MonStra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dirty="0" err="1">
                          <a:solidFill>
                            <a:srgbClr val="000000"/>
                          </a:solidFill>
                          <a:effectLst/>
                          <a:latin typeface="Arial" panose="020B0604020202020204" pitchFamily="34" charset="0"/>
                          <a:ea typeface="等线" panose="02010600030101010101" pitchFamily="2" charset="-122"/>
                        </a:rPr>
                        <a:t>Monstra</a:t>
                      </a:r>
                      <a:r>
                        <a:rPr lang="en-US" sz="700" b="0" i="0" u="none" strike="noStrike" dirty="0">
                          <a:solidFill>
                            <a:srgbClr val="000000"/>
                          </a:solidFill>
                          <a:effectLst/>
                          <a:latin typeface="Arial" panose="020B0604020202020204" pitchFamily="34" charset="0"/>
                          <a:ea typeface="等线" panose="02010600030101010101" pitchFamily="2" charset="-122"/>
                        </a:rPr>
                        <a:t>-OAM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12/10/2024</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80%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3"/>
                        </a:rPr>
                        <a:t>SP-241945</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183798015"/>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1070016</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   Charging aspects of next generation real time communication services phase 2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NG_RTC_Ph2-CH</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4"/>
                        </a:rPr>
                        <a:t>SP-250367</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940629637"/>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1070017</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   Charging for Uncrewed Aerial Systems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UAS_Ph3-CH</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5"/>
                        </a:rPr>
                        <a:t>SP-250396</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endParaRPr lang="zh-CN" altLang="en-US" sz="700" b="0" i="0" u="none" strike="noStrike" kern="120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62001590"/>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1070020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Charging aspects for Multi-Operator Core Network (MOCN) Network Sharing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CH_MOCN_NetShare</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6"/>
                        </a:rPr>
                        <a:t>SP-250371</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76264441"/>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1060006</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Service Based Management Architecture enhancement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SBMA_Ph3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40%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7"/>
                        </a:rPr>
                        <a:t>SP-241939</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506957748"/>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1060014</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Management Data Analytics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eMDAS_Ph3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30%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8"/>
                        </a:rPr>
                        <a:t>SP-241947</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85%</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39372854"/>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Intent driven management services for mobile network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IDMS_MN_Ph3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6/6/2025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9"/>
                        </a:rPr>
                        <a:t>SP-241946</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081230"/>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1060005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Management aspects of Network Digital Twins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NDT</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0"/>
                        </a:rPr>
                        <a:t>SP-241938</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95%</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182575567"/>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1020010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1" u="none" strike="noStrike">
                          <a:solidFill>
                            <a:srgbClr val="000000"/>
                          </a:solidFill>
                          <a:effectLst/>
                          <a:latin typeface="Arial" panose="020B0604020202020204" pitchFamily="34" charset="0"/>
                          <a:ea typeface="等线" panose="02010600030101010101" pitchFamily="2" charset="-122"/>
                        </a:rPr>
                        <a:t>Study on Cloud Aspects of Management and Orchestration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FS_Cloud_OAM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85%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1"/>
                        </a:rPr>
                        <a:t>SP-241566</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72179411"/>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1050032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Management of planned configurations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PlanM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highlight>
                            <a:srgbClr val="00FFFF"/>
                          </a:highlight>
                          <a:latin typeface="Arial" panose="020B0604020202020204" pitchFamily="34" charset="0"/>
                          <a:ea typeface="等线" panose="02010600030101010101" pitchFamily="2" charset="-122"/>
                        </a:rPr>
                        <a:t>6/6/2025-&gt;9/9/2025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75%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2"/>
                        </a:rPr>
                        <a:t>SP-241379</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75%</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Target data to be updated.</a:t>
                      </a:r>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833977121"/>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Closed Control Loop Management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CCLM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3"/>
                        </a:rPr>
                        <a:t>SP-241943</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80%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18955345"/>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1020025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FF"/>
                          </a:solidFill>
                          <a:effectLst/>
                          <a:latin typeface="Arial" panose="020B0604020202020204" pitchFamily="34" charset="0"/>
                          <a:ea typeface="等线" panose="02010600030101010101" pitchFamily="2" charset="-122"/>
                        </a:rPr>
                        <a:t>Data management phase 2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MADCOL_Ph2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highlight>
                            <a:srgbClr val="00FFFF"/>
                          </a:highlight>
                          <a:latin typeface="Arial" panose="020B0604020202020204" pitchFamily="34" charset="0"/>
                          <a:ea typeface="等线" panose="02010600030101010101" pitchFamily="2" charset="-122"/>
                        </a:rPr>
                        <a:t>6/6/2025-&gt;9/9/2025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88%</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4"/>
                        </a:rPr>
                        <a:t>SP-250116</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98%</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Target data to be updated.</a:t>
                      </a:r>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97419526"/>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1020026</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FF"/>
                          </a:solidFill>
                          <a:effectLst/>
                          <a:latin typeface="Arial" panose="020B0604020202020204" pitchFamily="34" charset="0"/>
                          <a:ea typeface="等线" panose="02010600030101010101" pitchFamily="2" charset="-122"/>
                        </a:rPr>
                        <a:t>5G performance measurements and KPIs phase 4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PM_KPI_5G_Ph4</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highlight>
                            <a:srgbClr val="00FFFF"/>
                          </a:highlight>
                          <a:latin typeface="Arial" panose="020B0604020202020204" pitchFamily="34" charset="0"/>
                          <a:ea typeface="等线" panose="02010600030101010101" pitchFamily="2" charset="-122"/>
                        </a:rPr>
                        <a:t>12/30/2024-&gt;9/9/2025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75%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5"/>
                        </a:rPr>
                        <a:t>SP-241155</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Target data to be updated.</a:t>
                      </a:r>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822445572"/>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1020027</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FF"/>
                          </a:solidFill>
                          <a:effectLst/>
                          <a:latin typeface="Arial" panose="020B0604020202020204" pitchFamily="34" charset="0"/>
                          <a:ea typeface="等线" panose="02010600030101010101" pitchFamily="2" charset="-122"/>
                        </a:rPr>
                        <a:t>5G Advanced NRM features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AdNRM_Ph3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6/6/2025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75%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6"/>
                        </a:rPr>
                        <a:t>SP-250123</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53418956"/>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1020028</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FF"/>
                          </a:solidFill>
                          <a:effectLst/>
                          <a:latin typeface="Arial" panose="020B0604020202020204" pitchFamily="34" charset="0"/>
                          <a:ea typeface="等线" panose="02010600030101010101" pitchFamily="2" charset="-122"/>
                        </a:rPr>
                        <a:t>Subscriber and Equipment Trace and QoE collection management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TraceQoE_OAM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highlight>
                            <a:srgbClr val="00FFFF"/>
                          </a:highlight>
                          <a:latin typeface="Arial" panose="020B0604020202020204" pitchFamily="34" charset="0"/>
                          <a:ea typeface="等线" panose="02010600030101010101" pitchFamily="2" charset="-122"/>
                        </a:rPr>
                        <a:t>12/30/2024-&gt;9/9/2025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80%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7"/>
                        </a:rPr>
                        <a:t>SP-250115</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80%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Target data to be updated.</a:t>
                      </a:r>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32566333"/>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Management of IAB nodes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NR_MOBILE_IAB_OAM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8"/>
                        </a:rPr>
                        <a:t>SP-241948</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FF0000"/>
                          </a:solidFill>
                          <a:effectLst/>
                          <a:latin typeface="Arial" panose="020B0604020202020204" pitchFamily="34" charset="0"/>
                          <a:ea typeface="等线" panose="02010600030101010101" pitchFamily="2" charset="-122"/>
                          <a:cs typeface="+mn-cs"/>
                        </a:rPr>
                        <a:t>50%</a:t>
                      </a:r>
                      <a:endParaRPr lang="zh-CN" altLang="en-US" sz="700" b="0" i="0" u="none" strike="noStrike" kern="1200" dirty="0">
                        <a:solidFill>
                          <a:srgbClr val="FF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16461207"/>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1050031</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Enhancement of Management Aspects Related of NWDAF Phase 2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NWDAF_OAM_Ph2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6/6/2025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9"/>
                        </a:rPr>
                        <a:t>SP-241378</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192219214"/>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1070019</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Charging aspects of 5GC LoCation Services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CH_5G_eLCS_Ph3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30"/>
                        </a:rPr>
                        <a:t>SP-250370</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900174709"/>
                  </a:ext>
                </a:extLst>
              </a:tr>
            </a:tbl>
          </a:graphicData>
        </a:graphic>
      </p:graphicFrame>
      <p:sp>
        <p:nvSpPr>
          <p:cNvPr id="5" name="TextBox 4">
            <a:extLst>
              <a:ext uri="{FF2B5EF4-FFF2-40B4-BE49-F238E27FC236}">
                <a16:creationId xmlns:a16="http://schemas.microsoft.com/office/drawing/2014/main" id="{588891B5-CC7D-4780-B354-44494D0B2590}"/>
              </a:ext>
            </a:extLst>
          </p:cNvPr>
          <p:cNvSpPr txBox="1"/>
          <p:nvPr/>
        </p:nvSpPr>
        <p:spPr>
          <a:xfrm rot="20841592">
            <a:off x="10387969" y="3700272"/>
            <a:ext cx="1245021" cy="292388"/>
          </a:xfrm>
          <a:prstGeom prst="rect">
            <a:avLst/>
          </a:prstGeom>
          <a:solidFill>
            <a:srgbClr val="FFFF00"/>
          </a:solidFill>
        </p:spPr>
        <p:txBody>
          <a:bodyPr wrap="none" rtlCol="0">
            <a:spAutoFit/>
          </a:bodyPr>
          <a:lstStyle/>
          <a:p>
            <a:r>
              <a:rPr lang="en-US" altLang="zh-CN" dirty="0"/>
              <a:t>To be updated</a:t>
            </a:r>
            <a:endParaRPr lang="zh-CN" altLang="en-US" dirty="0"/>
          </a:p>
        </p:txBody>
      </p:sp>
    </p:spTree>
    <p:extLst>
      <p:ext uri="{BB962C8B-B14F-4D97-AF65-F5344CB8AC3E}">
        <p14:creationId xmlns:p14="http://schemas.microsoft.com/office/powerpoint/2010/main" val="157028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A3B577C-F2AC-44B2-BB2C-AD9D931813E2}"/>
              </a:ext>
            </a:extLst>
          </p:cNvPr>
          <p:cNvGraphicFramePr>
            <a:graphicFrameLocks noGrp="1"/>
          </p:cNvGraphicFramePr>
          <p:nvPr>
            <p:extLst>
              <p:ext uri="{D42A27DB-BD31-4B8C-83A1-F6EECF244321}">
                <p14:modId xmlns:p14="http://schemas.microsoft.com/office/powerpoint/2010/main" val="2475225450"/>
              </p:ext>
            </p:extLst>
          </p:nvPr>
        </p:nvGraphicFramePr>
        <p:xfrm>
          <a:off x="413455" y="876688"/>
          <a:ext cx="7946390" cy="5387340"/>
        </p:xfrm>
        <a:graphic>
          <a:graphicData uri="http://schemas.openxmlformats.org/drawingml/2006/table">
            <a:tbl>
              <a:tblPr firstRow="1" bandRow="1">
                <a:tableStyleId>{72833802-FEF1-4C79-8D5D-14CF1EAF98D9}</a:tableStyleId>
              </a:tblPr>
              <a:tblGrid>
                <a:gridCol w="2535212">
                  <a:extLst>
                    <a:ext uri="{9D8B030D-6E8A-4147-A177-3AD203B41FA5}">
                      <a16:colId xmlns:a16="http://schemas.microsoft.com/office/drawing/2014/main" val="4071695017"/>
                    </a:ext>
                  </a:extLst>
                </a:gridCol>
                <a:gridCol w="2511056">
                  <a:extLst>
                    <a:ext uri="{9D8B030D-6E8A-4147-A177-3AD203B41FA5}">
                      <a16:colId xmlns:a16="http://schemas.microsoft.com/office/drawing/2014/main" val="3560591246"/>
                    </a:ext>
                  </a:extLst>
                </a:gridCol>
                <a:gridCol w="2900122">
                  <a:extLst>
                    <a:ext uri="{9D8B030D-6E8A-4147-A177-3AD203B41FA5}">
                      <a16:colId xmlns:a16="http://schemas.microsoft.com/office/drawing/2014/main" val="20003"/>
                    </a:ext>
                  </a:extLst>
                </a:gridCol>
              </a:tblGrid>
              <a:tr h="125307">
                <a:tc>
                  <a:txBody>
                    <a:bodyPr/>
                    <a:lstStyle/>
                    <a:p>
                      <a:pPr algn="ctr"/>
                      <a:r>
                        <a:rPr lang="en-US" altLang="zh-CN" sz="900" dirty="0">
                          <a:solidFill>
                            <a:schemeClr val="tx1"/>
                          </a:solidFill>
                          <a:latin typeface="+mn-lt"/>
                          <a:cs typeface="Calibri" panose="020F0502020204030204" pitchFamily="34" charset="0"/>
                        </a:rPr>
                        <a:t>Acronym</a:t>
                      </a:r>
                      <a:endParaRPr lang="zh-CN" altLang="en-US" sz="900" dirty="0">
                        <a:solidFill>
                          <a:schemeClr val="tx1"/>
                        </a:solidFill>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900" b="1" kern="1200" dirty="0">
                          <a:solidFill>
                            <a:schemeClr val="tx1"/>
                          </a:solidFill>
                          <a:latin typeface="+mn-lt"/>
                          <a:ea typeface="+mn-ea"/>
                          <a:cs typeface="Calibri" panose="020F0502020204030204" pitchFamily="34" charset="0"/>
                        </a:rPr>
                        <a:t>OAM</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5GSAT_Ph3_ARCH</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NTN_OAM_Ph2 </a:t>
                      </a:r>
                    </a:p>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(China Unicom/CATT)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5GSAT_Ph3_CH (CATT)</a:t>
                      </a:r>
                      <a:endParaRPr lang="zh-CN" altLang="en-US" sz="900" b="0" i="0" u="none" strike="noStrike" kern="1200" dirty="0">
                        <a:solidFill>
                          <a:schemeClr val="tx1"/>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1253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NG_RTC_Ph2</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NG_RTC_Ph2_CH (CMCC)</a:t>
                      </a:r>
                      <a:endParaRPr lang="zh-CN" altLang="en-US" sz="900" b="0" i="0" u="none" strike="noStrike" kern="1200" dirty="0">
                        <a:solidFill>
                          <a:schemeClr val="tx1"/>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50063352"/>
                  </a:ext>
                </a:extLst>
              </a:tr>
              <a:tr h="27567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PM_KPI_5G_Ph4(CMCC)</a:t>
                      </a:r>
                    </a:p>
                    <a:p>
                      <a:pPr algn="ctr"/>
                      <a:r>
                        <a:rPr lang="en-US" altLang="zh-CN" sz="900" dirty="0">
                          <a:solidFill>
                            <a:srgbClr val="FF0000"/>
                          </a:solidFill>
                          <a:highlight>
                            <a:srgbClr val="FFFF00"/>
                          </a:highlight>
                          <a:latin typeface="+mn-lt"/>
                          <a:cs typeface="Calibri" panose="020F0502020204030204" pitchFamily="34" charset="0"/>
                        </a:rPr>
                        <a:t>Enhanced NRM/PM support </a:t>
                      </a:r>
                    </a:p>
                    <a:p>
                      <a:pPr algn="ctr"/>
                      <a:r>
                        <a:rPr lang="en-US" altLang="zh-CN" sz="900" dirty="0">
                          <a:solidFill>
                            <a:srgbClr val="FF0000"/>
                          </a:solidFill>
                          <a:highlight>
                            <a:srgbClr val="FFFF00"/>
                          </a:highlight>
                          <a:latin typeface="+mn-lt"/>
                          <a:cs typeface="Calibri" panose="020F0502020204030204" pitchFamily="34" charset="0"/>
                        </a:rPr>
                        <a:t>Potential to be discussed in Rel-20 5GA (ZTE)</a:t>
                      </a:r>
                      <a:endParaRPr lang="en-US" sz="900" b="0" i="0" u="none" strike="noStrike" dirty="0">
                        <a:solidFill>
                          <a:schemeClr val="tx1"/>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WID)</a:t>
                      </a:r>
                    </a:p>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MPS4msg</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VMR_Ph2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solidFill>
                            <a:schemeClr val="tx1"/>
                          </a:solidFill>
                          <a:latin typeface="+mn-lt"/>
                          <a:cs typeface="Calibri" panose="020F0502020204030204" pitchFamily="34" charset="0"/>
                        </a:rPr>
                        <a:t>AdNRM_Ph3(Samsung)</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(PM??)</a:t>
                      </a:r>
                      <a:endParaRPr lang="zh-CN" altLang="en-US" sz="900" b="0" dirty="0">
                        <a:solidFill>
                          <a:schemeClr val="tx1"/>
                        </a:solidFill>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5G_ProSe_Ph3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dirty="0">
                          <a:solidFill>
                            <a:schemeClr val="tx1"/>
                          </a:solidFill>
                          <a:latin typeface="+mn-lt"/>
                          <a:cs typeface="Calibri" panose="020F0502020204030204" pitchFamily="34" charset="0"/>
                        </a:rPr>
                        <a:t>AdNRM_Ph3 (CATT)</a:t>
                      </a: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(PM??)</a:t>
                      </a:r>
                      <a:endParaRPr lang="en-US" sz="900" b="0" i="0" u="none" strike="noStrike" dirty="0">
                        <a:solidFill>
                          <a:schemeClr val="tx1"/>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5G_ProSe_Ph3_CH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(China Telecom)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UIA_ARC</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eEDGE_5GC_Ph3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Configuration support</a:t>
                      </a: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dirty="0">
                          <a:solidFill>
                            <a:srgbClr val="3333FF"/>
                          </a:solidFill>
                          <a:latin typeface="+mn-lt"/>
                          <a:cs typeface="Calibri" panose="020F0502020204030204" pitchFamily="34" charset="0"/>
                        </a:rPr>
                        <a:t>(PM??)</a:t>
                      </a:r>
                      <a:endParaRPr lang="en-US" altLang="zh-CN" sz="900" b="1" i="0" u="none" strike="noStrike" dirty="0">
                        <a:solidFill>
                          <a:srgbClr val="3333FF"/>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253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UAS_Ph3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UAS_Ph3_CH (CMCC)</a:t>
                      </a:r>
                      <a:endParaRPr lang="zh-CN" altLang="en-US" sz="900" b="0" i="0" u="none" strike="noStrike" kern="1200" dirty="0">
                        <a:solidFill>
                          <a:schemeClr val="tx1"/>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66701964"/>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UPEAS_Ph2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NRM (ZTE)</a:t>
                      </a: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+PM??</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3333FF"/>
                          </a:solidFill>
                          <a:effectLst/>
                          <a:uLnTx/>
                          <a:uFillTx/>
                          <a:latin typeface="+mn-lt"/>
                          <a:ea typeface="+mn-ea"/>
                          <a:cs typeface="Calibri" panose="020F0502020204030204" pitchFamily="34" charset="0"/>
                        </a:rPr>
                        <a:t>(CH indicated in SA2 WID)</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3333FF"/>
                          </a:solidFill>
                          <a:effectLst/>
                          <a:uLnTx/>
                          <a:uFillTx/>
                          <a:latin typeface="+mn-lt"/>
                          <a:ea typeface="+mn-ea"/>
                          <a:cs typeface="Calibri" panose="020F0502020204030204" pitchFamily="34" charset="0"/>
                        </a:rPr>
                        <a:t>-&gt; No need for extra CH support</a:t>
                      </a:r>
                      <a:endParaRPr lang="zh-CN" altLang="en-US" sz="900" b="0" i="0" u="none" strike="noStrike" kern="1200" dirty="0">
                        <a:solidFill>
                          <a:srgbClr val="3333FF"/>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1253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5G_Femto</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FF3300"/>
                          </a:solidFill>
                          <a:effectLst/>
                          <a:highlight>
                            <a:srgbClr val="FFFF00"/>
                          </a:highlight>
                          <a:latin typeface="+mn-lt"/>
                          <a:ea typeface="等线" panose="02010600030101010101" pitchFamily="2" charset="-122"/>
                        </a:rPr>
                        <a:t>NRM/PM potential to be discussed in Rel-20 (DCM)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3333FF"/>
                          </a:solidFill>
                          <a:effectLst/>
                          <a:uLnTx/>
                          <a:uFillTx/>
                          <a:latin typeface="Calibri"/>
                          <a:ea typeface="等线" panose="02010600030101010101" pitchFamily="2" charset="-122"/>
                          <a:cs typeface="+mn-cs"/>
                        </a:rPr>
                        <a:t>No need for extra CH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1618250"/>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MASSS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3333FF"/>
                          </a:solidFill>
                          <a:effectLst/>
                          <a:latin typeface="+mn-lt"/>
                          <a:ea typeface="等线" panose="02010600030101010101" pitchFamily="2" charset="-122"/>
                          <a:cs typeface="Calibri" panose="020F0502020204030204" pitchFamily="34" charset="0"/>
                        </a:rPr>
                        <a:t>PM_KPI_5G_Ph4(ATSSS)</a:t>
                      </a:r>
                    </a:p>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rPr>
                        <a:t>OAM (NRM)?? </a:t>
                      </a:r>
                      <a:endParaRPr lang="en-US" sz="900" b="0" i="0" u="none" strike="noStrike" dirty="0">
                        <a:solidFill>
                          <a:srgbClr val="3333FF"/>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3333FF"/>
                          </a:solidFill>
                          <a:effectLst/>
                          <a:uLnTx/>
                          <a:uFillTx/>
                          <a:latin typeface="Calibri"/>
                          <a:ea typeface="等线" panose="02010600030101010101" pitchFamily="2" charset="-122"/>
                          <a:cs typeface="+mn-cs"/>
                        </a:rPr>
                        <a:t>No need for extra CH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42559770"/>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AIML_CN</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AIML_MGT_Ph2 (NEC/Intel)</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NWDAF_OAM_Ph2 (China Telecom)</a:t>
                      </a:r>
                      <a:endParaRPr lang="en-US" sz="900" b="0" i="0" u="none" strike="noStrike" dirty="0">
                        <a:solidFill>
                          <a:schemeClr val="tx1"/>
                        </a:solidFill>
                        <a:effectLst/>
                        <a:highlight>
                          <a:srgbClr val="00FFFF"/>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Potential Rel-20 topic</a:t>
                      </a:r>
                    </a:p>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chemeClr val="tx1"/>
                          </a:solidFill>
                          <a:effectLst/>
                          <a:latin typeface="+mn-lt"/>
                          <a:ea typeface="+mn-ea"/>
                          <a:cs typeface="Calibri" panose="020F0502020204030204" pitchFamily="34" charset="0"/>
                        </a:rPr>
                        <a:t>EnergySys</a:t>
                      </a:r>
                      <a:endParaRPr lang="en-US" sz="900" b="1" i="0" u="none" strike="noStrike" kern="1200" dirty="0">
                        <a:solidFill>
                          <a:schemeClr val="tx1"/>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Energy_OAM_Ph3 (Huawei)</a:t>
                      </a:r>
                    </a:p>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Mexpo (Nokia)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EnergySys_CH</a:t>
                      </a: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(Huawei)</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85866244"/>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chemeClr val="tx1"/>
                          </a:solidFill>
                          <a:effectLst/>
                          <a:latin typeface="+mn-lt"/>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NetShare_OAM_Ph3 </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(China Unicom)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NetShare_CH</a:t>
                      </a: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 (Ericsson)</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chemeClr val="tx1"/>
                          </a:solidFill>
                          <a:effectLst/>
                          <a:latin typeface="+mn-lt"/>
                          <a:ea typeface="+mn-ea"/>
                          <a:cs typeface="Calibri" panose="020F0502020204030204" pitchFamily="34" charset="0"/>
                        </a:rPr>
                        <a:t>AmbientIoT</a:t>
                      </a:r>
                      <a:endParaRPr lang="en-US" sz="900" b="1" i="0" u="none" strike="noStrike" kern="1200" dirty="0">
                        <a:solidFill>
                          <a:schemeClr val="tx1"/>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900" b="0" i="0" u="none" strike="noStrike" dirty="0">
                          <a:solidFill>
                            <a:schemeClr val="tx1"/>
                          </a:solidFill>
                          <a:effectLst/>
                          <a:latin typeface="+mn-lt"/>
                          <a:ea typeface="等线" panose="02010600030101010101" pitchFamily="2" charset="-122"/>
                          <a:cs typeface="Calibri" panose="020F0502020204030204" pitchFamily="34" charset="0"/>
                        </a:rPr>
                        <a:t>AdNRM_Ph3 (Huawei)</a:t>
                      </a: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dirty="0">
                          <a:solidFill>
                            <a:srgbClr val="FF3300"/>
                          </a:solidFill>
                          <a:latin typeface="+mn-lt"/>
                          <a:cs typeface="Calibri" panose="020F0502020204030204" pitchFamily="34" charset="0"/>
                        </a:rPr>
                        <a:t> </a:t>
                      </a:r>
                      <a:r>
                        <a:rPr lang="en-US" altLang="zh-CN" sz="900" dirty="0">
                          <a:solidFill>
                            <a:srgbClr val="FF3300"/>
                          </a:solidFill>
                          <a:highlight>
                            <a:srgbClr val="FFFF00"/>
                          </a:highlight>
                          <a:latin typeface="+mn-lt"/>
                          <a:cs typeface="Calibri" panose="020F0502020204030204" pitchFamily="34" charset="0"/>
                        </a:rPr>
                        <a:t>PM (potential to be discussed in Rel-20)</a:t>
                      </a:r>
                      <a:endParaRPr lang="en-US" sz="900" b="0" i="0" u="none" strike="noStrike" dirty="0">
                        <a:solidFill>
                          <a:srgbClr val="FF3300"/>
                        </a:solidFill>
                        <a:effectLst/>
                        <a:highlight>
                          <a:srgbClr val="FFFF00"/>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chemeClr val="tx1"/>
                          </a:solidFill>
                          <a:effectLst/>
                          <a:latin typeface="+mn-lt"/>
                          <a:ea typeface="等线" panose="02010600030101010101" pitchFamily="2" charset="-122"/>
                          <a:cs typeface="Calibri" panose="020F0502020204030204" pitchFamily="34" charset="0"/>
                        </a:rPr>
                        <a:t>AmbientIoT_CH</a:t>
                      </a: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 (Huawei)</a:t>
                      </a:r>
                      <a:endParaRPr lang="zh-CN" altLang="en-US" sz="900" b="0" i="0" u="none" strike="noStrike" kern="1200" dirty="0">
                        <a:solidFill>
                          <a:schemeClr val="tx1"/>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718552970"/>
                  </a:ext>
                </a:extLst>
              </a:tr>
            </a:tbl>
          </a:graphicData>
        </a:graphic>
      </p:graphicFrame>
      <p:sp>
        <p:nvSpPr>
          <p:cNvPr id="6" name="Title 3">
            <a:extLst>
              <a:ext uri="{FF2B5EF4-FFF2-40B4-BE49-F238E27FC236}">
                <a16:creationId xmlns:a16="http://schemas.microsoft.com/office/drawing/2014/main" id="{0D736D8B-F9F2-4855-8504-49FBDDB3AD5D}"/>
              </a:ext>
            </a:extLst>
          </p:cNvPr>
          <p:cNvSpPr txBox="1">
            <a:spLocks/>
          </p:cNvSpPr>
          <p:nvPr/>
        </p:nvSpPr>
        <p:spPr bwMode="auto">
          <a:xfrm>
            <a:off x="487679" y="226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9" name="TextBox 8">
            <a:extLst>
              <a:ext uri="{FF2B5EF4-FFF2-40B4-BE49-F238E27FC236}">
                <a16:creationId xmlns:a16="http://schemas.microsoft.com/office/drawing/2014/main" id="{6E35DDD6-785D-4CFE-8961-EA5C7289A2FC}"/>
              </a:ext>
            </a:extLst>
          </p:cNvPr>
          <p:cNvSpPr txBox="1"/>
          <p:nvPr/>
        </p:nvSpPr>
        <p:spPr>
          <a:xfrm rot="21008097">
            <a:off x="8831978" y="5478614"/>
            <a:ext cx="2851537" cy="600164"/>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and to be finalized in SA#109</a:t>
            </a:r>
            <a:endParaRPr lang="zh-CN" altLang="en-US" dirty="0">
              <a:solidFill>
                <a:srgbClr val="FF0000"/>
              </a:solidFill>
              <a:highlight>
                <a:srgbClr val="00FFFF"/>
              </a:highlight>
            </a:endParaRPr>
          </a:p>
        </p:txBody>
      </p:sp>
      <p:sp>
        <p:nvSpPr>
          <p:cNvPr id="11" name="Rectangle 10">
            <a:extLst>
              <a:ext uri="{FF2B5EF4-FFF2-40B4-BE49-F238E27FC236}">
                <a16:creationId xmlns:a16="http://schemas.microsoft.com/office/drawing/2014/main" id="{6B174E52-7A19-40F3-93E5-F855EC102B9E}"/>
              </a:ext>
            </a:extLst>
          </p:cNvPr>
          <p:cNvSpPr/>
          <p:nvPr/>
        </p:nvSpPr>
        <p:spPr>
          <a:xfrm>
            <a:off x="162180" y="622772"/>
            <a:ext cx="9036530" cy="253916"/>
          </a:xfrm>
          <a:prstGeom prst="rect">
            <a:avLst/>
          </a:prstGeom>
        </p:spPr>
        <p:txBody>
          <a:bodyPr wrap="square">
            <a:spAutoFit/>
          </a:bodyPr>
          <a:lstStyle/>
          <a:p>
            <a:r>
              <a:rPr lang="en-US" altLang="zh-CN" sz="1050" dirty="0">
                <a:solidFill>
                  <a:srgbClr val="3333FF"/>
                </a:solidFill>
              </a:rPr>
              <a:t>Feedback are welcome in NWM link: https://nwm-trial.etsi.org/#/documents/9140 : SA5 Rel-19 management support to SA2 features mapping table </a:t>
            </a:r>
          </a:p>
        </p:txBody>
      </p:sp>
    </p:spTree>
    <p:extLst>
      <p:ext uri="{BB962C8B-B14F-4D97-AF65-F5344CB8AC3E}">
        <p14:creationId xmlns:p14="http://schemas.microsoft.com/office/powerpoint/2010/main" val="76242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50F354A-8651-4B35-866E-E3815311CA13}"/>
              </a:ext>
            </a:extLst>
          </p:cNvPr>
          <p:cNvGraphicFramePr>
            <a:graphicFrameLocks noGrp="1"/>
          </p:cNvGraphicFramePr>
          <p:nvPr>
            <p:extLst>
              <p:ext uri="{D42A27DB-BD31-4B8C-83A1-F6EECF244321}">
                <p14:modId xmlns:p14="http://schemas.microsoft.com/office/powerpoint/2010/main" val="4288651089"/>
              </p:ext>
            </p:extLst>
          </p:nvPr>
        </p:nvGraphicFramePr>
        <p:xfrm>
          <a:off x="1372541" y="1317133"/>
          <a:ext cx="4810961" cy="4821931"/>
        </p:xfrm>
        <a:graphic>
          <a:graphicData uri="http://schemas.openxmlformats.org/drawingml/2006/table">
            <a:tbl>
              <a:tblPr firstRow="1" bandRow="1">
                <a:tableStyleId>{72833802-FEF1-4C79-8D5D-14CF1EAF98D9}</a:tableStyleId>
              </a:tblPr>
              <a:tblGrid>
                <a:gridCol w="2908430">
                  <a:extLst>
                    <a:ext uri="{9D8B030D-6E8A-4147-A177-3AD203B41FA5}">
                      <a16:colId xmlns:a16="http://schemas.microsoft.com/office/drawing/2014/main" val="4071695017"/>
                    </a:ext>
                  </a:extLst>
                </a:gridCol>
                <a:gridCol w="1902531">
                  <a:extLst>
                    <a:ext uri="{9D8B030D-6E8A-4147-A177-3AD203B41FA5}">
                      <a16:colId xmlns:a16="http://schemas.microsoft.com/office/drawing/2014/main" val="3526857515"/>
                    </a:ext>
                  </a:extLst>
                </a:gridCol>
              </a:tblGrid>
              <a:tr h="240910">
                <a:tc>
                  <a:txBody>
                    <a:bodyPr/>
                    <a:lstStyle/>
                    <a:p>
                      <a:pPr algn="ctr"/>
                      <a:r>
                        <a:rPr lang="en-US" altLang="zh-CN" sz="1000" dirty="0">
                          <a:solidFill>
                            <a:schemeClr val="tx1"/>
                          </a:solidFill>
                          <a:latin typeface="+mn-lt"/>
                        </a:rPr>
                        <a:t>Acronym</a:t>
                      </a:r>
                      <a:endParaRPr lang="zh-CN" altLang="en-US" sz="1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000" b="1" kern="1200" dirty="0">
                          <a:solidFill>
                            <a:schemeClr val="tx1"/>
                          </a:solidFill>
                          <a:latin typeface="+mn-lt"/>
                          <a:ea typeface="+mn-ea"/>
                          <a:cs typeface="+mn-cs"/>
                        </a:rPr>
                        <a:t>OAM</a:t>
                      </a:r>
                      <a:endParaRPr lang="en-GB" sz="10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10964">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NR_MIMO_Ph5</a:t>
                      </a:r>
                      <a:r>
                        <a:rPr lang="en-US" altLang="zh-CN" sz="900" b="1" i="0" u="none" strike="noStrike" dirty="0">
                          <a:solidFill>
                            <a:srgbClr val="000000"/>
                          </a:solidFill>
                          <a:effectLst/>
                          <a:latin typeface="+mn-lt"/>
                          <a:ea typeface="等线" panose="02010600030101010101" pitchFamily="2" charset="-122"/>
                        </a:rPr>
                        <a:t>-Core</a:t>
                      </a:r>
                      <a:endParaRPr 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452884"/>
                  </a:ext>
                </a:extLst>
              </a:tr>
              <a:tr h="110964">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Netw_Energy_NR_enh</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7615751"/>
                  </a:ext>
                </a:extLst>
              </a:tr>
              <a:tr h="151846">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NR_AIML_air</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chemeClr val="tx1"/>
                          </a:solidFill>
                          <a:latin typeface="+mn-lt"/>
                        </a:rPr>
                        <a:t>AIML_MGT_Ph2 (NEC/Intel)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51846">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NR_duplex_evo</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chemeClr val="tx1"/>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5299235"/>
                  </a:ext>
                </a:extLst>
              </a:tr>
              <a:tr h="119167">
                <a:tc>
                  <a:txBody>
                    <a:bodyPr/>
                    <a:lstStyle/>
                    <a:p>
                      <a:pPr algn="ctr" fontAlgn="ctr"/>
                      <a:r>
                        <a:rPr lang="en-US" sz="900" b="1" i="0" u="none" strike="noStrike" dirty="0">
                          <a:solidFill>
                            <a:srgbClr val="000000"/>
                          </a:solidFill>
                          <a:effectLst/>
                          <a:latin typeface="+mn-lt"/>
                          <a:ea typeface="等线" panose="02010600030101010101" pitchFamily="2" charset="-122"/>
                        </a:rPr>
                        <a:t>NR_LPWUS-Core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33609">
                <a:tc>
                  <a:txBody>
                    <a:bodyPr/>
                    <a:lstStyle/>
                    <a:p>
                      <a:pPr algn="ctr" fontAlgn="ctr"/>
                      <a:r>
                        <a:rPr lang="en-US" sz="900" b="1" i="0" u="none" strike="noStrike" dirty="0" err="1">
                          <a:solidFill>
                            <a:schemeClr val="tx1"/>
                          </a:solidFill>
                          <a:effectLst/>
                          <a:latin typeface="+mn-lt"/>
                          <a:ea typeface="等线" panose="02010600030101010101" pitchFamily="2" charset="-122"/>
                        </a:rPr>
                        <a:t>IoT_NTN_TDD</a:t>
                      </a:r>
                      <a:r>
                        <a:rPr lang="en-US" sz="900" b="1" i="0" u="none" strike="noStrike" dirty="0">
                          <a:solidFill>
                            <a:schemeClr val="tx1"/>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45313309"/>
                  </a:ext>
                </a:extLst>
              </a:tr>
              <a:tr h="233609">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chemeClr val="tx1"/>
                          </a:solidFill>
                          <a:effectLst/>
                          <a:latin typeface="+mn-lt"/>
                          <a:ea typeface="等线" panose="02010600030101010101" pitchFamily="2" charset="-122"/>
                        </a:rPr>
                        <a:t>NR_MC_enh2-Core</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23289556"/>
                  </a:ext>
                </a:extLst>
              </a:tr>
              <a:tr h="233609">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chemeClr val="tx1"/>
                          </a:solidFill>
                          <a:effectLst/>
                          <a:latin typeface="+mn-lt"/>
                          <a:ea typeface="等线" panose="02010600030101010101" pitchFamily="2" charset="-122"/>
                        </a:rPr>
                        <a:t>LTE_terr_bcast_Ph2-Core</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46580323"/>
                  </a:ext>
                </a:extLst>
              </a:tr>
              <a:tr h="15586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err="1">
                          <a:solidFill>
                            <a:srgbClr val="000000"/>
                          </a:solidFill>
                          <a:effectLst/>
                          <a:latin typeface="+mn-lt"/>
                          <a:ea typeface="等线" panose="02010600030101010101" pitchFamily="2" charset="-122"/>
                        </a:rPr>
                        <a:t>Ambient_IoT_Solutions</a:t>
                      </a:r>
                      <a:r>
                        <a:rPr lang="en-US" altLang="zh-CN" sz="900" b="1" i="0" u="none" strike="noStrike" dirty="0">
                          <a:solidFill>
                            <a:srgbClr val="000000"/>
                          </a:solidFill>
                          <a:effectLst/>
                          <a:latin typeface="+mn-lt"/>
                          <a:ea typeface="等线" panose="02010600030101010101" pitchFamily="2" charset="-122"/>
                        </a:rPr>
                        <a:t>-Core</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i="0" u="none" strike="noStrike" dirty="0">
                          <a:solidFill>
                            <a:schemeClr val="tx1"/>
                          </a:solidFill>
                          <a:effectLst/>
                          <a:latin typeface="+mn-lt"/>
                          <a:ea typeface="等线" panose="02010600030101010101" pitchFamily="2" charset="-122"/>
                          <a:cs typeface="Calibri" panose="020F0502020204030204" pitchFamily="34" charset="0"/>
                        </a:rPr>
                        <a:t>AdNRM_Ph3 (Huawei)</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5865">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FS_NR_7_24GHz_CHmod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 (TBD)</a:t>
                      </a:r>
                      <a:endParaRPr lang="en-US" altLang="zh-CN"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760046927"/>
                  </a:ext>
                </a:extLst>
              </a:tr>
              <a:tr h="155865">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FS_Sensing_NR</a:t>
                      </a:r>
                      <a:endParaRPr 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 (TBD)</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54370522"/>
                  </a:ext>
                </a:extLst>
              </a:tr>
              <a:tr h="151846">
                <a:tc>
                  <a:txBody>
                    <a:bodyPr/>
                    <a:lstStyle/>
                    <a:p>
                      <a:pPr algn="ctr" fontAlgn="ctr"/>
                      <a:r>
                        <a:rPr lang="en-US" sz="900" b="1" i="0" u="none" strike="noStrike" dirty="0" err="1">
                          <a:solidFill>
                            <a:srgbClr val="000000"/>
                          </a:solidFill>
                          <a:effectLst/>
                          <a:latin typeface="+mn-lt"/>
                          <a:ea typeface="等线" panose="02010600030101010101" pitchFamily="2" charset="-122"/>
                        </a:rPr>
                        <a:t>FS_NR_AIML_Mob</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AIML_MGT_Ph2 (NEC/intel)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66701964"/>
                  </a:ext>
                </a:extLst>
              </a:tr>
              <a:tr h="169367">
                <a:tc>
                  <a:txBody>
                    <a:bodyPr/>
                    <a:lstStyle/>
                    <a:p>
                      <a:pPr algn="ctr" fontAlgn="ctr"/>
                      <a:r>
                        <a:rPr lang="en-US" sz="900" b="1" i="0" u="none" strike="noStrike" dirty="0">
                          <a:solidFill>
                            <a:srgbClr val="000000"/>
                          </a:solidFill>
                          <a:effectLst/>
                          <a:latin typeface="+mn-lt"/>
                          <a:ea typeface="等线" panose="02010600030101010101" pitchFamily="2" charset="-122"/>
                        </a:rPr>
                        <a:t>NR_Mob_Ph4-Core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PM_KPI_5G_Ph4</a:t>
                      </a:r>
                    </a:p>
                    <a:p>
                      <a:pPr algn="ctr" fontAlgn="ctr"/>
                      <a:r>
                        <a:rPr lang="en-US" sz="900" b="1" i="0" u="none" strike="noStrike" dirty="0">
                          <a:solidFill>
                            <a:srgbClr val="000000"/>
                          </a:solidFill>
                          <a:effectLst/>
                          <a:latin typeface="+mn-lt"/>
                          <a:ea typeface="等线" panose="02010600030101010101" pitchFamily="2" charset="-122"/>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4460159"/>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NR_NTN_Ph3-Core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91618250"/>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IoT_NTN_Ph3-Core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NTN_OAM_Ph2</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42559770"/>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NR_XR_Ph3-Core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387041"/>
                  </a:ext>
                </a:extLst>
              </a:tr>
              <a:tr h="151846">
                <a:tc>
                  <a:txBody>
                    <a:bodyPr/>
                    <a:lstStyle/>
                    <a:p>
                      <a:pPr algn="ctr" fontAlgn="ctr"/>
                      <a:r>
                        <a:rPr lang="nn-NO" sz="900" b="1" i="0" u="none" strike="noStrike" dirty="0">
                          <a:solidFill>
                            <a:srgbClr val="000000"/>
                          </a:solidFill>
                          <a:effectLst/>
                          <a:latin typeface="+mn-lt"/>
                          <a:ea typeface="等线" panose="02010600030101010101" pitchFamily="2" charset="-122"/>
                        </a:rPr>
                        <a:t>LTE_TN_NR_NTN_mob-Core</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233609">
                <a:tc>
                  <a:txBody>
                    <a:bodyPr/>
                    <a:lstStyle/>
                    <a:p>
                      <a:pPr algn="ctr" fontAlgn="ctr"/>
                      <a:r>
                        <a:rPr lang="en-US" sz="900" b="1" i="0" u="none" strike="noStrike" dirty="0" err="1">
                          <a:solidFill>
                            <a:schemeClr val="tx1"/>
                          </a:solidFill>
                          <a:effectLst/>
                          <a:latin typeface="+mn-lt"/>
                          <a:ea typeface="等线" panose="02010600030101010101" pitchFamily="2" charset="-122"/>
                        </a:rPr>
                        <a:t>NR_SL_relay_multihop</a:t>
                      </a:r>
                      <a:r>
                        <a:rPr lang="en-US" sz="900" b="1" i="0" u="none" strike="noStrike" dirty="0">
                          <a:solidFill>
                            <a:schemeClr val="tx1"/>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146093505"/>
                  </a:ext>
                </a:extLst>
              </a:tr>
              <a:tr h="233609">
                <a:tc>
                  <a:txBody>
                    <a:bodyPr/>
                    <a:lstStyle/>
                    <a:p>
                      <a:pPr algn="ctr" fontAlgn="ctr"/>
                      <a:r>
                        <a:rPr lang="en-US" sz="900" b="1" i="0" u="none" strike="noStrike" dirty="0">
                          <a:solidFill>
                            <a:schemeClr val="tx1"/>
                          </a:solidFill>
                          <a:effectLst/>
                          <a:latin typeface="+mn-lt"/>
                          <a:ea typeface="等线" panose="02010600030101010101" pitchFamily="2" charset="-122"/>
                        </a:rPr>
                        <a:t>LCS_BDS_B2b_LTE_NR-Core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91927076"/>
                  </a:ext>
                </a:extLst>
              </a:tr>
              <a:tr h="233609">
                <a:tc>
                  <a:txBody>
                    <a:bodyPr/>
                    <a:lstStyle/>
                    <a:p>
                      <a:pPr algn="ctr" fontAlgn="ctr"/>
                      <a:r>
                        <a:rPr lang="en-US" sz="900" b="1" i="0" u="none" strike="noStrike" dirty="0">
                          <a:solidFill>
                            <a:schemeClr val="tx1"/>
                          </a:solidFill>
                          <a:effectLst/>
                          <a:latin typeface="+mn-lt"/>
                          <a:ea typeface="等线" panose="02010600030101010101" pitchFamily="2" charset="-122"/>
                        </a:rPr>
                        <a:t>LCS_NAVIC_L1_SPS_NR_LTE-Core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267789880"/>
                  </a:ext>
                </a:extLst>
              </a:tr>
              <a:tr h="251130">
                <a:tc>
                  <a:txBody>
                    <a:bodyPr/>
                    <a:lstStyle/>
                    <a:p>
                      <a:pPr algn="ctr" fontAlgn="ctr"/>
                      <a:r>
                        <a:rPr lang="en-US" sz="900" b="1" i="0" u="none" strike="noStrike" dirty="0">
                          <a:solidFill>
                            <a:srgbClr val="000000"/>
                          </a:solidFill>
                          <a:effectLst/>
                          <a:latin typeface="+mn-lt"/>
                          <a:ea typeface="等线" panose="02010600030101010101" pitchFamily="2" charset="-122"/>
                        </a:rPr>
                        <a:t>NR_ENDC_SON_MDT_Ph4-Core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nn-NO" sz="900" b="1" i="0" u="none" strike="noStrike" dirty="0">
                          <a:solidFill>
                            <a:srgbClr val="000000"/>
                          </a:solidFill>
                          <a:effectLst/>
                          <a:latin typeface="+mn-lt"/>
                          <a:ea typeface="等线" panose="02010600030101010101" pitchFamily="2" charset="-122"/>
                        </a:rPr>
                        <a:t>PM_KPI_5G_Ph4</a:t>
                      </a:r>
                    </a:p>
                    <a:p>
                      <a:pPr algn="ctr" fontAlgn="ctr"/>
                      <a:r>
                        <a:rPr lang="nn-NO" sz="900" b="1" i="0" u="none" strike="noStrike" dirty="0">
                          <a:solidFill>
                            <a:srgbClr val="000000"/>
                          </a:solidFill>
                          <a:effectLst/>
                          <a:latin typeface="+mn-lt"/>
                          <a:ea typeface="等线" panose="02010600030101010101" pitchFamily="2" charset="-122"/>
                        </a:rPr>
                        <a:t>AdNRM_Ph3</a:t>
                      </a:r>
                    </a:p>
                    <a:p>
                      <a:pPr algn="ctr" fontAlgn="ctr"/>
                      <a:r>
                        <a:rPr lang="nn-NO" sz="900" b="1" i="0" u="none" strike="noStrike" dirty="0">
                          <a:solidFill>
                            <a:srgbClr val="000000"/>
                          </a:solidFill>
                          <a:effectLst/>
                          <a:latin typeface="+mn-lt"/>
                          <a:ea typeface="等线" panose="02010600030101010101" pitchFamily="2" charset="-122"/>
                        </a:rPr>
                        <a:t>TraceQoE_OAM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7382115"/>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NR_WAB_5GFemto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rPr>
                        <a:t>AdNRM_Ph3 (Huawei)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45780545"/>
                  </a:ext>
                </a:extLst>
              </a:tr>
              <a:tr h="0">
                <a:tc>
                  <a:txBody>
                    <a:bodyPr/>
                    <a:lstStyle/>
                    <a:p>
                      <a:pPr algn="ctr" fontAlgn="ctr"/>
                      <a:r>
                        <a:rPr lang="en-US" sz="900" b="1" i="0" u="none" strike="noStrike" dirty="0" err="1">
                          <a:solidFill>
                            <a:srgbClr val="000000"/>
                          </a:solidFill>
                          <a:effectLst/>
                          <a:latin typeface="+mn-lt"/>
                          <a:ea typeface="等线" panose="02010600030101010101" pitchFamily="2" charset="-122"/>
                        </a:rPr>
                        <a:t>NR_AIML_NGRAN_enh</a:t>
                      </a:r>
                      <a:r>
                        <a:rPr lang="en-US" sz="900" b="1" i="0" u="none" strike="noStrike" dirty="0">
                          <a:solidFill>
                            <a:srgbClr val="000000"/>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AIML_MGT_Ph2 </a:t>
                      </a:r>
                      <a:r>
                        <a:rPr lang="en-US" altLang="zh-CN" sz="900" b="0" kern="1200" dirty="0">
                          <a:solidFill>
                            <a:srgbClr val="3333FF"/>
                          </a:solidFill>
                          <a:latin typeface="+mn-lt"/>
                          <a:ea typeface="+mn-ea"/>
                          <a:cs typeface="+mn-cs"/>
                        </a:rPr>
                        <a:t>(Huawei)</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Energy_OAM_Ph3</a:t>
                      </a:r>
                      <a:endParaRPr lang="zh-CN" altLang="en-US" sz="900" b="1" kern="1200" dirty="0">
                        <a:solidFill>
                          <a:schemeClr val="tx1"/>
                        </a:solidFill>
                        <a:highlight>
                          <a:srgbClr val="00FFFF"/>
                        </a:highligh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60336468"/>
                  </a:ext>
                </a:extLst>
              </a:tr>
            </a:tbl>
          </a:graphicData>
        </a:graphic>
      </p:graphicFrame>
      <p:sp>
        <p:nvSpPr>
          <p:cNvPr id="6" name="Title 3">
            <a:extLst>
              <a:ext uri="{FF2B5EF4-FFF2-40B4-BE49-F238E27FC236}">
                <a16:creationId xmlns:a16="http://schemas.microsoft.com/office/drawing/2014/main" id="{C9C96E9A-4EB8-4417-9D5D-A165447E50AC}"/>
              </a:ext>
            </a:extLst>
          </p:cNvPr>
          <p:cNvSpPr txBox="1">
            <a:spLocks/>
          </p:cNvSpPr>
          <p:nvPr/>
        </p:nvSpPr>
        <p:spPr bwMode="auto">
          <a:xfrm>
            <a:off x="487679" y="63114"/>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RAN1/2/3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7" name="矩形 8">
            <a:extLst>
              <a:ext uri="{FF2B5EF4-FFF2-40B4-BE49-F238E27FC236}">
                <a16:creationId xmlns:a16="http://schemas.microsoft.com/office/drawing/2014/main" id="{CE671A2E-9E03-48D9-9003-246846EC5346}"/>
              </a:ext>
            </a:extLst>
          </p:cNvPr>
          <p:cNvSpPr/>
          <p:nvPr/>
        </p:nvSpPr>
        <p:spPr>
          <a:xfrm>
            <a:off x="6720335" y="5173569"/>
            <a:ext cx="654050" cy="184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RAN1</a:t>
            </a:r>
            <a:endParaRPr lang="zh-CN" altLang="en-US" sz="1100" dirty="0">
              <a:solidFill>
                <a:schemeClr val="tx1"/>
              </a:solidFill>
            </a:endParaRPr>
          </a:p>
        </p:txBody>
      </p:sp>
      <p:sp>
        <p:nvSpPr>
          <p:cNvPr id="8" name="矩形 9">
            <a:extLst>
              <a:ext uri="{FF2B5EF4-FFF2-40B4-BE49-F238E27FC236}">
                <a16:creationId xmlns:a16="http://schemas.microsoft.com/office/drawing/2014/main" id="{CC4BA504-CA4E-49D7-A5F7-3FCF8F5A42FF}"/>
              </a:ext>
            </a:extLst>
          </p:cNvPr>
          <p:cNvSpPr/>
          <p:nvPr/>
        </p:nvSpPr>
        <p:spPr>
          <a:xfrm>
            <a:off x="6720335" y="5430776"/>
            <a:ext cx="654050" cy="1841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RAN2</a:t>
            </a:r>
            <a:endParaRPr lang="zh-CN" altLang="en-US" sz="1100" dirty="0">
              <a:solidFill>
                <a:schemeClr val="tx1"/>
              </a:solidFill>
            </a:endParaRPr>
          </a:p>
        </p:txBody>
      </p:sp>
      <p:sp>
        <p:nvSpPr>
          <p:cNvPr id="9" name="矩形 10">
            <a:extLst>
              <a:ext uri="{FF2B5EF4-FFF2-40B4-BE49-F238E27FC236}">
                <a16:creationId xmlns:a16="http://schemas.microsoft.com/office/drawing/2014/main" id="{04B49E2E-C020-4537-A119-708623EB897C}"/>
              </a:ext>
            </a:extLst>
          </p:cNvPr>
          <p:cNvSpPr/>
          <p:nvPr/>
        </p:nvSpPr>
        <p:spPr>
          <a:xfrm>
            <a:off x="6720335" y="5687983"/>
            <a:ext cx="654050" cy="18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RAN3</a:t>
            </a:r>
            <a:endParaRPr lang="zh-CN" altLang="en-US" sz="1100" dirty="0">
              <a:solidFill>
                <a:schemeClr val="tx1"/>
              </a:solidFill>
            </a:endParaRPr>
          </a:p>
        </p:txBody>
      </p:sp>
      <p:sp>
        <p:nvSpPr>
          <p:cNvPr id="11" name="TextBox 10">
            <a:extLst>
              <a:ext uri="{FF2B5EF4-FFF2-40B4-BE49-F238E27FC236}">
                <a16:creationId xmlns:a16="http://schemas.microsoft.com/office/drawing/2014/main" id="{CC4A3445-C098-462D-8D46-27F0F5AD387E}"/>
              </a:ext>
            </a:extLst>
          </p:cNvPr>
          <p:cNvSpPr txBox="1"/>
          <p:nvPr/>
        </p:nvSpPr>
        <p:spPr>
          <a:xfrm rot="21008097">
            <a:off x="7054915" y="3816768"/>
            <a:ext cx="3970820"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a:t>
            </a:r>
            <a:r>
              <a:rPr lang="zh-CN" altLang="en-US" dirty="0">
                <a:solidFill>
                  <a:srgbClr val="FF0000"/>
                </a:solidFill>
              </a:rPr>
              <a:t> </a:t>
            </a:r>
            <a:r>
              <a:rPr lang="en-US" altLang="zh-CN" dirty="0">
                <a:solidFill>
                  <a:srgbClr val="FF0000"/>
                </a:solidFill>
              </a:rPr>
              <a:t>and to be finalized in SA#109</a:t>
            </a:r>
            <a:endParaRPr lang="zh-CN" altLang="en-US" dirty="0">
              <a:solidFill>
                <a:srgbClr val="FF0000"/>
              </a:solidFill>
              <a:highlight>
                <a:srgbClr val="00FFFF"/>
              </a:highlight>
            </a:endParaRPr>
          </a:p>
        </p:txBody>
      </p:sp>
      <p:sp>
        <p:nvSpPr>
          <p:cNvPr id="12" name="Rectangle 11">
            <a:extLst>
              <a:ext uri="{FF2B5EF4-FFF2-40B4-BE49-F238E27FC236}">
                <a16:creationId xmlns:a16="http://schemas.microsoft.com/office/drawing/2014/main" id="{914BB705-E93F-4315-AF62-3CB860326EE1}"/>
              </a:ext>
            </a:extLst>
          </p:cNvPr>
          <p:cNvSpPr/>
          <p:nvPr/>
        </p:nvSpPr>
        <p:spPr>
          <a:xfrm>
            <a:off x="165601" y="736245"/>
            <a:ext cx="9648000" cy="507831"/>
          </a:xfrm>
          <a:prstGeom prst="rect">
            <a:avLst/>
          </a:prstGeom>
        </p:spPr>
        <p:txBody>
          <a:bodyPr wrap="square">
            <a:spAutoFit/>
          </a:bodyPr>
          <a:lstStyle/>
          <a:p>
            <a:r>
              <a:rPr lang="en-US" altLang="zh-CN" sz="1400" dirty="0">
                <a:solidFill>
                  <a:srgbClr val="3333FF"/>
                </a:solidFill>
              </a:rPr>
              <a:t>Feedback are welcome in NWM link: </a:t>
            </a:r>
            <a:r>
              <a:rPr lang="en-US" altLang="zh-CN" dirty="0">
                <a:solidFill>
                  <a:srgbClr val="3333FF"/>
                </a:solidFill>
              </a:rPr>
              <a:t>https://nwm-trial.etsi.org/#/documents/9141:SA5 Rel-19 management support to RAN1/RAN2/RAN3 feature</a:t>
            </a:r>
          </a:p>
        </p:txBody>
      </p:sp>
    </p:spTree>
    <p:extLst>
      <p:ext uri="{BB962C8B-B14F-4D97-AF65-F5344CB8AC3E}">
        <p14:creationId xmlns:p14="http://schemas.microsoft.com/office/powerpoint/2010/main" val="241406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Rel-20 Study / Work Items </a:t>
            </a:r>
            <a:r>
              <a:rPr lang="en-US" altLang="zh-CN" sz="3200" kern="0" dirty="0">
                <a:solidFill>
                  <a:srgbClr val="0000FF"/>
                </a:solidFill>
                <a:latin typeface="Calibri"/>
                <a:cs typeface="+mj-cs"/>
              </a:rPr>
              <a:t>(for SA approval)</a:t>
            </a:r>
          </a:p>
        </p:txBody>
      </p:sp>
      <p:graphicFrame>
        <p:nvGraphicFramePr>
          <p:cNvPr id="4" name="Table 3">
            <a:extLst>
              <a:ext uri="{FF2B5EF4-FFF2-40B4-BE49-F238E27FC236}">
                <a16:creationId xmlns:a16="http://schemas.microsoft.com/office/drawing/2014/main" id="{F02D49B5-36A5-4AF1-B4D4-A8F9348567E4}"/>
              </a:ext>
            </a:extLst>
          </p:cNvPr>
          <p:cNvGraphicFramePr>
            <a:graphicFrameLocks noGrp="1"/>
          </p:cNvGraphicFramePr>
          <p:nvPr>
            <p:extLst>
              <p:ext uri="{D42A27DB-BD31-4B8C-83A1-F6EECF244321}">
                <p14:modId xmlns:p14="http://schemas.microsoft.com/office/powerpoint/2010/main" val="3086356620"/>
              </p:ext>
            </p:extLst>
          </p:nvPr>
        </p:nvGraphicFramePr>
        <p:xfrm>
          <a:off x="451860" y="1418495"/>
          <a:ext cx="11009152" cy="3320900"/>
        </p:xfrm>
        <a:graphic>
          <a:graphicData uri="http://schemas.openxmlformats.org/drawingml/2006/table">
            <a:tbl>
              <a:tblPr firstRow="1" firstCol="1" bandRow="1"/>
              <a:tblGrid>
                <a:gridCol w="1078707">
                  <a:extLst>
                    <a:ext uri="{9D8B030D-6E8A-4147-A177-3AD203B41FA5}">
                      <a16:colId xmlns:a16="http://schemas.microsoft.com/office/drawing/2014/main" val="3092324856"/>
                    </a:ext>
                  </a:extLst>
                </a:gridCol>
                <a:gridCol w="4881316">
                  <a:extLst>
                    <a:ext uri="{9D8B030D-6E8A-4147-A177-3AD203B41FA5}">
                      <a16:colId xmlns:a16="http://schemas.microsoft.com/office/drawing/2014/main" val="2473753773"/>
                    </a:ext>
                  </a:extLst>
                </a:gridCol>
                <a:gridCol w="1001896">
                  <a:extLst>
                    <a:ext uri="{9D8B030D-6E8A-4147-A177-3AD203B41FA5}">
                      <a16:colId xmlns:a16="http://schemas.microsoft.com/office/drawing/2014/main" val="160253941"/>
                    </a:ext>
                  </a:extLst>
                </a:gridCol>
                <a:gridCol w="1096654">
                  <a:extLst>
                    <a:ext uri="{9D8B030D-6E8A-4147-A177-3AD203B41FA5}">
                      <a16:colId xmlns:a16="http://schemas.microsoft.com/office/drawing/2014/main" val="1825234608"/>
                    </a:ext>
                  </a:extLst>
                </a:gridCol>
                <a:gridCol w="2950579">
                  <a:extLst>
                    <a:ext uri="{9D8B030D-6E8A-4147-A177-3AD203B41FA5}">
                      <a16:colId xmlns:a16="http://schemas.microsoft.com/office/drawing/2014/main" val="1104305053"/>
                    </a:ext>
                  </a:extLst>
                </a:gridCol>
              </a:tblGrid>
              <a:tr h="280520">
                <a:tc>
                  <a:txBody>
                    <a:bodyPr/>
                    <a:lstStyle/>
                    <a:p>
                      <a:pPr>
                        <a:spcAft>
                          <a:spcPts val="0"/>
                        </a:spcAft>
                      </a:pPr>
                      <a:r>
                        <a:rPr lang="en-US" sz="1600" b="1" dirty="0" err="1">
                          <a:solidFill>
                            <a:srgbClr val="000000"/>
                          </a:solidFill>
                          <a:effectLst/>
                          <a:latin typeface="+mn-lt"/>
                          <a:ea typeface="PMingLiU"/>
                        </a:rPr>
                        <a:t>TDoc</a:t>
                      </a:r>
                      <a:endParaRPr lang="zh-CN" sz="24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600" b="1">
                          <a:solidFill>
                            <a:srgbClr val="000000"/>
                          </a:solidFill>
                          <a:effectLst/>
                          <a:latin typeface="+mn-lt"/>
                          <a:ea typeface="PMingLiU"/>
                        </a:rPr>
                        <a:t>Title</a:t>
                      </a:r>
                      <a:endParaRPr lang="zh-CN" sz="24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600" b="1">
                          <a:solidFill>
                            <a:srgbClr val="000000"/>
                          </a:solidFill>
                          <a:effectLst/>
                          <a:latin typeface="+mn-lt"/>
                          <a:ea typeface="PMingLiU"/>
                        </a:rPr>
                        <a:t>Type</a:t>
                      </a:r>
                      <a:endParaRPr lang="zh-CN" sz="24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600" b="1" dirty="0">
                          <a:solidFill>
                            <a:srgbClr val="000000"/>
                          </a:solidFill>
                          <a:effectLst/>
                          <a:latin typeface="+mn-lt"/>
                          <a:ea typeface="PMingLiU"/>
                        </a:rPr>
                        <a:t>UID</a:t>
                      </a:r>
                      <a:endParaRPr lang="zh-CN" sz="24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600" b="1" dirty="0">
                          <a:solidFill>
                            <a:srgbClr val="000000"/>
                          </a:solidFill>
                          <a:effectLst/>
                          <a:latin typeface="+mn-lt"/>
                          <a:ea typeface="PMingLiU"/>
                        </a:rPr>
                        <a:t>(Suggested) Acronym</a:t>
                      </a:r>
                      <a:endParaRPr lang="zh-CN" sz="24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41172156"/>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SP-250496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Study on intent driven management services for mobile network phase 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GB" altLang="zh-CN" sz="1200" b="0" kern="1200" dirty="0">
                        <a:solidFill>
                          <a:schemeClr val="tx1"/>
                        </a:solidFill>
                        <a:effectLst/>
                        <a:latin typeface="+mn-lt"/>
                        <a:ea typeface="+mn-ea"/>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FS_IDMS_MN_Ph4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199974"/>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Study on AI/ML management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GB" altLang="zh-CN" sz="1200" b="0" kern="1200" dirty="0">
                        <a:solidFill>
                          <a:schemeClr val="tx1"/>
                        </a:solidFill>
                        <a:effectLst/>
                        <a:latin typeface="+mn-lt"/>
                        <a:ea typeface="+mn-ea"/>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FS_AIML_MGT_Ph3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433578"/>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New SID on Management aspect of Network Digital Twins phase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FS_NDT_</a:t>
                      </a:r>
                      <a:r>
                        <a:rPr lang="en-US" altLang="zh-CN" sz="1200" b="0" kern="1200" dirty="0">
                          <a:solidFill>
                            <a:schemeClr val="tx1"/>
                          </a:solidFill>
                          <a:effectLst/>
                          <a:latin typeface="+mn-lt"/>
                          <a:ea typeface="+mn-ea"/>
                          <a:cs typeface="+mn-cs"/>
                        </a:rPr>
                        <a:t>P</a:t>
                      </a:r>
                      <a:r>
                        <a:rPr lang="en-GB" sz="1200" b="0" kern="1200" dirty="0">
                          <a:solidFill>
                            <a:schemeClr val="tx1"/>
                          </a:solidFill>
                          <a:effectLst/>
                          <a:latin typeface="+mn-lt"/>
                          <a:ea typeface="+mn-ea"/>
                          <a:cs typeface="+mn-cs"/>
                        </a:rPr>
                        <a:t>h2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841796"/>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SP-250498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SBMA enhancement phase 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FS_SBMA_Ph4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098965"/>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SP-250495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energy efficiency and energy saving aspects of 5G Advanced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200" b="0" kern="1200" dirty="0">
                          <a:solidFill>
                            <a:schemeClr val="tx1"/>
                          </a:solidFill>
                          <a:effectLst/>
                          <a:latin typeface="+mn-lt"/>
                          <a:ea typeface="+mn-ea"/>
                          <a:cs typeface="+mn-cs"/>
                        </a:rPr>
                        <a:t>SID new</a:t>
                      </a:r>
                      <a:endParaRPr lang="en-DE" sz="1200" b="0"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FS_Energy-OAM_Ph4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093450"/>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SP-250497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Study on Management Data Analytics (MDA) – Phase 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FS_eMDAS_Ph4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952772"/>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Study for Data management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altLang="zh-CN" sz="1200" b="0" kern="1200" dirty="0">
                          <a:solidFill>
                            <a:schemeClr val="tx1"/>
                          </a:solidFill>
                          <a:effectLst/>
                          <a:latin typeface="+mn-lt"/>
                          <a:ea typeface="+mn-ea"/>
                          <a:cs typeface="+mn-cs"/>
                        </a:rPr>
                        <a:t>FS_</a:t>
                      </a:r>
                      <a:r>
                        <a:rPr lang="en-GB" sz="1200" b="0" kern="1200" dirty="0">
                          <a:solidFill>
                            <a:schemeClr val="tx1"/>
                          </a:solidFill>
                          <a:effectLst/>
                          <a:latin typeface="+mn-lt"/>
                          <a:ea typeface="+mn-ea"/>
                          <a:cs typeface="+mn-cs"/>
                        </a:rPr>
                        <a:t>MADCOL_Ph3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547949"/>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SP-250499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Enhanced exposure of management services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err="1">
                          <a:solidFill>
                            <a:schemeClr val="tx1"/>
                          </a:solidFill>
                          <a:effectLst/>
                          <a:latin typeface="+mn-lt"/>
                          <a:ea typeface="+mn-ea"/>
                          <a:cs typeface="+mn-cs"/>
                        </a:rPr>
                        <a:t>FS_EnExpo</a:t>
                      </a:r>
                      <a:endParaRPr lang="en-GB" sz="1200" b="0" kern="1200" dirty="0">
                        <a:solidFill>
                          <a:schemeClr val="tx1"/>
                        </a:solidFill>
                        <a:effectLst/>
                        <a:latin typeface="+mn-lt"/>
                        <a:ea typeface="+mn-ea"/>
                        <a:cs typeface="+mn-cs"/>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982204"/>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Closed Control Loop Management phase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FS_CCLM_Ph2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169866"/>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New WID on 5G Advanced NRM features phase 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GB" sz="1200" b="0" kern="1200" dirty="0">
                          <a:solidFill>
                            <a:schemeClr val="tx1"/>
                          </a:solidFill>
                          <a:effectLst/>
                          <a:latin typeface="+mn-lt"/>
                          <a:ea typeface="+mn-ea"/>
                          <a:cs typeface="+mn-cs"/>
                        </a:rPr>
                        <a:t>AdNRM_Ph4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74377086"/>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WID on 5G performance </a:t>
                      </a:r>
                      <a:r>
                        <a:rPr lang="en-US" sz="1200" b="0" kern="1200" dirty="0" err="1">
                          <a:solidFill>
                            <a:schemeClr val="tx1"/>
                          </a:solidFill>
                          <a:effectLst/>
                          <a:latin typeface="+mn-lt"/>
                          <a:ea typeface="+mn-ea"/>
                          <a:cs typeface="+mn-cs"/>
                        </a:rPr>
                        <a:t>measurements&amp;KPIs</a:t>
                      </a:r>
                      <a:r>
                        <a:rPr lang="en-US" sz="1200" b="0" kern="1200" dirty="0">
                          <a:solidFill>
                            <a:schemeClr val="tx1"/>
                          </a:solidFill>
                          <a:effectLst/>
                          <a:latin typeface="+mn-lt"/>
                          <a:ea typeface="+mn-ea"/>
                          <a:cs typeface="+mn-cs"/>
                        </a:rPr>
                        <a:t> and </a:t>
                      </a:r>
                      <a:r>
                        <a:rPr lang="en-US" sz="1200" b="0" kern="1200" dirty="0" err="1">
                          <a:solidFill>
                            <a:schemeClr val="tx1"/>
                          </a:solidFill>
                          <a:effectLst/>
                          <a:latin typeface="+mn-lt"/>
                          <a:ea typeface="+mn-ea"/>
                          <a:cs typeface="+mn-cs"/>
                        </a:rPr>
                        <a:t>Trace&amp;MDT&amp;QoE</a:t>
                      </a:r>
                      <a:endParaRPr lang="en-US" sz="1200" b="0" kern="1200" dirty="0">
                        <a:solidFill>
                          <a:schemeClr val="tx1"/>
                        </a:solidFill>
                        <a:effectLst/>
                        <a:latin typeface="+mn-lt"/>
                        <a:ea typeface="+mn-ea"/>
                        <a:cs typeface="+mn-c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GB" sz="1200" b="0" kern="1200" dirty="0" err="1">
                          <a:solidFill>
                            <a:schemeClr val="tx1"/>
                          </a:solidFill>
                          <a:effectLst/>
                          <a:latin typeface="+mn-lt"/>
                          <a:ea typeface="+mn-ea"/>
                          <a:cs typeface="+mn-cs"/>
                        </a:rPr>
                        <a:t>PM_KPI_Trace_MDT_QoE</a:t>
                      </a:r>
                      <a:r>
                        <a:rPr lang="en-GB" sz="1200" b="0" kern="1200" dirty="0">
                          <a:solidFill>
                            <a:schemeClr val="tx1"/>
                          </a:solidFill>
                          <a:effectLst/>
                          <a:latin typeface="+mn-lt"/>
                          <a:ea typeface="+mn-ea"/>
                          <a:cs typeface="+mn-cs"/>
                        </a:rPr>
                        <a:t>-OAM</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70004857"/>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WID on Enhancement of Management Aspects related to NWDAF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GB" sz="1200" b="0" kern="1200" dirty="0">
                          <a:solidFill>
                            <a:schemeClr val="tx1"/>
                          </a:solidFill>
                          <a:effectLst/>
                          <a:latin typeface="+mn-lt"/>
                          <a:ea typeface="+mn-ea"/>
                          <a:cs typeface="+mn-cs"/>
                        </a:rPr>
                        <a:t>NWDAF-OAM_Ph3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74792681"/>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WID on OAM for Extended Reality and Media service (XRM) Phase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GB" sz="1200" b="0" kern="1200" dirty="0">
                          <a:solidFill>
                            <a:schemeClr val="tx1"/>
                          </a:solidFill>
                          <a:effectLst/>
                          <a:latin typeface="+mn-lt"/>
                          <a:ea typeface="+mn-ea"/>
                          <a:cs typeface="+mn-cs"/>
                        </a:rPr>
                        <a:t>XRM_Ph2-OAM</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38195966"/>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Rel-20 New SID on Charging Aspects of CAPIF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kern="1200" dirty="0">
                          <a:solidFill>
                            <a:schemeClr val="tx1"/>
                          </a:solidFill>
                          <a:effectLst/>
                          <a:latin typeface="+mn-lt"/>
                          <a:ea typeface="+mn-ea"/>
                          <a:cs typeface="+mn-cs"/>
                        </a:rPr>
                        <a:t>FS_CAPIF_Ph3-CH</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22227273"/>
                  </a:ext>
                </a:extLst>
              </a:tr>
            </a:tbl>
          </a:graphicData>
        </a:graphic>
      </p:graphicFrame>
      <p:sp>
        <p:nvSpPr>
          <p:cNvPr id="2" name="TextBox 1">
            <a:extLst>
              <a:ext uri="{FF2B5EF4-FFF2-40B4-BE49-F238E27FC236}">
                <a16:creationId xmlns:a16="http://schemas.microsoft.com/office/drawing/2014/main" id="{1D8A4693-0347-4027-944C-6829379129BD}"/>
              </a:ext>
            </a:extLst>
          </p:cNvPr>
          <p:cNvSpPr txBox="1"/>
          <p:nvPr/>
        </p:nvSpPr>
        <p:spPr>
          <a:xfrm>
            <a:off x="573206" y="1019420"/>
            <a:ext cx="9240222" cy="292388"/>
          </a:xfrm>
          <a:prstGeom prst="rect">
            <a:avLst/>
          </a:prstGeom>
          <a:noFill/>
        </p:spPr>
        <p:txBody>
          <a:bodyPr wrap="none" rtlCol="0">
            <a:spAutoFit/>
          </a:bodyPr>
          <a:lstStyle/>
          <a:p>
            <a:r>
              <a:rPr lang="en-US" altLang="zh-CN" b="1" dirty="0">
                <a:solidFill>
                  <a:srgbClr val="FF0000"/>
                </a:solidFill>
                <a:latin typeface="+mn-lt"/>
              </a:rPr>
              <a:t>14</a:t>
            </a:r>
            <a:r>
              <a:rPr lang="en-US" altLang="zh-CN" b="1" dirty="0">
                <a:latin typeface="+mn-lt"/>
              </a:rPr>
              <a:t> new Rel-20 topics sent for SA approval, including </a:t>
            </a:r>
            <a:r>
              <a:rPr lang="en-US" altLang="zh-CN" b="1" dirty="0">
                <a:solidFill>
                  <a:srgbClr val="FF0000"/>
                </a:solidFill>
                <a:latin typeface="+mn-lt"/>
              </a:rPr>
              <a:t>9</a:t>
            </a:r>
            <a:r>
              <a:rPr lang="en-US" altLang="zh-CN" b="1" dirty="0">
                <a:latin typeface="+mn-lt"/>
              </a:rPr>
              <a:t> OAM prime study items, </a:t>
            </a:r>
            <a:r>
              <a:rPr lang="en-US" altLang="zh-CN" b="1" dirty="0">
                <a:solidFill>
                  <a:srgbClr val="FF0000"/>
                </a:solidFill>
                <a:latin typeface="+mn-lt"/>
              </a:rPr>
              <a:t>4</a:t>
            </a:r>
            <a:r>
              <a:rPr lang="en-US" altLang="zh-CN" b="1" dirty="0">
                <a:latin typeface="+mn-lt"/>
              </a:rPr>
              <a:t> OAM support work items, </a:t>
            </a:r>
            <a:r>
              <a:rPr lang="en-US" altLang="zh-CN" b="1" dirty="0">
                <a:solidFill>
                  <a:srgbClr val="FF0000"/>
                </a:solidFill>
                <a:latin typeface="+mn-lt"/>
              </a:rPr>
              <a:t>1</a:t>
            </a:r>
            <a:r>
              <a:rPr lang="en-US" altLang="zh-CN" b="1" dirty="0">
                <a:latin typeface="+mn-lt"/>
              </a:rPr>
              <a:t> CH support study item</a:t>
            </a:r>
            <a:endParaRPr lang="zh-CN" altLang="en-US" b="1" dirty="0">
              <a:latin typeface="+mn-lt"/>
            </a:endParaRPr>
          </a:p>
        </p:txBody>
      </p:sp>
    </p:spTree>
    <p:extLst>
      <p:ext uri="{BB962C8B-B14F-4D97-AF65-F5344CB8AC3E}">
        <p14:creationId xmlns:p14="http://schemas.microsoft.com/office/powerpoint/2010/main" val="311680433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D6C5-B2B9-4A08-B64D-D31BFA433E1D}"/>
              </a:ext>
            </a:extLst>
          </p:cNvPr>
          <p:cNvSpPr>
            <a:spLocks noGrp="1"/>
          </p:cNvSpPr>
          <p:nvPr>
            <p:ph type="title"/>
          </p:nvPr>
        </p:nvSpPr>
        <p:spPr/>
        <p:txBody>
          <a:bodyPr/>
          <a:lstStyle/>
          <a:p>
            <a:r>
              <a:rPr lang="en-US" altLang="zh-CN" sz="4000" dirty="0"/>
              <a:t>SA5 Liaisons to SA</a:t>
            </a:r>
            <a:endParaRPr lang="zh-CN" altLang="en-US" sz="4000" dirty="0"/>
          </a:p>
        </p:txBody>
      </p:sp>
      <p:graphicFrame>
        <p:nvGraphicFramePr>
          <p:cNvPr id="5" name="表格 8">
            <a:extLst>
              <a:ext uri="{FF2B5EF4-FFF2-40B4-BE49-F238E27FC236}">
                <a16:creationId xmlns:a16="http://schemas.microsoft.com/office/drawing/2014/main" id="{778399BB-476D-437C-B47C-E52D92B23EB6}"/>
              </a:ext>
            </a:extLst>
          </p:cNvPr>
          <p:cNvGraphicFramePr>
            <a:graphicFrameLocks noGrp="1"/>
          </p:cNvGraphicFramePr>
          <p:nvPr>
            <p:extLst>
              <p:ext uri="{D42A27DB-BD31-4B8C-83A1-F6EECF244321}">
                <p14:modId xmlns:p14="http://schemas.microsoft.com/office/powerpoint/2010/main" val="4051124715"/>
              </p:ext>
            </p:extLst>
          </p:nvPr>
        </p:nvGraphicFramePr>
        <p:xfrm>
          <a:off x="256800" y="1489320"/>
          <a:ext cx="11678400" cy="1676400"/>
        </p:xfrm>
        <a:graphic>
          <a:graphicData uri="http://schemas.openxmlformats.org/drawingml/2006/table">
            <a:tbl>
              <a:tblPr firstRow="1" firstCol="1" bandRow="1">
                <a:tableStyleId>{F5AB1C69-6EDB-4FF4-983F-18BD219EF322}</a:tableStyleId>
              </a:tblPr>
              <a:tblGrid>
                <a:gridCol w="1079974">
                  <a:extLst>
                    <a:ext uri="{9D8B030D-6E8A-4147-A177-3AD203B41FA5}">
                      <a16:colId xmlns:a16="http://schemas.microsoft.com/office/drawing/2014/main" val="1050790511"/>
                    </a:ext>
                  </a:extLst>
                </a:gridCol>
                <a:gridCol w="1057670">
                  <a:extLst>
                    <a:ext uri="{9D8B030D-6E8A-4147-A177-3AD203B41FA5}">
                      <a16:colId xmlns:a16="http://schemas.microsoft.com/office/drawing/2014/main" val="3496033843"/>
                    </a:ext>
                  </a:extLst>
                </a:gridCol>
                <a:gridCol w="2880715">
                  <a:extLst>
                    <a:ext uri="{9D8B030D-6E8A-4147-A177-3AD203B41FA5}">
                      <a16:colId xmlns:a16="http://schemas.microsoft.com/office/drawing/2014/main" val="1721966559"/>
                    </a:ext>
                  </a:extLst>
                </a:gridCol>
                <a:gridCol w="938802">
                  <a:extLst>
                    <a:ext uri="{9D8B030D-6E8A-4147-A177-3AD203B41FA5}">
                      <a16:colId xmlns:a16="http://schemas.microsoft.com/office/drawing/2014/main" val="3101015917"/>
                    </a:ext>
                  </a:extLst>
                </a:gridCol>
                <a:gridCol w="1185461">
                  <a:extLst>
                    <a:ext uri="{9D8B030D-6E8A-4147-A177-3AD203B41FA5}">
                      <a16:colId xmlns:a16="http://schemas.microsoft.com/office/drawing/2014/main" val="3854183205"/>
                    </a:ext>
                  </a:extLst>
                </a:gridCol>
                <a:gridCol w="1646678">
                  <a:extLst>
                    <a:ext uri="{9D8B030D-6E8A-4147-A177-3AD203B41FA5}">
                      <a16:colId xmlns:a16="http://schemas.microsoft.com/office/drawing/2014/main" val="520188439"/>
                    </a:ext>
                  </a:extLst>
                </a:gridCol>
                <a:gridCol w="1444550">
                  <a:extLst>
                    <a:ext uri="{9D8B030D-6E8A-4147-A177-3AD203B41FA5}">
                      <a16:colId xmlns:a16="http://schemas.microsoft.com/office/drawing/2014/main" val="2501763921"/>
                    </a:ext>
                  </a:extLst>
                </a:gridCol>
                <a:gridCol w="1444550">
                  <a:extLst>
                    <a:ext uri="{9D8B030D-6E8A-4147-A177-3AD203B41FA5}">
                      <a16:colId xmlns:a16="http://schemas.microsoft.com/office/drawing/2014/main" val="2160464347"/>
                    </a:ext>
                  </a:extLst>
                </a:gridCol>
              </a:tblGrid>
              <a:tr h="209383">
                <a:tc>
                  <a:txBody>
                    <a:bodyPr/>
                    <a:lstStyle/>
                    <a:p>
                      <a:pPr algn="ctr">
                        <a:spcAft>
                          <a:spcPts val="0"/>
                        </a:spcAft>
                      </a:pPr>
                      <a:r>
                        <a:rPr lang="en-US" sz="1400" dirty="0" err="1">
                          <a:solidFill>
                            <a:schemeClr val="tx1"/>
                          </a:solidFill>
                          <a:effectLst/>
                          <a:latin typeface="+mn-lt"/>
                        </a:rPr>
                        <a:t>Tdoc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Reply 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Title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Doc-type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Source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Cc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altLang="zh-CN" sz="1400" dirty="0">
                          <a:solidFill>
                            <a:schemeClr val="tx1"/>
                          </a:solidFill>
                          <a:effectLst/>
                          <a:latin typeface="+mn-lt"/>
                          <a:ea typeface="PMingLiU"/>
                        </a:rPr>
                        <a:t>Action from SA</a:t>
                      </a:r>
                      <a:endParaRPr lang="en-US" sz="1400" dirty="0">
                        <a:solidFill>
                          <a:schemeClr val="tx1"/>
                        </a:solidFill>
                        <a:effectLst/>
                        <a:latin typeface="+mn-lt"/>
                        <a:ea typeface="PMingLiU"/>
                      </a:endParaRPr>
                    </a:p>
                  </a:txBody>
                  <a:tcPr marL="68580" marR="68580" marT="0" marB="0" anchor="b">
                    <a:solidFill>
                      <a:srgbClr val="92D050"/>
                    </a:solidFill>
                  </a:tcPr>
                </a:tc>
                <a:extLst>
                  <a:ext uri="{0D108BD9-81ED-4DB2-BD59-A6C34878D82A}">
                    <a16:rowId xmlns:a16="http://schemas.microsoft.com/office/drawing/2014/main" val="3003159646"/>
                  </a:ext>
                </a:extLst>
              </a:tr>
              <a:tr h="143576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b="0" i="0" u="none" strike="noStrike" kern="1200" dirty="0">
                          <a:solidFill>
                            <a:srgbClr val="000000"/>
                          </a:solidFill>
                          <a:effectLst/>
                          <a:latin typeface="+mn-lt"/>
                          <a:ea typeface="+mn-ea"/>
                          <a:cs typeface="+mn-cs"/>
                        </a:rPr>
                        <a:t>SP-250432</a:t>
                      </a:r>
                      <a:endParaRPr lang="en-US" sz="1200" b="1" i="0" u="sng" strike="noStrike" dirty="0">
                        <a:solidFill>
                          <a:srgbClr val="0000FF"/>
                        </a:solidFill>
                        <a:effectLst/>
                        <a:highlight>
                          <a:srgbClr val="FFFF00"/>
                        </a:highlight>
                        <a:latin typeface="+mn-lt"/>
                        <a:ea typeface="宋体" panose="02010600030101010101" pitchFamily="2" charset="-122"/>
                      </a:endParaRPr>
                    </a:p>
                  </a:txBody>
                  <a:tcPr marL="0" marR="0" marT="0" marB="0">
                    <a:solidFill>
                      <a:srgbClr val="92D050"/>
                    </a:solidFill>
                  </a:tcPr>
                </a:tc>
                <a:tc>
                  <a:txBody>
                    <a:bodyPr/>
                    <a:lstStyle/>
                    <a:p>
                      <a:pPr marL="0" algn="l" defTabSz="1219170" rtl="0" eaLnBrk="1" fontAlgn="t" latinLnBrk="0" hangingPunct="1"/>
                      <a:endParaRPr lang="en-US" sz="1200" b="0" i="0" u="none" strike="noStrike" kern="1200" dirty="0">
                        <a:solidFill>
                          <a:srgbClr val="000000"/>
                        </a:solidFill>
                        <a:effectLst/>
                        <a:latin typeface="+mn-lt"/>
                        <a:ea typeface="宋体" panose="02010600030101010101" pitchFamily="2" charset="-122"/>
                        <a:cs typeface="+mn-cs"/>
                      </a:endParaRPr>
                    </a:p>
                  </a:txBody>
                  <a:tcPr marL="0" marR="0" marT="0" marB="0"/>
                </a:tc>
                <a:tc>
                  <a:txBody>
                    <a:bodyPr/>
                    <a:lstStyle/>
                    <a:p>
                      <a:pPr marL="0" algn="l" defTabSz="1219170" rtl="0" eaLnBrk="1" fontAlgn="t" latinLnBrk="0" hangingPunct="1"/>
                      <a:r>
                        <a:rPr lang="en-US" sz="1200" b="0" i="0" u="none" strike="noStrike" kern="1200" dirty="0">
                          <a:solidFill>
                            <a:srgbClr val="000000"/>
                          </a:solidFill>
                          <a:effectLst/>
                          <a:latin typeface="+mn-lt"/>
                          <a:ea typeface="宋体" panose="02010600030101010101" pitchFamily="2" charset="-122"/>
                          <a:cs typeface="+mn-cs"/>
                        </a:rPr>
                        <a:t>LS to SA for guidance of maintenance of specifications</a:t>
                      </a:r>
                    </a:p>
                  </a:txBody>
                  <a:tcPr marL="0" marR="0" marT="0" marB="0"/>
                </a:tc>
                <a:tc>
                  <a:txBody>
                    <a:bodyPr/>
                    <a:lstStyle/>
                    <a:p>
                      <a:pPr marL="0" algn="l" defTabSz="1219170" rtl="0" eaLnBrk="1" fontAlgn="t" latinLnBrk="0" hangingPunct="1">
                        <a:spcAft>
                          <a:spcPts val="0"/>
                        </a:spcAft>
                      </a:pPr>
                      <a:r>
                        <a:rPr lang="en-US" sz="1200" b="0" i="0" u="none" strike="noStrike" kern="1200" dirty="0">
                          <a:solidFill>
                            <a:srgbClr val="000000"/>
                          </a:solidFill>
                          <a:effectLst/>
                          <a:latin typeface="+mn-lt"/>
                          <a:ea typeface="宋体" panose="02010600030101010101" pitchFamily="2" charset="-122"/>
                          <a:cs typeface="+mn-cs"/>
                        </a:rPr>
                        <a:t>LS in</a:t>
                      </a:r>
                    </a:p>
                  </a:txBody>
                  <a:tcPr marL="68580" marR="68580" marT="0" marB="0" anchor="b"/>
                </a:tc>
                <a:tc>
                  <a:txBody>
                    <a:bodyPr/>
                    <a:lstStyle/>
                    <a:p>
                      <a:pPr marL="0" algn="l" defTabSz="1219170" rtl="0" eaLnBrk="1" fontAlgn="t" latinLnBrk="0" hangingPunct="1">
                        <a:spcAft>
                          <a:spcPts val="0"/>
                        </a:spcAft>
                      </a:pPr>
                      <a:r>
                        <a:rPr lang="en-US" sz="1200" b="0" i="0" u="none" strike="noStrike" kern="1200" dirty="0">
                          <a:solidFill>
                            <a:srgbClr val="000000"/>
                          </a:solidFill>
                          <a:effectLst/>
                          <a:latin typeface="+mn-lt"/>
                          <a:ea typeface="宋体" panose="02010600030101010101" pitchFamily="2" charset="-122"/>
                          <a:cs typeface="+mn-cs"/>
                        </a:rPr>
                        <a:t>SA5</a:t>
                      </a:r>
                    </a:p>
                  </a:txBody>
                  <a:tcPr marL="68580" marR="68580" marT="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nn-NO" altLang="zh-CN" sz="1200" b="0" i="0" u="none" strike="noStrike" kern="1200" dirty="0">
                          <a:solidFill>
                            <a:srgbClr val="000000"/>
                          </a:solidFill>
                          <a:effectLst/>
                          <a:latin typeface="+mn-lt"/>
                          <a:ea typeface="宋体" panose="02010600030101010101" pitchFamily="2" charset="-122"/>
                          <a:cs typeface="+mn-cs"/>
                        </a:rPr>
                        <a:t>SA</a:t>
                      </a:r>
                      <a:endParaRPr lang="en-US" sz="1200" b="0" i="0" u="none" strike="noStrike" kern="1200" dirty="0">
                        <a:solidFill>
                          <a:srgbClr val="000000"/>
                        </a:solidFill>
                        <a:effectLst/>
                        <a:latin typeface="+mn-lt"/>
                        <a:ea typeface="宋体" panose="02010600030101010101" pitchFamily="2" charset="-122"/>
                        <a:cs typeface="+mn-cs"/>
                      </a:endParaRPr>
                    </a:p>
                  </a:txBody>
                  <a:tcPr marL="68580" marR="68580" marT="0" marB="0" anchor="b"/>
                </a:tc>
                <a:tc>
                  <a:txBody>
                    <a:bodyPr/>
                    <a:lstStyle/>
                    <a:p>
                      <a:pPr>
                        <a:spcAft>
                          <a:spcPts val="0"/>
                        </a:spcAft>
                      </a:pPr>
                      <a:endParaRPr lang="en-US" sz="1200" dirty="0">
                        <a:effectLst/>
                        <a:latin typeface="+mn-lt"/>
                        <a:ea typeface="PMingLiU"/>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SA5 asks SA for guidance on whether it is possible to reduce the number of CRs on old releases without violating the FASMO criteria.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3824035094"/>
                  </a:ext>
                </a:extLst>
              </a:tr>
            </a:tbl>
          </a:graphicData>
        </a:graphic>
      </p:graphicFrame>
    </p:spTree>
    <p:extLst>
      <p:ext uri="{BB962C8B-B14F-4D97-AF65-F5344CB8AC3E}">
        <p14:creationId xmlns:p14="http://schemas.microsoft.com/office/powerpoint/2010/main" val="55089493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05" y="494278"/>
            <a:ext cx="9112251" cy="1143000"/>
          </a:xfrm>
        </p:spPr>
        <p:txBody>
          <a:bodyPr/>
          <a:lstStyle/>
          <a:p>
            <a:r>
              <a:rPr lang="sv-SE" sz="3600" dirty="0"/>
              <a:t>TRs / TSs to SA#108 for information/approval</a:t>
            </a:r>
            <a:br>
              <a:rPr lang="sv-SE" sz="3600" dirty="0"/>
            </a:br>
            <a:endParaRPr lang="sv-SE" sz="3600"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006400952"/>
              </p:ext>
            </p:extLst>
          </p:nvPr>
        </p:nvGraphicFramePr>
        <p:xfrm>
          <a:off x="213360" y="1637279"/>
          <a:ext cx="11643360" cy="994410"/>
        </p:xfrm>
        <a:graphic>
          <a:graphicData uri="http://schemas.openxmlformats.org/drawingml/2006/table">
            <a:tbl>
              <a:tblPr firstRow="1" bandRow="1">
                <a:tableStyleId>{5C22544A-7EE6-4342-B048-85BDC9FD1C3A}</a:tableStyleId>
              </a:tblPr>
              <a:tblGrid>
                <a:gridCol w="1347642">
                  <a:extLst>
                    <a:ext uri="{9D8B030D-6E8A-4147-A177-3AD203B41FA5}">
                      <a16:colId xmlns:a16="http://schemas.microsoft.com/office/drawing/2014/main" val="570476699"/>
                    </a:ext>
                  </a:extLst>
                </a:gridCol>
                <a:gridCol w="8015814">
                  <a:extLst>
                    <a:ext uri="{9D8B030D-6E8A-4147-A177-3AD203B41FA5}">
                      <a16:colId xmlns:a16="http://schemas.microsoft.com/office/drawing/2014/main" val="2618836924"/>
                    </a:ext>
                  </a:extLst>
                </a:gridCol>
                <a:gridCol w="2279904">
                  <a:extLst>
                    <a:ext uri="{9D8B030D-6E8A-4147-A177-3AD203B41FA5}">
                      <a16:colId xmlns:a16="http://schemas.microsoft.com/office/drawing/2014/main" val="3016348962"/>
                    </a:ext>
                  </a:extLst>
                </a:gridCol>
              </a:tblGrid>
              <a:tr h="187870">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Title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13499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0" i="0" u="none" strike="noStrike" kern="1200">
                          <a:solidFill>
                            <a:srgbClr val="000000"/>
                          </a:solidFill>
                          <a:effectLst/>
                          <a:latin typeface="+mn-lt"/>
                          <a:ea typeface="宋体" panose="02010600030101010101" pitchFamily="2" charset="-122"/>
                          <a:cs typeface="+mn-cs"/>
                        </a:rPr>
                        <a:t>SP-250493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宋体" panose="02010600030101010101" pitchFamily="2" charset="-122"/>
                          <a:cs typeface="+mn-cs"/>
                        </a:rPr>
                        <a:t>Presentation of TS 28.561 </a:t>
                      </a:r>
                      <a:r>
                        <a:rPr lang="en-US" sz="1200" b="0" i="0" u="none" strike="noStrike" kern="1200" dirty="0">
                          <a:solidFill>
                            <a:srgbClr val="0000FF"/>
                          </a:solidFill>
                          <a:effectLst/>
                          <a:latin typeface="+mn-lt"/>
                          <a:ea typeface="宋体" panose="02010600030101010101" pitchFamily="2" charset="-122"/>
                          <a:cs typeface="+mn-cs"/>
                        </a:rPr>
                        <a:t>Management and orchestration; Management aspects of Network Digital Twins</a:t>
                      </a:r>
                      <a:r>
                        <a:rPr lang="en-US" sz="1200" b="0" i="0" u="none" strike="noStrike" kern="1200" dirty="0">
                          <a:solidFill>
                            <a:srgbClr val="000000"/>
                          </a:solidFill>
                          <a:effectLst/>
                          <a:latin typeface="+mn-lt"/>
                          <a:ea typeface="宋体" panose="02010600030101010101" pitchFamily="2" charset="-122"/>
                          <a:cs typeface="+mn-cs"/>
                        </a:rPr>
                        <a:t> to TSG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For </a:t>
                      </a: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information</a:t>
                      </a:r>
                      <a:endPar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608218"/>
                  </a:ext>
                </a:extLst>
              </a:tr>
              <a:tr h="179988">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宋体" panose="02010600030101010101" pitchFamily="2" charset="-122"/>
                          <a:cs typeface="+mn-cs"/>
                        </a:rPr>
                        <a:t>SP-250494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宋体" panose="02010600030101010101" pitchFamily="2" charset="-122"/>
                          <a:cs typeface="+mn-cs"/>
                        </a:rPr>
                        <a:t>Presentation of TS 28.579 </a:t>
                      </a:r>
                      <a:r>
                        <a:rPr lang="en-US" sz="1200" b="0" i="0" u="none" strike="noStrike" kern="1200" dirty="0">
                          <a:solidFill>
                            <a:srgbClr val="0000FF"/>
                          </a:solidFill>
                          <a:effectLst/>
                          <a:latin typeface="+mn-lt"/>
                          <a:ea typeface="宋体" panose="02010600030101010101" pitchFamily="2" charset="-122"/>
                          <a:cs typeface="+mn-cs"/>
                        </a:rPr>
                        <a:t>Management and orchestration; Management services exposure to external consumers through CAPIF </a:t>
                      </a:r>
                      <a:r>
                        <a:rPr lang="en-US" sz="1200" b="0" i="0" u="none" strike="noStrike" kern="1200" dirty="0">
                          <a:solidFill>
                            <a:srgbClr val="000000"/>
                          </a:solidFill>
                          <a:effectLst/>
                          <a:latin typeface="+mn-lt"/>
                          <a:ea typeface="宋体" panose="02010600030101010101" pitchFamily="2" charset="-122"/>
                          <a:cs typeface="+mn-cs"/>
                        </a:rPr>
                        <a:t>to TSG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For information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9499145"/>
                  </a:ext>
                </a:extLst>
              </a:tr>
            </a:tbl>
          </a:graphicData>
        </a:graphic>
      </p:graphicFrame>
      <p:sp>
        <p:nvSpPr>
          <p:cNvPr id="3" name="Rectangle 2">
            <a:extLst>
              <a:ext uri="{FF2B5EF4-FFF2-40B4-BE49-F238E27FC236}">
                <a16:creationId xmlns:a16="http://schemas.microsoft.com/office/drawing/2014/main" id="{9F316D8D-B3FF-4FBE-910D-07A3BD1B23C8}"/>
              </a:ext>
            </a:extLst>
          </p:cNvPr>
          <p:cNvSpPr/>
          <p:nvPr/>
        </p:nvSpPr>
        <p:spPr>
          <a:xfrm>
            <a:off x="480805" y="1163314"/>
            <a:ext cx="9869424" cy="307777"/>
          </a:xfrm>
          <a:prstGeom prst="rect">
            <a:avLst/>
          </a:prstGeom>
        </p:spPr>
        <p:txBody>
          <a:bodyPr wrap="square">
            <a:spAutoFit/>
          </a:bodyPr>
          <a:lstStyle/>
          <a:p>
            <a:r>
              <a:rPr lang="en-US" altLang="zh-CN" sz="1400" b="1" kern="0" dirty="0">
                <a:latin typeface="+mn-lt"/>
              </a:rPr>
              <a:t>2 TSs send to SA for information</a:t>
            </a:r>
          </a:p>
        </p:txBody>
      </p:sp>
    </p:spTree>
    <p:extLst>
      <p:ext uri="{BB962C8B-B14F-4D97-AF65-F5344CB8AC3E}">
        <p14:creationId xmlns:p14="http://schemas.microsoft.com/office/powerpoint/2010/main" val="720499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381F-9197-410C-88E3-281EE8ED5AC1}"/>
              </a:ext>
            </a:extLst>
          </p:cNvPr>
          <p:cNvSpPr>
            <a:spLocks noGrp="1"/>
          </p:cNvSpPr>
          <p:nvPr>
            <p:ph type="title"/>
          </p:nvPr>
        </p:nvSpPr>
        <p:spPr/>
        <p:txBody>
          <a:bodyPr/>
          <a:lstStyle/>
          <a:p>
            <a:r>
              <a:rPr lang="en-US" altLang="zh-CN" sz="4400" dirty="0"/>
              <a:t>List of SA5 CR pack to SA#108</a:t>
            </a:r>
            <a:endParaRPr lang="zh-CN" altLang="en-US" dirty="0"/>
          </a:p>
        </p:txBody>
      </p:sp>
      <p:sp>
        <p:nvSpPr>
          <p:cNvPr id="6" name="Rectangle 5">
            <a:extLst>
              <a:ext uri="{FF2B5EF4-FFF2-40B4-BE49-F238E27FC236}">
                <a16:creationId xmlns:a16="http://schemas.microsoft.com/office/drawing/2014/main" id="{53621B01-DCC0-4E0A-9448-41643B62CA38}"/>
              </a:ext>
            </a:extLst>
          </p:cNvPr>
          <p:cNvSpPr/>
          <p:nvPr/>
        </p:nvSpPr>
        <p:spPr>
          <a:xfrm>
            <a:off x="5803392" y="1307478"/>
            <a:ext cx="5382768" cy="4962897"/>
          </a:xfrm>
          <a:prstGeom prst="rect">
            <a:avLst/>
          </a:prstGeom>
          <a:ln w="3175">
            <a:solidFill>
              <a:schemeClr val="tx1"/>
            </a:solidFill>
          </a:ln>
        </p:spPr>
        <p:txBody>
          <a:bodyPr wrap="square">
            <a:spAutoFit/>
          </a:bodyPr>
          <a:lstStyle/>
          <a:p>
            <a:r>
              <a:rPr lang="en-US" altLang="zh-CN" sz="1050" b="1" dirty="0"/>
              <a:t>List of Rel-19 CRs:</a:t>
            </a:r>
            <a:endParaRPr lang="en-US" altLang="zh-CN" sz="1000" dirty="0"/>
          </a:p>
          <a:p>
            <a:pPr marL="171450" indent="-171450">
              <a:buFont typeface="Wingdings" panose="05000000000000000000" pitchFamily="2" charset="2"/>
              <a:buChar char="Ø"/>
            </a:pPr>
            <a:r>
              <a:rPr lang="en-US" altLang="zh-CN" sz="900" dirty="0"/>
              <a:t>SP-250516	CR pack on 5G_ProSe_Ph3_CH</a:t>
            </a:r>
          </a:p>
          <a:p>
            <a:pPr marL="171450" indent="-171450">
              <a:buFont typeface="Wingdings" panose="05000000000000000000" pitchFamily="2" charset="2"/>
              <a:buChar char="Ø"/>
            </a:pPr>
            <a:r>
              <a:rPr lang="en-US" altLang="zh-CN" sz="900" dirty="0"/>
              <a:t>SP-250517	CR pack on 5GMDT_Ph2</a:t>
            </a:r>
          </a:p>
          <a:p>
            <a:pPr marL="171450" indent="-171450">
              <a:buFont typeface="Wingdings" panose="05000000000000000000" pitchFamily="2" charset="2"/>
              <a:buChar char="Ø"/>
            </a:pPr>
            <a:r>
              <a:rPr lang="en-US" altLang="zh-CN" sz="900" dirty="0"/>
              <a:t>SP-250518	CR pack on 5GSAT_Ph3-CH</a:t>
            </a:r>
          </a:p>
          <a:p>
            <a:pPr marL="171450" indent="-171450">
              <a:buFont typeface="Wingdings" panose="05000000000000000000" pitchFamily="2" charset="2"/>
              <a:buChar char="Ø"/>
            </a:pPr>
            <a:r>
              <a:rPr lang="en-US" altLang="zh-CN" sz="900" dirty="0"/>
              <a:t>SP-250520	CR pack on AdNRM_Ph3</a:t>
            </a:r>
          </a:p>
          <a:p>
            <a:pPr marL="171450" indent="-171450">
              <a:buFont typeface="Wingdings" panose="05000000000000000000" pitchFamily="2" charset="2"/>
              <a:buChar char="Ø"/>
            </a:pPr>
            <a:r>
              <a:rPr lang="en-US" altLang="zh-CN" sz="900" dirty="0"/>
              <a:t>SP-250521	CR pack on AIML_MGT_Ph2</a:t>
            </a:r>
          </a:p>
          <a:p>
            <a:pPr marL="171450" indent="-171450">
              <a:buFont typeface="Wingdings" panose="05000000000000000000" pitchFamily="2" charset="2"/>
              <a:buChar char="Ø"/>
            </a:pPr>
            <a:r>
              <a:rPr lang="en-US" altLang="zh-CN" sz="900" dirty="0"/>
              <a:t>SP-250522	CR pack on </a:t>
            </a:r>
            <a:r>
              <a:rPr lang="en-US" altLang="zh-CN" sz="900" dirty="0" err="1"/>
              <a:t>AmbientIoT</a:t>
            </a:r>
            <a:r>
              <a:rPr lang="en-US" altLang="zh-CN" sz="900" dirty="0"/>
              <a:t>-CH</a:t>
            </a:r>
          </a:p>
          <a:p>
            <a:pPr marL="171450" indent="-171450">
              <a:buFont typeface="Wingdings" panose="05000000000000000000" pitchFamily="2" charset="2"/>
              <a:buChar char="Ø"/>
            </a:pPr>
            <a:r>
              <a:rPr lang="en-US" altLang="zh-CN" sz="900" dirty="0"/>
              <a:t>SP-250523	CR pack on CH_5G_eLCS_Ph3</a:t>
            </a:r>
          </a:p>
          <a:p>
            <a:pPr marL="171450" indent="-171450">
              <a:buFont typeface="Wingdings" panose="05000000000000000000" pitchFamily="2" charset="2"/>
              <a:buChar char="Ø"/>
            </a:pPr>
            <a:r>
              <a:rPr lang="en-US" altLang="zh-CN" sz="900" dirty="0"/>
              <a:t>SP-250524	CR pack on CH_CAPIF_EXT</a:t>
            </a:r>
          </a:p>
          <a:p>
            <a:pPr marL="171450" indent="-171450">
              <a:buFont typeface="Wingdings" panose="05000000000000000000" pitchFamily="2" charset="2"/>
              <a:buChar char="Ø"/>
            </a:pPr>
            <a:r>
              <a:rPr lang="en-US" altLang="zh-CN" sz="900" dirty="0"/>
              <a:t>SP-250525	CR pack on </a:t>
            </a:r>
            <a:r>
              <a:rPr lang="en-US" altLang="zh-CN" sz="900" dirty="0" err="1"/>
              <a:t>CH_MOCN_NetShare</a:t>
            </a:r>
            <a:endParaRPr lang="en-US" altLang="zh-CN" sz="900" dirty="0"/>
          </a:p>
          <a:p>
            <a:pPr marL="171450" indent="-171450">
              <a:buFont typeface="Wingdings" panose="05000000000000000000" pitchFamily="2" charset="2"/>
              <a:buChar char="Ø"/>
            </a:pPr>
            <a:r>
              <a:rPr lang="en-US" altLang="zh-CN" sz="900" dirty="0"/>
              <a:t>SP-250526	CR pack on </a:t>
            </a:r>
            <a:r>
              <a:rPr lang="en-US" altLang="zh-CN" sz="900" dirty="0" err="1"/>
              <a:t>CHFSeg</a:t>
            </a:r>
            <a:endParaRPr lang="en-US" altLang="zh-CN" sz="900" dirty="0"/>
          </a:p>
          <a:p>
            <a:pPr marL="171450" indent="-171450">
              <a:buFont typeface="Wingdings" panose="05000000000000000000" pitchFamily="2" charset="2"/>
              <a:buChar char="Ø"/>
            </a:pPr>
            <a:r>
              <a:rPr lang="en-US" altLang="zh-CN" sz="900" dirty="0"/>
              <a:t>SP-250527	CR pack on </a:t>
            </a:r>
            <a:r>
              <a:rPr lang="en-US" altLang="zh-CN" sz="900" dirty="0" err="1"/>
              <a:t>Data_SREP</a:t>
            </a:r>
            <a:endParaRPr lang="en-US" altLang="zh-CN" sz="900" dirty="0"/>
          </a:p>
          <a:p>
            <a:pPr marL="171450" indent="-171450">
              <a:buFont typeface="Wingdings" panose="05000000000000000000" pitchFamily="2" charset="2"/>
              <a:buChar char="Ø"/>
            </a:pPr>
            <a:r>
              <a:rPr lang="en-US" altLang="zh-CN" sz="900" dirty="0"/>
              <a:t>SP-250528	CR pack on eMDAS_Ph3 (1/2)</a:t>
            </a:r>
          </a:p>
          <a:p>
            <a:pPr marL="171450" indent="-171450">
              <a:buFont typeface="Wingdings" panose="05000000000000000000" pitchFamily="2" charset="2"/>
              <a:buChar char="Ø"/>
            </a:pPr>
            <a:r>
              <a:rPr lang="en-US" altLang="zh-CN" sz="900" dirty="0"/>
              <a:t>SP-250529	CR pack on eMDAS_Ph3 (2/2)</a:t>
            </a:r>
          </a:p>
          <a:p>
            <a:pPr marL="171450" indent="-171450">
              <a:buFont typeface="Wingdings" panose="05000000000000000000" pitchFamily="2" charset="2"/>
              <a:buChar char="Ø"/>
            </a:pPr>
            <a:r>
              <a:rPr lang="en-US" altLang="zh-CN" sz="900" dirty="0"/>
              <a:t>SP-250530	CR pack on Energy_OAM_Ph3</a:t>
            </a:r>
          </a:p>
          <a:p>
            <a:pPr marL="171450" indent="-171450">
              <a:buFont typeface="Wingdings" panose="05000000000000000000" pitchFamily="2" charset="2"/>
              <a:buChar char="Ø"/>
            </a:pPr>
            <a:r>
              <a:rPr lang="en-US" altLang="zh-CN" sz="900" dirty="0"/>
              <a:t>SP-250532	CR pack on FS_CAPIF_Ph2_CH</a:t>
            </a:r>
          </a:p>
          <a:p>
            <a:pPr marL="171450" indent="-171450">
              <a:buFont typeface="Wingdings" panose="05000000000000000000" pitchFamily="2" charset="2"/>
              <a:buChar char="Ø"/>
            </a:pPr>
            <a:r>
              <a:rPr lang="en-US" altLang="zh-CN" sz="900" dirty="0"/>
              <a:t>SP-250533	CR pack on FS_NG_RTC_Ph2_CH</a:t>
            </a:r>
          </a:p>
          <a:p>
            <a:pPr marL="171450" indent="-171450">
              <a:buFont typeface="Wingdings" panose="05000000000000000000" pitchFamily="2" charset="2"/>
              <a:buChar char="Ø"/>
            </a:pPr>
            <a:r>
              <a:rPr lang="en-US" altLang="zh-CN" sz="900" dirty="0"/>
              <a:t>SP-250534	CR pack on FS_UAS_CH</a:t>
            </a:r>
          </a:p>
          <a:p>
            <a:pPr marL="171450" indent="-171450">
              <a:buFont typeface="Wingdings" panose="05000000000000000000" pitchFamily="2" charset="2"/>
              <a:buChar char="Ø"/>
            </a:pPr>
            <a:r>
              <a:rPr lang="en-US" altLang="zh-CN" sz="900" dirty="0"/>
              <a:t>SP-250536	CR pack on IDMS_MN_Ph3 (1/2)</a:t>
            </a:r>
          </a:p>
          <a:p>
            <a:pPr marL="171450" indent="-171450">
              <a:buFont typeface="Wingdings" panose="05000000000000000000" pitchFamily="2" charset="2"/>
              <a:buChar char="Ø"/>
            </a:pPr>
            <a:r>
              <a:rPr lang="en-US" altLang="zh-CN" sz="900" dirty="0"/>
              <a:t>SP-250537	CR pack on IDMS_MN_Ph3 (2/2)</a:t>
            </a:r>
          </a:p>
          <a:p>
            <a:pPr marL="171450" indent="-171450">
              <a:buFont typeface="Wingdings" panose="05000000000000000000" pitchFamily="2" charset="2"/>
              <a:buChar char="Ø"/>
            </a:pPr>
            <a:r>
              <a:rPr lang="en-US" altLang="zh-CN" sz="900" dirty="0"/>
              <a:t>SP-250538	CR pack on MADCOL_Ph2</a:t>
            </a:r>
          </a:p>
          <a:p>
            <a:pPr marL="171450" indent="-171450">
              <a:buFont typeface="Wingdings" panose="05000000000000000000" pitchFamily="2" charset="2"/>
              <a:buChar char="Ø"/>
            </a:pPr>
            <a:r>
              <a:rPr lang="en-US" altLang="zh-CN" sz="900" dirty="0"/>
              <a:t>SP-250539	CR pack on </a:t>
            </a:r>
            <a:r>
              <a:rPr lang="en-US" altLang="zh-CN" sz="900" dirty="0" err="1"/>
              <a:t>Monstra</a:t>
            </a:r>
            <a:r>
              <a:rPr lang="en-US" altLang="zh-CN" sz="900" dirty="0"/>
              <a:t>-OAM</a:t>
            </a:r>
          </a:p>
          <a:p>
            <a:pPr marL="171450" indent="-171450">
              <a:buFont typeface="Wingdings" panose="05000000000000000000" pitchFamily="2" charset="2"/>
              <a:buChar char="Ø"/>
            </a:pPr>
            <a:r>
              <a:rPr lang="en-US" altLang="zh-CN" sz="900" dirty="0"/>
              <a:t>SP-250540	CR pack on </a:t>
            </a:r>
            <a:r>
              <a:rPr lang="en-US" altLang="zh-CN" sz="900" dirty="0" err="1"/>
              <a:t>NetShare_CH</a:t>
            </a:r>
            <a:endParaRPr lang="en-US" altLang="zh-CN" sz="900" dirty="0"/>
          </a:p>
          <a:p>
            <a:pPr marL="171450" indent="-171450">
              <a:buFont typeface="Wingdings" panose="05000000000000000000" pitchFamily="2" charset="2"/>
              <a:buChar char="Ø"/>
            </a:pPr>
            <a:r>
              <a:rPr lang="en-US" altLang="zh-CN" sz="900" dirty="0"/>
              <a:t>SP-250541	CR pack on NetShare_OAM_Ph3</a:t>
            </a:r>
          </a:p>
          <a:p>
            <a:pPr marL="171450" indent="-171450">
              <a:buFont typeface="Wingdings" panose="05000000000000000000" pitchFamily="2" charset="2"/>
              <a:buChar char="Ø"/>
            </a:pPr>
            <a:r>
              <a:rPr lang="en-US" altLang="zh-CN" sz="900" dirty="0"/>
              <a:t>SP-250542	CR pack on NG_RTC_Ph2-CH</a:t>
            </a:r>
          </a:p>
          <a:p>
            <a:pPr marL="171450" indent="-171450">
              <a:buFont typeface="Wingdings" panose="05000000000000000000" pitchFamily="2" charset="2"/>
              <a:buChar char="Ø"/>
            </a:pPr>
            <a:r>
              <a:rPr lang="en-US" altLang="zh-CN" sz="900" dirty="0"/>
              <a:t>SP-250543	CR pack on NR_MOBILE_IAB_OAM</a:t>
            </a:r>
          </a:p>
          <a:p>
            <a:pPr marL="171450" indent="-171450">
              <a:buFont typeface="Wingdings" panose="05000000000000000000" pitchFamily="2" charset="2"/>
              <a:buChar char="Ø"/>
            </a:pPr>
            <a:r>
              <a:rPr lang="en-US" altLang="zh-CN" sz="900" dirty="0"/>
              <a:t>SP-250544	CR pack on </a:t>
            </a:r>
            <a:r>
              <a:rPr lang="en-US" altLang="zh-CN" sz="900" dirty="0" err="1"/>
              <a:t>NR_RedCap_OAM</a:t>
            </a:r>
            <a:endParaRPr lang="en-US" altLang="zh-CN" sz="900" dirty="0"/>
          </a:p>
          <a:p>
            <a:pPr marL="171450" indent="-171450">
              <a:buFont typeface="Wingdings" panose="05000000000000000000" pitchFamily="2" charset="2"/>
              <a:buChar char="Ø"/>
            </a:pPr>
            <a:r>
              <a:rPr lang="en-US" altLang="zh-CN" sz="900" dirty="0"/>
              <a:t>SP-250546	CR pack on NTN_OAM_Ph2</a:t>
            </a:r>
          </a:p>
          <a:p>
            <a:pPr marL="171450" indent="-171450">
              <a:buFont typeface="Wingdings" panose="05000000000000000000" pitchFamily="2" charset="2"/>
              <a:buChar char="Ø"/>
            </a:pPr>
            <a:r>
              <a:rPr lang="en-US" altLang="zh-CN" sz="900" dirty="0"/>
              <a:t>SP-250547	CR pack on NWDAF_OAM_Ph2</a:t>
            </a:r>
          </a:p>
          <a:p>
            <a:pPr marL="171450" indent="-171450">
              <a:buFont typeface="Wingdings" panose="05000000000000000000" pitchFamily="2" charset="2"/>
              <a:buChar char="Ø"/>
            </a:pPr>
            <a:r>
              <a:rPr lang="en-US" altLang="zh-CN" sz="900" dirty="0"/>
              <a:t>SP-250551	CR pack on PM_KPI_5G_Ph4</a:t>
            </a:r>
          </a:p>
          <a:p>
            <a:pPr marL="171450" indent="-171450">
              <a:buFont typeface="Wingdings" panose="05000000000000000000" pitchFamily="2" charset="2"/>
              <a:buChar char="Ø"/>
            </a:pPr>
            <a:r>
              <a:rPr lang="en-US" altLang="zh-CN" sz="900" dirty="0"/>
              <a:t>SP-250553	CR pack on SBMA_Ph3</a:t>
            </a:r>
          </a:p>
          <a:p>
            <a:pPr marL="171450" indent="-171450">
              <a:buFont typeface="Wingdings" panose="05000000000000000000" pitchFamily="2" charset="2"/>
              <a:buChar char="Ø"/>
            </a:pPr>
            <a:r>
              <a:rPr lang="en-US" altLang="zh-CN" sz="900" dirty="0"/>
              <a:t>SP-250558	CR pack on TEI19 (1/2)</a:t>
            </a:r>
          </a:p>
          <a:p>
            <a:pPr marL="171450" indent="-171450">
              <a:buFont typeface="Wingdings" panose="05000000000000000000" pitchFamily="2" charset="2"/>
              <a:buChar char="Ø"/>
            </a:pPr>
            <a:r>
              <a:rPr lang="en-US" altLang="zh-CN" sz="900" dirty="0"/>
              <a:t>SP-250559	CR pack on TEI19 (2/2)</a:t>
            </a:r>
          </a:p>
          <a:p>
            <a:pPr marL="171450" indent="-171450">
              <a:buFont typeface="Wingdings" panose="05000000000000000000" pitchFamily="2" charset="2"/>
              <a:buChar char="Ø"/>
            </a:pPr>
            <a:r>
              <a:rPr lang="en-US" altLang="zh-CN" sz="900" dirty="0"/>
              <a:t>SP-250560	CR pack on </a:t>
            </a:r>
            <a:r>
              <a:rPr lang="en-US" altLang="zh-CN" sz="900" dirty="0" err="1"/>
              <a:t>TraceQoE_OAM</a:t>
            </a:r>
            <a:endParaRPr lang="en-US" altLang="zh-CN" sz="900" dirty="0"/>
          </a:p>
          <a:p>
            <a:pPr marL="171450" indent="-171450">
              <a:buFont typeface="Wingdings" panose="05000000000000000000" pitchFamily="2" charset="2"/>
              <a:buChar char="Ø"/>
            </a:pPr>
            <a:r>
              <a:rPr lang="en-US" altLang="zh-CN" sz="900" dirty="0"/>
              <a:t>SP-250561	CR pack on UAS_Ph3-CH</a:t>
            </a:r>
          </a:p>
        </p:txBody>
      </p:sp>
      <p:sp>
        <p:nvSpPr>
          <p:cNvPr id="7" name="Rectangle 6">
            <a:extLst>
              <a:ext uri="{FF2B5EF4-FFF2-40B4-BE49-F238E27FC236}">
                <a16:creationId xmlns:a16="http://schemas.microsoft.com/office/drawing/2014/main" id="{371BFD78-0F9A-48E7-8771-FDD93B9A069B}"/>
              </a:ext>
            </a:extLst>
          </p:cNvPr>
          <p:cNvSpPr/>
          <p:nvPr/>
        </p:nvSpPr>
        <p:spPr>
          <a:xfrm>
            <a:off x="927600" y="1307478"/>
            <a:ext cx="4557792" cy="2169825"/>
          </a:xfrm>
          <a:prstGeom prst="rect">
            <a:avLst/>
          </a:prstGeom>
          <a:ln w="3175">
            <a:solidFill>
              <a:schemeClr val="tx1"/>
            </a:solidFill>
          </a:ln>
        </p:spPr>
        <p:txBody>
          <a:bodyPr wrap="square">
            <a:spAutoFit/>
          </a:bodyPr>
          <a:lstStyle/>
          <a:p>
            <a:r>
              <a:rPr lang="en-US" altLang="zh-CN" sz="1400" b="1" dirty="0"/>
              <a:t>List of Rel-17/Rel-18 CRs:</a:t>
            </a:r>
          </a:p>
          <a:p>
            <a:pPr marL="171450" indent="-171450">
              <a:buFont typeface="Wingdings" panose="05000000000000000000" pitchFamily="2" charset="2"/>
              <a:buChar char="Ø"/>
            </a:pPr>
            <a:r>
              <a:rPr lang="en-US" altLang="zh-CN" sz="1100" dirty="0"/>
              <a:t>SP-250515	CR pack on 5G_ProSe</a:t>
            </a:r>
          </a:p>
          <a:p>
            <a:pPr marL="171450" indent="-171450">
              <a:buFont typeface="Wingdings" panose="05000000000000000000" pitchFamily="2" charset="2"/>
              <a:buChar char="Ø"/>
            </a:pPr>
            <a:r>
              <a:rPr lang="en-US" altLang="zh-CN" sz="1100" dirty="0"/>
              <a:t>SP-250519	CR pack on AdNRM_ph2</a:t>
            </a:r>
          </a:p>
          <a:p>
            <a:pPr marL="171450" indent="-171450">
              <a:buFont typeface="Wingdings" panose="05000000000000000000" pitchFamily="2" charset="2"/>
              <a:buChar char="Ø"/>
            </a:pPr>
            <a:r>
              <a:rPr lang="en-US" altLang="zh-CN" sz="1100" dirty="0"/>
              <a:t>SP-250531	CR pack on </a:t>
            </a:r>
            <a:r>
              <a:rPr lang="en-US" altLang="zh-CN" sz="1100" dirty="0" err="1"/>
              <a:t>eSBMA</a:t>
            </a:r>
            <a:endParaRPr lang="en-US" altLang="zh-CN" sz="1100" dirty="0"/>
          </a:p>
          <a:p>
            <a:pPr marL="171450" indent="-171450">
              <a:buFont typeface="Wingdings" panose="05000000000000000000" pitchFamily="2" charset="2"/>
              <a:buChar char="Ø"/>
            </a:pPr>
            <a:r>
              <a:rPr lang="en-US" altLang="zh-CN" sz="1100" dirty="0"/>
              <a:t>SP-250535	CR pack on IDMS_MN_ph2</a:t>
            </a:r>
          </a:p>
          <a:p>
            <a:pPr marL="171450" indent="-171450">
              <a:buFont typeface="Wingdings" panose="05000000000000000000" pitchFamily="2" charset="2"/>
              <a:buChar char="Ø"/>
            </a:pPr>
            <a:r>
              <a:rPr lang="en-US" altLang="zh-CN" sz="1100" dirty="0"/>
              <a:t>SP-250545	CR pack on NSOEU</a:t>
            </a:r>
          </a:p>
          <a:p>
            <a:pPr marL="171450" indent="-171450">
              <a:buFont typeface="Wingdings" panose="05000000000000000000" pitchFamily="2" charset="2"/>
              <a:buChar char="Ø"/>
            </a:pPr>
            <a:r>
              <a:rPr lang="en-US" altLang="zh-CN" sz="1100" dirty="0"/>
              <a:t>SP-250548	CR pack on OAM_NPN_Ph2</a:t>
            </a:r>
          </a:p>
          <a:p>
            <a:pPr marL="171450" indent="-171450">
              <a:buFont typeface="Wingdings" panose="05000000000000000000" pitchFamily="2" charset="2"/>
              <a:buChar char="Ø"/>
            </a:pPr>
            <a:r>
              <a:rPr lang="en-US" altLang="zh-CN" sz="1100" dirty="0"/>
              <a:t>SP-250549	CR pack on OAM_NTN</a:t>
            </a:r>
          </a:p>
          <a:p>
            <a:pPr marL="171450" indent="-171450">
              <a:buFont typeface="Wingdings" panose="05000000000000000000" pitchFamily="2" charset="2"/>
              <a:buChar char="Ø"/>
            </a:pPr>
            <a:r>
              <a:rPr lang="en-US" altLang="zh-CN" sz="1100" dirty="0"/>
              <a:t>SP-250550	CR pack on PM_KPI_5G_Ph3</a:t>
            </a:r>
          </a:p>
          <a:p>
            <a:pPr marL="171450" indent="-171450">
              <a:buFont typeface="Wingdings" panose="05000000000000000000" pitchFamily="2" charset="2"/>
              <a:buChar char="Ø"/>
            </a:pPr>
            <a:r>
              <a:rPr lang="en-US" altLang="zh-CN" sz="1100" dirty="0"/>
              <a:t>SP-250552	CR pack on RANSC</a:t>
            </a:r>
          </a:p>
          <a:p>
            <a:pPr marL="171450" indent="-171450">
              <a:buFont typeface="Wingdings" panose="05000000000000000000" pitchFamily="2" charset="2"/>
              <a:buChar char="Ø"/>
            </a:pPr>
            <a:r>
              <a:rPr lang="en-US" altLang="zh-CN" sz="1100" dirty="0"/>
              <a:t>SP-250556	CR pack on TEI17</a:t>
            </a:r>
          </a:p>
          <a:p>
            <a:pPr marL="171450" indent="-171450">
              <a:buFont typeface="Wingdings" panose="05000000000000000000" pitchFamily="2" charset="2"/>
              <a:buChar char="Ø"/>
            </a:pPr>
            <a:r>
              <a:rPr lang="en-US" altLang="zh-CN" sz="1100" dirty="0"/>
              <a:t>SP-250557	CR pack on TEI18</a:t>
            </a:r>
          </a:p>
        </p:txBody>
      </p:sp>
    </p:spTree>
    <p:extLst>
      <p:ext uri="{BB962C8B-B14F-4D97-AF65-F5344CB8AC3E}">
        <p14:creationId xmlns:p14="http://schemas.microsoft.com/office/powerpoint/2010/main" val="1841444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Management and Orchestration</a:t>
            </a:r>
            <a:endParaRPr lang="zh-CN" altLang="en-US" dirty="0"/>
          </a:p>
        </p:txBody>
      </p:sp>
    </p:spTree>
    <p:extLst>
      <p:ext uri="{BB962C8B-B14F-4D97-AF65-F5344CB8AC3E}">
        <p14:creationId xmlns:p14="http://schemas.microsoft.com/office/powerpoint/2010/main" val="252148607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a:xfrm>
            <a:off x="861848" y="1325091"/>
            <a:ext cx="10229764" cy="3259101"/>
          </a:xfrm>
        </p:spPr>
        <p:txBody>
          <a:bodyPr/>
          <a:lstStyle/>
          <a:p>
            <a:pPr>
              <a:lnSpc>
                <a:spcPct val="90000"/>
              </a:lnSpc>
              <a:spcBef>
                <a:spcPct val="10000"/>
              </a:spcBef>
            </a:pPr>
            <a:r>
              <a:rPr lang="en-GB" altLang="zh-CN" sz="2000" dirty="0">
                <a:cs typeface="Times New Roman" pitchFamily="18" charset="0"/>
              </a:rPr>
              <a:t>SA5		</a:t>
            </a:r>
            <a:endParaRPr lang="en-GB" altLang="zh-CN" sz="2000" dirty="0">
              <a:solidFill>
                <a:srgbClr val="FF0000"/>
              </a:solidFill>
              <a:cs typeface="Times New Roman" pitchFamily="18" charset="0"/>
            </a:endParaRPr>
          </a:p>
          <a:p>
            <a:pPr>
              <a:lnSpc>
                <a:spcPct val="90000"/>
              </a:lnSpc>
              <a:buNone/>
            </a:pPr>
            <a:r>
              <a:rPr lang="en-GB" altLang="zh-CN" sz="2000" dirty="0">
                <a:cs typeface="Times New Roman" pitchFamily="18" charset="0"/>
              </a:rPr>
              <a:t>	</a:t>
            </a:r>
            <a:r>
              <a:rPr lang="de-DE" altLang="de-DE" sz="2000" dirty="0"/>
              <a:t>Zou Lan (Huawei)	</a:t>
            </a:r>
            <a:r>
              <a:rPr lang="en-GB" altLang="zh-CN" sz="2000" dirty="0">
                <a:cs typeface="Times New Roman" pitchFamily="18" charset="0"/>
              </a:rPr>
              <a:t> 			Chair			s</a:t>
            </a:r>
            <a:r>
              <a:rPr lang="en-GB" sz="2000" dirty="0">
                <a:ea typeface="宋体" pitchFamily="2" charset="-122"/>
                <a:cs typeface="Times New Roman" pitchFamily="18" charset="0"/>
              </a:rPr>
              <a:t>ince 0</a:t>
            </a:r>
            <a:r>
              <a:rPr lang="en-GB" altLang="zh-CN" sz="2000" dirty="0">
                <a:cs typeface="Times New Roman" pitchFamily="18" charset="0"/>
              </a:rPr>
              <a:t>8/2023</a:t>
            </a:r>
            <a:r>
              <a:rPr lang="en-GB" altLang="zh-CN" sz="2000" b="1" dirty="0">
                <a:solidFill>
                  <a:srgbClr val="FF0000"/>
                </a:solidFill>
                <a:cs typeface="Times New Roman" pitchFamily="18" charset="0"/>
              </a:rPr>
              <a:t> </a:t>
            </a:r>
          </a:p>
          <a:p>
            <a:pPr>
              <a:lnSpc>
                <a:spcPct val="90000"/>
              </a:lnSpc>
              <a:buNone/>
            </a:pPr>
            <a:r>
              <a:rPr lang="en-GB" altLang="zh-CN" sz="2000" dirty="0">
                <a:cs typeface="Times New Roman" pitchFamily="18" charset="0"/>
              </a:rPr>
              <a:t>	Thomas Tovinger (Ericsson) 			Vice Chair 	 	since 08/2023</a:t>
            </a:r>
            <a:br>
              <a:rPr lang="en-GB" altLang="zh-CN" sz="2000" dirty="0">
                <a:cs typeface="Times New Roman" pitchFamily="18" charset="0"/>
              </a:rPr>
            </a:br>
            <a:r>
              <a:rPr lang="en-GB" altLang="zh-CN" sz="2000" dirty="0">
                <a:cs typeface="Times New Roman" pitchFamily="18" charset="0"/>
              </a:rPr>
              <a:t>Anatoly Andrianov (</a:t>
            </a:r>
            <a:r>
              <a:rPr lang="en-GB" sz="2000" dirty="0">
                <a:cs typeface="Times New Roman" pitchFamily="18" charset="0"/>
              </a:rPr>
              <a:t>Nokia</a:t>
            </a:r>
            <a:r>
              <a:rPr lang="en-GB" altLang="zh-CN" sz="2000" dirty="0">
                <a:cs typeface="Times New Roman" pitchFamily="18" charset="0"/>
              </a:rPr>
              <a:t>) 			Vice Chair 		s</a:t>
            </a:r>
            <a:r>
              <a:rPr lang="en-GB" sz="2000" dirty="0">
                <a:ea typeface="宋体" pitchFamily="2" charset="-122"/>
                <a:cs typeface="Times New Roman" pitchFamily="18" charset="0"/>
              </a:rPr>
              <a:t>ince 0</a:t>
            </a:r>
            <a:r>
              <a:rPr lang="en-GB" altLang="zh-CN" sz="2000" dirty="0">
                <a:cs typeface="Times New Roman" pitchFamily="18" charset="0"/>
              </a:rPr>
              <a:t>8/2023</a:t>
            </a:r>
          </a:p>
          <a:p>
            <a:pPr>
              <a:lnSpc>
                <a:spcPct val="90000"/>
              </a:lnSpc>
              <a:buNone/>
            </a:pPr>
            <a:r>
              <a:rPr lang="fi-FI" sz="2000" kern="0" dirty="0"/>
              <a:t>	</a:t>
            </a:r>
            <a:r>
              <a:rPr lang="fi-FI" altLang="zh-CN" sz="2000" dirty="0"/>
              <a:t>Antoine Mouquet 				</a:t>
            </a:r>
            <a:r>
              <a:rPr lang="en-US" altLang="zh-CN" sz="2000" dirty="0"/>
              <a:t>MCC</a:t>
            </a:r>
            <a:r>
              <a:rPr lang="fi-FI" altLang="zh-CN" sz="2000" dirty="0"/>
              <a:t>			since 11/2023</a:t>
            </a:r>
            <a:endParaRPr lang="en-GB" altLang="zh-CN" sz="2000" dirty="0">
              <a:cs typeface="Times New Roman" pitchFamily="18" charset="0"/>
            </a:endParaRPr>
          </a:p>
          <a:p>
            <a:pPr lvl="1">
              <a:lnSpc>
                <a:spcPct val="90000"/>
              </a:lnSpc>
            </a:pPr>
            <a:endParaRPr lang="en-GB" altLang="zh-CN" sz="2000" dirty="0">
              <a:cs typeface="Times New Roman" pitchFamily="18" charset="0"/>
            </a:endParaRPr>
          </a:p>
          <a:p>
            <a:pPr lvl="1">
              <a:lnSpc>
                <a:spcPct val="90000"/>
              </a:lnSpc>
            </a:pPr>
            <a:r>
              <a:rPr lang="en-GB" altLang="zh-CN" sz="2000" dirty="0">
                <a:cs typeface="Times New Roman" pitchFamily="18" charset="0"/>
              </a:rPr>
              <a:t>Charging Sub-Working Group (SWG)</a:t>
            </a:r>
          </a:p>
          <a:p>
            <a:pPr>
              <a:lnSpc>
                <a:spcPct val="90000"/>
              </a:lnSpc>
              <a:buFontTx/>
              <a:buNone/>
            </a:pPr>
            <a:r>
              <a:rPr lang="en-GB" altLang="zh-CN" sz="2000" dirty="0">
                <a:cs typeface="Times New Roman" pitchFamily="18" charset="0"/>
              </a:rPr>
              <a:t>	Gerald Görmer (</a:t>
            </a:r>
            <a:r>
              <a:rPr lang="en-GB" sz="2000" dirty="0">
                <a:cs typeface="Times New Roman" pitchFamily="18" charset="0"/>
              </a:rPr>
              <a:t>MATRIXX Software</a:t>
            </a:r>
            <a:r>
              <a:rPr lang="en-GB" altLang="zh-CN" sz="2000" dirty="0">
                <a:cs typeface="Times New Roman" pitchFamily="18" charset="0"/>
              </a:rPr>
              <a:t>) 		</a:t>
            </a:r>
            <a:r>
              <a:rPr lang="en-US" altLang="zh-CN" sz="2000" dirty="0">
                <a:cs typeface="Times New Roman" pitchFamily="18" charset="0"/>
              </a:rPr>
              <a:t>SWG </a:t>
            </a:r>
            <a:r>
              <a:rPr lang="en-GB" altLang="zh-CN" sz="2000" dirty="0">
                <a:cs typeface="Times New Roman" pitchFamily="18" charset="0"/>
              </a:rPr>
              <a:t>Chair 		s</a:t>
            </a:r>
            <a:r>
              <a:rPr lang="en-GB" sz="2000" dirty="0">
                <a:ea typeface="宋体" pitchFamily="2" charset="-122"/>
                <a:cs typeface="Times New Roman" pitchFamily="18" charset="0"/>
              </a:rPr>
              <a:t>ince 0</a:t>
            </a:r>
            <a:r>
              <a:rPr lang="en-GB" altLang="zh-CN" sz="2000" dirty="0">
                <a:cs typeface="Times New Roman" pitchFamily="18" charset="0"/>
              </a:rPr>
              <a:t>8/2021</a:t>
            </a:r>
            <a:br>
              <a:rPr lang="en-GB" altLang="zh-CN" sz="2000" dirty="0">
                <a:cs typeface="Times New Roman" pitchFamily="18" charset="0"/>
              </a:rPr>
            </a:br>
            <a:r>
              <a:rPr lang="en-GB" altLang="zh-CN" sz="2000" dirty="0">
                <a:cs typeface="Times New Roman" pitchFamily="18" charset="0"/>
              </a:rPr>
              <a:t>Chen Shan (Huawei)				</a:t>
            </a:r>
            <a:r>
              <a:rPr lang="en-US" altLang="zh-CN" sz="2000" dirty="0">
                <a:cs typeface="Times New Roman" pitchFamily="18" charset="0"/>
              </a:rPr>
              <a:t>SWG </a:t>
            </a:r>
            <a:r>
              <a:rPr lang="en-GB" altLang="zh-CN" sz="2000" dirty="0">
                <a:cs typeface="Times New Roman" pitchFamily="18" charset="0"/>
              </a:rPr>
              <a:t>Vice Chair		since 05/2016</a:t>
            </a:r>
          </a:p>
          <a:p>
            <a:pPr>
              <a:lnSpc>
                <a:spcPct val="90000"/>
              </a:lnSpc>
              <a:buFontTx/>
              <a:buNone/>
            </a:pPr>
            <a:endParaRPr lang="en-GB" altLang="zh-CN" sz="2000" dirty="0">
              <a:solidFill>
                <a:srgbClr val="FF0000"/>
              </a:solidFill>
              <a:cs typeface="Times New Roman" pitchFamily="18" charset="0"/>
            </a:endParaRPr>
          </a:p>
          <a:p>
            <a:pPr marL="609600" lvl="1" indent="0">
              <a:lnSpc>
                <a:spcPct val="90000"/>
              </a:lnSpc>
              <a:buNone/>
            </a:pPr>
            <a:endParaRPr lang="en-GB" altLang="zh-CN" sz="2000" dirty="0">
              <a:cs typeface="Times New Roman" pitchFamily="18" charset="0"/>
            </a:endParaRPr>
          </a:p>
          <a:p>
            <a:pPr marL="0" indent="0">
              <a:lnSpc>
                <a:spcPct val="90000"/>
              </a:lnSpc>
              <a:buNone/>
            </a:pPr>
            <a:br>
              <a:rPr lang="en-GB" altLang="zh-CN" sz="2000" dirty="0">
                <a:cs typeface="Times New Roman" pitchFamily="18" charset="0"/>
              </a:rPr>
            </a:br>
            <a:endParaRPr lang="en-AU" sz="2000" dirty="0">
              <a:solidFill>
                <a:srgbClr val="FF3300"/>
              </a:solidFill>
              <a:ea typeface="宋体" pitchFamily="2" charset="-122"/>
              <a:cs typeface="Times New Roman" pitchFamily="18" charset="0"/>
            </a:endParaRPr>
          </a:p>
        </p:txBody>
      </p:sp>
      <p:sp>
        <p:nvSpPr>
          <p:cNvPr id="9219" name="Rectangle 4"/>
          <p:cNvSpPr>
            <a:spLocks noGrp="1"/>
          </p:cNvSpPr>
          <p:nvPr>
            <p:ph type="title"/>
          </p:nvPr>
        </p:nvSpPr>
        <p:spPr>
          <a:xfrm>
            <a:off x="127136" y="186200"/>
            <a:ext cx="10229764" cy="692150"/>
          </a:xfrm>
        </p:spPr>
        <p:txBody>
          <a:bodyPr/>
          <a:lstStyle/>
          <a:p>
            <a:r>
              <a:rPr lang="en-GB" sz="4000" dirty="0"/>
              <a:t>SA5 leadership</a:t>
            </a:r>
          </a:p>
        </p:txBody>
      </p:sp>
    </p:spTree>
    <p:extLst>
      <p:ext uri="{BB962C8B-B14F-4D97-AF65-F5344CB8AC3E}">
        <p14:creationId xmlns:p14="http://schemas.microsoft.com/office/powerpoint/2010/main" val="107006346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 </a:t>
            </a:r>
            <a:r>
              <a:rPr lang="en-US" altLang="zh-CN" sz="3200" b="1" dirty="0"/>
              <a:t>AIML</a:t>
            </a:r>
            <a:r>
              <a:rPr lang="zh-CN" altLang="en-US" sz="3200" b="1" dirty="0"/>
              <a:t>：</a:t>
            </a:r>
            <a:r>
              <a:rPr lang="en-US" altLang="en-US" sz="3200" b="1" dirty="0"/>
              <a:t>AI/ML management - phase 2</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451476856"/>
              </p:ext>
            </p:extLst>
          </p:nvPr>
        </p:nvGraphicFramePr>
        <p:xfrm>
          <a:off x="451093" y="1110784"/>
          <a:ext cx="11192989" cy="521632"/>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727191">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525534">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113378">
                <a:tc>
                  <a:txBody>
                    <a:bodyPr/>
                    <a:lstStyle/>
                    <a:p>
                      <a:pPr algn="ctr">
                        <a:lnSpc>
                          <a:spcPct val="107000"/>
                        </a:lnSpc>
                        <a:spcAft>
                          <a:spcPts val="800"/>
                        </a:spcAft>
                      </a:pPr>
                      <a:r>
                        <a:rPr lang="en-GB" sz="1200" i="0" dirty="0"/>
                        <a:t>UID</a:t>
                      </a:r>
                    </a:p>
                  </a:txBody>
                  <a:tcPr marL="48004" marR="48004" marT="0" marB="0" anchor="ctr"/>
                </a:tc>
                <a:tc>
                  <a:txBody>
                    <a:bodyPr/>
                    <a:lstStyle/>
                    <a:p>
                      <a:pPr algn="ctr">
                        <a:lnSpc>
                          <a:spcPct val="107000"/>
                        </a:lnSpc>
                        <a:spcAft>
                          <a:spcPts val="800"/>
                        </a:spcAft>
                      </a:pPr>
                      <a:r>
                        <a:rPr lang="en-GB" sz="1200" i="0" dirty="0"/>
                        <a:t>Name</a:t>
                      </a:r>
                    </a:p>
                  </a:txBody>
                  <a:tcPr marL="48004" marR="48004" marT="0" marB="0" anchor="ctr"/>
                </a:tc>
                <a:tc>
                  <a:txBody>
                    <a:bodyPr/>
                    <a:lstStyle/>
                    <a:p>
                      <a:pPr algn="ctr">
                        <a:lnSpc>
                          <a:spcPct val="107000"/>
                        </a:lnSpc>
                        <a:spcAft>
                          <a:spcPts val="800"/>
                        </a:spcAft>
                      </a:pPr>
                      <a:r>
                        <a:rPr lang="en-GB" sz="1200" i="0" dirty="0"/>
                        <a:t>Acronym</a:t>
                      </a:r>
                    </a:p>
                  </a:txBody>
                  <a:tcPr marL="48004" marR="48004" marT="0" marB="0" anchor="ctr"/>
                </a:tc>
                <a:tc>
                  <a:txBody>
                    <a:bodyPr/>
                    <a:lstStyle/>
                    <a:p>
                      <a:pPr algn="ctr">
                        <a:lnSpc>
                          <a:spcPct val="107000"/>
                        </a:lnSpc>
                        <a:spcAft>
                          <a:spcPts val="800"/>
                        </a:spcAft>
                      </a:pPr>
                      <a:r>
                        <a:rPr lang="en-GB" sz="1200" i="0" dirty="0"/>
                        <a:t>Target </a:t>
                      </a:r>
                      <a:r>
                        <a:rPr lang="en-GB" sz="900" i="0" dirty="0"/>
                        <a:t>(dd/mm/</a:t>
                      </a:r>
                      <a:r>
                        <a:rPr lang="en-GB" sz="900" i="0" dirty="0" err="1"/>
                        <a:t>yyyy</a:t>
                      </a:r>
                      <a:r>
                        <a:rPr lang="en-GB" sz="900" i="0" dirty="0"/>
                        <a:t>)</a:t>
                      </a:r>
                      <a:endParaRPr lang="en-GB" sz="1200" i="0" dirty="0"/>
                    </a:p>
                  </a:txBody>
                  <a:tcPr marL="48004" marR="48004" marT="0" marB="0" anchor="ctr"/>
                </a:tc>
                <a:tc>
                  <a:txBody>
                    <a:bodyPr/>
                    <a:lstStyle/>
                    <a:p>
                      <a:pPr algn="ctr">
                        <a:lnSpc>
                          <a:spcPct val="107000"/>
                        </a:lnSpc>
                        <a:spcAft>
                          <a:spcPts val="800"/>
                        </a:spcAft>
                      </a:pPr>
                      <a:r>
                        <a:rPr lang="en-GB" sz="1200" i="0" dirty="0"/>
                        <a:t>Old %</a:t>
                      </a:r>
                    </a:p>
                  </a:txBody>
                  <a:tcPr marL="48004" marR="48004" marT="0" marB="0" anchor="ctr"/>
                </a:tc>
                <a:tc>
                  <a:txBody>
                    <a:bodyPr/>
                    <a:lstStyle/>
                    <a:p>
                      <a:pPr algn="ctr">
                        <a:lnSpc>
                          <a:spcPct val="107000"/>
                        </a:lnSpc>
                        <a:spcAft>
                          <a:spcPts val="800"/>
                        </a:spcAft>
                      </a:pPr>
                      <a:r>
                        <a:rPr lang="en-GB" sz="1200" b="1" i="0" kern="1200" dirty="0">
                          <a:solidFill>
                            <a:schemeClr val="lt1"/>
                          </a:solidFill>
                          <a:latin typeface="+mn-lt"/>
                          <a:ea typeface="+mn-ea"/>
                          <a:cs typeface="+mn-cs"/>
                        </a:rPr>
                        <a:t>WID</a:t>
                      </a:r>
                      <a:endParaRPr lang="en-GB" sz="1200" i="0" dirty="0">
                        <a:solidFill>
                          <a:srgbClr val="FF0000"/>
                        </a:solidFill>
                      </a:endParaRPr>
                    </a:p>
                  </a:txBody>
                  <a:tcPr marL="48004" marR="48004" marT="0" marB="0" anchor="ctr"/>
                </a:tc>
                <a:tc>
                  <a:txBody>
                    <a:bodyPr/>
                    <a:lstStyle/>
                    <a:p>
                      <a:pPr algn="ctr">
                        <a:lnSpc>
                          <a:spcPct val="107000"/>
                        </a:lnSpc>
                        <a:spcAft>
                          <a:spcPts val="800"/>
                        </a:spcAft>
                      </a:pPr>
                      <a:r>
                        <a:rPr lang="en-GB" sz="1200" i="0" dirty="0">
                          <a:solidFill>
                            <a:srgbClr val="FF0000"/>
                          </a:solidFill>
                        </a:rPr>
                        <a:t>New %</a:t>
                      </a:r>
                      <a:endParaRPr lang="en-GB" sz="1200" b="1" i="0"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200" i="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89505">
                <a:tc>
                  <a:txBody>
                    <a:bodyPr/>
                    <a:lstStyle/>
                    <a:p>
                      <a:pPr algn="just" fontAlgn="b"/>
                      <a:r>
                        <a:rPr lang="en-US" altLang="zh-CN" sz="1050" b="0" i="0" u="none" strike="noStrike" dirty="0">
                          <a:solidFill>
                            <a:srgbClr val="000000"/>
                          </a:solidFill>
                          <a:effectLst/>
                          <a:latin typeface="+mn-lt"/>
                          <a:ea typeface="等线" panose="02010600030101010101" pitchFamily="2" charset="-122"/>
                          <a:cs typeface="Arial" panose="020B0604020202020204" pitchFamily="34" charset="0"/>
                        </a:rPr>
                        <a:t>1020007</a:t>
                      </a:r>
                    </a:p>
                  </a:txBody>
                  <a:tcPr marL="7620" marR="7620" marT="7620" marB="0" anchor="b"/>
                </a:tc>
                <a:tc>
                  <a:txBody>
                    <a:bodyPr/>
                    <a:lstStyle/>
                    <a:p>
                      <a:pPr algn="just" fontAlgn="b"/>
                      <a:r>
                        <a:rPr lang="en-US" sz="1050" b="0" i="0" u="none" strike="noStrike" dirty="0">
                          <a:solidFill>
                            <a:srgbClr val="000000"/>
                          </a:solidFill>
                          <a:effectLst/>
                          <a:latin typeface="+mn-lt"/>
                          <a:ea typeface="等线" panose="02010600030101010101" pitchFamily="2" charset="-122"/>
                          <a:cs typeface="Arial" panose="020B0604020202020204" pitchFamily="34" charset="0"/>
                        </a:rPr>
                        <a:t>Study on AI/ML management - phase 2 </a:t>
                      </a:r>
                    </a:p>
                  </a:txBody>
                  <a:tcPr marL="7620" marR="7620" marT="7620" marB="0" anchor="b"/>
                </a:tc>
                <a:tc>
                  <a:txBody>
                    <a:bodyPr/>
                    <a:lstStyle/>
                    <a:p>
                      <a:pPr algn="just" fontAlgn="b"/>
                      <a:r>
                        <a:rPr lang="en-US" sz="1050" b="0" i="0" u="none" strike="noStrike" dirty="0">
                          <a:solidFill>
                            <a:srgbClr val="000000"/>
                          </a:solidFill>
                          <a:effectLst/>
                          <a:latin typeface="+mn-lt"/>
                          <a:ea typeface="等线" panose="02010600030101010101" pitchFamily="2" charset="-122"/>
                          <a:cs typeface="Arial" panose="020B0604020202020204" pitchFamily="34" charset="0"/>
                        </a:rPr>
                        <a:t>FS_AIML_MGT_Ph2</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FF"/>
                          </a:solidFill>
                          <a:effectLst/>
                          <a:uLnTx/>
                          <a:uFillTx/>
                          <a:latin typeface="+mn-lt"/>
                          <a:ea typeface="等线" panose="02010600030101010101" pitchFamily="2" charset="-122"/>
                          <a:cs typeface="+mn-cs"/>
                        </a:rPr>
                        <a:t>12/12/2024</a:t>
                      </a:r>
                    </a:p>
                  </a:txBody>
                  <a:tcPr marL="7620" marR="7620" marT="7620" marB="0"/>
                </a:tc>
                <a:tc>
                  <a:txBody>
                    <a:bodyPr/>
                    <a:lstStyle/>
                    <a:p>
                      <a:pPr algn="just" fontAlgn="t"/>
                      <a:r>
                        <a:rPr lang="en-US" altLang="zh-CN" sz="1050" b="0" i="0" u="none" strike="noStrike" dirty="0">
                          <a:solidFill>
                            <a:srgbClr val="FF0000"/>
                          </a:solidFill>
                          <a:effectLst/>
                          <a:latin typeface="+mn-lt"/>
                          <a:ea typeface="等线" panose="02010600030101010101" pitchFamily="2" charset="-122"/>
                          <a:cs typeface="Arial" panose="020B0604020202020204" pitchFamily="34" charset="0"/>
                        </a:rPr>
                        <a:t>55%</a:t>
                      </a:r>
                      <a:endParaRPr lang="en-US" altLang="zh-CN" sz="1050" b="0" i="0" u="none" strike="noStrike" dirty="0">
                        <a:solidFill>
                          <a:srgbClr val="000000"/>
                        </a:solidFill>
                        <a:effectLst/>
                        <a:latin typeface="+mn-lt"/>
                        <a:ea typeface="等线" panose="02010600030101010101" pitchFamily="2" charset="-122"/>
                      </a:endParaRPr>
                    </a:p>
                  </a:txBody>
                  <a:tcPr marL="7620" marR="7620" marT="7620" marB="0"/>
                </a:tc>
                <a:tc>
                  <a:txBody>
                    <a:bodyPr/>
                    <a:lstStyle/>
                    <a:p>
                      <a:pPr algn="just" fontAlgn="t"/>
                      <a:r>
                        <a:rPr lang="en-US" sz="1050" b="0" i="0" u="sng" strike="noStrike" dirty="0">
                          <a:solidFill>
                            <a:srgbClr val="0563C1"/>
                          </a:solidFill>
                          <a:effectLst/>
                          <a:latin typeface="+mn-lt"/>
                          <a:ea typeface="等线" panose="02010600030101010101" pitchFamily="2" charset="-122"/>
                          <a:hlinkClick r:id="rId2"/>
                        </a:rPr>
                        <a:t>SP-240965</a:t>
                      </a:r>
                      <a:endParaRPr lang="en-US" sz="105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just" fontAlgn="b"/>
                      <a:r>
                        <a:rPr lang="en-US" altLang="zh-CN" sz="105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endParaRPr lang="en-US" sz="105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89505">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1060011</a:t>
                      </a:r>
                    </a:p>
                  </a:txBody>
                  <a:tcPr marL="6901" marR="6901" marT="6901" marB="0"/>
                </a:tc>
                <a:tc>
                  <a:txBody>
                    <a:bodyPr/>
                    <a:lstStyle/>
                    <a:p>
                      <a:pPr marL="0" algn="just" defTabSz="1219170" rtl="0" eaLnBrk="1" fontAlgn="b" latinLnBrk="0" hangingPunct="1"/>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AI/ML Management Phase 2 </a:t>
                      </a:r>
                    </a:p>
                  </a:txBody>
                  <a:tcPr marL="6901" marR="6901" marT="6901" marB="0"/>
                </a:tc>
                <a:tc>
                  <a:txBody>
                    <a:bodyPr/>
                    <a:lstStyle/>
                    <a:p>
                      <a:pPr marL="0" algn="just" defTabSz="1219170" rtl="0" eaLnBrk="1" fontAlgn="b" latinLnBrk="0" hangingPunct="1"/>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AIML_MGT_Ph2</a:t>
                      </a:r>
                    </a:p>
                  </a:txBody>
                  <a:tcPr marL="6901" marR="6901" marT="6901" marB="0"/>
                </a:tc>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6901" marR="6901" marT="6901" marB="0"/>
                </a:tc>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15%</a:t>
                      </a:r>
                    </a:p>
                  </a:txBody>
                  <a:tcPr marL="6901" marR="6901" marT="6901" marB="0"/>
                </a:tc>
                <a:tc>
                  <a:txBody>
                    <a:bodyPr/>
                    <a:lstStyle/>
                    <a:p>
                      <a:pPr marL="0" algn="just" defTabSz="1219170" rtl="0" eaLnBrk="1" fontAlgn="t" latinLnBrk="0" hangingPunct="1"/>
                      <a:r>
                        <a:rPr lang="en-US" sz="1050" b="0" i="0" u="sng" strike="noStrike" kern="1200" dirty="0">
                          <a:solidFill>
                            <a:srgbClr val="0563C1"/>
                          </a:solidFill>
                          <a:effectLst/>
                          <a:latin typeface="+mn-lt"/>
                          <a:ea typeface="等线" panose="02010600030101010101" pitchFamily="2" charset="-122"/>
                          <a:cs typeface="+mn-cs"/>
                          <a:hlinkClick r:id="rId3">
                            <a:extLst>
                              <a:ext uri="{A12FA001-AC4F-418D-AE19-62706E023703}">
                                <ahyp:hlinkClr xmlns:ahyp="http://schemas.microsoft.com/office/drawing/2018/hyperlinkcolor" val="tx"/>
                              </a:ext>
                            </a:extLst>
                          </a:hlinkClick>
                        </a:rPr>
                        <a:t>SP-241944</a:t>
                      </a:r>
                      <a:endParaRPr lang="en-US" sz="1050" b="0" i="0" u="sng" strike="noStrike" kern="1200" dirty="0">
                        <a:solidFill>
                          <a:srgbClr val="0563C1"/>
                        </a:solidFill>
                        <a:effectLst/>
                        <a:latin typeface="+mn-lt"/>
                        <a:ea typeface="等线" panose="02010600030101010101" pitchFamily="2" charset="-122"/>
                        <a:cs typeface="+mn-cs"/>
                      </a:endParaRPr>
                    </a:p>
                  </a:txBody>
                  <a:tcPr marL="6901" marR="6901" marT="6901" marB="0"/>
                </a:tc>
                <a:tc>
                  <a:txBody>
                    <a:bodyPr/>
                    <a:lstStyle/>
                    <a:p>
                      <a:pPr marL="0" algn="just" defTabSz="1219170" rtl="0" eaLnBrk="1" fontAlgn="t" latinLnBrk="0" hangingPunct="1"/>
                      <a:r>
                        <a:rPr lang="en-US" sz="1050" b="0" i="0" u="none" strike="noStrike" kern="1200" dirty="0">
                          <a:solidFill>
                            <a:srgbClr val="FF0000"/>
                          </a:solidFill>
                          <a:effectLst/>
                          <a:latin typeface="+mn-lt"/>
                          <a:ea typeface="等线" panose="02010600030101010101" pitchFamily="2" charset="-122"/>
                          <a:cs typeface="Arial" panose="020B0604020202020204" pitchFamily="34" charset="0"/>
                        </a:rPr>
                        <a:t>52%</a:t>
                      </a:r>
                    </a:p>
                  </a:txBody>
                  <a:tcPr marL="6901" marR="6901" marT="6901" marB="0"/>
                </a:tc>
                <a:tc>
                  <a:txBody>
                    <a:bodyPr/>
                    <a:lstStyle/>
                    <a:p>
                      <a:pPr algn="r" fontAlgn="t"/>
                      <a:endParaRPr lang="en-US" altLang="zh-CN" sz="800" b="0" i="0" u="none" strike="noStrike" dirty="0">
                        <a:solidFill>
                          <a:srgbClr val="000000"/>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577458797"/>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3" name="Rectangle 2">
            <a:extLst>
              <a:ext uri="{FF2B5EF4-FFF2-40B4-BE49-F238E27FC236}">
                <a16:creationId xmlns:a16="http://schemas.microsoft.com/office/drawing/2014/main" id="{0F2BEA4D-2829-4C33-A2A8-E8077B417A49}"/>
              </a:ext>
            </a:extLst>
          </p:cNvPr>
          <p:cNvSpPr/>
          <p:nvPr/>
        </p:nvSpPr>
        <p:spPr>
          <a:xfrm>
            <a:off x="263605" y="5823806"/>
            <a:ext cx="11567963" cy="507831"/>
          </a:xfrm>
          <a:prstGeom prst="rect">
            <a:avLst/>
          </a:prstGeom>
          <a:solidFill>
            <a:schemeClr val="bg1"/>
          </a:solidFill>
        </p:spPr>
        <p:txBody>
          <a:bodyPr wrap="square">
            <a:spAutoFit/>
          </a:bodyPr>
          <a:lstStyle/>
          <a:p>
            <a:pPr marL="341313" lvl="1" indent="-341313">
              <a:spcBef>
                <a:spcPts val="0"/>
              </a:spcBef>
              <a:spcAft>
                <a:spcPts val="0"/>
              </a:spcAft>
              <a:buBlip>
                <a:blip r:embed="rId4"/>
              </a:buBlip>
              <a:defRPr/>
            </a:pPr>
            <a:r>
              <a:rPr lang="en-US" altLang="zh-CN" sz="900" b="1" kern="0" dirty="0">
                <a:latin typeface="+mn-lt"/>
              </a:rPr>
              <a:t>Impacts and dependencies on other WGs:</a:t>
            </a:r>
            <a:endParaRPr lang="de-DE" altLang="zh-CN" sz="900" b="1" kern="0" dirty="0">
              <a:latin typeface="+mn-lt"/>
            </a:endParaRPr>
          </a:p>
          <a:p>
            <a:pPr lvl="1">
              <a:spcBef>
                <a:spcPts val="0"/>
              </a:spcBef>
              <a:spcAft>
                <a:spcPts val="0"/>
              </a:spcAft>
              <a:defRPr/>
            </a:pPr>
            <a:r>
              <a:rPr lang="en-US" altLang="zh-CN" sz="900" kern="0" dirty="0">
                <a:latin typeface="+mn-lt"/>
              </a:rPr>
              <a:t>Collaboration with SA1 on AI/ML related requirements, SA2 on 5GC AIML, SA3 on AIML security, SA6 on Application enablement layer AIML and RAN WGs for related requirements.</a:t>
            </a:r>
            <a:endParaRPr lang="de-DE" altLang="zh-CN" sz="900" kern="0" dirty="0">
              <a:latin typeface="+mn-lt"/>
            </a:endParaRPr>
          </a:p>
          <a:p>
            <a:pPr marL="341313" lvl="1" indent="-341313">
              <a:spcBef>
                <a:spcPts val="0"/>
              </a:spcBef>
              <a:spcAft>
                <a:spcPts val="0"/>
              </a:spcAft>
              <a:buBlip>
                <a:blip r:embed="rId4"/>
              </a:buBlip>
              <a:defRPr/>
            </a:pPr>
            <a:r>
              <a:rPr lang="de-DE" altLang="zh-CN" sz="900" b="1" kern="0" dirty="0">
                <a:latin typeface="+mn-lt"/>
              </a:rPr>
              <a:t>Next steps:</a:t>
            </a:r>
            <a:r>
              <a:rPr lang="en-US" altLang="zh-CN" sz="900" b="1" dirty="0">
                <a:latin typeface="+mn-lt"/>
              </a:rPr>
              <a:t> </a:t>
            </a:r>
            <a:r>
              <a:rPr lang="en-US" altLang="zh-CN" sz="900" dirty="0">
                <a:latin typeface="+mn-lt"/>
              </a:rPr>
              <a:t>The group plans to hold a number of conference calls in the lead-up to SA5#162 (August) to address these topics and accelerate progress. Agenda planning and logistical arrangements will be initiated by the rapporteur.</a:t>
            </a:r>
            <a:endParaRPr lang="en-US" altLang="zh-CN" sz="900" kern="0" dirty="0">
              <a:highlight>
                <a:srgbClr val="00FF00"/>
              </a:highlight>
              <a:latin typeface="+mn-lt"/>
            </a:endParaRPr>
          </a:p>
        </p:txBody>
      </p:sp>
      <p:sp>
        <p:nvSpPr>
          <p:cNvPr id="8" name="Content Placeholder 7">
            <a:extLst>
              <a:ext uri="{FF2B5EF4-FFF2-40B4-BE49-F238E27FC236}">
                <a16:creationId xmlns:a16="http://schemas.microsoft.com/office/drawing/2014/main" id="{49434604-F99B-48BF-BD4F-A21C2B257B07}"/>
              </a:ext>
            </a:extLst>
          </p:cNvPr>
          <p:cNvSpPr txBox="1">
            <a:spLocks/>
          </p:cNvSpPr>
          <p:nvPr/>
        </p:nvSpPr>
        <p:spPr>
          <a:xfrm>
            <a:off x="6888480" y="1706474"/>
            <a:ext cx="4432145" cy="4114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lvl="1"/>
            <a:r>
              <a:rPr lang="en-US" altLang="zh-CN" sz="800" dirty="0"/>
              <a:t>Other Enhancements </a:t>
            </a:r>
          </a:p>
          <a:p>
            <a:pPr lvl="2"/>
            <a:r>
              <a:rPr lang="en-US" altLang="zh-CN" sz="800" dirty="0"/>
              <a:t>AI/ML capabilities management for RAN, 5GC, and MDA</a:t>
            </a:r>
          </a:p>
          <a:p>
            <a:pPr lvl="1"/>
            <a:r>
              <a:rPr lang="en-US" altLang="zh-CN" sz="800" dirty="0"/>
              <a:t>ML Model Delivery and Transfer </a:t>
            </a:r>
          </a:p>
          <a:p>
            <a:pPr lvl="2"/>
            <a:r>
              <a:rPr lang="en-US" altLang="zh-CN" sz="800" dirty="0"/>
              <a:t>Enhancements to ML model loading use case</a:t>
            </a:r>
          </a:p>
          <a:p>
            <a:pPr marL="457200" lvl="1" indent="0">
              <a:buNone/>
            </a:pPr>
            <a:endParaRPr lang="en-US" altLang="zh-CN" sz="800" b="1" dirty="0"/>
          </a:p>
          <a:p>
            <a:pPr marL="457200" lvl="1" indent="0">
              <a:buNone/>
            </a:pPr>
            <a:endParaRPr lang="en-US" altLang="zh-CN" sz="800" b="1" dirty="0"/>
          </a:p>
          <a:p>
            <a:pPr marL="341313" lvl="1" indent="-341313">
              <a:spcBef>
                <a:spcPts val="0"/>
              </a:spcBef>
              <a:spcAft>
                <a:spcPts val="0"/>
              </a:spcAft>
              <a:buBlip>
                <a:blip r:embed="rId4"/>
              </a:buBlip>
              <a:defRPr/>
            </a:pPr>
            <a:r>
              <a:rPr lang="en-US" altLang="zh-CN" sz="900" b="1" kern="0" dirty="0"/>
              <a:t>Topics Requiring Further Discussion</a:t>
            </a:r>
          </a:p>
          <a:p>
            <a:pPr lvl="1"/>
            <a:r>
              <a:rPr lang="en-US" altLang="zh-CN" sz="800" dirty="0"/>
              <a:t>Model confidence – use cases and solutions</a:t>
            </a:r>
          </a:p>
          <a:p>
            <a:pPr lvl="1"/>
            <a:r>
              <a:rPr lang="en-US" altLang="zh-CN" sz="800" dirty="0"/>
              <a:t>Sustainable AI/ML training and inference</a:t>
            </a:r>
          </a:p>
          <a:p>
            <a:pPr lvl="1"/>
            <a:r>
              <a:rPr lang="en-US" altLang="zh-CN" sz="800" dirty="0"/>
              <a:t>Coordination between ML capabilities</a:t>
            </a:r>
          </a:p>
          <a:p>
            <a:pPr lvl="1"/>
            <a:r>
              <a:rPr lang="en-US" altLang="zh-CN" sz="800" dirty="0"/>
              <a:t>Emulation use cases &amp; solutions (NRMs)</a:t>
            </a:r>
          </a:p>
          <a:p>
            <a:pPr lvl="1"/>
            <a:r>
              <a:rPr lang="en-US" altLang="zh-CN" sz="800" dirty="0"/>
              <a:t>AI/ML prediction latency during training and inference</a:t>
            </a:r>
          </a:p>
          <a:p>
            <a:pPr lvl="1"/>
            <a:r>
              <a:rPr lang="en-US" altLang="zh-CN" sz="800" dirty="0"/>
              <a:t>Use cases and solutions for </a:t>
            </a:r>
            <a:r>
              <a:rPr lang="en-US" altLang="zh-CN" sz="800" dirty="0" err="1"/>
              <a:t>Explainability</a:t>
            </a:r>
            <a:r>
              <a:rPr lang="en-US" altLang="zh-CN" sz="800" dirty="0"/>
              <a:t> management in AI/ML training</a:t>
            </a:r>
          </a:p>
          <a:p>
            <a:pPr lvl="1"/>
            <a:r>
              <a:rPr lang="en-US" altLang="zh-CN" sz="800" dirty="0"/>
              <a:t>Solutions (NRMs) for Lifecycle Management in Federated Learning</a:t>
            </a:r>
          </a:p>
          <a:p>
            <a:pPr lvl="1"/>
            <a:r>
              <a:rPr lang="en-US" altLang="zh-CN" sz="800" dirty="0"/>
              <a:t>Procedures to support AI/ML capabilities</a:t>
            </a:r>
          </a:p>
          <a:p>
            <a:pPr lvl="1"/>
            <a:endParaRPr lang="it-IT" altLang="zh-CN" sz="800" dirty="0"/>
          </a:p>
        </p:txBody>
      </p:sp>
      <p:sp>
        <p:nvSpPr>
          <p:cNvPr id="9" name="Content Placeholder 7">
            <a:extLst>
              <a:ext uri="{FF2B5EF4-FFF2-40B4-BE49-F238E27FC236}">
                <a16:creationId xmlns:a16="http://schemas.microsoft.com/office/drawing/2014/main" id="{27FA8785-0297-4AE2-A447-E7A94588EE68}"/>
              </a:ext>
            </a:extLst>
          </p:cNvPr>
          <p:cNvSpPr txBox="1">
            <a:spLocks/>
          </p:cNvSpPr>
          <p:nvPr/>
        </p:nvSpPr>
        <p:spPr>
          <a:xfrm>
            <a:off x="246877" y="1703706"/>
            <a:ext cx="6453643" cy="4073584"/>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900" b="1" kern="0" dirty="0"/>
              <a:t>Progress since SA#107: The following topics were approved:</a:t>
            </a:r>
          </a:p>
          <a:p>
            <a:pPr lvl="1"/>
            <a:r>
              <a:rPr lang="en-US" altLang="zh-CN" sz="800" dirty="0"/>
              <a:t>Support of 5GC</a:t>
            </a:r>
            <a:r>
              <a:rPr lang="zh-CN" altLang="en-US" sz="800" dirty="0"/>
              <a:t>，</a:t>
            </a:r>
            <a:r>
              <a:rPr lang="en-US" altLang="zh-CN" sz="800" dirty="0"/>
              <a:t>the following contributions were agreed, and a liaison statement (LS) was sent to SA2:</a:t>
            </a:r>
          </a:p>
          <a:p>
            <a:pPr lvl="2"/>
            <a:r>
              <a:rPr lang="en-US" altLang="zh-CN" sz="800" dirty="0"/>
              <a:t>Enhancement of </a:t>
            </a:r>
            <a:r>
              <a:rPr lang="en-US" altLang="zh-CN" sz="800" dirty="0" err="1"/>
              <a:t>AIMLSupportedFunction</a:t>
            </a:r>
            <a:r>
              <a:rPr lang="en-US" altLang="zh-CN" sz="800" dirty="0"/>
              <a:t> to support inference in the LMF.</a:t>
            </a:r>
          </a:p>
          <a:p>
            <a:pPr lvl="2"/>
            <a:r>
              <a:rPr lang="en-US" altLang="zh-CN" sz="800" dirty="0"/>
              <a:t>Enhancement of the LMF NRM to support inference functionality.</a:t>
            </a:r>
          </a:p>
          <a:p>
            <a:pPr lvl="1"/>
            <a:r>
              <a:rPr lang="en-US" altLang="zh-CN" sz="800" dirty="0" err="1"/>
              <a:t>Explainability</a:t>
            </a:r>
            <a:r>
              <a:rPr lang="en-US" altLang="zh-CN" sz="800" dirty="0"/>
              <a:t> Management</a:t>
            </a:r>
          </a:p>
          <a:p>
            <a:pPr lvl="2"/>
            <a:r>
              <a:rPr lang="en-US" altLang="zh-CN" sz="800" dirty="0"/>
              <a:t>Explanation of inference outputs was introduced through new use cases and supported by NRM solutions.</a:t>
            </a:r>
          </a:p>
          <a:p>
            <a:pPr lvl="1"/>
            <a:r>
              <a:rPr lang="en-US" altLang="zh-CN" sz="800" dirty="0"/>
              <a:t>Model Lifecycle and Training Across Multiple Contexts</a:t>
            </a:r>
          </a:p>
          <a:p>
            <a:pPr lvl="2"/>
            <a:r>
              <a:rPr lang="en-US" altLang="zh-CN" sz="800" dirty="0"/>
              <a:t>Model training across contexts.</a:t>
            </a:r>
          </a:p>
          <a:p>
            <a:pPr lvl="2"/>
            <a:r>
              <a:rPr lang="en-US" altLang="zh-CN" sz="800" dirty="0"/>
              <a:t>Performance monitoring of Network Functions with ML trained models in live networks.</a:t>
            </a:r>
          </a:p>
          <a:p>
            <a:pPr lvl="2"/>
            <a:r>
              <a:rPr lang="en-US" altLang="zh-CN" sz="800" dirty="0"/>
              <a:t>Lifecycle clarifications and updates on transfer learning.</a:t>
            </a:r>
          </a:p>
          <a:p>
            <a:pPr lvl="1"/>
            <a:r>
              <a:rPr lang="en-US" altLang="zh-CN" sz="800" dirty="0"/>
              <a:t>ML Model Training Approaches </a:t>
            </a:r>
          </a:p>
          <a:p>
            <a:pPr lvl="2"/>
            <a:r>
              <a:rPr lang="en-US" altLang="zh-CN" sz="800" dirty="0"/>
              <a:t>Pre-</a:t>
            </a:r>
            <a:r>
              <a:rPr lang="en-US" altLang="zh-CN" sz="800" dirty="0" err="1"/>
              <a:t>specialised</a:t>
            </a:r>
            <a:r>
              <a:rPr lang="en-US" altLang="zh-CN" sz="800" dirty="0"/>
              <a:t> Training &amp; Fine-tuning</a:t>
            </a:r>
          </a:p>
          <a:p>
            <a:pPr lvl="3"/>
            <a:r>
              <a:rPr lang="en-US" altLang="zh-CN" sz="800" dirty="0"/>
              <a:t>Use cases and requirements for fine-tuning were approved.</a:t>
            </a:r>
          </a:p>
          <a:p>
            <a:pPr lvl="3"/>
            <a:r>
              <a:rPr lang="en-US" altLang="zh-CN" sz="800" dirty="0"/>
              <a:t>Related terminology and NRM solutions were approved.</a:t>
            </a:r>
          </a:p>
          <a:p>
            <a:pPr lvl="2"/>
            <a:r>
              <a:rPr lang="en-US" altLang="zh-CN" sz="800" dirty="0"/>
              <a:t>Reinforcement Learning (RL) </a:t>
            </a:r>
          </a:p>
          <a:p>
            <a:pPr lvl="3"/>
            <a:r>
              <a:rPr lang="en-US" altLang="zh-CN" sz="800" dirty="0"/>
              <a:t>Use case enhancements and clarifications were approved, including complementary flow diagrams explaining the online and offline RL processes.</a:t>
            </a:r>
          </a:p>
          <a:p>
            <a:pPr lvl="3"/>
            <a:r>
              <a:rPr lang="en-US" altLang="zh-CN" sz="800" dirty="0"/>
              <a:t>NRM solutions for RL were agreed.</a:t>
            </a:r>
          </a:p>
          <a:p>
            <a:pPr lvl="2"/>
            <a:r>
              <a:rPr lang="en-US" altLang="zh-CN" sz="800" dirty="0"/>
              <a:t>Federated Learning (FL)</a:t>
            </a:r>
          </a:p>
          <a:p>
            <a:pPr lvl="3"/>
            <a:r>
              <a:rPr lang="en-US" altLang="zh-CN" sz="800" dirty="0"/>
              <a:t>Agreement on the NRM for FL could not be reached due to ongoing debate regarding the inclusion of energy-related attributes in the RL client selection criteria data type.</a:t>
            </a:r>
          </a:p>
          <a:p>
            <a:pPr lvl="3"/>
            <a:r>
              <a:rPr lang="en-US" altLang="zh-CN" sz="800" dirty="0"/>
              <a:t>Some proposals suggest deferring energy-related aspects to Rel-20.</a:t>
            </a:r>
          </a:p>
          <a:p>
            <a:pPr lvl="3"/>
            <a:r>
              <a:rPr lang="en-US" altLang="zh-CN" sz="800" dirty="0"/>
              <a:t>Further discussions are planned for the August meeting or through dedicated conference calls arranged by the rapporteurs.</a:t>
            </a:r>
          </a:p>
          <a:p>
            <a:pPr lvl="2"/>
            <a:r>
              <a:rPr lang="en-US" altLang="zh-CN" sz="800" dirty="0"/>
              <a:t>Distributed Training</a:t>
            </a:r>
          </a:p>
          <a:p>
            <a:pPr lvl="3"/>
            <a:r>
              <a:rPr lang="en-US" altLang="zh-CN" sz="800" dirty="0"/>
              <a:t>Solution allowing a consumer to suggest nodes which are involved in distributed training was approved.</a:t>
            </a:r>
          </a:p>
          <a:p>
            <a:pPr lvl="2"/>
            <a:r>
              <a:rPr lang="en-US" altLang="zh-CN" sz="800" dirty="0"/>
              <a:t>Knowledge-Based Transfer Learning</a:t>
            </a:r>
          </a:p>
          <a:p>
            <a:pPr lvl="1"/>
            <a:endParaRPr lang="en-US" altLang="zh-CN" sz="800" dirty="0">
              <a:solidFill>
                <a:srgbClr val="0000FF"/>
              </a:solidFill>
            </a:endParaRPr>
          </a:p>
        </p:txBody>
      </p:sp>
    </p:spTree>
    <p:extLst>
      <p:ext uri="{BB962C8B-B14F-4D97-AF65-F5344CB8AC3E}">
        <p14:creationId xmlns:p14="http://schemas.microsoft.com/office/powerpoint/2010/main" val="417352062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323088" y="228600"/>
            <a:ext cx="9753599" cy="1143000"/>
          </a:xfrm>
        </p:spPr>
        <p:txBody>
          <a:bodyPr/>
          <a:lstStyle/>
          <a:p>
            <a:r>
              <a:rPr lang="en-GB" altLang="en-US" sz="2800" b="1" dirty="0"/>
              <a:t>2. </a:t>
            </a:r>
            <a:r>
              <a:rPr lang="en-US" altLang="zh-CN" sz="2800" b="1" dirty="0"/>
              <a:t>MDA</a:t>
            </a:r>
            <a:r>
              <a:rPr lang="zh-CN" altLang="en-US" sz="2800" b="1" dirty="0"/>
              <a:t>：</a:t>
            </a:r>
            <a:r>
              <a:rPr lang="en-US" altLang="en-US" sz="2800" b="1" dirty="0"/>
              <a:t>Management Data Analytics (MDA) – Phase 3</a:t>
            </a:r>
            <a:endParaRPr lang="en-GB" altLang="en-US" sz="28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10009758"/>
              </p:ext>
            </p:extLst>
          </p:nvPr>
        </p:nvGraphicFramePr>
        <p:xfrm>
          <a:off x="427812" y="1060944"/>
          <a:ext cx="11192989" cy="715880"/>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1020019</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Data Analytics (MDA)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FS_eMDAS_Ph3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2"/>
                        </a:rPr>
                        <a:t>SP-241157</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1060014</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Data Analytics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eMDAS_Ph3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30%</a:t>
                      </a:r>
                    </a:p>
                  </a:txBody>
                  <a:tcPr marL="6901" marR="6901" marT="6901" marB="0"/>
                </a:tc>
                <a:tc>
                  <a:txBody>
                    <a:bodyPr/>
                    <a:lstStyle/>
                    <a:p>
                      <a:pPr marL="0" algn="l" defTabSz="1219170" rtl="0" eaLnBrk="1" fontAlgn="t" latinLnBrk="0" hangingPunct="1"/>
                      <a:r>
                        <a:rPr lang="en-US" sz="1000" b="0" i="0" u="sng" strike="noStrike" kern="1200" dirty="0">
                          <a:solidFill>
                            <a:srgbClr val="0563C1"/>
                          </a:solidFill>
                          <a:effectLst/>
                          <a:latin typeface="+mn-lt"/>
                          <a:ea typeface="等线" panose="02010600030101010101" pitchFamily="2" charset="-122"/>
                          <a:cs typeface="+mn-cs"/>
                          <a:hlinkClick r:id="rId3">
                            <a:extLst>
                              <a:ext uri="{A12FA001-AC4F-418D-AE19-62706E023703}">
                                <ahyp:hlinkClr xmlns:ahyp="http://schemas.microsoft.com/office/drawing/2018/hyperlinkcolor" val="tx"/>
                              </a:ext>
                            </a:extLst>
                          </a:hlinkClick>
                        </a:rPr>
                        <a:t>SP-241947</a:t>
                      </a:r>
                      <a:endParaRPr lang="en-US" sz="1000" b="0" i="0" u="sng" strike="noStrike" kern="1200" dirty="0">
                        <a:solidFill>
                          <a:srgbClr val="0563C1"/>
                        </a:solidFill>
                        <a:effectLst/>
                        <a:latin typeface="+mn-lt"/>
                        <a:ea typeface="等线" panose="02010600030101010101" pitchFamily="2" charset="-122"/>
                        <a:cs typeface="+mn-cs"/>
                      </a:endParaRPr>
                    </a:p>
                  </a:txBody>
                  <a:tcPr marL="6901" marR="6901" marT="6901" marB="0"/>
                </a:tc>
                <a:tc>
                  <a:txBody>
                    <a:bodyPr/>
                    <a:lstStyle/>
                    <a:p>
                      <a:pPr algn="r" fontAlgn="t"/>
                      <a:r>
                        <a:rPr lang="en-US" sz="900" b="0" i="0" u="sng" strike="noStrike" dirty="0">
                          <a:solidFill>
                            <a:srgbClr val="FF0000"/>
                          </a:solidFill>
                          <a:effectLst/>
                          <a:latin typeface="+mn-lt"/>
                          <a:ea typeface="微软雅黑" panose="020B0503020204020204" pitchFamily="34" charset="-122"/>
                        </a:rPr>
                        <a:t>85%</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24409823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CBAF4231-342A-4B09-99EE-578D6C7A1A6E}"/>
              </a:ext>
            </a:extLst>
          </p:cNvPr>
          <p:cNvSpPr txBox="1">
            <a:spLocks/>
          </p:cNvSpPr>
          <p:nvPr/>
        </p:nvSpPr>
        <p:spPr>
          <a:xfrm>
            <a:off x="427812" y="1837136"/>
            <a:ext cx="10953749" cy="4304463"/>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600" kern="0" dirty="0"/>
              <a:t>Progress since SA#107:</a:t>
            </a:r>
          </a:p>
          <a:p>
            <a:pPr lvl="1">
              <a:spcBef>
                <a:spcPts val="0"/>
              </a:spcBef>
              <a:spcAft>
                <a:spcPts val="0"/>
              </a:spcAft>
              <a:defRPr/>
            </a:pPr>
            <a:r>
              <a:rPr lang="en-US" altLang="de-DE" sz="1100" kern="0" dirty="0"/>
              <a:t>Data correlation analytics</a:t>
            </a:r>
          </a:p>
          <a:p>
            <a:pPr lvl="2">
              <a:spcBef>
                <a:spcPts val="0"/>
              </a:spcBef>
              <a:spcAft>
                <a:spcPts val="0"/>
              </a:spcAft>
              <a:defRPr/>
            </a:pPr>
            <a:r>
              <a:rPr lang="en-US" altLang="zh-CN" sz="1000" kern="0" dirty="0"/>
              <a:t>Adding n</a:t>
            </a:r>
            <a:r>
              <a:rPr lang="en-US" altLang="de-DE" sz="1000" kern="0" dirty="0"/>
              <a:t>ew capability to perform analysis and provide recommendations related to data correlation.</a:t>
            </a:r>
          </a:p>
          <a:p>
            <a:pPr lvl="2">
              <a:spcBef>
                <a:spcPts val="0"/>
              </a:spcBef>
              <a:spcAft>
                <a:spcPts val="0"/>
              </a:spcAft>
              <a:defRPr/>
            </a:pPr>
            <a:r>
              <a:rPr lang="en-US" altLang="de-DE" sz="1000" kern="0" dirty="0"/>
              <a:t>Enhancing the existing MDA capability for handover optimization analysis.</a:t>
            </a:r>
          </a:p>
          <a:p>
            <a:pPr lvl="1">
              <a:spcBef>
                <a:spcPts val="0"/>
              </a:spcBef>
              <a:spcAft>
                <a:spcPts val="0"/>
              </a:spcAft>
              <a:defRPr/>
            </a:pPr>
            <a:r>
              <a:rPr lang="en-US" altLang="de-DE" sz="1100" kern="0" dirty="0"/>
              <a:t>ATSSS performance analytics</a:t>
            </a:r>
          </a:p>
          <a:p>
            <a:pPr lvl="2">
              <a:spcBef>
                <a:spcPts val="0"/>
              </a:spcBef>
              <a:spcAft>
                <a:spcPts val="0"/>
              </a:spcAft>
              <a:defRPr/>
            </a:pPr>
            <a:r>
              <a:rPr lang="en-US" altLang="de-DE" sz="1000" kern="0" dirty="0"/>
              <a:t>Adding new capability to perform analysis and provide recommendations related to traffic steering.</a:t>
            </a:r>
          </a:p>
          <a:p>
            <a:pPr lvl="1">
              <a:spcBef>
                <a:spcPts val="0"/>
              </a:spcBef>
              <a:spcAft>
                <a:spcPts val="0"/>
              </a:spcAft>
              <a:defRPr/>
            </a:pPr>
            <a:r>
              <a:rPr lang="en-US" altLang="de-DE" sz="1100" kern="0" dirty="0"/>
              <a:t>UE throughput analytics</a:t>
            </a:r>
          </a:p>
          <a:p>
            <a:pPr lvl="2">
              <a:spcBef>
                <a:spcPts val="0"/>
              </a:spcBef>
              <a:spcAft>
                <a:spcPts val="0"/>
              </a:spcAft>
              <a:defRPr/>
            </a:pPr>
            <a:r>
              <a:rPr lang="en-US" altLang="de-DE" sz="1000" kern="0" dirty="0"/>
              <a:t>Adding new capability to perform analysis and provide recommendations related to traffic congestion.</a:t>
            </a:r>
          </a:p>
          <a:p>
            <a:pPr lvl="1">
              <a:spcBef>
                <a:spcPts val="0"/>
              </a:spcBef>
              <a:spcAft>
                <a:spcPts val="0"/>
              </a:spcAft>
              <a:defRPr/>
            </a:pPr>
            <a:r>
              <a:rPr lang="en-US" altLang="de-DE" sz="1100" kern="0" dirty="0"/>
              <a:t>Fault management related analytics</a:t>
            </a:r>
          </a:p>
          <a:p>
            <a:pPr lvl="2">
              <a:spcBef>
                <a:spcPts val="0"/>
              </a:spcBef>
              <a:spcAft>
                <a:spcPts val="0"/>
              </a:spcAft>
              <a:defRPr/>
            </a:pPr>
            <a:r>
              <a:rPr lang="en-US" altLang="de-DE" sz="1000" kern="0" dirty="0"/>
              <a:t>Adding new capability to perform analysis and provide report related to threshold crossing events.</a:t>
            </a:r>
          </a:p>
          <a:p>
            <a:pPr lvl="2">
              <a:spcBef>
                <a:spcPts val="0"/>
              </a:spcBef>
              <a:spcAft>
                <a:spcPts val="0"/>
              </a:spcAft>
              <a:defRPr/>
            </a:pPr>
            <a:r>
              <a:rPr lang="en-US" altLang="de-DE" sz="1000" kern="0" dirty="0"/>
              <a:t>Adding new capability to perform analysis and provide recommendations related to service failure recovery.</a:t>
            </a:r>
          </a:p>
          <a:p>
            <a:pPr lvl="2">
              <a:spcBef>
                <a:spcPts val="0"/>
              </a:spcBef>
              <a:spcAft>
                <a:spcPts val="0"/>
              </a:spcAft>
              <a:defRPr/>
            </a:pPr>
            <a:r>
              <a:rPr lang="en-US" altLang="de-DE" sz="1000" kern="0" dirty="0"/>
              <a:t>Enhancing the existing MDA capability for failure prediction.</a:t>
            </a:r>
          </a:p>
          <a:p>
            <a:pPr lvl="1">
              <a:spcBef>
                <a:spcPts val="0"/>
              </a:spcBef>
              <a:spcAft>
                <a:spcPts val="0"/>
              </a:spcAft>
              <a:defRPr/>
            </a:pPr>
            <a:r>
              <a:rPr lang="en-US" altLang="de-DE" sz="1100" kern="0" dirty="0"/>
              <a:t>Software upgrade validation</a:t>
            </a:r>
          </a:p>
          <a:p>
            <a:pPr lvl="2">
              <a:spcBef>
                <a:spcPts val="0"/>
              </a:spcBef>
              <a:spcAft>
                <a:spcPts val="0"/>
              </a:spcAft>
              <a:defRPr/>
            </a:pPr>
            <a:r>
              <a:rPr lang="en-US" altLang="de-DE" sz="1000" kern="0" dirty="0"/>
              <a:t>Adding new capability to perform analysis and provide recommendations related to validating a software upgrade.</a:t>
            </a:r>
          </a:p>
          <a:p>
            <a:pPr lvl="1">
              <a:spcBef>
                <a:spcPts val="0"/>
              </a:spcBef>
              <a:spcAft>
                <a:spcPts val="0"/>
              </a:spcAft>
              <a:defRPr/>
            </a:pPr>
            <a:r>
              <a:rPr lang="en-US" altLang="de-DE" sz="1100" kern="0" dirty="0"/>
              <a:t>Control plane congestion analytics</a:t>
            </a:r>
          </a:p>
          <a:p>
            <a:pPr lvl="2">
              <a:spcBef>
                <a:spcPts val="0"/>
              </a:spcBef>
              <a:spcAft>
                <a:spcPts val="0"/>
              </a:spcAft>
              <a:defRPr/>
            </a:pPr>
            <a:r>
              <a:rPr lang="en-US" altLang="de-DE" sz="1000" kern="0" dirty="0"/>
              <a:t>Enhancing the existing MDA capability for 5GC Control plane congestion analysis.</a:t>
            </a:r>
          </a:p>
          <a:p>
            <a:pPr lvl="1">
              <a:spcBef>
                <a:spcPts val="0"/>
              </a:spcBef>
              <a:spcAft>
                <a:spcPts val="0"/>
              </a:spcAft>
              <a:defRPr/>
            </a:pPr>
            <a:r>
              <a:rPr lang="en-US" altLang="zh-CN" sz="1100" kern="0" dirty="0"/>
              <a:t>Corrections to technical issues.</a:t>
            </a:r>
          </a:p>
          <a:p>
            <a:pPr lvl="1">
              <a:spcBef>
                <a:spcPts val="0"/>
              </a:spcBef>
              <a:spcAft>
                <a:spcPts val="0"/>
              </a:spcAft>
              <a:defRPr/>
            </a:pPr>
            <a:r>
              <a:rPr lang="en-US" altLang="zh-CN" sz="1100" kern="0" dirty="0"/>
              <a:t>Corrections to editorial issues.</a:t>
            </a:r>
          </a:p>
          <a:p>
            <a:pPr lvl="1">
              <a:spcBef>
                <a:spcPts val="0"/>
              </a:spcBef>
              <a:spcAft>
                <a:spcPts val="0"/>
              </a:spcAft>
              <a:defRPr/>
            </a:pPr>
            <a:r>
              <a:rPr lang="en-US" altLang="zh-CN" sz="1100" kern="0" dirty="0"/>
              <a:t>Improvements to stage 3 solution set.</a:t>
            </a:r>
          </a:p>
          <a:p>
            <a:pPr marL="341313" lvl="1" indent="-341313">
              <a:spcBef>
                <a:spcPts val="0"/>
              </a:spcBef>
              <a:spcAft>
                <a:spcPts val="0"/>
              </a:spcAft>
              <a:buBlip>
                <a:blip r:embed="rId4"/>
              </a:buBlip>
              <a:defRPr/>
            </a:pPr>
            <a:r>
              <a:rPr lang="en-US" sz="1600" kern="0" dirty="0"/>
              <a:t>Impacts and dependencies on other WGs:</a:t>
            </a:r>
            <a:endParaRPr lang="de-DE" sz="1600" kern="0" dirty="0"/>
          </a:p>
          <a:p>
            <a:pPr lvl="1">
              <a:spcBef>
                <a:spcPts val="0"/>
              </a:spcBef>
              <a:spcAft>
                <a:spcPts val="0"/>
              </a:spcAft>
              <a:defRPr/>
            </a:pPr>
            <a:r>
              <a:rPr lang="en-US" sz="1100" kern="0" dirty="0"/>
              <a:t>Coordination with SA1 on service requirements, SA2 on NWDAF, RAN3 on data collection.</a:t>
            </a:r>
            <a:endParaRPr lang="de-DE" sz="1100" kern="0" dirty="0"/>
          </a:p>
          <a:p>
            <a:pPr>
              <a:spcBef>
                <a:spcPts val="0"/>
              </a:spcBef>
              <a:spcAft>
                <a:spcPts val="0"/>
              </a:spcAft>
              <a:defRPr/>
            </a:pPr>
            <a:r>
              <a:rPr lang="de-DE" sz="1600" kern="0" dirty="0"/>
              <a:t>Next steps:</a:t>
            </a:r>
          </a:p>
          <a:p>
            <a:pPr lvl="1">
              <a:defRPr/>
            </a:pPr>
            <a:r>
              <a:rPr lang="en-US" altLang="zh-CN" sz="1100" dirty="0"/>
              <a:t>Provide WT-1 use cases, requirements and solutions.</a:t>
            </a:r>
          </a:p>
        </p:txBody>
      </p:sp>
    </p:spTree>
    <p:extLst>
      <p:ext uri="{BB962C8B-B14F-4D97-AF65-F5344CB8AC3E}">
        <p14:creationId xmlns:p14="http://schemas.microsoft.com/office/powerpoint/2010/main" val="79703724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3. </a:t>
            </a:r>
            <a:r>
              <a:rPr lang="en-US" altLang="zh-CN" sz="3200" b="1" dirty="0">
                <a:solidFill>
                  <a:srgbClr val="00B050"/>
                </a:solidFill>
              </a:rPr>
              <a:t>IDM: </a:t>
            </a:r>
            <a:r>
              <a:rPr lang="en-US" altLang="en-US" sz="3200" b="1" dirty="0">
                <a:solidFill>
                  <a:srgbClr val="00B050"/>
                </a:solidFill>
              </a:rPr>
              <a:t>intent driven management services for mobile network phase 3</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098725940"/>
              </p:ext>
            </p:extLst>
          </p:nvPr>
        </p:nvGraphicFramePr>
        <p:xfrm>
          <a:off x="420612" y="1242260"/>
          <a:ext cx="11192989" cy="715880"/>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1020008</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intent driven management services for mobile network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FS_IDMS_MN_Ph3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SP-231737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1060013</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Intent driven management services for mobile network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IDMS_MN_Ph3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65%</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SP-241946</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tc>
                <a:tc>
                  <a:txBody>
                    <a:bodyPr/>
                    <a:lstStyle/>
                    <a:p>
                      <a:pPr algn="l" fontAlgn="t"/>
                      <a:endParaRPr lang="en-US" sz="10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800700725"/>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23BB9BDA-4AD8-48CC-9509-FE4C27464F2E}"/>
              </a:ext>
            </a:extLst>
          </p:cNvPr>
          <p:cNvSpPr txBox="1">
            <a:spLocks/>
          </p:cNvSpPr>
          <p:nvPr/>
        </p:nvSpPr>
        <p:spPr>
          <a:xfrm>
            <a:off x="420612" y="1988337"/>
            <a:ext cx="11265420" cy="4184114"/>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600" kern="0" dirty="0"/>
              <a:t>New scenarios solution (including information model and </a:t>
            </a:r>
            <a:r>
              <a:rPr lang="en-US" altLang="zh-CN" sz="1600" kern="0" dirty="0" err="1"/>
              <a:t>openAPI</a:t>
            </a:r>
            <a:r>
              <a:rPr lang="en-US" altLang="zh-CN" sz="1600" kern="0" dirty="0"/>
              <a:t> definition), including:</a:t>
            </a:r>
          </a:p>
          <a:p>
            <a:pPr lvl="2">
              <a:spcBef>
                <a:spcPts val="0"/>
              </a:spcBef>
              <a:spcAft>
                <a:spcPts val="0"/>
              </a:spcAft>
              <a:defRPr/>
            </a:pPr>
            <a:r>
              <a:rPr lang="en-US" altLang="zh-CN" sz="1200" kern="0" dirty="0"/>
              <a:t>Enhance the </a:t>
            </a:r>
            <a:r>
              <a:rPr lang="en-US" altLang="zh-CN" sz="1200" kern="0" dirty="0" err="1"/>
              <a:t>RadioNetworkExpectation</a:t>
            </a:r>
            <a:r>
              <a:rPr lang="en-US" altLang="zh-CN" sz="1200" kern="0" dirty="0"/>
              <a:t> to support radio network support for UAV pre-flight preparation</a:t>
            </a:r>
          </a:p>
          <a:p>
            <a:pPr lvl="2">
              <a:spcBef>
                <a:spcPts val="0"/>
              </a:spcBef>
              <a:spcAft>
                <a:spcPts val="0"/>
              </a:spcAft>
              <a:defRPr/>
            </a:pPr>
            <a:r>
              <a:rPr lang="en-US" altLang="zh-CN" sz="1200" kern="0" dirty="0"/>
              <a:t>Enhance the </a:t>
            </a:r>
            <a:r>
              <a:rPr lang="en-US" altLang="zh-CN" sz="1200" kern="0" dirty="0" err="1"/>
              <a:t>RadioNetworkExpectation</a:t>
            </a:r>
            <a:r>
              <a:rPr lang="en-US" altLang="zh-CN" sz="1200" kern="0" dirty="0"/>
              <a:t> to support MOCN undifferentiated radio service in a specified area</a:t>
            </a:r>
          </a:p>
          <a:p>
            <a:pPr lvl="2">
              <a:spcBef>
                <a:spcPts val="0"/>
              </a:spcBef>
              <a:spcAft>
                <a:spcPts val="0"/>
              </a:spcAft>
              <a:defRPr/>
            </a:pPr>
            <a:r>
              <a:rPr lang="en-US" altLang="zh-CN" sz="1200" kern="0" dirty="0"/>
              <a:t>Enhance the </a:t>
            </a:r>
            <a:r>
              <a:rPr lang="en-US" altLang="zh-CN" sz="1200" kern="0" dirty="0" err="1"/>
              <a:t>RadioServiceExpectation</a:t>
            </a:r>
            <a:r>
              <a:rPr lang="en-US" altLang="zh-CN" sz="1200" kern="0" dirty="0"/>
              <a:t> to support radio service delivering and assurance for specific UE group and area</a:t>
            </a:r>
          </a:p>
          <a:p>
            <a:pPr lvl="2">
              <a:spcBef>
                <a:spcPts val="0"/>
              </a:spcBef>
              <a:spcAft>
                <a:spcPts val="0"/>
              </a:spcAft>
              <a:defRPr/>
            </a:pPr>
            <a:r>
              <a:rPr lang="en-US" altLang="zh-CN" sz="1200" kern="0" dirty="0"/>
              <a:t>Introduce the </a:t>
            </a:r>
            <a:r>
              <a:rPr lang="en-US" altLang="zh-CN" sz="1200" kern="0" dirty="0" err="1"/>
              <a:t>MaintenanceExpectation</a:t>
            </a:r>
            <a:r>
              <a:rPr lang="en-US" altLang="zh-CN" sz="1200" kern="0" dirty="0"/>
              <a:t> for network maintenance (e.g. network upgrade)</a:t>
            </a:r>
          </a:p>
          <a:p>
            <a:pPr lvl="1">
              <a:spcBef>
                <a:spcPts val="0"/>
              </a:spcBef>
              <a:spcAft>
                <a:spcPts val="0"/>
              </a:spcAft>
              <a:defRPr/>
            </a:pPr>
            <a:r>
              <a:rPr lang="en-US" altLang="zh-CN" sz="1600" kern="0" dirty="0"/>
              <a:t>New intent driven management functionalities(including information model and </a:t>
            </a:r>
            <a:r>
              <a:rPr lang="en-US" altLang="zh-CN" sz="1600" kern="0" dirty="0" err="1"/>
              <a:t>openAPI</a:t>
            </a:r>
            <a:r>
              <a:rPr lang="en-US" altLang="zh-CN" sz="1600" kern="0" dirty="0"/>
              <a:t> definition), including:</a:t>
            </a:r>
          </a:p>
          <a:p>
            <a:pPr lvl="2">
              <a:spcBef>
                <a:spcPts val="0"/>
              </a:spcBef>
              <a:spcAft>
                <a:spcPts val="0"/>
              </a:spcAft>
              <a:defRPr/>
            </a:pPr>
            <a:r>
              <a:rPr lang="en-US" altLang="zh-CN" sz="1200" kern="0" dirty="0"/>
              <a:t>Intent utility function to allow the consumer express preference for the intent </a:t>
            </a:r>
            <a:r>
              <a:rPr lang="en-US" altLang="zh-CN" sz="1200" kern="0" dirty="0" err="1"/>
              <a:t>fulfulment</a:t>
            </a:r>
            <a:r>
              <a:rPr lang="en-US" altLang="zh-CN" sz="1200" kern="0" dirty="0"/>
              <a:t>.</a:t>
            </a:r>
          </a:p>
          <a:p>
            <a:pPr lvl="2">
              <a:spcBef>
                <a:spcPts val="0"/>
              </a:spcBef>
              <a:spcAft>
                <a:spcPts val="0"/>
              </a:spcAft>
              <a:defRPr/>
            </a:pPr>
            <a:r>
              <a:rPr lang="en-US" altLang="zh-CN" sz="1200" kern="0" dirty="0"/>
              <a:t>Intent negotiation during fulfilment phase to enable the </a:t>
            </a:r>
            <a:r>
              <a:rPr lang="en-US" altLang="zh-CN" sz="1200" kern="0" dirty="0" err="1"/>
              <a:t>MnS</a:t>
            </a:r>
            <a:r>
              <a:rPr lang="en-US" altLang="zh-CN" sz="1200" kern="0" dirty="0"/>
              <a:t> producer and the </a:t>
            </a:r>
            <a:r>
              <a:rPr lang="en-US" altLang="zh-CN" sz="1200" kern="0" dirty="0" err="1"/>
              <a:t>MnS</a:t>
            </a:r>
            <a:r>
              <a:rPr lang="en-US" altLang="zh-CN" sz="1200" kern="0" dirty="0"/>
              <a:t> consumer to agree on the best way to fulfil an intent</a:t>
            </a:r>
          </a:p>
          <a:p>
            <a:pPr lvl="2">
              <a:spcBef>
                <a:spcPts val="0"/>
              </a:spcBef>
              <a:spcAft>
                <a:spcPts val="0"/>
              </a:spcAft>
              <a:defRPr/>
            </a:pPr>
            <a:r>
              <a:rPr lang="en-US" altLang="zh-CN" sz="1200" kern="0" dirty="0"/>
              <a:t>Procedures for intent exploration, intent fulfilment negotiation, intent feasibility check and implicit intent report subscription with customized requirements.</a:t>
            </a:r>
          </a:p>
          <a:p>
            <a:pPr lvl="1">
              <a:spcBef>
                <a:spcPts val="0"/>
              </a:spcBef>
              <a:spcAft>
                <a:spcPts val="0"/>
              </a:spcAft>
              <a:defRPr/>
            </a:pPr>
            <a:endParaRPr lang="en-US" altLang="zh-CN" sz="1400" dirty="0"/>
          </a:p>
          <a:p>
            <a:pPr marL="341313" lvl="1" indent="-341313">
              <a:spcBef>
                <a:spcPts val="0"/>
              </a:spcBef>
              <a:spcAft>
                <a:spcPts val="0"/>
              </a:spcAft>
              <a:buBlip>
                <a:blip r:embed="rId4"/>
              </a:buBlip>
              <a:defRPr/>
            </a:pPr>
            <a:r>
              <a:rPr lang="en-US" sz="1800" kern="0" dirty="0"/>
              <a:t>Impacts and dependencies on other WGs:</a:t>
            </a:r>
          </a:p>
          <a:p>
            <a:pPr lvl="1">
              <a:spcBef>
                <a:spcPts val="0"/>
              </a:spcBef>
              <a:spcAft>
                <a:spcPts val="0"/>
              </a:spcAft>
              <a:defRPr/>
            </a:pPr>
            <a:r>
              <a:rPr lang="en-US" sz="1600" kern="0" dirty="0"/>
              <a:t>Provide radio network management support to SA1 on UAV pre-flight preparation requirements </a:t>
            </a:r>
            <a:endParaRPr lang="de-DE" sz="1600" kern="0" dirty="0"/>
          </a:p>
          <a:p>
            <a:pPr>
              <a:spcBef>
                <a:spcPts val="0"/>
              </a:spcBef>
              <a:spcAft>
                <a:spcPts val="0"/>
              </a:spcAft>
              <a:defRPr/>
            </a:pPr>
            <a:endParaRPr lang="de-DE" sz="1800" kern="0" dirty="0"/>
          </a:p>
          <a:p>
            <a:pPr>
              <a:spcBef>
                <a:spcPts val="0"/>
              </a:spcBef>
              <a:spcAft>
                <a:spcPts val="0"/>
              </a:spcAft>
              <a:defRPr/>
            </a:pPr>
            <a:r>
              <a:rPr lang="de-DE" sz="1800" kern="0" dirty="0"/>
              <a:t>Next steps:</a:t>
            </a:r>
          </a:p>
          <a:p>
            <a:pPr lvl="1">
              <a:spcBef>
                <a:spcPts val="0"/>
              </a:spcBef>
              <a:spcAft>
                <a:spcPts val="0"/>
              </a:spcAft>
              <a:defRPr/>
            </a:pPr>
            <a:r>
              <a:rPr lang="en-US" altLang="zh-CN" sz="1600" kern="0" dirty="0">
                <a:highlight>
                  <a:srgbClr val="00FF00"/>
                </a:highlight>
              </a:rPr>
              <a:t>R19 IDMS_MN_Ph3 WI is completed.</a:t>
            </a:r>
            <a:endParaRPr lang="de-DE" sz="1600" kern="0" dirty="0">
              <a:highlight>
                <a:srgbClr val="00FF00"/>
              </a:highlight>
            </a:endParaRPr>
          </a:p>
        </p:txBody>
      </p:sp>
    </p:spTree>
    <p:extLst>
      <p:ext uri="{BB962C8B-B14F-4D97-AF65-F5344CB8AC3E}">
        <p14:creationId xmlns:p14="http://schemas.microsoft.com/office/powerpoint/2010/main" val="156395151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733" b="1" dirty="0"/>
              <a:t>4. CCL: </a:t>
            </a:r>
            <a:r>
              <a:rPr lang="en-US" altLang="en-US" sz="3733" b="1" dirty="0"/>
              <a:t>closed control loop management</a:t>
            </a:r>
            <a:endParaRPr lang="en-GB" altLang="en-US" sz="3733"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545101146"/>
              </p:ext>
            </p:extLst>
          </p:nvPr>
        </p:nvGraphicFramePr>
        <p:xfrm>
          <a:off x="443894" y="1103463"/>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1020009</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closed control loop management </a:t>
                      </a:r>
                    </a:p>
                  </a:txBody>
                  <a:tcPr marL="5799" marR="5799" marT="5799" marB="0"/>
                </a:tc>
                <a:tc>
                  <a:txBody>
                    <a:bodyPr/>
                    <a:lstStyle/>
                    <a:p>
                      <a:pPr algn="l" fontAlgn="t"/>
                      <a:r>
                        <a:rPr lang="en-US" sz="1000" b="0" i="0" u="none" strike="noStrike" dirty="0">
                          <a:solidFill>
                            <a:srgbClr val="000000"/>
                          </a:solidFill>
                          <a:effectLst/>
                          <a:latin typeface="+mn-lt"/>
                          <a:ea typeface="等线" panose="02010600030101010101" pitchFamily="2" charset="-122"/>
                        </a:rPr>
                        <a:t>FS_CCLM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SP-231735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1060010</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Closed Control Loop Management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CCLM</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a:t>
                      </a:r>
                    </a:p>
                  </a:txBody>
                  <a:tcPr marL="6901" marR="6901" marT="6901" marB="0"/>
                </a:tc>
                <a:tc>
                  <a:txBody>
                    <a:bodyPr/>
                    <a:lstStyle/>
                    <a:p>
                      <a:pPr algn="l" fontAlgn="t"/>
                      <a:r>
                        <a:rPr lang="en-US" sz="1000" b="0" i="0" u="sng" strike="noStrike" dirty="0">
                          <a:solidFill>
                            <a:srgbClr val="0563C1"/>
                          </a:solidFill>
                          <a:effectLst/>
                          <a:latin typeface="+mn-lt"/>
                          <a:ea typeface="微软雅黑" panose="020B0503020204020204" pitchFamily="34" charset="-122"/>
                          <a:hlinkClick r:id="rId3"/>
                        </a:rPr>
                        <a:t>SP-241943</a:t>
                      </a:r>
                      <a:endParaRPr lang="en-US" sz="1000" b="0" i="0" u="sng" strike="noStrike" dirty="0">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80%</a:t>
                      </a:r>
                    </a:p>
                  </a:txBody>
                  <a:tcPr marL="6901" marR="6901" marT="6901" marB="0"/>
                </a:tc>
                <a:tc>
                  <a:txBody>
                    <a:bodyPr/>
                    <a:lstStyle/>
                    <a:p>
                      <a:pPr algn="l" fontAlgn="t"/>
                      <a:endParaRPr lang="en-US" sz="10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075191084"/>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A385EB9F-CE15-4A84-A157-6AE76416E450}"/>
              </a:ext>
            </a:extLst>
          </p:cNvPr>
          <p:cNvSpPr txBox="1">
            <a:spLocks/>
          </p:cNvSpPr>
          <p:nvPr/>
        </p:nvSpPr>
        <p:spPr>
          <a:xfrm>
            <a:off x="420612" y="1988337"/>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defRPr/>
            </a:pPr>
            <a:r>
              <a:rPr lang="en-US" altLang="de-DE" sz="1400" dirty="0"/>
              <a:t>Agreed TS structure.</a:t>
            </a:r>
          </a:p>
          <a:p>
            <a:pPr lvl="1">
              <a:defRPr/>
            </a:pPr>
            <a:r>
              <a:rPr lang="en-US" altLang="de-DE" sz="1400" dirty="0"/>
              <a:t>Agreed UC and Requirements for Dynamic composition of CCL, Historical CCL, CCL performance management.</a:t>
            </a:r>
          </a:p>
          <a:p>
            <a:pPr lvl="1">
              <a:defRPr/>
            </a:pPr>
            <a:r>
              <a:rPr lang="en-US" altLang="de-DE" sz="1400" dirty="0"/>
              <a:t>Discussed basic NRM with considering backward compatibility. WG could not reach consensus. Discussion will continue</a:t>
            </a:r>
          </a:p>
          <a:p>
            <a:pPr lvl="1">
              <a:defRPr/>
            </a:pPr>
            <a:r>
              <a:rPr lang="en-US" altLang="de-DE" sz="1400" dirty="0"/>
              <a:t>The contributions were agreed on the functionality of conflict management, coordination management. No consensus reached on CCL having concept of Goals/Targets. </a:t>
            </a:r>
          </a:p>
          <a:p>
            <a:pPr lvl="1">
              <a:spcBef>
                <a:spcPts val="0"/>
              </a:spcBef>
              <a:spcAft>
                <a:spcPts val="0"/>
              </a:spcAft>
              <a:defRPr/>
            </a:pPr>
            <a:endParaRPr lang="en-US" altLang="de-DE" sz="1100" dirty="0"/>
          </a:p>
          <a:p>
            <a:pPr marL="341313" lvl="1" indent="-341313">
              <a:spcBef>
                <a:spcPts val="0"/>
              </a:spcBef>
              <a:spcAft>
                <a:spcPts val="0"/>
              </a:spcAft>
              <a:buBlip>
                <a:blip r:embed="rId4"/>
              </a:buBlip>
              <a:defRPr/>
            </a:pPr>
            <a:r>
              <a:rPr lang="en-US" sz="1800" kern="0" dirty="0"/>
              <a:t>Impacts and dependencies on other WGs:</a:t>
            </a:r>
          </a:p>
          <a:p>
            <a:pPr lvl="1">
              <a:spcBef>
                <a:spcPts val="0"/>
              </a:spcBef>
              <a:spcAft>
                <a:spcPts val="0"/>
              </a:spcAft>
              <a:defRPr/>
            </a:pPr>
            <a:r>
              <a:rPr lang="en-US" sz="1400" kern="0" dirty="0"/>
              <a:t>None</a:t>
            </a:r>
          </a:p>
          <a:p>
            <a:pPr lvl="1">
              <a:spcBef>
                <a:spcPts val="0"/>
              </a:spcBef>
              <a:spcAft>
                <a:spcPts val="0"/>
              </a:spcAft>
              <a:defRPr/>
            </a:pPr>
            <a:endParaRPr lang="de-DE" sz="1400" kern="0" dirty="0"/>
          </a:p>
          <a:p>
            <a:pPr>
              <a:spcBef>
                <a:spcPts val="0"/>
              </a:spcBef>
              <a:spcAft>
                <a:spcPts val="0"/>
              </a:spcAft>
              <a:defRPr/>
            </a:pPr>
            <a:r>
              <a:rPr lang="de-DE" sz="1800" kern="0" dirty="0"/>
              <a:t>Next steps:</a:t>
            </a:r>
          </a:p>
          <a:p>
            <a:pPr lvl="1">
              <a:defRPr/>
            </a:pPr>
            <a:r>
              <a:rPr lang="en-US" altLang="de-DE" sz="1400" dirty="0"/>
              <a:t>Make progress on the remaining solutions. Finish the work in next meeting. WT will be removed if it will not be possible to finish them by next meeting</a:t>
            </a:r>
            <a:endParaRPr lang="en-US" altLang="zh-CN" sz="1400" kern="0" dirty="0">
              <a:highlight>
                <a:srgbClr val="00FF00"/>
              </a:highlight>
            </a:endParaRPr>
          </a:p>
        </p:txBody>
      </p:sp>
    </p:spTree>
    <p:extLst>
      <p:ext uri="{BB962C8B-B14F-4D97-AF65-F5344CB8AC3E}">
        <p14:creationId xmlns:p14="http://schemas.microsoft.com/office/powerpoint/2010/main" val="214925614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652463" y="228600"/>
            <a:ext cx="9314497" cy="1143000"/>
          </a:xfrm>
        </p:spPr>
        <p:txBody>
          <a:bodyPr/>
          <a:lstStyle/>
          <a:p>
            <a:r>
              <a:rPr lang="en-GB" altLang="en-US" sz="3200" b="1" dirty="0"/>
              <a:t>5. NDT: </a:t>
            </a:r>
            <a:r>
              <a:rPr lang="en-US" altLang="en-US" sz="3200" b="1" dirty="0"/>
              <a:t>management aspects of Network Digital Twin</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034422661"/>
              </p:ext>
            </p:extLst>
          </p:nvPr>
        </p:nvGraphicFramePr>
        <p:xfrm>
          <a:off x="420612" y="1057232"/>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1020018</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Network Digital Twin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FS_NDT</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SP-231727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1060005</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Network Digital Twins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NDT</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SP-241938</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95%</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43526440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8" name="Content Placeholder 7">
            <a:extLst>
              <a:ext uri="{FF2B5EF4-FFF2-40B4-BE49-F238E27FC236}">
                <a16:creationId xmlns:a16="http://schemas.microsoft.com/office/drawing/2014/main" id="{4D0A6CF8-15BE-4D5E-BB4F-8B7CACEB7C18}"/>
              </a:ext>
            </a:extLst>
          </p:cNvPr>
          <p:cNvSpPr txBox="1">
            <a:spLocks/>
          </p:cNvSpPr>
          <p:nvPr/>
        </p:nvSpPr>
        <p:spPr>
          <a:xfrm>
            <a:off x="420612" y="1852361"/>
            <a:ext cx="11502588" cy="4121719"/>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400" dirty="0"/>
              <a:t>WT-1: The terms and concepts of Network Digital Twin in the 3GPP management system are agreed, capabilities of NDT, deployment scenario of NDT function, and NDT life-cycle management were approved. The relationship between NDT and existing network automation functions needs more discussion. </a:t>
            </a:r>
          </a:p>
          <a:p>
            <a:pPr lvl="1">
              <a:spcBef>
                <a:spcPts val="0"/>
              </a:spcBef>
              <a:spcAft>
                <a:spcPts val="0"/>
              </a:spcAft>
              <a:defRPr/>
            </a:pPr>
            <a:r>
              <a:rPr lang="en-US" altLang="zh-CN" sz="1400" dirty="0"/>
              <a:t>WT2: NDT UCs are categorized into 5 categories: Control and lifecycle Management, Network Automation, Verification, Data generation and Advanced NDT capabilities.</a:t>
            </a:r>
          </a:p>
          <a:p>
            <a:pPr lvl="1">
              <a:spcBef>
                <a:spcPts val="0"/>
              </a:spcBef>
              <a:spcAft>
                <a:spcPts val="0"/>
              </a:spcAft>
              <a:defRPr/>
            </a:pPr>
            <a:r>
              <a:rPr lang="en-US" altLang="zh-CN" sz="1400" dirty="0"/>
              <a:t>WT3: The generic and use case specific solutions have been approved. These solutions are based on a new NDT management service and associated information model, including: NDT jobs, NDT functions, NDT reports, and supported NDT capabilities.</a:t>
            </a:r>
          </a:p>
          <a:p>
            <a:pPr lvl="1">
              <a:spcBef>
                <a:spcPts val="0"/>
              </a:spcBef>
              <a:spcAft>
                <a:spcPts val="0"/>
              </a:spcAft>
              <a:defRPr/>
            </a:pPr>
            <a:endParaRPr lang="en-US" altLang="zh-CN" sz="1400" dirty="0"/>
          </a:p>
          <a:p>
            <a:pPr marL="341313" lvl="1" indent="-341313">
              <a:spcBef>
                <a:spcPts val="0"/>
              </a:spcBef>
              <a:spcAft>
                <a:spcPts val="0"/>
              </a:spcAft>
              <a:buBlip>
                <a:blip r:embed="rId4"/>
              </a:buBlip>
              <a:defRPr/>
            </a:pPr>
            <a:r>
              <a:rPr lang="en-US" sz="1800" kern="0" dirty="0"/>
              <a:t>Impacts and dependencies on other WGs:</a:t>
            </a:r>
            <a:endParaRPr lang="en-US" sz="1200" kern="0" dirty="0"/>
          </a:p>
          <a:p>
            <a:pPr lvl="1">
              <a:spcBef>
                <a:spcPts val="0"/>
              </a:spcBef>
              <a:spcAft>
                <a:spcPts val="0"/>
              </a:spcAft>
              <a:defRPr/>
            </a:pPr>
            <a:r>
              <a:rPr lang="en-US" sz="1400" kern="0" dirty="0"/>
              <a:t>Coordination with SA1 on terminology.</a:t>
            </a:r>
            <a:endParaRPr lang="de-DE" sz="1400" kern="0" dirty="0"/>
          </a:p>
          <a:p>
            <a:pPr>
              <a:spcBef>
                <a:spcPts val="0"/>
              </a:spcBef>
              <a:spcAft>
                <a:spcPts val="0"/>
              </a:spcAft>
              <a:defRPr/>
            </a:pPr>
            <a:r>
              <a:rPr lang="de-DE" sz="1800" kern="0" dirty="0"/>
              <a:t>Next steps:</a:t>
            </a:r>
          </a:p>
          <a:p>
            <a:pPr lvl="1">
              <a:spcBef>
                <a:spcPts val="0"/>
              </a:spcBef>
              <a:spcAft>
                <a:spcPts val="0"/>
              </a:spcAft>
              <a:defRPr/>
            </a:pPr>
            <a:r>
              <a:rPr lang="en-US" altLang="zh-CN" sz="1400" dirty="0"/>
              <a:t>The relation with existing network automation functions need to reach the final consensus</a:t>
            </a:r>
          </a:p>
          <a:p>
            <a:pPr lvl="1">
              <a:spcBef>
                <a:spcPts val="0"/>
              </a:spcBef>
              <a:spcAft>
                <a:spcPts val="0"/>
              </a:spcAft>
              <a:defRPr/>
            </a:pPr>
            <a:r>
              <a:rPr lang="en-US" altLang="zh-CN" sz="1400" dirty="0"/>
              <a:t>Stage 3 of NDT need to be complete based on the progress of Stage 2</a:t>
            </a:r>
          </a:p>
        </p:txBody>
      </p:sp>
    </p:spTree>
    <p:extLst>
      <p:ext uri="{BB962C8B-B14F-4D97-AF65-F5344CB8AC3E}">
        <p14:creationId xmlns:p14="http://schemas.microsoft.com/office/powerpoint/2010/main" val="158410354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6. CMO: </a:t>
            </a:r>
            <a:r>
              <a:rPr lang="en-US" altLang="en-US" sz="3200" b="1" dirty="0"/>
              <a:t>Study on Cloud Aspects of Management and Orchestration</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56086892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1020010</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Cloud Aspects of Management and Orchestration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FS_Cloud_OAM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SP-231781</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90%</a:t>
                      </a:r>
                    </a:p>
                  </a:txBody>
                  <a:tcPr marL="7620" marR="7620" marT="7620" marB="0" anchor="b"/>
                </a:tc>
                <a:tc>
                  <a:txBody>
                    <a:bodyPr/>
                    <a:lstStyle/>
                    <a:p>
                      <a:pPr algn="l" fontAlgn="t"/>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F5191DBB-48F8-4173-8D56-1F467F3BB1A6}"/>
              </a:ext>
            </a:extLst>
          </p:cNvPr>
          <p:cNvSpPr txBox="1"/>
          <p:nvPr/>
        </p:nvSpPr>
        <p:spPr>
          <a:xfrm>
            <a:off x="420612" y="2080800"/>
            <a:ext cx="10953749" cy="4060800"/>
          </a:xfrm>
          <a:prstGeom prst="rect">
            <a:avLst/>
          </a:prstGeom>
          <a:solidFill>
            <a:schemeClr val="bg1"/>
          </a:solidFill>
        </p:spPr>
        <p:txBody>
          <a:bodyPr/>
          <a:lstStyle>
            <a:lvl1pPr marL="341630" indent="-341630" algn="l" rtl="0" eaLnBrk="0" fontAlgn="base" hangingPunct="0">
              <a:spcBef>
                <a:spcPct val="20000"/>
              </a:spcBef>
              <a:spcAft>
                <a:spcPct val="0"/>
              </a:spcAft>
              <a:buBlip>
                <a:blip r:embed="rId3"/>
              </a:buBlip>
              <a:defRPr sz="2800">
                <a:solidFill>
                  <a:schemeClr val="tx1"/>
                </a:solidFill>
                <a:latin typeface="+mn-lt"/>
                <a:ea typeface="MS PGothic" panose="020B0600070205080204" pitchFamily="34" charset="-128"/>
                <a:cs typeface="MS PGothic" panose="020B0600070205080204" pitchFamily="34" charset="-128"/>
              </a:defRPr>
            </a:lvl1pPr>
            <a:lvl2pPr marL="741680" indent="-284480"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730" indent="-22733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930" indent="-22733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6130" indent="-22733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6pPr>
            <a:lvl7pPr marL="2971165"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7pPr>
            <a:lvl8pPr marL="3428365"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8pPr>
            <a:lvl9pPr marL="3885565"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100" dirty="0"/>
              <a:t>WT-1: </a:t>
            </a:r>
          </a:p>
          <a:p>
            <a:pPr lvl="2">
              <a:spcBef>
                <a:spcPts val="0"/>
              </a:spcBef>
              <a:spcAft>
                <a:spcPts val="0"/>
              </a:spcAft>
              <a:defRPr/>
            </a:pPr>
            <a:r>
              <a:rPr lang="en-US" altLang="zh-CN" sz="1050" dirty="0"/>
              <a:t>Add another potential solution for cloud native VNF configuration to use the existing 3GPP </a:t>
            </a:r>
            <a:r>
              <a:rPr lang="en-US" altLang="zh-CN" sz="1050" dirty="0" err="1"/>
              <a:t>MnS</a:t>
            </a:r>
            <a:r>
              <a:rPr lang="en-US" altLang="zh-CN" sz="1050" dirty="0"/>
              <a:t> with vendor extension mechanism.</a:t>
            </a:r>
          </a:p>
          <a:p>
            <a:pPr lvl="2">
              <a:spcBef>
                <a:spcPts val="0"/>
              </a:spcBef>
              <a:spcAft>
                <a:spcPts val="0"/>
              </a:spcAft>
              <a:defRPr/>
            </a:pPr>
            <a:r>
              <a:rPr lang="en-US" altLang="zh-CN" sz="1050" dirty="0"/>
              <a:t>Add an explanation of the relationship between VNF generic OAM functions and PaaS Services.</a:t>
            </a:r>
          </a:p>
          <a:p>
            <a:pPr lvl="1">
              <a:spcBef>
                <a:spcPts val="0"/>
              </a:spcBef>
              <a:spcAft>
                <a:spcPts val="0"/>
              </a:spcAft>
              <a:defRPr/>
            </a:pPr>
            <a:r>
              <a:rPr lang="en-US" altLang="zh-CN" sz="1100" dirty="0"/>
              <a:t>WT2: </a:t>
            </a:r>
          </a:p>
          <a:p>
            <a:pPr lvl="2">
              <a:spcBef>
                <a:spcPts val="0"/>
              </a:spcBef>
              <a:spcAft>
                <a:spcPts val="0"/>
              </a:spcAft>
              <a:defRPr/>
            </a:pPr>
            <a:r>
              <a:rPr lang="en-US" altLang="zh-CN" sz="1050" dirty="0"/>
              <a:t>Update the Annex related example implementations using management data streaming solution based on message bus and add evaluation for the data streaming use case.</a:t>
            </a:r>
          </a:p>
          <a:p>
            <a:pPr lvl="2">
              <a:spcBef>
                <a:spcPts val="0"/>
              </a:spcBef>
              <a:spcAft>
                <a:spcPts val="0"/>
              </a:spcAft>
              <a:defRPr/>
            </a:pPr>
            <a:r>
              <a:rPr lang="en-US" altLang="zh-CN" sz="1050" dirty="0"/>
              <a:t>Add Annex related example implementation of LCM for NF Deployments using Kubernetes Custom Resource Definitions.</a:t>
            </a:r>
          </a:p>
          <a:p>
            <a:pPr lvl="2">
              <a:spcBef>
                <a:spcPts val="0"/>
              </a:spcBef>
              <a:spcAft>
                <a:spcPts val="0"/>
              </a:spcAft>
              <a:defRPr/>
            </a:pPr>
            <a:r>
              <a:rPr lang="en-US" altLang="zh-CN" sz="1050" dirty="0"/>
              <a:t>Update the requirements and add potential solution for observability </a:t>
            </a:r>
            <a:r>
              <a:rPr lang="en-US" altLang="zh-CN" sz="1050" dirty="0" err="1"/>
              <a:t>usecase</a:t>
            </a:r>
            <a:r>
              <a:rPr lang="en-US" altLang="zh-CN" sz="1050" dirty="0"/>
              <a:t>.</a:t>
            </a:r>
          </a:p>
          <a:p>
            <a:pPr lvl="1">
              <a:spcBef>
                <a:spcPts val="0"/>
              </a:spcBef>
              <a:spcAft>
                <a:spcPts val="0"/>
              </a:spcAft>
              <a:defRPr/>
            </a:pPr>
            <a:r>
              <a:rPr lang="en-US" altLang="zh-CN" sz="1100" dirty="0"/>
              <a:t>WT3: </a:t>
            </a:r>
          </a:p>
          <a:p>
            <a:pPr lvl="2">
              <a:spcBef>
                <a:spcPts val="0"/>
              </a:spcBef>
              <a:spcAft>
                <a:spcPts val="0"/>
              </a:spcAft>
              <a:defRPr/>
            </a:pPr>
            <a:r>
              <a:rPr lang="en-US" altLang="zh-CN" sz="1050" dirty="0"/>
              <a:t>The solutions for different cloud deployment use case submitted at several meetings were not approved after many discussions, so add statement of there is no solution on that.</a:t>
            </a:r>
          </a:p>
          <a:p>
            <a:pPr lvl="1">
              <a:spcBef>
                <a:spcPts val="0"/>
              </a:spcBef>
              <a:spcAft>
                <a:spcPts val="0"/>
              </a:spcAft>
              <a:defRPr/>
            </a:pPr>
            <a:r>
              <a:rPr lang="en-US" altLang="zh-CN" sz="1100" dirty="0"/>
              <a:t>General</a:t>
            </a:r>
            <a:r>
              <a:rPr lang="zh-CN" altLang="en-US" sz="1100" dirty="0"/>
              <a:t>：</a:t>
            </a:r>
          </a:p>
          <a:p>
            <a:pPr lvl="2">
              <a:spcBef>
                <a:spcPts val="0"/>
              </a:spcBef>
              <a:spcAft>
                <a:spcPts val="0"/>
              </a:spcAft>
              <a:defRPr/>
            </a:pPr>
            <a:r>
              <a:rPr lang="en-US" altLang="zh-CN" sz="1050" dirty="0"/>
              <a:t>Add a general summary conclusion on this TR, while some evaluations and recommendations are missing.</a:t>
            </a:r>
          </a:p>
          <a:p>
            <a:pPr marL="341630" lvl="1" indent="-341630">
              <a:spcBef>
                <a:spcPts val="0"/>
              </a:spcBef>
              <a:spcAft>
                <a:spcPts val="0"/>
              </a:spcAft>
              <a:buBlip>
                <a:blip r:embed="rId3"/>
              </a:buBlip>
              <a:defRPr/>
            </a:pPr>
            <a:endParaRPr lang="en-US" sz="1800" kern="0" dirty="0"/>
          </a:p>
          <a:p>
            <a:pPr marL="341630" lvl="1" indent="-341630">
              <a:spcBef>
                <a:spcPts val="0"/>
              </a:spcBef>
              <a:spcAft>
                <a:spcPts val="0"/>
              </a:spcAft>
              <a:buBlip>
                <a:blip r:embed="rId3"/>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Supplement the missing evaluations and conclusions for the TR 28.869.</a:t>
            </a:r>
            <a:endParaRPr lang="en-US" sz="1200" kern="0" dirty="0"/>
          </a:p>
        </p:txBody>
      </p:sp>
    </p:spTree>
    <p:extLst>
      <p:ext uri="{BB962C8B-B14F-4D97-AF65-F5344CB8AC3E}">
        <p14:creationId xmlns:p14="http://schemas.microsoft.com/office/powerpoint/2010/main" val="56021122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7. MSEC: </a:t>
            </a:r>
            <a:r>
              <a:rPr lang="en-US" altLang="en-US" sz="3200" b="1" dirty="0">
                <a:solidFill>
                  <a:srgbClr val="00B050"/>
                </a:solidFill>
              </a:rPr>
              <a:t>Study on Enablers for Security Monitoring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200" kern="0" dirty="0"/>
              <a:t>None.</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The events/use cases which can lead to security risks/threats and the related data that needs to be exposed need to be primarily defined by SA3</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B2B2B2"/>
                </a:highlight>
              </a:rPr>
              <a:t>This study is completed in SA#106, no normative Rel-19 work is planned so far.</a:t>
            </a:r>
            <a:endParaRPr lang="en-US" sz="1200" kern="0" dirty="0">
              <a:highlight>
                <a:srgbClr val="B2B2B2"/>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117897172"/>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1020016</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Enablers for Security Monitoring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FS_SECM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SP-231736</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76415431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8. SBMA: </a:t>
            </a:r>
            <a:r>
              <a:rPr lang="en-US" altLang="en-US" sz="3200" b="1" dirty="0"/>
              <a:t>Service Based Management Architecture enhancement phase 3 </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98197378"/>
              </p:ext>
            </p:extLst>
          </p:nvPr>
        </p:nvGraphicFramePr>
        <p:xfrm>
          <a:off x="420612" y="124226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1020011</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Service Based Management Architecture enhancement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FS_SBMA_Ph3</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SP-231725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1060006</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Service Based Management Architecture enhancement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SBMA_Ph3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40%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SP-241939</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90%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207738176"/>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167C0742-D34A-4F83-AE35-18068235C653}"/>
              </a:ext>
            </a:extLst>
          </p:cNvPr>
          <p:cNvSpPr txBox="1">
            <a:spLocks/>
          </p:cNvSpPr>
          <p:nvPr/>
        </p:nvSpPr>
        <p:spPr>
          <a:xfrm>
            <a:off x="420612" y="2080800"/>
            <a:ext cx="10953749" cy="4009104"/>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marL="457200" lvl="1" indent="0">
              <a:buNone/>
            </a:pPr>
            <a:r>
              <a:rPr lang="en-US" altLang="zh-CN" sz="1200" dirty="0"/>
              <a:t>The following topics were approved:</a:t>
            </a:r>
          </a:p>
          <a:p>
            <a:pPr lvl="1"/>
            <a:r>
              <a:rPr lang="en-US" altLang="zh-CN" sz="1200" dirty="0"/>
              <a:t>Update table in annex E of TS 28.533 to capture the overall 5G management features, supporting management capabilities and related specification information</a:t>
            </a:r>
          </a:p>
          <a:p>
            <a:pPr lvl="1"/>
            <a:r>
              <a:rPr lang="en-US" altLang="zh-CN" sz="1200" dirty="0"/>
              <a:t>Enhancing 3GPP TS 28.537 and 3GPP TS 28.622 to improve the overview information for each generic management capability </a:t>
            </a:r>
          </a:p>
          <a:p>
            <a:pPr lvl="1"/>
            <a:r>
              <a:rPr lang="en-US" altLang="zh-CN" sz="1200" dirty="0"/>
              <a:t>Enhancing </a:t>
            </a:r>
            <a:r>
              <a:rPr lang="en-US" altLang="zh-CN" sz="1200" dirty="0" err="1"/>
              <a:t>MnSInfo</a:t>
            </a:r>
            <a:r>
              <a:rPr lang="en-US" altLang="zh-CN" sz="1200" dirty="0"/>
              <a:t> IOC to provide capabilities allowing </a:t>
            </a:r>
            <a:r>
              <a:rPr lang="en-US" altLang="zh-CN" sz="1200" dirty="0" err="1"/>
              <a:t>MnS</a:t>
            </a:r>
            <a:r>
              <a:rPr lang="en-US" altLang="zh-CN" sz="1200" dirty="0"/>
              <a:t> consumers to retrieve the </a:t>
            </a:r>
            <a:r>
              <a:rPr lang="en-US" altLang="zh-CN" sz="1200" dirty="0" err="1"/>
              <a:t>MnS</a:t>
            </a:r>
            <a:r>
              <a:rPr lang="en-US" altLang="zh-CN" sz="1200" dirty="0"/>
              <a:t> information for </a:t>
            </a:r>
            <a:r>
              <a:rPr lang="en-US" altLang="zh-CN" sz="1200" dirty="0" err="1"/>
              <a:t>MnS</a:t>
            </a:r>
            <a:r>
              <a:rPr lang="en-US" altLang="zh-CN" sz="1200" dirty="0"/>
              <a:t> instances based on specified areas </a:t>
            </a:r>
          </a:p>
          <a:p>
            <a:pPr lvl="1"/>
            <a:r>
              <a:rPr lang="en-US" altLang="zh-CN" sz="1200" dirty="0"/>
              <a:t>Addition of definition of the common notification header</a:t>
            </a:r>
          </a:p>
          <a:p>
            <a:pPr lvl="1"/>
            <a:r>
              <a:rPr lang="en-US" altLang="zh-CN" sz="1200" dirty="0"/>
              <a:t>Addition of entry point information for enhancing NRM TSs and PM TSs </a:t>
            </a:r>
          </a:p>
          <a:p>
            <a:pPr lvl="1"/>
            <a:r>
              <a:rPr lang="en-US" altLang="zh-CN" sz="1200" dirty="0"/>
              <a:t>Addition of new notifications for reliability and description of reliable notification transfer to </a:t>
            </a:r>
            <a:r>
              <a:rPr lang="en-US" altLang="zh-CN" sz="1200" dirty="0" err="1"/>
              <a:t>NtfSubscriptionControl</a:t>
            </a:r>
            <a:endParaRPr lang="en-US" altLang="zh-CN" sz="1200" dirty="0"/>
          </a:p>
          <a:p>
            <a:pPr lvl="1"/>
            <a:r>
              <a:rPr lang="en-US" altLang="zh-CN" sz="1200" dirty="0"/>
              <a:t>Only use the "</a:t>
            </a:r>
            <a:r>
              <a:rPr lang="en-US" altLang="zh-CN" sz="1200" dirty="0" err="1"/>
              <a:t>allowedValues</a:t>
            </a:r>
            <a:r>
              <a:rPr lang="en-US" altLang="zh-CN" sz="1200" dirty="0"/>
              <a:t>" property if it represents a real restriction beyond the basic definition of a data type.</a:t>
            </a:r>
          </a:p>
          <a:p>
            <a:pPr marL="457200" lvl="1" indent="0">
              <a:buNone/>
            </a:pPr>
            <a:r>
              <a:rPr lang="en-US" altLang="zh-CN" sz="1200" dirty="0"/>
              <a:t>The following topics need more discussion:</a:t>
            </a:r>
          </a:p>
          <a:p>
            <a:pPr lvl="1"/>
            <a:r>
              <a:rPr lang="en-US" altLang="zh-CN" sz="1200" dirty="0"/>
              <a:t>WT-8: Addition of generic </a:t>
            </a:r>
            <a:r>
              <a:rPr lang="en-US" altLang="zh-CN" sz="1200" dirty="0" err="1"/>
              <a:t>MnS</a:t>
            </a:r>
            <a:r>
              <a:rPr lang="en-US" altLang="zh-CN" sz="1200" dirty="0"/>
              <a:t> version handling </a:t>
            </a:r>
            <a:br>
              <a:rPr lang="en-US" altLang="zh-CN" sz="1200" dirty="0"/>
            </a:br>
            <a:br>
              <a:rPr lang="en-US" altLang="zh-CN" sz="1000" dirty="0"/>
            </a:br>
            <a:endParaRPr lang="en-US" altLang="zh-CN" sz="600" kern="0" dirty="0"/>
          </a:p>
          <a:p>
            <a:pPr marL="341313" lvl="1" indent="-341313">
              <a:spcBef>
                <a:spcPts val="0"/>
              </a:spcBef>
              <a:spcAft>
                <a:spcPts val="0"/>
              </a:spcAft>
              <a:buBlip>
                <a:blip r:embed="rId4">
                  <a:extLst/>
                </a:blip>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WT-8: Addition of generic </a:t>
            </a:r>
            <a:r>
              <a:rPr lang="en-US" altLang="zh-CN" sz="1200" dirty="0" err="1"/>
              <a:t>MnS</a:t>
            </a:r>
            <a:r>
              <a:rPr lang="en-US" altLang="zh-CN" sz="1200" dirty="0"/>
              <a:t> version handling.</a:t>
            </a:r>
            <a:endParaRPr lang="en-US" altLang="zh-CN" sz="1200" kern="0" dirty="0"/>
          </a:p>
          <a:p>
            <a:pPr lvl="1">
              <a:defRPr/>
            </a:pPr>
            <a:endParaRPr lang="en-US" sz="1200" kern="0" dirty="0"/>
          </a:p>
        </p:txBody>
      </p:sp>
    </p:spTree>
    <p:extLst>
      <p:ext uri="{BB962C8B-B14F-4D97-AF65-F5344CB8AC3E}">
        <p14:creationId xmlns:p14="http://schemas.microsoft.com/office/powerpoint/2010/main" val="32395565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9. PTM: </a:t>
            </a:r>
            <a:r>
              <a:rPr lang="en-US" altLang="en-US" sz="3200" b="1" dirty="0"/>
              <a:t>Management of planned configurations  </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118116752"/>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1020033</a:t>
                      </a:r>
                    </a:p>
                  </a:txBody>
                  <a:tcPr marL="7620" marR="7620" marT="7620" marB="0" anchor="b"/>
                </a:tc>
                <a:tc>
                  <a:txBody>
                    <a:bodyPr/>
                    <a:lstStyle/>
                    <a:p>
                      <a:pPr algn="l" fontAlgn="b"/>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Study on Management of planned configurations </a:t>
                      </a:r>
                    </a:p>
                  </a:txBody>
                  <a:tcPr marL="7620" marR="7620" marT="7620" marB="0" anchor="b"/>
                </a:tc>
                <a:tc>
                  <a:txBody>
                    <a:bodyPr/>
                    <a:lstStyle/>
                    <a:p>
                      <a:pPr algn="l" fontAlgn="b"/>
                      <a:r>
                        <a:rPr lang="en-US" sz="1100" b="0" i="0" u="none" strike="noStrike" kern="1200">
                          <a:solidFill>
                            <a:srgbClr val="000000"/>
                          </a:solidFill>
                          <a:effectLst/>
                          <a:latin typeface="+mn-lt"/>
                          <a:ea typeface="等线" panose="02010600030101010101" pitchFamily="2" charset="-122"/>
                          <a:cs typeface="Arial" panose="020B0604020202020204" pitchFamily="34" charset="0"/>
                        </a:rPr>
                        <a:t>FS_PlanM</a:t>
                      </a:r>
                    </a:p>
                  </a:txBody>
                  <a:tcPr marL="7620" marR="7620" marT="7620" marB="0" anchor="b"/>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09/09/2024</a:t>
                      </a:r>
                    </a:p>
                  </a:txBody>
                  <a:tcPr marL="7620" marR="7620" marT="7620" marB="0"/>
                </a:tc>
                <a:tc>
                  <a:txBody>
                    <a:bodyPr/>
                    <a:lstStyle/>
                    <a:p>
                      <a:pPr algn="l" fontAlgn="t"/>
                      <a:r>
                        <a:rPr lang="en-US" altLang="zh-CN" sz="1100" b="0" i="0" u="none" strike="noStrike" kern="1200">
                          <a:solidFill>
                            <a:srgbClr val="000000"/>
                          </a:solidFill>
                          <a:effectLst/>
                          <a:latin typeface="+mn-lt"/>
                          <a:ea typeface="等线" panose="02010600030101010101" pitchFamily="2" charset="-122"/>
                          <a:cs typeface="Arial" panose="020B0604020202020204" pitchFamily="34" charset="0"/>
                        </a:rPr>
                        <a:t>60%</a:t>
                      </a:r>
                    </a:p>
                  </a:txBody>
                  <a:tcPr marL="7620" marR="7620" marT="7620" marB="0"/>
                </a:tc>
                <a:tc>
                  <a:txBody>
                    <a:bodyPr/>
                    <a:lstStyle/>
                    <a:p>
                      <a:pPr algn="l" fontAlgn="t"/>
                      <a:r>
                        <a:rPr lang="en-US" sz="1100" b="0" i="0" u="sng" strike="noStrike" dirty="0">
                          <a:solidFill>
                            <a:srgbClr val="0563C1"/>
                          </a:solidFill>
                          <a:effectLst/>
                          <a:latin typeface="+mn-lt"/>
                          <a:ea typeface="等线" panose="02010600030101010101" pitchFamily="2" charset="-122"/>
                          <a:hlinkClick r:id="rId2"/>
                        </a:rPr>
                        <a:t>SP-231721</a:t>
                      </a:r>
                      <a:endParaRPr lang="en-US" sz="110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1050032</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Management of planned configurations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PlanM</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75%</a:t>
                      </a:r>
                    </a:p>
                  </a:txBody>
                  <a:tcPr marL="5799" marR="5799" marT="5799" marB="0"/>
                </a:tc>
                <a:tc>
                  <a:txBody>
                    <a:bodyPr/>
                    <a:lstStyle/>
                    <a:p>
                      <a:pPr marL="0" algn="l" defTabSz="1219170" rtl="0" eaLnBrk="1" fontAlgn="t" latinLnBrk="0" hangingPunct="1"/>
                      <a:r>
                        <a:rPr lang="en-US" sz="1100" b="0" i="0" u="sng" strike="noStrike" kern="1200" dirty="0">
                          <a:solidFill>
                            <a:srgbClr val="0563C1"/>
                          </a:solidFill>
                          <a:effectLst/>
                          <a:latin typeface="+mn-lt"/>
                          <a:ea typeface="等线" panose="02010600030101010101" pitchFamily="2" charset="-122"/>
                          <a:cs typeface="+mn-cs"/>
                          <a:hlinkClick r:id="rId3">
                            <a:extLst>
                              <a:ext uri="{A12FA001-AC4F-418D-AE19-62706E023703}">
                                <ahyp:hlinkClr xmlns:ahyp="http://schemas.microsoft.com/office/drawing/2018/hyperlinkcolor" val="tx"/>
                              </a:ext>
                            </a:extLst>
                          </a:hlinkClick>
                        </a:rPr>
                        <a:t>SP-241379</a:t>
                      </a:r>
                      <a:endParaRPr lang="en-US" sz="1100" b="0" i="0" u="sng" strike="noStrike" kern="1200" dirty="0">
                        <a:solidFill>
                          <a:srgbClr val="0563C1"/>
                        </a:solidFill>
                        <a:effectLst/>
                        <a:latin typeface="+mn-lt"/>
                        <a:ea typeface="等线" panose="02010600030101010101" pitchFamily="2" charset="-122"/>
                        <a:cs typeface="+mn-cs"/>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70295662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15A52699-E709-4988-8B00-FEE7254D6A24}"/>
              </a:ext>
            </a:extLst>
          </p:cNvPr>
          <p:cNvSpPr txBox="1">
            <a:spLocks/>
          </p:cNvSpPr>
          <p:nvPr/>
        </p:nvSpPr>
        <p:spPr>
          <a:xfrm>
            <a:off x="420612" y="2336832"/>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marL="457200" lvl="1" indent="0">
              <a:buNone/>
            </a:pPr>
            <a:r>
              <a:rPr lang="en-US" altLang="zh-CN" sz="1200" dirty="0"/>
              <a:t>Improvements were agreed for stage 2 of: </a:t>
            </a:r>
            <a:endParaRPr lang="zh-CN" altLang="zh-CN" sz="1200" dirty="0"/>
          </a:p>
          <a:p>
            <a:pPr lvl="1"/>
            <a:r>
              <a:rPr lang="en-US" altLang="zh-CN" sz="1200" dirty="0"/>
              <a:t>planned configurations.</a:t>
            </a:r>
            <a:endParaRPr lang="zh-CN" altLang="zh-CN" sz="1200" dirty="0"/>
          </a:p>
          <a:p>
            <a:pPr lvl="1"/>
            <a:r>
              <a:rPr lang="en-US" altLang="zh-CN" sz="1200" dirty="0"/>
              <a:t>planned configuration groups.</a:t>
            </a:r>
            <a:endParaRPr lang="zh-CN" altLang="zh-CN" sz="1200" dirty="0"/>
          </a:p>
          <a:p>
            <a:pPr lvl="1"/>
            <a:r>
              <a:rPr lang="en-US" altLang="zh-CN" sz="1200" dirty="0"/>
              <a:t>fallback configurations</a:t>
            </a:r>
            <a:endParaRPr lang="zh-CN" altLang="zh-CN" sz="1200" dirty="0"/>
          </a:p>
          <a:p>
            <a:pPr lvl="1"/>
            <a:r>
              <a:rPr lang="en-US" altLang="zh-CN" sz="1200" dirty="0"/>
              <a:t>trigger conditions</a:t>
            </a:r>
            <a:endParaRPr lang="zh-CN" altLang="zh-CN" sz="1200" dirty="0"/>
          </a:p>
          <a:p>
            <a:pPr lvl="1"/>
            <a:r>
              <a:rPr lang="en-US" altLang="zh-CN" sz="1200" dirty="0"/>
              <a:t>validating planned configurations.</a:t>
            </a:r>
            <a:endParaRPr lang="zh-CN" altLang="zh-CN" sz="1200" dirty="0"/>
          </a:p>
          <a:p>
            <a:pPr lvl="1"/>
            <a:r>
              <a:rPr lang="en-US" altLang="zh-CN" sz="1200" dirty="0"/>
              <a:t>activating planned configurations.</a:t>
            </a:r>
            <a:endParaRPr lang="en-US" altLang="zh-CN" sz="1200" kern="0" dirty="0"/>
          </a:p>
          <a:p>
            <a:pPr lvl="1">
              <a:spcBef>
                <a:spcPts val="0"/>
              </a:spcBef>
              <a:spcAft>
                <a:spcPts val="0"/>
              </a:spcAft>
              <a:defRPr/>
            </a:pPr>
            <a:r>
              <a:rPr lang="en-US" altLang="zh-CN" sz="1200" dirty="0"/>
              <a:t>Many improvements were agreed for stage 2 information model</a:t>
            </a:r>
          </a:p>
          <a:p>
            <a:pPr lvl="1">
              <a:spcBef>
                <a:spcPts val="0"/>
              </a:spcBef>
              <a:spcAft>
                <a:spcPts val="0"/>
              </a:spcAft>
              <a:defRPr/>
            </a:pPr>
            <a:r>
              <a:rPr lang="en-US" altLang="zh-CN" sz="1200" dirty="0"/>
              <a:t>New stage 3 examples were added</a:t>
            </a:r>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400" kern="0" dirty="0"/>
              <a:t>None</a:t>
            </a:r>
            <a:endParaRPr lang="de-DE" sz="14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spTree>
    <p:extLst>
      <p:ext uri="{BB962C8B-B14F-4D97-AF65-F5344CB8AC3E}">
        <p14:creationId xmlns:p14="http://schemas.microsoft.com/office/powerpoint/2010/main" val="425070141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10. MADCOL: </a:t>
            </a:r>
            <a:r>
              <a:rPr lang="en-US" altLang="en-US" sz="3200" b="1" dirty="0"/>
              <a:t>Data management phase 2 </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906650195"/>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1020025</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Data management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MADCOL_Ph2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88%</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SP-240877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98%</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11CECFDC-61C4-4CAD-8620-528B53F8699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3"/>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200" dirty="0"/>
              <a:t>Add use cases description for “</a:t>
            </a:r>
            <a:r>
              <a:rPr lang="en-US" altLang="zh-CN" sz="1200" dirty="0" err="1"/>
              <a:t>ExternalDataType</a:t>
            </a:r>
            <a:r>
              <a:rPr lang="en-US" altLang="zh-CN" sz="1200" dirty="0"/>
              <a:t>” to support external management data, and “</a:t>
            </a:r>
            <a:r>
              <a:rPr lang="en-US" altLang="zh-CN" sz="1200" dirty="0" err="1"/>
              <a:t>ExternalDataType</a:t>
            </a:r>
            <a:r>
              <a:rPr lang="en-US" altLang="zh-CN" sz="1200" dirty="0"/>
              <a:t>” changes from a data type to an IOC to express the interface configuration more appropriately</a:t>
            </a:r>
          </a:p>
          <a:p>
            <a:pPr lvl="1">
              <a:spcBef>
                <a:spcPts val="0"/>
              </a:spcBef>
              <a:spcAft>
                <a:spcPts val="0"/>
              </a:spcAft>
              <a:defRPr/>
            </a:pPr>
            <a:r>
              <a:rPr lang="en-US" altLang="zh-CN" sz="1200" dirty="0"/>
              <a:t>Add Management data information in usage of </a:t>
            </a:r>
            <a:r>
              <a:rPr lang="en-US" altLang="zh-CN" sz="1200" dirty="0" err="1"/>
              <a:t>MnS</a:t>
            </a:r>
            <a:r>
              <a:rPr lang="en-US" altLang="zh-CN" sz="1200" dirty="0"/>
              <a:t> Registry for different deployment scenarios</a:t>
            </a:r>
          </a:p>
          <a:p>
            <a:pPr lvl="1">
              <a:spcBef>
                <a:spcPts val="0"/>
              </a:spcBef>
              <a:spcAft>
                <a:spcPts val="0"/>
              </a:spcAft>
              <a:defRPr/>
            </a:pPr>
            <a:r>
              <a:rPr lang="en-US" altLang="zh-CN" sz="1200" dirty="0"/>
              <a:t>Add solution description including Stage 2 definition and Stage 3 definition for discovery of management data</a:t>
            </a:r>
            <a:r>
              <a:rPr lang="en-US" altLang="zh-CN" sz="1200" kern="0" dirty="0"/>
              <a:t> </a:t>
            </a:r>
          </a:p>
          <a:p>
            <a:pPr marL="341313" lvl="1" indent="-341313">
              <a:spcBef>
                <a:spcPts val="0"/>
              </a:spcBef>
              <a:spcAft>
                <a:spcPts val="0"/>
              </a:spcAft>
              <a:buBlip>
                <a:blip r:embed="rId3"/>
              </a:buBlip>
              <a:defRPr/>
            </a:pPr>
            <a:endParaRPr lang="en-US" sz="1800" kern="0" dirty="0"/>
          </a:p>
          <a:p>
            <a:pPr marL="341313" lvl="1" indent="-341313">
              <a:spcBef>
                <a:spcPts val="0"/>
              </a:spcBef>
              <a:spcAft>
                <a:spcPts val="0"/>
              </a:spcAft>
              <a:buBlip>
                <a:blip r:embed="rId3"/>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spTree>
    <p:extLst>
      <p:ext uri="{BB962C8B-B14F-4D97-AF65-F5344CB8AC3E}">
        <p14:creationId xmlns:p14="http://schemas.microsoft.com/office/powerpoint/2010/main" val="194722687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rtlCol="0">
            <a:normAutofit/>
          </a:bodyPr>
          <a:lstStyle/>
          <a:p>
            <a:pPr eaLnBrk="1" hangingPunct="1">
              <a:defRPr/>
            </a:pPr>
            <a:r>
              <a:rPr lang="en-US" dirty="0">
                <a:effectLst>
                  <a:outerShdw blurRad="38100" dist="38100" dir="2700000" algn="tl">
                    <a:srgbClr val="C0C0C0"/>
                  </a:outerShdw>
                </a:effectLst>
              </a:rPr>
              <a:t>Contents</a:t>
            </a:r>
          </a:p>
        </p:txBody>
      </p:sp>
      <p:sp>
        <p:nvSpPr>
          <p:cNvPr id="57347" name="Rectangle 3"/>
          <p:cNvSpPr>
            <a:spLocks noGrp="1"/>
          </p:cNvSpPr>
          <p:nvPr>
            <p:ph type="body" idx="1"/>
          </p:nvPr>
        </p:nvSpPr>
        <p:spPr>
          <a:xfrm>
            <a:off x="1981200" y="1409701"/>
            <a:ext cx="8229600" cy="4826976"/>
          </a:xfrm>
        </p:spPr>
        <p:txBody>
          <a:bodyPr/>
          <a:lstStyle/>
          <a:p>
            <a:pPr eaLnBrk="1" hangingPunct="1">
              <a:defRPr/>
            </a:pPr>
            <a:r>
              <a:rPr lang="en-GB" sz="2400" dirty="0"/>
              <a:t>General aspects of SA5</a:t>
            </a:r>
          </a:p>
          <a:p>
            <a:pPr eaLnBrk="1" hangingPunct="1">
              <a:defRPr/>
            </a:pPr>
            <a:r>
              <a:rPr lang="en-GB" sz="2400" dirty="0"/>
              <a:t>SA5 </a:t>
            </a:r>
            <a:r>
              <a:rPr lang="en-GB" altLang="zh-CN" sz="2400" dirty="0"/>
              <a:t>overall progress since SA#107</a:t>
            </a:r>
          </a:p>
          <a:p>
            <a:pPr eaLnBrk="1" hangingPunct="1">
              <a:defRPr/>
            </a:pPr>
            <a:r>
              <a:rPr lang="en-GB" altLang="zh-CN" sz="2400" dirty="0"/>
              <a:t>Management Feature relations with other WGs</a:t>
            </a:r>
          </a:p>
          <a:p>
            <a:pPr eaLnBrk="1" hangingPunct="1">
              <a:defRPr/>
            </a:pPr>
            <a:r>
              <a:rPr lang="en-GB" sz="2400" dirty="0"/>
              <a:t>Management and Orchestration  </a:t>
            </a:r>
          </a:p>
          <a:p>
            <a:pPr eaLnBrk="1" hangingPunct="1">
              <a:defRPr/>
            </a:pPr>
            <a:r>
              <a:rPr lang="en-GB" sz="2400" dirty="0"/>
              <a:t>Charging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11. SREP: D</a:t>
            </a:r>
            <a:r>
              <a:rPr lang="en-US" altLang="en-US" sz="3200" b="1" dirty="0" err="1"/>
              <a:t>ata</a:t>
            </a:r>
            <a:r>
              <a:rPr lang="en-US" altLang="en-US" sz="3200" b="1" dirty="0"/>
              <a:t> management regarding subscriptions and reporting</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319523983"/>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dirty="0">
                          <a:solidFill>
                            <a:srgbClr val="000000"/>
                          </a:solidFill>
                          <a:effectLst/>
                          <a:latin typeface="+mn-lt"/>
                          <a:ea typeface="等线" panose="02010600030101010101" pitchFamily="2" charset="-122"/>
                          <a:cs typeface="Arial" panose="020B0604020202020204" pitchFamily="34" charset="0"/>
                        </a:rPr>
                        <a:t>1020012</a:t>
                      </a:r>
                    </a:p>
                  </a:txBody>
                  <a:tcPr marL="7620" marR="7620" marT="7620" marB="0" anchor="b"/>
                </a:tc>
                <a:tc>
                  <a:txBody>
                    <a:bodyPr/>
                    <a:lstStyle/>
                    <a:p>
                      <a:pPr algn="l"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Study on data management regarding subscriptions and reporting </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FS_Data_SREP</a:t>
                      </a:r>
                    </a:p>
                  </a:txBody>
                  <a:tcPr marL="7620" marR="7620" marT="7620" marB="0" anchor="b"/>
                </a:tc>
                <a:tc>
                  <a:txBody>
                    <a:bodyPr/>
                    <a:lstStyle/>
                    <a:p>
                      <a:pPr algn="l" fontAlgn="t"/>
                      <a:r>
                        <a:rPr lang="en-US" altLang="zh-CN" sz="1100" b="0" i="0" u="none" strike="noStrike" dirty="0">
                          <a:solidFill>
                            <a:srgbClr val="000000"/>
                          </a:solidFill>
                          <a:effectLst/>
                          <a:latin typeface="+mn-lt"/>
                          <a:ea typeface="等线" panose="02010600030101010101" pitchFamily="2" charset="-122"/>
                        </a:rPr>
                        <a:t>09/09/2024</a:t>
                      </a:r>
                    </a:p>
                  </a:txBody>
                  <a:tcPr marL="7620" marR="7620" marT="7620" marB="0"/>
                </a:tc>
                <a:tc>
                  <a:txBody>
                    <a:bodyPr/>
                    <a:lstStyle/>
                    <a:p>
                      <a:pPr algn="l" fontAlgn="t"/>
                      <a:r>
                        <a:rPr lang="en-US" altLang="zh-CN" sz="1100" b="0" i="0" u="none" strike="noStrike">
                          <a:solidFill>
                            <a:srgbClr val="000000"/>
                          </a:solidFill>
                          <a:effectLst/>
                          <a:latin typeface="+mn-lt"/>
                          <a:ea typeface="等线" panose="02010600030101010101" pitchFamily="2" charset="-122"/>
                        </a:rPr>
                        <a:t>60%</a:t>
                      </a:r>
                    </a:p>
                  </a:txBody>
                  <a:tcPr marL="7620" marR="7620" marT="7620" marB="0"/>
                </a:tc>
                <a:tc>
                  <a:txBody>
                    <a:bodyPr/>
                    <a:lstStyle/>
                    <a:p>
                      <a:pPr algn="l" fontAlgn="t"/>
                      <a:r>
                        <a:rPr lang="en-US" sz="1100" b="0" i="0" u="sng" strike="noStrike">
                          <a:solidFill>
                            <a:srgbClr val="0563C1"/>
                          </a:solidFill>
                          <a:effectLst/>
                          <a:latin typeface="+mn-lt"/>
                          <a:ea typeface="等线" panose="02010600030101010101" pitchFamily="2" charset="-122"/>
                          <a:hlinkClick r:id="rId2"/>
                        </a:rPr>
                        <a:t>SP-231732</a:t>
                      </a:r>
                      <a:endParaRPr lang="en-US" sz="110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1050033</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Data management regarding subscriptions and reporting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Data_SREP</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SP-241380</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40%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01541097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7E8AB0A4-3ED6-4BCC-A474-50CA3F347DF4}"/>
              </a:ext>
            </a:extLst>
          </p:cNvPr>
          <p:cNvSpPr txBox="1">
            <a:spLocks/>
          </p:cNvSpPr>
          <p:nvPr/>
        </p:nvSpPr>
        <p:spPr>
          <a:xfrm>
            <a:off x="420612" y="21672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marL="457200" lvl="1" indent="0">
              <a:spcBef>
                <a:spcPts val="0"/>
              </a:spcBef>
              <a:spcAft>
                <a:spcPts val="0"/>
              </a:spcAft>
              <a:buNone/>
              <a:defRPr/>
            </a:pPr>
            <a:r>
              <a:rPr lang="en-US" altLang="zh-CN" sz="1200" dirty="0"/>
              <a:t>The following topics need more discussion:</a:t>
            </a:r>
          </a:p>
          <a:p>
            <a:pPr lvl="1">
              <a:spcBef>
                <a:spcPts val="0"/>
              </a:spcBef>
              <a:spcAft>
                <a:spcPts val="0"/>
              </a:spcAft>
              <a:defRPr/>
            </a:pPr>
            <a:r>
              <a:rPr lang="en-US" altLang="zh-CN" sz="1200" dirty="0" err="1"/>
              <a:t>QoE</a:t>
            </a:r>
            <a:r>
              <a:rPr lang="en-US" altLang="zh-CN" sz="1200" dirty="0"/>
              <a:t> Reference Uniqueness</a:t>
            </a:r>
          </a:p>
          <a:p>
            <a:pPr lvl="1">
              <a:spcBef>
                <a:spcPts val="0"/>
              </a:spcBef>
              <a:spcAft>
                <a:spcPts val="0"/>
              </a:spcAft>
              <a:defRPr/>
            </a:pPr>
            <a:r>
              <a:rPr lang="en-US" altLang="zh-CN" sz="1200" dirty="0"/>
              <a:t>Trace Reference Uniqueness </a:t>
            </a:r>
          </a:p>
          <a:p>
            <a:pPr lvl="1">
              <a:spcBef>
                <a:spcPts val="0"/>
              </a:spcBef>
              <a:spcAft>
                <a:spcPts val="0"/>
              </a:spcAft>
              <a:defRPr/>
            </a:pPr>
            <a:r>
              <a:rPr lang="en-US" altLang="zh-CN" sz="1200" kern="0" dirty="0"/>
              <a:t>Trace/MDT and </a:t>
            </a:r>
            <a:r>
              <a:rPr lang="en-US" altLang="zh-CN" sz="1200" kern="0" dirty="0" err="1"/>
              <a:t>QoE</a:t>
            </a:r>
            <a:r>
              <a:rPr lang="en-US" altLang="zh-CN" sz="1200" kern="0" dirty="0"/>
              <a:t> uniqueness solutions were agreed.</a:t>
            </a:r>
          </a:p>
          <a:p>
            <a:pPr lvl="1">
              <a:spcBef>
                <a:spcPts val="0"/>
              </a:spcBef>
              <a:spcAft>
                <a:spcPts val="0"/>
              </a:spcAft>
              <a:defRPr/>
            </a:pPr>
            <a:r>
              <a:rPr lang="en-US" altLang="zh-CN" sz="1200" kern="0" dirty="0"/>
              <a:t>Failure notification solution was agreed for </a:t>
            </a:r>
            <a:r>
              <a:rPr lang="en-US" altLang="zh-CN" sz="1200" kern="0" dirty="0" err="1"/>
              <a:t>QoE</a:t>
            </a:r>
            <a:r>
              <a:rPr lang="en-US" altLang="zh-CN" sz="1200" kern="0" dirty="0"/>
              <a:t>, but not for Trace/MDT.</a:t>
            </a:r>
          </a:p>
          <a:p>
            <a:pPr marL="341313" lvl="1" indent="-341313">
              <a:spcBef>
                <a:spcPts val="0"/>
              </a:spcBef>
              <a:spcAft>
                <a:spcPts val="0"/>
              </a:spcAft>
              <a:buBlip>
                <a:blip r:embed="rId4"/>
              </a:buBlip>
              <a:defRPr/>
            </a:pPr>
            <a:endParaRPr lang="en-US" sz="1800" kern="0" dirty="0"/>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as plan</a:t>
            </a:r>
            <a:endParaRPr lang="en-US" sz="1200" kern="0" dirty="0"/>
          </a:p>
        </p:txBody>
      </p:sp>
    </p:spTree>
    <p:extLst>
      <p:ext uri="{BB962C8B-B14F-4D97-AF65-F5344CB8AC3E}">
        <p14:creationId xmlns:p14="http://schemas.microsoft.com/office/powerpoint/2010/main" val="65256587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12. PM: </a:t>
            </a:r>
            <a:r>
              <a:rPr lang="en-US" altLang="en-US" sz="3200" b="1" dirty="0"/>
              <a:t>5G performance measurements and KPIs phase 4</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697473867"/>
              </p:ext>
            </p:extLst>
          </p:nvPr>
        </p:nvGraphicFramePr>
        <p:xfrm>
          <a:off x="467178" y="1295992"/>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1020026</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performance measurements and KPIs phase 4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PM_KPI_5G_Ph4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SP-241155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90%</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7" name="Content Placeholder 7">
            <a:extLst>
              <a:ext uri="{FF2B5EF4-FFF2-40B4-BE49-F238E27FC236}">
                <a16:creationId xmlns:a16="http://schemas.microsoft.com/office/drawing/2014/main" id="{F25D59F1-CD87-40E8-923D-DA5461D41836}"/>
              </a:ext>
            </a:extLst>
          </p:cNvPr>
          <p:cNvSpPr txBox="1">
            <a:spLocks/>
          </p:cNvSpPr>
          <p:nvPr/>
        </p:nvSpPr>
        <p:spPr>
          <a:xfrm>
            <a:off x="420612" y="1857600"/>
            <a:ext cx="10953749" cy="4492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3"/>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200" kern="0" dirty="0"/>
              <a:t>WT-1 (Rel19 PM/KPI): </a:t>
            </a:r>
          </a:p>
          <a:p>
            <a:pPr lvl="2">
              <a:spcBef>
                <a:spcPts val="0"/>
              </a:spcBef>
              <a:spcAft>
                <a:spcPts val="0"/>
              </a:spcAft>
              <a:defRPr/>
            </a:pPr>
            <a:r>
              <a:rPr lang="en-US" altLang="zh-CN" sz="1000" kern="0" dirty="0"/>
              <a:t>Update number of active UEs related measurements in TS 28.552 (agreed)</a:t>
            </a:r>
          </a:p>
          <a:p>
            <a:pPr lvl="2">
              <a:spcBef>
                <a:spcPts val="0"/>
              </a:spcBef>
              <a:spcAft>
                <a:spcPts val="0"/>
              </a:spcAft>
              <a:defRPr/>
            </a:pPr>
            <a:r>
              <a:rPr lang="en-US" altLang="zh-CN" sz="1000" kern="0" dirty="0"/>
              <a:t>Add average DL PDU set delay for XR measurement in TS 28.552 (not pursued)</a:t>
            </a:r>
          </a:p>
          <a:p>
            <a:pPr lvl="2">
              <a:spcBef>
                <a:spcPts val="0"/>
              </a:spcBef>
              <a:spcAft>
                <a:spcPts val="0"/>
              </a:spcAft>
              <a:defRPr/>
            </a:pPr>
            <a:r>
              <a:rPr lang="en-US" altLang="zh-CN" sz="1000" kern="0" dirty="0"/>
              <a:t>Measurements related to LTM cell-switch in TS 28.552 (not pursued)</a:t>
            </a:r>
          </a:p>
          <a:p>
            <a:pPr lvl="2">
              <a:spcBef>
                <a:spcPts val="0"/>
              </a:spcBef>
              <a:spcAft>
                <a:spcPts val="0"/>
              </a:spcAft>
              <a:defRPr/>
            </a:pPr>
            <a:r>
              <a:rPr lang="en-US" altLang="zh-CN" sz="1000" kern="0" dirty="0"/>
              <a:t>Measurements related to LTM cell-switch with almost invalid TA in TS 28.552 (not pursued)</a:t>
            </a:r>
          </a:p>
          <a:p>
            <a:pPr lvl="2">
              <a:spcBef>
                <a:spcPts val="0"/>
              </a:spcBef>
              <a:spcAft>
                <a:spcPts val="0"/>
              </a:spcAft>
              <a:defRPr/>
            </a:pPr>
            <a:r>
              <a:rPr lang="en-US" altLang="zh-CN" sz="1000" kern="0" dirty="0"/>
              <a:t>Add measurement of coverage ratio in TS 28.554 (not pursued)</a:t>
            </a:r>
          </a:p>
          <a:p>
            <a:pPr lvl="1">
              <a:spcBef>
                <a:spcPts val="0"/>
              </a:spcBef>
              <a:spcAft>
                <a:spcPts val="0"/>
              </a:spcAft>
              <a:defRPr/>
            </a:pPr>
            <a:r>
              <a:rPr lang="en-US" altLang="zh-CN" sz="1200" kern="0" dirty="0"/>
              <a:t>WT-2 (Rel18 PM/KPI): </a:t>
            </a:r>
          </a:p>
          <a:p>
            <a:pPr lvl="2">
              <a:spcBef>
                <a:spcPts val="0"/>
              </a:spcBef>
              <a:spcAft>
                <a:spcPts val="0"/>
              </a:spcAft>
              <a:defRPr/>
            </a:pPr>
            <a:r>
              <a:rPr lang="en-US" altLang="zh-CN" sz="1000" kern="0" dirty="0"/>
              <a:t>PM Counter Metadata in TS 32.404 and Performance Measurement Method in TS 28.552 (not pursued)</a:t>
            </a:r>
          </a:p>
          <a:p>
            <a:pPr lvl="2">
              <a:spcBef>
                <a:spcPts val="0"/>
              </a:spcBef>
              <a:spcAft>
                <a:spcPts val="0"/>
              </a:spcAft>
              <a:defRPr/>
            </a:pPr>
            <a:r>
              <a:rPr lang="en-US" altLang="zh-CN" sz="1000" kern="0" dirty="0"/>
              <a:t>correction on paging record measurement in TS 28.552 (agreed)</a:t>
            </a:r>
          </a:p>
          <a:p>
            <a:pPr lvl="2">
              <a:spcBef>
                <a:spcPts val="0"/>
              </a:spcBef>
              <a:spcAft>
                <a:spcPts val="0"/>
              </a:spcAft>
              <a:defRPr/>
            </a:pPr>
            <a:r>
              <a:rPr lang="en-US" altLang="zh-CN" sz="1000" kern="0" dirty="0"/>
              <a:t>DRB measurement with filter in TS 28.552 (agreed)</a:t>
            </a:r>
          </a:p>
          <a:p>
            <a:pPr lvl="2">
              <a:spcBef>
                <a:spcPts val="0"/>
              </a:spcBef>
              <a:spcAft>
                <a:spcPts val="0"/>
              </a:spcAft>
              <a:defRPr/>
            </a:pPr>
            <a:r>
              <a:rPr lang="en-US" altLang="zh-CN" sz="1000" kern="0" dirty="0" err="1"/>
              <a:t>JobID</a:t>
            </a:r>
            <a:r>
              <a:rPr lang="en-US" altLang="zh-CN" sz="1000" kern="0" dirty="0"/>
              <a:t> delimiters in TS 28.532(agreed)</a:t>
            </a:r>
          </a:p>
          <a:p>
            <a:pPr lvl="2">
              <a:spcBef>
                <a:spcPts val="0"/>
              </a:spcBef>
              <a:spcAft>
                <a:spcPts val="0"/>
              </a:spcAft>
              <a:defRPr/>
            </a:pPr>
            <a:r>
              <a:rPr lang="en-US" altLang="zh-CN" sz="1000" kern="0" dirty="0"/>
              <a:t>PM Counter Metadata in TS 32.401 and TS 32.404 (not pursued)</a:t>
            </a:r>
          </a:p>
          <a:p>
            <a:pPr lvl="2">
              <a:spcBef>
                <a:spcPts val="0"/>
              </a:spcBef>
              <a:spcAft>
                <a:spcPts val="0"/>
              </a:spcAft>
              <a:defRPr/>
            </a:pPr>
            <a:r>
              <a:rPr lang="en-US" altLang="zh-CN" sz="1000" kern="0" dirty="0"/>
              <a:t>PM File extension in TS 28.532 (agreed)</a:t>
            </a:r>
          </a:p>
          <a:p>
            <a:pPr lvl="1">
              <a:spcBef>
                <a:spcPts val="0"/>
              </a:spcBef>
              <a:spcAft>
                <a:spcPts val="0"/>
              </a:spcAft>
              <a:defRPr/>
            </a:pPr>
            <a:r>
              <a:rPr lang="en-US" altLang="zh-CN" sz="1200" kern="0" dirty="0"/>
              <a:t>WT-3 UE level measurements:</a:t>
            </a:r>
          </a:p>
          <a:p>
            <a:pPr lvl="2">
              <a:spcBef>
                <a:spcPts val="0"/>
              </a:spcBef>
              <a:spcAft>
                <a:spcPts val="0"/>
              </a:spcAft>
              <a:defRPr/>
            </a:pPr>
            <a:r>
              <a:rPr lang="en-US" altLang="zh-CN" sz="1000" kern="0" dirty="0"/>
              <a:t>Fix UE level measurements unit in TS 28.558 (agreed)</a:t>
            </a:r>
          </a:p>
          <a:p>
            <a:pPr lvl="2">
              <a:spcBef>
                <a:spcPts val="0"/>
              </a:spcBef>
              <a:spcAft>
                <a:spcPts val="0"/>
              </a:spcAft>
              <a:defRPr/>
            </a:pPr>
            <a:r>
              <a:rPr lang="en-US" altLang="zh-CN" sz="1000" kern="0" dirty="0"/>
              <a:t>Enhance the Example of 5GC UE level measurements in TS 32.432(agreed)</a:t>
            </a:r>
          </a:p>
          <a:p>
            <a:pPr lvl="2">
              <a:spcBef>
                <a:spcPts val="0"/>
              </a:spcBef>
              <a:spcAft>
                <a:spcPts val="0"/>
              </a:spcAft>
              <a:defRPr/>
            </a:pPr>
            <a:r>
              <a:rPr lang="en-US" altLang="zh-CN" sz="1000" kern="0" dirty="0"/>
              <a:t>Correct the misaligned 5GC UE level measurement procedure in TS 28.558 (agreed)</a:t>
            </a:r>
          </a:p>
          <a:p>
            <a:pPr marL="341313" lvl="1" indent="-341313">
              <a:spcBef>
                <a:spcPts val="0"/>
              </a:spcBef>
              <a:spcAft>
                <a:spcPts val="0"/>
              </a:spcAft>
              <a:buBlip>
                <a:blip r:embed="rId3"/>
              </a:buBlip>
              <a:defRPr/>
            </a:pPr>
            <a:endParaRPr lang="en-US" sz="1800" kern="0" dirty="0"/>
          </a:p>
          <a:p>
            <a:pPr marL="341313" lvl="1" indent="-341313">
              <a:spcBef>
                <a:spcPts val="0"/>
              </a:spcBef>
              <a:spcAft>
                <a:spcPts val="0"/>
              </a:spcAft>
              <a:buBlip>
                <a:blip r:embed="rId3"/>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performance measurements to network features defined in SA2, RAN2 and RAN3.</a:t>
            </a:r>
            <a:endParaRPr lang="de-DE" sz="1200" kern="0" dirty="0"/>
          </a:p>
          <a:p>
            <a:pPr>
              <a:spcBef>
                <a:spcPts val="0"/>
              </a:spcBef>
              <a:spcAft>
                <a:spcPts val="0"/>
              </a:spcAft>
              <a:defRPr/>
            </a:pPr>
            <a:r>
              <a:rPr lang="de-DE" sz="1800" kern="0" dirty="0"/>
              <a:t>Next steps:</a:t>
            </a:r>
          </a:p>
          <a:p>
            <a:pPr lvl="1">
              <a:defRPr/>
            </a:pPr>
            <a:r>
              <a:rPr lang="en-US" altLang="zh-CN" sz="1200" dirty="0"/>
              <a:t>Continue the work per the new plan.</a:t>
            </a:r>
            <a:endParaRPr lang="en-US" sz="1200" kern="0" dirty="0"/>
          </a:p>
        </p:txBody>
      </p:sp>
    </p:spTree>
    <p:extLst>
      <p:ext uri="{BB962C8B-B14F-4D97-AF65-F5344CB8AC3E}">
        <p14:creationId xmlns:p14="http://schemas.microsoft.com/office/powerpoint/2010/main" val="356810040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13. </a:t>
            </a:r>
            <a:r>
              <a:rPr lang="en-GB" altLang="en-US" sz="3200" b="1" dirty="0" err="1">
                <a:solidFill>
                  <a:srgbClr val="00B050"/>
                </a:solidFill>
              </a:rPr>
              <a:t>AdNRM</a:t>
            </a:r>
            <a:r>
              <a:rPr lang="en-GB" altLang="en-US" sz="3200" b="1" dirty="0">
                <a:solidFill>
                  <a:srgbClr val="00B050"/>
                </a:solidFill>
              </a:rPr>
              <a:t>: </a:t>
            </a:r>
            <a:r>
              <a:rPr lang="en-US" altLang="en-US" sz="3200" b="1" dirty="0">
                <a:solidFill>
                  <a:srgbClr val="00B050"/>
                </a:solidFill>
              </a:rPr>
              <a:t>5G Advanced NRM features phase 3  </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63363365"/>
              </p:ext>
            </p:extLst>
          </p:nvPr>
        </p:nvGraphicFramePr>
        <p:xfrm>
          <a:off x="422718" y="1103463"/>
          <a:ext cx="10907183" cy="553619"/>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309382">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44237">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1020027</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Advanced NRM features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AdNRM_Ph3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SP-240875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8E453E22-4423-49CC-AFA9-352E9BB7CB13}"/>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6" name="Content Placeholder 7">
            <a:extLst>
              <a:ext uri="{FF2B5EF4-FFF2-40B4-BE49-F238E27FC236}">
                <a16:creationId xmlns:a16="http://schemas.microsoft.com/office/drawing/2014/main" id="{68C75CC5-CEE0-402C-8AA3-6C9A3850DAC6}"/>
              </a:ext>
            </a:extLst>
          </p:cNvPr>
          <p:cNvSpPr txBox="1">
            <a:spLocks/>
          </p:cNvSpPr>
          <p:nvPr/>
        </p:nvSpPr>
        <p:spPr>
          <a:xfrm>
            <a:off x="422718" y="1720800"/>
            <a:ext cx="10953749" cy="49086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3"/>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marL="457200" lvl="1" indent="0">
              <a:spcBef>
                <a:spcPts val="0"/>
              </a:spcBef>
              <a:spcAft>
                <a:spcPts val="0"/>
              </a:spcAft>
              <a:buNone/>
              <a:defRPr/>
            </a:pPr>
            <a:r>
              <a:rPr lang="en-US" altLang="zh-CN" sz="1600" kern="0" dirty="0"/>
              <a:t>The following topics are discussed and approved:</a:t>
            </a:r>
          </a:p>
          <a:p>
            <a:pPr lvl="1">
              <a:spcBef>
                <a:spcPts val="0"/>
              </a:spcBef>
              <a:spcAft>
                <a:spcPts val="0"/>
              </a:spcAft>
              <a:defRPr/>
            </a:pPr>
            <a:r>
              <a:rPr lang="en-US" altLang="zh-CN" sz="1600" dirty="0"/>
              <a:t>WT-1 (5GC NRM): </a:t>
            </a:r>
          </a:p>
          <a:p>
            <a:pPr lvl="2">
              <a:spcBef>
                <a:spcPts val="0"/>
              </a:spcBef>
              <a:spcAft>
                <a:spcPts val="0"/>
              </a:spcAft>
              <a:defRPr/>
            </a:pPr>
            <a:r>
              <a:rPr lang="en-US" altLang="zh-CN" sz="1100" dirty="0"/>
              <a:t>Enhancements on </a:t>
            </a:r>
            <a:r>
              <a:rPr lang="en-US" altLang="zh-CN" sz="1100" dirty="0" err="1"/>
              <a:t>NFProfile</a:t>
            </a:r>
            <a:endParaRPr lang="en-US" altLang="zh-CN" sz="1100" dirty="0"/>
          </a:p>
          <a:p>
            <a:pPr lvl="2">
              <a:spcBef>
                <a:spcPts val="0"/>
              </a:spcBef>
              <a:spcAft>
                <a:spcPts val="0"/>
              </a:spcAft>
              <a:defRPr/>
            </a:pPr>
            <a:r>
              <a:rPr lang="en-US" altLang="zh-CN" sz="1100" dirty="0"/>
              <a:t>Enhancement to 5GC NF Provisioning</a:t>
            </a:r>
          </a:p>
          <a:p>
            <a:pPr lvl="2">
              <a:spcBef>
                <a:spcPts val="0"/>
              </a:spcBef>
              <a:spcAft>
                <a:spcPts val="0"/>
              </a:spcAft>
              <a:defRPr/>
            </a:pPr>
            <a:r>
              <a:rPr lang="en-US" altLang="zh-CN" sz="1100" dirty="0"/>
              <a:t>NRM enhancements on </a:t>
            </a:r>
            <a:r>
              <a:rPr lang="en-US" altLang="zh-CN" sz="1100" dirty="0" err="1"/>
              <a:t>ManagedNFProfile</a:t>
            </a:r>
            <a:r>
              <a:rPr lang="en-US" altLang="zh-CN" sz="1100" dirty="0"/>
              <a:t> and </a:t>
            </a:r>
            <a:r>
              <a:rPr lang="en-US" altLang="zh-CN" sz="1100" dirty="0" err="1"/>
              <a:t>NFService</a:t>
            </a:r>
            <a:r>
              <a:rPr lang="en-US" altLang="zh-CN" sz="1100" dirty="0"/>
              <a:t>.</a:t>
            </a:r>
          </a:p>
          <a:p>
            <a:pPr lvl="2">
              <a:spcBef>
                <a:spcPts val="0"/>
              </a:spcBef>
              <a:spcAft>
                <a:spcPts val="0"/>
              </a:spcAft>
              <a:defRPr/>
            </a:pPr>
            <a:r>
              <a:rPr lang="en-US" altLang="zh-CN" sz="1100" dirty="0"/>
              <a:t>Management support for </a:t>
            </a:r>
            <a:r>
              <a:rPr lang="en-US" altLang="zh-CN" sz="1100" dirty="0" err="1"/>
              <a:t>AIoT</a:t>
            </a:r>
            <a:r>
              <a:rPr lang="en-US" altLang="zh-CN" sz="1100" dirty="0"/>
              <a:t> (CN aspects)</a:t>
            </a:r>
          </a:p>
          <a:p>
            <a:pPr lvl="3">
              <a:spcBef>
                <a:spcPts val="0"/>
              </a:spcBef>
              <a:spcAft>
                <a:spcPts val="0"/>
              </a:spcAft>
              <a:buFont typeface="Wingdings" panose="05000000000000000000" pitchFamily="2" charset="2"/>
              <a:buChar char="Ø"/>
              <a:defRPr/>
            </a:pPr>
            <a:r>
              <a:rPr lang="en-US" altLang="zh-CN" sz="1100" dirty="0"/>
              <a:t>Add AIOTF and ADM IOC to support management of Ambient IoT</a:t>
            </a:r>
          </a:p>
          <a:p>
            <a:pPr lvl="3">
              <a:spcBef>
                <a:spcPts val="0"/>
              </a:spcBef>
              <a:spcAft>
                <a:spcPts val="0"/>
              </a:spcAft>
              <a:buFont typeface="Wingdings" panose="05000000000000000000" pitchFamily="2" charset="2"/>
              <a:buChar char="Ø"/>
              <a:defRPr/>
            </a:pPr>
            <a:r>
              <a:rPr lang="en-US" altLang="zh-CN" sz="1100" dirty="0"/>
              <a:t>Add EP_AIOT NRMs to support AIOT</a:t>
            </a:r>
          </a:p>
          <a:p>
            <a:pPr lvl="1">
              <a:spcBef>
                <a:spcPts val="0"/>
              </a:spcBef>
              <a:spcAft>
                <a:spcPts val="0"/>
              </a:spcAft>
              <a:defRPr/>
            </a:pPr>
            <a:r>
              <a:rPr lang="en-US" altLang="zh-CN" sz="1600" dirty="0"/>
              <a:t>WT-2 (NR NRM): </a:t>
            </a:r>
          </a:p>
          <a:p>
            <a:pPr lvl="2">
              <a:spcBef>
                <a:spcPts val="0"/>
              </a:spcBef>
              <a:spcAft>
                <a:spcPts val="0"/>
              </a:spcAft>
              <a:defRPr/>
            </a:pPr>
            <a:r>
              <a:rPr lang="en-US" altLang="zh-CN" sz="1100" dirty="0"/>
              <a:t>Management support for </a:t>
            </a:r>
            <a:r>
              <a:rPr lang="en-US" altLang="zh-CN" sz="1100" dirty="0" err="1"/>
              <a:t>AIoT</a:t>
            </a:r>
            <a:r>
              <a:rPr lang="en-US" altLang="zh-CN" sz="1100" dirty="0"/>
              <a:t> (RAN aspects)</a:t>
            </a:r>
          </a:p>
          <a:p>
            <a:pPr lvl="3">
              <a:spcBef>
                <a:spcPts val="0"/>
              </a:spcBef>
              <a:spcAft>
                <a:spcPts val="0"/>
              </a:spcAft>
              <a:buFont typeface="Wingdings" panose="05000000000000000000" pitchFamily="2" charset="2"/>
              <a:buChar char="Ø"/>
              <a:defRPr/>
            </a:pPr>
            <a:r>
              <a:rPr lang="en-US" altLang="zh-CN" sz="1100" dirty="0"/>
              <a:t>Discussion paper on basic configuration management to support AIOT in Deployment Scenario 1 and Topology 1 (BS↔ Ambient IoT device) was endorsed</a:t>
            </a:r>
          </a:p>
          <a:p>
            <a:pPr lvl="3">
              <a:spcBef>
                <a:spcPts val="0"/>
              </a:spcBef>
              <a:spcAft>
                <a:spcPts val="0"/>
              </a:spcAft>
              <a:buFont typeface="Wingdings" panose="05000000000000000000" pitchFamily="2" charset="2"/>
              <a:buChar char="Ø"/>
              <a:defRPr/>
            </a:pPr>
            <a:r>
              <a:rPr lang="en-US" altLang="zh-CN" sz="1100" dirty="0"/>
              <a:t>Add AIOT reader IOC to support NG-RAN AIOT feature management</a:t>
            </a:r>
          </a:p>
          <a:p>
            <a:pPr lvl="2">
              <a:spcBef>
                <a:spcPts val="0"/>
              </a:spcBef>
              <a:spcAft>
                <a:spcPts val="0"/>
              </a:spcAft>
              <a:defRPr/>
            </a:pPr>
            <a:r>
              <a:rPr lang="en-US" altLang="zh-CN" sz="1100" dirty="0"/>
              <a:t>Enhancement to naming convention for NR NRM</a:t>
            </a:r>
          </a:p>
          <a:p>
            <a:pPr lvl="2">
              <a:spcBef>
                <a:spcPts val="0"/>
              </a:spcBef>
              <a:spcAft>
                <a:spcPts val="0"/>
              </a:spcAft>
              <a:defRPr/>
            </a:pPr>
            <a:r>
              <a:rPr lang="en-US" altLang="zh-CN" sz="1100" dirty="0"/>
              <a:t>Enhance description of WAB-</a:t>
            </a:r>
            <a:r>
              <a:rPr lang="en-US" altLang="zh-CN" sz="1100" dirty="0" err="1"/>
              <a:t>gNB</a:t>
            </a:r>
            <a:r>
              <a:rPr lang="en-US" altLang="zh-CN" sz="1100" dirty="0"/>
              <a:t> management</a:t>
            </a:r>
          </a:p>
          <a:p>
            <a:pPr lvl="2">
              <a:spcBef>
                <a:spcPts val="0"/>
              </a:spcBef>
              <a:spcAft>
                <a:spcPts val="0"/>
              </a:spcAft>
              <a:defRPr/>
            </a:pPr>
            <a:r>
              <a:rPr lang="en-US" altLang="zh-CN" sz="1100" dirty="0"/>
              <a:t>Add UPF capabilities configuration</a:t>
            </a:r>
          </a:p>
          <a:p>
            <a:pPr lvl="1">
              <a:spcBef>
                <a:spcPts val="0"/>
              </a:spcBef>
              <a:spcAft>
                <a:spcPts val="0"/>
              </a:spcAft>
              <a:defRPr/>
            </a:pPr>
            <a:r>
              <a:rPr lang="en-US" altLang="zh-CN" sz="1600" dirty="0"/>
              <a:t>WT-3 (Slice NRM enhancement): </a:t>
            </a:r>
          </a:p>
          <a:p>
            <a:pPr lvl="2">
              <a:spcBef>
                <a:spcPts val="0"/>
              </a:spcBef>
              <a:spcAft>
                <a:spcPts val="0"/>
              </a:spcAft>
              <a:defRPr/>
            </a:pPr>
            <a:r>
              <a:rPr lang="en-US" altLang="zh-CN" sz="1100" dirty="0"/>
              <a:t>Solution agnostic request for service provisioning</a:t>
            </a:r>
            <a:endParaRPr lang="en-US" altLang="zh-CN" sz="1000" dirty="0"/>
          </a:p>
          <a:p>
            <a:pPr marL="341313" lvl="1" indent="-341313">
              <a:spcBef>
                <a:spcPts val="0"/>
              </a:spcBef>
              <a:spcAft>
                <a:spcPts val="0"/>
              </a:spcAft>
              <a:buBlip>
                <a:blip r:embed="rId3"/>
              </a:buBlip>
              <a:defRPr/>
            </a:pPr>
            <a:r>
              <a:rPr lang="en-US" sz="1800" kern="0" dirty="0"/>
              <a:t>Impacts and dependencies on other WGs:</a:t>
            </a:r>
            <a:endParaRPr lang="de-DE" sz="1800" kern="0" dirty="0"/>
          </a:p>
          <a:p>
            <a:pPr lvl="1">
              <a:spcBef>
                <a:spcPts val="0"/>
              </a:spcBef>
              <a:spcAft>
                <a:spcPts val="0"/>
              </a:spcAft>
              <a:defRPr/>
            </a:pPr>
            <a:r>
              <a:rPr lang="en-US" sz="1600" kern="0" dirty="0"/>
              <a:t>Potential coordination: providing network resource model for network features defined in SA2, CT4, RAN3 and RAN4.</a:t>
            </a:r>
            <a:endParaRPr lang="de-DE" sz="1600" kern="0" dirty="0"/>
          </a:p>
          <a:p>
            <a:pPr>
              <a:spcBef>
                <a:spcPts val="0"/>
              </a:spcBef>
              <a:spcAft>
                <a:spcPts val="0"/>
              </a:spcAft>
              <a:defRPr/>
            </a:pPr>
            <a:r>
              <a:rPr lang="de-DE" sz="1800" kern="0" dirty="0"/>
              <a:t>Next steps:</a:t>
            </a:r>
          </a:p>
          <a:p>
            <a:pPr lvl="1">
              <a:defRPr/>
            </a:pPr>
            <a:r>
              <a:rPr lang="en-US" altLang="zh-CN" sz="1600" dirty="0">
                <a:highlight>
                  <a:srgbClr val="00FF00"/>
                </a:highlight>
              </a:rPr>
              <a:t>This work item is completed.</a:t>
            </a:r>
            <a:endParaRPr lang="en-US" sz="1600" kern="0" dirty="0">
              <a:highlight>
                <a:srgbClr val="00FF00"/>
              </a:highlight>
            </a:endParaRPr>
          </a:p>
        </p:txBody>
      </p:sp>
    </p:spTree>
    <p:extLst>
      <p:ext uri="{BB962C8B-B14F-4D97-AF65-F5344CB8AC3E}">
        <p14:creationId xmlns:p14="http://schemas.microsoft.com/office/powerpoint/2010/main" val="22030202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14. TMQ: </a:t>
            </a:r>
            <a:r>
              <a:rPr lang="en-US" altLang="en-US" sz="3200" b="1" dirty="0">
                <a:solidFill>
                  <a:srgbClr val="00B050"/>
                </a:solidFill>
              </a:rPr>
              <a:t>Subscriber and Equipment Trace and </a:t>
            </a:r>
            <a:r>
              <a:rPr lang="en-US" altLang="en-US" sz="3200" b="1" dirty="0" err="1">
                <a:solidFill>
                  <a:srgbClr val="00B050"/>
                </a:solidFill>
              </a:rPr>
              <a:t>QoE</a:t>
            </a:r>
            <a:r>
              <a:rPr lang="en-US" altLang="en-US" sz="3200" b="1" dirty="0">
                <a:solidFill>
                  <a:srgbClr val="00B050"/>
                </a:solidFill>
              </a:rPr>
              <a:t> collection management</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highlight>
                  <a:srgbClr val="FFFF00"/>
                </a:highlight>
              </a:rPr>
              <a:t>Progress since SA#107:</a:t>
            </a:r>
          </a:p>
          <a:p>
            <a:pPr lvl="1">
              <a:spcBef>
                <a:spcPts val="0"/>
              </a:spcBef>
              <a:spcAft>
                <a:spcPts val="0"/>
              </a:spcAft>
              <a:defRPr/>
            </a:pPr>
            <a:r>
              <a:rPr lang="en-US" altLang="zh-CN" sz="1200" dirty="0">
                <a:highlight>
                  <a:srgbClr val="FFFF00"/>
                </a:highlight>
              </a:rPr>
              <a:t>Corrections on VS Trace Record </a:t>
            </a:r>
          </a:p>
          <a:p>
            <a:pPr lvl="1">
              <a:spcBef>
                <a:spcPts val="0"/>
              </a:spcBef>
              <a:spcAft>
                <a:spcPts val="0"/>
              </a:spcAft>
              <a:defRPr/>
            </a:pPr>
            <a:r>
              <a:rPr lang="en-US" altLang="zh-CN" sz="1200" dirty="0">
                <a:highlight>
                  <a:srgbClr val="FFFF00"/>
                </a:highlight>
              </a:rPr>
              <a:t>Add RRC report in missing IOCs </a:t>
            </a:r>
            <a:endParaRPr lang="en-US" altLang="zh-CN" sz="1200" kern="0" dirty="0">
              <a:highlight>
                <a:srgbClr val="FFFF00"/>
              </a:highlight>
            </a:endParaRPr>
          </a:p>
          <a:p>
            <a:pPr marL="341313" lvl="1" indent="-341313">
              <a:spcBef>
                <a:spcPts val="0"/>
              </a:spcBef>
              <a:spcAft>
                <a:spcPts val="0"/>
              </a:spcAft>
              <a:buBlip>
                <a:blip r:embed="rId2"/>
              </a:buBlip>
              <a:defRPr/>
            </a:pPr>
            <a:r>
              <a:rPr lang="en-US" sz="1800" kern="0" dirty="0">
                <a:highlight>
                  <a:srgbClr val="FFFF00"/>
                </a:highlight>
              </a:rPr>
              <a:t>Impacts and dependencies on other WGs:</a:t>
            </a:r>
            <a:endParaRPr lang="de-DE" sz="1800" kern="0" dirty="0">
              <a:highlight>
                <a:srgbClr val="FFFF00"/>
              </a:highlight>
            </a:endParaRPr>
          </a:p>
          <a:p>
            <a:pPr lvl="1">
              <a:spcBef>
                <a:spcPts val="0"/>
              </a:spcBef>
              <a:spcAft>
                <a:spcPts val="0"/>
              </a:spcAft>
              <a:defRPr/>
            </a:pPr>
            <a:endParaRPr lang="en-US" sz="1200" kern="0" dirty="0">
              <a:highlight>
                <a:srgbClr val="FFFF00"/>
              </a:highlight>
            </a:endParaRPr>
          </a:p>
          <a:p>
            <a:pPr lvl="1">
              <a:spcBef>
                <a:spcPts val="0"/>
              </a:spcBef>
              <a:spcAft>
                <a:spcPts val="0"/>
              </a:spcAft>
              <a:defRPr/>
            </a:pPr>
            <a:r>
              <a:rPr lang="en-US" sz="1200" kern="0" dirty="0">
                <a:highlight>
                  <a:srgbClr val="FFFF00"/>
                </a:highlight>
              </a:rPr>
              <a:t>SA2, SA4, CT1, CT4, RAN2 and RAN3.</a:t>
            </a:r>
          </a:p>
          <a:p>
            <a:pPr lvl="1">
              <a:spcBef>
                <a:spcPts val="0"/>
              </a:spcBef>
              <a:spcAft>
                <a:spcPts val="0"/>
              </a:spcAft>
              <a:defRPr/>
            </a:pPr>
            <a:r>
              <a:rPr lang="en-US" sz="1200" kern="0" dirty="0">
                <a:highlight>
                  <a:srgbClr val="FFFF00"/>
                </a:highlight>
              </a:rPr>
              <a:t>RAN has proposals for work that might impact Trace, MDT and </a:t>
            </a:r>
            <a:r>
              <a:rPr lang="en-US" sz="1200" kern="0" dirty="0" err="1">
                <a:highlight>
                  <a:srgbClr val="FFFF00"/>
                </a:highlight>
              </a:rPr>
              <a:t>QoE</a:t>
            </a:r>
            <a:r>
              <a:rPr lang="en-US" sz="1200" kern="0" dirty="0">
                <a:highlight>
                  <a:srgbClr val="FFFF00"/>
                </a:highlight>
              </a:rPr>
              <a:t> in RP-232624.</a:t>
            </a:r>
          </a:p>
          <a:p>
            <a:pPr lvl="1">
              <a:spcBef>
                <a:spcPts val="0"/>
              </a:spcBef>
              <a:spcAft>
                <a:spcPts val="0"/>
              </a:spcAft>
              <a:defRPr/>
            </a:pPr>
            <a:r>
              <a:rPr lang="en-US" sz="1200" kern="0" dirty="0">
                <a:highlight>
                  <a:srgbClr val="FFFF00"/>
                </a:highlight>
              </a:rPr>
              <a:t>Studies in SA2 might impact Trace, MDT and </a:t>
            </a:r>
            <a:r>
              <a:rPr lang="en-US" sz="1200" kern="0" dirty="0" err="1">
                <a:highlight>
                  <a:srgbClr val="FFFF00"/>
                </a:highlight>
              </a:rPr>
              <a:t>QoE</a:t>
            </a:r>
            <a:r>
              <a:rPr lang="en-US" sz="1200" kern="0" dirty="0">
                <a:highlight>
                  <a:srgbClr val="FFFF00"/>
                </a:highlight>
              </a:rPr>
              <a:t> in Rel-19.</a:t>
            </a:r>
          </a:p>
          <a:p>
            <a:pPr lvl="1">
              <a:spcBef>
                <a:spcPts val="0"/>
              </a:spcBef>
              <a:spcAft>
                <a:spcPts val="0"/>
              </a:spcAft>
              <a:defRPr/>
            </a:pPr>
            <a:r>
              <a:rPr lang="en-US" sz="1200" kern="0" dirty="0">
                <a:highlight>
                  <a:srgbClr val="FFFF00"/>
                </a:highlight>
              </a:rPr>
              <a:t>If </a:t>
            </a:r>
            <a:r>
              <a:rPr lang="en-US" sz="1200" kern="0" dirty="0" err="1">
                <a:highlight>
                  <a:srgbClr val="FFFF00"/>
                </a:highlight>
              </a:rPr>
              <a:t>Signalling</a:t>
            </a:r>
            <a:r>
              <a:rPr lang="en-US" sz="1200" kern="0" dirty="0">
                <a:highlight>
                  <a:srgbClr val="FFFF00"/>
                </a:highlight>
              </a:rPr>
              <a:t> Based Activation is affected, CT4, RAN2 and RAN3 are affected.</a:t>
            </a:r>
            <a:endParaRPr lang="de-DE" sz="1200" kern="0" dirty="0">
              <a:highlight>
                <a:srgbClr val="FFFF00"/>
              </a:highlight>
            </a:endParaRPr>
          </a:p>
          <a:p>
            <a:pPr marL="457200" lvl="1" indent="0">
              <a:spcBef>
                <a:spcPts val="0"/>
              </a:spcBef>
              <a:spcAft>
                <a:spcPts val="0"/>
              </a:spcAft>
              <a:buNone/>
              <a:defRPr/>
            </a:pPr>
            <a:endParaRPr lang="de-DE" sz="1200" kern="0" dirty="0">
              <a:highlight>
                <a:srgbClr val="FFFF00"/>
              </a:highlight>
            </a:endParaRPr>
          </a:p>
          <a:p>
            <a:pPr>
              <a:spcBef>
                <a:spcPts val="0"/>
              </a:spcBef>
              <a:spcAft>
                <a:spcPts val="0"/>
              </a:spcAft>
              <a:defRPr/>
            </a:pPr>
            <a:r>
              <a:rPr lang="de-DE" sz="1800" kern="0" dirty="0">
                <a:highlight>
                  <a:srgbClr val="FFFF00"/>
                </a:highlight>
              </a:rPr>
              <a:t>Next steps:</a:t>
            </a:r>
          </a:p>
          <a:p>
            <a:pPr lvl="1">
              <a:spcBef>
                <a:spcPts val="0"/>
              </a:spcBef>
              <a:spcAft>
                <a:spcPts val="0"/>
              </a:spcAft>
              <a:defRPr/>
            </a:pPr>
            <a:r>
              <a:rPr lang="en-US" altLang="zh-CN" sz="1200" dirty="0">
                <a:highlight>
                  <a:srgbClr val="FFFF00"/>
                </a:highlight>
              </a:rPr>
              <a:t>Corrections on Trace Record Format</a:t>
            </a:r>
            <a:endParaRPr lang="de-DE" sz="1200" dirty="0">
              <a:highlight>
                <a:srgbClr val="FFFF00"/>
              </a:highlight>
            </a:endParaRPr>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673163692"/>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1020028</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Subscriber and Equipment Trace and QoE collection management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TraceQoE_OAM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SP-231748</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A72189F6-850D-4A06-A8EB-B65181AA7580}"/>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8" name="TextBox 7">
            <a:extLst>
              <a:ext uri="{FF2B5EF4-FFF2-40B4-BE49-F238E27FC236}">
                <a16:creationId xmlns:a16="http://schemas.microsoft.com/office/drawing/2014/main" id="{0CF41619-3C93-4E03-A396-64CF428F709F}"/>
              </a:ext>
            </a:extLst>
          </p:cNvPr>
          <p:cNvSpPr txBox="1"/>
          <p:nvPr/>
        </p:nvSpPr>
        <p:spPr>
          <a:xfrm rot="20841592">
            <a:off x="9332976" y="3029712"/>
            <a:ext cx="1245021" cy="292388"/>
          </a:xfrm>
          <a:prstGeom prst="rect">
            <a:avLst/>
          </a:prstGeom>
          <a:solidFill>
            <a:srgbClr val="FFFF00"/>
          </a:solidFill>
        </p:spPr>
        <p:txBody>
          <a:bodyPr wrap="none" rtlCol="0">
            <a:spAutoFit/>
          </a:bodyPr>
          <a:lstStyle/>
          <a:p>
            <a:r>
              <a:rPr lang="en-US" altLang="zh-CN" dirty="0"/>
              <a:t>To be updated</a:t>
            </a:r>
            <a:endParaRPr lang="zh-CN" altLang="en-US" dirty="0"/>
          </a:p>
        </p:txBody>
      </p:sp>
    </p:spTree>
    <p:extLst>
      <p:ext uri="{BB962C8B-B14F-4D97-AF65-F5344CB8AC3E}">
        <p14:creationId xmlns:p14="http://schemas.microsoft.com/office/powerpoint/2010/main" val="360598704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15. NTNM: </a:t>
            </a:r>
            <a:r>
              <a:rPr lang="en-US" altLang="en-US" sz="3200" b="1" dirty="0">
                <a:solidFill>
                  <a:srgbClr val="00B050"/>
                </a:solidFill>
              </a:rPr>
              <a:t>Management Aspects of NTN Phase 2</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153877459"/>
              </p:ext>
            </p:extLst>
          </p:nvPr>
        </p:nvGraphicFramePr>
        <p:xfrm>
          <a:off x="420612" y="1196532"/>
          <a:ext cx="10907183" cy="807336"/>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1020013</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NTN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FS_NTN_OAM_Ph2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SP-231733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1060016</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NTN Phase 2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NTN_OAM_Ph2</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25%</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SP-241949</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370544006"/>
                  </a:ext>
                </a:extLst>
              </a:tr>
            </a:tbl>
          </a:graphicData>
        </a:graphic>
      </p:graphicFrame>
      <p:sp>
        <p:nvSpPr>
          <p:cNvPr id="7" name="矩形 5">
            <a:extLst>
              <a:ext uri="{FF2B5EF4-FFF2-40B4-BE49-F238E27FC236}">
                <a16:creationId xmlns:a16="http://schemas.microsoft.com/office/drawing/2014/main" id="{D22820F3-5017-45F0-BFB1-BF095FA441EC}"/>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8" name="Content Placeholder 7">
            <a:extLst>
              <a:ext uri="{FF2B5EF4-FFF2-40B4-BE49-F238E27FC236}">
                <a16:creationId xmlns:a16="http://schemas.microsoft.com/office/drawing/2014/main" id="{58A0A7C0-E272-405B-BD6F-58BDDE1A3978}"/>
              </a:ext>
            </a:extLst>
          </p:cNvPr>
          <p:cNvSpPr txBox="1">
            <a:spLocks/>
          </p:cNvSpPr>
          <p:nvPr/>
        </p:nvSpPr>
        <p:spPr>
          <a:xfrm>
            <a:off x="374046" y="2082574"/>
            <a:ext cx="10953749" cy="425822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marL="457200" lvl="1" indent="0">
              <a:spcBef>
                <a:spcPts val="0"/>
              </a:spcBef>
              <a:spcAft>
                <a:spcPts val="0"/>
              </a:spcAft>
              <a:buNone/>
              <a:defRPr/>
            </a:pPr>
            <a:r>
              <a:rPr lang="en-US" altLang="zh-CN" sz="1200" dirty="0"/>
              <a:t>WT-1: </a:t>
            </a:r>
          </a:p>
          <a:p>
            <a:pPr lvl="1">
              <a:spcBef>
                <a:spcPts val="0"/>
              </a:spcBef>
              <a:spcAft>
                <a:spcPts val="0"/>
              </a:spcAft>
              <a:defRPr/>
            </a:pPr>
            <a:r>
              <a:rPr lang="en-US" altLang="zh-CN" sz="1200" dirty="0"/>
              <a:t>CRs on adding requirements and solutions for configuring AMF with TAIs supported by NTN </a:t>
            </a:r>
            <a:r>
              <a:rPr lang="en-US" altLang="zh-CN" sz="1200" dirty="0" err="1"/>
              <a:t>gNB</a:t>
            </a:r>
            <a:r>
              <a:rPr lang="en-US" altLang="zh-CN" sz="1200" dirty="0"/>
              <a:t> is endorsed. Related CRs may be submitted depends on the agreement between SA2 and RAN3.  </a:t>
            </a:r>
          </a:p>
          <a:p>
            <a:pPr lvl="1">
              <a:spcBef>
                <a:spcPts val="0"/>
              </a:spcBef>
              <a:spcAft>
                <a:spcPts val="0"/>
              </a:spcAft>
              <a:defRPr/>
            </a:pPr>
            <a:r>
              <a:rPr lang="en-US" altLang="zh-CN" sz="1200" dirty="0"/>
              <a:t>Adding NTN time-based configuration support</a:t>
            </a:r>
          </a:p>
          <a:p>
            <a:pPr lvl="1">
              <a:spcBef>
                <a:spcPts val="0"/>
              </a:spcBef>
              <a:spcAft>
                <a:spcPts val="0"/>
              </a:spcAft>
              <a:defRPr/>
            </a:pPr>
            <a:r>
              <a:rPr lang="en-US" altLang="zh-CN" sz="1200" dirty="0"/>
              <a:t>Adding NTN regenerative concepts and requirements.</a:t>
            </a:r>
          </a:p>
          <a:p>
            <a:pPr marL="457200" lvl="1" indent="0">
              <a:spcBef>
                <a:spcPts val="0"/>
              </a:spcBef>
              <a:spcAft>
                <a:spcPts val="0"/>
              </a:spcAft>
              <a:buNone/>
              <a:defRPr/>
            </a:pPr>
            <a:r>
              <a:rPr lang="en-US" altLang="zh-CN" sz="1200" dirty="0"/>
              <a:t>WT-2: </a:t>
            </a:r>
          </a:p>
          <a:p>
            <a:pPr lvl="1">
              <a:spcBef>
                <a:spcPts val="0"/>
              </a:spcBef>
              <a:spcAft>
                <a:spcPts val="0"/>
              </a:spcAft>
              <a:defRPr/>
            </a:pPr>
            <a:r>
              <a:rPr lang="en-US" altLang="zh-CN" sz="1200" dirty="0"/>
              <a:t>Adding requirements and solutions to support  broadcast multiple TACs for NTN.</a:t>
            </a:r>
          </a:p>
          <a:p>
            <a:pPr marL="457200" lvl="1" indent="0">
              <a:spcBef>
                <a:spcPts val="0"/>
              </a:spcBef>
              <a:spcAft>
                <a:spcPts val="0"/>
              </a:spcAft>
              <a:buNone/>
              <a:defRPr/>
            </a:pPr>
            <a:r>
              <a:rPr lang="en-US" altLang="zh-CN" sz="1200" dirty="0"/>
              <a:t>WT-3: </a:t>
            </a:r>
          </a:p>
          <a:p>
            <a:pPr lvl="1">
              <a:spcBef>
                <a:spcPts val="0"/>
              </a:spcBef>
              <a:spcAft>
                <a:spcPts val="0"/>
              </a:spcAft>
              <a:defRPr/>
            </a:pPr>
            <a:r>
              <a:rPr lang="en-US" altLang="zh-CN" sz="1200" dirty="0"/>
              <a:t>Adding requirements and solutions to support S&amp;F satellite operation</a:t>
            </a:r>
          </a:p>
          <a:p>
            <a:pPr marL="457200" lvl="1" indent="0">
              <a:spcBef>
                <a:spcPts val="0"/>
              </a:spcBef>
              <a:spcAft>
                <a:spcPts val="0"/>
              </a:spcAft>
              <a:buNone/>
              <a:defRPr/>
            </a:pPr>
            <a:r>
              <a:rPr lang="en-US" altLang="zh-CN" sz="1200" dirty="0"/>
              <a:t>WT-5: </a:t>
            </a:r>
          </a:p>
          <a:p>
            <a:pPr lvl="1">
              <a:spcBef>
                <a:spcPts val="0"/>
              </a:spcBef>
              <a:spcAft>
                <a:spcPts val="0"/>
              </a:spcAft>
              <a:defRPr/>
            </a:pPr>
            <a:r>
              <a:rPr lang="en-US" altLang="zh-CN" sz="1200" dirty="0"/>
              <a:t>Adding requirements and solutions for managing NTN secure backhaul, enhances the existing N2 IP configuration with time-based OAM solution</a:t>
            </a:r>
            <a:endParaRPr lang="en-US" altLang="zh-CN" sz="1200" kern="0" dirty="0"/>
          </a:p>
          <a:p>
            <a:pPr marL="914400" lvl="2" indent="0">
              <a:spcBef>
                <a:spcPts val="0"/>
              </a:spcBef>
              <a:spcAft>
                <a:spcPts val="0"/>
              </a:spcAft>
              <a:buNone/>
              <a:defRPr/>
            </a:pPr>
            <a:endParaRPr lang="en-US" altLang="zh-CN" sz="800" kern="0" dirty="0"/>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r>
              <a:rPr lang="en-US" sz="1200" kern="0" dirty="0"/>
              <a:t>Co-ordination with SA2, RAN2, RAN3 where appropriate.</a:t>
            </a:r>
            <a:endParaRPr lang="de-DE" sz="1200" kern="0" dirty="0"/>
          </a:p>
          <a:p>
            <a:pPr>
              <a:spcBef>
                <a:spcPts val="0"/>
              </a:spcBef>
              <a:spcAft>
                <a:spcPts val="0"/>
              </a:spcAft>
              <a:defRPr/>
            </a:pPr>
            <a:r>
              <a:rPr lang="de-DE" sz="1800" kern="0" dirty="0"/>
              <a:t>Next steps:</a:t>
            </a:r>
          </a:p>
          <a:p>
            <a:pPr lvl="1">
              <a:defRPr/>
            </a:pPr>
            <a:r>
              <a:rPr lang="en-US" altLang="zh-CN" sz="1200" dirty="0"/>
              <a:t>No.</a:t>
            </a:r>
            <a:endParaRPr lang="en-US" sz="1200" kern="0" dirty="0"/>
          </a:p>
        </p:txBody>
      </p:sp>
    </p:spTree>
    <p:extLst>
      <p:ext uri="{BB962C8B-B14F-4D97-AF65-F5344CB8AC3E}">
        <p14:creationId xmlns:p14="http://schemas.microsoft.com/office/powerpoint/2010/main" val="299027954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16. IABM: </a:t>
            </a:r>
            <a:r>
              <a:rPr lang="en-US" altLang="en-US" sz="3200" b="1" dirty="0">
                <a:solidFill>
                  <a:srgbClr val="00B050"/>
                </a:solidFill>
              </a:rPr>
              <a:t>management of IAB nodes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2096426"/>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highlight>
                  <a:srgbClr val="FFFF00"/>
                </a:highlight>
              </a:rPr>
              <a:t>Progress since SA#107:</a:t>
            </a:r>
          </a:p>
          <a:p>
            <a:pPr lvl="1">
              <a:spcBef>
                <a:spcPts val="0"/>
              </a:spcBef>
              <a:spcAft>
                <a:spcPts val="0"/>
              </a:spcAft>
              <a:defRPr/>
            </a:pPr>
            <a:r>
              <a:rPr lang="en-US" altLang="zh-CN" sz="1200" dirty="0">
                <a:highlight>
                  <a:srgbClr val="FFFF00"/>
                </a:highlight>
              </a:rPr>
              <a:t>There is one contribution for WT-1 submitted in this meeting, can't reach consent on one issue related to location information that is used to obtain IP configuration for OAM connectivity. Need further discuss in next meeting.</a:t>
            </a:r>
          </a:p>
          <a:p>
            <a:pPr marL="457200" lvl="1" indent="0">
              <a:spcBef>
                <a:spcPts val="0"/>
              </a:spcBef>
              <a:spcAft>
                <a:spcPts val="0"/>
              </a:spcAft>
              <a:buNone/>
              <a:defRPr/>
            </a:pPr>
            <a:endParaRPr lang="en-US" altLang="zh-CN" sz="1200" kern="0" dirty="0">
              <a:highlight>
                <a:srgbClr val="FFFF00"/>
              </a:highlight>
            </a:endParaRPr>
          </a:p>
          <a:p>
            <a:pPr marL="341313" lvl="1" indent="-341313">
              <a:spcBef>
                <a:spcPts val="0"/>
              </a:spcBef>
              <a:spcAft>
                <a:spcPts val="0"/>
              </a:spcAft>
              <a:buBlip>
                <a:blip r:embed="rId2"/>
              </a:buBlip>
              <a:defRPr/>
            </a:pPr>
            <a:r>
              <a:rPr lang="en-US" sz="1800" kern="0" dirty="0">
                <a:highlight>
                  <a:srgbClr val="FFFF00"/>
                </a:highlight>
              </a:rPr>
              <a:t>Impacts and dependencies on other WGs:</a:t>
            </a:r>
            <a:endParaRPr lang="de-DE" sz="1800" kern="0" dirty="0">
              <a:highlight>
                <a:srgbClr val="FFFF00"/>
              </a:highlight>
            </a:endParaRPr>
          </a:p>
          <a:p>
            <a:pPr lvl="1">
              <a:spcBef>
                <a:spcPts val="0"/>
              </a:spcBef>
              <a:spcAft>
                <a:spcPts val="0"/>
              </a:spcAft>
              <a:defRPr/>
            </a:pPr>
            <a:endParaRPr lang="en-US" sz="1200" kern="0" dirty="0">
              <a:highlight>
                <a:srgbClr val="FFFF00"/>
              </a:highlight>
            </a:endParaRPr>
          </a:p>
          <a:p>
            <a:pPr lvl="1">
              <a:spcBef>
                <a:spcPts val="0"/>
              </a:spcBef>
              <a:spcAft>
                <a:spcPts val="0"/>
              </a:spcAft>
              <a:defRPr/>
            </a:pPr>
            <a:r>
              <a:rPr lang="en-US" sz="1200" kern="0" dirty="0">
                <a:highlight>
                  <a:srgbClr val="FFFF00"/>
                </a:highlight>
              </a:rPr>
              <a:t>Collaboration with SA2 on architecture enhancements, SA3 on security and RAN3 on NR Mobile IAB</a:t>
            </a:r>
            <a:endParaRPr lang="de-DE" sz="1200" kern="0" dirty="0">
              <a:highlight>
                <a:srgbClr val="FFFF00"/>
              </a:highlight>
            </a:endParaRPr>
          </a:p>
          <a:p>
            <a:pPr marL="457200" lvl="1" indent="0">
              <a:spcBef>
                <a:spcPts val="0"/>
              </a:spcBef>
              <a:spcAft>
                <a:spcPts val="0"/>
              </a:spcAft>
              <a:buNone/>
              <a:defRPr/>
            </a:pPr>
            <a:endParaRPr lang="de-DE" sz="1200" kern="0" dirty="0">
              <a:highlight>
                <a:srgbClr val="FFFF00"/>
              </a:highlight>
            </a:endParaRPr>
          </a:p>
          <a:p>
            <a:pPr>
              <a:spcBef>
                <a:spcPts val="0"/>
              </a:spcBef>
              <a:spcAft>
                <a:spcPts val="0"/>
              </a:spcAft>
              <a:defRPr/>
            </a:pPr>
            <a:r>
              <a:rPr lang="de-DE" sz="1800" kern="0" dirty="0">
                <a:highlight>
                  <a:srgbClr val="FFFF00"/>
                </a:highlight>
              </a:rPr>
              <a:t>Next steps:</a:t>
            </a:r>
          </a:p>
          <a:p>
            <a:pPr lvl="1">
              <a:defRPr/>
            </a:pPr>
            <a:r>
              <a:rPr lang="en-US" altLang="zh-CN" sz="1200" dirty="0">
                <a:highlight>
                  <a:srgbClr val="FFFF00"/>
                </a:highlight>
              </a:rPr>
              <a:t>Plan to submit contributions for use case, requirements and procedures to support IAB-node OAM connectivity for WT-1.</a:t>
            </a:r>
            <a:endParaRPr lang="en-US" sz="1200" kern="0" dirty="0">
              <a:highlight>
                <a:srgbClr val="FF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004857004"/>
              </p:ext>
            </p:extLst>
          </p:nvPr>
        </p:nvGraphicFramePr>
        <p:xfrm>
          <a:off x="420612" y="1196532"/>
          <a:ext cx="10907183" cy="899894"/>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1020014</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of IAB nodes </a:t>
                      </a:r>
                    </a:p>
                  </a:txBody>
                  <a:tcPr marL="5799" marR="5799" marT="5799" marB="0"/>
                </a:tc>
                <a:tc>
                  <a:txBody>
                    <a:bodyPr/>
                    <a:lstStyle/>
                    <a:p>
                      <a:pPr algn="l" fontAlgn="t"/>
                      <a:r>
                        <a:rPr lang="nn-NO" sz="1000" b="0" i="0" u="none" strike="noStrike">
                          <a:solidFill>
                            <a:srgbClr val="000000"/>
                          </a:solidFill>
                          <a:effectLst/>
                          <a:latin typeface="+mn-lt"/>
                          <a:ea typeface="等线" panose="02010600030101010101" pitchFamily="2" charset="-122"/>
                        </a:rPr>
                        <a:t>FS_NR_mobile_IAB_OAM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SP-231729</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1060015</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of IAB nodes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NR_MOBILE_IAB_OAM</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SP-241948</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479739024"/>
                  </a:ext>
                </a:extLst>
              </a:tr>
            </a:tbl>
          </a:graphicData>
        </a:graphic>
      </p:graphicFrame>
      <p:sp>
        <p:nvSpPr>
          <p:cNvPr id="7" name="矩形 5">
            <a:extLst>
              <a:ext uri="{FF2B5EF4-FFF2-40B4-BE49-F238E27FC236}">
                <a16:creationId xmlns:a16="http://schemas.microsoft.com/office/drawing/2014/main" id="{285CA2C5-F585-4F4C-9D38-F00AA2B2FE74}"/>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6" name="TextBox 5">
            <a:extLst>
              <a:ext uri="{FF2B5EF4-FFF2-40B4-BE49-F238E27FC236}">
                <a16:creationId xmlns:a16="http://schemas.microsoft.com/office/drawing/2014/main" id="{2B353EC2-0852-4EBD-900F-A9DA2161406D}"/>
              </a:ext>
            </a:extLst>
          </p:cNvPr>
          <p:cNvSpPr txBox="1"/>
          <p:nvPr/>
        </p:nvSpPr>
        <p:spPr>
          <a:xfrm rot="20841592">
            <a:off x="9332976" y="3029712"/>
            <a:ext cx="1245021" cy="292388"/>
          </a:xfrm>
          <a:prstGeom prst="rect">
            <a:avLst/>
          </a:prstGeom>
          <a:solidFill>
            <a:srgbClr val="FFFF00"/>
          </a:solidFill>
        </p:spPr>
        <p:txBody>
          <a:bodyPr wrap="none" rtlCol="0">
            <a:spAutoFit/>
          </a:bodyPr>
          <a:lstStyle/>
          <a:p>
            <a:r>
              <a:rPr lang="en-US" altLang="zh-CN" dirty="0"/>
              <a:t>To be updated</a:t>
            </a:r>
            <a:endParaRPr lang="zh-CN" altLang="en-US" dirty="0"/>
          </a:p>
        </p:txBody>
      </p:sp>
    </p:spTree>
    <p:extLst>
      <p:ext uri="{BB962C8B-B14F-4D97-AF65-F5344CB8AC3E}">
        <p14:creationId xmlns:p14="http://schemas.microsoft.com/office/powerpoint/2010/main" val="241111119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17. </a:t>
            </a:r>
            <a:r>
              <a:rPr lang="en-GB" altLang="en-US" sz="3200" b="1" dirty="0" err="1"/>
              <a:t>RedcapM</a:t>
            </a:r>
            <a:r>
              <a:rPr lang="en-GB" altLang="en-US" sz="3200" b="1" dirty="0"/>
              <a:t>: </a:t>
            </a:r>
            <a:r>
              <a:rPr lang="en-US" altLang="en-US" sz="3200" b="1" dirty="0"/>
              <a:t>management aspects of </a:t>
            </a:r>
            <a:r>
              <a:rPr lang="en-US" altLang="en-US" sz="3200" b="1" dirty="0" err="1"/>
              <a:t>RedCap</a:t>
            </a:r>
            <a:r>
              <a:rPr lang="en-US" altLang="en-US" sz="3200" b="1" dirty="0"/>
              <a:t> feature  </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068997382"/>
              </p:ext>
            </p:extLst>
          </p:nvPr>
        </p:nvGraphicFramePr>
        <p:xfrm>
          <a:off x="420612" y="1273464"/>
          <a:ext cx="10907183" cy="807336"/>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1020017</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a:t>
                      </a:r>
                      <a:r>
                        <a:rPr lang="en-US" sz="1000" b="0" i="1" u="none" strike="noStrike" dirty="0" err="1">
                          <a:solidFill>
                            <a:srgbClr val="000000"/>
                          </a:solidFill>
                          <a:effectLst/>
                          <a:latin typeface="+mn-lt"/>
                          <a:ea typeface="等线" panose="02010600030101010101" pitchFamily="2" charset="-122"/>
                        </a:rPr>
                        <a:t>RedCap</a:t>
                      </a:r>
                      <a:r>
                        <a:rPr lang="en-US" sz="1000" b="0" i="1" u="none" strike="noStrike" dirty="0">
                          <a:solidFill>
                            <a:srgbClr val="000000"/>
                          </a:solidFill>
                          <a:effectLst/>
                          <a:latin typeface="+mn-lt"/>
                          <a:ea typeface="等线" panose="02010600030101010101" pitchFamily="2" charset="-122"/>
                        </a:rPr>
                        <a:t> feature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FS_NR_RedCap_OAM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SP-231734</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1060008</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a:t>
                      </a:r>
                      <a:r>
                        <a:rPr lang="en-US" sz="1000" b="0" i="0" u="none" strike="noStrike" kern="1200" dirty="0" err="1">
                          <a:solidFill>
                            <a:srgbClr val="000000"/>
                          </a:solidFill>
                          <a:effectLst/>
                          <a:latin typeface="+mn-lt"/>
                          <a:ea typeface="等线" panose="02010600030101010101" pitchFamily="2" charset="-122"/>
                          <a:cs typeface="+mn-cs"/>
                        </a:rPr>
                        <a:t>RedCap</a:t>
                      </a:r>
                      <a:r>
                        <a:rPr lang="en-US" sz="1000" b="0" i="0" u="none" strike="noStrike" kern="1200" dirty="0">
                          <a:solidFill>
                            <a:srgbClr val="000000"/>
                          </a:solidFill>
                          <a:effectLst/>
                          <a:latin typeface="+mn-lt"/>
                          <a:ea typeface="等线" panose="02010600030101010101" pitchFamily="2" charset="-122"/>
                          <a:cs typeface="+mn-cs"/>
                        </a:rPr>
                        <a:t> features </a:t>
                      </a:r>
                    </a:p>
                  </a:txBody>
                  <a:tcPr marL="6901" marR="6901" marT="6901" marB="0"/>
                </a:tc>
                <a:tc>
                  <a:txBody>
                    <a:bodyPr/>
                    <a:lstStyle/>
                    <a:p>
                      <a:pPr marL="0" algn="l" defTabSz="1219170" rtl="0" eaLnBrk="1" fontAlgn="t" latinLnBrk="0" hangingPunct="1"/>
                      <a:r>
                        <a:rPr lang="en-US" sz="1000" b="0" i="0" u="none" strike="noStrike" kern="1200" dirty="0" err="1">
                          <a:solidFill>
                            <a:srgbClr val="000000"/>
                          </a:solidFill>
                          <a:effectLst/>
                          <a:latin typeface="+mn-lt"/>
                          <a:ea typeface="等线" panose="02010600030101010101" pitchFamily="2" charset="-122"/>
                          <a:cs typeface="+mn-cs"/>
                        </a:rPr>
                        <a:t>NR_RedCap_OAM</a:t>
                      </a:r>
                      <a:endParaRPr lang="en-US" sz="1000" b="0" i="0" u="none" strike="noStrike" kern="1200" dirty="0">
                        <a:solidFill>
                          <a:srgbClr val="000000"/>
                        </a:solidFill>
                        <a:effectLst/>
                        <a:latin typeface="+mn-lt"/>
                        <a:ea typeface="等线" panose="02010600030101010101" pitchFamily="2" charset="-122"/>
                        <a:cs typeface="+mn-cs"/>
                      </a:endParaRP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50%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SP-241941</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90%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494354997"/>
                  </a:ext>
                </a:extLst>
              </a:tr>
            </a:tbl>
          </a:graphicData>
        </a:graphic>
      </p:graphicFrame>
      <p:sp>
        <p:nvSpPr>
          <p:cNvPr id="7" name="矩形 5">
            <a:extLst>
              <a:ext uri="{FF2B5EF4-FFF2-40B4-BE49-F238E27FC236}">
                <a16:creationId xmlns:a16="http://schemas.microsoft.com/office/drawing/2014/main" id="{05006B35-B96D-4603-8492-C8BFFDD1B7D9}"/>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6" name="Content Placeholder 7">
            <a:extLst>
              <a:ext uri="{FF2B5EF4-FFF2-40B4-BE49-F238E27FC236}">
                <a16:creationId xmlns:a16="http://schemas.microsoft.com/office/drawing/2014/main" id="{1693DF6F-B59B-4250-A1B3-BB889AE43A1D}"/>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marL="457200" lvl="1" indent="0">
              <a:spcBef>
                <a:spcPts val="0"/>
              </a:spcBef>
              <a:spcAft>
                <a:spcPts val="0"/>
              </a:spcAft>
              <a:buNone/>
              <a:defRPr/>
            </a:pPr>
            <a:r>
              <a:rPr lang="en-US" altLang="de-DE" sz="1200" dirty="0"/>
              <a:t>WT-1: </a:t>
            </a:r>
          </a:p>
          <a:p>
            <a:pPr lvl="1">
              <a:spcBef>
                <a:spcPts val="0"/>
              </a:spcBef>
              <a:spcAft>
                <a:spcPts val="0"/>
              </a:spcAft>
              <a:defRPr/>
            </a:pPr>
            <a:r>
              <a:rPr lang="en-US" altLang="de-DE" sz="1200" dirty="0"/>
              <a:t>CRs on adding solutions for </a:t>
            </a:r>
            <a:r>
              <a:rPr lang="en-US" altLang="de-DE" sz="1200" dirty="0" err="1"/>
              <a:t>RedCap</a:t>
            </a:r>
            <a:r>
              <a:rPr lang="en-US" altLang="de-DE" sz="1200" dirty="0"/>
              <a:t> UE access control is discussed.</a:t>
            </a:r>
          </a:p>
          <a:p>
            <a:pPr marL="457200" lvl="1" indent="0">
              <a:spcBef>
                <a:spcPts val="0"/>
              </a:spcBef>
              <a:spcAft>
                <a:spcPts val="0"/>
              </a:spcAft>
              <a:buNone/>
              <a:defRPr/>
            </a:pPr>
            <a:r>
              <a:rPr lang="en-US" altLang="de-DE" sz="1200" dirty="0"/>
              <a:t>WT-2: </a:t>
            </a:r>
          </a:p>
          <a:p>
            <a:pPr lvl="1">
              <a:spcBef>
                <a:spcPts val="0"/>
              </a:spcBef>
              <a:spcAft>
                <a:spcPts val="0"/>
              </a:spcAft>
              <a:defRPr/>
            </a:pPr>
            <a:r>
              <a:rPr lang="en-US" altLang="de-DE" sz="1200" dirty="0"/>
              <a:t>CRs on enhancing measurements for </a:t>
            </a:r>
            <a:r>
              <a:rPr lang="en-US" altLang="de-DE" sz="1200" dirty="0" err="1"/>
              <a:t>RedCap</a:t>
            </a:r>
            <a:r>
              <a:rPr lang="en-US" altLang="de-DE" sz="1200" dirty="0"/>
              <a:t> feature are discussed.</a:t>
            </a:r>
          </a:p>
          <a:p>
            <a:pPr marL="457200" lvl="1" indent="0">
              <a:spcBef>
                <a:spcPts val="0"/>
              </a:spcBef>
              <a:spcAft>
                <a:spcPts val="0"/>
              </a:spcAft>
              <a:buNone/>
              <a:defRPr/>
            </a:pPr>
            <a:endParaRPr lang="en-US" altLang="de-DE" sz="1200" kern="0" dirty="0"/>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r>
              <a:rPr lang="en-US" sz="1200" kern="0" dirty="0"/>
              <a:t>RAN1 on </a:t>
            </a:r>
            <a:r>
              <a:rPr lang="en-US" sz="1200" kern="0" dirty="0" err="1"/>
              <a:t>RedCap</a:t>
            </a:r>
            <a:r>
              <a:rPr lang="en-US" sz="1200" kern="0" dirty="0"/>
              <a:t> related requirements and Physical layer methods</a:t>
            </a:r>
          </a:p>
          <a:p>
            <a:pPr lvl="1">
              <a:spcBef>
                <a:spcPts val="0"/>
              </a:spcBef>
              <a:spcAft>
                <a:spcPts val="0"/>
              </a:spcAft>
              <a:defRPr/>
            </a:pPr>
            <a:r>
              <a:rPr lang="en-US" sz="1200" kern="0" dirty="0"/>
              <a:t>SA2 on 5GC </a:t>
            </a:r>
            <a:r>
              <a:rPr lang="en-US" sz="1200" kern="0" dirty="0" err="1"/>
              <a:t>RedCap</a:t>
            </a:r>
            <a:r>
              <a:rPr lang="en-US" sz="1200" kern="0" dirty="0"/>
              <a:t> related NF services and configurations.</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The remaining NRM considerations and PM aspects associated with the </a:t>
            </a:r>
            <a:r>
              <a:rPr lang="en-US" altLang="zh-CN" sz="1200" dirty="0" err="1"/>
              <a:t>RedCap</a:t>
            </a:r>
            <a:r>
              <a:rPr lang="en-US" altLang="zh-CN" sz="1200" dirty="0"/>
              <a:t> feature are scheduled for discussion at the upcoming meeting.</a:t>
            </a:r>
            <a:endParaRPr lang="en-US" altLang="zh-CN" sz="1200" kern="0" dirty="0"/>
          </a:p>
        </p:txBody>
      </p:sp>
    </p:spTree>
    <p:extLst>
      <p:ext uri="{BB962C8B-B14F-4D97-AF65-F5344CB8AC3E}">
        <p14:creationId xmlns:p14="http://schemas.microsoft.com/office/powerpoint/2010/main" val="117069109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18. NWDAFM: </a:t>
            </a:r>
            <a:r>
              <a:rPr lang="en-US" altLang="en-US" sz="3200" b="1" dirty="0">
                <a:solidFill>
                  <a:srgbClr val="00B050"/>
                </a:solidFill>
              </a:rPr>
              <a:t>Enhancement of Management Aspects related to NWDAF Phase 2  </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825160938"/>
              </p:ext>
            </p:extLst>
          </p:nvPr>
        </p:nvGraphicFramePr>
        <p:xfrm>
          <a:off x="420612" y="1431600"/>
          <a:ext cx="10907183" cy="9310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marL="0" algn="l" defTabSz="1219170" rtl="0" eaLnBrk="1" fontAlgn="t" latinLnBrk="0" hangingPunct="1"/>
                      <a:r>
                        <a:rPr lang="en-US" altLang="zh-CN" sz="1050" b="0" i="0" u="none" strike="noStrike" kern="1200">
                          <a:solidFill>
                            <a:srgbClr val="000000"/>
                          </a:solidFill>
                          <a:effectLst/>
                          <a:latin typeface="+mn-lt"/>
                          <a:ea typeface="等线" panose="02010600030101010101" pitchFamily="2" charset="-122"/>
                          <a:cs typeface="+mn-cs"/>
                        </a:rPr>
                        <a:t>1020020</a:t>
                      </a:r>
                    </a:p>
                  </a:txBody>
                  <a:tcPr marL="7620" marR="7620" marT="7620" marB="0" anchor="b"/>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Study on Enhancement of Management Aspects related to NWDAF Phase 2 </a:t>
                      </a:r>
                    </a:p>
                  </a:txBody>
                  <a:tcPr marL="7620" marR="7620" marT="7620" marB="0" anchor="b"/>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FS_NWDAF_OAM_Ph2</a:t>
                      </a:r>
                    </a:p>
                  </a:txBody>
                  <a:tcPr marL="7620" marR="7620" marT="7620" marB="0" anchor="b"/>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09/09/2024</a:t>
                      </a:r>
                    </a:p>
                  </a:txBody>
                  <a:tcPr marL="7620" marR="7620" marT="7620"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75%</a:t>
                      </a:r>
                    </a:p>
                  </a:txBody>
                  <a:tcPr marL="7620" marR="7620" marT="7620" marB="0"/>
                </a:tc>
                <a:tc>
                  <a:txBody>
                    <a:bodyPr/>
                    <a:lstStyle/>
                    <a:p>
                      <a:pPr algn="l" fontAlgn="t"/>
                      <a:r>
                        <a:rPr lang="en-US" sz="1050" b="0" i="0" u="sng" strike="noStrike">
                          <a:solidFill>
                            <a:srgbClr val="0563C1"/>
                          </a:solidFill>
                          <a:effectLst/>
                          <a:latin typeface="+mn-lt"/>
                          <a:ea typeface="等线" panose="02010600030101010101" pitchFamily="2" charset="-122"/>
                          <a:hlinkClick r:id="rId2"/>
                        </a:rPr>
                        <a:t>SP-231724</a:t>
                      </a:r>
                      <a:endParaRPr lang="en-US" sz="105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05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5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1050031</a:t>
                      </a:r>
                    </a:p>
                  </a:txBody>
                  <a:tcPr marL="5799" marR="5799" marT="5799"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Enhancement of Management Aspects Related of NWDAF Phase 2 </a:t>
                      </a:r>
                    </a:p>
                  </a:txBody>
                  <a:tcPr marL="5799" marR="5799" marT="5799" marB="0"/>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NWDAF_OAM_Ph2</a:t>
                      </a:r>
                    </a:p>
                  </a:txBody>
                  <a:tcPr marL="5799" marR="5799" marT="5799" marB="0"/>
                </a:tc>
                <a:tc>
                  <a:txBody>
                    <a:bodyPr/>
                    <a:lstStyle/>
                    <a:p>
                      <a:pPr marL="0" algn="l" defTabSz="1219170" rtl="0" eaLnBrk="1" fontAlgn="t" latinLnBrk="0" hangingPunct="1"/>
                      <a:r>
                        <a:rPr lang="en-US" altLang="zh-CN" sz="1050" b="0" i="0" u="none" strike="noStrike" kern="1200">
                          <a:solidFill>
                            <a:srgbClr val="000000"/>
                          </a:solidFill>
                          <a:effectLst/>
                          <a:latin typeface="+mn-lt"/>
                          <a:ea typeface="等线" panose="02010600030101010101" pitchFamily="2" charset="-122"/>
                          <a:cs typeface="+mn-cs"/>
                        </a:rPr>
                        <a:t>06/06/2025</a:t>
                      </a:r>
                    </a:p>
                  </a:txBody>
                  <a:tcPr marL="5799" marR="5799" marT="5799"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65%</a:t>
                      </a:r>
                    </a:p>
                  </a:txBody>
                  <a:tcPr marL="5799" marR="5799" marT="5799" marB="0"/>
                </a:tc>
                <a:tc>
                  <a:txBody>
                    <a:bodyPr/>
                    <a:lstStyle/>
                    <a:p>
                      <a:pPr algn="l" fontAlgn="t"/>
                      <a:r>
                        <a:rPr lang="en-US" sz="1050" b="0" i="0" u="sng" strike="noStrike" dirty="0">
                          <a:solidFill>
                            <a:srgbClr val="0563C1"/>
                          </a:solidFill>
                          <a:effectLst/>
                          <a:latin typeface="+mn-lt"/>
                          <a:ea typeface="等线" panose="02010600030101010101" pitchFamily="2" charset="-122"/>
                          <a:hlinkClick r:id="rId3"/>
                        </a:rPr>
                        <a:t>SP-241378</a:t>
                      </a:r>
                      <a:endParaRPr lang="en-US" sz="105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algn="r" defTabSz="1219170" rtl="0" eaLnBrk="1" fontAlgn="t" latinLnBrk="0" hangingPunct="1"/>
                      <a:r>
                        <a:rPr lang="en-US" altLang="zh-CN" sz="1050" b="0" i="0" u="none" strike="noStrike" kern="1200" dirty="0">
                          <a:solidFill>
                            <a:srgbClr val="000000"/>
                          </a:solidFill>
                          <a:effectLst/>
                          <a:highlight>
                            <a:srgbClr val="00FF00"/>
                          </a:highlight>
                          <a:latin typeface="+mn-lt"/>
                          <a:ea typeface="等线" panose="02010600030101010101" pitchFamily="2" charset="-122"/>
                          <a:cs typeface="+mn-cs"/>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b="0" i="0" u="none" strike="noStrike" kern="1200" dirty="0">
                        <a:solidFill>
                          <a:srgbClr val="00000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745383161"/>
                  </a:ext>
                </a:extLst>
              </a:tr>
            </a:tbl>
          </a:graphicData>
        </a:graphic>
      </p:graphicFrame>
      <p:sp>
        <p:nvSpPr>
          <p:cNvPr id="7" name="矩形 5">
            <a:extLst>
              <a:ext uri="{FF2B5EF4-FFF2-40B4-BE49-F238E27FC236}">
                <a16:creationId xmlns:a16="http://schemas.microsoft.com/office/drawing/2014/main" id="{431584C2-EA96-443C-B441-F0600CFFBB61}"/>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6" name="Content Placeholder 7">
            <a:extLst>
              <a:ext uri="{FF2B5EF4-FFF2-40B4-BE49-F238E27FC236}">
                <a16:creationId xmlns:a16="http://schemas.microsoft.com/office/drawing/2014/main" id="{75773001-E87B-4B81-94CE-D6A6650641CC}"/>
              </a:ext>
            </a:extLst>
          </p:cNvPr>
          <p:cNvSpPr txBox="1">
            <a:spLocks/>
          </p:cNvSpPr>
          <p:nvPr/>
        </p:nvSpPr>
        <p:spPr>
          <a:xfrm>
            <a:off x="422718" y="2422693"/>
            <a:ext cx="10953749" cy="3790907"/>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lvl="1">
              <a:spcBef>
                <a:spcPts val="0"/>
              </a:spcBef>
              <a:spcAft>
                <a:spcPts val="0"/>
              </a:spcAft>
              <a:defRPr/>
            </a:pPr>
            <a:r>
              <a:rPr lang="en-US" altLang="zh-CN" sz="1400" kern="0" dirty="0"/>
              <a:t>Provide summary for the achievement of this work item: </a:t>
            </a:r>
          </a:p>
          <a:p>
            <a:pPr lvl="2">
              <a:spcBef>
                <a:spcPts val="0"/>
              </a:spcBef>
              <a:spcAft>
                <a:spcPts val="0"/>
              </a:spcAft>
              <a:defRPr/>
            </a:pPr>
            <a:r>
              <a:rPr lang="en-US" altLang="zh-CN" sz="1400" kern="0" dirty="0"/>
              <a:t>Management enhancement for NWDAFs deployed in the roaming scenarios. This work item enhances configuration management to support Roaming Exchange Capability. It also specifies performance measurements for NWDAFs with this capability, based on key metrics such as the number of service requests, responses, subscriptions, and notifications.</a:t>
            </a:r>
          </a:p>
          <a:p>
            <a:pPr lvl="2">
              <a:spcBef>
                <a:spcPts val="0"/>
              </a:spcBef>
              <a:spcAft>
                <a:spcPts val="0"/>
              </a:spcAft>
              <a:defRPr/>
            </a:pPr>
            <a:r>
              <a:rPr lang="en-US" altLang="zh-CN" sz="1400" kern="0" dirty="0"/>
              <a:t>Management enhancement related to NWDAF Data Collection. This work item defines performance metrics that reflect the volume of data collected by NWDAF and outlines efficiency measurements for data collection. More specifically, these efficiency measurements consider the relationship between the amount of data collected and the associated transmission overhead, as well as the time required for data transmission.</a:t>
            </a:r>
            <a:endParaRPr lang="en-US" altLang="zh-CN" sz="1100" dirty="0"/>
          </a:p>
          <a:p>
            <a:pPr marL="341313" lvl="1" indent="-341313">
              <a:spcBef>
                <a:spcPts val="0"/>
              </a:spcBef>
              <a:spcAft>
                <a:spcPts val="0"/>
              </a:spcAft>
              <a:buBlip>
                <a:blip r:embed="rId4"/>
              </a:buBlip>
              <a:defRPr/>
            </a:pPr>
            <a:r>
              <a:rPr lang="en-US" sz="2000" kern="0" dirty="0"/>
              <a:t>Impacts and dependencies on other WGs:</a:t>
            </a:r>
            <a:endParaRPr lang="de-DE" sz="2000" kern="0" dirty="0"/>
          </a:p>
          <a:p>
            <a:pPr lvl="1">
              <a:spcBef>
                <a:spcPts val="0"/>
              </a:spcBef>
              <a:spcAft>
                <a:spcPts val="0"/>
              </a:spcAft>
              <a:defRPr/>
            </a:pPr>
            <a:r>
              <a:rPr lang="en-US" sz="1400" kern="0" dirty="0"/>
              <a:t>Collaboration with SA2 on NWDAF.</a:t>
            </a:r>
            <a:endParaRPr lang="de-DE" sz="1400" kern="0" dirty="0"/>
          </a:p>
          <a:p>
            <a:pPr>
              <a:spcBef>
                <a:spcPts val="0"/>
              </a:spcBef>
              <a:spcAft>
                <a:spcPts val="0"/>
              </a:spcAft>
              <a:defRPr/>
            </a:pPr>
            <a:r>
              <a:rPr lang="de-DE" sz="2000" kern="0" dirty="0"/>
              <a:t>Next steps:</a:t>
            </a:r>
          </a:p>
          <a:p>
            <a:pPr lvl="1">
              <a:defRPr/>
            </a:pPr>
            <a:r>
              <a:rPr lang="en-US" altLang="zh-CN" sz="1400" dirty="0">
                <a:highlight>
                  <a:srgbClr val="00FF00"/>
                </a:highlight>
              </a:rPr>
              <a:t>This work item is completed.</a:t>
            </a:r>
            <a:endParaRPr lang="en-US" sz="1200" kern="0" dirty="0">
              <a:highlight>
                <a:srgbClr val="00FF00"/>
              </a:highlight>
            </a:endParaRPr>
          </a:p>
        </p:txBody>
      </p:sp>
    </p:spTree>
    <p:extLst>
      <p:ext uri="{BB962C8B-B14F-4D97-AF65-F5344CB8AC3E}">
        <p14:creationId xmlns:p14="http://schemas.microsoft.com/office/powerpoint/2010/main" val="2942159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19. NSM: </a:t>
            </a:r>
            <a:r>
              <a:rPr lang="en-US" altLang="en-US" sz="3200" b="1" dirty="0">
                <a:solidFill>
                  <a:srgbClr val="00B050"/>
                </a:solidFill>
              </a:rPr>
              <a:t>Management of Network Sharing Phase3  </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873545901"/>
              </p:ext>
            </p:extLst>
          </p:nvPr>
        </p:nvGraphicFramePr>
        <p:xfrm>
          <a:off x="420612" y="1244738"/>
          <a:ext cx="10907183" cy="948509"/>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277209">
                  <a:extLst>
                    <a:ext uri="{9D8B030D-6E8A-4147-A177-3AD203B41FA5}">
                      <a16:colId xmlns:a16="http://schemas.microsoft.com/office/drawing/2014/main" val="20001"/>
                    </a:ext>
                  </a:extLst>
                </a:gridCol>
                <a:gridCol w="148049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600" dirty="0"/>
                        <a:t>UID</a:t>
                      </a:r>
                    </a:p>
                  </a:txBody>
                  <a:tcPr marL="48004" marR="48004" marT="0" marB="0" anchor="ctr"/>
                </a:tc>
                <a:tc>
                  <a:txBody>
                    <a:bodyPr/>
                    <a:lstStyle/>
                    <a:p>
                      <a:pPr algn="ctr">
                        <a:lnSpc>
                          <a:spcPct val="107000"/>
                        </a:lnSpc>
                        <a:spcAft>
                          <a:spcPts val="800"/>
                        </a:spcAft>
                      </a:pPr>
                      <a:r>
                        <a:rPr lang="en-GB" sz="1600" dirty="0"/>
                        <a:t>Name</a:t>
                      </a:r>
                    </a:p>
                  </a:txBody>
                  <a:tcPr marL="48004" marR="48004" marT="0" marB="0" anchor="ctr"/>
                </a:tc>
                <a:tc>
                  <a:txBody>
                    <a:bodyPr/>
                    <a:lstStyle/>
                    <a:p>
                      <a:pPr algn="ctr">
                        <a:lnSpc>
                          <a:spcPct val="107000"/>
                        </a:lnSpc>
                        <a:spcAft>
                          <a:spcPts val="800"/>
                        </a:spcAft>
                      </a:pPr>
                      <a:r>
                        <a:rPr lang="en-GB" sz="1600" dirty="0"/>
                        <a:t>Acronym</a:t>
                      </a:r>
                    </a:p>
                  </a:txBody>
                  <a:tcPr marL="48004" marR="48004" marT="0" marB="0" anchor="ctr"/>
                </a:tc>
                <a:tc>
                  <a:txBody>
                    <a:bodyPr/>
                    <a:lstStyle/>
                    <a:p>
                      <a:pPr algn="ctr">
                        <a:lnSpc>
                          <a:spcPct val="107000"/>
                        </a:lnSpc>
                        <a:spcAft>
                          <a:spcPts val="800"/>
                        </a:spcAft>
                      </a:pPr>
                      <a:r>
                        <a:rPr lang="en-GB" sz="1600" dirty="0"/>
                        <a:t>Target </a:t>
                      </a:r>
                      <a:r>
                        <a:rPr lang="en-GB" sz="1050" dirty="0"/>
                        <a:t>(dd/mm/</a:t>
                      </a:r>
                      <a:r>
                        <a:rPr lang="en-GB" sz="1050" dirty="0" err="1"/>
                        <a:t>yyyy</a:t>
                      </a:r>
                      <a:r>
                        <a:rPr lang="en-GB" sz="1050" dirty="0"/>
                        <a:t>)</a:t>
                      </a:r>
                      <a:endParaRPr lang="en-GB" sz="1600" dirty="0"/>
                    </a:p>
                  </a:txBody>
                  <a:tcPr marL="48004" marR="48004" marT="0" marB="0" anchor="ctr"/>
                </a:tc>
                <a:tc>
                  <a:txBody>
                    <a:bodyPr/>
                    <a:lstStyle/>
                    <a:p>
                      <a:pPr algn="ctr">
                        <a:lnSpc>
                          <a:spcPct val="107000"/>
                        </a:lnSpc>
                        <a:spcAft>
                          <a:spcPts val="800"/>
                        </a:spcAft>
                      </a:pPr>
                      <a:r>
                        <a:rPr lang="en-GB" sz="1600" dirty="0"/>
                        <a:t>Old %</a:t>
                      </a:r>
                    </a:p>
                  </a:txBody>
                  <a:tcPr marL="48004" marR="48004" marT="0" marB="0" anchor="ctr"/>
                </a:tc>
                <a:tc>
                  <a:txBody>
                    <a:bodyPr/>
                    <a:lstStyle/>
                    <a:p>
                      <a:pPr algn="ctr">
                        <a:lnSpc>
                          <a:spcPct val="107000"/>
                        </a:lnSpc>
                        <a:spcAft>
                          <a:spcPts val="800"/>
                        </a:spcAft>
                      </a:pPr>
                      <a:r>
                        <a:rPr lang="en-GB" sz="1600" b="1" kern="1200" dirty="0">
                          <a:solidFill>
                            <a:schemeClr val="lt1"/>
                          </a:solidFill>
                          <a:latin typeface="+mn-lt"/>
                          <a:ea typeface="+mn-ea"/>
                          <a:cs typeface="+mn-cs"/>
                        </a:rPr>
                        <a:t>WID</a:t>
                      </a:r>
                      <a:endParaRPr lang="en-GB" sz="1600" dirty="0">
                        <a:solidFill>
                          <a:srgbClr val="FF0000"/>
                        </a:solidFill>
                      </a:endParaRPr>
                    </a:p>
                  </a:txBody>
                  <a:tcPr marL="48004" marR="48004" marT="0" marB="0" anchor="ctr"/>
                </a:tc>
                <a:tc>
                  <a:txBody>
                    <a:bodyPr/>
                    <a:lstStyle/>
                    <a:p>
                      <a:pPr algn="ctr">
                        <a:lnSpc>
                          <a:spcPct val="107000"/>
                        </a:lnSpc>
                        <a:spcAft>
                          <a:spcPts val="800"/>
                        </a:spcAft>
                      </a:pPr>
                      <a:r>
                        <a:rPr lang="en-GB" sz="1600" dirty="0">
                          <a:solidFill>
                            <a:srgbClr val="FF0000"/>
                          </a:solidFill>
                        </a:rPr>
                        <a:t>New %</a:t>
                      </a:r>
                      <a:endParaRPr lang="en-GB" sz="16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6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50" b="0" i="0" u="none" strike="noStrike" dirty="0">
                          <a:solidFill>
                            <a:srgbClr val="000000"/>
                          </a:solidFill>
                          <a:effectLst/>
                          <a:latin typeface="+mn-lt"/>
                          <a:ea typeface="等线" panose="02010600030101010101" pitchFamily="2" charset="-122"/>
                        </a:rPr>
                        <a:t>1020015</a:t>
                      </a:r>
                    </a:p>
                  </a:txBody>
                  <a:tcPr marL="5799" marR="5799" marT="5799" marB="0"/>
                </a:tc>
                <a:tc>
                  <a:txBody>
                    <a:bodyPr/>
                    <a:lstStyle/>
                    <a:p>
                      <a:pPr algn="l" fontAlgn="t"/>
                      <a:r>
                        <a:rPr lang="en-US" sz="1050" b="0" i="0" u="none" strike="noStrike" dirty="0">
                          <a:solidFill>
                            <a:srgbClr val="000000"/>
                          </a:solidFill>
                          <a:effectLst/>
                          <a:latin typeface="+mn-lt"/>
                          <a:ea typeface="等线" panose="02010600030101010101" pitchFamily="2" charset="-122"/>
                        </a:rPr>
                        <a:t>Study on Management of Network Sharing Phase3 </a:t>
                      </a:r>
                    </a:p>
                  </a:txBody>
                  <a:tcPr marL="5799" marR="5799" marT="5799" marB="0"/>
                </a:tc>
                <a:tc>
                  <a:txBody>
                    <a:bodyPr/>
                    <a:lstStyle/>
                    <a:p>
                      <a:pPr algn="l" fontAlgn="t"/>
                      <a:r>
                        <a:rPr lang="en-US" sz="1050" b="0" i="0" u="none" strike="noStrike">
                          <a:solidFill>
                            <a:srgbClr val="000000"/>
                          </a:solidFill>
                          <a:effectLst/>
                          <a:latin typeface="+mn-lt"/>
                          <a:ea typeface="等线" panose="02010600030101010101" pitchFamily="2" charset="-122"/>
                        </a:rPr>
                        <a:t>FS_NetShare_OAM_Ph3</a:t>
                      </a:r>
                    </a:p>
                  </a:txBody>
                  <a:tcPr marL="5799" marR="5799" marT="5799" marB="0"/>
                </a:tc>
                <a:tc>
                  <a:txBody>
                    <a:bodyPr/>
                    <a:lstStyle/>
                    <a:p>
                      <a:pPr algn="l" fontAlgn="t"/>
                      <a:r>
                        <a:rPr lang="en-US" altLang="zh-CN" sz="105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50" b="0" i="0" u="none" strike="noStrike" dirty="0">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50" b="0" i="0" u="sng" strike="noStrike">
                          <a:solidFill>
                            <a:srgbClr val="0563C1"/>
                          </a:solidFill>
                          <a:effectLst/>
                          <a:latin typeface="+mn-lt"/>
                          <a:ea typeface="等线" panose="02010600030101010101" pitchFamily="2" charset="-122"/>
                          <a:hlinkClick r:id="rId2"/>
                        </a:rPr>
                        <a:t>SP-240966</a:t>
                      </a:r>
                      <a:endParaRPr lang="en-US" sz="105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5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5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1060017</a:t>
                      </a:r>
                    </a:p>
                  </a:txBody>
                  <a:tcPr marL="6901" marR="6901" marT="6901"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Management of Network Sharing Phase 3 ??</a:t>
                      </a:r>
                    </a:p>
                  </a:txBody>
                  <a:tcPr marL="6901" marR="6901" marT="6901"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NetShare_OAM_Ph3</a:t>
                      </a:r>
                    </a:p>
                  </a:txBody>
                  <a:tcPr marL="6901" marR="6901" marT="6901"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50%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SP-241950</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95%</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31230933"/>
                  </a:ext>
                </a:extLst>
              </a:tr>
            </a:tbl>
          </a:graphicData>
        </a:graphic>
      </p:graphicFrame>
      <p:sp>
        <p:nvSpPr>
          <p:cNvPr id="7" name="矩形 5">
            <a:extLst>
              <a:ext uri="{FF2B5EF4-FFF2-40B4-BE49-F238E27FC236}">
                <a16:creationId xmlns:a16="http://schemas.microsoft.com/office/drawing/2014/main" id="{0F264B1F-B74A-4476-A8CA-AA0C8FD18148}"/>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8" name="Content Placeholder 7">
            <a:extLst>
              <a:ext uri="{FF2B5EF4-FFF2-40B4-BE49-F238E27FC236}">
                <a16:creationId xmlns:a16="http://schemas.microsoft.com/office/drawing/2014/main" id="{03E158C0-DF96-436C-AA09-E6BA8C15885B}"/>
              </a:ext>
            </a:extLst>
          </p:cNvPr>
          <p:cNvSpPr txBox="1">
            <a:spLocks/>
          </p:cNvSpPr>
          <p:nvPr/>
        </p:nvSpPr>
        <p:spPr>
          <a:xfrm>
            <a:off x="420612" y="2193247"/>
            <a:ext cx="10953749" cy="408225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200" kern="0" dirty="0"/>
              <a:t>Add PLMN granularity performance measurement of UDM, PDU session for SMF, and initial registration for AMF in the Indirect Network Sharing Scenario are agreed.</a:t>
            </a:r>
          </a:p>
          <a:p>
            <a:pPr lvl="1">
              <a:spcBef>
                <a:spcPts val="0"/>
              </a:spcBef>
              <a:spcAft>
                <a:spcPts val="0"/>
              </a:spcAft>
              <a:defRPr/>
            </a:pPr>
            <a:r>
              <a:rPr lang="en-US" altLang="zh-CN" sz="1200" kern="0" dirty="0"/>
              <a:t>Add PLMN granularity performance measurement of UDM in the Indirect Network Sharing Scenario is agreed.</a:t>
            </a:r>
          </a:p>
          <a:p>
            <a:pPr lvl="1">
              <a:spcBef>
                <a:spcPts val="0"/>
              </a:spcBef>
              <a:spcAft>
                <a:spcPts val="0"/>
              </a:spcAft>
              <a:defRPr/>
            </a:pPr>
            <a:r>
              <a:rPr lang="en-US" altLang="zh-CN" sz="1200" kern="0" dirty="0"/>
              <a:t>Add figures of Indirect Network Sharing is agreed.</a:t>
            </a:r>
          </a:p>
          <a:p>
            <a:pPr lvl="1">
              <a:spcBef>
                <a:spcPts val="0"/>
              </a:spcBef>
              <a:spcAft>
                <a:spcPts val="0"/>
              </a:spcAft>
              <a:defRPr/>
            </a:pPr>
            <a:r>
              <a:rPr lang="en-US" altLang="zh-CN" sz="1200" kern="0" dirty="0"/>
              <a:t>Enhancements for deployment example of Service-based Management Architecture for MOCN are agreed</a:t>
            </a:r>
          </a:p>
          <a:p>
            <a:pPr lvl="1">
              <a:spcBef>
                <a:spcPts val="0"/>
              </a:spcBef>
              <a:spcAft>
                <a:spcPts val="0"/>
              </a:spcAft>
              <a:defRPr/>
            </a:pPr>
            <a:r>
              <a:rPr lang="en-US" altLang="zh-CN" sz="1200" kern="0" dirty="0"/>
              <a:t>Clarify MOCN and GWCN scenarios description is agreed.</a:t>
            </a:r>
          </a:p>
          <a:p>
            <a:pPr lvl="1">
              <a:spcBef>
                <a:spcPts val="0"/>
              </a:spcBef>
              <a:spcAft>
                <a:spcPts val="0"/>
              </a:spcAft>
              <a:defRPr/>
            </a:pPr>
            <a:r>
              <a:rPr lang="en-US" altLang="zh-CN" sz="1200" kern="0" dirty="0"/>
              <a:t>Requirements for management of Indirect Network Sharing is agreed.</a:t>
            </a:r>
          </a:p>
          <a:p>
            <a:pPr lvl="1">
              <a:spcBef>
                <a:spcPts val="0"/>
              </a:spcBef>
              <a:spcAft>
                <a:spcPts val="0"/>
              </a:spcAft>
              <a:defRPr/>
            </a:pPr>
            <a:r>
              <a:rPr lang="en-US" altLang="zh-CN" sz="1200" kern="0" dirty="0"/>
              <a:t>Categorize requirements for the management support for Indirect Network Sharing scenario is agreed</a:t>
            </a:r>
          </a:p>
          <a:p>
            <a:pPr lvl="1">
              <a:spcBef>
                <a:spcPts val="0"/>
              </a:spcBef>
              <a:spcAft>
                <a:spcPts val="0"/>
              </a:spcAft>
              <a:defRPr/>
            </a:pPr>
            <a:r>
              <a:rPr lang="en-US" altLang="zh-CN" sz="1200" kern="0" dirty="0"/>
              <a:t>Separate business-level requirements from specification-level requirements is agreed</a:t>
            </a:r>
          </a:p>
          <a:p>
            <a:pPr lvl="1">
              <a:spcBef>
                <a:spcPts val="0"/>
              </a:spcBef>
              <a:spcAft>
                <a:spcPts val="0"/>
              </a:spcAft>
              <a:defRPr/>
            </a:pPr>
            <a:r>
              <a:rPr lang="en-US" altLang="zh-CN" sz="1200" kern="0" dirty="0"/>
              <a:t>Update abbreviations for Indirect Network Sharing</a:t>
            </a:r>
          </a:p>
          <a:p>
            <a:pPr lvl="1">
              <a:spcBef>
                <a:spcPts val="0"/>
              </a:spcBef>
              <a:spcAft>
                <a:spcPts val="0"/>
              </a:spcAft>
              <a:defRPr/>
            </a:pPr>
            <a:r>
              <a:rPr lang="en-US" altLang="zh-CN" sz="1200" kern="0" dirty="0"/>
              <a:t>Add solution to support RAN configurations for Indirect Network Sharing is agreed</a:t>
            </a:r>
          </a:p>
          <a:p>
            <a:pPr lvl="1">
              <a:spcBef>
                <a:spcPts val="0"/>
              </a:spcBef>
              <a:spcAft>
                <a:spcPts val="0"/>
              </a:spcAft>
              <a:defRPr/>
            </a:pPr>
            <a:r>
              <a:rPr lang="en-US" altLang="zh-CN" sz="1200" kern="0" dirty="0"/>
              <a:t>Add PLMN granularity performance measurement requirements for Indirect Network Sharing is agreed</a:t>
            </a:r>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r>
              <a:rPr lang="en-US" sz="1200" kern="0" dirty="0"/>
              <a:t>SA1 and SA2</a:t>
            </a:r>
            <a:endParaRPr lang="de-DE" sz="1200" kern="0" dirty="0"/>
          </a:p>
          <a:p>
            <a:pPr>
              <a:spcBef>
                <a:spcPts val="0"/>
              </a:spcBef>
              <a:spcAft>
                <a:spcPts val="0"/>
              </a:spcAft>
              <a:defRPr/>
            </a:pPr>
            <a:r>
              <a:rPr lang="de-DE" sz="1800" kern="0" dirty="0"/>
              <a:t>Next steps:</a:t>
            </a:r>
          </a:p>
          <a:p>
            <a:pPr lvl="1">
              <a:defRPr/>
            </a:pPr>
            <a:r>
              <a:rPr lang="en-US" altLang="zh-CN" sz="1200" dirty="0"/>
              <a:t>More PLMN-granularity performance measurements of CN functions are planned to discuss.</a:t>
            </a:r>
          </a:p>
          <a:p>
            <a:pPr marL="457200" lvl="1" indent="0">
              <a:buNone/>
              <a:defRPr/>
            </a:pPr>
            <a:endParaRPr lang="en-US" sz="1200" kern="0" dirty="0"/>
          </a:p>
        </p:txBody>
      </p:sp>
    </p:spTree>
    <p:extLst>
      <p:ext uri="{BB962C8B-B14F-4D97-AF65-F5344CB8AC3E}">
        <p14:creationId xmlns:p14="http://schemas.microsoft.com/office/powerpoint/2010/main" val="265384105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20. EE: </a:t>
            </a:r>
            <a:r>
              <a:rPr lang="en-US" altLang="en-US" sz="3200" b="1" dirty="0">
                <a:solidFill>
                  <a:srgbClr val="00B050"/>
                </a:solidFill>
              </a:rPr>
              <a:t>energy efficiency and energy saving aspects of 5G networks and services</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678436751"/>
              </p:ext>
            </p:extLst>
          </p:nvPr>
        </p:nvGraphicFramePr>
        <p:xfrm>
          <a:off x="443892" y="1208367"/>
          <a:ext cx="10907183" cy="91374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324452">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1020021</a:t>
                      </a:r>
                    </a:p>
                  </a:txBody>
                  <a:tcPr marL="5799" marR="5799" marT="5799"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Study on energy efficiency and energy saving aspects of 5G networks and services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FS_Energy_OAM_Ph3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SP-231723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61392">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1060007</a:t>
                      </a:r>
                    </a:p>
                  </a:txBody>
                  <a:tcPr marL="6901" marR="6901" marT="6901" marB="0"/>
                </a:tc>
                <a:tc>
                  <a:txBody>
                    <a:bodyPr/>
                    <a:lstStyle/>
                    <a:p>
                      <a:pPr algn="l" fontAlgn="t"/>
                      <a:r>
                        <a:rPr lang="en-US" sz="1000" b="0" i="0" u="none" strike="noStrike" kern="1200" dirty="0">
                          <a:solidFill>
                            <a:srgbClr val="000000"/>
                          </a:solidFill>
                          <a:effectLst/>
                          <a:latin typeface="+mn-lt"/>
                          <a:ea typeface="等线" panose="02010600030101010101" pitchFamily="2" charset="-122"/>
                          <a:cs typeface="+mn-cs"/>
                        </a:rPr>
                        <a:t>   Energy efficiency and energy saving aspects of 5G networks and services </a:t>
                      </a:r>
                    </a:p>
                  </a:txBody>
                  <a:tcPr marL="6901" marR="6901" marT="6901" marB="0"/>
                </a:tc>
                <a:tc>
                  <a:txBody>
                    <a:bodyPr/>
                    <a:lstStyle/>
                    <a:p>
                      <a:pPr algn="l" fontAlgn="t"/>
                      <a:r>
                        <a:rPr lang="en-US" sz="1000" b="0" i="0" u="none" strike="noStrike" kern="1200" dirty="0">
                          <a:solidFill>
                            <a:srgbClr val="000000"/>
                          </a:solidFill>
                          <a:effectLst/>
                          <a:latin typeface="+mn-lt"/>
                          <a:ea typeface="等线" panose="02010600030101010101" pitchFamily="2" charset="-122"/>
                          <a:cs typeface="+mn-cs"/>
                        </a:rPr>
                        <a:t>Energy_OAM_Ph3</a:t>
                      </a:r>
                    </a:p>
                  </a:txBody>
                  <a:tcPr marL="6901" marR="6901" marT="6901" marB="0"/>
                </a:tc>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20%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SP-241940</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70%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202147823"/>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F5DF6155-84E1-45F4-8832-AF08CCF6BE5F}"/>
              </a:ext>
            </a:extLst>
          </p:cNvPr>
          <p:cNvSpPr txBox="1">
            <a:spLocks/>
          </p:cNvSpPr>
          <p:nvPr/>
        </p:nvSpPr>
        <p:spPr>
          <a:xfrm>
            <a:off x="420610" y="2183074"/>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r>
              <a:rPr lang="en-US" altLang="zh-CN" sz="1200" dirty="0"/>
              <a:t>The following update are agreed</a:t>
            </a:r>
          </a:p>
          <a:p>
            <a:pPr lvl="2"/>
            <a:r>
              <a:rPr lang="en-US" altLang="zh-CN" sz="1200" dirty="0"/>
              <a:t>Modelling energy supply, carbon emission and renewable energy information</a:t>
            </a:r>
          </a:p>
          <a:p>
            <a:pPr lvl="2"/>
            <a:r>
              <a:rPr lang="en-US" altLang="zh-CN" sz="1200" dirty="0"/>
              <a:t>Add Carbon emission KPI definition</a:t>
            </a:r>
          </a:p>
          <a:p>
            <a:pPr lvl="2"/>
            <a:r>
              <a:rPr lang="en-US" altLang="zh-CN" sz="1200" dirty="0"/>
              <a:t>Add new EE KPIs with consideration of network availability and network quality performance dimension</a:t>
            </a:r>
          </a:p>
          <a:p>
            <a:pPr lvl="1"/>
            <a:r>
              <a:rPr lang="en-US" altLang="zh-CN" sz="1200" dirty="0"/>
              <a:t>The following topics need more discussion</a:t>
            </a:r>
          </a:p>
          <a:p>
            <a:pPr lvl="2"/>
            <a:r>
              <a:rPr lang="en-US" altLang="zh-CN" sz="1200" dirty="0"/>
              <a:t>Solution for multi-carrier RAN Energy saving</a:t>
            </a:r>
          </a:p>
          <a:p>
            <a:pPr lvl="2"/>
            <a:r>
              <a:rPr lang="en-US" altLang="zh-CN" sz="1200" dirty="0"/>
              <a:t>MDA assisted Energy Saving for handling of power shortage scenario</a:t>
            </a:r>
          </a:p>
          <a:p>
            <a:pPr lvl="2"/>
            <a:r>
              <a:rPr lang="en-US" altLang="zh-CN" sz="1200" dirty="0"/>
              <a:t>VNF energy consumption measurements</a:t>
            </a:r>
          </a:p>
          <a:p>
            <a:pPr marL="341313" lvl="1" indent="-341313">
              <a:spcBef>
                <a:spcPts val="0"/>
              </a:spcBef>
              <a:spcAft>
                <a:spcPts val="0"/>
              </a:spcAft>
              <a:buBlip>
                <a:blip r:embed="rId4">
                  <a:extLst/>
                </a:blip>
              </a:buBlip>
              <a:defRPr/>
            </a:pPr>
            <a:r>
              <a:rPr lang="en-US" sz="1800" kern="0" dirty="0"/>
              <a:t>Impacts and dependencies on other WGs:</a:t>
            </a:r>
            <a:endParaRPr lang="de-DE" sz="1800" kern="0" dirty="0"/>
          </a:p>
          <a:p>
            <a:pPr lvl="1">
              <a:spcBef>
                <a:spcPts val="0"/>
              </a:spcBef>
              <a:spcAft>
                <a:spcPts val="0"/>
              </a:spcAft>
              <a:defRPr/>
            </a:pPr>
            <a:r>
              <a:rPr lang="en-US" sz="1200" kern="0" dirty="0"/>
              <a:t>The following WGs address aspects related to this study:</a:t>
            </a:r>
          </a:p>
          <a:p>
            <a:pPr lvl="2">
              <a:spcBef>
                <a:spcPts val="0"/>
              </a:spcBef>
              <a:spcAft>
                <a:spcPts val="0"/>
              </a:spcAft>
              <a:defRPr/>
            </a:pPr>
            <a:r>
              <a:rPr lang="en-US" sz="1200" kern="0" dirty="0"/>
              <a:t>SA1 and SA2, for aspects described in WT-2 and WT-5</a:t>
            </a:r>
          </a:p>
          <a:p>
            <a:pPr lvl="2">
              <a:spcBef>
                <a:spcPts val="0"/>
              </a:spcBef>
              <a:spcAft>
                <a:spcPts val="0"/>
              </a:spcAft>
              <a:defRPr/>
            </a:pPr>
            <a:r>
              <a:rPr lang="en-US" sz="1200" kern="0" dirty="0"/>
              <a:t>RAN1, RAN2 and RAN3, for aspects described in WT-3 and WT-5.</a:t>
            </a:r>
            <a:endParaRPr lang="de-DE" sz="1200" kern="0" dirty="0"/>
          </a:p>
          <a:p>
            <a:pPr>
              <a:spcBef>
                <a:spcPts val="0"/>
              </a:spcBef>
              <a:spcAft>
                <a:spcPts val="0"/>
              </a:spcAft>
              <a:defRPr/>
            </a:pPr>
            <a:r>
              <a:rPr lang="de-DE" sz="1800" kern="0" dirty="0"/>
              <a:t>Next steps:</a:t>
            </a:r>
          </a:p>
          <a:p>
            <a:pPr lvl="1">
              <a:defRPr/>
            </a:pPr>
            <a:r>
              <a:rPr lang="en-US" altLang="zh-CN" sz="1200" dirty="0"/>
              <a:t>The remaining solutions for other work tasks i.e. WT -1 , WT-8 to be discussed in next meetings.</a:t>
            </a:r>
            <a:endParaRPr lang="en-US" altLang="zh-CN" sz="1200" kern="0" dirty="0"/>
          </a:p>
        </p:txBody>
      </p:sp>
    </p:spTree>
    <p:extLst>
      <p:ext uri="{BB962C8B-B14F-4D97-AF65-F5344CB8AC3E}">
        <p14:creationId xmlns:p14="http://schemas.microsoft.com/office/powerpoint/2010/main" val="57150615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7A4F-24BC-422F-BCC2-ED4ABFC5EFE8}"/>
              </a:ext>
            </a:extLst>
          </p:cNvPr>
          <p:cNvSpPr>
            <a:spLocks noGrp="1"/>
          </p:cNvSpPr>
          <p:nvPr>
            <p:ph type="title"/>
          </p:nvPr>
        </p:nvSpPr>
        <p:spPr/>
        <p:txBody>
          <a:bodyPr/>
          <a:lstStyle/>
          <a:p>
            <a:pPr eaLnBrk="1" hangingPunct="1">
              <a:defRPr/>
            </a:pPr>
            <a:r>
              <a:rPr lang="en-GB" altLang="zh-CN" sz="4000" dirty="0"/>
              <a:t>SA5 general information since SA#107</a:t>
            </a:r>
          </a:p>
        </p:txBody>
      </p:sp>
      <p:sp>
        <p:nvSpPr>
          <p:cNvPr id="4" name="Rectangle 3">
            <a:extLst>
              <a:ext uri="{FF2B5EF4-FFF2-40B4-BE49-F238E27FC236}">
                <a16:creationId xmlns:a16="http://schemas.microsoft.com/office/drawing/2014/main" id="{7A629EB8-AC3A-4E84-8233-E2DBCDEA526A}"/>
              </a:ext>
            </a:extLst>
          </p:cNvPr>
          <p:cNvSpPr/>
          <p:nvPr/>
        </p:nvSpPr>
        <p:spPr>
          <a:xfrm>
            <a:off x="1155781" y="1171545"/>
            <a:ext cx="3669594" cy="400110"/>
          </a:xfrm>
          <a:prstGeom prst="rect">
            <a:avLst/>
          </a:prstGeom>
        </p:spPr>
        <p:txBody>
          <a:bodyPr wrap="none">
            <a:spAutoFit/>
          </a:bodyPr>
          <a:lstStyle/>
          <a:p>
            <a:pPr marL="609585" lvl="0" indent="-609585">
              <a:spcBef>
                <a:spcPct val="20000"/>
              </a:spcBef>
              <a:buBlip>
                <a:blip r:embed="rId2"/>
              </a:buBlip>
            </a:pPr>
            <a:r>
              <a:rPr lang="en-US" altLang="zh-CN" sz="2000" b="1" kern="0" dirty="0">
                <a:solidFill>
                  <a:prstClr val="black"/>
                </a:solidFill>
                <a:latin typeface="Calibri"/>
                <a:cs typeface="+mn-cs"/>
              </a:rPr>
              <a:t>Two</a:t>
            </a:r>
            <a:r>
              <a:rPr lang="en-US" altLang="en-US" sz="2000" b="1" kern="0" dirty="0">
                <a:solidFill>
                  <a:prstClr val="black"/>
                </a:solidFill>
                <a:latin typeface="Calibri"/>
                <a:cs typeface="+mn-cs"/>
              </a:rPr>
              <a:t> </a:t>
            </a:r>
            <a:r>
              <a:rPr lang="en-US" altLang="zh-CN" sz="2000" b="1" kern="0" dirty="0">
                <a:solidFill>
                  <a:prstClr val="black"/>
                </a:solidFill>
                <a:latin typeface="Calibri"/>
                <a:cs typeface="+mn-cs"/>
              </a:rPr>
              <a:t>f2f </a:t>
            </a:r>
            <a:r>
              <a:rPr lang="en-US" altLang="en-US" sz="2000" b="1" kern="0" dirty="0">
                <a:solidFill>
                  <a:prstClr val="black"/>
                </a:solidFill>
                <a:latin typeface="Calibri"/>
                <a:cs typeface="+mn-cs"/>
              </a:rPr>
              <a:t>meeting in 2Q2025</a:t>
            </a:r>
            <a:endParaRPr lang="en-US" altLang="en-US" sz="1800" b="1" kern="0" dirty="0">
              <a:solidFill>
                <a:prstClr val="black"/>
              </a:solidFill>
              <a:latin typeface="Calibri"/>
              <a:cs typeface="+mn-cs"/>
            </a:endParaRPr>
          </a:p>
        </p:txBody>
      </p:sp>
      <p:sp>
        <p:nvSpPr>
          <p:cNvPr id="9" name="Content Placeholder 10">
            <a:extLst>
              <a:ext uri="{FF2B5EF4-FFF2-40B4-BE49-F238E27FC236}">
                <a16:creationId xmlns:a16="http://schemas.microsoft.com/office/drawing/2014/main" id="{EB081047-36CA-4737-ADA1-4F7351036321}"/>
              </a:ext>
            </a:extLst>
          </p:cNvPr>
          <p:cNvSpPr>
            <a:spLocks noGrp="1"/>
          </p:cNvSpPr>
          <p:nvPr>
            <p:ph idx="1"/>
          </p:nvPr>
        </p:nvSpPr>
        <p:spPr>
          <a:xfrm>
            <a:off x="834767" y="1519930"/>
            <a:ext cx="5687953" cy="4746758"/>
          </a:xfrm>
          <a:ln w="3175">
            <a:noFill/>
          </a:ln>
        </p:spPr>
        <p:txBody>
          <a:bodyPr/>
          <a:lstStyle/>
          <a:p>
            <a:pPr lvl="1"/>
            <a:r>
              <a:rPr lang="en-US" altLang="en-US" sz="1400" b="1" dirty="0"/>
              <a:t>Statistics SA5#160, 7 – 11 April, 2025 Goteborg, </a:t>
            </a:r>
            <a:r>
              <a:rPr lang="en-US" altLang="zh-CN" sz="1400" b="1" dirty="0"/>
              <a:t>Sweden</a:t>
            </a:r>
            <a:endParaRPr lang="en-US" altLang="en-US" sz="1400" b="1" dirty="0"/>
          </a:p>
          <a:p>
            <a:pPr lvl="2"/>
            <a:r>
              <a:rPr lang="en-US" altLang="en-US" sz="1200" dirty="0">
                <a:solidFill>
                  <a:srgbClr val="FF0000"/>
                </a:solidFill>
              </a:rPr>
              <a:t>152</a:t>
            </a:r>
            <a:r>
              <a:rPr lang="en-US" altLang="en-US" sz="1200" dirty="0"/>
              <a:t> delegates ‘attended’ (checked-in)</a:t>
            </a:r>
            <a:br>
              <a:rPr lang="en-US" altLang="en-US" sz="1200" dirty="0"/>
            </a:br>
            <a:r>
              <a:rPr lang="en-US" altLang="en-US" sz="1200" dirty="0">
                <a:solidFill>
                  <a:srgbClr val="FF0000"/>
                </a:solidFill>
              </a:rPr>
              <a:t>44</a:t>
            </a:r>
            <a:r>
              <a:rPr lang="en-US" altLang="en-US" sz="1200" dirty="0"/>
              <a:t> registered for ‘On-Line’ participation</a:t>
            </a:r>
          </a:p>
          <a:p>
            <a:pPr lvl="2"/>
            <a:r>
              <a:rPr lang="en-US" altLang="en-US" sz="1200" dirty="0">
                <a:solidFill>
                  <a:srgbClr val="FF0000"/>
                </a:solidFill>
              </a:rPr>
              <a:t>912</a:t>
            </a:r>
            <a:r>
              <a:rPr lang="en-US" altLang="en-US" sz="1200" dirty="0"/>
              <a:t> documents (including revisions) including:</a:t>
            </a:r>
          </a:p>
          <a:p>
            <a:pPr lvl="3"/>
            <a:r>
              <a:rPr lang="en-US" altLang="en-US" sz="1200" dirty="0">
                <a:solidFill>
                  <a:srgbClr val="FF0000"/>
                </a:solidFill>
              </a:rPr>
              <a:t>540</a:t>
            </a:r>
            <a:r>
              <a:rPr lang="en-US" altLang="en-US" sz="1200" dirty="0"/>
              <a:t> CRs submitted (including revisions)</a:t>
            </a:r>
            <a:r>
              <a:rPr lang="zh-CN" altLang="en-US" sz="1200" dirty="0"/>
              <a:t>，</a:t>
            </a:r>
            <a:r>
              <a:rPr lang="en-US" altLang="ko-KR" sz="1200" dirty="0"/>
              <a:t>Total CRs agreed: </a:t>
            </a:r>
            <a:r>
              <a:rPr lang="en-US" altLang="ko-KR" sz="1200" dirty="0">
                <a:solidFill>
                  <a:srgbClr val="FF0000"/>
                </a:solidFill>
              </a:rPr>
              <a:t>223</a:t>
            </a:r>
            <a:endParaRPr lang="en-US" altLang="en-US" sz="1200" dirty="0">
              <a:solidFill>
                <a:srgbClr val="FF0000"/>
              </a:solidFill>
            </a:endParaRPr>
          </a:p>
          <a:p>
            <a:pPr lvl="3"/>
            <a:r>
              <a:rPr lang="en-US" altLang="en-US" sz="1200" dirty="0">
                <a:solidFill>
                  <a:srgbClr val="FF0000"/>
                </a:solidFill>
              </a:rPr>
              <a:t>13</a:t>
            </a:r>
            <a:r>
              <a:rPr lang="en-US" altLang="en-US" sz="1200" dirty="0"/>
              <a:t> Incoming LSs, </a:t>
            </a:r>
            <a:r>
              <a:rPr lang="en-US" altLang="en-US" sz="1200" dirty="0">
                <a:solidFill>
                  <a:srgbClr val="FF0000"/>
                </a:solidFill>
              </a:rPr>
              <a:t>2</a:t>
            </a:r>
            <a:r>
              <a:rPr lang="en-US" altLang="en-US" sz="1200" dirty="0"/>
              <a:t> postponed</a:t>
            </a:r>
          </a:p>
          <a:p>
            <a:pPr lvl="3"/>
            <a:r>
              <a:rPr lang="en-US" altLang="en-US" sz="1200" dirty="0">
                <a:solidFill>
                  <a:srgbClr val="FF0000"/>
                </a:solidFill>
              </a:rPr>
              <a:t>7</a:t>
            </a:r>
            <a:r>
              <a:rPr lang="en-US" altLang="en-US" sz="1200" dirty="0"/>
              <a:t> Outgoing LSs Approved</a:t>
            </a:r>
          </a:p>
          <a:p>
            <a:pPr lvl="3"/>
            <a:endParaRPr lang="en-US" altLang="en-US" sz="1200" dirty="0"/>
          </a:p>
          <a:p>
            <a:pPr marL="1254141" lvl="2" indent="-341313">
              <a:spcBef>
                <a:spcPts val="0"/>
              </a:spcBef>
              <a:spcAft>
                <a:spcPts val="0"/>
              </a:spcAft>
              <a:buBlip>
                <a:blip r:embed="rId3"/>
              </a:buBlip>
              <a:defRPr/>
            </a:pPr>
            <a:r>
              <a:rPr lang="en-GB" altLang="zh-CN" sz="1400" dirty="0">
                <a:ea typeface="MS PGothic" panose="020B0600070205080204" pitchFamily="34" charset="-128"/>
              </a:rPr>
              <a:t>SA5 CH SWG statistics:</a:t>
            </a:r>
          </a:p>
          <a:p>
            <a:pPr lvl="2"/>
            <a:r>
              <a:rPr lang="en-GB" altLang="zh-CN" sz="1200" dirty="0"/>
              <a:t>Meeting registration and participation</a:t>
            </a:r>
          </a:p>
          <a:p>
            <a:pPr lvl="3">
              <a:buFont typeface="Arial" panose="020B0604020202020204" pitchFamily="34" charset="0"/>
              <a:buChar char="•"/>
            </a:pPr>
            <a:r>
              <a:rPr lang="en-GB" altLang="zh-CN" sz="1200" dirty="0">
                <a:solidFill>
                  <a:srgbClr val="FF0000"/>
                </a:solidFill>
              </a:rPr>
              <a:t>32</a:t>
            </a:r>
            <a:r>
              <a:rPr lang="en-GB" altLang="zh-CN" sz="1100" dirty="0"/>
              <a:t> </a:t>
            </a:r>
            <a:r>
              <a:rPr lang="en-GB" altLang="zh-CN" sz="1200" dirty="0"/>
              <a:t>registered delegates</a:t>
            </a:r>
          </a:p>
          <a:p>
            <a:pPr lvl="3">
              <a:buFont typeface="Arial" panose="020B0604020202020204" pitchFamily="34" charset="0"/>
              <a:buChar char="•"/>
            </a:pPr>
            <a:r>
              <a:rPr lang="en-GB" altLang="zh-CN" sz="1200" dirty="0">
                <a:solidFill>
                  <a:srgbClr val="FF0000"/>
                </a:solidFill>
              </a:rPr>
              <a:t>24 </a:t>
            </a:r>
            <a:r>
              <a:rPr lang="en-GB" altLang="zh-CN" sz="1100" dirty="0"/>
              <a:t>delegates participated </a:t>
            </a:r>
          </a:p>
          <a:p>
            <a:pPr lvl="3">
              <a:buFont typeface="Arial" panose="020B0604020202020204" pitchFamily="34" charset="0"/>
              <a:buChar char="•"/>
            </a:pPr>
            <a:r>
              <a:rPr lang="en-GB" altLang="zh-CN" sz="1200" dirty="0">
                <a:solidFill>
                  <a:srgbClr val="FF0000"/>
                </a:solidFill>
              </a:rPr>
              <a:t>6 </a:t>
            </a:r>
            <a:r>
              <a:rPr lang="en-GB" altLang="zh-CN" sz="1100" dirty="0"/>
              <a:t>delegates from remote</a:t>
            </a:r>
          </a:p>
          <a:p>
            <a:pPr lvl="2"/>
            <a:r>
              <a:rPr lang="en-GB" altLang="zh-CN" sz="1200" dirty="0"/>
              <a:t>Documents to this meeting</a:t>
            </a:r>
          </a:p>
          <a:p>
            <a:pPr lvl="3">
              <a:buFont typeface="Arial" panose="020B0604020202020204" pitchFamily="34" charset="0"/>
              <a:buChar char="•"/>
            </a:pPr>
            <a:r>
              <a:rPr lang="en-GB" altLang="zh-CN" sz="1100" kern="1200" dirty="0">
                <a:solidFill>
                  <a:srgbClr val="FF0000"/>
                </a:solidFill>
                <a:ea typeface="+mn-ea"/>
                <a:cs typeface="Arial" panose="020B0604020202020204" pitchFamily="34" charset="0"/>
              </a:rPr>
              <a:t>86</a:t>
            </a:r>
            <a:r>
              <a:rPr lang="en-GB" altLang="zh-CN" sz="1100" kern="1200" dirty="0">
                <a:ea typeface="+mn-ea"/>
                <a:cs typeface="Arial" panose="020B0604020202020204" pitchFamily="34" charset="0"/>
              </a:rPr>
              <a:t> submitted contributions </a:t>
            </a:r>
          </a:p>
          <a:p>
            <a:pPr lvl="3">
              <a:buFont typeface="Arial" panose="020B0604020202020204" pitchFamily="34" charset="0"/>
              <a:buChar char="•"/>
            </a:pPr>
            <a:r>
              <a:rPr lang="en-GB" altLang="zh-CN" sz="1100" kern="1200" dirty="0">
                <a:solidFill>
                  <a:srgbClr val="FF0000"/>
                </a:solidFill>
                <a:ea typeface="+mn-ea"/>
                <a:cs typeface="Arial" panose="020B0604020202020204" pitchFamily="34" charset="0"/>
              </a:rPr>
              <a:t>60</a:t>
            </a:r>
            <a:r>
              <a:rPr lang="en-GB" altLang="zh-CN" sz="1100" kern="1200" dirty="0">
                <a:ea typeface="+mn-ea"/>
                <a:cs typeface="Arial" panose="020B0604020202020204" pitchFamily="34" charset="0"/>
              </a:rPr>
              <a:t> agreed contributions including</a:t>
            </a:r>
          </a:p>
          <a:p>
            <a:pPr lvl="4"/>
            <a:r>
              <a:rPr lang="en-GB" altLang="zh-CN" sz="1167" dirty="0">
                <a:solidFill>
                  <a:srgbClr val="FF0000"/>
                </a:solidFill>
              </a:rPr>
              <a:t>3</a:t>
            </a:r>
            <a:r>
              <a:rPr lang="en-GB" altLang="zh-CN" sz="1167" dirty="0"/>
              <a:t> contributions from the CH plenary</a:t>
            </a:r>
          </a:p>
          <a:p>
            <a:pPr lvl="4"/>
            <a:r>
              <a:rPr lang="en-GB" altLang="zh-CN" sz="1167" dirty="0">
                <a:solidFill>
                  <a:srgbClr val="FF0000"/>
                </a:solidFill>
              </a:rPr>
              <a:t>2</a:t>
            </a:r>
            <a:r>
              <a:rPr lang="en-GB" altLang="zh-CN" sz="1167" dirty="0"/>
              <a:t> revised Rel-19 WIDs </a:t>
            </a:r>
          </a:p>
          <a:p>
            <a:pPr lvl="4"/>
            <a:r>
              <a:rPr lang="en-GB" altLang="zh-CN" sz="1167" dirty="0">
                <a:solidFill>
                  <a:srgbClr val="FF0000"/>
                </a:solidFill>
              </a:rPr>
              <a:t>45</a:t>
            </a:r>
            <a:r>
              <a:rPr lang="en-GB" altLang="zh-CN" sz="1167" dirty="0"/>
              <a:t> CRs for Rel-19 WIDs, </a:t>
            </a:r>
            <a:r>
              <a:rPr lang="en-GB" altLang="zh-CN" sz="1167" dirty="0">
                <a:solidFill>
                  <a:srgbClr val="FF0000"/>
                </a:solidFill>
              </a:rPr>
              <a:t>10</a:t>
            </a:r>
            <a:r>
              <a:rPr lang="en-GB" altLang="zh-CN" sz="1167" dirty="0"/>
              <a:t> CRs for Maintenance</a:t>
            </a:r>
          </a:p>
        </p:txBody>
      </p:sp>
      <p:sp>
        <p:nvSpPr>
          <p:cNvPr id="10" name="Content Placeholder 10">
            <a:extLst>
              <a:ext uri="{FF2B5EF4-FFF2-40B4-BE49-F238E27FC236}">
                <a16:creationId xmlns:a16="http://schemas.microsoft.com/office/drawing/2014/main" id="{342CF813-22B5-45EC-8D7A-32AF4B8A3E93}"/>
              </a:ext>
            </a:extLst>
          </p:cNvPr>
          <p:cNvSpPr txBox="1">
            <a:spLocks/>
          </p:cNvSpPr>
          <p:nvPr/>
        </p:nvSpPr>
        <p:spPr bwMode="auto">
          <a:xfrm>
            <a:off x="5742047" y="1534148"/>
            <a:ext cx="6252157" cy="4746758"/>
          </a:xfrm>
          <a:prstGeom prst="rect">
            <a:avLst/>
          </a:prstGeom>
          <a:noFill/>
          <a:ln w="31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lvl="1"/>
            <a:r>
              <a:rPr lang="en-US" altLang="en-US" sz="1400" b="1" kern="0" dirty="0"/>
              <a:t>Statistics SA5#161, 19 – 23 </a:t>
            </a:r>
            <a:r>
              <a:rPr lang="en-US" altLang="zh-CN" sz="1400" b="1" kern="0" dirty="0"/>
              <a:t>May</a:t>
            </a:r>
            <a:r>
              <a:rPr lang="en-US" altLang="en-US" sz="1400" b="1" kern="0" dirty="0"/>
              <a:t>, 2025 Fukuoka, Japan</a:t>
            </a:r>
          </a:p>
          <a:p>
            <a:pPr lvl="2"/>
            <a:r>
              <a:rPr lang="en-US" altLang="en-US" sz="1200" kern="0" dirty="0">
                <a:solidFill>
                  <a:srgbClr val="FF0000"/>
                </a:solidFill>
              </a:rPr>
              <a:t>169</a:t>
            </a:r>
            <a:r>
              <a:rPr lang="en-US" altLang="en-US" sz="1200" kern="0" dirty="0"/>
              <a:t> delegates ‘attended’ (checked-in)</a:t>
            </a:r>
            <a:br>
              <a:rPr lang="en-US" altLang="en-US" sz="1200" kern="0" dirty="0"/>
            </a:br>
            <a:r>
              <a:rPr lang="en-US" altLang="en-US" sz="1200" kern="0" dirty="0">
                <a:solidFill>
                  <a:srgbClr val="FF0000"/>
                </a:solidFill>
              </a:rPr>
              <a:t>29</a:t>
            </a:r>
            <a:r>
              <a:rPr lang="en-US" altLang="en-US" sz="1200" kern="0" dirty="0"/>
              <a:t> registered for ‘On-Line’ participation</a:t>
            </a:r>
          </a:p>
          <a:p>
            <a:pPr lvl="2"/>
            <a:r>
              <a:rPr lang="en-US" altLang="en-US" sz="1200" kern="0" dirty="0">
                <a:solidFill>
                  <a:srgbClr val="FF0000"/>
                </a:solidFill>
              </a:rPr>
              <a:t>909</a:t>
            </a:r>
            <a:r>
              <a:rPr lang="en-US" altLang="en-US" sz="1200" kern="0" dirty="0"/>
              <a:t> documents (including revisions) including:</a:t>
            </a:r>
          </a:p>
          <a:p>
            <a:pPr lvl="3"/>
            <a:r>
              <a:rPr lang="en-US" altLang="en-US" sz="1200" kern="0" dirty="0">
                <a:solidFill>
                  <a:srgbClr val="FF0000"/>
                </a:solidFill>
              </a:rPr>
              <a:t>490</a:t>
            </a:r>
            <a:r>
              <a:rPr lang="en-US" altLang="en-US" sz="1200" kern="0" dirty="0"/>
              <a:t> CRs submitted (including revisions)</a:t>
            </a:r>
            <a:r>
              <a:rPr lang="zh-CN" altLang="en-US" sz="1200" kern="0" dirty="0"/>
              <a:t>，</a:t>
            </a:r>
            <a:r>
              <a:rPr lang="en-US" altLang="ko-KR" sz="1200" kern="0" dirty="0"/>
              <a:t>Total CRs agreed: </a:t>
            </a:r>
            <a:r>
              <a:rPr lang="en-US" altLang="ko-KR" sz="1200" kern="0" dirty="0">
                <a:solidFill>
                  <a:srgbClr val="FF0000"/>
                </a:solidFill>
              </a:rPr>
              <a:t>202</a:t>
            </a:r>
            <a:endParaRPr lang="en-US" altLang="en-US" sz="1200" kern="0" dirty="0">
              <a:solidFill>
                <a:srgbClr val="FF0000"/>
              </a:solidFill>
            </a:endParaRPr>
          </a:p>
          <a:p>
            <a:pPr lvl="3"/>
            <a:r>
              <a:rPr lang="en-US" altLang="en-US" sz="1200" kern="0" dirty="0">
                <a:solidFill>
                  <a:srgbClr val="FF0000"/>
                </a:solidFill>
              </a:rPr>
              <a:t>20</a:t>
            </a:r>
            <a:r>
              <a:rPr lang="en-US" altLang="en-US" sz="1200" kern="0" dirty="0"/>
              <a:t> Incoming LSs, </a:t>
            </a:r>
            <a:r>
              <a:rPr lang="en-US" altLang="en-US" sz="1200" kern="0" dirty="0">
                <a:solidFill>
                  <a:srgbClr val="FF0000"/>
                </a:solidFill>
              </a:rPr>
              <a:t>4</a:t>
            </a:r>
            <a:r>
              <a:rPr lang="en-US" altLang="en-US" sz="1200" kern="0" dirty="0"/>
              <a:t> postponed</a:t>
            </a:r>
          </a:p>
          <a:p>
            <a:pPr lvl="3"/>
            <a:r>
              <a:rPr lang="en-US" altLang="en-US" sz="1200" kern="0" dirty="0">
                <a:solidFill>
                  <a:srgbClr val="FF0000"/>
                </a:solidFill>
              </a:rPr>
              <a:t>8</a:t>
            </a:r>
            <a:r>
              <a:rPr lang="en-US" altLang="en-US" sz="1200" kern="0" dirty="0"/>
              <a:t> Outgoing LSs Approved</a:t>
            </a:r>
          </a:p>
          <a:p>
            <a:pPr lvl="3"/>
            <a:endParaRPr lang="en-US" altLang="en-US" sz="1200" kern="0" dirty="0"/>
          </a:p>
          <a:p>
            <a:pPr marL="1254141" lvl="2" indent="-341313">
              <a:spcBef>
                <a:spcPts val="0"/>
              </a:spcBef>
              <a:spcAft>
                <a:spcPts val="0"/>
              </a:spcAft>
              <a:buFontTx/>
              <a:buBlip>
                <a:blip r:embed="rId3"/>
              </a:buBlip>
              <a:defRPr/>
            </a:pPr>
            <a:r>
              <a:rPr lang="en-GB" altLang="zh-CN" sz="1400" dirty="0">
                <a:ea typeface="MS PGothic" panose="020B0600070205080204" pitchFamily="34" charset="-128"/>
              </a:rPr>
              <a:t>SA5 CH SWG statistics:</a:t>
            </a:r>
          </a:p>
          <a:p>
            <a:pPr lvl="3"/>
            <a:r>
              <a:rPr lang="en-GB" altLang="zh-CN" sz="1100" kern="0" dirty="0"/>
              <a:t>Meeting registration and participation</a:t>
            </a:r>
          </a:p>
          <a:p>
            <a:pPr lvl="4"/>
            <a:r>
              <a:rPr lang="en-GB" altLang="zh-CN" sz="1100" kern="0" dirty="0">
                <a:solidFill>
                  <a:srgbClr val="FF0000"/>
                </a:solidFill>
              </a:rPr>
              <a:t>25</a:t>
            </a:r>
            <a:r>
              <a:rPr lang="en-GB" altLang="zh-CN" sz="1100" kern="0" dirty="0"/>
              <a:t> registered delegates</a:t>
            </a:r>
          </a:p>
          <a:p>
            <a:pPr lvl="4"/>
            <a:r>
              <a:rPr lang="en-GB" altLang="zh-CN" sz="1100" kern="0" dirty="0">
                <a:solidFill>
                  <a:srgbClr val="FF0000"/>
                </a:solidFill>
              </a:rPr>
              <a:t>15 </a:t>
            </a:r>
            <a:r>
              <a:rPr lang="en-GB" altLang="zh-CN" sz="1100" kern="0" dirty="0"/>
              <a:t>delegates participated </a:t>
            </a:r>
          </a:p>
          <a:p>
            <a:pPr lvl="4"/>
            <a:r>
              <a:rPr lang="en-GB" altLang="zh-CN" sz="1100" kern="0" dirty="0">
                <a:solidFill>
                  <a:srgbClr val="FF0000"/>
                </a:solidFill>
              </a:rPr>
              <a:t>5 </a:t>
            </a:r>
            <a:r>
              <a:rPr lang="en-GB" altLang="zh-CN" sz="1100" kern="0" dirty="0"/>
              <a:t>delegates from remote</a:t>
            </a:r>
          </a:p>
          <a:p>
            <a:pPr lvl="3"/>
            <a:r>
              <a:rPr lang="en-GB" altLang="zh-CN" sz="1100" kern="0" dirty="0"/>
              <a:t>Documents to this meeting</a:t>
            </a:r>
          </a:p>
          <a:p>
            <a:pPr lvl="4"/>
            <a:r>
              <a:rPr lang="en-GB" altLang="zh-CN" sz="1100" kern="0" dirty="0">
                <a:solidFill>
                  <a:srgbClr val="FF0000"/>
                </a:solidFill>
              </a:rPr>
              <a:t>75</a:t>
            </a:r>
            <a:r>
              <a:rPr lang="en-GB" altLang="zh-CN" sz="1100" kern="0" dirty="0"/>
              <a:t> submitted contributions </a:t>
            </a:r>
          </a:p>
          <a:p>
            <a:pPr lvl="4"/>
            <a:r>
              <a:rPr lang="en-GB" altLang="zh-CN" sz="1100" kern="0" dirty="0">
                <a:solidFill>
                  <a:srgbClr val="FF0000"/>
                </a:solidFill>
              </a:rPr>
              <a:t>57</a:t>
            </a:r>
            <a:r>
              <a:rPr lang="en-GB" altLang="zh-CN" sz="1100" kern="0" dirty="0"/>
              <a:t> agreed contributions including</a:t>
            </a:r>
          </a:p>
          <a:p>
            <a:pPr lvl="5"/>
            <a:r>
              <a:rPr lang="en-GB" altLang="zh-CN" sz="1100" kern="0" dirty="0">
                <a:solidFill>
                  <a:srgbClr val="FF0000"/>
                </a:solidFill>
              </a:rPr>
              <a:t>3</a:t>
            </a:r>
            <a:r>
              <a:rPr lang="en-GB" altLang="zh-CN" sz="1100" kern="0" dirty="0"/>
              <a:t> contributions </a:t>
            </a:r>
            <a:r>
              <a:rPr lang="en-GB" altLang="zh-CN" sz="1200" kern="0" dirty="0"/>
              <a:t>from the CH plenary</a:t>
            </a:r>
          </a:p>
          <a:p>
            <a:pPr lvl="5"/>
            <a:r>
              <a:rPr lang="en-GB" altLang="zh-CN" sz="1200" kern="0" dirty="0">
                <a:solidFill>
                  <a:srgbClr val="FF0000"/>
                </a:solidFill>
              </a:rPr>
              <a:t>1</a:t>
            </a:r>
            <a:r>
              <a:rPr lang="en-GB" altLang="zh-CN" sz="1200" kern="0" dirty="0"/>
              <a:t> </a:t>
            </a:r>
            <a:r>
              <a:rPr lang="en-GB" altLang="zh-CN" sz="1200" kern="0" dirty="0" err="1"/>
              <a:t>LSin</a:t>
            </a:r>
            <a:r>
              <a:rPr lang="en-GB" altLang="zh-CN" sz="1200" kern="0" dirty="0"/>
              <a:t> and </a:t>
            </a:r>
            <a:r>
              <a:rPr lang="en-GB" altLang="zh-CN" sz="1200" kern="0" dirty="0">
                <a:solidFill>
                  <a:srgbClr val="FF0000"/>
                </a:solidFill>
              </a:rPr>
              <a:t>2</a:t>
            </a:r>
            <a:r>
              <a:rPr lang="en-GB" altLang="zh-CN" sz="1200" kern="0" dirty="0"/>
              <a:t> </a:t>
            </a:r>
            <a:r>
              <a:rPr lang="en-GB" altLang="zh-CN" sz="1200" kern="0" dirty="0" err="1"/>
              <a:t>LSout</a:t>
            </a:r>
            <a:r>
              <a:rPr lang="en-GB" altLang="zh-CN" sz="1200" kern="0" dirty="0"/>
              <a:t> </a:t>
            </a:r>
          </a:p>
          <a:p>
            <a:pPr lvl="5"/>
            <a:r>
              <a:rPr lang="en-GB" altLang="zh-CN" sz="1200" kern="0" dirty="0">
                <a:solidFill>
                  <a:srgbClr val="FF0000"/>
                </a:solidFill>
              </a:rPr>
              <a:t>1</a:t>
            </a:r>
            <a:r>
              <a:rPr lang="en-GB" altLang="zh-CN" sz="1200" kern="0" dirty="0"/>
              <a:t> new Rel-19 WID and </a:t>
            </a:r>
            <a:r>
              <a:rPr lang="en-GB" altLang="zh-CN" sz="1200" kern="0" dirty="0">
                <a:solidFill>
                  <a:srgbClr val="FF0000"/>
                </a:solidFill>
              </a:rPr>
              <a:t>1 </a:t>
            </a:r>
            <a:r>
              <a:rPr lang="en-GB" altLang="zh-CN" sz="1200" kern="0" dirty="0"/>
              <a:t>revised Rel-19 WID</a:t>
            </a:r>
          </a:p>
          <a:p>
            <a:pPr lvl="5"/>
            <a:r>
              <a:rPr lang="en-GB" altLang="zh-CN" sz="1200" kern="0" dirty="0">
                <a:solidFill>
                  <a:srgbClr val="FF0000"/>
                </a:solidFill>
              </a:rPr>
              <a:t>37</a:t>
            </a:r>
            <a:r>
              <a:rPr lang="en-GB" altLang="zh-CN" sz="1200" kern="0" dirty="0"/>
              <a:t> agreed CRs for Rel-19 WIDs</a:t>
            </a:r>
          </a:p>
          <a:p>
            <a:pPr lvl="5"/>
            <a:r>
              <a:rPr lang="en-GB" altLang="zh-CN" sz="1200" kern="0" dirty="0">
                <a:solidFill>
                  <a:srgbClr val="FF0000"/>
                </a:solidFill>
              </a:rPr>
              <a:t>12</a:t>
            </a:r>
            <a:r>
              <a:rPr lang="en-GB" altLang="zh-CN" sz="1200" kern="0" dirty="0"/>
              <a:t> CRs for Maintenance</a:t>
            </a:r>
          </a:p>
        </p:txBody>
      </p:sp>
    </p:spTree>
    <p:extLst>
      <p:ext uri="{BB962C8B-B14F-4D97-AF65-F5344CB8AC3E}">
        <p14:creationId xmlns:p14="http://schemas.microsoft.com/office/powerpoint/2010/main" val="22926885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21. </a:t>
            </a:r>
            <a:r>
              <a:rPr lang="en-GB" altLang="en-US" sz="3200" b="1" dirty="0" err="1">
                <a:solidFill>
                  <a:srgbClr val="00B050"/>
                </a:solidFill>
              </a:rPr>
              <a:t>Mexpo</a:t>
            </a:r>
            <a:r>
              <a:rPr lang="en-GB" altLang="en-US" sz="3200" b="1" dirty="0">
                <a:solidFill>
                  <a:srgbClr val="00B050"/>
                </a:solidFill>
              </a:rPr>
              <a:t>: </a:t>
            </a:r>
            <a:r>
              <a:rPr lang="en-US" altLang="en-US" sz="3200" b="1" dirty="0">
                <a:solidFill>
                  <a:srgbClr val="00B050"/>
                </a:solidFill>
              </a:rPr>
              <a:t>Enhanced OAM for management exposure to external consumers</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835981721"/>
              </p:ext>
            </p:extLst>
          </p:nvPr>
        </p:nvGraphicFramePr>
        <p:xfrm>
          <a:off x="420612" y="1276253"/>
          <a:ext cx="10907183" cy="899894"/>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1020022</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Enhanced OAM for management exposure to external consumers </a:t>
                      </a:r>
                    </a:p>
                  </a:txBody>
                  <a:tcPr marL="5799" marR="5799" marT="5799" marB="0"/>
                </a:tc>
                <a:tc>
                  <a:txBody>
                    <a:bodyPr/>
                    <a:lstStyle/>
                    <a:p>
                      <a:pPr algn="l" fontAlgn="t"/>
                      <a:r>
                        <a:rPr lang="en-US" sz="1000" b="0" i="0" u="none" strike="noStrike" dirty="0" err="1">
                          <a:solidFill>
                            <a:srgbClr val="000000"/>
                          </a:solidFill>
                          <a:effectLst/>
                          <a:latin typeface="+mn-lt"/>
                          <a:ea typeface="等线" panose="02010600030101010101" pitchFamily="2" charset="-122"/>
                        </a:rPr>
                        <a:t>FS_MExpo</a:t>
                      </a:r>
                      <a:endParaRPr lang="en-US"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2"/>
                        </a:rPr>
                        <a:t>SP-240967</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1060009</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Enhanced OAM for management service exposure to external consumers through CAPIF </a:t>
                      </a:r>
                    </a:p>
                  </a:txBody>
                  <a:tcPr marL="6901" marR="6901" marT="6901" marB="0"/>
                </a:tc>
                <a:tc>
                  <a:txBody>
                    <a:bodyPr/>
                    <a:lstStyle/>
                    <a:p>
                      <a:pPr marL="0" algn="l" defTabSz="1219170" rtl="0" eaLnBrk="1" fontAlgn="t" latinLnBrk="0" hangingPunct="1"/>
                      <a:r>
                        <a:rPr lang="en-US" sz="1000" b="0" i="0" u="none" strike="noStrike" kern="1200" dirty="0" err="1">
                          <a:solidFill>
                            <a:srgbClr val="000000"/>
                          </a:solidFill>
                          <a:effectLst/>
                          <a:latin typeface="+mn-lt"/>
                          <a:ea typeface="等线" panose="02010600030101010101" pitchFamily="2" charset="-122"/>
                          <a:cs typeface="+mn-cs"/>
                        </a:rPr>
                        <a:t>MExpo</a:t>
                      </a:r>
                      <a:endParaRPr lang="en-US" sz="1000" b="0" i="0" u="none" strike="noStrike" kern="1200" dirty="0">
                        <a:solidFill>
                          <a:srgbClr val="000000"/>
                        </a:solidFill>
                        <a:effectLst/>
                        <a:latin typeface="+mn-lt"/>
                        <a:ea typeface="等线" panose="02010600030101010101" pitchFamily="2" charset="-122"/>
                        <a:cs typeface="+mn-cs"/>
                      </a:endParaRP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15%</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SP-241942</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80%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219239690"/>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0D437CF6-D814-4350-82A2-6D481143CF7E}"/>
              </a:ext>
            </a:extLst>
          </p:cNvPr>
          <p:cNvSpPr txBox="1">
            <a:spLocks/>
          </p:cNvSpPr>
          <p:nvPr/>
        </p:nvSpPr>
        <p:spPr>
          <a:xfrm>
            <a:off x="420612" y="2176147"/>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200" kern="0" dirty="0"/>
              <a:t>The following topics were approved:</a:t>
            </a:r>
          </a:p>
          <a:p>
            <a:pPr lvl="2">
              <a:spcBef>
                <a:spcPts val="0"/>
              </a:spcBef>
              <a:spcAft>
                <a:spcPts val="0"/>
              </a:spcAft>
              <a:defRPr/>
            </a:pPr>
            <a:r>
              <a:rPr lang="en-US" altLang="zh-CN" sz="1200" kern="0" dirty="0"/>
              <a:t>Add introduction content</a:t>
            </a:r>
          </a:p>
          <a:p>
            <a:pPr lvl="2">
              <a:spcBef>
                <a:spcPts val="0"/>
              </a:spcBef>
              <a:spcAft>
                <a:spcPts val="0"/>
              </a:spcAft>
              <a:defRPr/>
            </a:pPr>
            <a:r>
              <a:rPr lang="en-US" altLang="zh-CN" sz="1200" kern="0" dirty="0"/>
              <a:t>Adding MSED deployment options</a:t>
            </a:r>
          </a:p>
          <a:p>
            <a:pPr lvl="2">
              <a:spcBef>
                <a:spcPts val="0"/>
              </a:spcBef>
              <a:spcAft>
                <a:spcPts val="0"/>
              </a:spcAft>
              <a:defRPr/>
            </a:pPr>
            <a:r>
              <a:rPr lang="en-US" altLang="zh-CN" sz="1200" kern="0" dirty="0"/>
              <a:t>Use case definition, requirements and solution for registration of MSED into the CCF.</a:t>
            </a:r>
          </a:p>
          <a:p>
            <a:pPr lvl="2">
              <a:spcBef>
                <a:spcPts val="0"/>
              </a:spcBef>
              <a:spcAft>
                <a:spcPts val="0"/>
              </a:spcAft>
              <a:defRPr/>
            </a:pPr>
            <a:r>
              <a:rPr lang="en-US" altLang="zh-CN" sz="1200" kern="0" dirty="0"/>
              <a:t>Use case requirements and solution for publishing management services to the CCF.</a:t>
            </a:r>
          </a:p>
          <a:p>
            <a:pPr lvl="2">
              <a:spcBef>
                <a:spcPts val="0"/>
              </a:spcBef>
              <a:spcAft>
                <a:spcPts val="0"/>
              </a:spcAft>
              <a:defRPr/>
            </a:pPr>
            <a:r>
              <a:rPr lang="en-US" altLang="zh-CN" sz="1200" kern="0" dirty="0"/>
              <a:t>Use case requirements and solution for logging management service API invocation s to the CCF.</a:t>
            </a:r>
          </a:p>
          <a:p>
            <a:pPr lvl="1">
              <a:spcBef>
                <a:spcPts val="0"/>
              </a:spcBef>
              <a:spcAft>
                <a:spcPts val="0"/>
              </a:spcAft>
              <a:defRPr/>
            </a:pPr>
            <a:r>
              <a:rPr lang="en-US" altLang="zh-CN" sz="1200" kern="0" dirty="0"/>
              <a:t>The following topics were discussed but there was no agreement:</a:t>
            </a:r>
          </a:p>
          <a:p>
            <a:pPr lvl="2">
              <a:spcBef>
                <a:spcPts val="0"/>
              </a:spcBef>
              <a:spcAft>
                <a:spcPts val="0"/>
              </a:spcAft>
              <a:defRPr/>
            </a:pPr>
            <a:r>
              <a:rPr lang="en-US" altLang="zh-CN" sz="1200" kern="0" dirty="0"/>
              <a:t>Adding use case definition and requirements for authorizing external </a:t>
            </a:r>
            <a:r>
              <a:rPr lang="en-US" altLang="zh-CN" sz="1200" kern="0" dirty="0" err="1"/>
              <a:t>MnS</a:t>
            </a:r>
            <a:r>
              <a:rPr lang="en-US" altLang="zh-CN" sz="1200" kern="0" dirty="0"/>
              <a:t> consumers at the CCF to consume management services</a:t>
            </a:r>
          </a:p>
          <a:p>
            <a:pPr lvl="2">
              <a:spcBef>
                <a:spcPts val="0"/>
              </a:spcBef>
              <a:spcAft>
                <a:spcPts val="0"/>
              </a:spcAft>
              <a:defRPr/>
            </a:pPr>
            <a:r>
              <a:rPr lang="en-US" altLang="zh-CN" sz="1200" kern="0" dirty="0"/>
              <a:t>Adding use case solution for authorizing external </a:t>
            </a:r>
            <a:r>
              <a:rPr lang="en-US" altLang="zh-CN" sz="1200" kern="0" dirty="0" err="1"/>
              <a:t>MnS</a:t>
            </a:r>
            <a:r>
              <a:rPr lang="en-US" altLang="zh-CN" sz="1200" kern="0" dirty="0"/>
              <a:t> consumers at the CCF to consume management services</a:t>
            </a:r>
            <a:r>
              <a:rPr lang="en-US" altLang="zh-CN" sz="1200" dirty="0"/>
              <a:t>.</a:t>
            </a:r>
          </a:p>
          <a:p>
            <a:pPr marL="341313" lvl="1" indent="-341313">
              <a:spcBef>
                <a:spcPts val="0"/>
              </a:spcBef>
              <a:spcAft>
                <a:spcPts val="0"/>
              </a:spcAft>
              <a:buBlip>
                <a:blip r:embed="rId4"/>
              </a:buBlip>
              <a:defRPr/>
            </a:pPr>
            <a:endParaRPr lang="en-US" sz="1800" kern="0" dirty="0"/>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r>
              <a:rPr lang="en-US" sz="1200" kern="0" dirty="0"/>
              <a:t>Solutions proposed for identified use cases build upon R18 CAPIF features. Rel-18 CRs approved by SA6 (CAPIF stage-2), CT3 (CAPIF stage-3) and SA3 (CAPIF related security aspects) may impact these solutions; coordination will be required in such cases.</a:t>
            </a:r>
            <a:endParaRPr lang="de-DE" sz="1200" kern="0" dirty="0"/>
          </a:p>
          <a:p>
            <a:pPr>
              <a:spcBef>
                <a:spcPts val="0"/>
              </a:spcBef>
              <a:spcAft>
                <a:spcPts val="0"/>
              </a:spcAft>
              <a:defRPr/>
            </a:pPr>
            <a:r>
              <a:rPr lang="de-DE" sz="1800" kern="0" dirty="0"/>
              <a:t>Next steps:</a:t>
            </a:r>
          </a:p>
          <a:p>
            <a:pPr lvl="1">
              <a:spcBef>
                <a:spcPts val="0"/>
              </a:spcBef>
              <a:spcAft>
                <a:spcPts val="0"/>
              </a:spcAft>
              <a:defRPr/>
            </a:pPr>
            <a:r>
              <a:rPr lang="en-US" sz="1200" kern="0" dirty="0"/>
              <a:t>Use case definition, requirement and solution for the authorization of external </a:t>
            </a:r>
            <a:r>
              <a:rPr lang="en-US" sz="1200" kern="0" dirty="0" err="1"/>
              <a:t>MnS</a:t>
            </a:r>
            <a:r>
              <a:rPr lang="en-US" sz="1200" kern="0" dirty="0"/>
              <a:t> consumers at the CCF</a:t>
            </a:r>
            <a:endParaRPr lang="de-DE" sz="1200" kern="0" dirty="0"/>
          </a:p>
          <a:p>
            <a:pPr lvl="1">
              <a:defRPr/>
            </a:pPr>
            <a:endParaRPr lang="en-US" altLang="zh-CN" sz="1200" kern="0" dirty="0"/>
          </a:p>
        </p:txBody>
      </p:sp>
    </p:spTree>
    <p:extLst>
      <p:ext uri="{BB962C8B-B14F-4D97-AF65-F5344CB8AC3E}">
        <p14:creationId xmlns:p14="http://schemas.microsoft.com/office/powerpoint/2010/main" val="226310931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22. </a:t>
            </a:r>
            <a:r>
              <a:rPr lang="en-GB" altLang="en-US" sz="3200" b="1" dirty="0" err="1">
                <a:solidFill>
                  <a:srgbClr val="00B050"/>
                </a:solidFill>
              </a:rPr>
              <a:t>MonstraM</a:t>
            </a:r>
            <a:r>
              <a:rPr lang="en-GB" altLang="en-US" sz="3200" b="1" dirty="0">
                <a:solidFill>
                  <a:srgbClr val="00B050"/>
                </a:solidFill>
              </a:rPr>
              <a:t>: </a:t>
            </a:r>
            <a:r>
              <a:rPr lang="en-US" altLang="en-US" sz="3200" b="1" dirty="0">
                <a:solidFill>
                  <a:srgbClr val="00B050"/>
                </a:solidFill>
              </a:rPr>
              <a:t>Management for </a:t>
            </a:r>
            <a:r>
              <a:rPr lang="en-US" altLang="en-US" sz="3200" b="1" dirty="0" err="1">
                <a:solidFill>
                  <a:srgbClr val="00B050"/>
                </a:solidFill>
              </a:rPr>
              <a:t>MonStra</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400" kern="0" dirty="0"/>
              <a:t>Clean up of editor’s notes</a:t>
            </a:r>
          </a:p>
          <a:p>
            <a:pPr lvl="1">
              <a:spcBef>
                <a:spcPts val="0"/>
              </a:spcBef>
              <a:spcAft>
                <a:spcPts val="0"/>
              </a:spcAft>
              <a:defRPr/>
            </a:pPr>
            <a:r>
              <a:rPr lang="en-US" altLang="zh-CN" sz="1400" kern="0" dirty="0"/>
              <a:t>Improvements of parametrization of solutions </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400" kern="0" dirty="0"/>
              <a:t>None.</a:t>
            </a:r>
            <a:endParaRPr lang="de-DE" sz="1400" kern="0" dirty="0"/>
          </a:p>
          <a:p>
            <a:pPr>
              <a:spcBef>
                <a:spcPts val="0"/>
              </a:spcBef>
              <a:spcAft>
                <a:spcPts val="0"/>
              </a:spcAft>
              <a:defRPr/>
            </a:pPr>
            <a:endParaRPr lang="de-DE" sz="1800" kern="0" dirty="0"/>
          </a:p>
          <a:p>
            <a:pPr>
              <a:spcBef>
                <a:spcPts val="0"/>
              </a:spcBef>
              <a:spcAft>
                <a:spcPts val="0"/>
              </a:spcAft>
              <a:defRPr/>
            </a:pPr>
            <a:r>
              <a:rPr lang="de-DE" sz="1800" kern="0" dirty="0"/>
              <a:t>Next steps:</a:t>
            </a:r>
          </a:p>
          <a:p>
            <a:pPr lvl="1">
              <a:spcBef>
                <a:spcPts val="0"/>
              </a:spcBef>
              <a:spcAft>
                <a:spcPts val="0"/>
              </a:spcAft>
              <a:defRPr/>
            </a:pPr>
            <a:r>
              <a:rPr lang="de-DE" sz="1400" kern="0" dirty="0"/>
              <a:t>Potential editorial improvements</a:t>
            </a:r>
          </a:p>
          <a:p>
            <a:pPr lvl="1">
              <a:spcBef>
                <a:spcPts val="0"/>
              </a:spcBef>
              <a:spcAft>
                <a:spcPts val="0"/>
              </a:spcAft>
              <a:defRPr/>
            </a:pPr>
            <a:endParaRPr lang="de-DE" sz="1200" kern="0" dirty="0"/>
          </a:p>
          <a:p>
            <a:pPr lvl="1">
              <a:defRPr/>
            </a:pP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587589171"/>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微软雅黑" panose="020B0503020204020204" pitchFamily="34" charset="-122"/>
                        </a:rPr>
                        <a:t>1060012</a:t>
                      </a:r>
                      <a:endParaRPr lang="en-US" altLang="zh-CN"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Management for </a:t>
                      </a:r>
                      <a:r>
                        <a:rPr lang="en-US" sz="1000" b="0" i="1" u="none" strike="noStrike" dirty="0" err="1">
                          <a:solidFill>
                            <a:srgbClr val="000000"/>
                          </a:solidFill>
                          <a:effectLst/>
                          <a:latin typeface="+mn-lt"/>
                          <a:ea typeface="等线" panose="02010600030101010101" pitchFamily="2" charset="-122"/>
                        </a:rPr>
                        <a:t>MonStra</a:t>
                      </a:r>
                      <a:endParaRPr lang="en-US" sz="1000" b="0" i="1"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err="1">
                          <a:solidFill>
                            <a:srgbClr val="000000"/>
                          </a:solidFill>
                          <a:effectLst/>
                          <a:latin typeface="+mn-lt"/>
                          <a:ea typeface="等线" panose="02010600030101010101" pitchFamily="2" charset="-122"/>
                        </a:rPr>
                        <a:t>Monstra</a:t>
                      </a:r>
                      <a:r>
                        <a:rPr lang="en-US" altLang="zh-CN" sz="1000" b="0" i="0" u="none" strike="noStrike" dirty="0">
                          <a:solidFill>
                            <a:srgbClr val="000000"/>
                          </a:solidFill>
                          <a:effectLst/>
                          <a:latin typeface="+mn-lt"/>
                          <a:ea typeface="等线" panose="02010600030101010101" pitchFamily="2" charset="-122"/>
                        </a:rPr>
                        <a:t>-OAM</a:t>
                      </a:r>
                      <a:endParaRPr lang="en-US"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rPr>
                        <a:t>S5-245981</a:t>
                      </a: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8413842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Charging SWG</a:t>
            </a:r>
            <a:endParaRPr lang="zh-CN" altLang="en-US" dirty="0"/>
          </a:p>
        </p:txBody>
      </p:sp>
    </p:spTree>
    <p:extLst>
      <p:ext uri="{BB962C8B-B14F-4D97-AF65-F5344CB8AC3E}">
        <p14:creationId xmlns:p14="http://schemas.microsoft.com/office/powerpoint/2010/main" val="1246243590"/>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052F562-181D-4F1B-B9C3-9807387BD9D9}"/>
              </a:ext>
            </a:extLst>
          </p:cNvPr>
          <p:cNvSpPr txBox="1">
            <a:spLocks/>
          </p:cNvSpPr>
          <p:nvPr/>
        </p:nvSpPr>
        <p:spPr bwMode="auto">
          <a:xfrm>
            <a:off x="1090856" y="1687964"/>
            <a:ext cx="10397101" cy="444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341313" indent="-341313">
              <a:spcBef>
                <a:spcPts val="0"/>
              </a:spcBef>
              <a:spcAft>
                <a:spcPts val="0"/>
              </a:spcAft>
              <a:buBlip>
                <a:blip r:embed="rId5"/>
              </a:buBlip>
              <a:defRPr/>
            </a:pPr>
            <a:r>
              <a:rPr lang="en-GB" sz="2400" kern="0" dirty="0">
                <a:ea typeface="MS PGothic" panose="020B0600070205080204" pitchFamily="34" charset="-128"/>
              </a:rPr>
              <a:t>SA5 SWG participations</a:t>
            </a:r>
          </a:p>
          <a:p>
            <a:pPr lvl="1"/>
            <a:r>
              <a:rPr lang="en-GB" sz="1800" dirty="0"/>
              <a:t>Quite stable number of participating and active delegates presenting mobile/satellite operators and mobile communication vendors interests</a:t>
            </a:r>
          </a:p>
          <a:p>
            <a:pPr lvl="1"/>
            <a:endParaRPr lang="en-GB" sz="1800" dirty="0"/>
          </a:p>
          <a:p>
            <a:pPr marL="341313" indent="-341313">
              <a:spcBef>
                <a:spcPts val="0"/>
              </a:spcBef>
              <a:spcAft>
                <a:spcPts val="0"/>
              </a:spcAft>
              <a:buBlip>
                <a:blip r:embed="rId5"/>
              </a:buBlip>
              <a:defRPr/>
            </a:pPr>
            <a:r>
              <a:rPr lang="en-US" sz="2400" dirty="0"/>
              <a:t>Charging Work progress on Rel-19 </a:t>
            </a:r>
          </a:p>
          <a:p>
            <a:pPr marL="952485" lvl="1" indent="-342900">
              <a:buFont typeface="Wingdings" panose="05000000000000000000" pitchFamily="2" charset="2"/>
              <a:buChar char="Ø"/>
            </a:pPr>
            <a:r>
              <a:rPr lang="en-GB" sz="1800" dirty="0"/>
              <a:t>Rel-19 Study Phase has been completed and corresponding WIDs are for approval</a:t>
            </a:r>
          </a:p>
          <a:p>
            <a:pPr marL="952485" lvl="1" indent="-342900">
              <a:buFont typeface="Wingdings" panose="05000000000000000000" pitchFamily="2" charset="2"/>
              <a:buChar char="Ø"/>
            </a:pPr>
            <a:r>
              <a:rPr lang="en-GB" sz="1800" dirty="0"/>
              <a:t>Ongoing Rel-19 WIDs completion is in good progress with 7 new WID proposals</a:t>
            </a:r>
          </a:p>
          <a:p>
            <a:pPr marL="952485" lvl="1" indent="-342900">
              <a:buFont typeface="Wingdings" panose="05000000000000000000" pitchFamily="2" charset="2"/>
              <a:buChar char="Ø"/>
            </a:pPr>
            <a:r>
              <a:rPr lang="en-GB" sz="1800" dirty="0"/>
              <a:t>Joined Session with OAM for new Rel-19 WID on Charging enhancement for MOCN network sharing</a:t>
            </a:r>
          </a:p>
          <a:p>
            <a:pPr marL="952485" lvl="1" indent="-342900">
              <a:buFont typeface="Wingdings" panose="05000000000000000000" pitchFamily="2" charset="2"/>
              <a:buChar char="Ø"/>
            </a:pPr>
            <a:endParaRPr lang="en-GB" sz="1600" kern="0" dirty="0"/>
          </a:p>
          <a:p>
            <a:pPr marL="341313" indent="-341313">
              <a:spcBef>
                <a:spcPts val="0"/>
              </a:spcBef>
              <a:spcAft>
                <a:spcPts val="0"/>
              </a:spcAft>
              <a:buBlip>
                <a:blip r:embed="rId5"/>
              </a:buBlip>
              <a:defRPr/>
            </a:pPr>
            <a:r>
              <a:rPr lang="en-US" sz="2400" kern="0" dirty="0">
                <a:ea typeface="MS PGothic" panose="020B0600070205080204" pitchFamily="34" charset="-128"/>
              </a:rPr>
              <a:t>Charging Work for Rel-20 started</a:t>
            </a:r>
          </a:p>
          <a:p>
            <a:pPr marL="952485" lvl="1" indent="-342900">
              <a:buFont typeface="Wingdings" panose="05000000000000000000" pitchFamily="2" charset="2"/>
              <a:buChar char="Ø"/>
            </a:pPr>
            <a:r>
              <a:rPr lang="en-GB" sz="1800" dirty="0"/>
              <a:t>4 CH prime topics and 7 CH network support topics identified</a:t>
            </a:r>
          </a:p>
          <a:p>
            <a:pPr marL="952485" lvl="1" indent="-342900">
              <a:buFont typeface="Wingdings" panose="05000000000000000000" pitchFamily="2" charset="2"/>
              <a:buChar char="Ø"/>
            </a:pPr>
            <a:r>
              <a:rPr lang="en-GB" sz="1800" dirty="0"/>
              <a:t>2  CH topics selected to start Moderated Email Discussions </a:t>
            </a:r>
            <a:endParaRPr lang="en-GB" sz="2000" dirty="0"/>
          </a:p>
          <a:p>
            <a:pPr marL="341313" indent="-341313">
              <a:spcBef>
                <a:spcPts val="0"/>
              </a:spcBef>
              <a:spcAft>
                <a:spcPts val="0"/>
              </a:spcAft>
              <a:buBlip>
                <a:blip r:embed="rId5"/>
              </a:buBlip>
              <a:defRPr/>
            </a:pPr>
            <a:endParaRPr lang="en-US" sz="2400" kern="0" dirty="0">
              <a:ea typeface="MS PGothic" panose="020B0600070205080204" pitchFamily="34" charset="-128"/>
            </a:endParaRPr>
          </a:p>
          <a:p>
            <a:pPr marL="341313" indent="-341313">
              <a:spcBef>
                <a:spcPts val="0"/>
              </a:spcBef>
              <a:spcAft>
                <a:spcPts val="0"/>
              </a:spcAft>
              <a:buBlip>
                <a:blip r:embed="rId5"/>
              </a:buBlip>
              <a:defRPr/>
            </a:pPr>
            <a:endParaRPr lang="en-US" sz="2400" dirty="0"/>
          </a:p>
          <a:p>
            <a:pPr marL="609600" lvl="1" indent="0">
              <a:buNone/>
            </a:pPr>
            <a:endParaRPr lang="en-GB" sz="1600" kern="0" dirty="0"/>
          </a:p>
          <a:p>
            <a:pPr lvl="1"/>
            <a:endParaRPr lang="en-GB" sz="2000" kern="0" dirty="0"/>
          </a:p>
        </p:txBody>
      </p:sp>
      <p:sp>
        <p:nvSpPr>
          <p:cNvPr id="4" name="Title 1">
            <a:extLst>
              <a:ext uri="{FF2B5EF4-FFF2-40B4-BE49-F238E27FC236}">
                <a16:creationId xmlns:a16="http://schemas.microsoft.com/office/drawing/2014/main" id="{B801084C-6801-4373-BC9D-08DCA6653BAB}"/>
              </a:ext>
            </a:extLst>
          </p:cNvPr>
          <p:cNvSpPr txBox="1">
            <a:spLocks/>
          </p:cNvSpPr>
          <p:nvPr/>
        </p:nvSpPr>
        <p:spPr bwMode="auto">
          <a:xfrm>
            <a:off x="2024794" y="316622"/>
            <a:ext cx="6951645" cy="11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4400" kern="0" dirty="0"/>
              <a:t>General information</a:t>
            </a:r>
            <a:endParaRPr lang="en-US" kern="0" dirty="0"/>
          </a:p>
        </p:txBody>
      </p:sp>
      <p:sp>
        <p:nvSpPr>
          <p:cNvPr id="2" name="TextBox 1">
            <a:extLst>
              <a:ext uri="{FF2B5EF4-FFF2-40B4-BE49-F238E27FC236}">
                <a16:creationId xmlns:a16="http://schemas.microsoft.com/office/drawing/2014/main" id="{21DAF0E5-F7DF-4857-8F08-458DE6FE9223}"/>
              </a:ext>
            </a:extLst>
          </p:cNvPr>
          <p:cNvSpPr txBox="1"/>
          <p:nvPr/>
        </p:nvSpPr>
        <p:spPr>
          <a:xfrm rot="20841592">
            <a:off x="9332976" y="3029712"/>
            <a:ext cx="1245021" cy="292388"/>
          </a:xfrm>
          <a:prstGeom prst="rect">
            <a:avLst/>
          </a:prstGeom>
          <a:solidFill>
            <a:srgbClr val="FFFF00"/>
          </a:solidFill>
        </p:spPr>
        <p:txBody>
          <a:bodyPr wrap="none" rtlCol="0">
            <a:spAutoFit/>
          </a:bodyPr>
          <a:lstStyle/>
          <a:p>
            <a:r>
              <a:rPr lang="en-US" altLang="zh-CN" dirty="0"/>
              <a:t>To be updated</a:t>
            </a:r>
            <a:endParaRPr lang="zh-CN" altLang="en-US" dirty="0"/>
          </a:p>
        </p:txBody>
      </p:sp>
    </p:spTree>
    <p:extLst>
      <p:ext uri="{BB962C8B-B14F-4D97-AF65-F5344CB8AC3E}">
        <p14:creationId xmlns:p14="http://schemas.microsoft.com/office/powerpoint/2010/main" val="2363529410"/>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C1BF-313B-4838-85C8-7573D7717EE7}"/>
              </a:ext>
            </a:extLst>
          </p:cNvPr>
          <p:cNvSpPr>
            <a:spLocks noGrp="1"/>
          </p:cNvSpPr>
          <p:nvPr>
            <p:ph type="title"/>
          </p:nvPr>
        </p:nvSpPr>
        <p:spPr>
          <a:xfrm>
            <a:off x="1206001" y="2454388"/>
            <a:ext cx="9102725" cy="1143000"/>
          </a:xfrm>
        </p:spPr>
        <p:txBody>
          <a:bodyPr/>
          <a:lstStyle/>
          <a:p>
            <a:r>
              <a:rPr lang="sv-SE" dirty="0"/>
              <a:t>Charging (CH) WIs/SIs</a:t>
            </a:r>
            <a:endParaRPr lang="en-GB" dirty="0"/>
          </a:p>
        </p:txBody>
      </p:sp>
    </p:spTree>
    <p:extLst>
      <p:ext uri="{BB962C8B-B14F-4D97-AF65-F5344CB8AC3E}">
        <p14:creationId xmlns:p14="http://schemas.microsoft.com/office/powerpoint/2010/main" val="4035062416"/>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54058-D101-E3E4-ECEC-0CFA03A3399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5AB3454-0761-4780-ABCD-B716486E17E5}"/>
              </a:ext>
            </a:extLst>
          </p:cNvPr>
          <p:cNvSpPr>
            <a:spLocks noGrp="1"/>
          </p:cNvSpPr>
          <p:nvPr>
            <p:ph type="title"/>
          </p:nvPr>
        </p:nvSpPr>
        <p:spPr>
          <a:xfrm>
            <a:off x="476811" y="165101"/>
            <a:ext cx="9339381" cy="1143000"/>
          </a:xfrm>
        </p:spPr>
        <p:txBody>
          <a:bodyPr/>
          <a:lstStyle/>
          <a:p>
            <a:r>
              <a:rPr lang="en-GB" altLang="en-US" sz="3200" b="1" dirty="0"/>
              <a:t>1. CHSEG</a:t>
            </a:r>
            <a:r>
              <a:rPr lang="en-US" altLang="en-US" sz="3200" b="1" dirty="0"/>
              <a:t>:</a:t>
            </a:r>
            <a:r>
              <a:rPr lang="zh-CN" altLang="en-US" sz="3200" b="1" dirty="0"/>
              <a:t> </a:t>
            </a:r>
            <a:r>
              <a:rPr lang="en-GB" altLang="en-US" sz="3200" b="1" dirty="0"/>
              <a:t>WID on CHF Segmentation</a:t>
            </a:r>
          </a:p>
        </p:txBody>
      </p:sp>
      <p:sp>
        <p:nvSpPr>
          <p:cNvPr id="2" name="矩形 5">
            <a:extLst>
              <a:ext uri="{FF2B5EF4-FFF2-40B4-BE49-F238E27FC236}">
                <a16:creationId xmlns:a16="http://schemas.microsoft.com/office/drawing/2014/main" id="{8F3B62A4-8F24-4A8C-399F-8F7AEEDA26EA}"/>
              </a:ext>
            </a:extLst>
          </p:cNvPr>
          <p:cNvSpPr/>
          <p:nvPr/>
        </p:nvSpPr>
        <p:spPr>
          <a:xfrm>
            <a:off x="8684704" y="0"/>
            <a:ext cx="1475084" cy="292388"/>
          </a:xfrm>
          <a:prstGeom prst="rect">
            <a:avLst/>
          </a:prstGeom>
        </p:spPr>
        <p:txBody>
          <a:bodyPr wrap="none">
            <a:spAutoFit/>
          </a:bodyPr>
          <a:lstStyle/>
          <a:p>
            <a:r>
              <a:rPr lang="en-US" altLang="zh-CN" dirty="0">
                <a:solidFill>
                  <a:schemeClr val="bg1"/>
                </a:solidFill>
                <a:highlight>
                  <a:srgbClr val="800080"/>
                </a:highlight>
              </a:rPr>
              <a:t>CH Prime feature</a:t>
            </a:r>
            <a:endParaRPr lang="zh-CN" altLang="en-US" dirty="0">
              <a:solidFill>
                <a:schemeClr val="bg1"/>
              </a:solidFill>
              <a:highlight>
                <a:srgbClr val="800080"/>
              </a:highlight>
            </a:endParaRPr>
          </a:p>
        </p:txBody>
      </p:sp>
      <p:graphicFrame>
        <p:nvGraphicFramePr>
          <p:cNvPr id="9" name="Table 8">
            <a:extLst>
              <a:ext uri="{FF2B5EF4-FFF2-40B4-BE49-F238E27FC236}">
                <a16:creationId xmlns:a16="http://schemas.microsoft.com/office/drawing/2014/main" id="{B9FC8DA1-DBD0-4E33-AA46-6CCE3013AA84}"/>
              </a:ext>
            </a:extLst>
          </p:cNvPr>
          <p:cNvGraphicFramePr>
            <a:graphicFrameLocks noGrp="1"/>
          </p:cNvGraphicFramePr>
          <p:nvPr>
            <p:extLst>
              <p:ext uri="{D42A27DB-BD31-4B8C-83A1-F6EECF244321}">
                <p14:modId xmlns:p14="http://schemas.microsoft.com/office/powerpoint/2010/main" val="3787372091"/>
              </p:ext>
            </p:extLst>
          </p:nvPr>
        </p:nvGraphicFramePr>
        <p:xfrm>
          <a:off x="595842" y="1308101"/>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1040012</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CHF Segmentation</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mn-lt"/>
                          <a:ea typeface="+mn-ea"/>
                          <a:cs typeface="+mn-cs"/>
                        </a:rPr>
                        <a:t>CHFSeg</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60 %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SP-241001</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90 %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10" name="Content Placeholder 7">
            <a:extLst>
              <a:ext uri="{FF2B5EF4-FFF2-40B4-BE49-F238E27FC236}">
                <a16:creationId xmlns:a16="http://schemas.microsoft.com/office/drawing/2014/main" id="{DA8B5A2C-A180-4378-BBF3-9B8588C94138}"/>
              </a:ext>
            </a:extLst>
          </p:cNvPr>
          <p:cNvSpPr txBox="1">
            <a:spLocks/>
          </p:cNvSpPr>
          <p:nvPr/>
        </p:nvSpPr>
        <p:spPr>
          <a:xfrm>
            <a:off x="595842" y="2155372"/>
            <a:ext cx="10925672" cy="419164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marL="0" indent="0">
              <a:spcBef>
                <a:spcPts val="0"/>
              </a:spcBef>
              <a:spcAft>
                <a:spcPts val="0"/>
              </a:spcAft>
              <a:buNone/>
              <a:defRPr/>
            </a:pPr>
            <a:endParaRPr lang="de-DE" altLang="de-DE" sz="2000" kern="0" dirty="0"/>
          </a:p>
          <a:p>
            <a:pPr marL="0" indent="0">
              <a:spcBef>
                <a:spcPts val="0"/>
              </a:spcBef>
              <a:spcAft>
                <a:spcPts val="0"/>
              </a:spcAft>
              <a:buNone/>
              <a:defRPr/>
            </a:pPr>
            <a:r>
              <a:rPr lang="en-US" altLang="de-DE" sz="1600" kern="0" dirty="0"/>
              <a:t>       2</a:t>
            </a:r>
            <a:r>
              <a:rPr lang="en-GB" sz="1600" kern="0" dirty="0">
                <a:sym typeface="+mn-ea"/>
              </a:rPr>
              <a:t> CRs agreed covering stage 2 aspects</a:t>
            </a:r>
            <a:r>
              <a:rPr lang="en-US" altLang="en-GB" sz="1600" kern="0" dirty="0">
                <a:sym typeface="+mn-ea"/>
              </a:rPr>
              <a:t>:</a:t>
            </a:r>
            <a:endParaRPr lang="de-DE" altLang="de-DE" sz="1600" kern="0" dirty="0"/>
          </a:p>
          <a:p>
            <a:pPr lvl="1">
              <a:spcBef>
                <a:spcPts val="0"/>
              </a:spcBef>
              <a:spcAft>
                <a:spcPts val="600"/>
              </a:spcAft>
              <a:defRPr/>
            </a:pPr>
            <a:r>
              <a:rPr lang="en-GB" sz="1400" kern="0" dirty="0"/>
              <a:t>Clarify the CHF selection method for AMF </a:t>
            </a:r>
            <a:r>
              <a:rPr lang="en-US" sz="1400" kern="0" dirty="0">
                <a:sym typeface="+mn-ea"/>
              </a:rPr>
              <a:t>(TS 32.256) and S</a:t>
            </a:r>
            <a:r>
              <a:rPr lang="en-GB" sz="1400" kern="0" dirty="0"/>
              <a:t>MF </a:t>
            </a:r>
            <a:r>
              <a:rPr lang="en-US" sz="1400" kern="0" dirty="0">
                <a:sym typeface="+mn-ea"/>
              </a:rPr>
              <a:t>(TS 32.255) </a:t>
            </a:r>
          </a:p>
          <a:p>
            <a:pPr lvl="1" algn="l">
              <a:spcBef>
                <a:spcPts val="0"/>
              </a:spcBef>
              <a:spcAft>
                <a:spcPts val="600"/>
              </a:spcAft>
              <a:buSzTx/>
              <a:defRPr/>
            </a:pPr>
            <a:endParaRPr lang="en-US" sz="14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endParaRPr lang="en-US" sz="14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endParaRPr lang="en-GB" altLang="zh-CN" sz="1400" dirty="0"/>
          </a:p>
          <a:p>
            <a:pPr lvl="1">
              <a:defRPr/>
            </a:pPr>
            <a:r>
              <a:rPr lang="en-GB" altLang="zh-CN" sz="1400" dirty="0"/>
              <a:t>Complete parameter description</a:t>
            </a:r>
          </a:p>
        </p:txBody>
      </p:sp>
    </p:spTree>
    <p:extLst>
      <p:ext uri="{BB962C8B-B14F-4D97-AF65-F5344CB8AC3E}">
        <p14:creationId xmlns:p14="http://schemas.microsoft.com/office/powerpoint/2010/main" val="2318194028"/>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0BBDA460-B6CA-63BA-5979-4388AAC0C921}"/>
              </a:ext>
            </a:extLst>
          </p:cNvPr>
          <p:cNvSpPr>
            <a:spLocks noGrp="1"/>
          </p:cNvSpPr>
          <p:nvPr>
            <p:ph type="title"/>
          </p:nvPr>
        </p:nvSpPr>
        <p:spPr>
          <a:xfrm>
            <a:off x="359664" y="221071"/>
            <a:ext cx="9681178" cy="1143000"/>
          </a:xfrm>
        </p:spPr>
        <p:txBody>
          <a:bodyPr/>
          <a:lstStyle/>
          <a:p>
            <a:r>
              <a:rPr lang="en-GB" altLang="en-US" sz="3200" b="1" dirty="0"/>
              <a:t>2. P</a:t>
            </a:r>
            <a:r>
              <a:rPr lang="en-US" altLang="zh-CN" sz="3200" b="1" dirty="0"/>
              <a:t>RO</a:t>
            </a:r>
            <a:r>
              <a:rPr lang="en-GB" altLang="en-US" sz="3200" b="1" dirty="0"/>
              <a:t>CH: WID on Charging Aspects for 5G ProSe Ph3</a:t>
            </a:r>
          </a:p>
        </p:txBody>
      </p:sp>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2966860185"/>
              </p:ext>
            </p:extLst>
          </p:nvPr>
        </p:nvGraphicFramePr>
        <p:xfrm>
          <a:off x="670486" y="1381670"/>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1050030</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New WID on Charging Aspects for 5G </a:t>
                      </a:r>
                      <a:r>
                        <a:rPr lang="en-GB" sz="1000" b="1" i="0" u="none" strike="noStrike" kern="1200" dirty="0" err="1">
                          <a:solidFill>
                            <a:srgbClr val="0000FF"/>
                          </a:solidFill>
                          <a:effectLst/>
                          <a:latin typeface="Arial" panose="020B0604020202020204" pitchFamily="34" charset="0"/>
                          <a:ea typeface="+mn-ea"/>
                          <a:cs typeface="+mn-cs"/>
                        </a:rPr>
                        <a:t>ProSe</a:t>
                      </a:r>
                      <a:r>
                        <a:rPr lang="en-GB" sz="1000" b="1" i="0" u="none" strike="noStrike" kern="1200" dirty="0">
                          <a:solidFill>
                            <a:srgbClr val="0000FF"/>
                          </a:solidFill>
                          <a:effectLst/>
                          <a:latin typeface="Arial" panose="020B0604020202020204" pitchFamily="34" charset="0"/>
                          <a:ea typeface="+mn-ea"/>
                          <a:cs typeface="+mn-cs"/>
                        </a:rPr>
                        <a:t> Ph3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5G_ProSe_Ph3_CH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noProof="0" dirty="0">
                          <a:solidFill>
                            <a:srgbClr val="000000"/>
                          </a:solidFill>
                          <a:effectLst/>
                          <a:latin typeface="+mn-lt"/>
                          <a:ea typeface="Microsoft YaHei UI" panose="020B0503020204020204" pitchFamily="34" charset="-122"/>
                          <a:cs typeface="+mn-cs"/>
                        </a:rPr>
                        <a:t>12/09/2025</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25 %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Microsoft YaHei UI" panose="020B0503020204020204" pitchFamily="34" charset="-122"/>
                          <a:cs typeface="+mn-cs"/>
                        </a:rPr>
                        <a:t>SP-241377</a:t>
                      </a:r>
                    </a:p>
                  </a:txBody>
                  <a:tcPr marL="67178" marR="67178"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endParaRPr lang="en-US" sz="1050" kern="1200" dirty="0">
                        <a:solidFill>
                          <a:srgbClr val="000000"/>
                        </a:solidFill>
                        <a:effectLst/>
                        <a:latin typeface="+mn-lt"/>
                        <a:ea typeface="Microsoft YaHei UI" panose="020B0503020204020204" pitchFamily="34"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2" name="矩形 5">
            <a:extLst>
              <a:ext uri="{FF2B5EF4-FFF2-40B4-BE49-F238E27FC236}">
                <a16:creationId xmlns:a16="http://schemas.microsoft.com/office/drawing/2014/main" id="{FDC9444E-1C72-6475-D434-DE5842C3F52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Content Placeholder 7">
            <a:extLst>
              <a:ext uri="{FF2B5EF4-FFF2-40B4-BE49-F238E27FC236}">
                <a16:creationId xmlns:a16="http://schemas.microsoft.com/office/drawing/2014/main" id="{789F0C88-A314-4FEC-AF40-A52940EB23B8}"/>
              </a:ext>
            </a:extLst>
          </p:cNvPr>
          <p:cNvSpPr txBox="1">
            <a:spLocks/>
          </p:cNvSpPr>
          <p:nvPr/>
        </p:nvSpPr>
        <p:spPr>
          <a:xfrm>
            <a:off x="595841" y="2427618"/>
            <a:ext cx="10851027" cy="3870545"/>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marL="457200" lvl="1" indent="0">
              <a:spcBef>
                <a:spcPts val="0"/>
              </a:spcBef>
              <a:spcAft>
                <a:spcPts val="600"/>
              </a:spcAft>
              <a:buNone/>
              <a:defRPr/>
            </a:pPr>
            <a:endParaRPr lang="de-DE" sz="2000" kern="0" dirty="0"/>
          </a:p>
          <a:p>
            <a:pPr marL="457200" lvl="1" indent="0">
              <a:spcBef>
                <a:spcPts val="0"/>
              </a:spcBef>
              <a:spcAft>
                <a:spcPts val="600"/>
              </a:spcAft>
              <a:buNone/>
              <a:defRPr/>
            </a:pPr>
            <a:r>
              <a:rPr lang="en-GB" sz="1600" kern="0" dirty="0"/>
              <a:t>2 CRs agreed covering stage 2 aspects in TS 32.277:</a:t>
            </a:r>
          </a:p>
          <a:p>
            <a:pPr lvl="2">
              <a:spcBef>
                <a:spcPts val="0"/>
              </a:spcBef>
              <a:spcAft>
                <a:spcPts val="600"/>
              </a:spcAft>
              <a:defRPr/>
            </a:pPr>
            <a:r>
              <a:rPr lang="en-GB" sz="1400" kern="0" dirty="0"/>
              <a:t>Add information flows and </a:t>
            </a:r>
            <a:r>
              <a:rPr lang="en-GB" altLang="de-DE" sz="1400" kern="0" dirty="0"/>
              <a:t>information elements to support </a:t>
            </a:r>
            <a:r>
              <a:rPr lang="en-GB" sz="1400" kern="0" dirty="0"/>
              <a:t>layer-3 ProSe UE-to-UE relay communication</a:t>
            </a:r>
          </a:p>
          <a:p>
            <a:pPr lvl="2">
              <a:spcBef>
                <a:spcPts val="0"/>
              </a:spcBef>
              <a:spcAft>
                <a:spcPts val="600"/>
              </a:spcAft>
              <a:defRPr/>
            </a:pPr>
            <a:endParaRPr lang="de-DE" altLang="de-DE" sz="1400" kern="0" dirty="0"/>
          </a:p>
          <a:p>
            <a:pPr>
              <a:spcBef>
                <a:spcPts val="0"/>
              </a:spcBef>
              <a:spcAft>
                <a:spcPts val="0"/>
              </a:spcAft>
              <a:defRPr/>
            </a:pPr>
            <a:r>
              <a:rPr lang="en-US" sz="2000" kern="0" dirty="0"/>
              <a:t>RAN impacts and dependencies:</a:t>
            </a:r>
          </a:p>
          <a:p>
            <a:pPr marL="0" indent="0">
              <a:spcBef>
                <a:spcPts val="0"/>
              </a:spcBef>
              <a:spcAft>
                <a:spcPts val="0"/>
              </a:spcAft>
              <a:buNone/>
              <a:defRPr/>
            </a:pPr>
            <a:endParaRPr lang="en-US"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marL="0" indent="0">
              <a:spcBef>
                <a:spcPts val="0"/>
              </a:spcBef>
              <a:spcAft>
                <a:spcPts val="0"/>
              </a:spcAft>
              <a:buNone/>
              <a:defRPr/>
            </a:pPr>
            <a:endParaRPr lang="de-DE" sz="2000" kern="0" dirty="0"/>
          </a:p>
          <a:p>
            <a:pPr lvl="1">
              <a:defRPr/>
            </a:pPr>
            <a:r>
              <a:rPr lang="en-GB" altLang="zh-CN" sz="1400" dirty="0"/>
              <a:t>Complete parameter description</a:t>
            </a:r>
            <a:endParaRPr lang="en-US" sz="1400" kern="0" dirty="0"/>
          </a:p>
        </p:txBody>
      </p:sp>
    </p:spTree>
    <p:extLst>
      <p:ext uri="{BB962C8B-B14F-4D97-AF65-F5344CB8AC3E}">
        <p14:creationId xmlns:p14="http://schemas.microsoft.com/office/powerpoint/2010/main" val="75698093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612B7A-047C-4603-AFA4-5BF5C41FC612}"/>
              </a:ext>
            </a:extLst>
          </p:cNvPr>
          <p:cNvSpPr>
            <a:spLocks noGrp="1"/>
          </p:cNvSpPr>
          <p:nvPr>
            <p:ph type="title"/>
          </p:nvPr>
        </p:nvSpPr>
        <p:spPr>
          <a:xfrm>
            <a:off x="595842" y="221071"/>
            <a:ext cx="9445000" cy="1143000"/>
          </a:xfrm>
        </p:spPr>
        <p:txBody>
          <a:bodyPr/>
          <a:lstStyle/>
          <a:p>
            <a:r>
              <a:rPr lang="en-GB" altLang="en-US" sz="3200" b="1" dirty="0"/>
              <a:t>3. SATCH: </a:t>
            </a:r>
            <a:r>
              <a:rPr lang="en-US" altLang="zh-CN" sz="3200" b="1" dirty="0"/>
              <a:t>C</a:t>
            </a:r>
            <a:r>
              <a:rPr lang="en-GB" altLang="en-US" sz="3200" b="1" dirty="0" err="1"/>
              <a:t>harging</a:t>
            </a:r>
            <a:r>
              <a:rPr lang="en-GB" altLang="en-US" sz="3200" b="1" dirty="0"/>
              <a:t> aspects of satellite access Phase 3</a:t>
            </a:r>
            <a:br>
              <a:rPr lang="en-GB" altLang="en-US" sz="3200" b="1" dirty="0"/>
            </a:br>
            <a:endParaRPr lang="en-GB" altLang="en-US" sz="3200" b="1" dirty="0">
              <a:solidFill>
                <a:srgbClr val="72AF2F"/>
              </a:solidFill>
              <a:highlight>
                <a:srgbClr val="FFFF00"/>
              </a:highlight>
            </a:endParaRPr>
          </a:p>
        </p:txBody>
      </p:sp>
      <p:graphicFrame>
        <p:nvGraphicFramePr>
          <p:cNvPr id="4" name="Table 3">
            <a:extLst>
              <a:ext uri="{FF2B5EF4-FFF2-40B4-BE49-F238E27FC236}">
                <a16:creationId xmlns:a16="http://schemas.microsoft.com/office/drawing/2014/main" id="{39F071F0-A5FD-45C8-B5FF-F47BE65F0023}"/>
              </a:ext>
            </a:extLst>
          </p:cNvPr>
          <p:cNvGraphicFramePr>
            <a:graphicFrameLocks noGrp="1"/>
          </p:cNvGraphicFramePr>
          <p:nvPr>
            <p:extLst>
              <p:ext uri="{D42A27DB-BD31-4B8C-83A1-F6EECF244321}">
                <p14:modId xmlns:p14="http://schemas.microsoft.com/office/powerpoint/2010/main" val="3372179663"/>
              </p:ext>
            </p:extLst>
          </p:nvPr>
        </p:nvGraphicFramePr>
        <p:xfrm>
          <a:off x="689148" y="1236269"/>
          <a:ext cx="11000316" cy="1024417"/>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308983">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1040014</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Study on charging aspects of satellite access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FS_5GSAT_Ph3_CH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75 %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SP-240980</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351135785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1070014</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Charging aspects of satellite access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5GSAT_Ph3-CH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mn-cs"/>
                        </a:rPr>
                        <a:t>SP-250365</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90 %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5" name="Content Placeholder 7">
            <a:extLst>
              <a:ext uri="{FF2B5EF4-FFF2-40B4-BE49-F238E27FC236}">
                <a16:creationId xmlns:a16="http://schemas.microsoft.com/office/drawing/2014/main" id="{DFE8AD6E-3476-4EF0-868E-FD1122B200E0}"/>
              </a:ext>
            </a:extLst>
          </p:cNvPr>
          <p:cNvSpPr txBox="1">
            <a:spLocks/>
          </p:cNvSpPr>
          <p:nvPr/>
        </p:nvSpPr>
        <p:spPr>
          <a:xfrm>
            <a:off x="689148" y="2311581"/>
            <a:ext cx="11000316" cy="3811496"/>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lvl="1">
              <a:spcBef>
                <a:spcPts val="0"/>
              </a:spcBef>
              <a:spcAft>
                <a:spcPts val="600"/>
              </a:spcAft>
              <a:defRPr/>
            </a:pPr>
            <a:r>
              <a:rPr lang="en-GB" sz="1400" kern="0" dirty="0"/>
              <a:t>8 CRs agreed covering stage 2 and stage 3 aspects:</a:t>
            </a:r>
          </a:p>
          <a:p>
            <a:pPr lvl="2">
              <a:spcBef>
                <a:spcPts val="0"/>
              </a:spcBef>
              <a:spcAft>
                <a:spcPts val="600"/>
              </a:spcAft>
              <a:defRPr/>
            </a:pPr>
            <a:r>
              <a:rPr lang="en-GB" sz="1400" kern="0" dirty="0"/>
              <a:t>32.240: Add MVNO charging which provides satellite service</a:t>
            </a:r>
          </a:p>
          <a:p>
            <a:pPr lvl="2">
              <a:spcBef>
                <a:spcPts val="0"/>
              </a:spcBef>
              <a:spcAft>
                <a:spcPts val="600"/>
              </a:spcAft>
              <a:defRPr/>
            </a:pPr>
            <a:r>
              <a:rPr lang="en-GB" sz="1400" kern="0" dirty="0"/>
              <a:t>32.255: Addition of satellite backhaul category and MVNO charging</a:t>
            </a:r>
          </a:p>
          <a:p>
            <a:pPr lvl="2">
              <a:spcBef>
                <a:spcPts val="0"/>
              </a:spcBef>
              <a:spcAft>
                <a:spcPts val="600"/>
              </a:spcAft>
              <a:defRPr/>
            </a:pPr>
            <a:r>
              <a:rPr lang="en-GB" sz="1400" kern="0" dirty="0"/>
              <a:t>32.256: Add MVNO charging which provides satellite access service</a:t>
            </a:r>
          </a:p>
          <a:p>
            <a:pPr lvl="2">
              <a:spcBef>
                <a:spcPts val="0"/>
              </a:spcBef>
              <a:spcAft>
                <a:spcPts val="600"/>
              </a:spcAft>
              <a:defRPr/>
            </a:pPr>
            <a:r>
              <a:rPr lang="en-GB" sz="1400" kern="0" dirty="0"/>
              <a:t>32.260: Update charging principle for satellite change case</a:t>
            </a:r>
          </a:p>
          <a:p>
            <a:pPr lvl="2">
              <a:spcBef>
                <a:spcPts val="0"/>
              </a:spcBef>
              <a:spcAft>
                <a:spcPts val="600"/>
              </a:spcAft>
              <a:defRPr/>
            </a:pPr>
            <a:r>
              <a:rPr lang="en-GB" sz="1400" kern="0" dirty="0"/>
              <a:t>32.291: Add Data Type and Open API for UE-satellite-UE charging</a:t>
            </a:r>
          </a:p>
          <a:p>
            <a:pPr lvl="2">
              <a:spcBef>
                <a:spcPts val="0"/>
              </a:spcBef>
              <a:spcAft>
                <a:spcPts val="600"/>
              </a:spcAft>
              <a:defRPr/>
            </a:pPr>
            <a:r>
              <a:rPr lang="en-GB" sz="1400" kern="0" dirty="0"/>
              <a:t>32.298: Add </a:t>
            </a:r>
            <a:r>
              <a:rPr lang="en-GB" sz="1400" kern="0" dirty="0" err="1"/>
              <a:t>Store&amp;Forward</a:t>
            </a:r>
            <a:r>
              <a:rPr lang="en-GB" sz="1400" kern="0" dirty="0"/>
              <a:t> charging information in the </a:t>
            </a:r>
            <a:r>
              <a:rPr lang="en-GB" sz="1400" kern="0" dirty="0" err="1"/>
              <a:t>SMSChargingDataTypes</a:t>
            </a:r>
            <a:endParaRPr lang="en-GB" sz="1400" kern="0" dirty="0"/>
          </a:p>
          <a:p>
            <a:pPr lvl="2">
              <a:spcBef>
                <a:spcPts val="0"/>
              </a:spcBef>
              <a:spcAft>
                <a:spcPts val="600"/>
              </a:spcAft>
              <a:defRPr/>
            </a:pPr>
            <a:r>
              <a:rPr lang="en-GB" sz="1400" kern="0" dirty="0"/>
              <a:t>32.298: Add Satellite ID in the </a:t>
            </a:r>
            <a:r>
              <a:rPr lang="en-GB" sz="1400" kern="0" dirty="0" err="1"/>
              <a:t>CHFChargingDataTypes</a:t>
            </a:r>
            <a:r>
              <a:rPr lang="en-GB" sz="1400" kern="0" dirty="0"/>
              <a:t> and </a:t>
            </a:r>
            <a:r>
              <a:rPr lang="en-GB" sz="1400" kern="0" dirty="0" err="1"/>
              <a:t>IMSChargingData</a:t>
            </a:r>
            <a:r>
              <a:rPr lang="en-GB" sz="1400" kern="0" dirty="0"/>
              <a:t> </a:t>
            </a:r>
            <a:r>
              <a:rPr lang="en-GB" sz="1400" kern="0" dirty="0" err="1"/>
              <a:t>Typels</a:t>
            </a:r>
            <a:r>
              <a:rPr lang="en-GB" sz="1400" kern="0" dirty="0"/>
              <a:t> </a:t>
            </a:r>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r>
              <a:rPr lang="en-GB" altLang="zh-CN" sz="1400" dirty="0"/>
              <a:t>Final check of the stage 3 work</a:t>
            </a:r>
            <a:endParaRPr lang="en-US" sz="1400" kern="0" dirty="0"/>
          </a:p>
        </p:txBody>
      </p:sp>
      <p:sp>
        <p:nvSpPr>
          <p:cNvPr id="6" name="矩形 5">
            <a:extLst>
              <a:ext uri="{FF2B5EF4-FFF2-40B4-BE49-F238E27FC236}">
                <a16:creationId xmlns:a16="http://schemas.microsoft.com/office/drawing/2014/main" id="{912EAF87-22DC-417D-B042-0742570757EA}"/>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4103088061"/>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3806B47-3156-41D2-AD9C-1A4DD66C91B2}"/>
              </a:ext>
            </a:extLst>
          </p:cNvPr>
          <p:cNvSpPr>
            <a:spLocks noGrp="1"/>
          </p:cNvSpPr>
          <p:nvPr>
            <p:ph type="title"/>
          </p:nvPr>
        </p:nvSpPr>
        <p:spPr>
          <a:xfrm>
            <a:off x="595842" y="221071"/>
            <a:ext cx="9445000" cy="1143000"/>
          </a:xfrm>
        </p:spPr>
        <p:txBody>
          <a:bodyPr/>
          <a:lstStyle/>
          <a:p>
            <a:r>
              <a:rPr lang="en-GB" altLang="en-US" sz="3200" b="1" dirty="0"/>
              <a:t>4. CAPCH: Charging aspects of CAPIF</a:t>
            </a:r>
            <a:br>
              <a:rPr lang="en-GB" altLang="en-US" sz="3200" b="1" dirty="0"/>
            </a:br>
            <a:endParaRPr lang="en-GB" altLang="en-US" sz="3200" b="1" dirty="0">
              <a:solidFill>
                <a:srgbClr val="72AF2F"/>
              </a:solidFill>
              <a:highlight>
                <a:srgbClr val="FFFF00"/>
              </a:highlight>
            </a:endParaRPr>
          </a:p>
        </p:txBody>
      </p:sp>
      <p:graphicFrame>
        <p:nvGraphicFramePr>
          <p:cNvPr id="4" name="Table 3">
            <a:extLst>
              <a:ext uri="{FF2B5EF4-FFF2-40B4-BE49-F238E27FC236}">
                <a16:creationId xmlns:a16="http://schemas.microsoft.com/office/drawing/2014/main" id="{285547F3-8BF6-4D85-8355-AD34432B9B38}"/>
              </a:ext>
            </a:extLst>
          </p:cNvPr>
          <p:cNvGraphicFramePr>
            <a:graphicFrameLocks noGrp="1"/>
          </p:cNvGraphicFramePr>
          <p:nvPr>
            <p:extLst>
              <p:ext uri="{D42A27DB-BD31-4B8C-83A1-F6EECF244321}">
                <p14:modId xmlns:p14="http://schemas.microsoft.com/office/powerpoint/2010/main" val="1303376819"/>
              </p:ext>
            </p:extLst>
          </p:nvPr>
        </p:nvGraphicFramePr>
        <p:xfrm>
          <a:off x="595842" y="1287276"/>
          <a:ext cx="11000316" cy="1024417"/>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308983">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1040015</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CAPIF</a:t>
                      </a:r>
                    </a:p>
                  </a:txBody>
                  <a:tcPr marL="9525" marR="9525" marT="9525" marB="9525"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FS_CAPIF_Ph2_CH</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Calibri"/>
                          <a:ea typeface="PMingLiU"/>
                          <a:cs typeface="+mn-cs"/>
                        </a:rPr>
                        <a:t>03/03/2025</a:t>
                      </a:r>
                      <a:endParaRPr lang="en-US" altLang="zh-CN" sz="1050" kern="1200" noProof="0" dirty="0">
                        <a:solidFill>
                          <a:srgbClr val="000000"/>
                        </a:solidFill>
                        <a:effectLst/>
                        <a:latin typeface="Calibri"/>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SP-240981</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3476386841"/>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1070015</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Charging aspects of CAPIF</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CH_CAPIF_EXT </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mn-cs"/>
                        </a:rPr>
                        <a:t>SP-250366</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70 %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5" name="Content Placeholder 7">
            <a:extLst>
              <a:ext uri="{FF2B5EF4-FFF2-40B4-BE49-F238E27FC236}">
                <a16:creationId xmlns:a16="http://schemas.microsoft.com/office/drawing/2014/main" id="{4FCBC260-505E-4B3C-8CEE-9A098B25F01A}"/>
              </a:ext>
            </a:extLst>
          </p:cNvPr>
          <p:cNvSpPr txBox="1">
            <a:spLocks/>
          </p:cNvSpPr>
          <p:nvPr/>
        </p:nvSpPr>
        <p:spPr>
          <a:xfrm>
            <a:off x="595842" y="2430276"/>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marL="0" indent="0">
              <a:spcBef>
                <a:spcPts val="0"/>
              </a:spcBef>
              <a:spcAft>
                <a:spcPts val="0"/>
              </a:spcAft>
              <a:buNone/>
              <a:defRPr/>
            </a:pPr>
            <a:endParaRPr lang="en-US" altLang="de-DE" sz="1600" kern="0" dirty="0"/>
          </a:p>
          <a:p>
            <a:pPr marL="0" indent="0">
              <a:spcBef>
                <a:spcPts val="0"/>
              </a:spcBef>
              <a:spcAft>
                <a:spcPts val="0"/>
              </a:spcAft>
              <a:buNone/>
              <a:defRPr/>
            </a:pPr>
            <a:r>
              <a:rPr lang="en-US" altLang="de-DE" sz="1600" kern="0" dirty="0"/>
              <a:t>       9</a:t>
            </a:r>
            <a:r>
              <a:rPr lang="en-GB" sz="1600" kern="0" dirty="0">
                <a:sym typeface="+mn-ea"/>
              </a:rPr>
              <a:t> CRs agreed covering stage 2</a:t>
            </a:r>
            <a:r>
              <a:rPr lang="en-GB" sz="1600" kern="0" dirty="0"/>
              <a:t> and stage 3 aspects</a:t>
            </a:r>
            <a:r>
              <a:rPr lang="en-US" altLang="en-GB" sz="1600" kern="0" dirty="0">
                <a:sym typeface="+mn-ea"/>
              </a:rPr>
              <a:t>:</a:t>
            </a:r>
            <a:endParaRPr lang="de-DE" altLang="de-DE" sz="1600" kern="0" dirty="0"/>
          </a:p>
          <a:p>
            <a:pPr lvl="1">
              <a:spcBef>
                <a:spcPts val="0"/>
              </a:spcBef>
              <a:spcAft>
                <a:spcPts val="600"/>
              </a:spcAft>
              <a:defRPr/>
            </a:pPr>
            <a:r>
              <a:rPr lang="en-GB" sz="1400" kern="0" dirty="0">
                <a:sym typeface="+mn-ea"/>
              </a:rPr>
              <a:t>Addition of the CAPIF Charging Principle,  CAPIF triggers, CAPIF Message Flows (PEC) and CAPIF specific charging information (</a:t>
            </a:r>
            <a:r>
              <a:rPr lang="en-US" sz="1400" kern="0" dirty="0">
                <a:sym typeface="+mn-ea"/>
              </a:rPr>
              <a:t>TS 32.254)</a:t>
            </a:r>
          </a:p>
          <a:p>
            <a:pPr lvl="1">
              <a:spcBef>
                <a:spcPts val="0"/>
              </a:spcBef>
              <a:spcAft>
                <a:spcPts val="600"/>
              </a:spcAft>
              <a:defRPr/>
            </a:pPr>
            <a:r>
              <a:rPr lang="en-US" sz="1400" kern="0" dirty="0">
                <a:sym typeface="+mn-ea"/>
              </a:rPr>
              <a:t>CAPIF Exposure API Function (</a:t>
            </a:r>
            <a:r>
              <a:rPr lang="en-DE" sz="1400" kern="0" dirty="0"/>
              <a:t>Tenant Identifier availability</a:t>
            </a:r>
            <a:r>
              <a:rPr lang="en-US" sz="1400" kern="0" dirty="0">
                <a:sym typeface="+mn-ea"/>
              </a:rPr>
              <a:t>), </a:t>
            </a:r>
            <a:r>
              <a:rPr lang="en-GB" sz="1400" kern="0" dirty="0">
                <a:sym typeface="+mn-ea"/>
              </a:rPr>
              <a:t>CAPIF API Invoker Charging Flow (</a:t>
            </a:r>
            <a:r>
              <a:rPr lang="en-US" sz="1400" kern="0" dirty="0">
                <a:sym typeface="+mn-ea"/>
              </a:rPr>
              <a:t>TS 32.254)</a:t>
            </a:r>
            <a:endParaRPr lang="en-GB" sz="1400" kern="0" dirty="0">
              <a:sym typeface="+mn-ea"/>
            </a:endParaRPr>
          </a:p>
          <a:p>
            <a:pPr lvl="1">
              <a:spcBef>
                <a:spcPts val="0"/>
              </a:spcBef>
              <a:spcAft>
                <a:spcPts val="600"/>
              </a:spcAft>
              <a:defRPr/>
            </a:pPr>
            <a:r>
              <a:rPr lang="en-US" sz="1400" kern="0" dirty="0">
                <a:sym typeface="+mn-ea"/>
              </a:rPr>
              <a:t>CAPIF Service, CAPIF Attribute and CAPIF EnumerationValue </a:t>
            </a:r>
            <a:r>
              <a:rPr lang="en-GB" sz="1400" kern="0" dirty="0">
                <a:sym typeface="+mn-ea"/>
              </a:rPr>
              <a:t>(</a:t>
            </a:r>
            <a:r>
              <a:rPr lang="en-US" sz="1400" kern="0" dirty="0">
                <a:sym typeface="+mn-ea"/>
              </a:rPr>
              <a:t>TS 32.291)</a:t>
            </a:r>
            <a:endParaRPr lang="en-GB" sz="1400" kern="0" dirty="0">
              <a:sym typeface="+mn-ea"/>
            </a:endParaRPr>
          </a:p>
          <a:p>
            <a:pPr marL="0" indent="0">
              <a:spcBef>
                <a:spcPts val="0"/>
              </a:spcBef>
              <a:spcAft>
                <a:spcPts val="0"/>
              </a:spcAft>
              <a:buNone/>
              <a:defRPr/>
            </a:pPr>
            <a:endParaRPr lang="de-DE" altLang="de-DE" sz="1400" kern="0" dirty="0">
              <a:cs typeface="Arial" panose="020B0604020202020204" pitchFamily="34" charset="0"/>
            </a:endParaRPr>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Finalize the stage 3 work</a:t>
            </a:r>
          </a:p>
        </p:txBody>
      </p:sp>
      <p:sp>
        <p:nvSpPr>
          <p:cNvPr id="6" name="矩形 5">
            <a:extLst>
              <a:ext uri="{FF2B5EF4-FFF2-40B4-BE49-F238E27FC236}">
                <a16:creationId xmlns:a16="http://schemas.microsoft.com/office/drawing/2014/main" id="{9CE6823C-DAA6-46DF-BA2A-44A924ECBEDB}"/>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005879963"/>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D9E347-F65F-4924-8D07-3690811DB457}"/>
              </a:ext>
            </a:extLst>
          </p:cNvPr>
          <p:cNvSpPr>
            <a:spLocks noGrp="1"/>
          </p:cNvSpPr>
          <p:nvPr>
            <p:ph type="title"/>
          </p:nvPr>
        </p:nvSpPr>
        <p:spPr>
          <a:xfrm>
            <a:off x="595842" y="221071"/>
            <a:ext cx="9445000" cy="1143000"/>
          </a:xfrm>
        </p:spPr>
        <p:txBody>
          <a:bodyPr/>
          <a:lstStyle/>
          <a:p>
            <a:r>
              <a:rPr lang="en-GB" altLang="en-US" sz="3200" b="1" dirty="0"/>
              <a:t>5. RTCCH: Charging aspects of next generation real time communication services phase 2</a:t>
            </a:r>
            <a:br>
              <a:rPr lang="en-GB" altLang="en-US" sz="3200" b="1" dirty="0"/>
            </a:br>
            <a:endParaRPr lang="en-GB" altLang="en-US" sz="3200" b="1" dirty="0">
              <a:solidFill>
                <a:srgbClr val="72AF2F"/>
              </a:solidFill>
              <a:highlight>
                <a:srgbClr val="FFFF00"/>
              </a:highlight>
            </a:endParaRPr>
          </a:p>
        </p:txBody>
      </p:sp>
      <p:graphicFrame>
        <p:nvGraphicFramePr>
          <p:cNvPr id="4" name="Table 3">
            <a:extLst>
              <a:ext uri="{FF2B5EF4-FFF2-40B4-BE49-F238E27FC236}">
                <a16:creationId xmlns:a16="http://schemas.microsoft.com/office/drawing/2014/main" id="{F0B9AA2B-2FCF-4CA7-AAE6-8E176E9F158B}"/>
              </a:ext>
            </a:extLst>
          </p:cNvPr>
          <p:cNvGraphicFramePr>
            <a:graphicFrameLocks noGrp="1"/>
          </p:cNvGraphicFramePr>
          <p:nvPr>
            <p:extLst>
              <p:ext uri="{D42A27DB-BD31-4B8C-83A1-F6EECF244321}">
                <p14:modId xmlns:p14="http://schemas.microsoft.com/office/powerpoint/2010/main" val="2537480187"/>
              </p:ext>
            </p:extLst>
          </p:nvPr>
        </p:nvGraphicFramePr>
        <p:xfrm>
          <a:off x="595842" y="1193383"/>
          <a:ext cx="11000316" cy="103928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308983">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1040016</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next generation real time communication services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FS_NG_RTC_Ph2_CH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SP-240982</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901493185"/>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1070016</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Charging aspects of next generation real time communication services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NG_RTC_Ph2-CH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40 %</a:t>
                      </a:r>
                    </a:p>
                  </a:txBody>
                  <a:tcPr marL="48003" marR="48003" marT="0" marB="0" anchor="ctr"/>
                </a:tc>
                <a:tc>
                  <a:txBody>
                    <a:bodyPr/>
                    <a:lstStyle/>
                    <a:p>
                      <a:pPr algn="ctr" fontAlgn="t"/>
                      <a:r>
                        <a:rPr lang="en-GB" sz="900" b="0" i="0" u="none" strike="noStrike" kern="1200" dirty="0">
                          <a:solidFill>
                            <a:srgbClr val="FF0000"/>
                          </a:solidFill>
                          <a:effectLst/>
                          <a:latin typeface="Arial" panose="020B0604020202020204" pitchFamily="34" charset="0"/>
                          <a:ea typeface="+mn-ea"/>
                          <a:cs typeface="+mn-cs"/>
                        </a:rPr>
                        <a:t>S5-251857</a:t>
                      </a:r>
                    </a:p>
                    <a:p>
                      <a:pPr algn="ctr" fontAlgn="t"/>
                      <a:r>
                        <a:rPr lang="en-GB" sz="900" b="0" i="0" u="none" strike="noStrike" kern="1200" dirty="0">
                          <a:solidFill>
                            <a:srgbClr val="000000"/>
                          </a:solidFill>
                          <a:effectLst/>
                          <a:latin typeface="Arial" panose="020B0604020202020204" pitchFamily="34" charset="0"/>
                          <a:ea typeface="+mn-ea"/>
                          <a:cs typeface="+mn-cs"/>
                        </a:rPr>
                        <a:t>(SP-250367)</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70 %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5" name="Content Placeholder 7">
            <a:extLst>
              <a:ext uri="{FF2B5EF4-FFF2-40B4-BE49-F238E27FC236}">
                <a16:creationId xmlns:a16="http://schemas.microsoft.com/office/drawing/2014/main" id="{94EBA3C3-5EA8-4BA6-9872-AA56E175FE05}"/>
              </a:ext>
            </a:extLst>
          </p:cNvPr>
          <p:cNvSpPr txBox="1">
            <a:spLocks/>
          </p:cNvSpPr>
          <p:nvPr/>
        </p:nvSpPr>
        <p:spPr>
          <a:xfrm>
            <a:off x="595842" y="2323322"/>
            <a:ext cx="10925672" cy="3993502"/>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SA#107/SA5#160</a:t>
            </a:r>
          </a:p>
          <a:p>
            <a:pPr>
              <a:spcBef>
                <a:spcPts val="0"/>
              </a:spcBef>
              <a:spcAft>
                <a:spcPts val="0"/>
              </a:spcAft>
              <a:defRPr/>
            </a:pPr>
            <a:endParaRPr lang="de-DE" altLang="de-DE" sz="2000" kern="0" dirty="0"/>
          </a:p>
          <a:p>
            <a:pPr marL="0" indent="0">
              <a:spcBef>
                <a:spcPts val="0"/>
              </a:spcBef>
              <a:spcAft>
                <a:spcPts val="0"/>
              </a:spcAft>
              <a:buNone/>
              <a:defRPr/>
            </a:pPr>
            <a:r>
              <a:rPr lang="de-DE" altLang="de-DE" sz="2000" kern="0" dirty="0"/>
              <a:t>     2</a:t>
            </a:r>
            <a:r>
              <a:rPr lang="en-GB" sz="1600" kern="0" dirty="0">
                <a:sym typeface="+mn-ea"/>
              </a:rPr>
              <a:t> CRs agreed covering stage 2 aspects in TS 32.260 </a:t>
            </a:r>
            <a:r>
              <a:rPr lang="en-US" altLang="en-GB" sz="1600" kern="0" dirty="0">
                <a:sym typeface="+mn-ea"/>
              </a:rPr>
              <a:t>:</a:t>
            </a:r>
            <a:endParaRPr lang="de-DE" altLang="de-DE" sz="1600" kern="0" dirty="0"/>
          </a:p>
          <a:p>
            <a:pPr lvl="1" algn="l">
              <a:spcBef>
                <a:spcPts val="0"/>
              </a:spcBef>
              <a:spcAft>
                <a:spcPts val="600"/>
              </a:spcAft>
              <a:buSzTx/>
              <a:defRPr/>
            </a:pPr>
            <a:r>
              <a:rPr lang="en-US" sz="1400" kern="0" dirty="0">
                <a:sym typeface="+mn-ea"/>
              </a:rPr>
              <a:t> Charging principle and information for Avatar communication charging</a:t>
            </a:r>
          </a:p>
          <a:p>
            <a:pPr lvl="1" algn="l">
              <a:spcBef>
                <a:spcPts val="0"/>
              </a:spcBef>
              <a:spcAft>
                <a:spcPts val="600"/>
              </a:spcAft>
              <a:buSzTx/>
              <a:defRPr/>
            </a:pPr>
            <a:endParaRPr lang="en-US" sz="1400" kern="0" dirty="0">
              <a:sym typeface="+mn-ea"/>
            </a:endParaRPr>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Message flow and parameter definition</a:t>
            </a:r>
          </a:p>
        </p:txBody>
      </p:sp>
      <p:sp>
        <p:nvSpPr>
          <p:cNvPr id="6" name="矩形 5">
            <a:extLst>
              <a:ext uri="{FF2B5EF4-FFF2-40B4-BE49-F238E27FC236}">
                <a16:creationId xmlns:a16="http://schemas.microsoft.com/office/drawing/2014/main" id="{0F3935C6-054D-43D3-AEBA-8B9580B37A2C}"/>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05251379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9A069C5-AB22-49B9-ACD0-4C5CE91A67A5}"/>
              </a:ext>
            </a:extLst>
          </p:cNvPr>
          <p:cNvSpPr>
            <a:spLocks noGrp="1"/>
          </p:cNvSpPr>
          <p:nvPr>
            <p:ph type="title"/>
          </p:nvPr>
        </p:nvSpPr>
        <p:spPr>
          <a:xfrm>
            <a:off x="652463" y="228600"/>
            <a:ext cx="9102725" cy="1143000"/>
          </a:xfrm>
        </p:spPr>
        <p:txBody>
          <a:bodyPr/>
          <a:lstStyle/>
          <a:p>
            <a:r>
              <a:rPr lang="en-US" altLang="zh-CN" sz="4000" dirty="0"/>
              <a:t>SA5 meeting statistics (2024/2025) </a:t>
            </a:r>
            <a:endParaRPr lang="zh-CN" altLang="en-US" sz="4000" dirty="0"/>
          </a:p>
        </p:txBody>
      </p:sp>
      <p:graphicFrame>
        <p:nvGraphicFramePr>
          <p:cNvPr id="7" name="Chart 6">
            <a:extLst>
              <a:ext uri="{FF2B5EF4-FFF2-40B4-BE49-F238E27FC236}">
                <a16:creationId xmlns:a16="http://schemas.microsoft.com/office/drawing/2014/main" id="{7DCF55B7-4A1A-4B47-9C01-84295E12D49A}"/>
              </a:ext>
            </a:extLst>
          </p:cNvPr>
          <p:cNvGraphicFramePr>
            <a:graphicFrameLocks/>
          </p:cNvGraphicFramePr>
          <p:nvPr>
            <p:extLst>
              <p:ext uri="{D42A27DB-BD31-4B8C-83A1-F6EECF244321}">
                <p14:modId xmlns:p14="http://schemas.microsoft.com/office/powerpoint/2010/main" val="1960838694"/>
              </p:ext>
            </p:extLst>
          </p:nvPr>
        </p:nvGraphicFramePr>
        <p:xfrm>
          <a:off x="1383829" y="1269840"/>
          <a:ext cx="4260972" cy="20700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5F87BBE2-C5CE-4217-8DFE-A63F1B22C168}"/>
              </a:ext>
            </a:extLst>
          </p:cNvPr>
          <p:cNvGraphicFramePr>
            <a:graphicFrameLocks/>
          </p:cNvGraphicFramePr>
          <p:nvPr>
            <p:extLst>
              <p:ext uri="{D42A27DB-BD31-4B8C-83A1-F6EECF244321}">
                <p14:modId xmlns:p14="http://schemas.microsoft.com/office/powerpoint/2010/main" val="1614962651"/>
              </p:ext>
            </p:extLst>
          </p:nvPr>
        </p:nvGraphicFramePr>
        <p:xfrm>
          <a:off x="6169902" y="1269840"/>
          <a:ext cx="4059936" cy="2070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C4BA92B8-22A4-4877-90F8-5CEDBE542F7A}"/>
              </a:ext>
            </a:extLst>
          </p:cNvPr>
          <p:cNvGraphicFramePr>
            <a:graphicFrameLocks/>
          </p:cNvGraphicFramePr>
          <p:nvPr>
            <p:extLst>
              <p:ext uri="{D42A27DB-BD31-4B8C-83A1-F6EECF244321}">
                <p14:modId xmlns:p14="http://schemas.microsoft.com/office/powerpoint/2010/main" val="971024478"/>
              </p:ext>
            </p:extLst>
          </p:nvPr>
        </p:nvGraphicFramePr>
        <p:xfrm>
          <a:off x="1383829" y="3594600"/>
          <a:ext cx="4260973" cy="24632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图表 1">
            <a:extLst>
              <a:ext uri="{FF2B5EF4-FFF2-40B4-BE49-F238E27FC236}">
                <a16:creationId xmlns:a16="http://schemas.microsoft.com/office/drawing/2014/main" id="{49F6ABC6-6593-419D-BF4B-3DC1DEAB135D}"/>
              </a:ext>
            </a:extLst>
          </p:cNvPr>
          <p:cNvGraphicFramePr>
            <a:graphicFrameLocks/>
          </p:cNvGraphicFramePr>
          <p:nvPr>
            <p:extLst>
              <p:ext uri="{D42A27DB-BD31-4B8C-83A1-F6EECF244321}">
                <p14:modId xmlns:p14="http://schemas.microsoft.com/office/powerpoint/2010/main" val="2947157154"/>
              </p:ext>
            </p:extLst>
          </p:nvPr>
        </p:nvGraphicFramePr>
        <p:xfrm>
          <a:off x="6169902" y="3594600"/>
          <a:ext cx="4059936" cy="24821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9730698"/>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7D631A6-A10E-47B8-93B1-EE286FC220AF}"/>
              </a:ext>
            </a:extLst>
          </p:cNvPr>
          <p:cNvSpPr>
            <a:spLocks noGrp="1"/>
          </p:cNvSpPr>
          <p:nvPr>
            <p:ph type="title"/>
          </p:nvPr>
        </p:nvSpPr>
        <p:spPr>
          <a:xfrm>
            <a:off x="595842" y="221071"/>
            <a:ext cx="9445000" cy="1143000"/>
          </a:xfrm>
        </p:spPr>
        <p:txBody>
          <a:bodyPr/>
          <a:lstStyle/>
          <a:p>
            <a:r>
              <a:rPr lang="en-GB" altLang="en-US" sz="3200" b="1" dirty="0"/>
              <a:t>6. UASCH: Charging for Uncrewed Aerial Systems Phase 3</a:t>
            </a:r>
            <a:endParaRPr lang="en-GB" altLang="en-US" sz="3200" b="1" dirty="0">
              <a:solidFill>
                <a:srgbClr val="72AF2F"/>
              </a:solidFill>
              <a:highlight>
                <a:srgbClr val="FFFF00"/>
              </a:highlight>
            </a:endParaRPr>
          </a:p>
        </p:txBody>
      </p:sp>
      <p:graphicFrame>
        <p:nvGraphicFramePr>
          <p:cNvPr id="4" name="Table 3">
            <a:extLst>
              <a:ext uri="{FF2B5EF4-FFF2-40B4-BE49-F238E27FC236}">
                <a16:creationId xmlns:a16="http://schemas.microsoft.com/office/drawing/2014/main" id="{F50C6DBE-778B-4E1C-AE51-5636AA4371D9}"/>
              </a:ext>
            </a:extLst>
          </p:cNvPr>
          <p:cNvGraphicFramePr>
            <a:graphicFrameLocks noGrp="1"/>
          </p:cNvGraphicFramePr>
          <p:nvPr>
            <p:extLst>
              <p:ext uri="{D42A27DB-BD31-4B8C-83A1-F6EECF244321}">
                <p14:modId xmlns:p14="http://schemas.microsoft.com/office/powerpoint/2010/main" val="1589952961"/>
              </p:ext>
            </p:extLst>
          </p:nvPr>
        </p:nvGraphicFramePr>
        <p:xfrm>
          <a:off x="595842" y="1305564"/>
          <a:ext cx="11000316" cy="1024417"/>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308983">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1040017</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Uncrewed Aerial Vehicle</a:t>
                      </a:r>
                    </a:p>
                  </a:txBody>
                  <a:tcPr marL="9525" marR="9525" marT="9525" marB="9525"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FS_UAS_PH2_CH</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SP-240983</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3628476045"/>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1070017</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Charging for Uncrewed Aerial Systems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UAS_Ph3-CH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5 %</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S5-251801</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(SP-250396)</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45 %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5" name="Content Placeholder 7">
            <a:extLst>
              <a:ext uri="{FF2B5EF4-FFF2-40B4-BE49-F238E27FC236}">
                <a16:creationId xmlns:a16="http://schemas.microsoft.com/office/drawing/2014/main" id="{26A704F7-89B9-4C95-AB60-75EEE950E401}"/>
              </a:ext>
            </a:extLst>
          </p:cNvPr>
          <p:cNvSpPr txBox="1">
            <a:spLocks/>
          </p:cNvSpPr>
          <p:nvPr/>
        </p:nvSpPr>
        <p:spPr>
          <a:xfrm>
            <a:off x="595842" y="2461098"/>
            <a:ext cx="10925672" cy="388591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SA#107/SA5#160</a:t>
            </a:r>
          </a:p>
          <a:p>
            <a:pPr marL="0" indent="0">
              <a:spcBef>
                <a:spcPts val="0"/>
              </a:spcBef>
              <a:spcAft>
                <a:spcPts val="0"/>
              </a:spcAft>
              <a:buNone/>
              <a:defRPr/>
            </a:pPr>
            <a:endParaRPr lang="de-DE" altLang="de-DE" sz="2000" kern="0" dirty="0"/>
          </a:p>
          <a:p>
            <a:pPr marL="457200" lvl="1" indent="0" algn="l">
              <a:spcBef>
                <a:spcPts val="0"/>
              </a:spcBef>
              <a:spcAft>
                <a:spcPts val="600"/>
              </a:spcAft>
              <a:buSzTx/>
              <a:buNone/>
              <a:defRPr/>
            </a:pPr>
            <a:r>
              <a:rPr lang="de-DE" altLang="de-DE" sz="1600" kern="0" dirty="0"/>
              <a:t>3</a:t>
            </a:r>
            <a:r>
              <a:rPr lang="en-GB" sz="1600" kern="0" dirty="0">
                <a:sym typeface="+mn-ea"/>
              </a:rPr>
              <a:t> CRs agreed covering stage 2 aspects</a:t>
            </a:r>
            <a:r>
              <a:rPr lang="en-US" altLang="en-GB" sz="1600" kern="0" dirty="0">
                <a:sym typeface="+mn-ea"/>
              </a:rPr>
              <a:t>:</a:t>
            </a:r>
            <a:endParaRPr lang="de-DE" altLang="de-DE" sz="1600" kern="0" dirty="0"/>
          </a:p>
          <a:p>
            <a:pPr lvl="1" algn="l">
              <a:spcBef>
                <a:spcPts val="0"/>
              </a:spcBef>
              <a:spcAft>
                <a:spcPts val="600"/>
              </a:spcAft>
              <a:buSzTx/>
              <a:defRPr/>
            </a:pPr>
            <a:r>
              <a:rPr lang="en-GB" sz="1400" kern="0" dirty="0">
                <a:sym typeface="+mn-ea"/>
              </a:rPr>
              <a:t>Add charging principles for UAS charging (TS 32.240)</a:t>
            </a:r>
            <a:endParaRPr lang="de-DE" altLang="de-DE" sz="2000" kern="0" dirty="0"/>
          </a:p>
          <a:p>
            <a:pPr lvl="1" algn="l">
              <a:spcBef>
                <a:spcPts val="0"/>
              </a:spcBef>
              <a:spcAft>
                <a:spcPts val="600"/>
              </a:spcAft>
              <a:buSzTx/>
              <a:defRPr/>
            </a:pPr>
            <a:r>
              <a:rPr lang="en-GB" sz="1400" kern="0" dirty="0">
                <a:sym typeface="+mn-ea"/>
              </a:rPr>
              <a:t>Add UAS charging requirements for SMF (TS 32.255)</a:t>
            </a:r>
            <a:endParaRPr lang="de-DE" altLang="de-DE" sz="3200" kern="0" dirty="0"/>
          </a:p>
          <a:p>
            <a:pPr lvl="1">
              <a:spcBef>
                <a:spcPts val="0"/>
              </a:spcBef>
              <a:spcAft>
                <a:spcPts val="600"/>
              </a:spcAft>
              <a:defRPr/>
            </a:pPr>
            <a:r>
              <a:rPr lang="en-GB" sz="1400" kern="0" dirty="0"/>
              <a:t>Add UAS charging requirements for AMF (TS 32.256)</a:t>
            </a:r>
          </a:p>
          <a:p>
            <a:pPr lvl="1">
              <a:spcBef>
                <a:spcPts val="0"/>
              </a:spcBef>
              <a:spcAft>
                <a:spcPts val="600"/>
              </a:spcAft>
              <a:defRPr/>
            </a:pPr>
            <a:endParaRPr lang="de-DE" altLang="de-DE" sz="2000" kern="0" dirty="0"/>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Definition of UE type identification for the stage 2 and stage 3 work completion based on LS exchange with CT WGs </a:t>
            </a:r>
            <a:endParaRPr lang="en-US" sz="1400" kern="0" dirty="0"/>
          </a:p>
        </p:txBody>
      </p:sp>
      <p:sp>
        <p:nvSpPr>
          <p:cNvPr id="6" name="矩形 5">
            <a:extLst>
              <a:ext uri="{FF2B5EF4-FFF2-40B4-BE49-F238E27FC236}">
                <a16:creationId xmlns:a16="http://schemas.microsoft.com/office/drawing/2014/main" id="{E08B759D-6548-4AC0-A9EA-7770357D6DD1}"/>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456956009"/>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67C98-8C9E-A5F5-B857-6753806639F0}"/>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88910A43-C428-1431-8F3E-FDE86F76F445}"/>
              </a:ext>
            </a:extLst>
          </p:cNvPr>
          <p:cNvSpPr>
            <a:spLocks noGrp="1"/>
          </p:cNvSpPr>
          <p:nvPr>
            <p:ph type="title"/>
          </p:nvPr>
        </p:nvSpPr>
        <p:spPr>
          <a:xfrm>
            <a:off x="595842" y="221071"/>
            <a:ext cx="9445000" cy="1143000"/>
          </a:xfrm>
        </p:spPr>
        <p:txBody>
          <a:bodyPr/>
          <a:lstStyle/>
          <a:p>
            <a:r>
              <a:rPr lang="en-GB" altLang="en-US" sz="3200" b="1" dirty="0">
                <a:solidFill>
                  <a:srgbClr val="00B050"/>
                </a:solidFill>
              </a:rPr>
              <a:t>7. LCSCH: WID on Charging Aspects of 5GC </a:t>
            </a:r>
            <a:r>
              <a:rPr lang="en-GB" altLang="en-US" sz="3200" b="1" dirty="0" err="1">
                <a:solidFill>
                  <a:srgbClr val="00B050"/>
                </a:solidFill>
              </a:rPr>
              <a:t>LoCation</a:t>
            </a:r>
            <a:r>
              <a:rPr lang="en-GB" altLang="en-US" sz="3200" b="1" dirty="0">
                <a:solidFill>
                  <a:srgbClr val="00B050"/>
                </a:solidFill>
              </a:rPr>
              <a:t> Services</a:t>
            </a:r>
            <a:endParaRPr lang="en-GB" altLang="en-US" sz="3200" b="1" dirty="0">
              <a:solidFill>
                <a:srgbClr val="00B050"/>
              </a:solidFill>
              <a:highlight>
                <a:srgbClr val="FFFF00"/>
              </a:highlight>
            </a:endParaRPr>
          </a:p>
        </p:txBody>
      </p:sp>
      <p:graphicFrame>
        <p:nvGraphicFramePr>
          <p:cNvPr id="3" name="Table 2">
            <a:extLst>
              <a:ext uri="{FF2B5EF4-FFF2-40B4-BE49-F238E27FC236}">
                <a16:creationId xmlns:a16="http://schemas.microsoft.com/office/drawing/2014/main" id="{239D2E1E-826B-5981-DFAA-667EAFE29A5A}"/>
              </a:ext>
            </a:extLst>
          </p:cNvPr>
          <p:cNvGraphicFramePr>
            <a:graphicFrameLocks noGrp="1"/>
          </p:cNvGraphicFramePr>
          <p:nvPr>
            <p:extLst>
              <p:ext uri="{D42A27DB-BD31-4B8C-83A1-F6EECF244321}">
                <p14:modId xmlns:p14="http://schemas.microsoft.com/office/powerpoint/2010/main" val="3750858778"/>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1070019</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5GC </a:t>
                      </a:r>
                      <a:r>
                        <a:rPr lang="en-GB" sz="1000" b="1" i="0" u="none" strike="noStrike" kern="1200" dirty="0" err="1">
                          <a:solidFill>
                            <a:srgbClr val="0000FF"/>
                          </a:solidFill>
                          <a:effectLst/>
                          <a:latin typeface="Arial" panose="020B0604020202020204" pitchFamily="34" charset="0"/>
                          <a:ea typeface="+mn-ea"/>
                          <a:cs typeface="+mn-cs"/>
                        </a:rPr>
                        <a:t>LoCation</a:t>
                      </a:r>
                      <a:r>
                        <a:rPr lang="en-GB" sz="1000" b="1" i="0" u="none" strike="noStrike" kern="1200" dirty="0">
                          <a:solidFill>
                            <a:srgbClr val="0000FF"/>
                          </a:solidFill>
                          <a:effectLst/>
                          <a:latin typeface="Arial" panose="020B0604020202020204" pitchFamily="34" charset="0"/>
                          <a:ea typeface="+mn-ea"/>
                          <a:cs typeface="+mn-cs"/>
                        </a:rPr>
                        <a:t> Services</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5G_eLCS_CH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SP-250125</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100%</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2" name="矩形 5">
            <a:extLst>
              <a:ext uri="{FF2B5EF4-FFF2-40B4-BE49-F238E27FC236}">
                <a16:creationId xmlns:a16="http://schemas.microsoft.com/office/drawing/2014/main" id="{1EC71DE5-0ECE-33C0-EAA0-4C916F09D488}"/>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Content Placeholder 7">
            <a:extLst>
              <a:ext uri="{FF2B5EF4-FFF2-40B4-BE49-F238E27FC236}">
                <a16:creationId xmlns:a16="http://schemas.microsoft.com/office/drawing/2014/main" id="{45AED172-46C9-4E6F-A6F3-A60ABFFD5DE6}"/>
              </a:ext>
            </a:extLst>
          </p:cNvPr>
          <p:cNvSpPr txBox="1">
            <a:spLocks/>
          </p:cNvSpPr>
          <p:nvPr/>
        </p:nvSpPr>
        <p:spPr>
          <a:xfrm>
            <a:off x="595842" y="2535515"/>
            <a:ext cx="10925672" cy="379064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SA#107/SA5#160</a:t>
            </a:r>
          </a:p>
          <a:p>
            <a:pPr marL="457200" lvl="1" indent="0" algn="l">
              <a:spcBef>
                <a:spcPts val="0"/>
              </a:spcBef>
              <a:spcAft>
                <a:spcPts val="600"/>
              </a:spcAft>
              <a:buSzTx/>
              <a:buNone/>
              <a:defRPr/>
            </a:pPr>
            <a:r>
              <a:rPr lang="de-DE" altLang="de-DE" sz="2000" kern="0" dirty="0"/>
              <a:t>2</a:t>
            </a:r>
            <a:r>
              <a:rPr lang="en-GB" sz="1600" kern="0" dirty="0">
                <a:sym typeface="+mn-ea"/>
              </a:rPr>
              <a:t> CRs agreed covering stage 3 aspects in TS 32.291 and TS 32.298</a:t>
            </a:r>
            <a:r>
              <a:rPr lang="en-US" altLang="en-GB" sz="1600" kern="0" dirty="0">
                <a:sym typeface="+mn-ea"/>
              </a:rPr>
              <a:t>:</a:t>
            </a:r>
            <a:endParaRPr lang="de-DE" altLang="de-DE" sz="1600" kern="0" dirty="0"/>
          </a:p>
          <a:p>
            <a:pPr lvl="1" algn="l">
              <a:spcBef>
                <a:spcPts val="0"/>
              </a:spcBef>
              <a:spcAft>
                <a:spcPts val="600"/>
              </a:spcAft>
              <a:buSzTx/>
              <a:defRPr/>
            </a:pPr>
            <a:r>
              <a:rPr lang="en-GB" sz="1400" kern="0" dirty="0">
                <a:sym typeface="+mn-ea"/>
              </a:rPr>
              <a:t>Introduce </a:t>
            </a:r>
            <a:r>
              <a:rPr lang="en-GB" sz="1400" kern="0" dirty="0" err="1">
                <a:sym typeface="+mn-ea"/>
              </a:rPr>
              <a:t>OpenAPI</a:t>
            </a:r>
            <a:r>
              <a:rPr lang="en-GB" sz="1400" kern="0" dirty="0">
                <a:sym typeface="+mn-ea"/>
              </a:rPr>
              <a:t> extension and add charging information to CDR for 5GS LCS</a:t>
            </a:r>
          </a:p>
          <a:p>
            <a:pPr lvl="1" algn="l">
              <a:spcBef>
                <a:spcPts val="0"/>
              </a:spcBef>
              <a:spcAft>
                <a:spcPts val="600"/>
              </a:spcAft>
              <a:buSzTx/>
              <a:defRPr/>
            </a:pPr>
            <a:endParaRPr lang="de-DE" altLang="de-DE" sz="2000" kern="0" dirty="0"/>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Work item is completed</a:t>
            </a:r>
            <a:endParaRPr lang="en-US" sz="1400" kern="0" dirty="0"/>
          </a:p>
        </p:txBody>
      </p:sp>
    </p:spTree>
    <p:extLst>
      <p:ext uri="{BB962C8B-B14F-4D97-AF65-F5344CB8AC3E}">
        <p14:creationId xmlns:p14="http://schemas.microsoft.com/office/powerpoint/2010/main" val="3685079624"/>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14AD4-CD84-A209-61C0-850445866974}"/>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9C3A0AAF-EC9E-510A-9445-94ADF1F9B371}"/>
              </a:ext>
            </a:extLst>
          </p:cNvPr>
          <p:cNvSpPr>
            <a:spLocks noGrp="1"/>
          </p:cNvSpPr>
          <p:nvPr>
            <p:ph type="title"/>
          </p:nvPr>
        </p:nvSpPr>
        <p:spPr>
          <a:xfrm>
            <a:off x="595842" y="221071"/>
            <a:ext cx="9445000" cy="1143000"/>
          </a:xfrm>
        </p:spPr>
        <p:txBody>
          <a:bodyPr/>
          <a:lstStyle/>
          <a:p>
            <a:r>
              <a:rPr lang="en-GB" altLang="en-US" sz="3200" b="1" dirty="0">
                <a:solidFill>
                  <a:srgbClr val="00B050"/>
                </a:solidFill>
              </a:rPr>
              <a:t>8.AIoTCH: WID on Charging for Ambient power-enabled Internet of Things</a:t>
            </a:r>
            <a:endParaRPr lang="en-GB" altLang="en-US" sz="3200" b="1" dirty="0">
              <a:solidFill>
                <a:srgbClr val="00B050"/>
              </a:solidFill>
              <a:highlight>
                <a:srgbClr val="FFFF00"/>
              </a:highlight>
            </a:endParaRPr>
          </a:p>
        </p:txBody>
      </p:sp>
      <p:graphicFrame>
        <p:nvGraphicFramePr>
          <p:cNvPr id="3" name="Table 2">
            <a:extLst>
              <a:ext uri="{FF2B5EF4-FFF2-40B4-BE49-F238E27FC236}">
                <a16:creationId xmlns:a16="http://schemas.microsoft.com/office/drawing/2014/main" id="{907C1ABF-23B0-4D8A-13B3-7C7277B96F3B}"/>
              </a:ext>
            </a:extLst>
          </p:cNvPr>
          <p:cNvGraphicFramePr>
            <a:graphicFrameLocks noGrp="1"/>
          </p:cNvGraphicFramePr>
          <p:nvPr>
            <p:extLst>
              <p:ext uri="{D42A27DB-BD31-4B8C-83A1-F6EECF244321}">
                <p14:modId xmlns:p14="http://schemas.microsoft.com/office/powerpoint/2010/main" val="4158170339"/>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1070018</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for Ambient power-enabled Internet of Things</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AmbientIoT_CH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SP-250121</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100%</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2" name="矩形 5">
            <a:extLst>
              <a:ext uri="{FF2B5EF4-FFF2-40B4-BE49-F238E27FC236}">
                <a16:creationId xmlns:a16="http://schemas.microsoft.com/office/drawing/2014/main" id="{478E9747-E735-C9BC-3EF3-5836DF387C16}"/>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Content Placeholder 7">
            <a:extLst>
              <a:ext uri="{FF2B5EF4-FFF2-40B4-BE49-F238E27FC236}">
                <a16:creationId xmlns:a16="http://schemas.microsoft.com/office/drawing/2014/main" id="{45EB27DD-3C45-4393-9514-635911928841}"/>
              </a:ext>
            </a:extLst>
          </p:cNvPr>
          <p:cNvSpPr txBox="1">
            <a:spLocks/>
          </p:cNvSpPr>
          <p:nvPr/>
        </p:nvSpPr>
        <p:spPr>
          <a:xfrm>
            <a:off x="595842" y="2453952"/>
            <a:ext cx="10925672" cy="389306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SA#107/SA5#160</a:t>
            </a:r>
          </a:p>
          <a:p>
            <a:pPr>
              <a:spcBef>
                <a:spcPts val="0"/>
              </a:spcBef>
              <a:spcAft>
                <a:spcPts val="0"/>
              </a:spcAft>
              <a:defRPr/>
            </a:pPr>
            <a:endParaRPr lang="de-DE" altLang="de-DE" sz="2000" kern="0" dirty="0"/>
          </a:p>
          <a:p>
            <a:pPr marL="0" indent="0">
              <a:spcBef>
                <a:spcPts val="0"/>
              </a:spcBef>
              <a:spcAft>
                <a:spcPts val="0"/>
              </a:spcAft>
              <a:buNone/>
              <a:defRPr/>
            </a:pPr>
            <a:r>
              <a:rPr lang="de-DE" altLang="de-DE" sz="2000" kern="0" dirty="0"/>
              <a:t>      1</a:t>
            </a:r>
            <a:r>
              <a:rPr lang="en-GB" sz="1600" kern="0" dirty="0">
                <a:sym typeface="+mn-ea"/>
              </a:rPr>
              <a:t> CRs agreed covering stage2 aspects</a:t>
            </a:r>
            <a:r>
              <a:rPr lang="en-US" altLang="en-GB" sz="1600" kern="0" dirty="0">
                <a:sym typeface="+mn-ea"/>
              </a:rPr>
              <a:t>:</a:t>
            </a:r>
            <a:endParaRPr lang="de-DE" altLang="de-DE" sz="1600" kern="0" dirty="0"/>
          </a:p>
          <a:p>
            <a:pPr lvl="1" algn="l">
              <a:spcBef>
                <a:spcPts val="0"/>
              </a:spcBef>
              <a:spcAft>
                <a:spcPts val="600"/>
              </a:spcAft>
              <a:buSzTx/>
              <a:defRPr/>
            </a:pPr>
            <a:r>
              <a:rPr lang="en-GB" sz="1400" kern="0" dirty="0">
                <a:sym typeface="+mn-ea"/>
              </a:rPr>
              <a:t>Add charging support to </a:t>
            </a:r>
            <a:r>
              <a:rPr lang="en-GB" sz="1400" kern="0" dirty="0" err="1">
                <a:sym typeface="+mn-ea"/>
              </a:rPr>
              <a:t>AIoT</a:t>
            </a:r>
            <a:r>
              <a:rPr lang="en-GB" sz="1400" kern="0" dirty="0">
                <a:sym typeface="+mn-ea"/>
              </a:rPr>
              <a:t> service </a:t>
            </a:r>
            <a:r>
              <a:rPr lang="en-US" sz="1400" kern="0" dirty="0">
                <a:sym typeface="+mn-ea"/>
              </a:rPr>
              <a:t>(TS 32.254)</a:t>
            </a:r>
          </a:p>
          <a:p>
            <a:pPr marL="457200" lvl="1" indent="0" algn="l">
              <a:spcBef>
                <a:spcPts val="0"/>
              </a:spcBef>
              <a:spcAft>
                <a:spcPts val="600"/>
              </a:spcAft>
              <a:buSzTx/>
              <a:buNone/>
              <a:defRPr/>
            </a:pPr>
            <a:endParaRPr lang="de-DE" altLang="de-DE" sz="2000" kern="0" dirty="0"/>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Work item is completed</a:t>
            </a:r>
            <a:endParaRPr lang="en-US" sz="1400" kern="0" dirty="0"/>
          </a:p>
        </p:txBody>
      </p:sp>
    </p:spTree>
    <p:extLst>
      <p:ext uri="{BB962C8B-B14F-4D97-AF65-F5344CB8AC3E}">
        <p14:creationId xmlns:p14="http://schemas.microsoft.com/office/powerpoint/2010/main" val="175073754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55D45-CFCD-6215-CA97-593B32245E33}"/>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A01DDFC6-A432-0605-E094-AA7B2A21C9E9}"/>
              </a:ext>
            </a:extLst>
          </p:cNvPr>
          <p:cNvSpPr>
            <a:spLocks noGrp="1"/>
          </p:cNvSpPr>
          <p:nvPr>
            <p:ph type="title"/>
          </p:nvPr>
        </p:nvSpPr>
        <p:spPr>
          <a:xfrm>
            <a:off x="595842" y="221071"/>
            <a:ext cx="9445000" cy="1143000"/>
          </a:xfrm>
        </p:spPr>
        <p:txBody>
          <a:bodyPr/>
          <a:lstStyle/>
          <a:p>
            <a:r>
              <a:rPr lang="en-GB" altLang="en-US" sz="3200" b="1" dirty="0"/>
              <a:t>9. CHNS: WID on Charging enhancement for MOCN network sharing</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C52B67E2-8063-2E36-CFE7-7ABDF14DBD03}"/>
              </a:ext>
            </a:extLst>
          </p:cNvPr>
          <p:cNvGraphicFramePr>
            <a:graphicFrameLocks noGrp="1"/>
          </p:cNvGraphicFramePr>
          <p:nvPr>
            <p:extLst>
              <p:ext uri="{D42A27DB-BD31-4B8C-83A1-F6EECF244321}">
                <p14:modId xmlns:p14="http://schemas.microsoft.com/office/powerpoint/2010/main" val="1082784022"/>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1070020</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enhancement for MOCN network sharing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CHNetShare</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SP-250126</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75%</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2" name="矩形 5">
            <a:extLst>
              <a:ext uri="{FF2B5EF4-FFF2-40B4-BE49-F238E27FC236}">
                <a16:creationId xmlns:a16="http://schemas.microsoft.com/office/drawing/2014/main" id="{3203BD4B-5960-F75B-057D-B8F81E0BFBBD}"/>
              </a:ext>
            </a:extLst>
          </p:cNvPr>
          <p:cNvSpPr/>
          <p:nvPr/>
        </p:nvSpPr>
        <p:spPr>
          <a:xfrm>
            <a:off x="9907863" y="35626"/>
            <a:ext cx="1475084"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800080"/>
                </a:highlight>
                <a:uLnTx/>
                <a:uFillTx/>
                <a:latin typeface="Arial" panose="020B0604020202020204" pitchFamily="34" charset="0"/>
                <a:ea typeface="宋体" panose="02010600030101010101" pitchFamily="2" charset="-122"/>
                <a:cs typeface="Arial" panose="020B0604020202020204" pitchFamily="34" charset="0"/>
              </a:rPr>
              <a:t>CH Prime feature</a:t>
            </a:r>
            <a:endParaRPr kumimoji="0" lang="zh-CN" altLang="en-US" sz="1300" b="0" i="0" u="none" strike="noStrike" kern="1200" cap="none" spc="0" normalizeH="0" baseline="0" noProof="0" dirty="0">
              <a:ln>
                <a:noFill/>
              </a:ln>
              <a:solidFill>
                <a:prstClr val="white"/>
              </a:solidFill>
              <a:effectLst/>
              <a:highlight>
                <a:srgbClr val="800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Content Placeholder 7">
            <a:extLst>
              <a:ext uri="{FF2B5EF4-FFF2-40B4-BE49-F238E27FC236}">
                <a16:creationId xmlns:a16="http://schemas.microsoft.com/office/drawing/2014/main" id="{E97A3984-EEF8-42C8-8ED0-C788B3AE9FEA}"/>
              </a:ext>
            </a:extLst>
          </p:cNvPr>
          <p:cNvSpPr txBox="1">
            <a:spLocks/>
          </p:cNvSpPr>
          <p:nvPr/>
        </p:nvSpPr>
        <p:spPr>
          <a:xfrm>
            <a:off x="595842" y="2463282"/>
            <a:ext cx="10925672" cy="388372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SA#107/SA5#160</a:t>
            </a:r>
          </a:p>
          <a:p>
            <a:pPr marL="0" indent="0">
              <a:spcBef>
                <a:spcPts val="0"/>
              </a:spcBef>
              <a:spcAft>
                <a:spcPts val="0"/>
              </a:spcAft>
              <a:buNone/>
              <a:defRPr/>
            </a:pPr>
            <a:r>
              <a:rPr lang="de-DE" altLang="de-DE" sz="2000" kern="0" dirty="0"/>
              <a:t>       2</a:t>
            </a:r>
            <a:r>
              <a:rPr lang="en-GB" sz="1600" kern="0" dirty="0">
                <a:sym typeface="+mn-ea"/>
              </a:rPr>
              <a:t> CRs withdrawn from SA5#160 to move the stage 2 aspects to TS 28.201</a:t>
            </a:r>
            <a:r>
              <a:rPr lang="en-US" altLang="en-GB" sz="1600" kern="0" dirty="0">
                <a:sym typeface="+mn-ea"/>
              </a:rPr>
              <a:t>:</a:t>
            </a:r>
            <a:endParaRPr lang="de-DE" altLang="de-DE" sz="1600" kern="0" dirty="0"/>
          </a:p>
          <a:p>
            <a:pPr lvl="1" algn="l">
              <a:spcBef>
                <a:spcPts val="0"/>
              </a:spcBef>
              <a:spcAft>
                <a:spcPts val="600"/>
              </a:spcAft>
              <a:buSzTx/>
              <a:defRPr/>
            </a:pPr>
            <a:r>
              <a:rPr lang="en-GB" sz="1400" kern="0" dirty="0">
                <a:sym typeface="+mn-ea"/>
              </a:rPr>
              <a:t>TS 32.255: Introduction of charging requirements and architecture for MOCN</a:t>
            </a:r>
            <a:endParaRPr lang="en-US" sz="1400" kern="0" dirty="0">
              <a:sym typeface="+mn-ea"/>
            </a:endParaRPr>
          </a:p>
          <a:p>
            <a:pPr marL="0" indent="0">
              <a:spcBef>
                <a:spcPts val="0"/>
              </a:spcBef>
              <a:spcAft>
                <a:spcPts val="0"/>
              </a:spcAft>
              <a:buNone/>
              <a:defRPr/>
            </a:pPr>
            <a:r>
              <a:rPr lang="de-DE" altLang="de-DE" sz="2000" kern="0" dirty="0"/>
              <a:t>       8</a:t>
            </a:r>
            <a:r>
              <a:rPr lang="en-GB" sz="1600" kern="0" dirty="0">
                <a:sym typeface="+mn-ea"/>
              </a:rPr>
              <a:t> CRs agreed covering stage 2 aspects</a:t>
            </a:r>
            <a:r>
              <a:rPr lang="en-US" altLang="en-GB" sz="1600" kern="0" dirty="0">
                <a:sym typeface="+mn-ea"/>
              </a:rPr>
              <a:t>:</a:t>
            </a:r>
            <a:endParaRPr lang="de-DE" altLang="de-DE" sz="1600" kern="0" dirty="0"/>
          </a:p>
          <a:p>
            <a:pPr lvl="1" algn="l">
              <a:spcBef>
                <a:spcPts val="0"/>
              </a:spcBef>
              <a:spcAft>
                <a:spcPts val="600"/>
              </a:spcAft>
              <a:buSzTx/>
              <a:defRPr/>
            </a:pPr>
            <a:r>
              <a:rPr lang="en-GB" sz="1400" kern="0" dirty="0">
                <a:sym typeface="+mn-ea"/>
              </a:rPr>
              <a:t>TS 32.255: Addition of charging requirements, principles and architecture for MOCN</a:t>
            </a:r>
            <a:endParaRPr lang="en-US" sz="1400" kern="0" dirty="0">
              <a:sym typeface="+mn-ea"/>
            </a:endParaRPr>
          </a:p>
          <a:p>
            <a:pPr lvl="1" algn="l">
              <a:spcBef>
                <a:spcPts val="0"/>
              </a:spcBef>
              <a:spcAft>
                <a:spcPts val="600"/>
              </a:spcAft>
              <a:buSzTx/>
              <a:defRPr/>
            </a:pPr>
            <a:r>
              <a:rPr lang="en-GB" sz="1400" kern="0" dirty="0">
                <a:sym typeface="+mn-ea"/>
              </a:rPr>
              <a:t>TS 28.201 : Introduction of charging requirements and architecture for MOCN</a:t>
            </a:r>
            <a:endParaRPr lang="en-US" sz="1400" kern="0" dirty="0">
              <a:sym typeface="+mn-ea"/>
            </a:endParaRPr>
          </a:p>
          <a:p>
            <a:pPr lvl="1">
              <a:spcBef>
                <a:spcPts val="0"/>
              </a:spcBef>
              <a:spcAft>
                <a:spcPts val="600"/>
              </a:spcAft>
              <a:defRPr/>
            </a:pPr>
            <a:r>
              <a:rPr lang="en-GB" sz="1400" kern="0" dirty="0">
                <a:sym typeface="+mn-ea"/>
              </a:rPr>
              <a:t>TS 28.201: Addition of message flows and charging information for MOCN</a:t>
            </a:r>
            <a:endParaRPr lang="de-DE" altLang="de-DE" sz="20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Not known</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Complete the stage 3 work</a:t>
            </a:r>
            <a:endParaRPr lang="en-US" sz="1400" kern="0" dirty="0"/>
          </a:p>
        </p:txBody>
      </p:sp>
    </p:spTree>
    <p:extLst>
      <p:ext uri="{BB962C8B-B14F-4D97-AF65-F5344CB8AC3E}">
        <p14:creationId xmlns:p14="http://schemas.microsoft.com/office/powerpoint/2010/main" val="2293494591"/>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709" y="5228041"/>
            <a:ext cx="4008341" cy="519616"/>
          </a:xfrm>
        </p:spPr>
        <p:txBody>
          <a:bodyPr/>
          <a:lstStyle/>
          <a:p>
            <a:r>
              <a:rPr lang="sv-SE" sz="6000" dirty="0" err="1"/>
              <a:t>Thank</a:t>
            </a:r>
            <a:r>
              <a:rPr lang="sv-SE" sz="6000" dirty="0"/>
              <a:t> </a:t>
            </a:r>
            <a:r>
              <a:rPr lang="sv-SE" sz="6000" dirty="0" err="1"/>
              <a:t>you</a:t>
            </a:r>
            <a:r>
              <a:rPr lang="sv-SE" sz="6000" dirty="0"/>
              <a:t>!</a:t>
            </a:r>
          </a:p>
        </p:txBody>
      </p:sp>
    </p:spTree>
    <p:extLst>
      <p:ext uri="{BB962C8B-B14F-4D97-AF65-F5344CB8AC3E}">
        <p14:creationId xmlns:p14="http://schemas.microsoft.com/office/powerpoint/2010/main" val="2801942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General information </a:t>
            </a:r>
            <a:br>
              <a:rPr lang="en-US" altLang="zh-CN" sz="4400" b="1" dirty="0"/>
            </a:br>
            <a:r>
              <a:rPr lang="en-US" altLang="zh-CN" sz="2800" dirty="0"/>
              <a:t>(time plan/meeting plan/forge)</a:t>
            </a:r>
            <a:endParaRPr lang="zh-CN" altLang="en-US" dirty="0"/>
          </a:p>
        </p:txBody>
      </p:sp>
    </p:spTree>
    <p:extLst>
      <p:ext uri="{BB962C8B-B14F-4D97-AF65-F5344CB8AC3E}">
        <p14:creationId xmlns:p14="http://schemas.microsoft.com/office/powerpoint/2010/main" val="3453018605"/>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CBA0FCC-F867-4202-823A-96CB778B3645}"/>
              </a:ext>
            </a:extLst>
          </p:cNvPr>
          <p:cNvSpPr>
            <a:spLocks noGrp="1"/>
          </p:cNvSpPr>
          <p:nvPr>
            <p:ph type="title"/>
          </p:nvPr>
        </p:nvSpPr>
        <p:spPr>
          <a:xfrm>
            <a:off x="652463" y="228600"/>
            <a:ext cx="9102725" cy="1143000"/>
          </a:xfrm>
        </p:spPr>
        <p:txBody>
          <a:bodyPr/>
          <a:lstStyle/>
          <a:p>
            <a:r>
              <a:rPr lang="en-US" altLang="zh-CN" dirty="0"/>
              <a:t>3GPP SA &amp; SA5 meeting calendar (2025)</a:t>
            </a:r>
            <a:endParaRPr lang="zh-CN" altLang="en-US" dirty="0"/>
          </a:p>
        </p:txBody>
      </p:sp>
      <p:graphicFrame>
        <p:nvGraphicFramePr>
          <p:cNvPr id="8" name="Table 7">
            <a:extLst>
              <a:ext uri="{FF2B5EF4-FFF2-40B4-BE49-F238E27FC236}">
                <a16:creationId xmlns:a16="http://schemas.microsoft.com/office/drawing/2014/main" id="{4372CFA6-B150-48A8-8616-5C53050DD2CD}"/>
              </a:ext>
            </a:extLst>
          </p:cNvPr>
          <p:cNvGraphicFramePr>
            <a:graphicFrameLocks noGrp="1"/>
          </p:cNvGraphicFramePr>
          <p:nvPr/>
        </p:nvGraphicFramePr>
        <p:xfrm>
          <a:off x="570000" y="1371600"/>
          <a:ext cx="11052000" cy="3932166"/>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641908">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67524">
                <a:tc>
                  <a:txBody>
                    <a:bodyPr/>
                    <a:lstStyle/>
                    <a:p>
                      <a:pPr algn="ctr"/>
                      <a:r>
                        <a:rPr lang="en-US" altLang="zh-CN" sz="1400" b="1" dirty="0">
                          <a:latin typeface="+mn-lt"/>
                        </a:rPr>
                        <a:t>SA5#159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Feb 2025- 21 Feb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Sophia Antipolis, FR</a:t>
                      </a:r>
                      <a:endParaRPr lang="zh-CN" altLang="en-US" sz="1400" dirty="0">
                        <a:latin typeface="+mn-lt"/>
                      </a:endParaRPr>
                    </a:p>
                  </a:txBody>
                  <a:tcPr/>
                </a:tc>
                <a:tc>
                  <a:txBody>
                    <a:bodyPr/>
                    <a:lstStyle/>
                    <a:p>
                      <a:r>
                        <a:rPr lang="en-US" altLang="zh-CN" sz="1400" dirty="0">
                          <a:latin typeface="+mn-lt"/>
                        </a:rPr>
                        <a:t>5GA SA5 workshop</a:t>
                      </a:r>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67524">
                <a:tc>
                  <a:txBody>
                    <a:bodyPr/>
                    <a:lstStyle/>
                    <a:p>
                      <a:pPr algn="ctr"/>
                      <a:r>
                        <a:rPr lang="en-US" altLang="zh-CN" sz="1400" b="1" dirty="0">
                          <a:latin typeface="+mn-lt"/>
                        </a:rPr>
                        <a:t>SA#107</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10 Mar 2025- 14 Mar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Incheon, South Korea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6G workshop</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07 Apr 2025- 11 Apr 2025</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r>
                        <a:rPr lang="en-US" altLang="zh-CN" sz="1400" dirty="0">
                          <a:latin typeface="+mn-lt"/>
                        </a:rPr>
                        <a:t>SA2/3/4/5/6</a:t>
                      </a:r>
                      <a:endParaRPr lang="zh-CN" altLang="en-US" sz="1400" dirty="0">
                        <a:latin typeface="+mn-lt"/>
                      </a:endParaRPr>
                    </a:p>
                  </a:txBody>
                  <a:tcPr/>
                </a:tc>
                <a:extLst>
                  <a:ext uri="{0D108BD9-81ED-4DB2-BD59-A6C34878D82A}">
                    <a16:rowId xmlns:a16="http://schemas.microsoft.com/office/drawing/2014/main" val="3103087858"/>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SA5#161</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19 May 2025- 23 May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Fukuoka, Japan</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 WGs</a:t>
                      </a:r>
                      <a:endParaRPr lang="zh-CN" altLang="en-US" sz="1400" dirty="0">
                        <a:latin typeface="+mn-lt"/>
                      </a:endParaRPr>
                    </a:p>
                  </a:txBody>
                  <a:tcPr/>
                </a:tc>
                <a:extLst>
                  <a:ext uri="{0D108BD9-81ED-4DB2-BD59-A6C34878D82A}">
                    <a16:rowId xmlns:a16="http://schemas.microsoft.com/office/drawing/2014/main" val="4082371747"/>
                  </a:ext>
                </a:extLst>
              </a:tr>
              <a:tr h="302074">
                <a:tc>
                  <a:txBody>
                    <a:bodyPr/>
                    <a:lstStyle/>
                    <a:p>
                      <a:pPr algn="ctr"/>
                      <a:r>
                        <a:rPr lang="en-US" altLang="zh-CN" sz="1400" b="1" dirty="0">
                          <a:latin typeface="+mn-lt"/>
                        </a:rPr>
                        <a:t>SA#108</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09 Jun 2025- 13 Jun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Prague, Czech Republic</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034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SA5#162</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25 Aug 2025- 29 Aug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SA WGs/CT WGs</a:t>
                      </a:r>
                      <a:endParaRPr lang="zh-CN" altLang="en-US" sz="1400" dirty="0">
                        <a:latin typeface="+mn-lt"/>
                      </a:endParaRPr>
                    </a:p>
                  </a:txBody>
                  <a:tcPr/>
                </a:tc>
                <a:extLst>
                  <a:ext uri="{0D108BD9-81ED-4DB2-BD59-A6C34878D82A}">
                    <a16:rowId xmlns:a16="http://schemas.microsoft.com/office/drawing/2014/main" val="294041893"/>
                  </a:ext>
                </a:extLst>
              </a:tr>
              <a:tr h="306832">
                <a:tc>
                  <a:txBody>
                    <a:bodyPr/>
                    <a:lstStyle/>
                    <a:p>
                      <a:pPr algn="ctr"/>
                      <a:r>
                        <a:rPr lang="en-US" altLang="zh-CN" sz="1400" b="1" dirty="0">
                          <a:latin typeface="+mn-lt"/>
                        </a:rPr>
                        <a:t>SA#109</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15 Sep 2025- 19 Sep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China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Rel-19 freeze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36402">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SA5#163</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Oct 2025- 17 Oct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China</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SA2/3/4/5/6 and CT1/3/4 WGs</a:t>
                      </a:r>
                      <a:endParaRPr lang="zh-CN" altLang="en-US" sz="1400" dirty="0">
                        <a:latin typeface="+mn-lt"/>
                      </a:endParaRPr>
                    </a:p>
                  </a:txBody>
                  <a:tcPr/>
                </a:tc>
                <a:extLst>
                  <a:ext uri="{0D108BD9-81ED-4DB2-BD59-A6C34878D82A}">
                    <a16:rowId xmlns:a16="http://schemas.microsoft.com/office/drawing/2014/main" val="882707792"/>
                  </a:ext>
                </a:extLst>
              </a:tr>
              <a:tr h="31946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SA5#164</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Nov 2025- 21 Nov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DALLAS, TEXAS</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CT WGs, SA WGs, RAN WGs</a:t>
                      </a:r>
                      <a:endParaRPr lang="zh-CN" altLang="en-US" sz="1400" dirty="0">
                        <a:latin typeface="+mn-lt"/>
                      </a:endParaRPr>
                    </a:p>
                  </a:txBody>
                  <a:tcPr/>
                </a:tc>
                <a:extLst>
                  <a:ext uri="{0D108BD9-81ED-4DB2-BD59-A6C34878D82A}">
                    <a16:rowId xmlns:a16="http://schemas.microsoft.com/office/drawing/2014/main" val="3748246202"/>
                  </a:ext>
                </a:extLst>
              </a:tr>
              <a:tr h="367524">
                <a:tc>
                  <a:txBody>
                    <a:bodyPr/>
                    <a:lstStyle/>
                    <a:p>
                      <a:pPr algn="ctr"/>
                      <a:r>
                        <a:rPr lang="en-US" altLang="zh-CN" sz="1400" b="1" dirty="0">
                          <a:latin typeface="+mn-lt"/>
                        </a:rPr>
                        <a:t>SA#110</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Dec 2025- 12 Dec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BALTIMORE, MARYLAND</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9" name="Rectangle 8">
            <a:extLst>
              <a:ext uri="{FF2B5EF4-FFF2-40B4-BE49-F238E27FC236}">
                <a16:creationId xmlns:a16="http://schemas.microsoft.com/office/drawing/2014/main" id="{298209A6-B80F-42C3-87C2-B85AF97D5622}"/>
              </a:ext>
            </a:extLst>
          </p:cNvPr>
          <p:cNvSpPr/>
          <p:nvPr/>
        </p:nvSpPr>
        <p:spPr>
          <a:xfrm>
            <a:off x="457176" y="5349486"/>
            <a:ext cx="11277648" cy="1077218"/>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6 f2f SA5 meeting planned in 2025</a:t>
            </a:r>
          </a:p>
          <a:p>
            <a:pPr marL="381000" indent="-379413">
              <a:spcBef>
                <a:spcPct val="20000"/>
              </a:spcBef>
              <a:buClr>
                <a:srgbClr val="C00000"/>
              </a:buClr>
              <a:buBlip>
                <a:blip r:embed="rId2"/>
              </a:buBlip>
            </a:pPr>
            <a:r>
              <a:rPr lang="en-US" altLang="en-US" sz="2000" kern="0" dirty="0">
                <a:solidFill>
                  <a:prstClr val="black"/>
                </a:solidFill>
                <a:latin typeface="Calibri"/>
              </a:rPr>
              <a:t>This slide is only for information, please book your hotel/flight after you received official meeting invitation</a:t>
            </a:r>
          </a:p>
        </p:txBody>
      </p:sp>
    </p:spTree>
    <p:extLst>
      <p:ext uri="{BB962C8B-B14F-4D97-AF65-F5344CB8AC3E}">
        <p14:creationId xmlns:p14="http://schemas.microsoft.com/office/powerpoint/2010/main" val="3999594937"/>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5EBBB53-9B33-4777-9115-647F72E174FE}"/>
              </a:ext>
            </a:extLst>
          </p:cNvPr>
          <p:cNvSpPr/>
          <p:nvPr/>
        </p:nvSpPr>
        <p:spPr>
          <a:xfrm>
            <a:off x="493776" y="5463853"/>
            <a:ext cx="11622023" cy="701731"/>
          </a:xfrm>
          <a:prstGeom prst="rect">
            <a:avLst/>
          </a:prstGeom>
        </p:spPr>
        <p:txBody>
          <a:bodyPr wrap="square">
            <a:spAutoFit/>
          </a:bodyPr>
          <a:lstStyle/>
          <a:p>
            <a:pPr marL="381000" indent="-379413">
              <a:spcBef>
                <a:spcPct val="20000"/>
              </a:spcBef>
              <a:buClr>
                <a:srgbClr val="C00000"/>
              </a:buClr>
              <a:buBlip>
                <a:blip r:embed="rId2"/>
              </a:buBlip>
            </a:pPr>
            <a:r>
              <a:rPr lang="en-US" altLang="en-US" sz="1800" kern="0" dirty="0">
                <a:solidFill>
                  <a:prstClr val="black"/>
                </a:solidFill>
                <a:latin typeface="Calibri"/>
              </a:rPr>
              <a:t>6 f2f SA5 meeting planned in 2026,</a:t>
            </a:r>
            <a:r>
              <a:rPr lang="en-US" altLang="en-US" sz="1800" kern="0" dirty="0">
                <a:highlight>
                  <a:srgbClr val="00FFFF"/>
                </a:highlight>
                <a:latin typeface="Calibri"/>
              </a:rPr>
              <a:t> SA5 meetings </a:t>
            </a:r>
            <a:r>
              <a:rPr lang="en-US" altLang="en-US" sz="1800" kern="0" dirty="0">
                <a:solidFill>
                  <a:prstClr val="black"/>
                </a:solidFill>
                <a:highlight>
                  <a:srgbClr val="00FFFF"/>
                </a:highlight>
                <a:latin typeface="Calibri"/>
              </a:rPr>
              <a:t>to be collocated with other SA WG as much as possible</a:t>
            </a:r>
            <a:r>
              <a:rPr lang="en-US" altLang="en-US" sz="1800" kern="0" dirty="0">
                <a:solidFill>
                  <a:prstClr val="black"/>
                </a:solidFill>
                <a:latin typeface="Calibri"/>
              </a:rPr>
              <a:t>.</a:t>
            </a:r>
          </a:p>
          <a:p>
            <a:pPr marL="381000" indent="-379413">
              <a:spcBef>
                <a:spcPct val="20000"/>
              </a:spcBef>
              <a:buClr>
                <a:srgbClr val="C00000"/>
              </a:buClr>
              <a:buBlip>
                <a:blip r:embed="rId2"/>
              </a:buBlip>
            </a:pPr>
            <a:r>
              <a:rPr lang="en-US" altLang="en-US" sz="1800" kern="0" dirty="0">
                <a:solidFill>
                  <a:prstClr val="black"/>
                </a:solidFill>
                <a:latin typeface="Calibri"/>
              </a:rPr>
              <a:t>This slide is only for information, please book your hotel/flight after you received official meeting invitation</a:t>
            </a:r>
          </a:p>
        </p:txBody>
      </p:sp>
      <p:sp>
        <p:nvSpPr>
          <p:cNvPr id="7" name="TextBox 6">
            <a:extLst>
              <a:ext uri="{FF2B5EF4-FFF2-40B4-BE49-F238E27FC236}">
                <a16:creationId xmlns:a16="http://schemas.microsoft.com/office/drawing/2014/main" id="{9A885C84-341C-4314-B227-C6BA7B41ED59}"/>
              </a:ext>
            </a:extLst>
          </p:cNvPr>
          <p:cNvSpPr txBox="1"/>
          <p:nvPr/>
        </p:nvSpPr>
        <p:spPr>
          <a:xfrm>
            <a:off x="8624947" y="6145836"/>
            <a:ext cx="3073277" cy="292388"/>
          </a:xfrm>
          <a:prstGeom prst="rect">
            <a:avLst/>
          </a:prstGeom>
          <a:noFill/>
        </p:spPr>
        <p:txBody>
          <a:bodyPr wrap="none" rtlCol="0">
            <a:spAutoFit/>
          </a:bodyPr>
          <a:lstStyle/>
          <a:p>
            <a:r>
              <a:rPr lang="en-US" altLang="zh-CN" dirty="0"/>
              <a:t>Reference: confirmed </a:t>
            </a:r>
            <a:r>
              <a:rPr lang="en-US" altLang="zh-CN" dirty="0" err="1"/>
              <a:t>tdoc</a:t>
            </a:r>
            <a:r>
              <a:rPr lang="en-US" altLang="zh-CN" dirty="0"/>
              <a:t> from MHPG</a:t>
            </a:r>
            <a:endParaRPr lang="zh-CN" altLang="en-US" dirty="0"/>
          </a:p>
        </p:txBody>
      </p:sp>
      <p:graphicFrame>
        <p:nvGraphicFramePr>
          <p:cNvPr id="9" name="Table 8">
            <a:extLst>
              <a:ext uri="{FF2B5EF4-FFF2-40B4-BE49-F238E27FC236}">
                <a16:creationId xmlns:a16="http://schemas.microsoft.com/office/drawing/2014/main" id="{A136CB0E-F29C-410E-BCA4-BD3FECF0105A}"/>
              </a:ext>
            </a:extLst>
          </p:cNvPr>
          <p:cNvGraphicFramePr>
            <a:graphicFrameLocks noGrp="1"/>
          </p:cNvGraphicFramePr>
          <p:nvPr>
            <p:extLst>
              <p:ext uri="{D42A27DB-BD31-4B8C-83A1-F6EECF244321}">
                <p14:modId xmlns:p14="http://schemas.microsoft.com/office/powerpoint/2010/main" val="2566889331"/>
              </p:ext>
            </p:extLst>
          </p:nvPr>
        </p:nvGraphicFramePr>
        <p:xfrm>
          <a:off x="570000" y="1371600"/>
          <a:ext cx="11052000" cy="3777430"/>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560906">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21146">
                <a:tc>
                  <a:txBody>
                    <a:bodyPr/>
                    <a:lstStyle/>
                    <a:p>
                      <a:pPr algn="ctr"/>
                      <a:r>
                        <a:rPr lang="en-US" altLang="zh-CN" sz="1400" b="1" dirty="0">
                          <a:latin typeface="+mn-lt"/>
                        </a:rPr>
                        <a:t>SA5#165</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9 Feb 2026 - 13 Feb 2026 </a:t>
                      </a:r>
                      <a:endParaRPr lang="zh-CN" altLang="en-US" sz="1400" kern="1200" dirty="0">
                        <a:solidFill>
                          <a:schemeClr val="dk1"/>
                        </a:solidFill>
                        <a:latin typeface="+mn-lt"/>
                        <a:ea typeface="+mn-ea"/>
                        <a:cs typeface="+mn-cs"/>
                      </a:endParaRPr>
                    </a:p>
                  </a:txBody>
                  <a:tcPr/>
                </a:tc>
                <a:tc>
                  <a:txBody>
                    <a:bodyPr/>
                    <a:lstStyle/>
                    <a:p>
                      <a:r>
                        <a:rPr lang="en-US" altLang="zh-CN" sz="1400" dirty="0"/>
                        <a:t>India</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21146">
                <a:tc>
                  <a:txBody>
                    <a:bodyPr/>
                    <a:lstStyle/>
                    <a:p>
                      <a:pPr algn="ctr"/>
                      <a:r>
                        <a:rPr lang="en-US" altLang="zh-CN" sz="1400" b="1" dirty="0">
                          <a:latin typeface="+mn-lt"/>
                        </a:rPr>
                        <a:t>SA#111</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9 Mar 2026 - 13 Mar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Japan</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26395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SA5#166</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Apr 2026 - 17 Apr 2026</a:t>
                      </a:r>
                      <a:endParaRPr lang="zh-CN" altLang="en-US" sz="1400" kern="1200" dirty="0">
                        <a:solidFill>
                          <a:schemeClr val="dk1"/>
                        </a:solidFill>
                        <a:latin typeface="+mn-lt"/>
                        <a:ea typeface="+mn-ea"/>
                        <a:cs typeface="+mn-cs"/>
                      </a:endParaRPr>
                    </a:p>
                  </a:txBody>
                  <a:tcPr/>
                </a:tc>
                <a:tc>
                  <a:txBody>
                    <a:bodyPr/>
                    <a:lstStyle/>
                    <a:p>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3103087858"/>
                  </a:ext>
                </a:extLst>
              </a:tr>
              <a:tr h="26395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SA5#167</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18 May 2026 - 22 May 2026</a:t>
                      </a:r>
                      <a:endParaRPr lang="zh-CN" altLang="en-US" sz="1400" kern="1200" dirty="0">
                        <a:solidFill>
                          <a:schemeClr val="dk1"/>
                        </a:solidFill>
                        <a:latin typeface="+mn-lt"/>
                        <a:ea typeface="+mn-ea"/>
                        <a:cs typeface="+mn-cs"/>
                      </a:endParaRPr>
                    </a:p>
                  </a:txBody>
                  <a:tcPr/>
                </a:tc>
                <a:tc>
                  <a:txBody>
                    <a:bodyPr/>
                    <a:lstStyle/>
                    <a:p>
                      <a:r>
                        <a:rPr lang="en-US" altLang="zh-CN" sz="1400" b="0" dirty="0"/>
                        <a:t>China</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082371747"/>
                  </a:ext>
                </a:extLst>
              </a:tr>
              <a:tr h="263956">
                <a:tc>
                  <a:txBody>
                    <a:bodyPr/>
                    <a:lstStyle/>
                    <a:p>
                      <a:pPr algn="ctr"/>
                      <a:r>
                        <a:rPr lang="en-US" altLang="zh-CN" sz="1400" b="1" dirty="0">
                          <a:latin typeface="+mn-lt"/>
                        </a:rPr>
                        <a:t>SA#112</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Jun 2026 - 12 Jun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sym typeface="Wingdings" pitchFamily="2" charset="2"/>
                        </a:rPr>
                        <a:t>Singapore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26518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SA5#168</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24 Aug 2026 - 28 Aug 2026 </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294041893"/>
                  </a:ext>
                </a:extLst>
              </a:tr>
              <a:tr h="268113">
                <a:tc>
                  <a:txBody>
                    <a:bodyPr/>
                    <a:lstStyle/>
                    <a:p>
                      <a:pPr algn="ctr"/>
                      <a:r>
                        <a:rPr lang="en-US" altLang="zh-CN" sz="1400" b="1" dirty="0">
                          <a:latin typeface="+mn-lt"/>
                        </a:rPr>
                        <a:t>SA#113</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14 Sep 2026 - 18 Sep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Madrid</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2114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12 Oct 2026 - 16 Oct 2026</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Prague</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882707792"/>
                  </a:ext>
                </a:extLst>
              </a:tr>
              <a:tr h="32114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SA5#170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16 Nov 2026 - 20 Nov 2026</a:t>
                      </a:r>
                      <a:endParaRPr lang="zh-CN" altLang="en-US" sz="1400" kern="1200" dirty="0">
                        <a:solidFill>
                          <a:schemeClr val="dk1"/>
                        </a:solidFill>
                        <a:latin typeface="+mn-lt"/>
                        <a:ea typeface="+mn-ea"/>
                        <a:cs typeface="+mn-cs"/>
                      </a:endParaRPr>
                    </a:p>
                  </a:txBody>
                  <a:tcPr/>
                </a:tc>
                <a:tc>
                  <a:txBody>
                    <a:bodyPr/>
                    <a:lstStyle/>
                    <a:p>
                      <a:r>
                        <a:rPr lang="en-US" altLang="zh-CN" sz="1400" dirty="0"/>
                        <a:t>North America</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3748246202"/>
                  </a:ext>
                </a:extLst>
              </a:tr>
              <a:tr h="321146">
                <a:tc>
                  <a:txBody>
                    <a:bodyPr/>
                    <a:lstStyle/>
                    <a:p>
                      <a:pPr algn="ctr"/>
                      <a:r>
                        <a:rPr lang="en-US" altLang="zh-CN" sz="1400" b="1" dirty="0">
                          <a:latin typeface="+mn-lt"/>
                        </a:rPr>
                        <a:t>SA#114</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07 Dec 2026 - 11 Dec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North America</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10" name="Title 1">
            <a:extLst>
              <a:ext uri="{FF2B5EF4-FFF2-40B4-BE49-F238E27FC236}">
                <a16:creationId xmlns:a16="http://schemas.microsoft.com/office/drawing/2014/main" id="{7F086B7F-8582-46A7-98CD-554523625D74}"/>
              </a:ext>
            </a:extLst>
          </p:cNvPr>
          <p:cNvSpPr txBox="1">
            <a:spLocks/>
          </p:cNvSpPr>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kern="0" dirty="0"/>
              <a:t>3GPP SA &amp; SA5 meeting calendar (2026)</a:t>
            </a:r>
            <a:endParaRPr lang="zh-CN" altLang="en-US" kern="0" dirty="0"/>
          </a:p>
        </p:txBody>
      </p:sp>
    </p:spTree>
    <p:extLst>
      <p:ext uri="{BB962C8B-B14F-4D97-AF65-F5344CB8AC3E}">
        <p14:creationId xmlns:p14="http://schemas.microsoft.com/office/powerpoint/2010/main" val="3939683127"/>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5DC92E-EE4B-48F1-BEA0-26D7FFF399D7}"/>
              </a:ext>
            </a:extLst>
          </p:cNvPr>
          <p:cNvSpPr>
            <a:spLocks noGrp="1"/>
          </p:cNvSpPr>
          <p:nvPr>
            <p:ph type="title"/>
          </p:nvPr>
        </p:nvSpPr>
        <p:spPr>
          <a:xfrm>
            <a:off x="492697" y="228600"/>
            <a:ext cx="9262492" cy="1143000"/>
          </a:xfrm>
        </p:spPr>
        <p:txBody>
          <a:bodyPr/>
          <a:lstStyle/>
          <a:p>
            <a:r>
              <a:rPr lang="en-US" altLang="zh-CN" dirty="0"/>
              <a:t>Joint meeting 2025</a:t>
            </a:r>
            <a:endParaRPr lang="zh-CN" altLang="en-US" dirty="0"/>
          </a:p>
        </p:txBody>
      </p:sp>
      <p:graphicFrame>
        <p:nvGraphicFramePr>
          <p:cNvPr id="6" name="Table 5">
            <a:extLst>
              <a:ext uri="{FF2B5EF4-FFF2-40B4-BE49-F238E27FC236}">
                <a16:creationId xmlns:a16="http://schemas.microsoft.com/office/drawing/2014/main" id="{D679F94B-69FC-46E3-8E1A-986E863023D4}"/>
              </a:ext>
            </a:extLst>
          </p:cNvPr>
          <p:cNvGraphicFramePr>
            <a:graphicFrameLocks noGrp="1"/>
          </p:cNvGraphicFramePr>
          <p:nvPr>
            <p:extLst>
              <p:ext uri="{D42A27DB-BD31-4B8C-83A1-F6EECF244321}">
                <p14:modId xmlns:p14="http://schemas.microsoft.com/office/powerpoint/2010/main" val="3856289197"/>
              </p:ext>
            </p:extLst>
          </p:nvPr>
        </p:nvGraphicFramePr>
        <p:xfrm>
          <a:off x="492696" y="1328840"/>
          <a:ext cx="11206608" cy="2750820"/>
        </p:xfrm>
        <a:graphic>
          <a:graphicData uri="http://schemas.openxmlformats.org/drawingml/2006/table">
            <a:tbl>
              <a:tblPr firstRow="1" bandRow="1">
                <a:tableStyleId>{5C22544A-7EE6-4342-B048-85BDC9FD1C3A}</a:tableStyleId>
              </a:tblPr>
              <a:tblGrid>
                <a:gridCol w="1510021">
                  <a:extLst>
                    <a:ext uri="{9D8B030D-6E8A-4147-A177-3AD203B41FA5}">
                      <a16:colId xmlns:a16="http://schemas.microsoft.com/office/drawing/2014/main" val="2373675325"/>
                    </a:ext>
                  </a:extLst>
                </a:gridCol>
                <a:gridCol w="1654883">
                  <a:extLst>
                    <a:ext uri="{9D8B030D-6E8A-4147-A177-3AD203B41FA5}">
                      <a16:colId xmlns:a16="http://schemas.microsoft.com/office/drawing/2014/main" val="4104691232"/>
                    </a:ext>
                  </a:extLst>
                </a:gridCol>
                <a:gridCol w="1719845">
                  <a:extLst>
                    <a:ext uri="{9D8B030D-6E8A-4147-A177-3AD203B41FA5}">
                      <a16:colId xmlns:a16="http://schemas.microsoft.com/office/drawing/2014/main" val="2918137847"/>
                    </a:ext>
                  </a:extLst>
                </a:gridCol>
                <a:gridCol w="6321859">
                  <a:extLst>
                    <a:ext uri="{9D8B030D-6E8A-4147-A177-3AD203B41FA5}">
                      <a16:colId xmlns:a16="http://schemas.microsoft.com/office/drawing/2014/main" val="4274560431"/>
                    </a:ext>
                  </a:extLst>
                </a:gridCol>
              </a:tblGrid>
              <a:tr h="278651">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Planned topics</a:t>
                      </a:r>
                    </a:p>
                  </a:txBody>
                  <a:tcPr marL="7620" marR="7620" marT="7620" marB="0" anchor="ctr"/>
                </a:tc>
                <a:extLst>
                  <a:ext uri="{0D108BD9-81ED-4DB2-BD59-A6C34878D82A}">
                    <a16:rowId xmlns:a16="http://schemas.microsoft.com/office/drawing/2014/main" val="4225941431"/>
                  </a:ext>
                </a:extLst>
              </a:tr>
              <a:tr h="503861">
                <a:tc>
                  <a:txBody>
                    <a:bodyPr/>
                    <a:lstStyle/>
                    <a:p>
                      <a:pPr algn="ctr"/>
                      <a:r>
                        <a:rPr lang="en-US" altLang="zh-CN" sz="1400" b="1" dirty="0">
                          <a:latin typeface="+mn-lt"/>
                        </a:rPr>
                        <a:t>Joint meeting with ETSI ISG ZSM</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Planned </a:t>
                      </a:r>
                    </a:p>
                    <a:p>
                      <a:pPr marL="0" algn="l" defTabSz="1219170" rtl="0" eaLnBrk="1" latinLnBrk="0" hangingPunct="1"/>
                      <a:r>
                        <a:rPr lang="en-US" altLang="zh-CN" sz="1400" kern="1200" dirty="0">
                          <a:solidFill>
                            <a:schemeClr val="dk1"/>
                          </a:solidFill>
                          <a:latin typeface="+mn-lt"/>
                          <a:ea typeface="+mn-ea"/>
                          <a:cs typeface="+mn-cs"/>
                        </a:rPr>
                        <a:t>3</a:t>
                      </a:r>
                      <a:r>
                        <a:rPr lang="en-US" altLang="zh-CN" sz="1400" kern="1200" baseline="30000" dirty="0">
                          <a:solidFill>
                            <a:schemeClr val="dk1"/>
                          </a:solidFill>
                          <a:latin typeface="+mn-lt"/>
                          <a:ea typeface="+mn-ea"/>
                          <a:cs typeface="+mn-cs"/>
                        </a:rPr>
                        <a:t>rd</a:t>
                      </a:r>
                      <a:r>
                        <a:rPr lang="en-US" altLang="zh-CN" sz="1400" kern="1200" dirty="0">
                          <a:solidFill>
                            <a:schemeClr val="dk1"/>
                          </a:solidFill>
                          <a:latin typeface="+mn-lt"/>
                          <a:ea typeface="+mn-ea"/>
                          <a:cs typeface="+mn-cs"/>
                        </a:rPr>
                        <a:t> July 2025 13:00 UTC - 15:00 UTC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online</a:t>
                      </a:r>
                      <a:endParaRPr lang="zh-CN" altLang="en-US" sz="1400" dirty="0">
                        <a:latin typeface="+mn-lt"/>
                      </a:endParaRPr>
                    </a:p>
                  </a:txBody>
                  <a:tcPr/>
                </a:tc>
                <a:tc>
                  <a:txBody>
                    <a:bodyPr/>
                    <a:lstStyle/>
                    <a:p>
                      <a:pPr marL="285750" indent="-285750">
                        <a:buFont typeface="Wingdings" panose="05000000000000000000" pitchFamily="2" charset="2"/>
                        <a:buChar char="Ø"/>
                      </a:pPr>
                      <a:r>
                        <a:rPr lang="en-US" altLang="zh-CN" sz="1400" dirty="0">
                          <a:latin typeface="+mn-lt"/>
                        </a:rPr>
                        <a:t>Management of Network Digital Twin (20 min)</a:t>
                      </a:r>
                    </a:p>
                    <a:p>
                      <a:pPr marL="285750" indent="-285750">
                        <a:buFont typeface="Wingdings" panose="05000000000000000000" pitchFamily="2" charset="2"/>
                        <a:buChar char="Ø"/>
                      </a:pPr>
                      <a:r>
                        <a:rPr lang="en-US" altLang="zh-CN" sz="1400" dirty="0">
                          <a:latin typeface="+mn-lt"/>
                        </a:rPr>
                        <a:t>AI/ML management (20 min)</a:t>
                      </a:r>
                    </a:p>
                    <a:p>
                      <a:pPr marL="285750" indent="-285750">
                        <a:buFont typeface="Wingdings" panose="05000000000000000000" pitchFamily="2" charset="2"/>
                        <a:buChar char="Ø"/>
                      </a:pPr>
                      <a:r>
                        <a:rPr lang="en-US" altLang="zh-CN" sz="1400" dirty="0">
                          <a:latin typeface="+mn-lt"/>
                        </a:rPr>
                        <a:t>Intent-driven Management Services (20 min)</a:t>
                      </a:r>
                    </a:p>
                    <a:p>
                      <a:pPr marL="285750" indent="-285750">
                        <a:buFont typeface="Wingdings" panose="05000000000000000000" pitchFamily="2" charset="2"/>
                        <a:buChar char="Ø"/>
                      </a:pPr>
                      <a:r>
                        <a:rPr lang="en-US" altLang="zh-CN" sz="1400" dirty="0">
                          <a:latin typeface="+mn-lt"/>
                        </a:rPr>
                        <a:t>Autonomous Agents (20 min)</a:t>
                      </a:r>
                    </a:p>
                    <a:p>
                      <a:pPr marL="285750" indent="-285750">
                        <a:buFont typeface="Wingdings" panose="05000000000000000000" pitchFamily="2" charset="2"/>
                        <a:buChar char="Ø"/>
                      </a:pPr>
                      <a:r>
                        <a:rPr lang="en-US" altLang="zh-CN" sz="1400" dirty="0">
                          <a:latin typeface="+mn-lt"/>
                        </a:rPr>
                        <a:t>ZSM </a:t>
                      </a:r>
                      <a:r>
                        <a:rPr lang="en-US" altLang="zh-CN" sz="1400" dirty="0" err="1">
                          <a:latin typeface="+mn-lt"/>
                        </a:rPr>
                        <a:t>PoCs</a:t>
                      </a:r>
                      <a:r>
                        <a:rPr lang="en-US" altLang="zh-CN" sz="1400" dirty="0">
                          <a:latin typeface="+mn-lt"/>
                        </a:rPr>
                        <a:t> (20 min)</a:t>
                      </a:r>
                    </a:p>
                    <a:p>
                      <a:pPr marL="285750" indent="-285750">
                        <a:buFont typeface="Wingdings" panose="05000000000000000000" pitchFamily="2" charset="2"/>
                        <a:buChar char="Ø"/>
                      </a:pPr>
                      <a:r>
                        <a:rPr lang="en-US" altLang="zh-CN" sz="1400" dirty="0">
                          <a:latin typeface="+mn-lt"/>
                        </a:rPr>
                        <a:t>Open discussion (15 min)</a:t>
                      </a:r>
                    </a:p>
                  </a:txBody>
                  <a:tcPr/>
                </a:tc>
                <a:extLst>
                  <a:ext uri="{0D108BD9-81ED-4DB2-BD59-A6C34878D82A}">
                    <a16:rowId xmlns:a16="http://schemas.microsoft.com/office/drawing/2014/main" val="2011639871"/>
                  </a:ext>
                </a:extLst>
              </a:tr>
              <a:tr h="50386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Joint meeting with ETSI ISG NFV</a:t>
                      </a:r>
                      <a:endParaRPr lang="zh-CN" altLang="en-US" sz="1400" b="1" dirty="0">
                        <a:latin typeface="+mn-lt"/>
                      </a:endParaRPr>
                    </a:p>
                    <a:p>
                      <a:pPr algn="ct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Planned </a:t>
                      </a:r>
                      <a:r>
                        <a:rPr lang="en-US" altLang="zh-CN" sz="1400" kern="1200">
                          <a:solidFill>
                            <a:schemeClr val="dk1"/>
                          </a:solidFill>
                          <a:latin typeface="+mn-lt"/>
                          <a:ea typeface="+mn-ea"/>
                          <a:cs typeface="+mn-cs"/>
                        </a:rPr>
                        <a:t>in September,2025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online</a:t>
                      </a:r>
                      <a:endParaRPr lang="zh-CN" altLang="en-US" sz="1400" dirty="0">
                        <a:latin typeface="+mn-lt"/>
                      </a:endParaRPr>
                    </a:p>
                  </a:txBody>
                  <a:tcPr/>
                </a:tc>
                <a:tc>
                  <a:txBody>
                    <a:bodyPr/>
                    <a:lstStyle/>
                    <a:p>
                      <a:r>
                        <a:rPr lang="en-US" altLang="zh-CN" sz="1400" dirty="0">
                          <a:latin typeface="+mn-lt"/>
                        </a:rPr>
                        <a:t>TBD</a:t>
                      </a:r>
                      <a:endParaRPr lang="zh-CN" altLang="en-US" sz="1400" dirty="0">
                        <a:latin typeface="+mn-lt"/>
                      </a:endParaRPr>
                    </a:p>
                  </a:txBody>
                  <a:tcPr/>
                </a:tc>
                <a:extLst>
                  <a:ext uri="{0D108BD9-81ED-4DB2-BD59-A6C34878D82A}">
                    <a16:rowId xmlns:a16="http://schemas.microsoft.com/office/drawing/2014/main" val="2223128063"/>
                  </a:ext>
                </a:extLst>
              </a:tr>
            </a:tbl>
          </a:graphicData>
        </a:graphic>
      </p:graphicFrame>
    </p:spTree>
    <p:extLst>
      <p:ext uri="{BB962C8B-B14F-4D97-AF65-F5344CB8AC3E}">
        <p14:creationId xmlns:p14="http://schemas.microsoft.com/office/powerpoint/2010/main" val="2425673243"/>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0A8F1F-BDBB-469A-84D5-2FE2C4B8CCE8}"/>
              </a:ext>
            </a:extLst>
          </p:cNvPr>
          <p:cNvSpPr>
            <a:spLocks noGrp="1"/>
          </p:cNvSpPr>
          <p:nvPr>
            <p:ph type="title"/>
          </p:nvPr>
        </p:nvSpPr>
        <p:spPr>
          <a:xfrm>
            <a:off x="609600" y="274638"/>
            <a:ext cx="9112251" cy="1143000"/>
          </a:xfrm>
        </p:spPr>
        <p:txBody>
          <a:bodyPr/>
          <a:lstStyle/>
          <a:p>
            <a:r>
              <a:rPr lang="en-US" altLang="zh-CN" sz="3600" dirty="0"/>
              <a:t>Rel-19 SA5 Summary Information in forge</a:t>
            </a:r>
            <a:endParaRPr lang="zh-CN" altLang="en-US" sz="3600" dirty="0"/>
          </a:p>
        </p:txBody>
      </p:sp>
      <p:sp>
        <p:nvSpPr>
          <p:cNvPr id="6" name="Rectangle 5">
            <a:extLst>
              <a:ext uri="{FF2B5EF4-FFF2-40B4-BE49-F238E27FC236}">
                <a16:creationId xmlns:a16="http://schemas.microsoft.com/office/drawing/2014/main" id="{FB1F1AF4-B542-49FE-9166-F13D4D1FA6D0}"/>
              </a:ext>
            </a:extLst>
          </p:cNvPr>
          <p:cNvSpPr/>
          <p:nvPr/>
        </p:nvSpPr>
        <p:spPr>
          <a:xfrm>
            <a:off x="476191" y="1251276"/>
            <a:ext cx="11239618" cy="5186035"/>
          </a:xfrm>
          <a:prstGeom prst="rect">
            <a:avLst/>
          </a:prstGeom>
        </p:spPr>
        <p:txBody>
          <a:bodyPr wrap="square">
            <a:spAutoFit/>
          </a:bodyPr>
          <a:lstStyle/>
          <a:p>
            <a:pPr marL="342900" indent="-342900">
              <a:buBlip>
                <a:blip r:embed="rId2"/>
              </a:buBlip>
            </a:pPr>
            <a:r>
              <a:rPr lang="en-US" altLang="zh-CN" sz="1600" dirty="0"/>
              <a:t>SA5 Rel-19 ongoing topics</a:t>
            </a:r>
            <a:endParaRPr lang="zh-CN" altLang="zh-CN" sz="1600" dirty="0"/>
          </a:p>
          <a:p>
            <a:pPr marL="950913" lvl="1" indent="-342900">
              <a:buBlip>
                <a:blip r:embed="rId2"/>
              </a:buBlip>
            </a:pPr>
            <a:r>
              <a:rPr lang="en-US" altLang="zh-CN" sz="1600" dirty="0"/>
              <a:t>Details of SA5 Rel-19 approved WIDs/SIDs : </a:t>
            </a:r>
            <a:br>
              <a:rPr lang="en-US" altLang="zh-CN" sz="1600" dirty="0"/>
            </a:br>
            <a:r>
              <a:rPr lang="en-US" altLang="zh-CN" sz="1600" dirty="0">
                <a:hlinkClick r:id="rId3">
                  <a:extLst>
                    <a:ext uri="{A12FA001-AC4F-418D-AE19-62706E023703}">
                      <ahyp:hlinkClr xmlns:ahyp="http://schemas.microsoft.com/office/drawing/2018/hyperlinkcolor" val="tx"/>
                    </a:ext>
                  </a:extLst>
                </a:hlinkClick>
              </a:rPr>
              <a:t>https://forge.3gpp.org/rep/sa5/MnS/-/wikis/SA5/Rel-19-Moderated-Topics</a:t>
            </a:r>
            <a:r>
              <a:rPr lang="en-US" altLang="zh-CN" sz="1600" dirty="0"/>
              <a:t> </a:t>
            </a:r>
            <a:endParaRPr lang="zh-CN" altLang="zh-CN" sz="1600" dirty="0"/>
          </a:p>
          <a:p>
            <a:pPr marL="342900" lvl="0" indent="-342900">
              <a:buBlip>
                <a:blip r:embed="rId2"/>
              </a:buBlip>
            </a:pPr>
            <a:endParaRPr lang="en-US" altLang="zh-CN" sz="1600" dirty="0"/>
          </a:p>
          <a:p>
            <a:pPr marL="342900" lvl="0" indent="-342900">
              <a:buBlip>
                <a:blip r:embed="rId2"/>
              </a:buBlip>
            </a:pPr>
            <a:r>
              <a:rPr lang="en-US" altLang="zh-CN" sz="1600" dirty="0"/>
              <a:t>Stage 3 forge links: </a:t>
            </a:r>
            <a:r>
              <a:rPr lang="en-US" altLang="zh-CN" sz="1600" dirty="0">
                <a:hlinkClick r:id="rId4">
                  <a:extLst>
                    <a:ext uri="{A12FA001-AC4F-418D-AE19-62706E023703}">
                      <ahyp:hlinkClr xmlns:ahyp="http://schemas.microsoft.com/office/drawing/2018/hyperlinkcolor" val="tx"/>
                    </a:ext>
                  </a:extLst>
                </a:hlinkClick>
              </a:rPr>
              <a:t>https://forge.3gpp.org/rep/sa5/MnS</a:t>
            </a:r>
            <a:endParaRPr lang="en-US" altLang="zh-CN" sz="1600" dirty="0"/>
          </a:p>
          <a:p>
            <a:pPr marL="950913" lvl="1" indent="-342900">
              <a:buBlip>
                <a:blip r:embed="rId2"/>
              </a:buBlip>
            </a:pPr>
            <a:r>
              <a:rPr lang="en-US" altLang="zh-CN" sz="1600" dirty="0"/>
              <a:t>Management and Orchestration APIs:</a:t>
            </a:r>
          </a:p>
          <a:p>
            <a:pPr marL="1560513" lvl="2" indent="-342900">
              <a:buBlip>
                <a:blip r:embed="rId2"/>
              </a:buBlip>
            </a:pPr>
            <a:r>
              <a:rPr lang="en-US" altLang="zh-CN" sz="1600" dirty="0" err="1"/>
              <a:t>OpenAPI</a:t>
            </a:r>
            <a:r>
              <a:rPr lang="en-US" altLang="zh-CN" sz="1600" dirty="0"/>
              <a:t> solution is captured in </a:t>
            </a:r>
            <a:r>
              <a:rPr lang="en-US" altLang="zh-CN" sz="1600" dirty="0">
                <a:hlinkClick r:id="rId5"/>
              </a:rPr>
              <a:t>https://forge.3gpp.org/rep/all/5G_APIs</a:t>
            </a:r>
            <a:r>
              <a:rPr lang="en-US" altLang="zh-CN" sz="1600" dirty="0"/>
              <a:t> (3GPP unified stage3 repository) and  </a:t>
            </a:r>
            <a:r>
              <a:rPr lang="en-US" altLang="zh-CN" sz="1600" dirty="0">
                <a:hlinkClick r:id="rId6"/>
              </a:rPr>
              <a:t>https://forge.3gpp.org/rep/sa5/MnS/-/tree/Rel-19/OpenAPI</a:t>
            </a:r>
            <a:r>
              <a:rPr lang="en-US" altLang="zh-CN" sz="1600" dirty="0"/>
              <a:t> (SA5 stage3 repository)</a:t>
            </a:r>
          </a:p>
          <a:p>
            <a:pPr marL="1560513" lvl="2" indent="-342900">
              <a:buBlip>
                <a:blip r:embed="rId2"/>
              </a:buBlip>
            </a:pPr>
            <a:r>
              <a:rPr lang="en-US" altLang="zh-CN" sz="1600" dirty="0"/>
              <a:t>YANG solution is captured in </a:t>
            </a:r>
            <a:r>
              <a:rPr lang="en-US" altLang="zh-CN" sz="1600" dirty="0">
                <a:hlinkClick r:id="rId7"/>
              </a:rPr>
              <a:t>https://forge.3gpp.org/rep/sa5/MnS/-/tree/Rel-19/yang-models</a:t>
            </a:r>
            <a:r>
              <a:rPr lang="en-US" altLang="zh-CN" sz="1600" dirty="0"/>
              <a:t> (SA5 stage3 repository)</a:t>
            </a:r>
          </a:p>
          <a:p>
            <a:pPr marL="1560513" lvl="2" indent="-342900">
              <a:buBlip>
                <a:blip r:embed="rId2"/>
              </a:buBlip>
            </a:pPr>
            <a:r>
              <a:rPr lang="en-US" altLang="zh-CN" sz="1600" dirty="0" err="1"/>
              <a:t>Balazs</a:t>
            </a:r>
            <a:r>
              <a:rPr lang="en-US" altLang="zh-CN" sz="1600" dirty="0"/>
              <a:t> Lengyel (Ericsson) as YANG Code moderator </a:t>
            </a:r>
          </a:p>
          <a:p>
            <a:pPr marL="1560513" lvl="2" indent="-342900">
              <a:buBlip>
                <a:blip r:embed="rId2"/>
              </a:buBlip>
            </a:pPr>
            <a:r>
              <a:rPr lang="en-US" altLang="zh-CN" sz="1600" dirty="0"/>
              <a:t>Sean Sun (Nokia) and </a:t>
            </a:r>
            <a:r>
              <a:rPr lang="en-US" altLang="zh-CN" sz="1600" dirty="0" err="1"/>
              <a:t>Ruiyue</a:t>
            </a:r>
            <a:r>
              <a:rPr lang="en-US" altLang="zh-CN" sz="1600" dirty="0"/>
              <a:t> Xu (Huawei) as YAML Code moderator</a:t>
            </a:r>
          </a:p>
          <a:p>
            <a:pPr marL="1560513" lvl="2" indent="-342900">
              <a:buBlip>
                <a:blip r:embed="rId2"/>
              </a:buBlip>
            </a:pPr>
            <a:endParaRPr lang="en-US" altLang="zh-CN" sz="1600" dirty="0"/>
          </a:p>
          <a:p>
            <a:pPr marL="950913" lvl="1" indent="-342900">
              <a:buBlip>
                <a:blip r:embed="rId2"/>
              </a:buBlip>
            </a:pPr>
            <a:r>
              <a:rPr lang="en-US" altLang="zh-CN" sz="1600" dirty="0"/>
              <a:t>Charging APIs: </a:t>
            </a:r>
          </a:p>
          <a:p>
            <a:pPr marL="1560513" lvl="2" indent="-342900">
              <a:buBlip>
                <a:blip r:embed="rId2"/>
              </a:buBlip>
            </a:pPr>
            <a:r>
              <a:rPr lang="en-US" altLang="zh-CN" sz="1600" dirty="0" err="1"/>
              <a:t>OpenAPI</a:t>
            </a:r>
            <a:r>
              <a:rPr lang="en-US" altLang="zh-CN" sz="1600" dirty="0"/>
              <a:t> solution to be captured in </a:t>
            </a:r>
            <a:r>
              <a:rPr lang="en-US" altLang="zh-CN" sz="1600" dirty="0">
                <a:hlinkClick r:id="rId5"/>
              </a:rPr>
              <a:t>https://forge.3gpp.org/rep/all/5G_APIs</a:t>
            </a:r>
            <a:r>
              <a:rPr lang="en-US" altLang="zh-CN" sz="1600" dirty="0"/>
              <a:t> (3GPP unified stage3 repository) and  </a:t>
            </a:r>
            <a:r>
              <a:rPr lang="en-US" altLang="zh-CN" sz="1600" dirty="0">
                <a:hlinkClick r:id="rId8"/>
              </a:rPr>
              <a:t>https://forge.3gpp.org/rep/sa5/CH/-/tree/Rel-19/OpenAPI</a:t>
            </a:r>
            <a:r>
              <a:rPr lang="en-US" altLang="zh-CN" sz="1600" dirty="0"/>
              <a:t> (SA5 stage3 repository)</a:t>
            </a:r>
          </a:p>
          <a:p>
            <a:pPr marL="1560513" lvl="2" indent="-342900">
              <a:buBlip>
                <a:blip r:embed="rId2"/>
              </a:buBlip>
            </a:pPr>
            <a:r>
              <a:rPr lang="en-US" altLang="zh-CN" sz="1600" dirty="0"/>
              <a:t>ASN.1 solution to be captured in </a:t>
            </a:r>
            <a:r>
              <a:rPr lang="en-US" altLang="zh-CN" sz="1600" dirty="0">
                <a:hlinkClick r:id="rId9"/>
              </a:rPr>
              <a:t>https://forge.3gpp.org/rep/sa5/CH/-/tree/Rel-19/</a:t>
            </a:r>
            <a:r>
              <a:rPr lang="en-US" altLang="zh-CN" sz="1600" dirty="0"/>
              <a:t> (SA5 stage3 repository)</a:t>
            </a:r>
          </a:p>
          <a:p>
            <a:pPr marL="1560513" lvl="2" indent="-342900">
              <a:buBlip>
                <a:blip r:embed="rId2"/>
              </a:buBlip>
            </a:pPr>
            <a:r>
              <a:rPr lang="en-US" altLang="zh-CN" sz="1600" dirty="0"/>
              <a:t>Chen Shan (Huawei) as Charging YAML Code moderator</a:t>
            </a:r>
          </a:p>
          <a:p>
            <a:pPr marL="1560513" lvl="2" indent="-342900">
              <a:buBlip>
                <a:blip r:embed="rId2"/>
              </a:buBlip>
            </a:pPr>
            <a:r>
              <a:rPr lang="en-US" altLang="zh-CN" sz="1600" dirty="0"/>
              <a:t>Robert Törnkvist (Ericsson) as Charging ASN.1 Code moderator</a:t>
            </a:r>
          </a:p>
          <a:p>
            <a:pPr marL="950913" lvl="1" indent="-342900">
              <a:buBlip>
                <a:blip r:embed="rId2"/>
              </a:buBlip>
            </a:pPr>
            <a:r>
              <a:rPr lang="en-US" altLang="zh-CN" sz="1600" dirty="0"/>
              <a:t>Stage 3 forge is supported by SA5 MCC and Miguel Angel Reina Ortega (ETSI) as code master. </a:t>
            </a:r>
            <a:endParaRPr lang="en-US" altLang="zh-CN" sz="1100" dirty="0"/>
          </a:p>
        </p:txBody>
      </p:sp>
    </p:spTree>
    <p:extLst>
      <p:ext uri="{BB962C8B-B14F-4D97-AF65-F5344CB8AC3E}">
        <p14:creationId xmlns:p14="http://schemas.microsoft.com/office/powerpoint/2010/main" val="2544895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CE8A-2CE7-46BE-94B3-386F7674B360}"/>
              </a:ext>
            </a:extLst>
          </p:cNvPr>
          <p:cNvSpPr>
            <a:spLocks noGrp="1"/>
          </p:cNvSpPr>
          <p:nvPr>
            <p:ph type="title"/>
          </p:nvPr>
        </p:nvSpPr>
        <p:spPr>
          <a:xfrm>
            <a:off x="367201" y="228600"/>
            <a:ext cx="9387988" cy="1143000"/>
          </a:xfrm>
        </p:spPr>
        <p:txBody>
          <a:bodyPr/>
          <a:lstStyle/>
          <a:p>
            <a:r>
              <a:rPr lang="en-US" altLang="zh-CN" sz="4000" dirty="0"/>
              <a:t>SA5 meeting statistics (Rel-19 OAM topics) </a:t>
            </a:r>
            <a:endParaRPr lang="zh-CN" altLang="en-US" sz="4000" dirty="0"/>
          </a:p>
        </p:txBody>
      </p:sp>
      <p:sp>
        <p:nvSpPr>
          <p:cNvPr id="4" name="Rectangle 3">
            <a:extLst>
              <a:ext uri="{FF2B5EF4-FFF2-40B4-BE49-F238E27FC236}">
                <a16:creationId xmlns:a16="http://schemas.microsoft.com/office/drawing/2014/main" id="{F41C6069-4879-4782-91DF-E2EFA11013FA}"/>
              </a:ext>
            </a:extLst>
          </p:cNvPr>
          <p:cNvSpPr/>
          <p:nvPr/>
        </p:nvSpPr>
        <p:spPr>
          <a:xfrm>
            <a:off x="3314982" y="5450140"/>
            <a:ext cx="7680960" cy="292388"/>
          </a:xfrm>
          <a:prstGeom prst="rect">
            <a:avLst/>
          </a:prstGeom>
        </p:spPr>
        <p:txBody>
          <a:bodyPr wrap="square">
            <a:spAutoFit/>
          </a:bodyPr>
          <a:lstStyle/>
          <a:p>
            <a:r>
              <a:rPr lang="en-US" altLang="zh-CN" b="1" dirty="0"/>
              <a:t>Observation: AIML/CMO/NDT/IDM/CCL/EE/MDA/SBMA are top 8 contribution topics in Rel-19 </a:t>
            </a:r>
            <a:endParaRPr lang="en-US" altLang="zh-CN" dirty="0"/>
          </a:p>
        </p:txBody>
      </p:sp>
      <p:graphicFrame>
        <p:nvGraphicFramePr>
          <p:cNvPr id="3" name="Table 2">
            <a:extLst>
              <a:ext uri="{FF2B5EF4-FFF2-40B4-BE49-F238E27FC236}">
                <a16:creationId xmlns:a16="http://schemas.microsoft.com/office/drawing/2014/main" id="{2039E7C0-A258-47D7-8386-9909E0F8D236}"/>
              </a:ext>
            </a:extLst>
          </p:cNvPr>
          <p:cNvGraphicFramePr>
            <a:graphicFrameLocks noGrp="1"/>
          </p:cNvGraphicFramePr>
          <p:nvPr>
            <p:extLst>
              <p:ext uri="{D42A27DB-BD31-4B8C-83A1-F6EECF244321}">
                <p14:modId xmlns:p14="http://schemas.microsoft.com/office/powerpoint/2010/main" val="1243669586"/>
              </p:ext>
            </p:extLst>
          </p:nvPr>
        </p:nvGraphicFramePr>
        <p:xfrm>
          <a:off x="724896" y="1371600"/>
          <a:ext cx="1888704" cy="4488180"/>
        </p:xfrm>
        <a:graphic>
          <a:graphicData uri="http://schemas.openxmlformats.org/drawingml/2006/table">
            <a:tbl>
              <a:tblPr>
                <a:tableStyleId>{5C22544A-7EE6-4342-B048-85BDC9FD1C3A}</a:tableStyleId>
              </a:tblPr>
              <a:tblGrid>
                <a:gridCol w="629568">
                  <a:extLst>
                    <a:ext uri="{9D8B030D-6E8A-4147-A177-3AD203B41FA5}">
                      <a16:colId xmlns:a16="http://schemas.microsoft.com/office/drawing/2014/main" val="2417134531"/>
                    </a:ext>
                  </a:extLst>
                </a:gridCol>
                <a:gridCol w="629568">
                  <a:extLst>
                    <a:ext uri="{9D8B030D-6E8A-4147-A177-3AD203B41FA5}">
                      <a16:colId xmlns:a16="http://schemas.microsoft.com/office/drawing/2014/main" val="727370457"/>
                    </a:ext>
                  </a:extLst>
                </a:gridCol>
                <a:gridCol w="629568">
                  <a:extLst>
                    <a:ext uri="{9D8B030D-6E8A-4147-A177-3AD203B41FA5}">
                      <a16:colId xmlns:a16="http://schemas.microsoft.com/office/drawing/2014/main" val="1611920453"/>
                    </a:ext>
                  </a:extLst>
                </a:gridCol>
              </a:tblGrid>
              <a:tr h="182880">
                <a:tc>
                  <a:txBody>
                    <a:bodyPr/>
                    <a:lstStyle/>
                    <a:p>
                      <a:pPr algn="l" fontAlgn="ctr"/>
                      <a:r>
                        <a:rPr lang="zh-CN" altLang="en-US" sz="1000" b="1" u="none" strike="noStrike" dirty="0">
                          <a:effectLst/>
                          <a:latin typeface="+mn-lt"/>
                        </a:rPr>
                        <a:t>　</a:t>
                      </a:r>
                      <a:r>
                        <a:rPr lang="en-US" altLang="zh-CN" sz="1000" b="1" u="none" strike="noStrike" dirty="0">
                          <a:effectLst/>
                          <a:latin typeface="+mn-lt"/>
                        </a:rPr>
                        <a:t>Topics</a:t>
                      </a:r>
                      <a:endParaRPr lang="zh-CN" altLang="en-US" sz="1000" b="1" i="0" u="none" strike="noStrike" dirty="0">
                        <a:effectLst/>
                        <a:latin typeface="+mn-lt"/>
                        <a:ea typeface="宋体" panose="02010600030101010101" pitchFamily="2" charset="-122"/>
                      </a:endParaRPr>
                    </a:p>
                  </a:txBody>
                  <a:tcPr marL="7620" marR="7620" marT="7620" marB="0" anchor="ctr">
                    <a:solidFill>
                      <a:srgbClr val="92D050"/>
                    </a:solidFill>
                  </a:tcPr>
                </a:tc>
                <a:tc>
                  <a:txBody>
                    <a:bodyPr/>
                    <a:lstStyle/>
                    <a:p>
                      <a:pPr algn="l" fontAlgn="ctr"/>
                      <a:r>
                        <a:rPr lang="en-US" altLang="zh-CN" sz="1000" b="1" u="none" strike="noStrike" kern="1200" dirty="0">
                          <a:solidFill>
                            <a:schemeClr val="dk1"/>
                          </a:solidFill>
                          <a:effectLst/>
                          <a:latin typeface="+mn-lt"/>
                          <a:ea typeface="+mn-ea"/>
                          <a:cs typeface="+mn-cs"/>
                        </a:rPr>
                        <a:t>Total Submitted </a:t>
                      </a:r>
                      <a:r>
                        <a:rPr lang="en-US" altLang="zh-CN" sz="1000" b="1" u="none" strike="noStrike" kern="1200" dirty="0" err="1">
                          <a:solidFill>
                            <a:schemeClr val="dk1"/>
                          </a:solidFill>
                          <a:effectLst/>
                          <a:latin typeface="+mn-lt"/>
                          <a:ea typeface="+mn-ea"/>
                          <a:cs typeface="+mn-cs"/>
                        </a:rPr>
                        <a:t>tdocs</a:t>
                      </a:r>
                      <a:endParaRPr lang="en-US" altLang="zh-CN" sz="1000" b="1" u="none" strike="noStrike" kern="1200" dirty="0">
                        <a:solidFill>
                          <a:schemeClr val="dk1"/>
                        </a:solidFill>
                        <a:effectLst/>
                        <a:latin typeface="+mn-lt"/>
                        <a:ea typeface="+mn-ea"/>
                        <a:cs typeface="+mn-cs"/>
                      </a:endParaRPr>
                    </a:p>
                  </a:txBody>
                  <a:tcPr marL="7620" marR="7620" marT="7620" marB="0" anchor="ctr">
                    <a:solidFill>
                      <a:srgbClr val="92D050"/>
                    </a:solidFill>
                  </a:tcPr>
                </a:tc>
                <a:tc>
                  <a:txBody>
                    <a:bodyPr/>
                    <a:lstStyle/>
                    <a:p>
                      <a:pPr algn="l" fontAlgn="ctr"/>
                      <a:r>
                        <a:rPr lang="en-US" sz="1000" b="1" u="none" strike="noStrike" kern="1200" dirty="0">
                          <a:solidFill>
                            <a:schemeClr val="dk1"/>
                          </a:solidFill>
                          <a:effectLst/>
                          <a:latin typeface="+mn-lt"/>
                          <a:ea typeface="+mn-ea"/>
                          <a:cs typeface="+mn-cs"/>
                        </a:rPr>
                        <a:t>total agreed </a:t>
                      </a:r>
                      <a:r>
                        <a:rPr lang="en-US" sz="1000" b="1" u="none" strike="noStrike" kern="1200" dirty="0" err="1">
                          <a:solidFill>
                            <a:schemeClr val="dk1"/>
                          </a:solidFill>
                          <a:effectLst/>
                          <a:latin typeface="+mn-lt"/>
                          <a:ea typeface="+mn-ea"/>
                          <a:cs typeface="+mn-cs"/>
                        </a:rPr>
                        <a:t>tdocs</a:t>
                      </a:r>
                      <a:endParaRPr lang="en-US" sz="1000" b="1" u="none" strike="noStrike" kern="1200" dirty="0">
                        <a:solidFill>
                          <a:schemeClr val="dk1"/>
                        </a:solidFill>
                        <a:effectLst/>
                        <a:latin typeface="+mn-lt"/>
                        <a:ea typeface="+mn-ea"/>
                        <a:cs typeface="+mn-cs"/>
                      </a:endParaRPr>
                    </a:p>
                  </a:txBody>
                  <a:tcPr marL="7620" marR="7620" marT="7620" marB="0" anchor="ctr">
                    <a:solidFill>
                      <a:srgbClr val="92D050"/>
                    </a:solidFill>
                  </a:tcPr>
                </a:tc>
                <a:extLst>
                  <a:ext uri="{0D108BD9-81ED-4DB2-BD59-A6C34878D82A}">
                    <a16:rowId xmlns:a16="http://schemas.microsoft.com/office/drawing/2014/main" val="4155866176"/>
                  </a:ext>
                </a:extLst>
              </a:tr>
              <a:tr h="182880">
                <a:tc>
                  <a:txBody>
                    <a:bodyPr/>
                    <a:lstStyle/>
                    <a:p>
                      <a:pPr algn="l" fontAlgn="ctr"/>
                      <a:r>
                        <a:rPr lang="en-US" sz="1000" u="none" strike="noStrike" dirty="0">
                          <a:effectLst/>
                          <a:latin typeface="+mn-lt"/>
                        </a:rPr>
                        <a:t>AIML</a:t>
                      </a:r>
                      <a:endParaRPr lang="en-US" sz="1000" b="0" i="0" u="none" strike="noStrike" dirty="0">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357</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128</a:t>
                      </a:r>
                    </a:p>
                  </a:txBody>
                  <a:tcPr marL="7620" marR="7620" marT="7620" marB="0" anchor="b"/>
                </a:tc>
                <a:extLst>
                  <a:ext uri="{0D108BD9-81ED-4DB2-BD59-A6C34878D82A}">
                    <a16:rowId xmlns:a16="http://schemas.microsoft.com/office/drawing/2014/main" val="877753079"/>
                  </a:ext>
                </a:extLst>
              </a:tr>
              <a:tr h="182880">
                <a:tc>
                  <a:txBody>
                    <a:bodyPr/>
                    <a:lstStyle/>
                    <a:p>
                      <a:pPr algn="l" fontAlgn="ctr"/>
                      <a:r>
                        <a:rPr lang="en-US" sz="1000" u="none" strike="noStrike">
                          <a:effectLst/>
                          <a:latin typeface="+mn-lt"/>
                        </a:rPr>
                        <a:t>MADCOL</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52</a:t>
                      </a: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32</a:t>
                      </a:r>
                    </a:p>
                  </a:txBody>
                  <a:tcPr marL="7620" marR="7620" marT="7620" marB="0" anchor="b"/>
                </a:tc>
                <a:extLst>
                  <a:ext uri="{0D108BD9-81ED-4DB2-BD59-A6C34878D82A}">
                    <a16:rowId xmlns:a16="http://schemas.microsoft.com/office/drawing/2014/main" val="1922096186"/>
                  </a:ext>
                </a:extLst>
              </a:tr>
              <a:tr h="182880">
                <a:tc>
                  <a:txBody>
                    <a:bodyPr/>
                    <a:lstStyle/>
                    <a:p>
                      <a:pPr algn="l" fontAlgn="ctr"/>
                      <a:r>
                        <a:rPr lang="en-US" sz="1000" u="none" strike="noStrike">
                          <a:effectLst/>
                          <a:latin typeface="+mn-lt"/>
                        </a:rPr>
                        <a:t>SEPM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32</a:t>
                      </a: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19</a:t>
                      </a:r>
                    </a:p>
                  </a:txBody>
                  <a:tcPr marL="7620" marR="7620" marT="7620" marB="0" anchor="b"/>
                </a:tc>
                <a:extLst>
                  <a:ext uri="{0D108BD9-81ED-4DB2-BD59-A6C34878D82A}">
                    <a16:rowId xmlns:a16="http://schemas.microsoft.com/office/drawing/2014/main" val="936105166"/>
                  </a:ext>
                </a:extLst>
              </a:tr>
              <a:tr h="182880">
                <a:tc>
                  <a:txBody>
                    <a:bodyPr/>
                    <a:lstStyle/>
                    <a:p>
                      <a:pPr algn="l" fontAlgn="ctr"/>
                      <a:r>
                        <a:rPr lang="en-US" sz="1000" u="none" strike="noStrike">
                          <a:effectLst/>
                          <a:latin typeface="+mn-lt"/>
                        </a:rPr>
                        <a:t>PM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109</a:t>
                      </a: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64</a:t>
                      </a:r>
                    </a:p>
                  </a:txBody>
                  <a:tcPr marL="7620" marR="7620" marT="7620" marB="0" anchor="b"/>
                </a:tc>
                <a:extLst>
                  <a:ext uri="{0D108BD9-81ED-4DB2-BD59-A6C34878D82A}">
                    <a16:rowId xmlns:a16="http://schemas.microsoft.com/office/drawing/2014/main" val="896430391"/>
                  </a:ext>
                </a:extLst>
              </a:tr>
              <a:tr h="182880">
                <a:tc>
                  <a:txBody>
                    <a:bodyPr/>
                    <a:lstStyle/>
                    <a:p>
                      <a:pPr algn="l" fontAlgn="ctr"/>
                      <a:r>
                        <a:rPr lang="en-US" sz="1000" u="none" strike="noStrike">
                          <a:effectLst/>
                          <a:latin typeface="+mn-lt"/>
                        </a:rPr>
                        <a:t>AdNRM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92</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70</a:t>
                      </a:r>
                    </a:p>
                  </a:txBody>
                  <a:tcPr marL="7620" marR="7620" marT="7620" marB="0" anchor="b"/>
                </a:tc>
                <a:extLst>
                  <a:ext uri="{0D108BD9-81ED-4DB2-BD59-A6C34878D82A}">
                    <a16:rowId xmlns:a16="http://schemas.microsoft.com/office/drawing/2014/main" val="4062951977"/>
                  </a:ext>
                </a:extLst>
              </a:tr>
              <a:tr h="182880">
                <a:tc>
                  <a:txBody>
                    <a:bodyPr/>
                    <a:lstStyle/>
                    <a:p>
                      <a:pPr algn="l" fontAlgn="ctr"/>
                      <a:r>
                        <a:rPr lang="en-US" sz="1000" u="none" strike="noStrike">
                          <a:effectLst/>
                          <a:latin typeface="+mn-lt"/>
                        </a:rPr>
                        <a:t>TMQ</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39</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27</a:t>
                      </a:r>
                    </a:p>
                  </a:txBody>
                  <a:tcPr marL="7620" marR="7620" marT="7620" marB="0" anchor="b"/>
                </a:tc>
                <a:extLst>
                  <a:ext uri="{0D108BD9-81ED-4DB2-BD59-A6C34878D82A}">
                    <a16:rowId xmlns:a16="http://schemas.microsoft.com/office/drawing/2014/main" val="2850585708"/>
                  </a:ext>
                </a:extLst>
              </a:tr>
              <a:tr h="182880">
                <a:tc>
                  <a:txBody>
                    <a:bodyPr/>
                    <a:lstStyle/>
                    <a:p>
                      <a:pPr algn="l" fontAlgn="ctr"/>
                      <a:r>
                        <a:rPr lang="en-US" sz="1000" u="none" strike="noStrike">
                          <a:effectLst/>
                          <a:latin typeface="+mn-lt"/>
                        </a:rPr>
                        <a:t>NTNM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89</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81</a:t>
                      </a:r>
                    </a:p>
                  </a:txBody>
                  <a:tcPr marL="7620" marR="7620" marT="7620" marB="0" anchor="b"/>
                </a:tc>
                <a:extLst>
                  <a:ext uri="{0D108BD9-81ED-4DB2-BD59-A6C34878D82A}">
                    <a16:rowId xmlns:a16="http://schemas.microsoft.com/office/drawing/2014/main" val="1306396686"/>
                  </a:ext>
                </a:extLst>
              </a:tr>
              <a:tr h="182880">
                <a:tc>
                  <a:txBody>
                    <a:bodyPr/>
                    <a:lstStyle/>
                    <a:p>
                      <a:pPr algn="l" fontAlgn="ctr"/>
                      <a:r>
                        <a:rPr lang="en-US" sz="1000" u="none" strike="noStrike">
                          <a:effectLst/>
                          <a:latin typeface="+mn-lt"/>
                        </a:rPr>
                        <a:t>IABM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24</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22</a:t>
                      </a:r>
                    </a:p>
                  </a:txBody>
                  <a:tcPr marL="7620" marR="7620" marT="7620" marB="0" anchor="b"/>
                </a:tc>
                <a:extLst>
                  <a:ext uri="{0D108BD9-81ED-4DB2-BD59-A6C34878D82A}">
                    <a16:rowId xmlns:a16="http://schemas.microsoft.com/office/drawing/2014/main" val="1818620794"/>
                  </a:ext>
                </a:extLst>
              </a:tr>
              <a:tr h="182880">
                <a:tc>
                  <a:txBody>
                    <a:bodyPr/>
                    <a:lstStyle/>
                    <a:p>
                      <a:pPr algn="l" fontAlgn="ctr"/>
                      <a:r>
                        <a:rPr lang="en-US" sz="1000" u="none" strike="noStrike">
                          <a:effectLst/>
                          <a:latin typeface="+mn-lt"/>
                        </a:rPr>
                        <a:t>RedcapM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61</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45</a:t>
                      </a:r>
                    </a:p>
                  </a:txBody>
                  <a:tcPr marL="7620" marR="7620" marT="7620" marB="0" anchor="b"/>
                </a:tc>
                <a:extLst>
                  <a:ext uri="{0D108BD9-81ED-4DB2-BD59-A6C34878D82A}">
                    <a16:rowId xmlns:a16="http://schemas.microsoft.com/office/drawing/2014/main" val="2462789498"/>
                  </a:ext>
                </a:extLst>
              </a:tr>
              <a:tr h="182880">
                <a:tc>
                  <a:txBody>
                    <a:bodyPr/>
                    <a:lstStyle/>
                    <a:p>
                      <a:pPr algn="l" fontAlgn="ctr"/>
                      <a:r>
                        <a:rPr lang="en-US" sz="1000" u="none" strike="noStrike">
                          <a:effectLst/>
                          <a:latin typeface="+mn-lt"/>
                        </a:rPr>
                        <a:t>NWDAFM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38</a:t>
                      </a: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30</a:t>
                      </a:r>
                    </a:p>
                  </a:txBody>
                  <a:tcPr marL="7620" marR="7620" marT="7620" marB="0" anchor="b"/>
                </a:tc>
                <a:extLst>
                  <a:ext uri="{0D108BD9-81ED-4DB2-BD59-A6C34878D82A}">
                    <a16:rowId xmlns:a16="http://schemas.microsoft.com/office/drawing/2014/main" val="2040879173"/>
                  </a:ext>
                </a:extLst>
              </a:tr>
              <a:tr h="182880">
                <a:tc>
                  <a:txBody>
                    <a:bodyPr/>
                    <a:lstStyle/>
                    <a:p>
                      <a:pPr algn="l" fontAlgn="ctr"/>
                      <a:r>
                        <a:rPr lang="en-US" sz="1000" u="none" strike="noStrike">
                          <a:effectLst/>
                          <a:latin typeface="+mn-lt"/>
                        </a:rPr>
                        <a:t>NSM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49</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48</a:t>
                      </a:r>
                    </a:p>
                  </a:txBody>
                  <a:tcPr marL="7620" marR="7620" marT="7620" marB="0" anchor="b"/>
                </a:tc>
                <a:extLst>
                  <a:ext uri="{0D108BD9-81ED-4DB2-BD59-A6C34878D82A}">
                    <a16:rowId xmlns:a16="http://schemas.microsoft.com/office/drawing/2014/main" val="928268735"/>
                  </a:ext>
                </a:extLst>
              </a:tr>
              <a:tr h="182880">
                <a:tc>
                  <a:txBody>
                    <a:bodyPr/>
                    <a:lstStyle/>
                    <a:p>
                      <a:pPr algn="l" fontAlgn="ctr"/>
                      <a:r>
                        <a:rPr lang="en-US" sz="1000" u="none" strike="noStrike">
                          <a:effectLst/>
                          <a:latin typeface="+mn-lt"/>
                        </a:rPr>
                        <a:t>MDA</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134</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107</a:t>
                      </a:r>
                    </a:p>
                  </a:txBody>
                  <a:tcPr marL="7620" marR="7620" marT="7620" marB="0" anchor="b"/>
                </a:tc>
                <a:extLst>
                  <a:ext uri="{0D108BD9-81ED-4DB2-BD59-A6C34878D82A}">
                    <a16:rowId xmlns:a16="http://schemas.microsoft.com/office/drawing/2014/main" val="1508289285"/>
                  </a:ext>
                </a:extLst>
              </a:tr>
              <a:tr h="182880">
                <a:tc>
                  <a:txBody>
                    <a:bodyPr/>
                    <a:lstStyle/>
                    <a:p>
                      <a:pPr algn="l" fontAlgn="ctr"/>
                      <a:r>
                        <a:rPr lang="en-US" sz="1000" u="none" strike="noStrike">
                          <a:effectLst/>
                          <a:latin typeface="+mn-lt"/>
                        </a:rPr>
                        <a:t>EE</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153</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76</a:t>
                      </a:r>
                    </a:p>
                  </a:txBody>
                  <a:tcPr marL="7620" marR="7620" marT="7620" marB="0" anchor="b"/>
                </a:tc>
                <a:extLst>
                  <a:ext uri="{0D108BD9-81ED-4DB2-BD59-A6C34878D82A}">
                    <a16:rowId xmlns:a16="http://schemas.microsoft.com/office/drawing/2014/main" val="3328675138"/>
                  </a:ext>
                </a:extLst>
              </a:tr>
              <a:tr h="182880">
                <a:tc>
                  <a:txBody>
                    <a:bodyPr/>
                    <a:lstStyle/>
                    <a:p>
                      <a:pPr algn="l" fontAlgn="ctr"/>
                      <a:r>
                        <a:rPr lang="en-US" sz="1000" u="none" strike="noStrike">
                          <a:effectLst/>
                          <a:latin typeface="+mn-lt"/>
                        </a:rPr>
                        <a:t>Mexpo</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102</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61</a:t>
                      </a:r>
                    </a:p>
                  </a:txBody>
                  <a:tcPr marL="7620" marR="7620" marT="7620" marB="0" anchor="b"/>
                </a:tc>
                <a:extLst>
                  <a:ext uri="{0D108BD9-81ED-4DB2-BD59-A6C34878D82A}">
                    <a16:rowId xmlns:a16="http://schemas.microsoft.com/office/drawing/2014/main" val="2461477489"/>
                  </a:ext>
                </a:extLst>
              </a:tr>
              <a:tr h="182880">
                <a:tc>
                  <a:txBody>
                    <a:bodyPr/>
                    <a:lstStyle/>
                    <a:p>
                      <a:pPr algn="l" fontAlgn="ctr"/>
                      <a:r>
                        <a:rPr lang="en-US" sz="1000" u="none" strike="noStrike">
                          <a:effectLst/>
                          <a:latin typeface="+mn-lt"/>
                        </a:rPr>
                        <a:t>MonstraM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15</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9</a:t>
                      </a:r>
                    </a:p>
                  </a:txBody>
                  <a:tcPr marL="7620" marR="7620" marT="7620" marB="0" anchor="b"/>
                </a:tc>
                <a:extLst>
                  <a:ext uri="{0D108BD9-81ED-4DB2-BD59-A6C34878D82A}">
                    <a16:rowId xmlns:a16="http://schemas.microsoft.com/office/drawing/2014/main" val="79337849"/>
                  </a:ext>
                </a:extLst>
              </a:tr>
              <a:tr h="182880">
                <a:tc>
                  <a:txBody>
                    <a:bodyPr/>
                    <a:lstStyle/>
                    <a:p>
                      <a:pPr algn="l" fontAlgn="ctr"/>
                      <a:r>
                        <a:rPr lang="en-US" sz="1000" u="none" strike="noStrike">
                          <a:effectLst/>
                          <a:latin typeface="+mn-lt"/>
                        </a:rPr>
                        <a:t>IDM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a:solidFill>
                            <a:srgbClr val="FF0000"/>
                          </a:solidFill>
                          <a:effectLst/>
                          <a:latin typeface="+mn-lt"/>
                          <a:ea typeface="+mn-ea"/>
                          <a:cs typeface="+mn-cs"/>
                        </a:rPr>
                        <a:t>174</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132</a:t>
                      </a:r>
                    </a:p>
                  </a:txBody>
                  <a:tcPr marL="7620" marR="7620" marT="7620" marB="0" anchor="b"/>
                </a:tc>
                <a:extLst>
                  <a:ext uri="{0D108BD9-81ED-4DB2-BD59-A6C34878D82A}">
                    <a16:rowId xmlns:a16="http://schemas.microsoft.com/office/drawing/2014/main" val="2326562777"/>
                  </a:ext>
                </a:extLst>
              </a:tr>
              <a:tr h="182880">
                <a:tc>
                  <a:txBody>
                    <a:bodyPr/>
                    <a:lstStyle/>
                    <a:p>
                      <a:pPr algn="l" fontAlgn="ctr"/>
                      <a:r>
                        <a:rPr lang="en-US" sz="1000" u="none" strike="noStrike">
                          <a:effectLst/>
                          <a:latin typeface="+mn-lt"/>
                        </a:rPr>
                        <a:t>CCL</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160</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108</a:t>
                      </a:r>
                    </a:p>
                  </a:txBody>
                  <a:tcPr marL="7620" marR="7620" marT="7620" marB="0" anchor="b"/>
                </a:tc>
                <a:extLst>
                  <a:ext uri="{0D108BD9-81ED-4DB2-BD59-A6C34878D82A}">
                    <a16:rowId xmlns:a16="http://schemas.microsoft.com/office/drawing/2014/main" val="3541908560"/>
                  </a:ext>
                </a:extLst>
              </a:tr>
              <a:tr h="182880">
                <a:tc>
                  <a:txBody>
                    <a:bodyPr/>
                    <a:lstStyle/>
                    <a:p>
                      <a:pPr algn="l" fontAlgn="ctr"/>
                      <a:r>
                        <a:rPr lang="en-US" sz="1000" u="none" strike="noStrike">
                          <a:effectLst/>
                          <a:latin typeface="+mn-lt"/>
                        </a:rPr>
                        <a:t>NDT</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a:solidFill>
                            <a:srgbClr val="FF0000"/>
                          </a:solidFill>
                          <a:effectLst/>
                          <a:latin typeface="+mn-lt"/>
                          <a:ea typeface="+mn-ea"/>
                          <a:cs typeface="+mn-cs"/>
                        </a:rPr>
                        <a:t>196</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89</a:t>
                      </a:r>
                    </a:p>
                  </a:txBody>
                  <a:tcPr marL="7620" marR="7620" marT="7620" marB="0" anchor="b"/>
                </a:tc>
                <a:extLst>
                  <a:ext uri="{0D108BD9-81ED-4DB2-BD59-A6C34878D82A}">
                    <a16:rowId xmlns:a16="http://schemas.microsoft.com/office/drawing/2014/main" val="2597921298"/>
                  </a:ext>
                </a:extLst>
              </a:tr>
              <a:tr h="182880">
                <a:tc>
                  <a:txBody>
                    <a:bodyPr/>
                    <a:lstStyle/>
                    <a:p>
                      <a:pPr algn="l" fontAlgn="ctr"/>
                      <a:r>
                        <a:rPr lang="en-US" sz="1000" u="none" strike="noStrike">
                          <a:effectLst/>
                          <a:latin typeface="+mn-lt"/>
                        </a:rPr>
                        <a:t>CMO</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203</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80</a:t>
                      </a:r>
                    </a:p>
                  </a:txBody>
                  <a:tcPr marL="7620" marR="7620" marT="7620" marB="0" anchor="b"/>
                </a:tc>
                <a:extLst>
                  <a:ext uri="{0D108BD9-81ED-4DB2-BD59-A6C34878D82A}">
                    <a16:rowId xmlns:a16="http://schemas.microsoft.com/office/drawing/2014/main" val="3641503796"/>
                  </a:ext>
                </a:extLst>
              </a:tr>
              <a:tr h="182880">
                <a:tc>
                  <a:txBody>
                    <a:bodyPr/>
                    <a:lstStyle/>
                    <a:p>
                      <a:pPr algn="l" fontAlgn="ctr"/>
                      <a:r>
                        <a:rPr lang="en-US" sz="1000" u="none" strike="noStrike">
                          <a:effectLst/>
                          <a:latin typeface="+mn-lt"/>
                        </a:rPr>
                        <a:t>MSEC</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7</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6</a:t>
                      </a:r>
                    </a:p>
                  </a:txBody>
                  <a:tcPr marL="7620" marR="7620" marT="7620" marB="0" anchor="b"/>
                </a:tc>
                <a:extLst>
                  <a:ext uri="{0D108BD9-81ED-4DB2-BD59-A6C34878D82A}">
                    <a16:rowId xmlns:a16="http://schemas.microsoft.com/office/drawing/2014/main" val="894300442"/>
                  </a:ext>
                </a:extLst>
              </a:tr>
              <a:tr h="182880">
                <a:tc>
                  <a:txBody>
                    <a:bodyPr/>
                    <a:lstStyle/>
                    <a:p>
                      <a:pPr algn="l" fontAlgn="ctr"/>
                      <a:r>
                        <a:rPr lang="en-US" sz="1000" u="none" strike="noStrike">
                          <a:effectLst/>
                          <a:latin typeface="+mn-lt"/>
                        </a:rPr>
                        <a:t>SBMA</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124</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79</a:t>
                      </a:r>
                    </a:p>
                  </a:txBody>
                  <a:tcPr marL="7620" marR="7620" marT="7620" marB="0" anchor="b"/>
                </a:tc>
                <a:extLst>
                  <a:ext uri="{0D108BD9-81ED-4DB2-BD59-A6C34878D82A}">
                    <a16:rowId xmlns:a16="http://schemas.microsoft.com/office/drawing/2014/main" val="1238918614"/>
                  </a:ext>
                </a:extLst>
              </a:tr>
              <a:tr h="182880">
                <a:tc>
                  <a:txBody>
                    <a:bodyPr/>
                    <a:lstStyle/>
                    <a:p>
                      <a:pPr algn="l" fontAlgn="ctr"/>
                      <a:r>
                        <a:rPr lang="en-US" sz="1000" u="none" strike="noStrike">
                          <a:effectLst/>
                          <a:latin typeface="+mn-lt"/>
                        </a:rPr>
                        <a:t>PTM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63</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57</a:t>
                      </a:r>
                    </a:p>
                  </a:txBody>
                  <a:tcPr marL="7620" marR="7620" marT="7620" marB="0" anchor="b"/>
                </a:tc>
                <a:extLst>
                  <a:ext uri="{0D108BD9-81ED-4DB2-BD59-A6C34878D82A}">
                    <a16:rowId xmlns:a16="http://schemas.microsoft.com/office/drawing/2014/main" val="2690776497"/>
                  </a:ext>
                </a:extLst>
              </a:tr>
            </a:tbl>
          </a:graphicData>
        </a:graphic>
      </p:graphicFrame>
      <p:graphicFrame>
        <p:nvGraphicFramePr>
          <p:cNvPr id="6" name="Chart 5">
            <a:extLst>
              <a:ext uri="{FF2B5EF4-FFF2-40B4-BE49-F238E27FC236}">
                <a16:creationId xmlns:a16="http://schemas.microsoft.com/office/drawing/2014/main" id="{9330AC8E-B18D-459B-8EE7-1CE313239457}"/>
              </a:ext>
            </a:extLst>
          </p:cNvPr>
          <p:cNvGraphicFramePr>
            <a:graphicFrameLocks/>
          </p:cNvGraphicFramePr>
          <p:nvPr>
            <p:extLst>
              <p:ext uri="{D42A27DB-BD31-4B8C-83A1-F6EECF244321}">
                <p14:modId xmlns:p14="http://schemas.microsoft.com/office/powerpoint/2010/main" val="260471507"/>
              </p:ext>
            </p:extLst>
          </p:nvPr>
        </p:nvGraphicFramePr>
        <p:xfrm>
          <a:off x="3242982" y="1872000"/>
          <a:ext cx="7680960" cy="312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6296016"/>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TU planning</a:t>
            </a:r>
            <a:endParaRPr lang="zh-CN" altLang="en-US" dirty="0"/>
          </a:p>
        </p:txBody>
      </p:sp>
      <p:sp>
        <p:nvSpPr>
          <p:cNvPr id="3" name="TextBox 2">
            <a:extLst>
              <a:ext uri="{FF2B5EF4-FFF2-40B4-BE49-F238E27FC236}">
                <a16:creationId xmlns:a16="http://schemas.microsoft.com/office/drawing/2014/main" id="{859B9897-BBA7-4262-AB9B-1BA93B113091}"/>
              </a:ext>
            </a:extLst>
          </p:cNvPr>
          <p:cNvSpPr txBox="1"/>
          <p:nvPr/>
        </p:nvSpPr>
        <p:spPr>
          <a:xfrm>
            <a:off x="1926336" y="4187952"/>
            <a:ext cx="9198993" cy="292388"/>
          </a:xfrm>
          <a:prstGeom prst="rect">
            <a:avLst/>
          </a:prstGeom>
          <a:noFill/>
        </p:spPr>
        <p:txBody>
          <a:bodyPr wrap="none" rtlCol="0">
            <a:spAutoFit/>
          </a:bodyPr>
          <a:lstStyle/>
          <a:p>
            <a:r>
              <a:rPr lang="en-US" altLang="zh-CN" dirty="0"/>
              <a:t>Latest TU planning is captured in </a:t>
            </a:r>
            <a:r>
              <a:rPr lang="en-US" altLang="zh-CN" dirty="0">
                <a:hlinkClick r:id="rId2"/>
              </a:rPr>
              <a:t>https://www.3gpp.org/ftp/Email_Discussions/SA5/SA5-level%20discussions/SA5%23157</a:t>
            </a:r>
            <a:r>
              <a:rPr lang="en-US" altLang="zh-CN" dirty="0"/>
              <a:t> </a:t>
            </a:r>
            <a:endParaRPr lang="zh-CN" altLang="en-US" dirty="0"/>
          </a:p>
        </p:txBody>
      </p:sp>
    </p:spTree>
    <p:extLst>
      <p:ext uri="{BB962C8B-B14F-4D97-AF65-F5344CB8AC3E}">
        <p14:creationId xmlns:p14="http://schemas.microsoft.com/office/powerpoint/2010/main" val="1742848199"/>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OAM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US"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338915" y="1098490"/>
            <a:ext cx="9660017" cy="292388"/>
          </a:xfrm>
          <a:prstGeom prst="rect">
            <a:avLst/>
          </a:prstGeom>
          <a:noFill/>
        </p:spPr>
        <p:txBody>
          <a:bodyPr wrap="none" rtlCol="0">
            <a:spAutoFit/>
          </a:bodyPr>
          <a:lstStyle/>
          <a:p>
            <a:r>
              <a:rPr lang="en-US" altLang="zh-CN" b="1" dirty="0"/>
              <a:t>Assumption: Every day = 5 sessions (TUs),  total TU in 1 ordinary meeting (exclude closing plenary TUs) = 18.5 TUs</a:t>
            </a:r>
            <a:endParaRPr lang="zh-CN" altLang="en-US" b="1" dirty="0"/>
          </a:p>
        </p:txBody>
      </p:sp>
    </p:spTree>
    <p:extLst>
      <p:ext uri="{BB962C8B-B14F-4D97-AF65-F5344CB8AC3E}">
        <p14:creationId xmlns:p14="http://schemas.microsoft.com/office/powerpoint/2010/main" val="1606910263"/>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7963850" cy="866775"/>
          </a:xfrm>
        </p:spPr>
        <p:txBody>
          <a:bodyPr/>
          <a:lstStyle/>
          <a:p>
            <a:r>
              <a:rPr lang="en-US" altLang="zh-CN" dirty="0"/>
              <a:t>Rel-19 </a:t>
            </a:r>
            <a:r>
              <a:rPr lang="en-US" dirty="0"/>
              <a:t>TU Budget for SA5 OAM</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297940"/>
            <a:ext cx="9322112" cy="4830763"/>
          </a:xfrm>
        </p:spPr>
        <p:txBody>
          <a:bodyPr/>
          <a:lstStyle/>
          <a:p>
            <a:r>
              <a:rPr lang="en-US" sz="2000" dirty="0"/>
              <a:t>Assumptions for SA5 OAM : </a:t>
            </a:r>
          </a:p>
          <a:p>
            <a:pPr lvl="1"/>
            <a:r>
              <a:rPr lang="en-US" sz="1600" dirty="0"/>
              <a:t>6 ordinary meeting per year. </a:t>
            </a:r>
          </a:p>
          <a:p>
            <a:pPr lvl="1"/>
            <a:r>
              <a:rPr lang="en-US" sz="1600" dirty="0">
                <a:solidFill>
                  <a:srgbClr val="FF0000"/>
                </a:solidFill>
              </a:rPr>
              <a:t>Rel-19 spans 21 months for SA5 (with early start of studies) = 10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OAM revision sessions normally planned to be in Thursday </a:t>
            </a:r>
            <a:r>
              <a:rPr lang="en-US" altLang="zh-CN" sz="1600" dirty="0">
                <a:solidFill>
                  <a:srgbClr val="FF0000"/>
                </a:solidFill>
              </a:rPr>
              <a:t>Q4 and </a:t>
            </a:r>
            <a:r>
              <a:rPr lang="en-US" sz="1600" dirty="0">
                <a:solidFill>
                  <a:srgbClr val="FF0000"/>
                </a:solidFill>
              </a:rPr>
              <a:t>Q5 (initial </a:t>
            </a:r>
            <a:r>
              <a:rPr lang="en-US" sz="1600" dirty="0" err="1">
                <a:solidFill>
                  <a:srgbClr val="FF0000"/>
                </a:solidFill>
              </a:rPr>
              <a:t>assump</a:t>
            </a:r>
            <a:r>
              <a:rPr lang="en-US" sz="1600" dirty="0">
                <a:solidFill>
                  <a:srgbClr val="FF0000"/>
                </a:solidFill>
              </a:rPr>
              <a:t>.)</a:t>
            </a:r>
          </a:p>
          <a:p>
            <a:pPr lvl="1"/>
            <a:r>
              <a:rPr lang="en-US" sz="1600" dirty="0">
                <a:solidFill>
                  <a:srgbClr val="FF0000"/>
                </a:solidFill>
              </a:rPr>
              <a:t>1 parallel (OAM) stream per session =&gt; 18.5 TUs per meeting (incl. 2 TUs as buffer) = 185</a:t>
            </a:r>
          </a:p>
          <a:p>
            <a:pPr lvl="1"/>
            <a:r>
              <a:rPr lang="en-US" sz="1600" dirty="0">
                <a:solidFill>
                  <a:srgbClr val="FF0000"/>
                </a:solidFill>
              </a:rPr>
              <a:t>Assume Maintenance + Buffer = 33% =&gt; ~ 61 TU</a:t>
            </a:r>
          </a:p>
          <a:p>
            <a:pPr lvl="1"/>
            <a:r>
              <a:rPr lang="en-US" sz="1600" dirty="0">
                <a:solidFill>
                  <a:srgbClr val="FF0000"/>
                </a:solidFill>
              </a:rPr>
              <a:t>Resulting total TUs avail. f. SI/WI: 10 meetings x 18.5 sessions = 185 TU minus 61 =&gt; 124 TU</a:t>
            </a:r>
          </a:p>
          <a:p>
            <a:pPr lvl="1"/>
            <a:r>
              <a:rPr lang="en-US" sz="1600" dirty="0">
                <a:solidFill>
                  <a:srgbClr val="FF0000"/>
                </a:solidFill>
              </a:rPr>
              <a:t>With 20 SI/WI =&gt; Average 6 TU per SI/WI (0.6/meeting). </a:t>
            </a:r>
          </a:p>
        </p:txBody>
      </p:sp>
      <p:sp>
        <p:nvSpPr>
          <p:cNvPr id="2" name="TextBox 1">
            <a:extLst>
              <a:ext uri="{FF2B5EF4-FFF2-40B4-BE49-F238E27FC236}">
                <a16:creationId xmlns:a16="http://schemas.microsoft.com/office/drawing/2014/main" id="{E6430514-56EB-405A-8921-B461D27CB99B}"/>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447842821"/>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41A413-657A-4E45-88D7-A171B4D3FAFD}"/>
              </a:ext>
            </a:extLst>
          </p:cNvPr>
          <p:cNvSpPr>
            <a:spLocks noGrp="1"/>
          </p:cNvSpPr>
          <p:nvPr>
            <p:ph type="title"/>
          </p:nvPr>
        </p:nvSpPr>
        <p:spPr>
          <a:xfrm>
            <a:off x="123569" y="182880"/>
            <a:ext cx="9561952" cy="1143000"/>
          </a:xfrm>
        </p:spPr>
        <p:txBody>
          <a:bodyPr/>
          <a:lstStyle/>
          <a:p>
            <a:r>
              <a:rPr lang="en-US" altLang="zh-CN" sz="3600" dirty="0"/>
              <a:t>SA5 Rel-19 OAM TU planning (Jan.2024~Sep.2025)</a:t>
            </a:r>
            <a:endParaRPr lang="zh-CN" altLang="en-US" sz="3600" dirty="0"/>
          </a:p>
        </p:txBody>
      </p:sp>
      <p:graphicFrame>
        <p:nvGraphicFramePr>
          <p:cNvPr id="5" name="Table 4">
            <a:extLst>
              <a:ext uri="{FF2B5EF4-FFF2-40B4-BE49-F238E27FC236}">
                <a16:creationId xmlns:a16="http://schemas.microsoft.com/office/drawing/2014/main" id="{224CA6B1-8D23-4A11-9EA2-3664C7A26FCB}"/>
              </a:ext>
            </a:extLst>
          </p:cNvPr>
          <p:cNvGraphicFramePr>
            <a:graphicFrameLocks noGrp="1"/>
          </p:cNvGraphicFramePr>
          <p:nvPr>
            <p:extLst>
              <p:ext uri="{D42A27DB-BD31-4B8C-83A1-F6EECF244321}">
                <p14:modId xmlns:p14="http://schemas.microsoft.com/office/powerpoint/2010/main" val="3746201648"/>
              </p:ext>
            </p:extLst>
          </p:nvPr>
        </p:nvGraphicFramePr>
        <p:xfrm>
          <a:off x="195826" y="3527854"/>
          <a:ext cx="11638720" cy="2537696"/>
        </p:xfrm>
        <a:graphic>
          <a:graphicData uri="http://schemas.openxmlformats.org/drawingml/2006/table">
            <a:tbl>
              <a:tblPr firstRow="1" bandRow="1">
                <a:tableStyleId>{5C22544A-7EE6-4342-B048-85BDC9FD1C3A}</a:tableStyleId>
              </a:tblPr>
              <a:tblGrid>
                <a:gridCol w="2578003">
                  <a:extLst>
                    <a:ext uri="{9D8B030D-6E8A-4147-A177-3AD203B41FA5}">
                      <a16:colId xmlns:a16="http://schemas.microsoft.com/office/drawing/2014/main" val="428783908"/>
                    </a:ext>
                  </a:extLst>
                </a:gridCol>
                <a:gridCol w="2377059">
                  <a:extLst>
                    <a:ext uri="{9D8B030D-6E8A-4147-A177-3AD203B41FA5}">
                      <a16:colId xmlns:a16="http://schemas.microsoft.com/office/drawing/2014/main" val="228380027"/>
                    </a:ext>
                  </a:extLst>
                </a:gridCol>
                <a:gridCol w="2227886">
                  <a:extLst>
                    <a:ext uri="{9D8B030D-6E8A-4147-A177-3AD203B41FA5}">
                      <a16:colId xmlns:a16="http://schemas.microsoft.com/office/drawing/2014/main" val="856762402"/>
                    </a:ext>
                  </a:extLst>
                </a:gridCol>
                <a:gridCol w="2227886">
                  <a:extLst>
                    <a:ext uri="{9D8B030D-6E8A-4147-A177-3AD203B41FA5}">
                      <a16:colId xmlns:a16="http://schemas.microsoft.com/office/drawing/2014/main" val="2063139119"/>
                    </a:ext>
                  </a:extLst>
                </a:gridCol>
                <a:gridCol w="2227886">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05362">
                <a:tc>
                  <a:txBody>
                    <a:bodyPr/>
                    <a:lstStyle/>
                    <a:p>
                      <a:r>
                        <a:rPr lang="en-US" altLang="zh-CN" sz="1200" b="1" dirty="0">
                          <a:latin typeface="+mn-lt"/>
                        </a:rPr>
                        <a:t>Jan.2024~Mar.2024</a:t>
                      </a:r>
                    </a:p>
                    <a:p>
                      <a:r>
                        <a:rPr lang="en-US" altLang="zh-CN" sz="1200" b="1" dirty="0">
                          <a:latin typeface="+mn-lt"/>
                        </a:rPr>
                        <a:t>SA5#153 (1 meeting) (Last meeting for Rel-18)</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1.5 TU (CR)+13 TU (Rel-18)=14.5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4141971519"/>
                  </a:ext>
                </a:extLst>
              </a:tr>
              <a:tr h="583048">
                <a:tc>
                  <a:txBody>
                    <a:bodyPr/>
                    <a:lstStyle/>
                    <a:p>
                      <a:r>
                        <a:rPr lang="en-US" altLang="zh-CN" sz="1200" b="1" dirty="0">
                          <a:latin typeface="+mn-lt"/>
                        </a:rPr>
                        <a:t>Apr. 2024~Dec.2024:</a:t>
                      </a:r>
                    </a:p>
                    <a:p>
                      <a:r>
                        <a:rPr lang="en-US" altLang="zh-CN" sz="1200" b="1" dirty="0">
                          <a:latin typeface="+mn-lt"/>
                        </a:rPr>
                        <a:t>SA5#154~#158 (5 meetings)</a:t>
                      </a:r>
                      <a:endParaRPr lang="zh-CN" altLang="en-US" sz="1200" b="1" dirty="0">
                        <a:latin typeface="+mn-lt"/>
                      </a:endParaRPr>
                    </a:p>
                  </a:txBody>
                  <a:tcPr/>
                </a:tc>
                <a:tc>
                  <a:txBody>
                    <a:bodyPr/>
                    <a:lstStyle/>
                    <a:p>
                      <a:r>
                        <a:rPr lang="en-US" altLang="zh-CN" sz="1200" dirty="0">
                          <a:latin typeface="+mn-lt"/>
                        </a:rPr>
                        <a:t>2.5 TU*5 meetings = 12.5 TU (CRs)</a:t>
                      </a:r>
                      <a:endParaRPr lang="zh-CN" altLang="en-US" sz="1200" dirty="0">
                        <a:latin typeface="+mn-lt"/>
                      </a:endParaRPr>
                    </a:p>
                  </a:txBody>
                  <a:tcPr/>
                </a:tc>
                <a:tc>
                  <a:txBody>
                    <a:bodyPr/>
                    <a:lstStyle/>
                    <a:p>
                      <a:r>
                        <a:rPr lang="en-US" altLang="zh-CN" sz="1200" dirty="0">
                          <a:latin typeface="+mn-lt"/>
                        </a:rPr>
                        <a:t>14 TU*5 meetings= 70 TU</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TU*5=10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13 TU*4 meetings= 52 TU</a:t>
                      </a:r>
                      <a:endParaRPr lang="zh-CN" altLang="en-US" sz="1200" dirty="0">
                        <a:latin typeface="+mn-lt"/>
                      </a:endParaRPr>
                    </a:p>
                  </a:txBody>
                  <a:tcPr/>
                </a:tc>
                <a:tc>
                  <a:txBody>
                    <a:bodyPr/>
                    <a:lstStyle/>
                    <a:p>
                      <a:r>
                        <a:rPr lang="en-US" altLang="zh-CN" sz="1200" dirty="0">
                          <a:latin typeface="+mn-lt"/>
                        </a:rPr>
                        <a:t>2 TU*4 meetings = 8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Total=185 TU</a:t>
                      </a:r>
                      <a:endParaRPr lang="zh-CN" altLang="en-US" sz="1200" b="1" dirty="0">
                        <a:latin typeface="+mn-lt"/>
                      </a:endParaRPr>
                    </a:p>
                  </a:txBody>
                  <a:tcPr/>
                </a:tc>
                <a:tc>
                  <a:txBody>
                    <a:bodyPr/>
                    <a:lstStyle/>
                    <a:p>
                      <a:r>
                        <a:rPr lang="en-US" altLang="zh-CN" sz="1200" dirty="0">
                          <a:latin typeface="+mn-lt"/>
                        </a:rPr>
                        <a:t>33 TU</a:t>
                      </a:r>
                      <a:endParaRPr lang="zh-CN" altLang="en-US" sz="1200" dirty="0">
                        <a:latin typeface="+mn-lt"/>
                      </a:endParaRPr>
                    </a:p>
                  </a:txBody>
                  <a:tcPr/>
                </a:tc>
                <a:tc>
                  <a:txBody>
                    <a:bodyPr/>
                    <a:lstStyle/>
                    <a:p>
                      <a:r>
                        <a:rPr lang="en-US" altLang="zh-CN" sz="1200" dirty="0">
                          <a:latin typeface="+mn-lt"/>
                        </a:rPr>
                        <a:t>124 TU</a:t>
                      </a:r>
                      <a:endParaRPr lang="zh-CN" altLang="en-US" sz="1200" dirty="0">
                        <a:latin typeface="+mn-lt"/>
                      </a:endParaRPr>
                    </a:p>
                  </a:txBody>
                  <a:tcPr/>
                </a:tc>
                <a:tc>
                  <a:txBody>
                    <a:bodyPr/>
                    <a:lstStyle/>
                    <a:p>
                      <a:r>
                        <a:rPr lang="en-US" altLang="zh-CN" sz="1200" dirty="0">
                          <a:latin typeface="+mn-lt"/>
                        </a:rPr>
                        <a:t>8 TU</a:t>
                      </a:r>
                      <a:endParaRPr lang="zh-CN" altLang="en-US" sz="1200" dirty="0">
                        <a:latin typeface="+mn-lt"/>
                      </a:endParaRPr>
                    </a:p>
                  </a:txBody>
                  <a:tcPr/>
                </a:tc>
                <a:tc>
                  <a:txBody>
                    <a:bodyPr/>
                    <a:lstStyle/>
                    <a:p>
                      <a:r>
                        <a:rPr lang="en-US" altLang="zh-CN" sz="1200" dirty="0">
                          <a:latin typeface="+mn-lt"/>
                        </a:rPr>
                        <a:t>20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6" name="TextBox 5">
            <a:extLst>
              <a:ext uri="{FF2B5EF4-FFF2-40B4-BE49-F238E27FC236}">
                <a16:creationId xmlns:a16="http://schemas.microsoft.com/office/drawing/2014/main" id="{7DD06C11-6C65-4FEE-91E0-4D023D6B3F4D}"/>
              </a:ext>
            </a:extLst>
          </p:cNvPr>
          <p:cNvSpPr txBox="1"/>
          <p:nvPr/>
        </p:nvSpPr>
        <p:spPr>
          <a:xfrm>
            <a:off x="447111" y="1120676"/>
            <a:ext cx="10456266" cy="2308324"/>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18.5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OAM = 16.5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120 TUs, implying:</a:t>
            </a:r>
          </a:p>
          <a:p>
            <a:pPr marL="950913" lvl="1" indent="-342900">
              <a:buFont typeface="+mj-lt"/>
              <a:buAutoNum type="arabicPeriod"/>
            </a:pPr>
            <a:r>
              <a:rPr lang="fr-FR" altLang="zh-CN" sz="1200" dirty="0">
                <a:solidFill>
                  <a:prstClr val="black"/>
                </a:solidFill>
                <a:sym typeface="Wingdings 3" panose="05040102010807070707" pitchFamily="18" charset="2"/>
              </a:rPr>
              <a:t>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 / </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 per meeting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10 meetings)</a:t>
            </a:r>
          </a:p>
          <a:p>
            <a:pPr marL="950913" lvl="1" indent="-342900">
              <a:buFont typeface="+mj-lt"/>
              <a:buAutoNum type="arabicPeriod"/>
            </a:pPr>
            <a:r>
              <a:rPr lang="fr-FR" altLang="zh-CN" sz="1200" dirty="0">
                <a:solidFill>
                  <a:prstClr val="black"/>
                </a:solidFill>
                <a:sym typeface="Wingdings 3" panose="05040102010807070707" pitchFamily="18" charset="2"/>
              </a:rPr>
              <a:t>6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a:t>
            </a:r>
            <a:r>
              <a:rPr lang="fr-FR" altLang="zh-CN" sz="1200" dirty="0" err="1">
                <a:solidFill>
                  <a:prstClr val="black"/>
                </a:solidFill>
                <a:sym typeface="Wingdings 3" panose="05040102010807070707" pitchFamily="18" charset="2"/>
              </a:rPr>
              <a:t>each</a:t>
            </a:r>
            <a:r>
              <a:rPr lang="fr-FR" altLang="zh-CN" sz="1200" dirty="0">
                <a:solidFill>
                  <a:prstClr val="black"/>
                </a:solidFill>
                <a:sym typeface="Wingdings 3" panose="05040102010807070707" pitchFamily="18" charset="2"/>
              </a:rPr>
              <a:t> Rel-19 SID / WID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p>
          <a:p>
            <a:pPr marL="950913" lvl="1" indent="-342900">
              <a:buFont typeface="+mj-lt"/>
              <a:buAutoNum type="arabicPeriod"/>
            </a:pPr>
            <a:r>
              <a:rPr lang="fr-FR" altLang="zh-CN" sz="1200" dirty="0">
                <a:solidFill>
                  <a:prstClr val="black"/>
                </a:solidFill>
                <a:sym typeface="Wingdings 3" panose="05040102010807070707" pitchFamily="18" charset="2"/>
              </a:rPr>
              <a:t>0.6 TU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per Rel-19 SID / WID per meeting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endParaRPr lang="zh-CN" altLang="en-US" sz="1200" b="1" dirty="0"/>
          </a:p>
        </p:txBody>
      </p:sp>
      <p:sp>
        <p:nvSpPr>
          <p:cNvPr id="7" name="TextBox 6">
            <a:extLst>
              <a:ext uri="{FF2B5EF4-FFF2-40B4-BE49-F238E27FC236}">
                <a16:creationId xmlns:a16="http://schemas.microsoft.com/office/drawing/2014/main" id="{A811B7CF-4206-4976-8794-0C5BA7314848}"/>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14487315"/>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a:t>
            </a:r>
            <a:r>
              <a:rPr lang="en-US" altLang="zh-CN" sz="4000" dirty="0"/>
              <a:t>CH</a:t>
            </a:r>
            <a:r>
              <a:rPr lang="de-DE" altLang="de-DE" sz="4000" dirty="0"/>
              <a:t>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kern="1200" dirty="0">
                        <a:solidFill>
                          <a:schemeClr val="tx1"/>
                        </a:solidFill>
                        <a:effectLst/>
                        <a:highlight>
                          <a:srgbClr val="C0C0C0"/>
                        </a:highligh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altLang="zh-CN"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altLang="zh-CN"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GB"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CH Closing</a:t>
                      </a:r>
                      <a:r>
                        <a:rPr lang="en-US"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(Opt.)</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400698" y="1098490"/>
            <a:ext cx="9361858" cy="292388"/>
          </a:xfrm>
          <a:prstGeom prst="rect">
            <a:avLst/>
          </a:prstGeom>
          <a:noFill/>
        </p:spPr>
        <p:txBody>
          <a:bodyPr wrap="none" rtlCol="0">
            <a:spAutoFit/>
          </a:bodyPr>
          <a:lstStyle/>
          <a:p>
            <a:r>
              <a:rPr lang="en-US" altLang="zh-CN" b="1" dirty="0"/>
              <a:t>Assumption: Every day = 5 sessions (TUs),  total TU in 1 ordinary meeting (exclude closing plenary TUs) = 15.5 TUs</a:t>
            </a:r>
            <a:endParaRPr lang="zh-CN" altLang="en-US" b="1" dirty="0"/>
          </a:p>
        </p:txBody>
      </p:sp>
    </p:spTree>
    <p:extLst>
      <p:ext uri="{BB962C8B-B14F-4D97-AF65-F5344CB8AC3E}">
        <p14:creationId xmlns:p14="http://schemas.microsoft.com/office/powerpoint/2010/main" val="3735573845"/>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CH</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503350"/>
          </a:xfrm>
        </p:spPr>
        <p:txBody>
          <a:bodyPr/>
          <a:lstStyle/>
          <a:p>
            <a:r>
              <a:rPr lang="en-US" sz="2000" dirty="0"/>
              <a:t>Assumptions for SA5 CH : </a:t>
            </a:r>
          </a:p>
          <a:p>
            <a:pPr lvl="1"/>
            <a:r>
              <a:rPr lang="en-US" sz="1600" dirty="0"/>
              <a:t>6 ordinary meeting per year. </a:t>
            </a:r>
          </a:p>
          <a:p>
            <a:pPr lvl="1"/>
            <a:r>
              <a:rPr lang="en-US" sz="1600" dirty="0">
                <a:solidFill>
                  <a:srgbClr val="FF0000"/>
                </a:solidFill>
              </a:rPr>
              <a:t>Rel-19 spans 18 months for SA5 (with early start of studies) = 8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CH revision sessions normally planned to be in Thursday </a:t>
            </a:r>
            <a:r>
              <a:rPr lang="en-US" altLang="zh-CN" sz="1600" dirty="0">
                <a:solidFill>
                  <a:srgbClr val="FF0000"/>
                </a:solidFill>
              </a:rPr>
              <a:t>Q1 and </a:t>
            </a:r>
            <a:r>
              <a:rPr lang="en-US" sz="1600" dirty="0">
                <a:solidFill>
                  <a:srgbClr val="FF0000"/>
                </a:solidFill>
              </a:rPr>
              <a:t>Q2 (initial </a:t>
            </a:r>
            <a:r>
              <a:rPr lang="en-US" sz="1600" dirty="0" err="1">
                <a:solidFill>
                  <a:srgbClr val="FF0000"/>
                </a:solidFill>
              </a:rPr>
              <a:t>assump</a:t>
            </a:r>
            <a:r>
              <a:rPr lang="en-US" sz="1600" dirty="0">
                <a:solidFill>
                  <a:srgbClr val="FF0000"/>
                </a:solidFill>
              </a:rPr>
              <a:t>.),CH closing plenary planned to be in Thursday Q3 and Q4.</a:t>
            </a:r>
          </a:p>
          <a:p>
            <a:pPr lvl="1"/>
            <a:r>
              <a:rPr lang="en-US" sz="1600" dirty="0">
                <a:solidFill>
                  <a:srgbClr val="FF0000"/>
                </a:solidFill>
              </a:rPr>
              <a:t>1 (CH) stream per session =&gt; 15.5 TUs per meeting (incl. 2 TUs as buffer) = 124</a:t>
            </a:r>
          </a:p>
          <a:p>
            <a:pPr lvl="1"/>
            <a:r>
              <a:rPr lang="en-US" sz="1600" dirty="0">
                <a:solidFill>
                  <a:srgbClr val="FF0000"/>
                </a:solidFill>
              </a:rPr>
              <a:t>Assume Maintenance + Buffer = 33% as in SA2  =&gt; ~ 41 TU</a:t>
            </a:r>
          </a:p>
          <a:p>
            <a:pPr lvl="1"/>
            <a:r>
              <a:rPr lang="en-US" sz="1600" dirty="0">
                <a:solidFill>
                  <a:srgbClr val="FF0000"/>
                </a:solidFill>
              </a:rPr>
              <a:t>Resulting total TUs avail. f. SI/WI: 9 meetings x 15.5 sessions = 124 TU minus 41 =&gt; 83 TU</a:t>
            </a:r>
          </a:p>
          <a:p>
            <a:pPr lvl="1"/>
            <a:r>
              <a:rPr lang="en-US" sz="1600" dirty="0">
                <a:solidFill>
                  <a:srgbClr val="FF0000"/>
                </a:solidFill>
              </a:rPr>
              <a:t>=&gt; Recommended MAX no. of SI/WI = 14</a:t>
            </a:r>
          </a:p>
          <a:p>
            <a:pPr lvl="1"/>
            <a:r>
              <a:rPr lang="en-US" sz="1600" dirty="0">
                <a:solidFill>
                  <a:srgbClr val="FF0000"/>
                </a:solidFill>
              </a:rPr>
              <a:t>With 14 SI/WI =&gt; Average 6 TU per SI/WI (0.75/meeting). </a:t>
            </a:r>
            <a:endParaRPr lang="en-US" sz="1600" dirty="0">
              <a:solidFill>
                <a:schemeClr val="accent1"/>
              </a:solidFill>
            </a:endParaRPr>
          </a:p>
        </p:txBody>
      </p:sp>
    </p:spTree>
    <p:extLst>
      <p:ext uri="{BB962C8B-B14F-4D97-AF65-F5344CB8AC3E}">
        <p14:creationId xmlns:p14="http://schemas.microsoft.com/office/powerpoint/2010/main" val="1433851990"/>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CH TU planning (May.2024~Sep.2025)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nvGraphicFramePr>
        <p:xfrm>
          <a:off x="195825" y="3256660"/>
          <a:ext cx="11746980" cy="2480664"/>
        </p:xfrm>
        <a:graphic>
          <a:graphicData uri="http://schemas.openxmlformats.org/drawingml/2006/table">
            <a:tbl>
              <a:tblPr firstRow="1" bandRow="1">
                <a:tableStyleId>{5C22544A-7EE6-4342-B048-85BDC9FD1C3A}</a:tableStyleId>
              </a:tblPr>
              <a:tblGrid>
                <a:gridCol w="2601983">
                  <a:extLst>
                    <a:ext uri="{9D8B030D-6E8A-4147-A177-3AD203B41FA5}">
                      <a16:colId xmlns:a16="http://schemas.microsoft.com/office/drawing/2014/main" val="428783908"/>
                    </a:ext>
                  </a:extLst>
                </a:gridCol>
                <a:gridCol w="2399170">
                  <a:extLst>
                    <a:ext uri="{9D8B030D-6E8A-4147-A177-3AD203B41FA5}">
                      <a16:colId xmlns:a16="http://schemas.microsoft.com/office/drawing/2014/main" val="228380027"/>
                    </a:ext>
                  </a:extLst>
                </a:gridCol>
                <a:gridCol w="2248609">
                  <a:extLst>
                    <a:ext uri="{9D8B030D-6E8A-4147-A177-3AD203B41FA5}">
                      <a16:colId xmlns:a16="http://schemas.microsoft.com/office/drawing/2014/main" val="856762402"/>
                    </a:ext>
                  </a:extLst>
                </a:gridCol>
                <a:gridCol w="2248609">
                  <a:extLst>
                    <a:ext uri="{9D8B030D-6E8A-4147-A177-3AD203B41FA5}">
                      <a16:colId xmlns:a16="http://schemas.microsoft.com/office/drawing/2014/main" val="2063139119"/>
                    </a:ext>
                  </a:extLst>
                </a:gridCol>
                <a:gridCol w="2248609">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83048">
                <a:tc>
                  <a:txBody>
                    <a:bodyPr/>
                    <a:lstStyle/>
                    <a:p>
                      <a:r>
                        <a:rPr lang="en-US" altLang="zh-CN" sz="1200" b="1" dirty="0">
                          <a:latin typeface="+mn-lt"/>
                        </a:rPr>
                        <a:t>May. 2024:</a:t>
                      </a:r>
                    </a:p>
                    <a:p>
                      <a:r>
                        <a:rPr lang="en-US" altLang="zh-CN" sz="1200" b="1" dirty="0">
                          <a:latin typeface="+mn-lt"/>
                        </a:rPr>
                        <a:t>SA5#155 (1 meeting)</a:t>
                      </a:r>
                      <a:endParaRPr lang="zh-CN" altLang="en-US" sz="1200" b="1" dirty="0">
                        <a:latin typeface="+mn-lt"/>
                      </a:endParaRPr>
                    </a:p>
                  </a:txBody>
                  <a:tcPr/>
                </a:tc>
                <a:tc>
                  <a:txBody>
                    <a:bodyPr/>
                    <a:lstStyle/>
                    <a:p>
                      <a:r>
                        <a:rPr lang="en-US" altLang="zh-CN" sz="1200" dirty="0">
                          <a:latin typeface="+mn-lt"/>
                        </a:rPr>
                        <a:t>2.5 TU*1eetings = 2.5 TU (CRs)</a:t>
                      </a:r>
                      <a:endParaRPr lang="zh-CN" altLang="en-US" sz="1200" dirty="0">
                        <a:latin typeface="+mn-lt"/>
                      </a:endParaRPr>
                    </a:p>
                  </a:txBody>
                  <a:tcPr/>
                </a:tc>
                <a:tc>
                  <a:txBody>
                    <a:bodyPr/>
                    <a:lstStyle/>
                    <a:p>
                      <a:r>
                        <a:rPr lang="en-US" altLang="zh-CN" sz="1200" dirty="0">
                          <a:latin typeface="+mn-lt"/>
                        </a:rPr>
                        <a:t>6 TU*1 meetings= 6 TU</a:t>
                      </a:r>
                    </a:p>
                    <a:p>
                      <a:r>
                        <a:rPr lang="en-US" altLang="zh-CN" sz="1200" dirty="0">
                          <a:latin typeface="+mn-lt"/>
                        </a:rPr>
                        <a:t>5 TU: Rel-19 topic discussion</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July. 2024~Dec.2024:</a:t>
                      </a:r>
                    </a:p>
                    <a:p>
                      <a:r>
                        <a:rPr lang="en-US" altLang="zh-CN" sz="1200" b="1" dirty="0">
                          <a:latin typeface="+mn-lt"/>
                        </a:rPr>
                        <a:t>SA5#156~#158 (3 meetings)</a:t>
                      </a:r>
                      <a:endParaRPr lang="zh-CN" altLang="en-US" sz="1200" b="1" dirty="0">
                        <a:latin typeface="+mn-lt"/>
                      </a:endParaRPr>
                    </a:p>
                  </a:txBody>
                  <a:tcPr/>
                </a:tc>
                <a:tc>
                  <a:txBody>
                    <a:bodyPr/>
                    <a:lstStyle/>
                    <a:p>
                      <a:r>
                        <a:rPr lang="en-US" altLang="zh-CN" sz="1200" dirty="0">
                          <a:latin typeface="+mn-lt"/>
                        </a:rPr>
                        <a:t>2.5 TU*3 meetings = 7.5 TU (CRs)</a:t>
                      </a:r>
                      <a:endParaRPr lang="zh-CN" altLang="en-US" sz="1200" dirty="0">
                        <a:latin typeface="+mn-lt"/>
                      </a:endParaRPr>
                    </a:p>
                  </a:txBody>
                  <a:tcPr/>
                </a:tc>
                <a:tc>
                  <a:txBody>
                    <a:bodyPr/>
                    <a:lstStyle/>
                    <a:p>
                      <a:r>
                        <a:rPr lang="en-US" altLang="zh-CN" sz="1200" dirty="0">
                          <a:latin typeface="+mn-lt"/>
                        </a:rPr>
                        <a:t>11 TU*3 meetings= 33 TU</a:t>
                      </a:r>
                    </a:p>
                    <a:p>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2290105926"/>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11 TU*4 meetings= 44 TU</a:t>
                      </a:r>
                      <a:endParaRPr lang="zh-CN" altLang="en-US" sz="1200" dirty="0">
                        <a:latin typeface="+mn-lt"/>
                      </a:endParaRPr>
                    </a:p>
                  </a:txBody>
                  <a:tcPr/>
                </a:tc>
                <a:tc>
                  <a:txBody>
                    <a:bodyPr/>
                    <a:lstStyle/>
                    <a:p>
                      <a:r>
                        <a:rPr lang="en-US" altLang="zh-CN" sz="1200" dirty="0">
                          <a:latin typeface="+mn-lt"/>
                        </a:rPr>
                        <a:t>1 TU*4 meetings = 4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 124 TU</a:t>
                      </a:r>
                      <a:endParaRPr lang="zh-CN" altLang="en-US" sz="1200" b="1" dirty="0">
                        <a:latin typeface="+mn-lt"/>
                      </a:endParaRPr>
                    </a:p>
                  </a:txBody>
                  <a:tcPr/>
                </a:tc>
                <a:tc>
                  <a:txBody>
                    <a:bodyPr/>
                    <a:lstStyle/>
                    <a:p>
                      <a:r>
                        <a:rPr lang="en-US" altLang="zh-CN" sz="1200" dirty="0">
                          <a:latin typeface="+mn-lt"/>
                        </a:rPr>
                        <a:t>16 TU</a:t>
                      </a:r>
                      <a:endParaRPr lang="zh-CN" altLang="en-US" sz="1200" dirty="0">
                        <a:latin typeface="+mn-lt"/>
                      </a:endParaRPr>
                    </a:p>
                  </a:txBody>
                  <a:tcPr/>
                </a:tc>
                <a:tc>
                  <a:txBody>
                    <a:bodyPr/>
                    <a:lstStyle/>
                    <a:p>
                      <a:r>
                        <a:rPr lang="en-US" altLang="zh-CN" sz="1200" dirty="0">
                          <a:latin typeface="+mn-lt"/>
                        </a:rPr>
                        <a:t>83 TU</a:t>
                      </a:r>
                      <a:endParaRPr lang="zh-CN" altLang="en-US" sz="1200" dirty="0">
                        <a:latin typeface="+mn-lt"/>
                      </a:endParaRPr>
                    </a:p>
                  </a:txBody>
                  <a:tcPr/>
                </a:tc>
                <a:tc>
                  <a:txBody>
                    <a:bodyPr/>
                    <a:lstStyle/>
                    <a:p>
                      <a:r>
                        <a:rPr lang="en-US" altLang="zh-CN" sz="1200" dirty="0">
                          <a:latin typeface="+mn-lt"/>
                        </a:rPr>
                        <a:t>4 TU</a:t>
                      </a:r>
                      <a:endParaRPr lang="zh-CN" altLang="en-US" sz="1200" dirty="0">
                        <a:latin typeface="+mn-lt"/>
                      </a:endParaRPr>
                    </a:p>
                  </a:txBody>
                  <a:tcPr/>
                </a:tc>
                <a:tc>
                  <a:txBody>
                    <a:bodyPr/>
                    <a:lstStyle/>
                    <a:p>
                      <a:r>
                        <a:rPr lang="en-US" altLang="zh-CN" sz="1200" dirty="0">
                          <a:latin typeface="+mn-lt"/>
                        </a:rPr>
                        <a:t>16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15.5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CH = 13.5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83 TUs</a:t>
            </a:r>
          </a:p>
        </p:txBody>
      </p:sp>
    </p:spTree>
    <p:extLst>
      <p:ext uri="{BB962C8B-B14F-4D97-AF65-F5344CB8AC3E}">
        <p14:creationId xmlns:p14="http://schemas.microsoft.com/office/powerpoint/2010/main" val="364870035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7376D0-9DB0-49A0-8D3C-16355A91EFEB}"/>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19 timeline– figure with SA5 (Based on SA timeline)</a:t>
            </a:r>
            <a:endParaRPr lang="en-US" sz="2400" dirty="0"/>
          </a:p>
        </p:txBody>
      </p:sp>
      <p:cxnSp>
        <p:nvCxnSpPr>
          <p:cNvPr id="6" name="Straight Connector 5">
            <a:extLst>
              <a:ext uri="{FF2B5EF4-FFF2-40B4-BE49-F238E27FC236}">
                <a16:creationId xmlns:a16="http://schemas.microsoft.com/office/drawing/2014/main" id="{9C96DFC8-2254-497F-B4D6-7E87BC5A1C86}"/>
              </a:ext>
            </a:extLst>
          </p:cNvPr>
          <p:cNvCxnSpPr>
            <a:cxnSpLocks/>
          </p:cNvCxnSpPr>
          <p:nvPr/>
        </p:nvCxnSpPr>
        <p:spPr bwMode="auto">
          <a:xfrm>
            <a:off x="8390551" y="1483950"/>
            <a:ext cx="1617892"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180E1C29-21D6-4C65-9094-13FFE401B572}"/>
              </a:ext>
            </a:extLst>
          </p:cNvPr>
          <p:cNvCxnSpPr>
            <a:cxnSpLocks/>
          </p:cNvCxnSpPr>
          <p:nvPr/>
        </p:nvCxnSpPr>
        <p:spPr bwMode="auto">
          <a:xfrm>
            <a:off x="5522007"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E1E15A9B-B84D-4ED3-8560-782CC175E752}"/>
              </a:ext>
            </a:extLst>
          </p:cNvPr>
          <p:cNvCxnSpPr>
            <a:cxnSpLocks/>
          </p:cNvCxnSpPr>
          <p:nvPr/>
        </p:nvCxnSpPr>
        <p:spPr bwMode="auto">
          <a:xfrm>
            <a:off x="2606078"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673EDBEC-6419-4A8C-9B5F-27667D53E3CF}"/>
              </a:ext>
            </a:extLst>
          </p:cNvPr>
          <p:cNvCxnSpPr>
            <a:cxnSpLocks/>
          </p:cNvCxnSpPr>
          <p:nvPr/>
        </p:nvCxnSpPr>
        <p:spPr bwMode="auto">
          <a:xfrm>
            <a:off x="578635" y="1483950"/>
            <a:ext cx="178712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0" name="Straight Connector 114">
            <a:extLst>
              <a:ext uri="{FF2B5EF4-FFF2-40B4-BE49-F238E27FC236}">
                <a16:creationId xmlns:a16="http://schemas.microsoft.com/office/drawing/2014/main" id="{C36C32DB-C139-4626-A20E-8C5CE193EB64}"/>
              </a:ext>
            </a:extLst>
          </p:cNvPr>
          <p:cNvCxnSpPr>
            <a:cxnSpLocks noChangeShapeType="1"/>
          </p:cNvCxnSpPr>
          <p:nvPr/>
        </p:nvCxnSpPr>
        <p:spPr bwMode="auto">
          <a:xfrm>
            <a:off x="6671968" y="2139833"/>
            <a:ext cx="0" cy="361570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11" name="Straight Connector 114">
            <a:extLst>
              <a:ext uri="{FF2B5EF4-FFF2-40B4-BE49-F238E27FC236}">
                <a16:creationId xmlns:a16="http://schemas.microsoft.com/office/drawing/2014/main" id="{59045989-9D21-407E-AC6A-F6681281A81B}"/>
              </a:ext>
            </a:extLst>
          </p:cNvPr>
          <p:cNvCxnSpPr>
            <a:cxnSpLocks noChangeShapeType="1"/>
          </p:cNvCxnSpPr>
          <p:nvPr/>
        </p:nvCxnSpPr>
        <p:spPr bwMode="auto">
          <a:xfrm flipH="1">
            <a:off x="8302548" y="2302900"/>
            <a:ext cx="27078" cy="3474811"/>
          </a:xfrm>
          <a:prstGeom prst="line">
            <a:avLst/>
          </a:prstGeom>
          <a:noFill/>
          <a:ln w="28575" algn="ctr">
            <a:solidFill>
              <a:schemeClr val="accent4">
                <a:lumMod val="40000"/>
                <a:lumOff val="60000"/>
              </a:schemeClr>
            </a:solidFill>
            <a:round/>
            <a:headEnd/>
            <a:tailEnd/>
          </a:ln>
        </p:spPr>
      </p:cxnSp>
      <p:cxnSp>
        <p:nvCxnSpPr>
          <p:cNvPr id="12" name="Straight Connector 114">
            <a:extLst>
              <a:ext uri="{FF2B5EF4-FFF2-40B4-BE49-F238E27FC236}">
                <a16:creationId xmlns:a16="http://schemas.microsoft.com/office/drawing/2014/main" id="{F6A3238F-C952-42F8-B707-E8E977408896}"/>
              </a:ext>
            </a:extLst>
          </p:cNvPr>
          <p:cNvCxnSpPr>
            <a:cxnSpLocks noChangeShapeType="1"/>
          </p:cNvCxnSpPr>
          <p:nvPr/>
        </p:nvCxnSpPr>
        <p:spPr bwMode="auto">
          <a:xfrm flipH="1">
            <a:off x="5425543" y="2258870"/>
            <a:ext cx="5077" cy="3476573"/>
          </a:xfrm>
          <a:prstGeom prst="line">
            <a:avLst/>
          </a:prstGeom>
          <a:noFill/>
          <a:ln w="28575" algn="ctr">
            <a:solidFill>
              <a:schemeClr val="accent4">
                <a:lumMod val="40000"/>
                <a:lumOff val="60000"/>
              </a:schemeClr>
            </a:solidFill>
            <a:round/>
            <a:headEnd/>
            <a:tailEnd/>
          </a:ln>
        </p:spPr>
      </p:cxnSp>
      <p:cxnSp>
        <p:nvCxnSpPr>
          <p:cNvPr id="13" name="Straight Connector 114">
            <a:extLst>
              <a:ext uri="{FF2B5EF4-FFF2-40B4-BE49-F238E27FC236}">
                <a16:creationId xmlns:a16="http://schemas.microsoft.com/office/drawing/2014/main" id="{0EB0DD05-602C-41E4-9C58-1E19AB785384}"/>
              </a:ext>
            </a:extLst>
          </p:cNvPr>
          <p:cNvCxnSpPr>
            <a:cxnSpLocks noChangeShapeType="1"/>
          </p:cNvCxnSpPr>
          <p:nvPr/>
        </p:nvCxnSpPr>
        <p:spPr bwMode="auto">
          <a:xfrm flipH="1">
            <a:off x="2512997" y="2260632"/>
            <a:ext cx="8462" cy="3474811"/>
          </a:xfrm>
          <a:prstGeom prst="line">
            <a:avLst/>
          </a:prstGeom>
          <a:noFill/>
          <a:ln w="28575" algn="ctr">
            <a:solidFill>
              <a:schemeClr val="accent4">
                <a:lumMod val="40000"/>
                <a:lumOff val="60000"/>
              </a:schemeClr>
            </a:solidFill>
            <a:round/>
            <a:headEnd/>
            <a:tailEnd/>
          </a:ln>
        </p:spPr>
      </p:cxnSp>
      <p:sp>
        <p:nvSpPr>
          <p:cNvPr id="14" name="Title 1">
            <a:extLst>
              <a:ext uri="{FF2B5EF4-FFF2-40B4-BE49-F238E27FC236}">
                <a16:creationId xmlns:a16="http://schemas.microsoft.com/office/drawing/2014/main" id="{AFB778D0-D748-4B9E-8CAB-03C98E02DD39}"/>
              </a:ext>
            </a:extLst>
          </p:cNvPr>
          <p:cNvSpPr txBox="1">
            <a:spLocks/>
          </p:cNvSpPr>
          <p:nvPr/>
        </p:nvSpPr>
        <p:spPr bwMode="auto">
          <a:xfrm>
            <a:off x="749562" y="744871"/>
            <a:ext cx="7613756" cy="431211"/>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19 timeline</a:t>
            </a:r>
            <a:endParaRPr lang="en-US" sz="2000" kern="0" dirty="0">
              <a:latin typeface="Montserrat" panose="00000500000000000000" pitchFamily="50" charset="0"/>
              <a:ea typeface="ＭＳ Ｐゴシック" charset="0"/>
              <a:cs typeface="ＭＳ Ｐゴシック" charset="0"/>
            </a:endParaRPr>
          </a:p>
        </p:txBody>
      </p:sp>
      <p:sp>
        <p:nvSpPr>
          <p:cNvPr id="15" name="TextBox 86">
            <a:extLst>
              <a:ext uri="{FF2B5EF4-FFF2-40B4-BE49-F238E27FC236}">
                <a16:creationId xmlns:a16="http://schemas.microsoft.com/office/drawing/2014/main" id="{06AE5EAA-46DA-471C-B4AC-02E6F3996992}"/>
              </a:ext>
            </a:extLst>
          </p:cNvPr>
          <p:cNvSpPr txBox="1">
            <a:spLocks noChangeArrowheads="1"/>
          </p:cNvSpPr>
          <p:nvPr/>
        </p:nvSpPr>
        <p:spPr bwMode="auto">
          <a:xfrm>
            <a:off x="1715898"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#101</a:t>
            </a:r>
          </a:p>
        </p:txBody>
      </p:sp>
      <p:cxnSp>
        <p:nvCxnSpPr>
          <p:cNvPr id="16" name="Straight Connector 115">
            <a:extLst>
              <a:ext uri="{FF2B5EF4-FFF2-40B4-BE49-F238E27FC236}">
                <a16:creationId xmlns:a16="http://schemas.microsoft.com/office/drawing/2014/main" id="{FA67390E-41B5-4327-8962-726A5B1731CD}"/>
              </a:ext>
            </a:extLst>
          </p:cNvPr>
          <p:cNvCxnSpPr>
            <a:cxnSpLocks noChangeShapeType="1"/>
          </p:cNvCxnSpPr>
          <p:nvPr/>
        </p:nvCxnSpPr>
        <p:spPr bwMode="auto">
          <a:xfrm>
            <a:off x="4169896" y="2302900"/>
            <a:ext cx="10154" cy="3474811"/>
          </a:xfrm>
          <a:prstGeom prst="line">
            <a:avLst/>
          </a:prstGeom>
          <a:noFill/>
          <a:ln w="9525" algn="ctr">
            <a:solidFill>
              <a:schemeClr val="accent4">
                <a:lumMod val="40000"/>
                <a:lumOff val="60000"/>
              </a:schemeClr>
            </a:solidFill>
            <a:prstDash val="dash"/>
            <a:round/>
            <a:headEnd/>
            <a:tailEnd/>
          </a:ln>
        </p:spPr>
      </p:cxnSp>
      <p:cxnSp>
        <p:nvCxnSpPr>
          <p:cNvPr id="17" name="Straight Connector 114">
            <a:extLst>
              <a:ext uri="{FF2B5EF4-FFF2-40B4-BE49-F238E27FC236}">
                <a16:creationId xmlns:a16="http://schemas.microsoft.com/office/drawing/2014/main" id="{B0923E33-4619-409B-AE69-6314FFA2EBB3}"/>
              </a:ext>
            </a:extLst>
          </p:cNvPr>
          <p:cNvCxnSpPr>
            <a:cxnSpLocks noChangeShapeType="1"/>
          </p:cNvCxnSpPr>
          <p:nvPr/>
        </p:nvCxnSpPr>
        <p:spPr bwMode="auto">
          <a:xfrm>
            <a:off x="656483" y="2329317"/>
            <a:ext cx="0" cy="3448394"/>
          </a:xfrm>
          <a:prstGeom prst="line">
            <a:avLst/>
          </a:prstGeom>
          <a:noFill/>
          <a:ln w="9525" algn="ctr">
            <a:solidFill>
              <a:schemeClr val="accent4">
                <a:lumMod val="40000"/>
                <a:lumOff val="60000"/>
              </a:schemeClr>
            </a:solidFill>
            <a:prstDash val="dash"/>
            <a:round/>
            <a:headEnd/>
            <a:tailEnd/>
          </a:ln>
        </p:spPr>
      </p:cxnSp>
      <p:cxnSp>
        <p:nvCxnSpPr>
          <p:cNvPr id="18" name="Straight Connector 114">
            <a:extLst>
              <a:ext uri="{FF2B5EF4-FFF2-40B4-BE49-F238E27FC236}">
                <a16:creationId xmlns:a16="http://schemas.microsoft.com/office/drawing/2014/main" id="{424C683E-F86C-4736-986C-334ABB4D05F7}"/>
              </a:ext>
            </a:extLst>
          </p:cNvPr>
          <p:cNvCxnSpPr>
            <a:cxnSpLocks noChangeShapeType="1"/>
          </p:cNvCxnSpPr>
          <p:nvPr/>
        </p:nvCxnSpPr>
        <p:spPr bwMode="auto">
          <a:xfrm>
            <a:off x="1888519" y="2215952"/>
            <a:ext cx="0" cy="3474811"/>
          </a:xfrm>
          <a:prstGeom prst="line">
            <a:avLst/>
          </a:prstGeom>
          <a:noFill/>
          <a:ln w="9525" algn="ctr">
            <a:solidFill>
              <a:schemeClr val="accent4">
                <a:lumMod val="40000"/>
                <a:lumOff val="60000"/>
              </a:schemeClr>
            </a:solidFill>
            <a:prstDash val="dash"/>
            <a:round/>
            <a:headEnd/>
            <a:tailEnd/>
          </a:ln>
        </p:spPr>
      </p:cxnSp>
      <p:cxnSp>
        <p:nvCxnSpPr>
          <p:cNvPr id="19" name="Straight Connector 114">
            <a:extLst>
              <a:ext uri="{FF2B5EF4-FFF2-40B4-BE49-F238E27FC236}">
                <a16:creationId xmlns:a16="http://schemas.microsoft.com/office/drawing/2014/main" id="{58560F0F-DAAC-4608-93DB-F68623C781F7}"/>
              </a:ext>
            </a:extLst>
          </p:cNvPr>
          <p:cNvCxnSpPr>
            <a:cxnSpLocks noChangeShapeType="1"/>
          </p:cNvCxnSpPr>
          <p:nvPr/>
        </p:nvCxnSpPr>
        <p:spPr bwMode="auto">
          <a:xfrm flipH="1">
            <a:off x="8911796" y="2302900"/>
            <a:ext cx="33847" cy="3432543"/>
          </a:xfrm>
          <a:prstGeom prst="line">
            <a:avLst/>
          </a:prstGeom>
          <a:noFill/>
          <a:ln w="9525" algn="ctr">
            <a:solidFill>
              <a:schemeClr val="accent4">
                <a:lumMod val="40000"/>
                <a:lumOff val="60000"/>
              </a:schemeClr>
            </a:solidFill>
            <a:prstDash val="dash"/>
            <a:round/>
            <a:headEnd/>
            <a:tailEnd/>
          </a:ln>
        </p:spPr>
      </p:cxnSp>
      <p:cxnSp>
        <p:nvCxnSpPr>
          <p:cNvPr id="20" name="Straight Connector 114">
            <a:extLst>
              <a:ext uri="{FF2B5EF4-FFF2-40B4-BE49-F238E27FC236}">
                <a16:creationId xmlns:a16="http://schemas.microsoft.com/office/drawing/2014/main" id="{5C212CC6-1689-4DFC-8358-59E75C687A65}"/>
              </a:ext>
            </a:extLst>
          </p:cNvPr>
          <p:cNvCxnSpPr>
            <a:cxnSpLocks noChangeShapeType="1"/>
          </p:cNvCxnSpPr>
          <p:nvPr/>
        </p:nvCxnSpPr>
        <p:spPr bwMode="auto">
          <a:xfrm>
            <a:off x="7620528" y="2302900"/>
            <a:ext cx="1693" cy="3474811"/>
          </a:xfrm>
          <a:prstGeom prst="line">
            <a:avLst/>
          </a:prstGeom>
          <a:noFill/>
          <a:ln w="9525" algn="ctr">
            <a:solidFill>
              <a:schemeClr val="accent4">
                <a:lumMod val="40000"/>
                <a:lumOff val="60000"/>
              </a:schemeClr>
            </a:solidFill>
            <a:prstDash val="dash"/>
            <a:round/>
            <a:headEnd/>
            <a:tailEnd/>
          </a:ln>
        </p:spPr>
      </p:cxnSp>
      <p:cxnSp>
        <p:nvCxnSpPr>
          <p:cNvPr id="21" name="Straight Connector 114">
            <a:extLst>
              <a:ext uri="{FF2B5EF4-FFF2-40B4-BE49-F238E27FC236}">
                <a16:creationId xmlns:a16="http://schemas.microsoft.com/office/drawing/2014/main" id="{3BAB8442-92FB-422C-A0D0-BA81CE513C74}"/>
              </a:ext>
            </a:extLst>
          </p:cNvPr>
          <p:cNvCxnSpPr>
            <a:cxnSpLocks noChangeShapeType="1"/>
          </p:cNvCxnSpPr>
          <p:nvPr/>
        </p:nvCxnSpPr>
        <p:spPr bwMode="auto">
          <a:xfrm>
            <a:off x="6136332" y="2258870"/>
            <a:ext cx="0" cy="3518842"/>
          </a:xfrm>
          <a:prstGeom prst="line">
            <a:avLst/>
          </a:prstGeom>
          <a:noFill/>
          <a:ln w="9525" algn="ctr">
            <a:solidFill>
              <a:schemeClr val="accent4">
                <a:lumMod val="40000"/>
                <a:lumOff val="60000"/>
              </a:schemeClr>
            </a:solidFill>
            <a:prstDash val="dash"/>
            <a:round/>
            <a:headEnd/>
            <a:tailEnd/>
          </a:ln>
        </p:spPr>
      </p:cxnSp>
      <p:cxnSp>
        <p:nvCxnSpPr>
          <p:cNvPr id="22" name="Straight Connector 114">
            <a:extLst>
              <a:ext uri="{FF2B5EF4-FFF2-40B4-BE49-F238E27FC236}">
                <a16:creationId xmlns:a16="http://schemas.microsoft.com/office/drawing/2014/main" id="{0D273164-21B2-420F-B3F9-FEF4EA006442}"/>
              </a:ext>
            </a:extLst>
          </p:cNvPr>
          <p:cNvCxnSpPr>
            <a:cxnSpLocks noChangeShapeType="1"/>
          </p:cNvCxnSpPr>
          <p:nvPr/>
        </p:nvCxnSpPr>
        <p:spPr bwMode="auto">
          <a:xfrm>
            <a:off x="6879276" y="2302900"/>
            <a:ext cx="0" cy="3474811"/>
          </a:xfrm>
          <a:prstGeom prst="line">
            <a:avLst/>
          </a:prstGeom>
          <a:noFill/>
          <a:ln w="9525" algn="ctr">
            <a:solidFill>
              <a:schemeClr val="accent4">
                <a:lumMod val="40000"/>
                <a:lumOff val="60000"/>
              </a:schemeClr>
            </a:solidFill>
            <a:prstDash val="dash"/>
            <a:round/>
            <a:headEnd/>
            <a:tailEnd/>
          </a:ln>
        </p:spPr>
      </p:cxnSp>
      <p:cxnSp>
        <p:nvCxnSpPr>
          <p:cNvPr id="23" name="Straight Connector 114">
            <a:extLst>
              <a:ext uri="{FF2B5EF4-FFF2-40B4-BE49-F238E27FC236}">
                <a16:creationId xmlns:a16="http://schemas.microsoft.com/office/drawing/2014/main" id="{BFB952A6-33D4-446A-8EF3-65B93A1C16CA}"/>
              </a:ext>
            </a:extLst>
          </p:cNvPr>
          <p:cNvCxnSpPr>
            <a:cxnSpLocks noChangeShapeType="1"/>
          </p:cNvCxnSpPr>
          <p:nvPr/>
        </p:nvCxnSpPr>
        <p:spPr bwMode="auto">
          <a:xfrm flipH="1">
            <a:off x="4792602" y="2302900"/>
            <a:ext cx="3385" cy="3474811"/>
          </a:xfrm>
          <a:prstGeom prst="line">
            <a:avLst/>
          </a:prstGeom>
          <a:noFill/>
          <a:ln w="9525" algn="ctr">
            <a:solidFill>
              <a:schemeClr val="accent4">
                <a:lumMod val="40000"/>
                <a:lumOff val="60000"/>
              </a:schemeClr>
            </a:solidFill>
            <a:prstDash val="dash"/>
            <a:round/>
            <a:headEnd/>
            <a:tailEnd/>
          </a:ln>
        </p:spPr>
      </p:cxnSp>
      <p:cxnSp>
        <p:nvCxnSpPr>
          <p:cNvPr id="24" name="Straight Connector 114">
            <a:extLst>
              <a:ext uri="{FF2B5EF4-FFF2-40B4-BE49-F238E27FC236}">
                <a16:creationId xmlns:a16="http://schemas.microsoft.com/office/drawing/2014/main" id="{CD942620-4F42-4C21-AF23-5B67BC976637}"/>
              </a:ext>
            </a:extLst>
          </p:cNvPr>
          <p:cNvCxnSpPr>
            <a:cxnSpLocks noChangeShapeType="1"/>
          </p:cNvCxnSpPr>
          <p:nvPr/>
        </p:nvCxnSpPr>
        <p:spPr bwMode="auto">
          <a:xfrm flipH="1">
            <a:off x="4894224" y="2302900"/>
            <a:ext cx="16924" cy="3474811"/>
          </a:xfrm>
          <a:prstGeom prst="line">
            <a:avLst/>
          </a:prstGeom>
          <a:noFill/>
          <a:ln w="9525" algn="ctr">
            <a:solidFill>
              <a:schemeClr val="accent4">
                <a:lumMod val="40000"/>
                <a:lumOff val="60000"/>
              </a:schemeClr>
            </a:solidFill>
            <a:prstDash val="dash"/>
            <a:round/>
            <a:headEnd/>
            <a:tailEnd/>
          </a:ln>
        </p:spPr>
      </p:cxnSp>
      <p:cxnSp>
        <p:nvCxnSpPr>
          <p:cNvPr id="25" name="Straight Connector 114">
            <a:extLst>
              <a:ext uri="{FF2B5EF4-FFF2-40B4-BE49-F238E27FC236}">
                <a16:creationId xmlns:a16="http://schemas.microsoft.com/office/drawing/2014/main" id="{D20C2B36-9C3D-4EC2-988A-0318CED09D9A}"/>
              </a:ext>
            </a:extLst>
          </p:cNvPr>
          <p:cNvCxnSpPr>
            <a:cxnSpLocks noChangeShapeType="1"/>
          </p:cNvCxnSpPr>
          <p:nvPr/>
        </p:nvCxnSpPr>
        <p:spPr bwMode="auto">
          <a:xfrm>
            <a:off x="9514275" y="2306422"/>
            <a:ext cx="10154" cy="3471289"/>
          </a:xfrm>
          <a:prstGeom prst="line">
            <a:avLst/>
          </a:prstGeom>
          <a:noFill/>
          <a:ln w="9525" algn="ctr">
            <a:solidFill>
              <a:schemeClr val="accent4">
                <a:lumMod val="40000"/>
                <a:lumOff val="60000"/>
              </a:schemeClr>
            </a:solidFill>
            <a:prstDash val="dash"/>
            <a:round/>
            <a:headEnd/>
            <a:tailEnd/>
          </a:ln>
        </p:spPr>
      </p:cxnSp>
      <p:sp>
        <p:nvSpPr>
          <p:cNvPr id="26" name="TextBox 86">
            <a:extLst>
              <a:ext uri="{FF2B5EF4-FFF2-40B4-BE49-F238E27FC236}">
                <a16:creationId xmlns:a16="http://schemas.microsoft.com/office/drawing/2014/main" id="{34CE8A69-361D-4845-92C3-203B9C240079}"/>
              </a:ext>
            </a:extLst>
          </p:cNvPr>
          <p:cNvSpPr txBox="1">
            <a:spLocks noChangeArrowheads="1"/>
          </p:cNvSpPr>
          <p:nvPr/>
        </p:nvSpPr>
        <p:spPr bwMode="auto">
          <a:xfrm>
            <a:off x="234714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#102</a:t>
            </a:r>
            <a:endParaRPr lang="en-GB" altLang="en-US" sz="400">
              <a:latin typeface="Montserrat" panose="00000500000000000000" pitchFamily="50" charset="0"/>
            </a:endParaRPr>
          </a:p>
        </p:txBody>
      </p:sp>
      <p:sp>
        <p:nvSpPr>
          <p:cNvPr id="27" name="TextBox 86">
            <a:extLst>
              <a:ext uri="{FF2B5EF4-FFF2-40B4-BE49-F238E27FC236}">
                <a16:creationId xmlns:a16="http://schemas.microsoft.com/office/drawing/2014/main" id="{CB585AD7-B818-430F-89EA-B3DBDB8304C3}"/>
              </a:ext>
            </a:extLst>
          </p:cNvPr>
          <p:cNvSpPr txBox="1">
            <a:spLocks noChangeArrowheads="1"/>
          </p:cNvSpPr>
          <p:nvPr/>
        </p:nvSpPr>
        <p:spPr bwMode="auto">
          <a:xfrm>
            <a:off x="3073168" y="1695292"/>
            <a:ext cx="414627"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#103</a:t>
            </a:r>
            <a:endParaRPr lang="en-GB" altLang="en-US" sz="400">
              <a:latin typeface="Montserrat" panose="00000500000000000000" pitchFamily="50" charset="0"/>
            </a:endParaRPr>
          </a:p>
        </p:txBody>
      </p:sp>
      <p:sp>
        <p:nvSpPr>
          <p:cNvPr id="28" name="TextBox 86">
            <a:extLst>
              <a:ext uri="{FF2B5EF4-FFF2-40B4-BE49-F238E27FC236}">
                <a16:creationId xmlns:a16="http://schemas.microsoft.com/office/drawing/2014/main" id="{F01FC695-D72C-4F10-883F-6942D52BC992}"/>
              </a:ext>
            </a:extLst>
          </p:cNvPr>
          <p:cNvSpPr txBox="1">
            <a:spLocks noChangeArrowheads="1"/>
          </p:cNvSpPr>
          <p:nvPr/>
        </p:nvSpPr>
        <p:spPr bwMode="auto">
          <a:xfrm>
            <a:off x="3807650"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#104</a:t>
            </a:r>
            <a:endParaRPr lang="en-GB" altLang="en-US" sz="400">
              <a:latin typeface="Montserrat" panose="00000500000000000000" pitchFamily="50" charset="0"/>
            </a:endParaRPr>
          </a:p>
        </p:txBody>
      </p:sp>
      <p:sp>
        <p:nvSpPr>
          <p:cNvPr id="29" name="TextBox 86">
            <a:extLst>
              <a:ext uri="{FF2B5EF4-FFF2-40B4-BE49-F238E27FC236}">
                <a16:creationId xmlns:a16="http://schemas.microsoft.com/office/drawing/2014/main" id="{C2C7A92D-8283-411E-BCA7-AA563E8A36DA}"/>
              </a:ext>
            </a:extLst>
          </p:cNvPr>
          <p:cNvSpPr txBox="1">
            <a:spLocks noChangeArrowheads="1"/>
          </p:cNvSpPr>
          <p:nvPr/>
        </p:nvSpPr>
        <p:spPr bwMode="auto">
          <a:xfrm>
            <a:off x="463859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#105</a:t>
            </a:r>
            <a:endParaRPr lang="en-GB" altLang="en-US" sz="400">
              <a:latin typeface="Montserrat" panose="00000500000000000000" pitchFamily="50" charset="0"/>
            </a:endParaRPr>
          </a:p>
        </p:txBody>
      </p:sp>
      <p:sp>
        <p:nvSpPr>
          <p:cNvPr id="30" name="TextBox 86">
            <a:extLst>
              <a:ext uri="{FF2B5EF4-FFF2-40B4-BE49-F238E27FC236}">
                <a16:creationId xmlns:a16="http://schemas.microsoft.com/office/drawing/2014/main" id="{D11370AD-E2DF-4299-B182-6444A1B172BA}"/>
              </a:ext>
            </a:extLst>
          </p:cNvPr>
          <p:cNvSpPr txBox="1">
            <a:spLocks noChangeArrowheads="1"/>
          </p:cNvSpPr>
          <p:nvPr/>
        </p:nvSpPr>
        <p:spPr bwMode="auto">
          <a:xfrm>
            <a:off x="5200459" y="1695292"/>
            <a:ext cx="418012"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#106</a:t>
            </a:r>
            <a:endParaRPr lang="en-GB" altLang="en-US" sz="400">
              <a:latin typeface="Montserrat" panose="00000500000000000000" pitchFamily="50" charset="0"/>
            </a:endParaRPr>
          </a:p>
        </p:txBody>
      </p:sp>
      <p:sp>
        <p:nvSpPr>
          <p:cNvPr id="31" name="TextBox 86">
            <a:extLst>
              <a:ext uri="{FF2B5EF4-FFF2-40B4-BE49-F238E27FC236}">
                <a16:creationId xmlns:a16="http://schemas.microsoft.com/office/drawing/2014/main" id="{BC04A9AE-0B00-4EED-BD8B-39C0CFB70408}"/>
              </a:ext>
            </a:extLst>
          </p:cNvPr>
          <p:cNvSpPr txBox="1">
            <a:spLocks noChangeArrowheads="1"/>
          </p:cNvSpPr>
          <p:nvPr/>
        </p:nvSpPr>
        <p:spPr bwMode="auto">
          <a:xfrm>
            <a:off x="5933250"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#107</a:t>
            </a:r>
            <a:endParaRPr lang="en-GB" altLang="en-US" sz="400">
              <a:latin typeface="Montserrat" panose="00000500000000000000" pitchFamily="50" charset="0"/>
            </a:endParaRPr>
          </a:p>
        </p:txBody>
      </p:sp>
      <p:sp>
        <p:nvSpPr>
          <p:cNvPr id="32" name="TextBox 86">
            <a:extLst>
              <a:ext uri="{FF2B5EF4-FFF2-40B4-BE49-F238E27FC236}">
                <a16:creationId xmlns:a16="http://schemas.microsoft.com/office/drawing/2014/main" id="{A8372E51-D9A6-4866-A9ED-0C86B16F23FE}"/>
              </a:ext>
            </a:extLst>
          </p:cNvPr>
          <p:cNvSpPr txBox="1">
            <a:spLocks noChangeArrowheads="1"/>
          </p:cNvSpPr>
          <p:nvPr/>
        </p:nvSpPr>
        <p:spPr bwMode="auto">
          <a:xfrm>
            <a:off x="6667732"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#108</a:t>
            </a:r>
            <a:endParaRPr lang="en-GB" altLang="en-US" sz="400">
              <a:latin typeface="Montserrat" panose="00000500000000000000" pitchFamily="50" charset="0"/>
            </a:endParaRPr>
          </a:p>
        </p:txBody>
      </p:sp>
      <p:sp>
        <p:nvSpPr>
          <p:cNvPr id="33" name="TextBox 86">
            <a:extLst>
              <a:ext uri="{FF2B5EF4-FFF2-40B4-BE49-F238E27FC236}">
                <a16:creationId xmlns:a16="http://schemas.microsoft.com/office/drawing/2014/main" id="{35CBE4F3-CF66-48C5-B081-659960B6D2E1}"/>
              </a:ext>
            </a:extLst>
          </p:cNvPr>
          <p:cNvSpPr txBox="1">
            <a:spLocks noChangeArrowheads="1"/>
          </p:cNvSpPr>
          <p:nvPr/>
        </p:nvSpPr>
        <p:spPr bwMode="auto">
          <a:xfrm>
            <a:off x="7446216" y="1695292"/>
            <a:ext cx="419704"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#109</a:t>
            </a:r>
            <a:endParaRPr lang="en-GB" altLang="en-US" sz="400">
              <a:latin typeface="Montserrat" panose="00000500000000000000" pitchFamily="50" charset="0"/>
            </a:endParaRPr>
          </a:p>
        </p:txBody>
      </p:sp>
      <p:sp>
        <p:nvSpPr>
          <p:cNvPr id="34" name="TextBox 86">
            <a:extLst>
              <a:ext uri="{FF2B5EF4-FFF2-40B4-BE49-F238E27FC236}">
                <a16:creationId xmlns:a16="http://schemas.microsoft.com/office/drawing/2014/main" id="{746C239D-35AD-4BCD-8961-376912070FC3}"/>
              </a:ext>
            </a:extLst>
          </p:cNvPr>
          <p:cNvSpPr txBox="1">
            <a:spLocks noChangeArrowheads="1"/>
          </p:cNvSpPr>
          <p:nvPr/>
        </p:nvSpPr>
        <p:spPr bwMode="auto">
          <a:xfrm>
            <a:off x="8150236"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#110</a:t>
            </a:r>
            <a:endParaRPr lang="en-GB" altLang="en-US" sz="400">
              <a:latin typeface="Montserrat" panose="00000500000000000000" pitchFamily="50" charset="0"/>
            </a:endParaRPr>
          </a:p>
        </p:txBody>
      </p:sp>
      <p:sp>
        <p:nvSpPr>
          <p:cNvPr id="35" name="TextBox 86">
            <a:extLst>
              <a:ext uri="{FF2B5EF4-FFF2-40B4-BE49-F238E27FC236}">
                <a16:creationId xmlns:a16="http://schemas.microsoft.com/office/drawing/2014/main" id="{663DB610-F65F-4521-BDF3-C76C4DAC5881}"/>
              </a:ext>
            </a:extLst>
          </p:cNvPr>
          <p:cNvSpPr txBox="1">
            <a:spLocks noChangeArrowheads="1"/>
          </p:cNvSpPr>
          <p:nvPr/>
        </p:nvSpPr>
        <p:spPr bwMode="auto">
          <a:xfrm>
            <a:off x="8749330" y="1695292"/>
            <a:ext cx="36554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#111</a:t>
            </a:r>
            <a:endParaRPr lang="en-GB" altLang="en-US" sz="400">
              <a:latin typeface="Montserrat" panose="00000500000000000000" pitchFamily="50" charset="0"/>
            </a:endParaRPr>
          </a:p>
        </p:txBody>
      </p:sp>
      <p:sp>
        <p:nvSpPr>
          <p:cNvPr id="36" name="TextBox 86">
            <a:extLst>
              <a:ext uri="{FF2B5EF4-FFF2-40B4-BE49-F238E27FC236}">
                <a16:creationId xmlns:a16="http://schemas.microsoft.com/office/drawing/2014/main" id="{82D299AD-0F62-4CF9-B524-4B12AFFC9174}"/>
              </a:ext>
            </a:extLst>
          </p:cNvPr>
          <p:cNvSpPr txBox="1">
            <a:spLocks noChangeArrowheads="1"/>
          </p:cNvSpPr>
          <p:nvPr/>
        </p:nvSpPr>
        <p:spPr bwMode="auto">
          <a:xfrm>
            <a:off x="9350116" y="1695292"/>
            <a:ext cx="387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#112</a:t>
            </a:r>
            <a:endParaRPr lang="en-GB" altLang="en-US" sz="400">
              <a:latin typeface="Montserrat" panose="00000500000000000000" pitchFamily="50" charset="0"/>
            </a:endParaRPr>
          </a:p>
        </p:txBody>
      </p:sp>
      <p:sp>
        <p:nvSpPr>
          <p:cNvPr id="37" name="TextBox 86">
            <a:extLst>
              <a:ext uri="{FF2B5EF4-FFF2-40B4-BE49-F238E27FC236}">
                <a16:creationId xmlns:a16="http://schemas.microsoft.com/office/drawing/2014/main" id="{584ED330-07B4-48CC-923C-9FE5A873A417}"/>
              </a:ext>
            </a:extLst>
          </p:cNvPr>
          <p:cNvSpPr txBox="1">
            <a:spLocks noChangeArrowheads="1"/>
          </p:cNvSpPr>
          <p:nvPr/>
        </p:nvSpPr>
        <p:spPr bwMode="auto">
          <a:xfrm>
            <a:off x="499094" y="1695292"/>
            <a:ext cx="37908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#99</a:t>
            </a:r>
            <a:endParaRPr lang="en-GB" altLang="en-US" sz="400">
              <a:latin typeface="Montserrat" panose="00000500000000000000" pitchFamily="50" charset="0"/>
            </a:endParaRPr>
          </a:p>
        </p:txBody>
      </p:sp>
      <p:sp>
        <p:nvSpPr>
          <p:cNvPr id="38" name="Chevron 60">
            <a:extLst>
              <a:ext uri="{FF2B5EF4-FFF2-40B4-BE49-F238E27FC236}">
                <a16:creationId xmlns:a16="http://schemas.microsoft.com/office/drawing/2014/main" id="{5AD2320D-5462-4EDE-869E-DA08652CB64B}"/>
              </a:ext>
            </a:extLst>
          </p:cNvPr>
          <p:cNvSpPr>
            <a:spLocks noChangeArrowheads="1"/>
          </p:cNvSpPr>
          <p:nvPr/>
        </p:nvSpPr>
        <p:spPr bwMode="auto">
          <a:xfrm>
            <a:off x="2365763" y="2686838"/>
            <a:ext cx="881717" cy="311729"/>
          </a:xfrm>
          <a:prstGeom prst="chevron">
            <a:avLst>
              <a:gd name="adj" fmla="val 50080"/>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dirty="0">
                <a:latin typeface="Montserrat" panose="00000500000000000000" pitchFamily="50" charset="0"/>
                <a:cs typeface="Arial" panose="020B0604020202020204" pitchFamily="34" charset="0"/>
              </a:rPr>
              <a:t>RAN4 </a:t>
            </a:r>
          </a:p>
          <a:p>
            <a:pPr algn="ctr"/>
            <a:r>
              <a:rPr lang="fr-FR" altLang="en-US" sz="600" dirty="0">
                <a:latin typeface="Montserrat" panose="00000500000000000000" pitchFamily="50" charset="0"/>
                <a:cs typeface="Arial" panose="020B0604020202020204" pitchFamily="34" charset="0"/>
              </a:rPr>
              <a:t>content </a:t>
            </a:r>
            <a:r>
              <a:rPr lang="fr-FR" altLang="en-US" sz="600" dirty="0" err="1">
                <a:latin typeface="Montserrat" panose="00000500000000000000" pitchFamily="50" charset="0"/>
                <a:cs typeface="Arial" panose="020B0604020202020204" pitchFamily="34" charset="0"/>
              </a:rPr>
              <a:t>def</a:t>
            </a:r>
            <a:r>
              <a:rPr lang="fr-FR" altLang="en-US" sz="600" dirty="0">
                <a:latin typeface="Montserrat" panose="00000500000000000000" pitchFamily="50" charset="0"/>
                <a:cs typeface="Arial" panose="020B0604020202020204" pitchFamily="34" charset="0"/>
              </a:rPr>
              <a:t>.</a:t>
            </a:r>
          </a:p>
        </p:txBody>
      </p:sp>
      <p:sp>
        <p:nvSpPr>
          <p:cNvPr id="39" name="Chevron 60">
            <a:extLst>
              <a:ext uri="{FF2B5EF4-FFF2-40B4-BE49-F238E27FC236}">
                <a16:creationId xmlns:a16="http://schemas.microsoft.com/office/drawing/2014/main" id="{2B190425-5A5C-4E56-9154-7EA01A36D8C3}"/>
              </a:ext>
            </a:extLst>
          </p:cNvPr>
          <p:cNvSpPr>
            <a:spLocks noChangeArrowheads="1"/>
          </p:cNvSpPr>
          <p:nvPr/>
        </p:nvSpPr>
        <p:spPr bwMode="auto">
          <a:xfrm>
            <a:off x="1502661" y="2686838"/>
            <a:ext cx="1028952" cy="311729"/>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700" b="1" dirty="0">
                <a:latin typeface="Montserrat" panose="00000500000000000000" pitchFamily="50" charset="0"/>
                <a:cs typeface="Arial" panose="020B0604020202020204" pitchFamily="34" charset="0"/>
              </a:rPr>
              <a:t> </a:t>
            </a:r>
            <a:r>
              <a:rPr lang="fr-FR" altLang="en-US" sz="700" dirty="0">
                <a:latin typeface="Montserrat" panose="00000500000000000000" pitchFamily="50" charset="0"/>
                <a:cs typeface="Arial" panose="020B0604020202020204" pitchFamily="34" charset="0"/>
              </a:rPr>
              <a:t>RAN Content </a:t>
            </a:r>
            <a:r>
              <a:rPr lang="fr-FR" altLang="en-US" sz="700" dirty="0" err="1">
                <a:latin typeface="Montserrat" panose="00000500000000000000" pitchFamily="50" charset="0"/>
                <a:cs typeface="Arial" panose="020B0604020202020204" pitchFamily="34" charset="0"/>
              </a:rPr>
              <a:t>def</a:t>
            </a:r>
            <a:r>
              <a:rPr lang="fr-FR" altLang="en-US" sz="700" dirty="0">
                <a:latin typeface="Montserrat" panose="00000500000000000000" pitchFamily="50" charset="0"/>
                <a:cs typeface="Arial" panose="020B0604020202020204" pitchFamily="34" charset="0"/>
              </a:rPr>
              <a:t>.</a:t>
            </a:r>
          </a:p>
        </p:txBody>
      </p:sp>
      <p:sp>
        <p:nvSpPr>
          <p:cNvPr id="40" name="TextBox 39">
            <a:extLst>
              <a:ext uri="{FF2B5EF4-FFF2-40B4-BE49-F238E27FC236}">
                <a16:creationId xmlns:a16="http://schemas.microsoft.com/office/drawing/2014/main" id="{3A19A68A-2C67-4010-B89E-2F2B97215ECB}"/>
              </a:ext>
            </a:extLst>
          </p:cNvPr>
          <p:cNvSpPr txBox="1"/>
          <p:nvPr/>
        </p:nvSpPr>
        <p:spPr>
          <a:xfrm>
            <a:off x="3714570" y="1348339"/>
            <a:ext cx="53140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41" name="TextBox 40">
            <a:extLst>
              <a:ext uri="{FF2B5EF4-FFF2-40B4-BE49-F238E27FC236}">
                <a16:creationId xmlns:a16="http://schemas.microsoft.com/office/drawing/2014/main" id="{3C37B6E7-E898-481B-B9C1-855B92EBB55B}"/>
              </a:ext>
            </a:extLst>
          </p:cNvPr>
          <p:cNvSpPr txBox="1"/>
          <p:nvPr/>
        </p:nvSpPr>
        <p:spPr>
          <a:xfrm>
            <a:off x="6596653" y="1348339"/>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42" name="TextBox 2">
            <a:extLst>
              <a:ext uri="{FF2B5EF4-FFF2-40B4-BE49-F238E27FC236}">
                <a16:creationId xmlns:a16="http://schemas.microsoft.com/office/drawing/2014/main" id="{0B9D8973-5CDD-467C-984B-73770E40BE39}"/>
              </a:ext>
            </a:extLst>
          </p:cNvPr>
          <p:cNvSpPr txBox="1">
            <a:spLocks noChangeArrowheads="1"/>
          </p:cNvSpPr>
          <p:nvPr/>
        </p:nvSpPr>
        <p:spPr bwMode="auto">
          <a:xfrm>
            <a:off x="171759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43" name="TextBox 59">
            <a:extLst>
              <a:ext uri="{FF2B5EF4-FFF2-40B4-BE49-F238E27FC236}">
                <a16:creationId xmlns:a16="http://schemas.microsoft.com/office/drawing/2014/main" id="{B9BDEAFC-A489-44AC-93DF-3840BFD09A38}"/>
              </a:ext>
            </a:extLst>
          </p:cNvPr>
          <p:cNvSpPr txBox="1">
            <a:spLocks noChangeArrowheads="1"/>
          </p:cNvSpPr>
          <p:nvPr/>
        </p:nvSpPr>
        <p:spPr bwMode="auto">
          <a:xfrm>
            <a:off x="3096861"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44" name="TextBox 60">
            <a:extLst>
              <a:ext uri="{FF2B5EF4-FFF2-40B4-BE49-F238E27FC236}">
                <a16:creationId xmlns:a16="http://schemas.microsoft.com/office/drawing/2014/main" id="{59665103-C2E1-4003-87D9-FC74FFA41DE5}"/>
              </a:ext>
            </a:extLst>
          </p:cNvPr>
          <p:cNvSpPr txBox="1">
            <a:spLocks noChangeArrowheads="1"/>
          </p:cNvSpPr>
          <p:nvPr/>
        </p:nvSpPr>
        <p:spPr bwMode="auto">
          <a:xfrm>
            <a:off x="8776408"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45" name="TextBox 61">
            <a:extLst>
              <a:ext uri="{FF2B5EF4-FFF2-40B4-BE49-F238E27FC236}">
                <a16:creationId xmlns:a16="http://schemas.microsoft.com/office/drawing/2014/main" id="{4861BD9F-A646-4D60-A513-A26C6EEC98D0}"/>
              </a:ext>
            </a:extLst>
          </p:cNvPr>
          <p:cNvSpPr txBox="1">
            <a:spLocks noChangeArrowheads="1"/>
          </p:cNvSpPr>
          <p:nvPr/>
        </p:nvSpPr>
        <p:spPr bwMode="auto">
          <a:xfrm>
            <a:off x="5938326"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46" name="TextBox 62">
            <a:extLst>
              <a:ext uri="{FF2B5EF4-FFF2-40B4-BE49-F238E27FC236}">
                <a16:creationId xmlns:a16="http://schemas.microsoft.com/office/drawing/2014/main" id="{48DA3FCF-6305-474E-B7EB-2BF418AAD286}"/>
              </a:ext>
            </a:extLst>
          </p:cNvPr>
          <p:cNvSpPr txBox="1">
            <a:spLocks noChangeArrowheads="1"/>
          </p:cNvSpPr>
          <p:nvPr/>
        </p:nvSpPr>
        <p:spPr bwMode="auto">
          <a:xfrm>
            <a:off x="3829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47" name="TextBox 63">
            <a:extLst>
              <a:ext uri="{FF2B5EF4-FFF2-40B4-BE49-F238E27FC236}">
                <a16:creationId xmlns:a16="http://schemas.microsoft.com/office/drawing/2014/main" id="{8C9BE2FB-F802-4823-B4EF-6C3A6C3E4A47}"/>
              </a:ext>
            </a:extLst>
          </p:cNvPr>
          <p:cNvSpPr txBox="1">
            <a:spLocks noChangeArrowheads="1"/>
          </p:cNvSpPr>
          <p:nvPr/>
        </p:nvSpPr>
        <p:spPr bwMode="auto">
          <a:xfrm>
            <a:off x="6721888"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48" name="TextBox 64">
            <a:extLst>
              <a:ext uri="{FF2B5EF4-FFF2-40B4-BE49-F238E27FC236}">
                <a16:creationId xmlns:a16="http://schemas.microsoft.com/office/drawing/2014/main" id="{B0EE8920-1CA7-4091-8DA5-E82B1FAE8DB3}"/>
              </a:ext>
            </a:extLst>
          </p:cNvPr>
          <p:cNvSpPr txBox="1">
            <a:spLocks noChangeArrowheads="1"/>
          </p:cNvSpPr>
          <p:nvPr/>
        </p:nvSpPr>
        <p:spPr bwMode="auto">
          <a:xfrm>
            <a:off x="9389041"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49" name="TextBox 65">
            <a:extLst>
              <a:ext uri="{FF2B5EF4-FFF2-40B4-BE49-F238E27FC236}">
                <a16:creationId xmlns:a16="http://schemas.microsoft.com/office/drawing/2014/main" id="{31381538-0159-44D6-86F6-31CE650B2EB8}"/>
              </a:ext>
            </a:extLst>
          </p:cNvPr>
          <p:cNvSpPr txBox="1">
            <a:spLocks noChangeArrowheads="1"/>
          </p:cNvSpPr>
          <p:nvPr/>
        </p:nvSpPr>
        <p:spPr bwMode="auto">
          <a:xfrm>
            <a:off x="465552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50" name="TextBox 66">
            <a:extLst>
              <a:ext uri="{FF2B5EF4-FFF2-40B4-BE49-F238E27FC236}">
                <a16:creationId xmlns:a16="http://schemas.microsoft.com/office/drawing/2014/main" id="{E6089FAE-AC58-424A-A5D9-4BC7E0E672C5}"/>
              </a:ext>
            </a:extLst>
          </p:cNvPr>
          <p:cNvSpPr txBox="1">
            <a:spLocks noChangeArrowheads="1"/>
          </p:cNvSpPr>
          <p:nvPr/>
        </p:nvSpPr>
        <p:spPr bwMode="auto">
          <a:xfrm>
            <a:off x="7480063"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51" name="TextBox 67">
            <a:extLst>
              <a:ext uri="{FF2B5EF4-FFF2-40B4-BE49-F238E27FC236}">
                <a16:creationId xmlns:a16="http://schemas.microsoft.com/office/drawing/2014/main" id="{CC58BA6C-D2A8-41B6-89ED-574586ADCF58}"/>
              </a:ext>
            </a:extLst>
          </p:cNvPr>
          <p:cNvSpPr txBox="1">
            <a:spLocks noChangeArrowheads="1"/>
          </p:cNvSpPr>
          <p:nvPr/>
        </p:nvSpPr>
        <p:spPr bwMode="auto">
          <a:xfrm>
            <a:off x="494017"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52" name="TextBox 69">
            <a:extLst>
              <a:ext uri="{FF2B5EF4-FFF2-40B4-BE49-F238E27FC236}">
                <a16:creationId xmlns:a16="http://schemas.microsoft.com/office/drawing/2014/main" id="{53167205-EF2F-43DC-A51F-AF0468279931}"/>
              </a:ext>
            </a:extLst>
          </p:cNvPr>
          <p:cNvSpPr txBox="1">
            <a:spLocks noChangeArrowheads="1"/>
          </p:cNvSpPr>
          <p:nvPr/>
        </p:nvSpPr>
        <p:spPr bwMode="auto">
          <a:xfrm>
            <a:off x="2353916"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53" name="TextBox 70">
            <a:extLst>
              <a:ext uri="{FF2B5EF4-FFF2-40B4-BE49-F238E27FC236}">
                <a16:creationId xmlns:a16="http://schemas.microsoft.com/office/drawing/2014/main" id="{D17E5BA2-FF9E-466C-A327-A778559BC167}"/>
              </a:ext>
            </a:extLst>
          </p:cNvPr>
          <p:cNvSpPr txBox="1">
            <a:spLocks noChangeArrowheads="1"/>
          </p:cNvSpPr>
          <p:nvPr/>
        </p:nvSpPr>
        <p:spPr bwMode="auto">
          <a:xfrm>
            <a:off x="5224152"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54" name="TextBox 71">
            <a:extLst>
              <a:ext uri="{FF2B5EF4-FFF2-40B4-BE49-F238E27FC236}">
                <a16:creationId xmlns:a16="http://schemas.microsoft.com/office/drawing/2014/main" id="{41DDBF45-3279-46B5-83EA-71EE2E2B2764}"/>
              </a:ext>
            </a:extLst>
          </p:cNvPr>
          <p:cNvSpPr txBox="1">
            <a:spLocks noChangeArrowheads="1"/>
          </p:cNvSpPr>
          <p:nvPr/>
        </p:nvSpPr>
        <p:spPr bwMode="auto">
          <a:xfrm>
            <a:off x="8163775"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55" name="TextBox 54">
            <a:extLst>
              <a:ext uri="{FF2B5EF4-FFF2-40B4-BE49-F238E27FC236}">
                <a16:creationId xmlns:a16="http://schemas.microsoft.com/office/drawing/2014/main" id="{ACBAAF1C-5170-4E87-84C8-A27C483A7D11}"/>
              </a:ext>
            </a:extLst>
          </p:cNvPr>
          <p:cNvSpPr txBox="1"/>
          <p:nvPr/>
        </p:nvSpPr>
        <p:spPr>
          <a:xfrm>
            <a:off x="9255344" y="1327205"/>
            <a:ext cx="52463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sp>
        <p:nvSpPr>
          <p:cNvPr id="56" name="Chevron 79">
            <a:extLst>
              <a:ext uri="{FF2B5EF4-FFF2-40B4-BE49-F238E27FC236}">
                <a16:creationId xmlns:a16="http://schemas.microsoft.com/office/drawing/2014/main" id="{EBCC8F62-D520-4A3C-860D-9C727AE0C4C7}"/>
              </a:ext>
            </a:extLst>
          </p:cNvPr>
          <p:cNvSpPr>
            <a:spLocks noChangeArrowheads="1"/>
          </p:cNvSpPr>
          <p:nvPr/>
        </p:nvSpPr>
        <p:spPr bwMode="auto">
          <a:xfrm>
            <a:off x="7398830" y="4697970"/>
            <a:ext cx="925718" cy="230715"/>
          </a:xfrm>
          <a:prstGeom prst="chevron">
            <a:avLst>
              <a:gd name="adj" fmla="val 50068"/>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panose="00000500000000000000" pitchFamily="50" charset="0"/>
                <a:cs typeface="Arial" panose="020B0604020202020204" pitchFamily="34" charset="0"/>
              </a:rPr>
              <a:t>RAN4_Perf </a:t>
            </a:r>
            <a:endParaRPr lang="fr-FR" altLang="en-US" sz="500">
              <a:latin typeface="Montserrat" panose="00000500000000000000" pitchFamily="50" charset="0"/>
              <a:cs typeface="Arial" panose="020B0604020202020204" pitchFamily="34" charset="0"/>
            </a:endParaRPr>
          </a:p>
        </p:txBody>
      </p:sp>
      <p:sp>
        <p:nvSpPr>
          <p:cNvPr id="57" name="Chevron 58">
            <a:extLst>
              <a:ext uri="{FF2B5EF4-FFF2-40B4-BE49-F238E27FC236}">
                <a16:creationId xmlns:a16="http://schemas.microsoft.com/office/drawing/2014/main" id="{F2C84FE4-658F-4E89-8B6E-86F012CCDCF0}"/>
              </a:ext>
            </a:extLst>
          </p:cNvPr>
          <p:cNvSpPr/>
          <p:nvPr/>
        </p:nvSpPr>
        <p:spPr bwMode="auto">
          <a:xfrm>
            <a:off x="3552104" y="4999876"/>
            <a:ext cx="4071809" cy="25008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r>
              <a:rPr lang="fr-FR" sz="800" dirty="0">
                <a:solidFill>
                  <a:srgbClr val="FF0000"/>
                </a:solidFill>
                <a:latin typeface="Montserrat" panose="00000500000000000000" pitchFamily="50" charset="0"/>
                <a:ea typeface="ＭＳ Ｐゴシック" charset="-128"/>
                <a:cs typeface="Arial" pitchFamily="34" charset="0"/>
              </a:rPr>
              <a:t>including SA5</a:t>
            </a:r>
            <a:r>
              <a:rPr lang="fr-FR" sz="800" dirty="0">
                <a:latin typeface="Montserrat" panose="00000500000000000000" pitchFamily="50" charset="0"/>
                <a:ea typeface="ＭＳ Ｐゴシック" charset="-128"/>
                <a:cs typeface="Arial" pitchFamily="34" charset="0"/>
              </a:rPr>
              <a:t>) </a:t>
            </a:r>
          </a:p>
        </p:txBody>
      </p:sp>
      <p:sp>
        <p:nvSpPr>
          <p:cNvPr id="58" name="Chevron 60">
            <a:extLst>
              <a:ext uri="{FF2B5EF4-FFF2-40B4-BE49-F238E27FC236}">
                <a16:creationId xmlns:a16="http://schemas.microsoft.com/office/drawing/2014/main" id="{DE901EC0-8E08-4893-ACD7-C76ADBB1A09C}"/>
              </a:ext>
            </a:extLst>
          </p:cNvPr>
          <p:cNvSpPr/>
          <p:nvPr/>
        </p:nvSpPr>
        <p:spPr bwMode="auto">
          <a:xfrm>
            <a:off x="2589154" y="4395047"/>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59" name="Chevron 60">
            <a:extLst>
              <a:ext uri="{FF2B5EF4-FFF2-40B4-BE49-F238E27FC236}">
                <a16:creationId xmlns:a16="http://schemas.microsoft.com/office/drawing/2014/main" id="{D0058A07-9B39-4EFA-931A-8255729F55C7}"/>
              </a:ext>
            </a:extLst>
          </p:cNvPr>
          <p:cNvSpPr/>
          <p:nvPr/>
        </p:nvSpPr>
        <p:spPr bwMode="auto">
          <a:xfrm>
            <a:off x="2086524" y="3622025"/>
            <a:ext cx="3344096"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60" name="Chevron 60">
            <a:extLst>
              <a:ext uri="{FF2B5EF4-FFF2-40B4-BE49-F238E27FC236}">
                <a16:creationId xmlns:a16="http://schemas.microsoft.com/office/drawing/2014/main" id="{2BB4421F-8792-45DF-B469-D5A8D14BA7E4}"/>
              </a:ext>
            </a:extLst>
          </p:cNvPr>
          <p:cNvSpPr/>
          <p:nvPr/>
        </p:nvSpPr>
        <p:spPr bwMode="auto">
          <a:xfrm>
            <a:off x="3249173" y="4701493"/>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Completion (RAN2/3/4core)</a:t>
            </a:r>
            <a:endParaRPr lang="fr-FR" sz="900" dirty="0">
              <a:solidFill>
                <a:srgbClr val="FF0000"/>
              </a:solidFill>
              <a:latin typeface="Montserrat" panose="00000500000000000000" pitchFamily="50" charset="0"/>
              <a:ea typeface="ＭＳ Ｐゴシック" charset="-128"/>
              <a:cs typeface="Arial" pitchFamily="34" charset="0"/>
            </a:endParaRPr>
          </a:p>
        </p:txBody>
      </p:sp>
      <p:sp>
        <p:nvSpPr>
          <p:cNvPr id="61" name="Chevron 58">
            <a:extLst>
              <a:ext uri="{FF2B5EF4-FFF2-40B4-BE49-F238E27FC236}">
                <a16:creationId xmlns:a16="http://schemas.microsoft.com/office/drawing/2014/main" id="{1CA7A52A-15B4-4060-A065-07F781BC0F30}"/>
              </a:ext>
            </a:extLst>
          </p:cNvPr>
          <p:cNvSpPr/>
          <p:nvPr/>
        </p:nvSpPr>
        <p:spPr bwMode="auto">
          <a:xfrm>
            <a:off x="5755552" y="5317906"/>
            <a:ext cx="2543612" cy="26593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62" name="Chevron 60">
            <a:extLst>
              <a:ext uri="{FF2B5EF4-FFF2-40B4-BE49-F238E27FC236}">
                <a16:creationId xmlns:a16="http://schemas.microsoft.com/office/drawing/2014/main" id="{8B093CC1-113B-4A83-98D4-582E78CCA291}"/>
              </a:ext>
            </a:extLst>
          </p:cNvPr>
          <p:cNvSpPr>
            <a:spLocks noChangeArrowheads="1"/>
          </p:cNvSpPr>
          <p:nvPr/>
        </p:nvSpPr>
        <p:spPr bwMode="auto">
          <a:xfrm>
            <a:off x="1478968" y="3211670"/>
            <a:ext cx="1035722" cy="311729"/>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700" dirty="0">
                <a:latin typeface="Montserrat" panose="00000500000000000000" pitchFamily="50" charset="0"/>
                <a:cs typeface="Arial" panose="020B0604020202020204" pitchFamily="34" charset="0"/>
              </a:rPr>
              <a:t>St.2 Content </a:t>
            </a:r>
            <a:r>
              <a:rPr lang="fr-FR" altLang="en-US" sz="700" dirty="0" err="1">
                <a:latin typeface="Montserrat" panose="00000500000000000000" pitchFamily="50" charset="0"/>
                <a:cs typeface="Arial" panose="020B0604020202020204" pitchFamily="34" charset="0"/>
              </a:rPr>
              <a:t>approval</a:t>
            </a:r>
            <a:endParaRPr lang="fr-FR" altLang="en-US" sz="700" dirty="0">
              <a:latin typeface="Montserrat" panose="00000500000000000000" pitchFamily="50" charset="0"/>
              <a:cs typeface="Arial" panose="020B0604020202020204" pitchFamily="34" charset="0"/>
            </a:endParaRPr>
          </a:p>
        </p:txBody>
      </p:sp>
      <p:sp>
        <p:nvSpPr>
          <p:cNvPr id="63" name="TextBox 86">
            <a:extLst>
              <a:ext uri="{FF2B5EF4-FFF2-40B4-BE49-F238E27FC236}">
                <a16:creationId xmlns:a16="http://schemas.microsoft.com/office/drawing/2014/main" id="{995286B9-99E3-452D-A772-9586C85BC78D}"/>
              </a:ext>
            </a:extLst>
          </p:cNvPr>
          <p:cNvSpPr txBox="1">
            <a:spLocks noChangeArrowheads="1"/>
          </p:cNvSpPr>
          <p:nvPr/>
        </p:nvSpPr>
        <p:spPr bwMode="auto">
          <a:xfrm>
            <a:off x="1099881"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#100</a:t>
            </a:r>
            <a:endParaRPr lang="en-GB" altLang="en-US" sz="400">
              <a:latin typeface="Montserrat" panose="00000500000000000000" pitchFamily="50" charset="0"/>
            </a:endParaRPr>
          </a:p>
        </p:txBody>
      </p:sp>
      <p:sp>
        <p:nvSpPr>
          <p:cNvPr id="64" name="TextBox 60">
            <a:extLst>
              <a:ext uri="{FF2B5EF4-FFF2-40B4-BE49-F238E27FC236}">
                <a16:creationId xmlns:a16="http://schemas.microsoft.com/office/drawing/2014/main" id="{9C3829C1-B9DB-43CA-A515-3288EAEEF773}"/>
              </a:ext>
            </a:extLst>
          </p:cNvPr>
          <p:cNvSpPr txBox="1">
            <a:spLocks noChangeArrowheads="1"/>
          </p:cNvSpPr>
          <p:nvPr/>
        </p:nvSpPr>
        <p:spPr bwMode="auto">
          <a:xfrm>
            <a:off x="1106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65" name="TextBox 64">
            <a:extLst>
              <a:ext uri="{FF2B5EF4-FFF2-40B4-BE49-F238E27FC236}">
                <a16:creationId xmlns:a16="http://schemas.microsoft.com/office/drawing/2014/main" id="{94B3C400-C0D1-485C-85E4-E8CF8437BAFF}"/>
              </a:ext>
            </a:extLst>
          </p:cNvPr>
          <p:cNvSpPr txBox="1"/>
          <p:nvPr/>
        </p:nvSpPr>
        <p:spPr>
          <a:xfrm>
            <a:off x="1306348" y="1351862"/>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66" name="Rectangle 12">
            <a:extLst>
              <a:ext uri="{FF2B5EF4-FFF2-40B4-BE49-F238E27FC236}">
                <a16:creationId xmlns:a16="http://schemas.microsoft.com/office/drawing/2014/main" id="{387AA374-7D44-4E73-B8A3-63A5072609C1}"/>
              </a:ext>
            </a:extLst>
          </p:cNvPr>
          <p:cNvSpPr>
            <a:spLocks noChangeArrowheads="1"/>
          </p:cNvSpPr>
          <p:nvPr/>
        </p:nvSpPr>
        <p:spPr bwMode="auto">
          <a:xfrm>
            <a:off x="6178326" y="5785470"/>
            <a:ext cx="927411" cy="2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50" charset="0"/>
              </a:rPr>
              <a:t>Now</a:t>
            </a:r>
          </a:p>
        </p:txBody>
      </p:sp>
      <p:sp>
        <p:nvSpPr>
          <p:cNvPr id="67" name="Chevron 60">
            <a:extLst>
              <a:ext uri="{FF2B5EF4-FFF2-40B4-BE49-F238E27FC236}">
                <a16:creationId xmlns:a16="http://schemas.microsoft.com/office/drawing/2014/main" id="{1438CFF4-5216-4896-B207-6769A210C047}"/>
              </a:ext>
            </a:extLst>
          </p:cNvPr>
          <p:cNvSpPr/>
          <p:nvPr/>
        </p:nvSpPr>
        <p:spPr bwMode="auto">
          <a:xfrm>
            <a:off x="1751437" y="2304661"/>
            <a:ext cx="780177"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68" name="Chevron 60">
            <a:extLst>
              <a:ext uri="{FF2B5EF4-FFF2-40B4-BE49-F238E27FC236}">
                <a16:creationId xmlns:a16="http://schemas.microsoft.com/office/drawing/2014/main" id="{5F308FED-D7BF-4661-AE29-8EDFEA25E315}"/>
              </a:ext>
            </a:extLst>
          </p:cNvPr>
          <p:cNvSpPr/>
          <p:nvPr/>
        </p:nvSpPr>
        <p:spPr bwMode="auto">
          <a:xfrm>
            <a:off x="400937" y="2301138"/>
            <a:ext cx="1487582"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69" name="TextBox 67">
            <a:extLst>
              <a:ext uri="{FF2B5EF4-FFF2-40B4-BE49-F238E27FC236}">
                <a16:creationId xmlns:a16="http://schemas.microsoft.com/office/drawing/2014/main" id="{F0AEAB6F-8A7B-4D98-9DEA-36BE33D5A72D}"/>
              </a:ext>
            </a:extLst>
          </p:cNvPr>
          <p:cNvSpPr txBox="1">
            <a:spLocks noChangeArrowheads="1"/>
          </p:cNvSpPr>
          <p:nvPr/>
        </p:nvSpPr>
        <p:spPr bwMode="auto">
          <a:xfrm>
            <a:off x="319704" y="1529741"/>
            <a:ext cx="42985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TSGs</a:t>
            </a:r>
          </a:p>
        </p:txBody>
      </p:sp>
      <p:sp>
        <p:nvSpPr>
          <p:cNvPr id="70" name="Diamond 3">
            <a:extLst>
              <a:ext uri="{FF2B5EF4-FFF2-40B4-BE49-F238E27FC236}">
                <a16:creationId xmlns:a16="http://schemas.microsoft.com/office/drawing/2014/main" id="{DC587343-ED54-4D2D-884C-FF6F4DB3BD01}"/>
              </a:ext>
            </a:extLst>
          </p:cNvPr>
          <p:cNvSpPr>
            <a:spLocks noChangeArrowheads="1"/>
          </p:cNvSpPr>
          <p:nvPr/>
        </p:nvSpPr>
        <p:spPr bwMode="auto">
          <a:xfrm>
            <a:off x="795257" y="2637525"/>
            <a:ext cx="956181" cy="435011"/>
          </a:xfrm>
          <a:prstGeom prst="diamond">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ltLang="en-US" sz="600"/>
          </a:p>
        </p:txBody>
      </p:sp>
      <p:sp>
        <p:nvSpPr>
          <p:cNvPr id="71" name="TextBox 6">
            <a:extLst>
              <a:ext uri="{FF2B5EF4-FFF2-40B4-BE49-F238E27FC236}">
                <a16:creationId xmlns:a16="http://schemas.microsoft.com/office/drawing/2014/main" id="{166A519E-147E-4461-B751-29CC581ED11F}"/>
              </a:ext>
            </a:extLst>
          </p:cNvPr>
          <p:cNvSpPr txBox="1">
            <a:spLocks noChangeArrowheads="1"/>
          </p:cNvSpPr>
          <p:nvPr/>
        </p:nvSpPr>
        <p:spPr bwMode="auto">
          <a:xfrm>
            <a:off x="906952" y="2699166"/>
            <a:ext cx="702327"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solidFill>
                  <a:schemeClr val="bg1"/>
                </a:solidFill>
                <a:latin typeface="Montserrat" panose="00000500000000000000" pitchFamily="50" charset="0"/>
                <a:cs typeface="Arial" panose="020B0604020202020204" pitchFamily="34" charset="0"/>
              </a:rPr>
              <a:t> </a:t>
            </a:r>
            <a:r>
              <a:rPr lang="fr-FR" altLang="en-US" sz="600">
                <a:solidFill>
                  <a:schemeClr val="bg1"/>
                </a:solidFill>
                <a:latin typeface="Montserrat" panose="00000500000000000000" pitchFamily="50" charset="0"/>
                <a:cs typeface="Arial" panose="020B0604020202020204" pitchFamily="34" charset="0"/>
              </a:rPr>
              <a:t>RAN Rel-19 workshop</a:t>
            </a:r>
          </a:p>
        </p:txBody>
      </p:sp>
      <p:sp>
        <p:nvSpPr>
          <p:cNvPr id="72" name="Diamond 16">
            <a:extLst>
              <a:ext uri="{FF2B5EF4-FFF2-40B4-BE49-F238E27FC236}">
                <a16:creationId xmlns:a16="http://schemas.microsoft.com/office/drawing/2014/main" id="{1094D88F-DD54-4DC7-BC47-9A62F7D89D46}"/>
              </a:ext>
            </a:extLst>
          </p:cNvPr>
          <p:cNvSpPr>
            <a:spLocks noChangeArrowheads="1"/>
          </p:cNvSpPr>
          <p:nvPr/>
        </p:nvSpPr>
        <p:spPr bwMode="auto">
          <a:xfrm>
            <a:off x="771564" y="3144745"/>
            <a:ext cx="924026" cy="408594"/>
          </a:xfrm>
          <a:prstGeom prst="diamond">
            <a:avLst/>
          </a:prstGeom>
          <a:solidFill>
            <a:srgbClr val="3185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sp>
        <p:nvSpPr>
          <p:cNvPr id="73" name="TextBox 7">
            <a:extLst>
              <a:ext uri="{FF2B5EF4-FFF2-40B4-BE49-F238E27FC236}">
                <a16:creationId xmlns:a16="http://schemas.microsoft.com/office/drawing/2014/main" id="{2420A678-01C1-4808-BB55-A44635057C85}"/>
              </a:ext>
            </a:extLst>
          </p:cNvPr>
          <p:cNvSpPr txBox="1">
            <a:spLocks noChangeArrowheads="1"/>
          </p:cNvSpPr>
          <p:nvPr/>
        </p:nvSpPr>
        <p:spPr bwMode="auto">
          <a:xfrm>
            <a:off x="912029" y="3204625"/>
            <a:ext cx="621095"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solidFill>
                  <a:schemeClr val="bg1"/>
                </a:solidFill>
                <a:latin typeface="Montserrat" panose="00000500000000000000" pitchFamily="50" charset="0"/>
                <a:cs typeface="Arial" panose="020B0604020202020204" pitchFamily="34" charset="0"/>
              </a:rPr>
              <a:t>SA Rel-19 </a:t>
            </a:r>
          </a:p>
          <a:p>
            <a:pPr algn="ctr"/>
            <a:r>
              <a:rPr lang="fr-FR" altLang="en-US" sz="600">
                <a:solidFill>
                  <a:schemeClr val="bg1"/>
                </a:solidFill>
                <a:latin typeface="Montserrat" panose="00000500000000000000" pitchFamily="50" charset="0"/>
                <a:cs typeface="Arial" panose="020B0604020202020204" pitchFamily="34" charset="0"/>
              </a:rPr>
              <a:t>Workshop</a:t>
            </a:r>
          </a:p>
        </p:txBody>
      </p:sp>
      <p:cxnSp>
        <p:nvCxnSpPr>
          <p:cNvPr id="74" name="Straight Connector 114">
            <a:extLst>
              <a:ext uri="{FF2B5EF4-FFF2-40B4-BE49-F238E27FC236}">
                <a16:creationId xmlns:a16="http://schemas.microsoft.com/office/drawing/2014/main" id="{B3C87952-BD5C-48A0-A378-353D98EB9331}"/>
              </a:ext>
            </a:extLst>
          </p:cNvPr>
          <p:cNvCxnSpPr>
            <a:cxnSpLocks noChangeShapeType="1"/>
          </p:cNvCxnSpPr>
          <p:nvPr/>
        </p:nvCxnSpPr>
        <p:spPr bwMode="auto">
          <a:xfrm>
            <a:off x="1272501" y="2221886"/>
            <a:ext cx="13539" cy="3555826"/>
          </a:xfrm>
          <a:prstGeom prst="line">
            <a:avLst/>
          </a:prstGeom>
          <a:noFill/>
          <a:ln w="9525" algn="ctr">
            <a:solidFill>
              <a:schemeClr val="accent3"/>
            </a:solidFill>
            <a:prstDash val="dash"/>
            <a:round/>
            <a:headEnd/>
            <a:tailEnd/>
          </a:ln>
        </p:spPr>
      </p:cxnSp>
      <p:sp>
        <p:nvSpPr>
          <p:cNvPr id="75" name="Chevron 60">
            <a:extLst>
              <a:ext uri="{FF2B5EF4-FFF2-40B4-BE49-F238E27FC236}">
                <a16:creationId xmlns:a16="http://schemas.microsoft.com/office/drawing/2014/main" id="{C56CFCF0-E78D-4C5C-80E2-51F3B8778A47}"/>
              </a:ext>
            </a:extLst>
          </p:cNvPr>
          <p:cNvSpPr/>
          <p:nvPr/>
        </p:nvSpPr>
        <p:spPr bwMode="auto">
          <a:xfrm>
            <a:off x="2521460" y="2304099"/>
            <a:ext cx="3604656" cy="20458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r"/>
            <a:r>
              <a:rPr lang="en-US" altLang="zh-CN" sz="800" dirty="0">
                <a:solidFill>
                  <a:srgbClr val="FF0000"/>
                </a:solidFill>
                <a:latin typeface="Montserrat" panose="00000500000000000000" pitchFamily="50" charset="0"/>
                <a:ea typeface="ＭＳ Ｐゴシック" charset="-128"/>
              </a:rPr>
              <a:t>Management requirements (SA5)</a:t>
            </a:r>
            <a:endParaRPr lang="fr-FR" altLang="zh-CN" sz="800" dirty="0">
              <a:solidFill>
                <a:srgbClr val="FF0000"/>
              </a:solidFill>
              <a:latin typeface="Montserrat" panose="00000500000000000000" pitchFamily="50" charset="0"/>
              <a:ea typeface="ＭＳ Ｐゴシック" charset="-128"/>
            </a:endParaRPr>
          </a:p>
        </p:txBody>
      </p:sp>
      <p:sp>
        <p:nvSpPr>
          <p:cNvPr id="76" name="矩形 1">
            <a:extLst>
              <a:ext uri="{FF2B5EF4-FFF2-40B4-BE49-F238E27FC236}">
                <a16:creationId xmlns:a16="http://schemas.microsoft.com/office/drawing/2014/main" id="{AA9F5524-C5DE-4D75-8A90-00F37B7802CE}"/>
              </a:ext>
            </a:extLst>
          </p:cNvPr>
          <p:cNvSpPr>
            <a:spLocks noChangeArrowheads="1"/>
          </p:cNvSpPr>
          <p:nvPr/>
        </p:nvSpPr>
        <p:spPr bwMode="auto">
          <a:xfrm>
            <a:off x="2521460" y="2215952"/>
            <a:ext cx="3675796" cy="381340"/>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 name="矩形 1">
            <a:extLst>
              <a:ext uri="{FF2B5EF4-FFF2-40B4-BE49-F238E27FC236}">
                <a16:creationId xmlns:a16="http://schemas.microsoft.com/office/drawing/2014/main" id="{748F1518-5862-45BA-A217-3CC89E7ABF9C}"/>
              </a:ext>
            </a:extLst>
          </p:cNvPr>
          <p:cNvSpPr>
            <a:spLocks noChangeArrowheads="1"/>
          </p:cNvSpPr>
          <p:nvPr/>
        </p:nvSpPr>
        <p:spPr bwMode="auto">
          <a:xfrm>
            <a:off x="2576426" y="3929104"/>
            <a:ext cx="4407773" cy="338546"/>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 name="矩形 1">
            <a:extLst>
              <a:ext uri="{FF2B5EF4-FFF2-40B4-BE49-F238E27FC236}">
                <a16:creationId xmlns:a16="http://schemas.microsoft.com/office/drawing/2014/main" id="{68517136-7655-4BC9-B46A-0AC3D2F55D4A}"/>
              </a:ext>
            </a:extLst>
          </p:cNvPr>
          <p:cNvSpPr>
            <a:spLocks noChangeArrowheads="1"/>
          </p:cNvSpPr>
          <p:nvPr/>
        </p:nvSpPr>
        <p:spPr bwMode="auto">
          <a:xfrm>
            <a:off x="3182328" y="4966785"/>
            <a:ext cx="4483899" cy="302584"/>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9" name="Chevron 60">
            <a:extLst>
              <a:ext uri="{FF2B5EF4-FFF2-40B4-BE49-F238E27FC236}">
                <a16:creationId xmlns:a16="http://schemas.microsoft.com/office/drawing/2014/main" id="{BB817D56-E640-4322-924B-99232DC48176}"/>
              </a:ext>
            </a:extLst>
          </p:cNvPr>
          <p:cNvSpPr/>
          <p:nvPr/>
        </p:nvSpPr>
        <p:spPr bwMode="auto">
          <a:xfrm>
            <a:off x="2538381" y="3985385"/>
            <a:ext cx="4351049"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ontserrat" panose="00000500000000000000" pitchFamily="50" charset="0"/>
                <a:ea typeface="ＭＳ Ｐゴシック" charset="-128"/>
                <a:cs typeface="Arial" pitchFamily="34" charset="0"/>
              </a:rPr>
              <a:t>Stage 2 (SA5) Normative </a:t>
            </a:r>
            <a:r>
              <a:rPr lang="fr-FR" sz="900" dirty="0" err="1">
                <a:solidFill>
                  <a:srgbClr val="FF0000"/>
                </a:solidFill>
                <a:latin typeface="Montserrat" panose="00000500000000000000" pitchFamily="50" charset="0"/>
                <a:ea typeface="ＭＳ Ｐゴシック" charset="-128"/>
                <a:cs typeface="Arial" pitchFamily="34" charset="0"/>
              </a:rPr>
              <a:t>supporting</a:t>
            </a:r>
            <a:r>
              <a:rPr lang="fr-FR" sz="900" dirty="0">
                <a:solidFill>
                  <a:srgbClr val="FF0000"/>
                </a:solidFill>
                <a:latin typeface="Montserrat" panose="00000500000000000000" pitchFamily="50" charset="0"/>
                <a:ea typeface="ＭＳ Ｐゴシック" charset="-128"/>
                <a:cs typeface="Arial" pitchFamily="34" charset="0"/>
              </a:rPr>
              <a:t> SA&amp;RAN </a:t>
            </a:r>
          </a:p>
        </p:txBody>
      </p:sp>
      <p:sp>
        <p:nvSpPr>
          <p:cNvPr id="80" name="Isosceles Triangle 79">
            <a:extLst>
              <a:ext uri="{FF2B5EF4-FFF2-40B4-BE49-F238E27FC236}">
                <a16:creationId xmlns:a16="http://schemas.microsoft.com/office/drawing/2014/main" id="{C9D6A43F-3A39-4746-8D92-2503BD0F7E47}"/>
              </a:ext>
            </a:extLst>
          </p:cNvPr>
          <p:cNvSpPr/>
          <p:nvPr/>
        </p:nvSpPr>
        <p:spPr bwMode="auto">
          <a:xfrm>
            <a:off x="7586300" y="503596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81" name="Isosceles Triangle 80">
            <a:extLst>
              <a:ext uri="{FF2B5EF4-FFF2-40B4-BE49-F238E27FC236}">
                <a16:creationId xmlns:a16="http://schemas.microsoft.com/office/drawing/2014/main" id="{F84EDBC9-503A-45ED-98AA-434E55C81F48}"/>
              </a:ext>
            </a:extLst>
          </p:cNvPr>
          <p:cNvSpPr/>
          <p:nvPr/>
        </p:nvSpPr>
        <p:spPr bwMode="auto">
          <a:xfrm>
            <a:off x="5375619" y="4112527"/>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82" name="TextBox 81">
            <a:extLst>
              <a:ext uri="{FF2B5EF4-FFF2-40B4-BE49-F238E27FC236}">
                <a16:creationId xmlns:a16="http://schemas.microsoft.com/office/drawing/2014/main" id="{62114717-F444-431D-8C8D-CCB597ACD255}"/>
              </a:ext>
            </a:extLst>
          </p:cNvPr>
          <p:cNvSpPr txBox="1"/>
          <p:nvPr/>
        </p:nvSpPr>
        <p:spPr>
          <a:xfrm>
            <a:off x="9629308" y="1917201"/>
            <a:ext cx="2565116" cy="4585871"/>
          </a:xfrm>
          <a:prstGeom prst="rect">
            <a:avLst/>
          </a:prstGeom>
          <a:noFill/>
        </p:spPr>
        <p:txBody>
          <a:bodyPr wrap="square" rtlCol="0">
            <a:spAutoFit/>
          </a:bodyPr>
          <a:lstStyle/>
          <a:p>
            <a:r>
              <a:rPr lang="en-US" altLang="zh-CN" sz="1600" b="1" dirty="0"/>
              <a:t>OAM:</a:t>
            </a:r>
            <a:r>
              <a:rPr lang="zh-CN" altLang="en-US" sz="1600" b="1" dirty="0"/>
              <a:t> </a:t>
            </a:r>
            <a:endParaRPr lang="en-US" altLang="zh-CN" sz="1600" b="1" dirty="0"/>
          </a:p>
          <a:p>
            <a:r>
              <a:rPr lang="en-US" altLang="zh-CN" b="1" dirty="0">
                <a:highlight>
                  <a:srgbClr val="C0C0C0"/>
                </a:highlight>
              </a:rPr>
              <a:t>Dec</a:t>
            </a:r>
            <a:r>
              <a:rPr lang="zh-CN" altLang="en-US" b="1" dirty="0">
                <a:highlight>
                  <a:srgbClr val="C0C0C0"/>
                </a:highlight>
              </a:rPr>
              <a:t> </a:t>
            </a:r>
            <a:r>
              <a:rPr lang="en-US" altLang="zh-CN" b="1" dirty="0">
                <a:highlight>
                  <a:srgbClr val="C0C0C0"/>
                </a:highlight>
              </a:rPr>
              <a:t>2024: </a:t>
            </a:r>
            <a:r>
              <a:rPr lang="en-US" altLang="zh-CN" dirty="0">
                <a:highlight>
                  <a:srgbClr val="C0C0C0"/>
                </a:highlight>
              </a:rPr>
              <a:t>conclude Rel-19 studies which plan to have corresponding normative work in Rel-19. </a:t>
            </a:r>
          </a:p>
          <a:p>
            <a:r>
              <a:rPr lang="en-US" altLang="zh-CN" b="1" dirty="0"/>
              <a:t>Sep 2025: </a:t>
            </a:r>
            <a:r>
              <a:rPr lang="en-US" altLang="zh-CN" dirty="0"/>
              <a:t>conclude all Rel-19 work items, majority work items are preferable to be finalized in Jun 2025. </a:t>
            </a:r>
          </a:p>
          <a:p>
            <a:endParaRPr lang="en-US" altLang="zh-CN" dirty="0"/>
          </a:p>
          <a:p>
            <a:r>
              <a:rPr lang="en-US" altLang="zh-CN" sz="1600" b="1" dirty="0"/>
              <a:t>CH:</a:t>
            </a:r>
          </a:p>
          <a:p>
            <a:r>
              <a:rPr lang="en-US" altLang="zh-CN" b="1" dirty="0">
                <a:highlight>
                  <a:srgbClr val="C0C0C0"/>
                </a:highlight>
              </a:rPr>
              <a:t>Mar 2025: </a:t>
            </a:r>
            <a:r>
              <a:rPr lang="en-US" altLang="zh-CN" dirty="0">
                <a:highlight>
                  <a:srgbClr val="C0C0C0"/>
                </a:highlight>
              </a:rPr>
              <a:t>conclude Rel-19 studies which plan to have corresponding normative work in Rel-19.</a:t>
            </a:r>
          </a:p>
          <a:p>
            <a:r>
              <a:rPr lang="en-US" altLang="zh-CN" b="1" dirty="0"/>
              <a:t>Sep 2025: </a:t>
            </a:r>
            <a:r>
              <a:rPr lang="en-US" altLang="zh-CN" dirty="0"/>
              <a:t>conclude all Rel-19 work items</a:t>
            </a:r>
          </a:p>
          <a:p>
            <a:endParaRPr lang="en-US" altLang="zh-CN" dirty="0"/>
          </a:p>
          <a:p>
            <a:r>
              <a:rPr lang="en-US" altLang="zh-CN" b="1" dirty="0"/>
              <a:t>Note:</a:t>
            </a:r>
            <a:r>
              <a:rPr lang="en-US" altLang="zh-CN" dirty="0"/>
              <a:t> Studies can continue until Sep.2025 if no corresponding normative work is planned for Rel-19.</a:t>
            </a:r>
            <a:endParaRPr lang="zh-CN" altLang="en-US" dirty="0"/>
          </a:p>
        </p:txBody>
      </p:sp>
      <p:sp>
        <p:nvSpPr>
          <p:cNvPr id="83" name="Isosceles Triangle 82">
            <a:extLst>
              <a:ext uri="{FF2B5EF4-FFF2-40B4-BE49-F238E27FC236}">
                <a16:creationId xmlns:a16="http://schemas.microsoft.com/office/drawing/2014/main" id="{BCC56E43-602A-47DA-97E1-07B456A5783B}"/>
              </a:ext>
            </a:extLst>
          </p:cNvPr>
          <p:cNvSpPr/>
          <p:nvPr/>
        </p:nvSpPr>
        <p:spPr bwMode="auto">
          <a:xfrm>
            <a:off x="9580209" y="322384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84" name="Isosceles Triangle 83">
            <a:extLst>
              <a:ext uri="{FF2B5EF4-FFF2-40B4-BE49-F238E27FC236}">
                <a16:creationId xmlns:a16="http://schemas.microsoft.com/office/drawing/2014/main" id="{B2E2A9F8-36C9-439B-80D1-7D235CD24332}"/>
              </a:ext>
            </a:extLst>
          </p:cNvPr>
          <p:cNvSpPr/>
          <p:nvPr/>
        </p:nvSpPr>
        <p:spPr bwMode="auto">
          <a:xfrm>
            <a:off x="9548691" y="4466915"/>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85" name="TextBox 84">
            <a:extLst>
              <a:ext uri="{FF2B5EF4-FFF2-40B4-BE49-F238E27FC236}">
                <a16:creationId xmlns:a16="http://schemas.microsoft.com/office/drawing/2014/main" id="{0497653F-9868-40F6-9684-A612830D4BDD}"/>
              </a:ext>
            </a:extLst>
          </p:cNvPr>
          <p:cNvSpPr txBox="1"/>
          <p:nvPr/>
        </p:nvSpPr>
        <p:spPr>
          <a:xfrm>
            <a:off x="7476678" y="2927626"/>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86" name="Straight Connector 85">
            <a:extLst>
              <a:ext uri="{FF2B5EF4-FFF2-40B4-BE49-F238E27FC236}">
                <a16:creationId xmlns:a16="http://schemas.microsoft.com/office/drawing/2014/main" id="{85EC1C77-A914-47BC-9D34-82C269FCEBFF}"/>
              </a:ext>
            </a:extLst>
          </p:cNvPr>
          <p:cNvCxnSpPr>
            <a:cxnSpLocks/>
            <a:stCxn id="76" idx="3"/>
            <a:endCxn id="85" idx="1"/>
          </p:cNvCxnSpPr>
          <p:nvPr/>
        </p:nvCxnSpPr>
        <p:spPr>
          <a:xfrm>
            <a:off x="6197256" y="2406622"/>
            <a:ext cx="1279422" cy="736448"/>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74AAF3-A843-4E31-A4DD-E3DB32786339}"/>
              </a:ext>
            </a:extLst>
          </p:cNvPr>
          <p:cNvCxnSpPr>
            <a:endCxn id="85" idx="1"/>
          </p:cNvCxnSpPr>
          <p:nvPr/>
        </p:nvCxnSpPr>
        <p:spPr>
          <a:xfrm flipV="1">
            <a:off x="6984199" y="3143070"/>
            <a:ext cx="492479" cy="9553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A2EADCD-E240-401F-8F0B-3485013E5D72}"/>
              </a:ext>
            </a:extLst>
          </p:cNvPr>
          <p:cNvCxnSpPr>
            <a:cxnSpLocks/>
            <a:stCxn id="78" idx="3"/>
            <a:endCxn id="85" idx="1"/>
          </p:cNvCxnSpPr>
          <p:nvPr/>
        </p:nvCxnSpPr>
        <p:spPr>
          <a:xfrm flipH="1" flipV="1">
            <a:off x="7476678" y="3143070"/>
            <a:ext cx="189549" cy="19750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9" name="Isosceles Triangle 88">
            <a:extLst>
              <a:ext uri="{FF2B5EF4-FFF2-40B4-BE49-F238E27FC236}">
                <a16:creationId xmlns:a16="http://schemas.microsoft.com/office/drawing/2014/main" id="{DAA9069C-2622-40FE-904B-2CA3679A80D2}"/>
              </a:ext>
            </a:extLst>
          </p:cNvPr>
          <p:cNvSpPr/>
          <p:nvPr/>
        </p:nvSpPr>
        <p:spPr bwMode="auto">
          <a:xfrm>
            <a:off x="9578898" y="2243716"/>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90" name="Isosceles Triangle 89">
            <a:extLst>
              <a:ext uri="{FF2B5EF4-FFF2-40B4-BE49-F238E27FC236}">
                <a16:creationId xmlns:a16="http://schemas.microsoft.com/office/drawing/2014/main" id="{42874D4B-BEA1-4EC9-9509-B2050986AF8D}"/>
              </a:ext>
            </a:extLst>
          </p:cNvPr>
          <p:cNvSpPr/>
          <p:nvPr/>
        </p:nvSpPr>
        <p:spPr bwMode="auto">
          <a:xfrm>
            <a:off x="9550604" y="5237124"/>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13586483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Rel-19 Study / Work Items</a:t>
            </a:r>
          </a:p>
        </p:txBody>
      </p:sp>
      <p:graphicFrame>
        <p:nvGraphicFramePr>
          <p:cNvPr id="4" name="Table 3">
            <a:extLst>
              <a:ext uri="{FF2B5EF4-FFF2-40B4-BE49-F238E27FC236}">
                <a16:creationId xmlns:a16="http://schemas.microsoft.com/office/drawing/2014/main" id="{F02D49B5-36A5-4AF1-B4D4-A8F9348567E4}"/>
              </a:ext>
            </a:extLst>
          </p:cNvPr>
          <p:cNvGraphicFramePr>
            <a:graphicFrameLocks noGrp="1"/>
          </p:cNvGraphicFramePr>
          <p:nvPr>
            <p:extLst>
              <p:ext uri="{D42A27DB-BD31-4B8C-83A1-F6EECF244321}">
                <p14:modId xmlns:p14="http://schemas.microsoft.com/office/powerpoint/2010/main" val="3851190351"/>
              </p:ext>
            </p:extLst>
          </p:nvPr>
        </p:nvGraphicFramePr>
        <p:xfrm>
          <a:off x="573206" y="1878594"/>
          <a:ext cx="10867945" cy="1840715"/>
        </p:xfrm>
        <a:graphic>
          <a:graphicData uri="http://schemas.openxmlformats.org/drawingml/2006/table">
            <a:tbl>
              <a:tblPr firstRow="1" firstCol="1" bandRow="1"/>
              <a:tblGrid>
                <a:gridCol w="1064871">
                  <a:extLst>
                    <a:ext uri="{9D8B030D-6E8A-4147-A177-3AD203B41FA5}">
                      <a16:colId xmlns:a16="http://schemas.microsoft.com/office/drawing/2014/main" val="3092324856"/>
                    </a:ext>
                  </a:extLst>
                </a:gridCol>
                <a:gridCol w="4818707">
                  <a:extLst>
                    <a:ext uri="{9D8B030D-6E8A-4147-A177-3AD203B41FA5}">
                      <a16:colId xmlns:a16="http://schemas.microsoft.com/office/drawing/2014/main" val="2473753773"/>
                    </a:ext>
                  </a:extLst>
                </a:gridCol>
                <a:gridCol w="989045">
                  <a:extLst>
                    <a:ext uri="{9D8B030D-6E8A-4147-A177-3AD203B41FA5}">
                      <a16:colId xmlns:a16="http://schemas.microsoft.com/office/drawing/2014/main" val="160253941"/>
                    </a:ext>
                  </a:extLst>
                </a:gridCol>
                <a:gridCol w="1082588">
                  <a:extLst>
                    <a:ext uri="{9D8B030D-6E8A-4147-A177-3AD203B41FA5}">
                      <a16:colId xmlns:a16="http://schemas.microsoft.com/office/drawing/2014/main" val="1825234608"/>
                    </a:ext>
                  </a:extLst>
                </a:gridCol>
                <a:gridCol w="2912734">
                  <a:extLst>
                    <a:ext uri="{9D8B030D-6E8A-4147-A177-3AD203B41FA5}">
                      <a16:colId xmlns:a16="http://schemas.microsoft.com/office/drawing/2014/main" val="1104305053"/>
                    </a:ext>
                  </a:extLst>
                </a:gridCol>
              </a:tblGrid>
              <a:tr h="280520">
                <a:tc>
                  <a:txBody>
                    <a:bodyPr/>
                    <a:lstStyle/>
                    <a:p>
                      <a:pPr>
                        <a:spcAft>
                          <a:spcPts val="0"/>
                        </a:spcAft>
                      </a:pPr>
                      <a:r>
                        <a:rPr lang="en-US" sz="1800" b="1" dirty="0" err="1">
                          <a:solidFill>
                            <a:srgbClr val="000000"/>
                          </a:solidFill>
                          <a:effectLst/>
                          <a:latin typeface="+mn-lt"/>
                          <a:ea typeface="PMingLiU"/>
                        </a:rPr>
                        <a:t>TDoc</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Title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Type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b="1" dirty="0">
                          <a:solidFill>
                            <a:srgbClr val="000000"/>
                          </a:solidFill>
                          <a:effectLst/>
                          <a:latin typeface="+mn-lt"/>
                          <a:ea typeface="PMingLiU"/>
                        </a:rPr>
                        <a:t>UID</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dirty="0">
                          <a:solidFill>
                            <a:srgbClr val="000000"/>
                          </a:solidFill>
                          <a:effectLst/>
                          <a:latin typeface="+mn-lt"/>
                          <a:ea typeface="PMingLiU"/>
                        </a:rPr>
                        <a:t>(Suggested) Acronym</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41172156"/>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S5-253100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New WID on Converged Charging Aspects of CAPIF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400" b="0" kern="1200" dirty="0">
                          <a:solidFill>
                            <a:schemeClr val="tx1"/>
                          </a:solidFill>
                          <a:effectLst/>
                          <a:latin typeface="+mn-lt"/>
                          <a:ea typeface="+mn-ea"/>
                          <a:cs typeface="+mn-cs"/>
                        </a:rPr>
                        <a:t>WID new</a:t>
                      </a:r>
                      <a:endParaRPr lang="en-DE" sz="1400" b="0"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GB" altLang="zh-CN" sz="1400" b="0" kern="1200" dirty="0">
                        <a:solidFill>
                          <a:schemeClr val="tx1"/>
                        </a:solidFill>
                        <a:effectLst/>
                        <a:latin typeface="+mn-lt"/>
                        <a:ea typeface="+mn-ea"/>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highlight>
                            <a:srgbClr val="FFFF00"/>
                          </a:highlight>
                          <a:latin typeface="+mn-lt"/>
                          <a:ea typeface="+mn-ea"/>
                          <a:cs typeface="+mn-cs"/>
                        </a:rPr>
                        <a:t>CAPIF_Ph3_Converged-CH</a:t>
                      </a:r>
                    </a:p>
                  </a:txBody>
                  <a:tcPr marL="47990" marR="4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199974"/>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841796"/>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195966"/>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227273"/>
                  </a:ext>
                </a:extLst>
              </a:tr>
              <a:tr h="222520">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568330"/>
                  </a:ext>
                </a:extLst>
              </a:tr>
              <a:tr h="15981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655179"/>
                  </a:ext>
                </a:extLst>
              </a:tr>
              <a:tr h="0">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658865"/>
                  </a:ext>
                </a:extLst>
              </a:tr>
            </a:tbl>
          </a:graphicData>
        </a:graphic>
      </p:graphicFrame>
      <p:sp>
        <p:nvSpPr>
          <p:cNvPr id="2" name="TextBox 1">
            <a:extLst>
              <a:ext uri="{FF2B5EF4-FFF2-40B4-BE49-F238E27FC236}">
                <a16:creationId xmlns:a16="http://schemas.microsoft.com/office/drawing/2014/main" id="{1D8A4693-0347-4027-944C-6829379129BD}"/>
              </a:ext>
            </a:extLst>
          </p:cNvPr>
          <p:cNvSpPr txBox="1"/>
          <p:nvPr/>
        </p:nvSpPr>
        <p:spPr>
          <a:xfrm>
            <a:off x="640080" y="1210985"/>
            <a:ext cx="6005683" cy="292388"/>
          </a:xfrm>
          <a:prstGeom prst="rect">
            <a:avLst/>
          </a:prstGeom>
          <a:noFill/>
        </p:spPr>
        <p:txBody>
          <a:bodyPr wrap="none" rtlCol="0">
            <a:spAutoFit/>
          </a:bodyPr>
          <a:lstStyle/>
          <a:p>
            <a:r>
              <a:rPr lang="en-US" altLang="zh-CN" b="1" dirty="0">
                <a:solidFill>
                  <a:srgbClr val="FF0000"/>
                </a:solidFill>
                <a:latin typeface="+mn-lt"/>
              </a:rPr>
              <a:t>1</a:t>
            </a:r>
            <a:r>
              <a:rPr lang="en-US" altLang="zh-CN" b="1" dirty="0">
                <a:latin typeface="+mn-lt"/>
              </a:rPr>
              <a:t> new CH Rel-19 work items sent for SA approval (</a:t>
            </a:r>
            <a:r>
              <a:rPr lang="en-GB" altLang="zh-CN" b="1" dirty="0">
                <a:solidFill>
                  <a:srgbClr val="FF0000"/>
                </a:solidFill>
                <a:latin typeface="+mn-lt"/>
              </a:rPr>
              <a:t>1</a:t>
            </a:r>
            <a:r>
              <a:rPr lang="en-GB" altLang="zh-CN" b="1" dirty="0">
                <a:latin typeface="+mn-lt"/>
              </a:rPr>
              <a:t> CH support to network features</a:t>
            </a:r>
            <a:r>
              <a:rPr lang="en-US" altLang="zh-CN" b="1" dirty="0">
                <a:latin typeface="+mn-lt"/>
              </a:rPr>
              <a:t>)</a:t>
            </a:r>
            <a:endParaRPr lang="zh-CN" altLang="en-US" b="1" dirty="0">
              <a:latin typeface="+mn-lt"/>
            </a:endParaRPr>
          </a:p>
        </p:txBody>
      </p:sp>
    </p:spTree>
    <p:extLst>
      <p:ext uri="{BB962C8B-B14F-4D97-AF65-F5344CB8AC3E}">
        <p14:creationId xmlns:p14="http://schemas.microsoft.com/office/powerpoint/2010/main" val="344434028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Rel-19 Study / Work Items</a:t>
            </a:r>
            <a:endParaRPr lang="en-US" altLang="zh-CN" sz="3200" kern="0" dirty="0">
              <a:solidFill>
                <a:srgbClr val="FF0000"/>
              </a:solidFill>
              <a:highlight>
                <a:srgbClr val="00FFFF"/>
              </a:highlight>
              <a:latin typeface="Calibri"/>
              <a:cs typeface="+mj-cs"/>
            </a:endParaRPr>
          </a:p>
        </p:txBody>
      </p:sp>
      <p:sp>
        <p:nvSpPr>
          <p:cNvPr id="4" name="TextBox 3">
            <a:extLst>
              <a:ext uri="{FF2B5EF4-FFF2-40B4-BE49-F238E27FC236}">
                <a16:creationId xmlns:a16="http://schemas.microsoft.com/office/drawing/2014/main" id="{F2B0C397-284B-4A7E-8254-12F2BA0EE276}"/>
              </a:ext>
            </a:extLst>
          </p:cNvPr>
          <p:cNvSpPr txBox="1"/>
          <p:nvPr/>
        </p:nvSpPr>
        <p:spPr>
          <a:xfrm>
            <a:off x="573206" y="1050878"/>
            <a:ext cx="5708294" cy="292388"/>
          </a:xfrm>
          <a:prstGeom prst="rect">
            <a:avLst/>
          </a:prstGeom>
          <a:noFill/>
        </p:spPr>
        <p:txBody>
          <a:bodyPr wrap="none" rtlCol="0">
            <a:spAutoFit/>
          </a:bodyPr>
          <a:lstStyle/>
          <a:p>
            <a:r>
              <a:rPr lang="en-US" altLang="zh-CN" b="1" dirty="0">
                <a:solidFill>
                  <a:srgbClr val="FF0000"/>
                </a:solidFill>
                <a:latin typeface="+mn-lt"/>
              </a:rPr>
              <a:t>5</a:t>
            </a:r>
            <a:r>
              <a:rPr lang="en-US" altLang="zh-CN" b="1" dirty="0">
                <a:latin typeface="+mn-lt"/>
              </a:rPr>
              <a:t> revised work items sent for SA approval including </a:t>
            </a:r>
            <a:r>
              <a:rPr lang="en-US" altLang="zh-CN" b="1" dirty="0">
                <a:solidFill>
                  <a:srgbClr val="FF0000"/>
                </a:solidFill>
                <a:latin typeface="+mn-lt"/>
              </a:rPr>
              <a:t>3</a:t>
            </a:r>
            <a:r>
              <a:rPr lang="en-US" altLang="zh-CN" b="1" dirty="0">
                <a:latin typeface="+mn-lt"/>
              </a:rPr>
              <a:t> CH WIDs and </a:t>
            </a:r>
            <a:r>
              <a:rPr lang="en-US" altLang="zh-CN" b="1" dirty="0">
                <a:solidFill>
                  <a:srgbClr val="FF0000"/>
                </a:solidFill>
                <a:latin typeface="+mn-lt"/>
              </a:rPr>
              <a:t>2</a:t>
            </a:r>
            <a:r>
              <a:rPr lang="en-US" altLang="zh-CN" b="1" dirty="0">
                <a:latin typeface="+mn-lt"/>
              </a:rPr>
              <a:t> OAM WIDs</a:t>
            </a:r>
            <a:endParaRPr lang="zh-CN" altLang="en-US" b="1" dirty="0">
              <a:latin typeface="+mn-lt"/>
            </a:endParaRPr>
          </a:p>
        </p:txBody>
      </p:sp>
      <p:graphicFrame>
        <p:nvGraphicFramePr>
          <p:cNvPr id="5" name="表格 2">
            <a:extLst>
              <a:ext uri="{FF2B5EF4-FFF2-40B4-BE49-F238E27FC236}">
                <a16:creationId xmlns:a16="http://schemas.microsoft.com/office/drawing/2014/main" id="{C6715A51-84E8-4304-8BCD-5865D14BE4DF}"/>
              </a:ext>
            </a:extLst>
          </p:cNvPr>
          <p:cNvGraphicFramePr>
            <a:graphicFrameLocks noGrp="1"/>
          </p:cNvGraphicFramePr>
          <p:nvPr>
            <p:extLst>
              <p:ext uri="{D42A27DB-BD31-4B8C-83A1-F6EECF244321}">
                <p14:modId xmlns:p14="http://schemas.microsoft.com/office/powerpoint/2010/main" val="2849922882"/>
              </p:ext>
            </p:extLst>
          </p:nvPr>
        </p:nvGraphicFramePr>
        <p:xfrm>
          <a:off x="422485" y="1429953"/>
          <a:ext cx="11347029" cy="2072640"/>
        </p:xfrm>
        <a:graphic>
          <a:graphicData uri="http://schemas.openxmlformats.org/drawingml/2006/table">
            <a:tbl>
              <a:tblPr/>
              <a:tblGrid>
                <a:gridCol w="958843">
                  <a:extLst>
                    <a:ext uri="{9D8B030D-6E8A-4147-A177-3AD203B41FA5}">
                      <a16:colId xmlns:a16="http://schemas.microsoft.com/office/drawing/2014/main" val="20000"/>
                    </a:ext>
                  </a:extLst>
                </a:gridCol>
                <a:gridCol w="1067477">
                  <a:extLst>
                    <a:ext uri="{9D8B030D-6E8A-4147-A177-3AD203B41FA5}">
                      <a16:colId xmlns:a16="http://schemas.microsoft.com/office/drawing/2014/main" val="20001"/>
                    </a:ext>
                  </a:extLst>
                </a:gridCol>
                <a:gridCol w="1201595">
                  <a:extLst>
                    <a:ext uri="{9D8B030D-6E8A-4147-A177-3AD203B41FA5}">
                      <a16:colId xmlns:a16="http://schemas.microsoft.com/office/drawing/2014/main" val="20002"/>
                    </a:ext>
                  </a:extLst>
                </a:gridCol>
                <a:gridCol w="4744800">
                  <a:extLst>
                    <a:ext uri="{9D8B030D-6E8A-4147-A177-3AD203B41FA5}">
                      <a16:colId xmlns:a16="http://schemas.microsoft.com/office/drawing/2014/main" val="20003"/>
                    </a:ext>
                  </a:extLst>
                </a:gridCol>
                <a:gridCol w="3374314">
                  <a:extLst>
                    <a:ext uri="{9D8B030D-6E8A-4147-A177-3AD203B41FA5}">
                      <a16:colId xmlns:a16="http://schemas.microsoft.com/office/drawing/2014/main" val="3262905075"/>
                    </a:ext>
                  </a:extLst>
                </a:gridCol>
              </a:tblGrid>
              <a:tr h="264931">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800" b="1" i="0" u="none" strike="noStrike" kern="1200" dirty="0" err="1">
                          <a:solidFill>
                            <a:srgbClr val="000000"/>
                          </a:solidFill>
                          <a:effectLst/>
                          <a:latin typeface="+mn-lt"/>
                          <a:ea typeface="+mn-ea"/>
                          <a:cs typeface="Arial" panose="020B0604020202020204" pitchFamily="34" charset="0"/>
                        </a:rPr>
                        <a:t>Tdoc</a:t>
                      </a:r>
                      <a:endParaRPr lang="en-GB" altLang="zh-CN" sz="18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Comment</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6493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highlight>
                            <a:srgbClr val="FFFF00"/>
                          </a:highlight>
                          <a:latin typeface="+mn-lt"/>
                          <a:ea typeface="+mn-ea"/>
                          <a:cs typeface="+mn-cs"/>
                        </a:rPr>
                        <a:t>SP-250510</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highlight>
                            <a:srgbClr val="FFFF00"/>
                          </a:highlight>
                          <a:latin typeface="+mn-lt"/>
                          <a:ea typeface="+mn-ea"/>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400" b="0" kern="1200" dirty="0">
                          <a:solidFill>
                            <a:schemeClr val="tx1"/>
                          </a:solidFill>
                          <a:effectLst/>
                          <a:highlight>
                            <a:srgbClr val="FFFF00"/>
                          </a:highlight>
                          <a:latin typeface="+mn-lt"/>
                          <a:ea typeface="+mn-ea"/>
                          <a:cs typeface="+mn-cs"/>
                        </a:rPr>
                        <a:t>Rel-19</a:t>
                      </a:r>
                      <a:endParaRPr lang="zh-CN" altLang="en-US" sz="1400" b="0" kern="1200" dirty="0">
                        <a:solidFill>
                          <a:schemeClr val="tx1"/>
                        </a:solidFill>
                        <a:effectLst/>
                        <a:highlight>
                          <a:srgbClr val="FFFF00"/>
                        </a:highligh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highlight>
                            <a:srgbClr val="FFFF00"/>
                          </a:highlight>
                          <a:latin typeface="+mn-lt"/>
                          <a:ea typeface="+mn-ea"/>
                          <a:cs typeface="+mn-cs"/>
                        </a:rPr>
                        <a:t>Revised WID on Charging enhancement for MOCN network sharing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400" b="0" kern="1200" dirty="0">
                        <a:solidFill>
                          <a:schemeClr val="tx1"/>
                        </a:solidFill>
                        <a:effectLs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30439"/>
                  </a:ext>
                </a:extLst>
              </a:tr>
              <a:tr h="13936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SP-250512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Rel-19</a:t>
                      </a: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a:solidFill>
                            <a:schemeClr val="tx1"/>
                          </a:solidFill>
                          <a:effectLst/>
                          <a:latin typeface="+mn-lt"/>
                          <a:ea typeface="+mn-ea"/>
                          <a:cs typeface="+mn-cs"/>
                        </a:rPr>
                        <a:t>Revised WID on Charging for Uncrewed Aerial Systems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mn-lt"/>
                          <a:ea typeface="+mn-ea"/>
                          <a:cs typeface="Arial" panose="020B0604020202020204" pitchFamily="34" charset="0"/>
                        </a:rPr>
                        <a:t>Add Rel-19 Charging support feature for C2 communication reliability.</a:t>
                      </a:r>
                      <a:endParaRPr lang="en-US" sz="1400" b="0" kern="1200" dirty="0">
                        <a:solidFill>
                          <a:schemeClr val="tx1"/>
                        </a:solidFill>
                        <a:effectLs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426131"/>
                  </a:ext>
                </a:extLst>
              </a:tr>
              <a:tr h="26493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a:solidFill>
                            <a:schemeClr val="tx1"/>
                          </a:solidFill>
                          <a:effectLst/>
                          <a:latin typeface="+mn-lt"/>
                          <a:ea typeface="+mn-ea"/>
                          <a:cs typeface="+mn-cs"/>
                        </a:rPr>
                        <a:t>SP-250513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WID revised</a:t>
                      </a:r>
                      <a:endPar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Rel-19</a:t>
                      </a: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Revised WID on Charging aspects of next generation real time communication services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mn-lt"/>
                          <a:ea typeface="+mn-ea"/>
                          <a:cs typeface="Arial" panose="020B0604020202020204" pitchFamily="34" charset="0"/>
                        </a:rPr>
                        <a:t>Add Rel-19 Charging support feature for </a:t>
                      </a:r>
                      <a:r>
                        <a:rPr lang="en-US" sz="1400" b="0" kern="1200" dirty="0">
                          <a:solidFill>
                            <a:schemeClr val="tx1"/>
                          </a:solidFill>
                          <a:effectLst/>
                          <a:latin typeface="+mn-lt"/>
                          <a:ea typeface="+mn-ea"/>
                          <a:cs typeface="+mn-cs"/>
                        </a:rPr>
                        <a:t>avatar communication in TS 32.260</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5554892"/>
                  </a:ext>
                </a:extLst>
              </a:tr>
              <a:tr h="15683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SP-250514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Rel-19</a:t>
                      </a: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Revised WID on 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b="0" kern="1200" dirty="0">
                          <a:solidFill>
                            <a:schemeClr val="tx1"/>
                          </a:solidFill>
                          <a:effectLst/>
                          <a:latin typeface="+mn-lt"/>
                          <a:ea typeface="+mn-ea"/>
                          <a:cs typeface="+mn-cs"/>
                        </a:rPr>
                        <a:t>Update impacted TS information</a:t>
                      </a:r>
                      <a:endParaRPr lang="en-US" sz="1400" b="0" kern="1200" dirty="0">
                        <a:solidFill>
                          <a:schemeClr val="tx1"/>
                        </a:solidFill>
                        <a:effectLs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6088294"/>
                  </a:ext>
                </a:extLst>
              </a:tr>
              <a:tr h="15683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a:solidFill>
                            <a:schemeClr val="tx1"/>
                          </a:solidFill>
                          <a:effectLst/>
                          <a:latin typeface="+mn-lt"/>
                          <a:ea typeface="+mn-ea"/>
                          <a:cs typeface="+mn-cs"/>
                        </a:rPr>
                        <a:t>SP-250511</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Rel-19</a:t>
                      </a: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Revised WID on 5G performance measurements and KPIs phase 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b="0" kern="1200" dirty="0">
                          <a:solidFill>
                            <a:schemeClr val="tx1"/>
                          </a:solidFill>
                          <a:effectLst/>
                          <a:latin typeface="+mn-lt"/>
                          <a:ea typeface="+mn-ea"/>
                          <a:cs typeface="+mn-cs"/>
                        </a:rPr>
                        <a:t>Update impacted TS information</a:t>
                      </a:r>
                      <a:endParaRPr lang="en-US" sz="1400" b="0" kern="1200" dirty="0">
                        <a:solidFill>
                          <a:schemeClr val="tx1"/>
                        </a:solidFill>
                        <a:effectLs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7591116"/>
                  </a:ext>
                </a:extLst>
              </a:tr>
            </a:tbl>
          </a:graphicData>
        </a:graphic>
      </p:graphicFrame>
    </p:spTree>
    <p:extLst>
      <p:ext uri="{BB962C8B-B14F-4D97-AF65-F5344CB8AC3E}">
        <p14:creationId xmlns:p14="http://schemas.microsoft.com/office/powerpoint/2010/main" val="427413575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A7AC0C743A294CADF60F661720E3E6" ma:contentTypeVersion="10" ma:contentTypeDescription="Create a new document." ma:contentTypeScope="" ma:versionID="6292fa44ab954aa0fbadffb20d1b36d7">
  <xsd:schema xmlns:xsd="http://www.w3.org/2001/XMLSchema" xmlns:xs="http://www.w3.org/2001/XMLSchema" xmlns:p="http://schemas.microsoft.com/office/2006/metadata/properties" xmlns:ns3="6f846979-0e6f-42ff-8b87-e1893efeda99" targetNamespace="http://schemas.microsoft.com/office/2006/metadata/properties" ma:root="true" ma:fieldsID="beac905ced2eb3c7f1f983f973c4cb1e" ns3:_="">
    <xsd:import namespace="6f846979-0e6f-42ff-8b87-e1893efeda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46979-0e6f-42ff-8b87-e1893efeda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3C568A-0C46-4592-BB68-CDB41342D77A}">
  <ds:schemaRefs>
    <ds:schemaRef ds:uri="http://purl.org/dc/elements/1.1/"/>
    <ds:schemaRef ds:uri="http://schemas.microsoft.com/office/2006/documentManagement/types"/>
    <ds:schemaRef ds:uri="6f846979-0e6f-42ff-8b87-e1893efeda99"/>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CA0C5451-E459-4FFF-ABEC-04BA6559B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46979-0e6f-42ff-8b87-e1893efeda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EFD60F-3529-4261-B094-766615A336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36837</TotalTime>
  <Words>12239</Words>
  <Application>Microsoft Office PowerPoint</Application>
  <PresentationFormat>Widescreen</PresentationFormat>
  <Paragraphs>2621</Paragraphs>
  <Slides>66</Slides>
  <Notes>5</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66</vt:i4>
      </vt:variant>
    </vt:vector>
  </HeadingPairs>
  <TitlesOfParts>
    <vt:vector size="85" baseType="lpstr">
      <vt:lpstr>Arial </vt:lpstr>
      <vt:lpstr>Batang</vt:lpstr>
      <vt:lpstr>Kartika</vt:lpstr>
      <vt:lpstr>Malgun Gothic</vt:lpstr>
      <vt:lpstr>Microsoft YaHei UI</vt:lpstr>
      <vt:lpstr>Montserrat</vt:lpstr>
      <vt:lpstr>MS PGothic</vt:lpstr>
      <vt:lpstr>MS PGothic</vt:lpstr>
      <vt:lpstr>PMingLiU</vt:lpstr>
      <vt:lpstr>等线</vt:lpstr>
      <vt:lpstr>等线</vt:lpstr>
      <vt:lpstr>宋体</vt:lpstr>
      <vt:lpstr>微软雅黑</vt:lpstr>
      <vt:lpstr>Arial</vt:lpstr>
      <vt:lpstr>Calibri</vt:lpstr>
      <vt:lpstr>Times New Roman</vt:lpstr>
      <vt:lpstr>Wingdings</vt:lpstr>
      <vt:lpstr>Wingdings 3</vt:lpstr>
      <vt:lpstr>Office Theme</vt:lpstr>
      <vt:lpstr>    SA5 Status Report to SA#108    </vt:lpstr>
      <vt:lpstr>SA5 leadership</vt:lpstr>
      <vt:lpstr>Contents</vt:lpstr>
      <vt:lpstr>SA5 general information since SA#107</vt:lpstr>
      <vt:lpstr>SA5 meeting statistics (2024/2025) </vt:lpstr>
      <vt:lpstr>SA5 meeting statistics (Rel-19 OAM topics) </vt:lpstr>
      <vt:lpstr>PowerPoint Presentation</vt:lpstr>
      <vt:lpstr>PowerPoint Presentation</vt:lpstr>
      <vt:lpstr>PowerPoint Presentation</vt:lpstr>
      <vt:lpstr>Overview of Rel-19 SA5 OAM topics (ongoing SI+ All WIs)</vt:lpstr>
      <vt:lpstr>PowerPoint Presentation</vt:lpstr>
      <vt:lpstr>Update of SA5 Rel-19 ongoing WI/SI progress</vt:lpstr>
      <vt:lpstr>PowerPoint Presentation</vt:lpstr>
      <vt:lpstr>PowerPoint Presentation</vt:lpstr>
      <vt:lpstr>PowerPoint Presentation</vt:lpstr>
      <vt:lpstr>SA5 Liaisons to SA</vt:lpstr>
      <vt:lpstr>TRs / TSs to SA#108 for information/approval </vt:lpstr>
      <vt:lpstr>List of SA5 CR pack to SA#108</vt:lpstr>
      <vt:lpstr>Management and Orchestration</vt:lpstr>
      <vt:lpstr>1. AIML：AI/ML management - phase 2</vt:lpstr>
      <vt:lpstr>2. MDA：Management Data Analytics (MDA) – Phase 3</vt:lpstr>
      <vt:lpstr>3. IDM: intent driven management services for mobile network phase 3</vt:lpstr>
      <vt:lpstr>4. CCL: closed control loop management</vt:lpstr>
      <vt:lpstr>5. NDT: management aspects of Network Digital Twin</vt:lpstr>
      <vt:lpstr>6. CMO: Study on Cloud Aspects of Management and Orchestration</vt:lpstr>
      <vt:lpstr>7. MSEC: Study on Enablers for Security Monitoring </vt:lpstr>
      <vt:lpstr>8. SBMA: Service Based Management Architecture enhancement phase 3 </vt:lpstr>
      <vt:lpstr>9. PTM: Management of planned configurations  </vt:lpstr>
      <vt:lpstr>10. MADCOL: Data management phase 2 </vt:lpstr>
      <vt:lpstr>11. SREP: Data management regarding subscriptions and reporting</vt:lpstr>
      <vt:lpstr>12. PM: 5G performance measurements and KPIs phase 4</vt:lpstr>
      <vt:lpstr>13. AdNRM: 5G Advanced NRM features phase 3  </vt:lpstr>
      <vt:lpstr>14. TMQ: Subscriber and Equipment Trace and QoE collection management</vt:lpstr>
      <vt:lpstr>15. NTNM: Management Aspects of NTN Phase 2</vt:lpstr>
      <vt:lpstr>16. IABM: management of IAB nodes </vt:lpstr>
      <vt:lpstr>17. RedcapM: management aspects of RedCap feature  </vt:lpstr>
      <vt:lpstr>18. NWDAFM: Enhancement of Management Aspects related to NWDAF Phase 2  </vt:lpstr>
      <vt:lpstr>19. NSM: Management of Network Sharing Phase3  </vt:lpstr>
      <vt:lpstr>20. EE: energy efficiency and energy saving aspects of 5G networks and services</vt:lpstr>
      <vt:lpstr>21. Mexpo: Enhanced OAM for management exposure to external consumers</vt:lpstr>
      <vt:lpstr>22. MonstraM: Management for MonStra</vt:lpstr>
      <vt:lpstr>Charging SWG</vt:lpstr>
      <vt:lpstr>PowerPoint Presentation</vt:lpstr>
      <vt:lpstr>Charging (CH) WIs/SIs</vt:lpstr>
      <vt:lpstr>1. CHSEG: WID on CHF Segmentation</vt:lpstr>
      <vt:lpstr>2. PROCH: WID on Charging Aspects for 5G ProSe Ph3</vt:lpstr>
      <vt:lpstr>3. SATCH: Charging aspects of satellite access Phase 3 </vt:lpstr>
      <vt:lpstr>4. CAPCH: Charging aspects of CAPIF </vt:lpstr>
      <vt:lpstr>5. RTCCH: Charging aspects of next generation real time communication services phase 2 </vt:lpstr>
      <vt:lpstr>6. UASCH: Charging for Uncrewed Aerial Systems Phase 3</vt:lpstr>
      <vt:lpstr>7. LCSCH: WID on Charging Aspects of 5GC LoCation Services</vt:lpstr>
      <vt:lpstr>8.AIoTCH: WID on Charging for Ambient power-enabled Internet of Things</vt:lpstr>
      <vt:lpstr>9. CHNS: WID on Charging enhancement for MOCN network sharing</vt:lpstr>
      <vt:lpstr>Thank you!</vt:lpstr>
      <vt:lpstr>General information  (time plan/meeting plan/forge)</vt:lpstr>
      <vt:lpstr>3GPP SA &amp; SA5 meeting calendar (2025)</vt:lpstr>
      <vt:lpstr>PowerPoint Presentation</vt:lpstr>
      <vt:lpstr>Joint meeting 2025</vt:lpstr>
      <vt:lpstr>Rel-19 SA5 Summary Information in forge</vt:lpstr>
      <vt:lpstr>TU planning</vt:lpstr>
      <vt:lpstr>SA5 calendar with OAM TU (one track) </vt:lpstr>
      <vt:lpstr>Rel-19 TU Budget for SA5 OAM</vt:lpstr>
      <vt:lpstr>SA5 Rel-19 OAM TU planning (Jan.2024~Sep.2025)</vt:lpstr>
      <vt:lpstr>SA5 calendar with CH TU (one track) </vt:lpstr>
      <vt:lpstr>TU Budget for SA5 CH</vt:lpstr>
      <vt:lpstr>SA5 Rel-19 CH TU planning (May.2024~Sep.2025)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0523</cp:lastModifiedBy>
  <cp:revision>1611</cp:revision>
  <dcterms:created xsi:type="dcterms:W3CDTF">2019-03-13T01:38:36Z</dcterms:created>
  <dcterms:modified xsi:type="dcterms:W3CDTF">2025-05-30T12:43:21Z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0x0101003AA7AC0C743A294CADF60F661720E3E6</vt:lpwstr>
  </property>
  <property fmtid="{D5CDD505-2E9C-101B-9397-08002B2CF9AE}" pid="3" name="_2015_ms_pID_725343">
    <vt:lpwstr>(3)3cuNy35AII3gNQ1hjFdEIciNIz4qhb9Z+8vRlofQ4zmacHeelAPpNVYyz0TTl48SGzew2500
18PRUKdXGxDsd8f4l+YOj3U3Hi1jBWUwhLwrSb/z1bJ2Mtk+lTbGdmyAHZLKGdEHZ6lY8yYV
xfGJhNuoUuWjHWY4G7UyeMbxFytWW8fcwBNW6khIzdYDdpbmcHv7lV6HGR2sbwAJ295feVXY
mXfGIEynmf1HNcdxR7</vt:lpwstr>
  </property>
  <property fmtid="{D5CDD505-2E9C-101B-9397-08002B2CF9AE}" pid="4" name="_2015_ms_pID_7253431">
    <vt:lpwstr>4/jpZpG3Z1XiumQN0zPBQseOy3Xx+UtX1wgm5noWYfjtTncipQxYLo
33duCVh3iIXX9J8r3wCidv90NafTd2ZuG71sIQy+ACFHtuHy5l+fjA4iSWiqbmWRcuqyMc/0
vUowxnAciu/x6cwXnBsQcWMQ4JebAkQgCVdzp8tKwZlu0D8Knyqw+6Jww6/joHkSoZ4ai06N
lM4ILmFGPZgJafjUlBvokoLJaSGYjA+/MqAK</vt:lpwstr>
  </property>
  <property fmtid="{D5CDD505-2E9C-101B-9397-08002B2CF9AE}" pid="5" name="_2015_ms_pID_7253432">
    <vt:lpwstr>5g==</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1700623718</vt:lpwstr>
  </property>
</Properties>
</file>