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80"/>
  </p:notesMasterIdLst>
  <p:handoutMasterIdLst>
    <p:handoutMasterId r:id="rId81"/>
  </p:handoutMasterIdLst>
  <p:sldIdLst>
    <p:sldId id="303" r:id="rId5"/>
    <p:sldId id="621" r:id="rId6"/>
    <p:sldId id="708" r:id="rId7"/>
    <p:sldId id="1255" r:id="rId8"/>
    <p:sldId id="1375" r:id="rId9"/>
    <p:sldId id="1300" r:id="rId10"/>
    <p:sldId id="1302" r:id="rId11"/>
    <p:sldId id="1340" r:id="rId12"/>
    <p:sldId id="1228" r:id="rId13"/>
    <p:sldId id="1381" r:id="rId14"/>
    <p:sldId id="1361" r:id="rId15"/>
    <p:sldId id="1373" r:id="rId16"/>
    <p:sldId id="1359" r:id="rId17"/>
    <p:sldId id="972" r:id="rId18"/>
    <p:sldId id="970" r:id="rId19"/>
    <p:sldId id="967" r:id="rId20"/>
    <p:sldId id="971" r:id="rId21"/>
    <p:sldId id="987" r:id="rId22"/>
    <p:sldId id="985" r:id="rId23"/>
    <p:sldId id="990" r:id="rId24"/>
    <p:sldId id="984" r:id="rId25"/>
    <p:sldId id="986" r:id="rId26"/>
    <p:sldId id="1357" r:id="rId27"/>
    <p:sldId id="1243" r:id="rId28"/>
    <p:sldId id="1307" r:id="rId29"/>
    <p:sldId id="1256" r:id="rId30"/>
    <p:sldId id="1321" r:id="rId31"/>
    <p:sldId id="1341" r:id="rId32"/>
    <p:sldId id="1342" r:id="rId33"/>
    <p:sldId id="1322" r:id="rId34"/>
    <p:sldId id="1324" r:id="rId35"/>
    <p:sldId id="1323" r:id="rId36"/>
    <p:sldId id="1356" r:id="rId37"/>
    <p:sldId id="1343" r:id="rId38"/>
    <p:sldId id="1344" r:id="rId39"/>
    <p:sldId id="1345" r:id="rId40"/>
    <p:sldId id="1346" r:id="rId41"/>
    <p:sldId id="1347" r:id="rId42"/>
    <p:sldId id="1348" r:id="rId43"/>
    <p:sldId id="1349" r:id="rId44"/>
    <p:sldId id="1350" r:id="rId45"/>
    <p:sldId id="1351" r:id="rId46"/>
    <p:sldId id="1352" r:id="rId47"/>
    <p:sldId id="1353" r:id="rId48"/>
    <p:sldId id="1354" r:id="rId49"/>
    <p:sldId id="1326" r:id="rId50"/>
    <p:sldId id="1325" r:id="rId51"/>
    <p:sldId id="1384" r:id="rId52"/>
    <p:sldId id="1257" r:id="rId53"/>
    <p:sldId id="1372" r:id="rId54"/>
    <p:sldId id="930" r:id="rId55"/>
    <p:sldId id="1364" r:id="rId56"/>
    <p:sldId id="1365" r:id="rId57"/>
    <p:sldId id="1366" r:id="rId58"/>
    <p:sldId id="1367" r:id="rId59"/>
    <p:sldId id="988" r:id="rId60"/>
    <p:sldId id="1368" r:id="rId61"/>
    <p:sldId id="1369" r:id="rId62"/>
    <p:sldId id="1370" r:id="rId63"/>
    <p:sldId id="1371" r:id="rId64"/>
    <p:sldId id="963" r:id="rId65"/>
    <p:sldId id="1387" r:id="rId66"/>
    <p:sldId id="1380" r:id="rId67"/>
    <p:sldId id="1316" r:id="rId68"/>
    <p:sldId id="1311" r:id="rId69"/>
    <p:sldId id="1312" r:id="rId70"/>
    <p:sldId id="1386" r:id="rId71"/>
    <p:sldId id="1338" r:id="rId72"/>
    <p:sldId id="1360" r:id="rId73"/>
    <p:sldId id="907" r:id="rId74"/>
    <p:sldId id="908" r:id="rId75"/>
    <p:sldId id="1329" r:id="rId76"/>
    <p:sldId id="949" r:id="rId77"/>
    <p:sldId id="950" r:id="rId78"/>
    <p:sldId id="952" r:id="rId79"/>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AF2F"/>
    <a:srgbClr val="0000FF"/>
    <a:srgbClr val="5C88D0"/>
    <a:srgbClr val="C1E442"/>
    <a:srgbClr val="B2B2B2"/>
    <a:srgbClr val="808080"/>
    <a:srgbClr val="FFFFCC"/>
    <a:srgbClr val="FFFF99"/>
    <a:srgbClr val="C6D2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40" autoAdjust="0"/>
    <p:restoredTop sz="92197" autoAdjust="0"/>
  </p:normalViewPr>
  <p:slideViewPr>
    <p:cSldViewPr snapToGrid="0">
      <p:cViewPr varScale="1">
        <p:scale>
          <a:sx n="106" d="100"/>
          <a:sy n="106" d="100"/>
        </p:scale>
        <p:origin x="96"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18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Sheet1!$N$3:$N$15</c:f>
              <c:numCache>
                <c:formatCode>General</c:formatCode>
                <c:ptCount val="13"/>
                <c:pt idx="0">
                  <c:v>0</c:v>
                </c:pt>
                <c:pt idx="1">
                  <c:v>38</c:v>
                </c:pt>
                <c:pt idx="2">
                  <c:v>33</c:v>
                </c:pt>
                <c:pt idx="3">
                  <c:v>33</c:v>
                </c:pt>
                <c:pt idx="4">
                  <c:v>29</c:v>
                </c:pt>
                <c:pt idx="5">
                  <c:v>19</c:v>
                </c:pt>
                <c:pt idx="6">
                  <c:v>29</c:v>
                </c:pt>
                <c:pt idx="7">
                  <c:v>45</c:v>
                </c:pt>
                <c:pt idx="8">
                  <c:v>32</c:v>
                </c:pt>
                <c:pt idx="9">
                  <c:v>14</c:v>
                </c:pt>
                <c:pt idx="10">
                  <c:v>27</c:v>
                </c:pt>
                <c:pt idx="11">
                  <c:v>19</c:v>
                </c:pt>
                <c:pt idx="12">
                  <c:v>17</c:v>
                </c:pt>
              </c:numCache>
            </c:numRef>
          </c:val>
          <c:smooth val="0"/>
          <c:extLst>
            <c:ext xmlns:c16="http://schemas.microsoft.com/office/drawing/2014/chart" uri="{C3380CC4-5D6E-409C-BE32-E72D297353CC}">
              <c16:uniqueId val="{00000000-8A57-4A47-84D4-08897B722A4F}"/>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Sheet1!$O$3:$O$15</c:f>
              <c:numCache>
                <c:formatCode>General</c:formatCode>
                <c:ptCount val="13"/>
                <c:pt idx="0">
                  <c:v>0</c:v>
                </c:pt>
                <c:pt idx="1">
                  <c:v>18</c:v>
                </c:pt>
                <c:pt idx="2">
                  <c:v>13</c:v>
                </c:pt>
                <c:pt idx="3">
                  <c:v>13</c:v>
                </c:pt>
                <c:pt idx="4">
                  <c:v>9</c:v>
                </c:pt>
                <c:pt idx="5">
                  <c:v>6</c:v>
                </c:pt>
                <c:pt idx="6">
                  <c:v>13</c:v>
                </c:pt>
                <c:pt idx="7">
                  <c:v>21</c:v>
                </c:pt>
                <c:pt idx="8">
                  <c:v>21</c:v>
                </c:pt>
                <c:pt idx="9">
                  <c:v>7</c:v>
                </c:pt>
                <c:pt idx="10">
                  <c:v>14</c:v>
                </c:pt>
                <c:pt idx="11">
                  <c:v>7</c:v>
                </c:pt>
                <c:pt idx="12">
                  <c:v>11</c:v>
                </c:pt>
              </c:numCache>
            </c:numRef>
          </c:val>
          <c:smooth val="0"/>
          <c:extLst>
            <c:ext xmlns:c16="http://schemas.microsoft.com/office/drawing/2014/chart" uri="{C3380CC4-5D6E-409C-BE32-E72D297353CC}">
              <c16:uniqueId val="{00000001-8A57-4A47-84D4-08897B722A4F}"/>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Sheet1!$A$3:$A$15</c15:sqref>
                        </c15:formulaRef>
                      </c:ext>
                    </c:extLst>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8A57-4A47-84D4-08897B722A4F}"/>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Sheet1!$L$3:$L$15</c:f>
              <c:numCache>
                <c:formatCode>General</c:formatCode>
                <c:ptCount val="13"/>
                <c:pt idx="0">
                  <c:v>0</c:v>
                </c:pt>
                <c:pt idx="1">
                  <c:v>151</c:v>
                </c:pt>
                <c:pt idx="2">
                  <c:v>0</c:v>
                </c:pt>
                <c:pt idx="3">
                  <c:v>153</c:v>
                </c:pt>
                <c:pt idx="4">
                  <c:v>176</c:v>
                </c:pt>
                <c:pt idx="5">
                  <c:v>142</c:v>
                </c:pt>
                <c:pt idx="6">
                  <c:v>150</c:v>
                </c:pt>
                <c:pt idx="7">
                  <c:v>76</c:v>
                </c:pt>
                <c:pt idx="8">
                  <c:v>170</c:v>
                </c:pt>
                <c:pt idx="9">
                  <c:v>140</c:v>
                </c:pt>
                <c:pt idx="10">
                  <c:v>188</c:v>
                </c:pt>
                <c:pt idx="11">
                  <c:v>129</c:v>
                </c:pt>
                <c:pt idx="12">
                  <c:v>172</c:v>
                </c:pt>
              </c:numCache>
            </c:numRef>
          </c:val>
          <c:smooth val="0"/>
          <c:extLst>
            <c:ext xmlns:c16="http://schemas.microsoft.com/office/drawing/2014/chart" uri="{C3380CC4-5D6E-409C-BE32-E72D297353CC}">
              <c16:uniqueId val="{00000000-8B1E-42CA-BE74-8DF713A6DD07}"/>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Sheet1!$M$3:$M$15</c:f>
              <c:numCache>
                <c:formatCode>General</c:formatCode>
                <c:ptCount val="13"/>
                <c:pt idx="0">
                  <c:v>139</c:v>
                </c:pt>
                <c:pt idx="1">
                  <c:v>51</c:v>
                </c:pt>
                <c:pt idx="2">
                  <c:v>149</c:v>
                </c:pt>
                <c:pt idx="3">
                  <c:v>42</c:v>
                </c:pt>
                <c:pt idx="4">
                  <c:v>41</c:v>
                </c:pt>
                <c:pt idx="5">
                  <c:v>37</c:v>
                </c:pt>
                <c:pt idx="6">
                  <c:v>44</c:v>
                </c:pt>
                <c:pt idx="7">
                  <c:v>28</c:v>
                </c:pt>
                <c:pt idx="8">
                  <c:v>21</c:v>
                </c:pt>
                <c:pt idx="9">
                  <c:v>20</c:v>
                </c:pt>
                <c:pt idx="10">
                  <c:v>29</c:v>
                </c:pt>
                <c:pt idx="11">
                  <c:v>53</c:v>
                </c:pt>
                <c:pt idx="12">
                  <c:v>28</c:v>
                </c:pt>
              </c:numCache>
            </c:numRef>
          </c:val>
          <c:smooth val="0"/>
          <c:extLst>
            <c:ext xmlns:c16="http://schemas.microsoft.com/office/drawing/2014/chart" uri="{C3380CC4-5D6E-409C-BE32-E72D297353CC}">
              <c16:uniqueId val="{00000001-8B1E-42CA-BE74-8DF713A6DD07}"/>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Sheet1!$A$3:$A$15</c15:sqref>
                        </c15:formulaRef>
                      </c:ext>
                    </c:extLst>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8B1E-42CA-BE74-8DF713A6DD07}"/>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Sheet1!$B$3:$B$15</c:f>
              <c:numCache>
                <c:formatCode>General</c:formatCode>
                <c:ptCount val="13"/>
                <c:pt idx="0">
                  <c:v>183</c:v>
                </c:pt>
                <c:pt idx="1">
                  <c:v>1131</c:v>
                </c:pt>
                <c:pt idx="2">
                  <c:v>524</c:v>
                </c:pt>
                <c:pt idx="3">
                  <c:v>1005</c:v>
                </c:pt>
                <c:pt idx="4">
                  <c:v>1085</c:v>
                </c:pt>
                <c:pt idx="5">
                  <c:v>989</c:v>
                </c:pt>
                <c:pt idx="6">
                  <c:v>1021</c:v>
                </c:pt>
                <c:pt idx="7">
                  <c:v>1092</c:v>
                </c:pt>
                <c:pt idx="8">
                  <c:v>1122</c:v>
                </c:pt>
                <c:pt idx="9">
                  <c:v>1137</c:v>
                </c:pt>
                <c:pt idx="10">
                  <c:v>1515</c:v>
                </c:pt>
                <c:pt idx="11">
                  <c:v>1078</c:v>
                </c:pt>
                <c:pt idx="12">
                  <c:v>1062</c:v>
                </c:pt>
              </c:numCache>
            </c:numRef>
          </c:val>
          <c:extLst>
            <c:ext xmlns:c16="http://schemas.microsoft.com/office/drawing/2014/chart" uri="{C3380CC4-5D6E-409C-BE32-E72D297353CC}">
              <c16:uniqueId val="{00000000-6D73-413D-96A1-308C43BFAAAD}"/>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Sheet1!$C$3:$C$15</c:f>
              <c:numCache>
                <c:formatCode>General</c:formatCode>
                <c:ptCount val="13"/>
                <c:pt idx="0">
                  <c:v>45</c:v>
                </c:pt>
                <c:pt idx="1">
                  <c:v>496</c:v>
                </c:pt>
                <c:pt idx="2">
                  <c:v>203</c:v>
                </c:pt>
                <c:pt idx="3">
                  <c:v>405</c:v>
                </c:pt>
                <c:pt idx="4">
                  <c:v>467</c:v>
                </c:pt>
                <c:pt idx="5">
                  <c:v>378</c:v>
                </c:pt>
                <c:pt idx="6">
                  <c:v>453</c:v>
                </c:pt>
                <c:pt idx="7">
                  <c:v>447</c:v>
                </c:pt>
                <c:pt idx="8">
                  <c:v>379</c:v>
                </c:pt>
                <c:pt idx="9">
                  <c:v>460</c:v>
                </c:pt>
                <c:pt idx="10">
                  <c:v>698</c:v>
                </c:pt>
                <c:pt idx="11">
                  <c:v>447</c:v>
                </c:pt>
                <c:pt idx="12">
                  <c:v>408</c:v>
                </c:pt>
              </c:numCache>
            </c:numRef>
          </c:val>
          <c:extLst>
            <c:ext xmlns:c16="http://schemas.microsoft.com/office/drawing/2014/chart" uri="{C3380CC4-5D6E-409C-BE32-E72D297353CC}">
              <c16:uniqueId val="{00000001-6D73-413D-96A1-308C43BFAAAD}"/>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Sheet1!$E$3:$E$15</c:f>
              <c:numCache>
                <c:formatCode>General</c:formatCode>
                <c:ptCount val="13"/>
                <c:pt idx="0">
                  <c:v>0</c:v>
                </c:pt>
                <c:pt idx="1">
                  <c:v>10</c:v>
                </c:pt>
                <c:pt idx="2">
                  <c:v>0</c:v>
                </c:pt>
                <c:pt idx="3">
                  <c:v>4</c:v>
                </c:pt>
                <c:pt idx="4">
                  <c:v>4</c:v>
                </c:pt>
                <c:pt idx="5">
                  <c:v>3</c:v>
                </c:pt>
                <c:pt idx="6">
                  <c:v>2</c:v>
                </c:pt>
                <c:pt idx="7">
                  <c:v>1</c:v>
                </c:pt>
                <c:pt idx="8">
                  <c:v>4</c:v>
                </c:pt>
                <c:pt idx="9">
                  <c:v>1</c:v>
                </c:pt>
                <c:pt idx="10">
                  <c:v>9</c:v>
                </c:pt>
                <c:pt idx="11">
                  <c:v>3</c:v>
                </c:pt>
                <c:pt idx="12">
                  <c:v>1</c:v>
                </c:pt>
              </c:numCache>
            </c:numRef>
          </c:val>
          <c:extLst>
            <c:ext xmlns:c16="http://schemas.microsoft.com/office/drawing/2014/chart" uri="{C3380CC4-5D6E-409C-BE32-E72D297353CC}">
              <c16:uniqueId val="{00000000-771D-43F8-913F-287320C1A52D}"/>
            </c:ext>
          </c:extLst>
        </c:ser>
        <c:ser>
          <c:idx val="1"/>
          <c:order val="1"/>
          <c:tx>
            <c:strRef>
              <c:f>Sheet1!$F$2</c:f>
              <c:strCache>
                <c:ptCount val="1"/>
                <c:pt idx="0">
                  <c:v>R16 CR</c:v>
                </c:pt>
              </c:strCache>
            </c:strRef>
          </c:tx>
          <c:spPr>
            <a:solidFill>
              <a:schemeClr val="accent2"/>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Sheet1!$F$3:$F$15</c:f>
              <c:numCache>
                <c:formatCode>General</c:formatCode>
                <c:ptCount val="13"/>
                <c:pt idx="0">
                  <c:v>0</c:v>
                </c:pt>
                <c:pt idx="1">
                  <c:v>30</c:v>
                </c:pt>
                <c:pt idx="2">
                  <c:v>0</c:v>
                </c:pt>
                <c:pt idx="3">
                  <c:v>20</c:v>
                </c:pt>
                <c:pt idx="4">
                  <c:v>37</c:v>
                </c:pt>
                <c:pt idx="5">
                  <c:v>9</c:v>
                </c:pt>
                <c:pt idx="6">
                  <c:v>18</c:v>
                </c:pt>
                <c:pt idx="7">
                  <c:v>13</c:v>
                </c:pt>
                <c:pt idx="8">
                  <c:v>12</c:v>
                </c:pt>
                <c:pt idx="9">
                  <c:v>15</c:v>
                </c:pt>
                <c:pt idx="10">
                  <c:v>32</c:v>
                </c:pt>
                <c:pt idx="11">
                  <c:v>12</c:v>
                </c:pt>
                <c:pt idx="12">
                  <c:v>7</c:v>
                </c:pt>
              </c:numCache>
            </c:numRef>
          </c:val>
          <c:extLst>
            <c:ext xmlns:c16="http://schemas.microsoft.com/office/drawing/2014/chart" uri="{C3380CC4-5D6E-409C-BE32-E72D297353CC}">
              <c16:uniqueId val="{00000001-771D-43F8-913F-287320C1A52D}"/>
            </c:ext>
          </c:extLst>
        </c:ser>
        <c:ser>
          <c:idx val="2"/>
          <c:order val="2"/>
          <c:tx>
            <c:strRef>
              <c:f>Sheet1!$G$2</c:f>
              <c:strCache>
                <c:ptCount val="1"/>
                <c:pt idx="0">
                  <c:v>R17 CR</c:v>
                </c:pt>
              </c:strCache>
            </c:strRef>
          </c:tx>
          <c:spPr>
            <a:solidFill>
              <a:schemeClr val="accent3"/>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Sheet1!$G$3:$G$15</c:f>
              <c:numCache>
                <c:formatCode>General</c:formatCode>
                <c:ptCount val="13"/>
                <c:pt idx="0">
                  <c:v>0</c:v>
                </c:pt>
                <c:pt idx="1">
                  <c:v>89</c:v>
                </c:pt>
                <c:pt idx="2">
                  <c:v>5</c:v>
                </c:pt>
                <c:pt idx="3">
                  <c:v>67</c:v>
                </c:pt>
                <c:pt idx="4">
                  <c:v>85</c:v>
                </c:pt>
                <c:pt idx="5">
                  <c:v>43</c:v>
                </c:pt>
                <c:pt idx="6">
                  <c:v>66</c:v>
                </c:pt>
                <c:pt idx="7">
                  <c:v>37</c:v>
                </c:pt>
                <c:pt idx="8">
                  <c:v>37</c:v>
                </c:pt>
                <c:pt idx="9">
                  <c:v>43</c:v>
                </c:pt>
                <c:pt idx="10">
                  <c:v>76</c:v>
                </c:pt>
                <c:pt idx="11">
                  <c:v>29</c:v>
                </c:pt>
                <c:pt idx="12">
                  <c:v>24</c:v>
                </c:pt>
              </c:numCache>
            </c:numRef>
          </c:val>
          <c:extLst>
            <c:ext xmlns:c16="http://schemas.microsoft.com/office/drawing/2014/chart" uri="{C3380CC4-5D6E-409C-BE32-E72D297353CC}">
              <c16:uniqueId val="{00000002-771D-43F8-913F-287320C1A52D}"/>
            </c:ext>
          </c:extLst>
        </c:ser>
        <c:ser>
          <c:idx val="3"/>
          <c:order val="3"/>
          <c:tx>
            <c:strRef>
              <c:f>Sheet1!$H$2</c:f>
              <c:strCache>
                <c:ptCount val="1"/>
                <c:pt idx="0">
                  <c:v>R18 CR</c:v>
                </c:pt>
              </c:strCache>
            </c:strRef>
          </c:tx>
          <c:spPr>
            <a:solidFill>
              <a:schemeClr val="accent4"/>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Sheet1!$H$3:$H$15</c:f>
              <c:numCache>
                <c:formatCode>General</c:formatCode>
                <c:ptCount val="13"/>
                <c:pt idx="0">
                  <c:v>0</c:v>
                </c:pt>
                <c:pt idx="1">
                  <c:v>76</c:v>
                </c:pt>
                <c:pt idx="2">
                  <c:v>6</c:v>
                </c:pt>
                <c:pt idx="3">
                  <c:v>114</c:v>
                </c:pt>
                <c:pt idx="4">
                  <c:v>167</c:v>
                </c:pt>
                <c:pt idx="5">
                  <c:v>148</c:v>
                </c:pt>
                <c:pt idx="6">
                  <c:v>182</c:v>
                </c:pt>
                <c:pt idx="7">
                  <c:v>215</c:v>
                </c:pt>
                <c:pt idx="8">
                  <c:v>133</c:v>
                </c:pt>
                <c:pt idx="9">
                  <c:v>163</c:v>
                </c:pt>
                <c:pt idx="10">
                  <c:v>154</c:v>
                </c:pt>
                <c:pt idx="11">
                  <c:v>62</c:v>
                </c:pt>
                <c:pt idx="12">
                  <c:v>70</c:v>
                </c:pt>
              </c:numCache>
            </c:numRef>
          </c:val>
          <c:extLst>
            <c:ext xmlns:c16="http://schemas.microsoft.com/office/drawing/2014/chart" uri="{C3380CC4-5D6E-409C-BE32-E72D297353CC}">
              <c16:uniqueId val="{00000003-771D-43F8-913F-287320C1A52D}"/>
            </c:ext>
          </c:extLst>
        </c:ser>
        <c:ser>
          <c:idx val="4"/>
          <c:order val="4"/>
          <c:tx>
            <c:strRef>
              <c:f>Sheet1!$I$2</c:f>
              <c:strCache>
                <c:ptCount val="1"/>
                <c:pt idx="0">
                  <c:v>R19 CR</c:v>
                </c:pt>
              </c:strCache>
            </c:strRef>
          </c:tx>
          <c:spPr>
            <a:solidFill>
              <a:schemeClr val="accent5"/>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Sheet1!$I$3:$I$15</c:f>
              <c:numCache>
                <c:formatCode>General</c:formatCode>
                <c:ptCount val="13"/>
                <c:pt idx="8">
                  <c:v>22</c:v>
                </c:pt>
                <c:pt idx="9">
                  <c:v>32</c:v>
                </c:pt>
                <c:pt idx="10">
                  <c:v>108</c:v>
                </c:pt>
                <c:pt idx="11">
                  <c:v>100</c:v>
                </c:pt>
                <c:pt idx="12">
                  <c:v>118</c:v>
                </c:pt>
              </c:numCache>
            </c:numRef>
          </c:val>
          <c:extLst>
            <c:ext xmlns:c16="http://schemas.microsoft.com/office/drawing/2014/chart" uri="{C3380CC4-5D6E-409C-BE32-E72D297353CC}">
              <c16:uniqueId val="{00000004-771D-43F8-913F-287320C1A52D}"/>
            </c:ext>
          </c:extLst>
        </c:ser>
        <c:ser>
          <c:idx val="5"/>
          <c:order val="5"/>
          <c:tx>
            <c:strRef>
              <c:f>Sheet1!$J$2</c:f>
              <c:strCache>
                <c:ptCount val="1"/>
                <c:pt idx="0">
                  <c:v>others</c:v>
                </c:pt>
              </c:strCache>
            </c:strRef>
          </c:tx>
          <c:spPr>
            <a:solidFill>
              <a:schemeClr val="accent6"/>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Sheet1!$J$3:$J$15</c:f>
              <c:numCache>
                <c:formatCode>General</c:formatCode>
                <c:ptCount val="13"/>
                <c:pt idx="0">
                  <c:v>45</c:v>
                </c:pt>
                <c:pt idx="1">
                  <c:v>291</c:v>
                </c:pt>
                <c:pt idx="2">
                  <c:v>192</c:v>
                </c:pt>
                <c:pt idx="3">
                  <c:v>200</c:v>
                </c:pt>
                <c:pt idx="4">
                  <c:v>174</c:v>
                </c:pt>
                <c:pt idx="5">
                  <c:v>175</c:v>
                </c:pt>
                <c:pt idx="6">
                  <c:v>185</c:v>
                </c:pt>
                <c:pt idx="7">
                  <c:v>181</c:v>
                </c:pt>
                <c:pt idx="8">
                  <c:v>164</c:v>
                </c:pt>
                <c:pt idx="9">
                  <c:v>205</c:v>
                </c:pt>
                <c:pt idx="10">
                  <c:v>311</c:v>
                </c:pt>
                <c:pt idx="11">
                  <c:v>241</c:v>
                </c:pt>
                <c:pt idx="12">
                  <c:v>188</c:v>
                </c:pt>
              </c:numCache>
            </c:numRef>
          </c:val>
          <c:extLst>
            <c:ext xmlns:c16="http://schemas.microsoft.com/office/drawing/2014/chart" uri="{C3380CC4-5D6E-409C-BE32-E72D297353CC}">
              <c16:uniqueId val="{00000005-771D-43F8-913F-287320C1A52D}"/>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ltLang="zh-CN">
                <a:solidFill>
                  <a:schemeClr val="tx1"/>
                </a:solidFill>
              </a:rPr>
              <a:t>Rel-19 OAM submited</a:t>
            </a:r>
            <a:r>
              <a:rPr lang="en-US" altLang="zh-CN" baseline="0">
                <a:solidFill>
                  <a:schemeClr val="tx1"/>
                </a:solidFill>
              </a:rPr>
              <a:t> tdocs</a:t>
            </a:r>
            <a:endParaRPr lang="en-US" altLang="zh-CN">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Sheet3!$C$1</c:f>
              <c:strCache>
                <c:ptCount val="1"/>
                <c:pt idx="0">
                  <c:v>#153</c:v>
                </c:pt>
              </c:strCache>
            </c:strRef>
          </c:tx>
          <c:spPr>
            <a:solidFill>
              <a:schemeClr val="accent1"/>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Sheet3!$C$2:$C$23</c:f>
              <c:numCache>
                <c:formatCode>General</c:formatCode>
                <c:ptCount val="22"/>
                <c:pt idx="12">
                  <c:v>7</c:v>
                </c:pt>
                <c:pt idx="13">
                  <c:v>3</c:v>
                </c:pt>
                <c:pt idx="15">
                  <c:v>12</c:v>
                </c:pt>
                <c:pt idx="16">
                  <c:v>6</c:v>
                </c:pt>
                <c:pt idx="17">
                  <c:v>13</c:v>
                </c:pt>
                <c:pt idx="18">
                  <c:v>5</c:v>
                </c:pt>
              </c:numCache>
            </c:numRef>
          </c:val>
          <c:extLst>
            <c:ext xmlns:c16="http://schemas.microsoft.com/office/drawing/2014/chart" uri="{C3380CC4-5D6E-409C-BE32-E72D297353CC}">
              <c16:uniqueId val="{00000000-BF21-43E5-8B7E-AE1D37BBBA2F}"/>
            </c:ext>
          </c:extLst>
        </c:ser>
        <c:ser>
          <c:idx val="1"/>
          <c:order val="1"/>
          <c:tx>
            <c:strRef>
              <c:f>Sheet3!$D$1</c:f>
              <c:strCache>
                <c:ptCount val="1"/>
                <c:pt idx="0">
                  <c:v>#154</c:v>
                </c:pt>
              </c:strCache>
            </c:strRef>
          </c:tx>
          <c:spPr>
            <a:solidFill>
              <a:schemeClr val="accent2"/>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Sheet3!$D$2:$D$23</c:f>
              <c:numCache>
                <c:formatCode>General</c:formatCode>
                <c:ptCount val="22"/>
                <c:pt idx="0">
                  <c:v>29</c:v>
                </c:pt>
                <c:pt idx="1">
                  <c:v>9</c:v>
                </c:pt>
                <c:pt idx="2">
                  <c:v>5</c:v>
                </c:pt>
                <c:pt idx="3">
                  <c:v>18</c:v>
                </c:pt>
                <c:pt idx="4">
                  <c:v>8</c:v>
                </c:pt>
                <c:pt idx="5">
                  <c:v>6</c:v>
                </c:pt>
                <c:pt idx="6">
                  <c:v>13</c:v>
                </c:pt>
                <c:pt idx="7">
                  <c:v>7</c:v>
                </c:pt>
                <c:pt idx="8">
                  <c:v>6</c:v>
                </c:pt>
                <c:pt idx="9">
                  <c:v>8</c:v>
                </c:pt>
                <c:pt idx="10">
                  <c:v>5</c:v>
                </c:pt>
                <c:pt idx="11">
                  <c:v>14</c:v>
                </c:pt>
                <c:pt idx="12">
                  <c:v>16</c:v>
                </c:pt>
                <c:pt idx="13">
                  <c:v>13</c:v>
                </c:pt>
                <c:pt idx="15">
                  <c:v>19</c:v>
                </c:pt>
                <c:pt idx="16">
                  <c:v>19</c:v>
                </c:pt>
                <c:pt idx="17">
                  <c:v>14</c:v>
                </c:pt>
                <c:pt idx="18">
                  <c:v>25</c:v>
                </c:pt>
                <c:pt idx="20">
                  <c:v>6</c:v>
                </c:pt>
                <c:pt idx="21">
                  <c:v>5</c:v>
                </c:pt>
              </c:numCache>
            </c:numRef>
          </c:val>
          <c:extLst>
            <c:ext xmlns:c16="http://schemas.microsoft.com/office/drawing/2014/chart" uri="{C3380CC4-5D6E-409C-BE32-E72D297353CC}">
              <c16:uniqueId val="{00000001-BF21-43E5-8B7E-AE1D37BBBA2F}"/>
            </c:ext>
          </c:extLst>
        </c:ser>
        <c:ser>
          <c:idx val="2"/>
          <c:order val="2"/>
          <c:tx>
            <c:strRef>
              <c:f>Sheet3!$E$1</c:f>
              <c:strCache>
                <c:ptCount val="1"/>
                <c:pt idx="0">
                  <c:v>#155</c:v>
                </c:pt>
              </c:strCache>
            </c:strRef>
          </c:tx>
          <c:spPr>
            <a:solidFill>
              <a:schemeClr val="accent3"/>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Sheet3!$E$2:$E$23</c:f>
              <c:numCache>
                <c:formatCode>General</c:formatCode>
                <c:ptCount val="22"/>
                <c:pt idx="0">
                  <c:v>28</c:v>
                </c:pt>
                <c:pt idx="1">
                  <c:v>5</c:v>
                </c:pt>
                <c:pt idx="2">
                  <c:v>6</c:v>
                </c:pt>
                <c:pt idx="3">
                  <c:v>13</c:v>
                </c:pt>
                <c:pt idx="4">
                  <c:v>12</c:v>
                </c:pt>
                <c:pt idx="5">
                  <c:v>3</c:v>
                </c:pt>
                <c:pt idx="6">
                  <c:v>10</c:v>
                </c:pt>
                <c:pt idx="7">
                  <c:v>2</c:v>
                </c:pt>
                <c:pt idx="8">
                  <c:v>9</c:v>
                </c:pt>
                <c:pt idx="9">
                  <c:v>7</c:v>
                </c:pt>
                <c:pt idx="10">
                  <c:v>3</c:v>
                </c:pt>
                <c:pt idx="11">
                  <c:v>23</c:v>
                </c:pt>
                <c:pt idx="12">
                  <c:v>17</c:v>
                </c:pt>
                <c:pt idx="13">
                  <c:v>15</c:v>
                </c:pt>
                <c:pt idx="15">
                  <c:v>19</c:v>
                </c:pt>
                <c:pt idx="16">
                  <c:v>15</c:v>
                </c:pt>
                <c:pt idx="17">
                  <c:v>19</c:v>
                </c:pt>
                <c:pt idx="18">
                  <c:v>26</c:v>
                </c:pt>
                <c:pt idx="20">
                  <c:v>13</c:v>
                </c:pt>
                <c:pt idx="21">
                  <c:v>8</c:v>
                </c:pt>
              </c:numCache>
            </c:numRef>
          </c:val>
          <c:extLst>
            <c:ext xmlns:c16="http://schemas.microsoft.com/office/drawing/2014/chart" uri="{C3380CC4-5D6E-409C-BE32-E72D297353CC}">
              <c16:uniqueId val="{00000002-BF21-43E5-8B7E-AE1D37BBBA2F}"/>
            </c:ext>
          </c:extLst>
        </c:ser>
        <c:ser>
          <c:idx val="3"/>
          <c:order val="3"/>
          <c:tx>
            <c:strRef>
              <c:f>Sheet3!$F$1</c:f>
              <c:strCache>
                <c:ptCount val="1"/>
                <c:pt idx="0">
                  <c:v>#156</c:v>
                </c:pt>
              </c:strCache>
            </c:strRef>
          </c:tx>
          <c:spPr>
            <a:solidFill>
              <a:schemeClr val="accent4"/>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Sheet3!$F$2:$F$23</c:f>
              <c:numCache>
                <c:formatCode>General</c:formatCode>
                <c:ptCount val="22"/>
                <c:pt idx="0">
                  <c:v>50</c:v>
                </c:pt>
                <c:pt idx="1">
                  <c:v>2</c:v>
                </c:pt>
                <c:pt idx="2">
                  <c:v>4</c:v>
                </c:pt>
                <c:pt idx="3">
                  <c:v>27</c:v>
                </c:pt>
                <c:pt idx="4">
                  <c:v>15</c:v>
                </c:pt>
                <c:pt idx="5">
                  <c:v>6</c:v>
                </c:pt>
                <c:pt idx="6">
                  <c:v>16</c:v>
                </c:pt>
                <c:pt idx="7">
                  <c:v>5</c:v>
                </c:pt>
                <c:pt idx="8">
                  <c:v>14</c:v>
                </c:pt>
                <c:pt idx="9">
                  <c:v>9</c:v>
                </c:pt>
                <c:pt idx="10">
                  <c:v>8</c:v>
                </c:pt>
                <c:pt idx="11">
                  <c:v>21</c:v>
                </c:pt>
                <c:pt idx="12">
                  <c:v>22</c:v>
                </c:pt>
                <c:pt idx="13">
                  <c:v>15</c:v>
                </c:pt>
                <c:pt idx="15">
                  <c:v>25</c:v>
                </c:pt>
                <c:pt idx="16">
                  <c:v>24</c:v>
                </c:pt>
                <c:pt idx="17">
                  <c:v>29</c:v>
                </c:pt>
                <c:pt idx="18">
                  <c:v>25</c:v>
                </c:pt>
                <c:pt idx="19">
                  <c:v>4</c:v>
                </c:pt>
                <c:pt idx="20">
                  <c:v>23</c:v>
                </c:pt>
                <c:pt idx="21">
                  <c:v>11</c:v>
                </c:pt>
              </c:numCache>
            </c:numRef>
          </c:val>
          <c:extLst>
            <c:ext xmlns:c16="http://schemas.microsoft.com/office/drawing/2014/chart" uri="{C3380CC4-5D6E-409C-BE32-E72D297353CC}">
              <c16:uniqueId val="{00000003-BF21-43E5-8B7E-AE1D37BBBA2F}"/>
            </c:ext>
          </c:extLst>
        </c:ser>
        <c:ser>
          <c:idx val="4"/>
          <c:order val="4"/>
          <c:tx>
            <c:strRef>
              <c:f>Sheet3!$G$1</c:f>
              <c:strCache>
                <c:ptCount val="1"/>
                <c:pt idx="0">
                  <c:v>#157</c:v>
                </c:pt>
              </c:strCache>
            </c:strRef>
          </c:tx>
          <c:spPr>
            <a:solidFill>
              <a:schemeClr val="accent5"/>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Sheet3!$G$2:$G$23</c:f>
              <c:numCache>
                <c:formatCode>General</c:formatCode>
                <c:ptCount val="22"/>
                <c:pt idx="0">
                  <c:v>54</c:v>
                </c:pt>
                <c:pt idx="1">
                  <c:v>8</c:v>
                </c:pt>
                <c:pt idx="2">
                  <c:v>1</c:v>
                </c:pt>
                <c:pt idx="3">
                  <c:v>11</c:v>
                </c:pt>
                <c:pt idx="4">
                  <c:v>11</c:v>
                </c:pt>
                <c:pt idx="5">
                  <c:v>6</c:v>
                </c:pt>
                <c:pt idx="6">
                  <c:v>10</c:v>
                </c:pt>
                <c:pt idx="7">
                  <c:v>4</c:v>
                </c:pt>
                <c:pt idx="8">
                  <c:v>9</c:v>
                </c:pt>
                <c:pt idx="9">
                  <c:v>2</c:v>
                </c:pt>
                <c:pt idx="10">
                  <c:v>8</c:v>
                </c:pt>
                <c:pt idx="11">
                  <c:v>9</c:v>
                </c:pt>
                <c:pt idx="12">
                  <c:v>23</c:v>
                </c:pt>
                <c:pt idx="13">
                  <c:v>12</c:v>
                </c:pt>
                <c:pt idx="15">
                  <c:v>13</c:v>
                </c:pt>
                <c:pt idx="16">
                  <c:v>25</c:v>
                </c:pt>
                <c:pt idx="17">
                  <c:v>21</c:v>
                </c:pt>
                <c:pt idx="18">
                  <c:v>35</c:v>
                </c:pt>
                <c:pt idx="20">
                  <c:v>12</c:v>
                </c:pt>
                <c:pt idx="21">
                  <c:v>13</c:v>
                </c:pt>
              </c:numCache>
            </c:numRef>
          </c:val>
          <c:extLst>
            <c:ext xmlns:c16="http://schemas.microsoft.com/office/drawing/2014/chart" uri="{C3380CC4-5D6E-409C-BE32-E72D297353CC}">
              <c16:uniqueId val="{00000004-BF21-43E5-8B7E-AE1D37BBBA2F}"/>
            </c:ext>
          </c:extLst>
        </c:ser>
        <c:ser>
          <c:idx val="5"/>
          <c:order val="5"/>
          <c:tx>
            <c:strRef>
              <c:f>Sheet3!$H$1</c:f>
              <c:strCache>
                <c:ptCount val="1"/>
                <c:pt idx="0">
                  <c:v>#158</c:v>
                </c:pt>
              </c:strCache>
            </c:strRef>
          </c:tx>
          <c:spPr>
            <a:solidFill>
              <a:schemeClr val="accent6"/>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Sheet3!$H$2:$H$23</c:f>
              <c:numCache>
                <c:formatCode>General</c:formatCode>
                <c:ptCount val="22"/>
                <c:pt idx="0">
                  <c:v>43</c:v>
                </c:pt>
                <c:pt idx="1">
                  <c:v>4</c:v>
                </c:pt>
                <c:pt idx="2">
                  <c:v>0</c:v>
                </c:pt>
                <c:pt idx="3">
                  <c:v>9</c:v>
                </c:pt>
                <c:pt idx="4">
                  <c:v>9</c:v>
                </c:pt>
                <c:pt idx="5">
                  <c:v>7</c:v>
                </c:pt>
                <c:pt idx="6">
                  <c:v>13</c:v>
                </c:pt>
                <c:pt idx="7">
                  <c:v>0</c:v>
                </c:pt>
                <c:pt idx="8">
                  <c:v>4</c:v>
                </c:pt>
                <c:pt idx="9">
                  <c:v>4</c:v>
                </c:pt>
                <c:pt idx="10">
                  <c:v>6</c:v>
                </c:pt>
                <c:pt idx="11">
                  <c:v>13</c:v>
                </c:pt>
                <c:pt idx="12">
                  <c:v>24</c:v>
                </c:pt>
                <c:pt idx="13">
                  <c:v>14</c:v>
                </c:pt>
                <c:pt idx="14">
                  <c:v>15</c:v>
                </c:pt>
                <c:pt idx="15">
                  <c:v>14</c:v>
                </c:pt>
                <c:pt idx="16">
                  <c:v>7</c:v>
                </c:pt>
                <c:pt idx="17">
                  <c:v>14</c:v>
                </c:pt>
                <c:pt idx="18">
                  <c:v>28</c:v>
                </c:pt>
                <c:pt idx="19">
                  <c:v>3</c:v>
                </c:pt>
                <c:pt idx="20">
                  <c:v>7</c:v>
                </c:pt>
                <c:pt idx="21">
                  <c:v>8</c:v>
                </c:pt>
              </c:numCache>
            </c:numRef>
          </c:val>
          <c:extLst>
            <c:ext xmlns:c16="http://schemas.microsoft.com/office/drawing/2014/chart" uri="{C3380CC4-5D6E-409C-BE32-E72D297353CC}">
              <c16:uniqueId val="{00000005-BF21-43E5-8B7E-AE1D37BBBA2F}"/>
            </c:ext>
          </c:extLst>
        </c:ser>
        <c:dLbls>
          <c:showLegendKey val="0"/>
          <c:showVal val="0"/>
          <c:showCatName val="0"/>
          <c:showSerName val="0"/>
          <c:showPercent val="0"/>
          <c:showBubbleSize val="0"/>
        </c:dLbls>
        <c:gapWidth val="219"/>
        <c:overlap val="-27"/>
        <c:axId val="538793600"/>
        <c:axId val="2084926608"/>
      </c:barChart>
      <c:lineChart>
        <c:grouping val="standard"/>
        <c:varyColors val="0"/>
        <c:ser>
          <c:idx val="6"/>
          <c:order val="6"/>
          <c:tx>
            <c:strRef>
              <c:f>Sheet3!$I$1</c:f>
              <c:strCache>
                <c:ptCount val="1"/>
                <c:pt idx="0">
                  <c:v>total</c:v>
                </c:pt>
              </c:strCache>
            </c:strRef>
          </c:tx>
          <c:spPr>
            <a:ln w="28575" cap="rnd">
              <a:solidFill>
                <a:schemeClr val="accent1">
                  <a:lumMod val="60000"/>
                </a:schemeClr>
              </a:solidFill>
              <a:round/>
            </a:ln>
            <a:effectLst/>
          </c:spPr>
          <c:marker>
            <c:symbol val="none"/>
          </c:marker>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Sheet3!$I$2:$I$23</c:f>
              <c:numCache>
                <c:formatCode>General</c:formatCode>
                <c:ptCount val="22"/>
                <c:pt idx="0">
                  <c:v>204</c:v>
                </c:pt>
                <c:pt idx="1">
                  <c:v>28</c:v>
                </c:pt>
                <c:pt idx="2">
                  <c:v>16</c:v>
                </c:pt>
                <c:pt idx="3">
                  <c:v>78</c:v>
                </c:pt>
                <c:pt idx="4">
                  <c:v>55</c:v>
                </c:pt>
                <c:pt idx="5">
                  <c:v>28</c:v>
                </c:pt>
                <c:pt idx="6">
                  <c:v>62</c:v>
                </c:pt>
                <c:pt idx="7">
                  <c:v>18</c:v>
                </c:pt>
                <c:pt idx="8">
                  <c:v>42</c:v>
                </c:pt>
                <c:pt idx="9">
                  <c:v>30</c:v>
                </c:pt>
                <c:pt idx="10">
                  <c:v>30</c:v>
                </c:pt>
                <c:pt idx="11">
                  <c:v>80</c:v>
                </c:pt>
                <c:pt idx="12">
                  <c:v>109</c:v>
                </c:pt>
                <c:pt idx="13">
                  <c:v>72</c:v>
                </c:pt>
                <c:pt idx="14">
                  <c:v>15</c:v>
                </c:pt>
                <c:pt idx="15">
                  <c:v>102</c:v>
                </c:pt>
                <c:pt idx="16">
                  <c:v>96</c:v>
                </c:pt>
                <c:pt idx="17">
                  <c:v>110</c:v>
                </c:pt>
                <c:pt idx="18">
                  <c:v>144</c:v>
                </c:pt>
                <c:pt idx="19">
                  <c:v>7</c:v>
                </c:pt>
                <c:pt idx="20">
                  <c:v>61</c:v>
                </c:pt>
                <c:pt idx="21">
                  <c:v>45</c:v>
                </c:pt>
              </c:numCache>
            </c:numRef>
          </c:val>
          <c:smooth val="0"/>
          <c:extLst>
            <c:ext xmlns:c16="http://schemas.microsoft.com/office/drawing/2014/chart" uri="{C3380CC4-5D6E-409C-BE32-E72D297353CC}">
              <c16:uniqueId val="{00000006-BF21-43E5-8B7E-AE1D37BBBA2F}"/>
            </c:ext>
          </c:extLst>
        </c:ser>
        <c:dLbls>
          <c:showLegendKey val="0"/>
          <c:showVal val="0"/>
          <c:showCatName val="0"/>
          <c:showSerName val="0"/>
          <c:showPercent val="0"/>
          <c:showBubbleSize val="0"/>
        </c:dLbls>
        <c:marker val="1"/>
        <c:smooth val="0"/>
        <c:axId val="538793600"/>
        <c:axId val="2084926608"/>
      </c:lineChart>
      <c:catAx>
        <c:axId val="53879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84926608"/>
        <c:crosses val="autoZero"/>
        <c:auto val="1"/>
        <c:lblAlgn val="ctr"/>
        <c:lblOffset val="100"/>
        <c:noMultiLvlLbl val="0"/>
      </c:catAx>
      <c:valAx>
        <c:axId val="208492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879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12/3/2024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12/3/2024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46848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#106</a:t>
            </a:r>
          </a:p>
          <a:p>
            <a:r>
              <a:rPr lang="nn-NO" altLang="zh-CN" sz="1200" b="1" kern="1200" dirty="0">
                <a:solidFill>
                  <a:schemeClr val="tx1"/>
                </a:solidFill>
                <a:latin typeface="Arial "/>
                <a:ea typeface="+mn-ea"/>
                <a:cs typeface="Arial" panose="020B0604020202020204" pitchFamily="34" charset="0"/>
              </a:rPr>
              <a:t>Madrid, Spain, December 10 – 13, 2024</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SP-241572</a:t>
            </a:r>
            <a:endParaRPr lang="en-GB" altLang="en-US" sz="1400" b="1" dirty="0">
              <a:solidFill>
                <a:schemeClr val="bg2"/>
              </a:solidFill>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SP-241572: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106, </a:t>
            </a:r>
            <a:r>
              <a:rPr lang="nn-NO" sz="1100" b="1" kern="1200" spc="300" dirty="0">
                <a:solidFill>
                  <a:schemeClr val="tx1"/>
                </a:solidFill>
                <a:latin typeface="Arial" panose="020B0604020202020204" pitchFamily="34" charset="0"/>
                <a:ea typeface="+mn-ea"/>
                <a:cs typeface="Arial" panose="020B0604020202020204" pitchFamily="34" charset="0"/>
              </a:rPr>
              <a:t>Madrid, Spain, December 10 – 13, 2024</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31727.zip" TargetMode="External"/><Relationship Id="rId13" Type="http://schemas.openxmlformats.org/officeDocument/2006/relationships/hyperlink" Target="https://www.3gpp.org/ftp/Information/WI_Sheet/SP-241379.zip" TargetMode="External"/><Relationship Id="rId18" Type="http://schemas.openxmlformats.org/officeDocument/2006/relationships/hyperlink" Target="https://www.3gpp.org/ftp/Information/WI_Sheet/SP-231748.zip" TargetMode="External"/><Relationship Id="rId3" Type="http://schemas.openxmlformats.org/officeDocument/2006/relationships/hyperlink" Target="https://www.3gpp.org/ftp/Information/WI_Sheet/SP-240965.zip" TargetMode="External"/><Relationship Id="rId21" Type="http://schemas.openxmlformats.org/officeDocument/2006/relationships/hyperlink" Target="https://www.3gpp.org/ftp/Information/WI_Sheet/SP-231734.zip" TargetMode="External"/><Relationship Id="rId7" Type="http://schemas.openxmlformats.org/officeDocument/2006/relationships/hyperlink" Target="https://www.3gpp.org/ftp/Information/WI_Sheet/SP-231735.zip" TargetMode="External"/><Relationship Id="rId12" Type="http://schemas.openxmlformats.org/officeDocument/2006/relationships/hyperlink" Target="https://www.3gpp.org/ftp/Information/WI_Sheet/SP-231721.zip" TargetMode="External"/><Relationship Id="rId17" Type="http://schemas.openxmlformats.org/officeDocument/2006/relationships/hyperlink" Target="https://www.3gpp.org/ftp/Information/WI_Sheet/SP-240875.zip" TargetMode="External"/><Relationship Id="rId25" Type="http://schemas.openxmlformats.org/officeDocument/2006/relationships/hyperlink" Target="https://www.3gpp.org/ftp/Information/WI_Sheet/SP-240967.zip" TargetMode="External"/><Relationship Id="rId2" Type="http://schemas.openxmlformats.org/officeDocument/2006/relationships/hyperlink" Target="https://www.3gpp.org/ftp/Information/WI_Sheet/SP-231723.zip" TargetMode="External"/><Relationship Id="rId16" Type="http://schemas.openxmlformats.org/officeDocument/2006/relationships/hyperlink" Target="https://www.3gpp.org/ftp/Information/WI_Sheet/SP-241155.zip" TargetMode="External"/><Relationship Id="rId20" Type="http://schemas.openxmlformats.org/officeDocument/2006/relationships/hyperlink" Target="https://www.3gpp.org/ftp/Information/WI_Sheet/SP-231729.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737.zip" TargetMode="External"/><Relationship Id="rId11" Type="http://schemas.openxmlformats.org/officeDocument/2006/relationships/hyperlink" Target="https://www.3gpp.org/ftp/Information/WI_Sheet/SP-231725.zip" TargetMode="External"/><Relationship Id="rId24" Type="http://schemas.openxmlformats.org/officeDocument/2006/relationships/hyperlink" Target="https://www.3gpp.org/ftp/Information/WI_Sheet/SP-240966.zip" TargetMode="External"/><Relationship Id="rId5" Type="http://schemas.openxmlformats.org/officeDocument/2006/relationships/hyperlink" Target="https://www.3gpp.org/ftp/Information/WI_Sheet/SP-241157.zip" TargetMode="External"/><Relationship Id="rId15" Type="http://schemas.openxmlformats.org/officeDocument/2006/relationships/hyperlink" Target="https://www.3gpp.org/ftp/Information/WI_Sheet/SP-231732.zip" TargetMode="External"/><Relationship Id="rId23" Type="http://schemas.openxmlformats.org/officeDocument/2006/relationships/hyperlink" Target="https://www.3gpp.org/ftp/Information/WI_Sheet/SP-241378.zip" TargetMode="External"/><Relationship Id="rId10" Type="http://schemas.openxmlformats.org/officeDocument/2006/relationships/hyperlink" Target="https://www.3gpp.org/ftp/Information/WI_Sheet/SP-231736.zip" TargetMode="External"/><Relationship Id="rId19" Type="http://schemas.openxmlformats.org/officeDocument/2006/relationships/hyperlink" Target="https://www.3gpp.org/ftp/Information/WI_Sheet/SP-231733.zip" TargetMode="External"/><Relationship Id="rId4" Type="http://schemas.openxmlformats.org/officeDocument/2006/relationships/hyperlink" Target="https://www.3gpp.org/ftp/Information/WI_Sheet/SP-241380.zip" TargetMode="External"/><Relationship Id="rId9" Type="http://schemas.openxmlformats.org/officeDocument/2006/relationships/hyperlink" Target="https://www.3gpp.org/ftp/Information/WI_Sheet/SP-231781.zip" TargetMode="External"/><Relationship Id="rId14" Type="http://schemas.openxmlformats.org/officeDocument/2006/relationships/hyperlink" Target="https://www.3gpp.org/ftp/Information/WI_Sheet/SP-240877.zip" TargetMode="External"/><Relationship Id="rId22" Type="http://schemas.openxmlformats.org/officeDocument/2006/relationships/hyperlink" Target="https://www.3gpp.org/ftp/Information/WI_Sheet/SP-231724.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hyperlink" Target="https://www.3gpp.org/ftp/tsg_sa/TSG_SA/TSGS_106_Madrid_2024-12/Docs/SP-241813.zip" TargetMode="External"/><Relationship Id="rId3" Type="http://schemas.openxmlformats.org/officeDocument/2006/relationships/hyperlink" Target="https://www.3gpp.org/ftp/tsg_sa/TSG_SA/TSGS_106_Madrid_2024-12/Docs/SP-241444.zip" TargetMode="External"/><Relationship Id="rId7" Type="http://schemas.openxmlformats.org/officeDocument/2006/relationships/hyperlink" Target="https://www.3gpp.org/ftp/tsg_sa/TSG_SA/TSGS_106_Madrid_2024-12/Docs/SP-241815.zip" TargetMode="External"/><Relationship Id="rId2" Type="http://schemas.openxmlformats.org/officeDocument/2006/relationships/hyperlink" Target="https://www.3gpp.org/ftp/tsg_sa/TSG_SA/TSGS_106_Madrid_2024-12/Docs/SP-241443.zip" TargetMode="External"/><Relationship Id="rId1" Type="http://schemas.openxmlformats.org/officeDocument/2006/relationships/slideLayout" Target="../slideLayouts/slideLayout2.xml"/><Relationship Id="rId6" Type="http://schemas.openxmlformats.org/officeDocument/2006/relationships/hyperlink" Target="https://www.3gpp.org/ftp/tsg_sa/TSG_SA/TSGS_106_Madrid_2024-12/Docs/SP-241814.zip" TargetMode="External"/><Relationship Id="rId5" Type="http://schemas.openxmlformats.org/officeDocument/2006/relationships/hyperlink" Target="https://www.3gpp.org/ftp/tsg_sa/TSG_SA/TSGS_106_Madrid_2024-12/Docs/SP-241446.zip" TargetMode="External"/><Relationship Id="rId4" Type="http://schemas.openxmlformats.org/officeDocument/2006/relationships/hyperlink" Target="https://www.3gpp.org/ftp/tsg_sa/TSG_SA/TSGS_106_Madrid_2024-12/Docs/SP-241445.zip" TargetMode="External"/><Relationship Id="rId9" Type="http://schemas.openxmlformats.org/officeDocument/2006/relationships/hyperlink" Target="https://www.3gpp.org/ftp/tsg_sa/TSG_SA/TSGS_106_Madrid_2024-12/Docs/SP-241816.zi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4096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4115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Information/WI_Sheet/SP-23173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3gpp.org/ftp/Information/WI_Sheet/SP-23173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3gpp.org/ftp/Information/WI_Sheet/SP-23172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3gpp.org/ftp/Information/WI_Sheet/SP-231781.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3172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31721.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9.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087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31732.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80.zi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4115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4087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3gpp.org/ftp/Information/WI_Sheet/SP-231733.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3gpp.org/ftp/Information/WI_Sheet/SP-231734.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3gpp.org/ftp/Information/WI_Sheet/SP-23172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8.zi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3gpp.org/ftp/Information/WI_Sheet/SP-24096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3gpp.org/ftp/Information/WI_Sheet/SP-231723.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3gpp.org/ftp/Information/WI_Sheet/SP-24096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SA#106</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Görmer,</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800" dirty="0"/>
              <a:t>Antoine Mouquet, MCC, ETSI</a:t>
            </a:r>
            <a:endParaRPr lang="en-GB" altLang="en-US" sz="2667" dirty="0">
              <a:latin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046C8AC-BB1C-44EC-B4FF-F69D71B27CAD}"/>
              </a:ext>
            </a:extLst>
          </p:cNvPr>
          <p:cNvSpPr>
            <a:spLocks noGrp="1"/>
          </p:cNvSpPr>
          <p:nvPr>
            <p:ph type="title"/>
          </p:nvPr>
        </p:nvSpPr>
        <p:spPr>
          <a:xfrm>
            <a:off x="120650" y="0"/>
            <a:ext cx="9841353" cy="881743"/>
          </a:xfrm>
        </p:spPr>
        <p:txBody>
          <a:bodyPr/>
          <a:lstStyle/>
          <a:p>
            <a:r>
              <a:rPr lang="en-US" sz="3600" dirty="0"/>
              <a:t>Overview of </a:t>
            </a:r>
            <a:r>
              <a:rPr lang="en-US" altLang="zh-CN" sz="3600" dirty="0"/>
              <a:t>Rel-19 </a:t>
            </a:r>
            <a:r>
              <a:rPr lang="en-US" sz="3600" dirty="0"/>
              <a:t>SA5 </a:t>
            </a:r>
            <a:r>
              <a:rPr lang="en-US" altLang="zh-CN" sz="3600" dirty="0"/>
              <a:t>OAM </a:t>
            </a:r>
            <a:r>
              <a:rPr lang="en-US" sz="3600" dirty="0"/>
              <a:t>topics</a:t>
            </a:r>
          </a:p>
        </p:txBody>
      </p:sp>
      <p:graphicFrame>
        <p:nvGraphicFramePr>
          <p:cNvPr id="6" name="表格 2">
            <a:extLst>
              <a:ext uri="{FF2B5EF4-FFF2-40B4-BE49-F238E27FC236}">
                <a16:creationId xmlns:a16="http://schemas.microsoft.com/office/drawing/2014/main" id="{EBFB2460-8A64-4AA0-AFD0-F1E8225E91ED}"/>
              </a:ext>
            </a:extLst>
          </p:cNvPr>
          <p:cNvGraphicFramePr>
            <a:graphicFrameLocks noGrp="1"/>
          </p:cNvGraphicFramePr>
          <p:nvPr>
            <p:extLst>
              <p:ext uri="{D42A27DB-BD31-4B8C-83A1-F6EECF244321}">
                <p14:modId xmlns:p14="http://schemas.microsoft.com/office/powerpoint/2010/main" val="2942088282"/>
              </p:ext>
            </p:extLst>
          </p:nvPr>
        </p:nvGraphicFramePr>
        <p:xfrm>
          <a:off x="120651" y="820783"/>
          <a:ext cx="11810692" cy="5831332"/>
        </p:xfrm>
        <a:graphic>
          <a:graphicData uri="http://schemas.openxmlformats.org/drawingml/2006/table">
            <a:tbl>
              <a:tblPr/>
              <a:tblGrid>
                <a:gridCol w="496501">
                  <a:extLst>
                    <a:ext uri="{9D8B030D-6E8A-4147-A177-3AD203B41FA5}">
                      <a16:colId xmlns:a16="http://schemas.microsoft.com/office/drawing/2014/main" val="1965733584"/>
                    </a:ext>
                  </a:extLst>
                </a:gridCol>
                <a:gridCol w="275988">
                  <a:extLst>
                    <a:ext uri="{9D8B030D-6E8A-4147-A177-3AD203B41FA5}">
                      <a16:colId xmlns:a16="http://schemas.microsoft.com/office/drawing/2014/main" val="331722294"/>
                    </a:ext>
                  </a:extLst>
                </a:gridCol>
                <a:gridCol w="624110">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870667">
                  <a:extLst>
                    <a:ext uri="{9D8B030D-6E8A-4147-A177-3AD203B41FA5}">
                      <a16:colId xmlns:a16="http://schemas.microsoft.com/office/drawing/2014/main" val="4058451737"/>
                    </a:ext>
                  </a:extLst>
                </a:gridCol>
                <a:gridCol w="889455">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155013">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5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1393">
                <a:tc rowSpan="10">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600" b="1" i="0" u="none" strike="noStrike" dirty="0">
                          <a:solidFill>
                            <a:srgbClr val="000000"/>
                          </a:solidFill>
                          <a:effectLst/>
                          <a:latin typeface="+mn-lt"/>
                          <a:ea typeface="+mn-ea"/>
                        </a:rPr>
                        <a:t>Intelligence and Automation</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28.908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AIML_MGT_Ph2</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AI/ML management phase 2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11919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eMDAS_Ph3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Data Analytics phase 3 (for</a:t>
                      </a:r>
                      <a:r>
                        <a:rPr lang="zh-CN" alt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宋体" panose="02010600030101010101" pitchFamily="2" charset="-122"/>
                        </a:rPr>
                        <a:t>SA</a:t>
                      </a:r>
                      <a:r>
                        <a:rPr lang="zh-CN" alt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宋体" panose="02010600030101010101" pitchFamily="2" charset="-122"/>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S5-246126</a:t>
                      </a:r>
                      <a:endParaRPr lang="zh-CN" alt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28.104</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IDMS_MN_Ph3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Intent driven management services for mobile network phase 3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S5-246125</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28.312</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-&gt; CCLM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Closed Control Loop Management(for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91393">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-&gt; NDT</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Network Digital Twins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92039">
                <a:tc rowSpan="22">
                  <a:txBody>
                    <a:bodyPr/>
                    <a:lstStyle/>
                    <a:p>
                      <a:pPr marL="53975" indent="0" algn="l" fontAlgn="b"/>
                      <a:r>
                        <a:rPr lang="en-US" altLang="zh-CN" sz="600" b="1" i="0" u="none" strike="noStrike" dirty="0">
                          <a:solidFill>
                            <a:srgbClr val="000000"/>
                          </a:solidFill>
                          <a:effectLst/>
                          <a:latin typeface="+mn-lt"/>
                          <a:ea typeface="+mn-ea"/>
                        </a:rPr>
                        <a:t>Management Architecture and Mechanisms</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Microsoft,CMCC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-&gt;SBMA_Ph3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Management of planned configurations</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SP-231746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28.873</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Data management, regarding subscriptions and reporting</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SP-241380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300" kern="100" dirty="0">
                          <a:solidFill>
                            <a:srgbClr val="00B050"/>
                          </a:solidFill>
                          <a:effectLst/>
                          <a:latin typeface="+mn-lt"/>
                          <a:ea typeface="等线" panose="02010600030101010101" pitchFamily="2" charset="-122"/>
                          <a:cs typeface="Kartika"/>
                        </a:rPr>
                        <a:t>28.537/28.550/28.532/32.421/32.422/32.423/28.404/28.405/28.622/28.623</a:t>
                      </a:r>
                      <a:endParaRPr lang="zh-CN" sz="2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SP-231747</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28.552/554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SP-231745</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28.541/622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SP-231748</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32.422/405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-&gt;NTN_OAM_Ph2</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NTN Phase 2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28.541/552/554/658/662/540/530</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SP-231729</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of IAB nodes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S5-246130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28.541/540/531/314/315</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74390">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SP-231734</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a:t>
                      </a:r>
                      <a:r>
                        <a:rPr lang="en-US" sz="900" b="0" i="0" u="none" strike="noStrike" dirty="0" err="1">
                          <a:solidFill>
                            <a:srgbClr val="0000FF"/>
                          </a:solidFill>
                          <a:effectLst/>
                          <a:latin typeface="+mn-lt"/>
                          <a:ea typeface="宋体" panose="02010600030101010101" pitchFamily="2" charset="-122"/>
                        </a:rPr>
                        <a:t>RedCap</a:t>
                      </a:r>
                      <a:r>
                        <a:rPr lang="en-US" sz="900" b="0" i="0" u="none" strike="noStrike" dirty="0">
                          <a:solidFill>
                            <a:srgbClr val="0000FF"/>
                          </a:solidFill>
                          <a:effectLst/>
                          <a:latin typeface="+mn-lt"/>
                          <a:ea typeface="宋体" panose="02010600030101010101" pitchFamily="2" charset="-122"/>
                        </a:rPr>
                        <a:t> features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28.552/28.541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91393">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-&gt;NetShare_OAM_Ph3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of Network Sharing Phase 3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S5-246289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28.552/32.130/28.541</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91393">
                <a:tc rowSpan="5">
                  <a:txBody>
                    <a:bodyPr/>
                    <a:lstStyle/>
                    <a:p>
                      <a:pPr marL="53975" indent="0" algn="l" defTabSz="1219170" rtl="0" eaLnBrk="1" fontAlgn="b" latinLnBrk="0" hangingPunct="1"/>
                      <a:r>
                        <a:rPr lang="en-US" sz="6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-&gt;Energy_OAM_Ph3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Energy efficiency and energy saving aspects of 5G networks and services </a:t>
                      </a:r>
                      <a:r>
                        <a:rPr lang="en-US" altLang="zh-CN" sz="900" b="0" i="0" u="none" strike="noStrike" dirty="0">
                          <a:solidFill>
                            <a:srgbClr val="0000FF"/>
                          </a:solidFill>
                          <a:effectLst/>
                          <a:latin typeface="+mn-lt"/>
                          <a:ea typeface="+mn-ea"/>
                        </a:rPr>
                        <a:t> (for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74390">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Enhanced OAM for management service exposure to external consumers through CAPIF </a:t>
                      </a:r>
                      <a:r>
                        <a:rPr lang="en-US" altLang="zh-CN" sz="900" b="0" i="0" u="none" strike="noStrike" dirty="0">
                          <a:solidFill>
                            <a:srgbClr val="0000FF"/>
                          </a:solidFill>
                          <a:effectLst/>
                          <a:latin typeface="+mn-lt"/>
                          <a:ea typeface="+mn-ea"/>
                        </a:rPr>
                        <a:t> (for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92039">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a:solidFill>
                            <a:srgbClr val="000000"/>
                          </a:solidFill>
                          <a:effectLst/>
                          <a:latin typeface="+mn-lt"/>
                          <a:ea typeface="等线" panose="02010600030101010101" pitchFamily="2" charset="-122"/>
                        </a:rPr>
                        <a:t>MonStra</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for </a:t>
                      </a:r>
                      <a:r>
                        <a:rPr lang="en-US" sz="900" b="0" i="0" u="none" strike="noStrike" dirty="0" err="1">
                          <a:solidFill>
                            <a:srgbClr val="0000FF"/>
                          </a:solidFill>
                          <a:effectLst/>
                          <a:latin typeface="+mn-lt"/>
                          <a:ea typeface="宋体" panose="02010600030101010101" pitchFamily="2" charset="-122"/>
                        </a:rPr>
                        <a:t>MonStra</a:t>
                      </a:r>
                      <a:r>
                        <a:rPr 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S5-245981 </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28.abc</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7" name="TextBox 6">
            <a:extLst>
              <a:ext uri="{FF2B5EF4-FFF2-40B4-BE49-F238E27FC236}">
                <a16:creationId xmlns:a16="http://schemas.microsoft.com/office/drawing/2014/main" id="{3ABCE52E-8F6E-490B-BF39-618C0038F9BD}"/>
              </a:ext>
            </a:extLst>
          </p:cNvPr>
          <p:cNvSpPr txBox="1"/>
          <p:nvPr/>
        </p:nvSpPr>
        <p:spPr>
          <a:xfrm>
            <a:off x="10694" y="559173"/>
            <a:ext cx="10350106" cy="26161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100" b="1" kern="0" dirty="0">
                <a:solidFill>
                  <a:srgbClr val="FF0000"/>
                </a:solidFill>
                <a:latin typeface="+mn-lt"/>
                <a:ea typeface="MS PGothic" panose="020B0600070205080204" pitchFamily="34" charset="-128"/>
              </a:rPr>
              <a:t>22 </a:t>
            </a:r>
            <a:r>
              <a:rPr lang="en-US" altLang="zh-CN" sz="1100" kern="0" dirty="0">
                <a:latin typeface="+mn-lt"/>
                <a:ea typeface="MS PGothic" panose="020B0600070205080204" pitchFamily="34" charset="-128"/>
              </a:rPr>
              <a:t>topics including:  </a:t>
            </a:r>
            <a:r>
              <a:rPr lang="en-US" altLang="zh-CN" sz="1100" b="1" kern="0" dirty="0">
                <a:solidFill>
                  <a:srgbClr val="FF0000"/>
                </a:solidFill>
                <a:latin typeface="+mn-lt"/>
                <a:ea typeface="MS PGothic" panose="020B0600070205080204" pitchFamily="34" charset="-128"/>
              </a:rPr>
              <a:t>14</a:t>
            </a:r>
            <a:r>
              <a:rPr lang="en-US" altLang="zh-CN" sz="1100" kern="0" dirty="0">
                <a:latin typeface="+mn-lt"/>
                <a:ea typeface="MS PGothic" panose="020B0600070205080204" pitchFamily="34" charset="-128"/>
              </a:rPr>
              <a:t> OAM prime features and </a:t>
            </a:r>
            <a:r>
              <a:rPr lang="en-US" altLang="zh-CN" sz="1100" b="1" kern="0" dirty="0">
                <a:solidFill>
                  <a:srgbClr val="FF0000"/>
                </a:solidFill>
                <a:latin typeface="+mn-lt"/>
                <a:ea typeface="MS PGothic" panose="020B0600070205080204" pitchFamily="34" charset="-128"/>
              </a:rPr>
              <a:t>8</a:t>
            </a:r>
            <a:r>
              <a:rPr lang="en-US" altLang="zh-CN" sz="1100" kern="0" dirty="0">
                <a:latin typeface="+mn-lt"/>
                <a:ea typeface="MS PGothic" panose="020B0600070205080204" pitchFamily="34" charset="-128"/>
              </a:rPr>
              <a:t> OAM support to network features (in red background). 16 topics completed the study. </a:t>
            </a:r>
            <a:r>
              <a:rPr lang="en-US" altLang="zh-CN" sz="1100" b="1" kern="0" dirty="0">
                <a:solidFill>
                  <a:srgbClr val="FF0000"/>
                </a:solidFill>
                <a:latin typeface="+mn-lt"/>
                <a:ea typeface="MS PGothic" panose="020B0600070205080204" pitchFamily="34" charset="-128"/>
              </a:rPr>
              <a:t>13</a:t>
            </a:r>
            <a:r>
              <a:rPr lang="en-US" altLang="zh-CN" sz="1100" kern="0" dirty="0">
                <a:latin typeface="+mn-lt"/>
                <a:ea typeface="MS PGothic" panose="020B0600070205080204" pitchFamily="34" charset="-128"/>
              </a:rPr>
              <a:t> new WIDs wait for SA approval.  </a:t>
            </a:r>
          </a:p>
        </p:txBody>
      </p:sp>
    </p:spTree>
    <p:extLst>
      <p:ext uri="{BB962C8B-B14F-4D97-AF65-F5344CB8AC3E}">
        <p14:creationId xmlns:p14="http://schemas.microsoft.com/office/powerpoint/2010/main" val="36137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8C5D7DF-EF86-45EC-98EF-3CFFA718E69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graphicFrame>
        <p:nvGraphicFramePr>
          <p:cNvPr id="9" name="表格 2">
            <a:extLst>
              <a:ext uri="{FF2B5EF4-FFF2-40B4-BE49-F238E27FC236}">
                <a16:creationId xmlns:a16="http://schemas.microsoft.com/office/drawing/2014/main" id="{73075042-5ED2-4022-850A-FCF4C157E73C}"/>
              </a:ext>
            </a:extLst>
          </p:cNvPr>
          <p:cNvGraphicFramePr>
            <a:graphicFrameLocks noGrp="1"/>
          </p:cNvGraphicFramePr>
          <p:nvPr>
            <p:extLst>
              <p:ext uri="{D42A27DB-BD31-4B8C-83A1-F6EECF244321}">
                <p14:modId xmlns:p14="http://schemas.microsoft.com/office/powerpoint/2010/main" val="230520523"/>
              </p:ext>
            </p:extLst>
          </p:nvPr>
        </p:nvGraphicFramePr>
        <p:xfrm>
          <a:off x="207894" y="1385083"/>
          <a:ext cx="11776211" cy="4223233"/>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696228">
                  <a:extLst>
                    <a:ext uri="{9D8B030D-6E8A-4147-A177-3AD203B41FA5}">
                      <a16:colId xmlns:a16="http://schemas.microsoft.com/office/drawing/2014/main" val="2690706286"/>
                    </a:ext>
                  </a:extLst>
                </a:gridCol>
                <a:gridCol w="4249959">
                  <a:extLst>
                    <a:ext uri="{9D8B030D-6E8A-4147-A177-3AD203B41FA5}">
                      <a16:colId xmlns:a16="http://schemas.microsoft.com/office/drawing/2014/main" val="2178307027"/>
                    </a:ext>
                  </a:extLst>
                </a:gridCol>
                <a:gridCol w="956345">
                  <a:extLst>
                    <a:ext uri="{9D8B030D-6E8A-4147-A177-3AD203B41FA5}">
                      <a16:colId xmlns:a16="http://schemas.microsoft.com/office/drawing/2014/main" val="410137253"/>
                    </a:ext>
                  </a:extLst>
                </a:gridCol>
                <a:gridCol w="1082180">
                  <a:extLst>
                    <a:ext uri="{9D8B030D-6E8A-4147-A177-3AD203B41FA5}">
                      <a16:colId xmlns:a16="http://schemas.microsoft.com/office/drawing/2014/main" val="3966773156"/>
                    </a:ext>
                  </a:extLst>
                </a:gridCol>
                <a:gridCol w="864066">
                  <a:extLst>
                    <a:ext uri="{9D8B030D-6E8A-4147-A177-3AD203B41FA5}">
                      <a16:colId xmlns:a16="http://schemas.microsoft.com/office/drawing/2014/main" val="4058451737"/>
                    </a:ext>
                  </a:extLst>
                </a:gridCol>
                <a:gridCol w="1291905">
                  <a:extLst>
                    <a:ext uri="{9D8B030D-6E8A-4147-A177-3AD203B41FA5}">
                      <a16:colId xmlns:a16="http://schemas.microsoft.com/office/drawing/2014/main" val="2608971487"/>
                    </a:ext>
                  </a:extLst>
                </a:gridCol>
                <a:gridCol w="717394">
                  <a:extLst>
                    <a:ext uri="{9D8B030D-6E8A-4147-A177-3AD203B41FA5}">
                      <a16:colId xmlns:a16="http://schemas.microsoft.com/office/drawing/2014/main" val="2276198587"/>
                    </a:ext>
                  </a:extLst>
                </a:gridCol>
              </a:tblGrid>
              <a:tr h="349624">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err="1">
                          <a:solidFill>
                            <a:srgbClr val="000000"/>
                          </a:solidFill>
                          <a:effectLst/>
                          <a:latin typeface="+mn-lt"/>
                          <a:ea typeface="+mn-ea"/>
                          <a:cs typeface="Arial" panose="020B0604020202020204" pitchFamily="34" charset="0"/>
                        </a:rPr>
                        <a:t>Tdoc</a:t>
                      </a: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CHSEG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CHFSeg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WID on CHF Segmentation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1040012</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Verizon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32.290/291</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SATCH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FS_5GSAT_Ph3_CH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satellite access Phase 3</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1040014</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CATT</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TR 28.846</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CAPCH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FS_CAPIF_Ph2_CH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CAPIF </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1040015</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Nokia</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28.849</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RTCCH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FS_NG_RTC_Ph2_CH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next generation real time communication services phase 2</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1040016</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28.851</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UASCH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FS_UAS_Ph2_CH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a:t>
                      </a:r>
                      <a:r>
                        <a:rPr lang="en-US" sz="1200" dirty="0" err="1">
                          <a:solidFill>
                            <a:srgbClr val="000000"/>
                          </a:solidFill>
                          <a:effectLst/>
                          <a:latin typeface="+mn-lt"/>
                          <a:ea typeface="宋体" panose="02010600030101010101" pitchFamily="2" charset="-122"/>
                        </a:rPr>
                        <a:t>Uncrewed</a:t>
                      </a:r>
                      <a:r>
                        <a:rPr lang="en-US" sz="1200" dirty="0">
                          <a:solidFill>
                            <a:srgbClr val="000000"/>
                          </a:solidFill>
                          <a:effectLst/>
                          <a:latin typeface="+mn-lt"/>
                          <a:ea typeface="宋体" panose="02010600030101010101" pitchFamily="2" charset="-122"/>
                        </a:rPr>
                        <a:t> Aerial Vehicle</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1040017</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28.853</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RAGCH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B050"/>
                          </a:solidFill>
                          <a:effectLst/>
                          <a:latin typeface="+mn-lt"/>
                          <a:ea typeface="宋体" panose="02010600030101010101" pitchFamily="2" charset="-122"/>
                        </a:rPr>
                        <a:t>Ranging_SL_CH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B050"/>
                          </a:solidFill>
                          <a:effectLst/>
                          <a:latin typeface="+mn-lt"/>
                          <a:ea typeface="宋体" panose="02010600030101010101" pitchFamily="2" charset="-122"/>
                        </a:rPr>
                        <a:t>WID on Charging Aspects of Ranging and </a:t>
                      </a:r>
                      <a:r>
                        <a:rPr lang="en-US" sz="1200" dirty="0" err="1">
                          <a:solidFill>
                            <a:srgbClr val="00B050"/>
                          </a:solidFill>
                          <a:effectLst/>
                          <a:latin typeface="+mn-lt"/>
                          <a:ea typeface="宋体" panose="02010600030101010101" pitchFamily="2" charset="-122"/>
                        </a:rPr>
                        <a:t>Sidelink</a:t>
                      </a:r>
                      <a:r>
                        <a:rPr lang="en-US" sz="1200" dirty="0">
                          <a:solidFill>
                            <a:srgbClr val="00B050"/>
                          </a:solidFill>
                          <a:effectLst/>
                          <a:latin typeface="+mn-lt"/>
                          <a:ea typeface="宋体" panose="02010600030101010101" pitchFamily="2" charset="-122"/>
                        </a:rPr>
                        <a:t> Positioning</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1040013</a:t>
                      </a:r>
                      <a:endParaRPr lang="zh-CN" altLang="en-US" sz="12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China Telecom</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271/291/298</a:t>
                      </a:r>
                      <a:endParaRPr kumimoji="0" lang="zh-CN" altLang="en-US"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WID</a:t>
                      </a:r>
                      <a:endParaRPr lang="zh-CN" altLang="en-US" sz="12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EESCH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0000"/>
                          </a:solidFill>
                          <a:effectLst/>
                          <a:latin typeface="+mn-lt"/>
                          <a:ea typeface="宋体" panose="02010600030101010101" pitchFamily="2" charset="-122"/>
                        </a:rPr>
                        <a:t>EnergySys_CH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WID on Charging Aspects for Energy Efficiency of 5G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1040018</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Huawei</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32.240/291/298</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NSCH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B050"/>
                          </a:solidFill>
                          <a:effectLst/>
                          <a:latin typeface="+mn-lt"/>
                          <a:ea typeface="宋体" panose="02010600030101010101" pitchFamily="2" charset="-122"/>
                        </a:rPr>
                        <a:t>NetShare_CH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B050"/>
                          </a:solidFill>
                          <a:effectLst/>
                          <a:latin typeface="+mn-lt"/>
                          <a:ea typeface="宋体" panose="02010600030101010101" pitchFamily="2" charset="-122"/>
                        </a:rPr>
                        <a:t>WID on Charging enhancement for indirect network sharing</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1040019</a:t>
                      </a:r>
                      <a:endParaRPr lang="zh-CN" altLang="en-US" sz="12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Ericsson</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32.240/255/256</a:t>
                      </a:r>
                      <a:endParaRPr kumimoji="0" lang="zh-CN" altLang="en-US"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WID</a:t>
                      </a:r>
                      <a:endParaRPr lang="zh-CN" altLang="en-US" sz="12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chemeClr val="tx1"/>
                          </a:solidFill>
                          <a:effectLst/>
                          <a:latin typeface="+mn-lt"/>
                          <a:ea typeface="宋体" panose="02010600030101010101" pitchFamily="2" charset="-122"/>
                        </a:rPr>
                        <a:t>PROCH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5G_ProSe_Ph3_CH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New WID on </a:t>
                      </a:r>
                      <a:r>
                        <a:rPr lang="en-US" altLang="zh-CN" sz="1200" dirty="0">
                          <a:solidFill>
                            <a:schemeClr val="tx1"/>
                          </a:solidFill>
                          <a:effectLst/>
                          <a:latin typeface="+mn-lt"/>
                          <a:ea typeface="+mn-ea"/>
                        </a:rPr>
                        <a:t>Charging Aspects for  5G </a:t>
                      </a:r>
                      <a:r>
                        <a:rPr lang="en-US" altLang="zh-CN" sz="1200" dirty="0" err="1">
                          <a:solidFill>
                            <a:schemeClr val="tx1"/>
                          </a:solidFill>
                          <a:effectLst/>
                          <a:latin typeface="+mn-lt"/>
                          <a:ea typeface="+mn-ea"/>
                        </a:rPr>
                        <a:t>ProSe</a:t>
                      </a:r>
                      <a:r>
                        <a:rPr lang="en-US" altLang="zh-CN" sz="1200" dirty="0">
                          <a:solidFill>
                            <a:schemeClr val="tx1"/>
                          </a:solidFill>
                          <a:effectLst/>
                          <a:latin typeface="+mn-lt"/>
                          <a:ea typeface="+mn-ea"/>
                        </a:rPr>
                        <a:t> Phase 3 </a:t>
                      </a:r>
                      <a:r>
                        <a:rPr lang="en-US" altLang="zh-CN" sz="1200" b="0" i="0" u="none" strike="noStrike" dirty="0">
                          <a:solidFill>
                            <a:schemeClr val="tx1"/>
                          </a:solidFill>
                          <a:effectLst/>
                          <a:latin typeface="+mn-lt"/>
                          <a:ea typeface="+mn-ea"/>
                        </a:rPr>
                        <a:t>(SP-241156 wait for SA approval)</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1050030</a:t>
                      </a:r>
                      <a:endParaRPr lang="zh-CN" altLang="en-US" sz="12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chemeClr val="tx1"/>
                          </a:solidFill>
                          <a:effectLst/>
                          <a:latin typeface="+mn-lt"/>
                          <a:ea typeface="宋体" panose="02010600030101010101" pitchFamily="2" charset="-122"/>
                        </a:rPr>
                        <a:t>China Telecom</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SP-241156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32.277/291/298</a:t>
                      </a:r>
                      <a:endParaRPr kumimoji="0" lang="zh-CN" altLang="en-US"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WID</a:t>
                      </a:r>
                      <a:endParaRPr lang="zh-CN" altLang="en-US" sz="12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10" name="TextBox 9">
            <a:extLst>
              <a:ext uri="{FF2B5EF4-FFF2-40B4-BE49-F238E27FC236}">
                <a16:creationId xmlns:a16="http://schemas.microsoft.com/office/drawing/2014/main" id="{CE5814AD-3B00-4918-9051-338E556ECA81}"/>
              </a:ext>
            </a:extLst>
          </p:cNvPr>
          <p:cNvSpPr txBox="1"/>
          <p:nvPr/>
        </p:nvSpPr>
        <p:spPr>
          <a:xfrm>
            <a:off x="108458" y="766113"/>
            <a:ext cx="10016998" cy="52322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9 CH </a:t>
            </a:r>
            <a:r>
              <a:rPr lang="en-US" altLang="zh-CN" sz="1400" kern="0" dirty="0">
                <a:latin typeface="+mn-lt"/>
                <a:ea typeface="MS PGothic" panose="020B0600070205080204" pitchFamily="34" charset="-128"/>
              </a:rPr>
              <a:t>topics </a:t>
            </a:r>
            <a:r>
              <a:rPr lang="en-US" altLang="zh-CN" sz="1400" kern="0" dirty="0">
                <a:ea typeface="MS PGothic" panose="020B0600070205080204" pitchFamily="34" charset="-128"/>
              </a:rPr>
              <a:t>including:  </a:t>
            </a:r>
            <a:r>
              <a:rPr lang="en-US" altLang="zh-CN" sz="1400" b="1" kern="0" dirty="0">
                <a:solidFill>
                  <a:srgbClr val="FF0000"/>
                </a:solidFill>
                <a:ea typeface="MS PGothic" panose="020B0600070205080204" pitchFamily="34" charset="-128"/>
              </a:rPr>
              <a:t>1</a:t>
            </a:r>
            <a:r>
              <a:rPr lang="en-US" altLang="zh-CN" sz="1400" kern="0" dirty="0">
                <a:ea typeface="MS PGothic" panose="020B0600070205080204" pitchFamily="34" charset="-128"/>
              </a:rPr>
              <a:t> CH prime feature and </a:t>
            </a:r>
            <a:r>
              <a:rPr lang="en-US" altLang="zh-CN" sz="1400" kern="0" dirty="0">
                <a:solidFill>
                  <a:srgbClr val="FF0000"/>
                </a:solidFill>
                <a:ea typeface="MS PGothic" panose="020B0600070205080204" pitchFamily="34" charset="-128"/>
              </a:rPr>
              <a:t>8</a:t>
            </a:r>
            <a:r>
              <a:rPr lang="en-US" altLang="zh-CN" sz="1400" kern="0" dirty="0">
                <a:ea typeface="MS PGothic" panose="020B0600070205080204" pitchFamily="34" charset="-128"/>
              </a:rPr>
              <a:t> CH support to network features (in red background, 2 WID completed – marked n green color). </a:t>
            </a:r>
            <a:r>
              <a:rPr lang="en-US" altLang="zh-CN" sz="1400" b="1" kern="0" dirty="0">
                <a:solidFill>
                  <a:srgbClr val="FF0000"/>
                </a:solidFill>
                <a:ea typeface="MS PGothic" panose="020B0600070205080204" pitchFamily="34" charset="-128"/>
              </a:rPr>
              <a:t>No</a:t>
            </a:r>
            <a:r>
              <a:rPr lang="en-US" altLang="zh-CN" sz="1400" kern="0" dirty="0">
                <a:ea typeface="MS PGothic" panose="020B0600070205080204" pitchFamily="34" charset="-128"/>
              </a:rPr>
              <a:t> new WIDs wait for SA approval. </a:t>
            </a:r>
            <a:endParaRPr lang="en-US" altLang="zh-CN" sz="1400" kern="0" dirty="0">
              <a:latin typeface="+mn-lt"/>
              <a:ea typeface="MS PGothic" panose="020B0600070205080204" pitchFamily="34" charset="-128"/>
            </a:endParaRPr>
          </a:p>
        </p:txBody>
      </p:sp>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F9BBF83-A09B-4CA8-8CAB-C46881686834}"/>
              </a:ext>
            </a:extLst>
          </p:cNvPr>
          <p:cNvGraphicFramePr>
            <a:graphicFrameLocks noGrp="1"/>
          </p:cNvGraphicFramePr>
          <p:nvPr>
            <p:extLst>
              <p:ext uri="{D42A27DB-BD31-4B8C-83A1-F6EECF244321}">
                <p14:modId xmlns:p14="http://schemas.microsoft.com/office/powerpoint/2010/main" val="3879337972"/>
              </p:ext>
            </p:extLst>
          </p:nvPr>
        </p:nvGraphicFramePr>
        <p:xfrm>
          <a:off x="163775" y="904210"/>
          <a:ext cx="11949793" cy="5519140"/>
        </p:xfrm>
        <a:graphic>
          <a:graphicData uri="http://schemas.openxmlformats.org/drawingml/2006/table">
            <a:tbl>
              <a:tblPr/>
              <a:tblGrid>
                <a:gridCol w="609625">
                  <a:extLst>
                    <a:ext uri="{9D8B030D-6E8A-4147-A177-3AD203B41FA5}">
                      <a16:colId xmlns:a16="http://schemas.microsoft.com/office/drawing/2014/main" val="2542914323"/>
                    </a:ext>
                  </a:extLst>
                </a:gridCol>
                <a:gridCol w="3810818">
                  <a:extLst>
                    <a:ext uri="{9D8B030D-6E8A-4147-A177-3AD203B41FA5}">
                      <a16:colId xmlns:a16="http://schemas.microsoft.com/office/drawing/2014/main" val="181470375"/>
                    </a:ext>
                  </a:extLst>
                </a:gridCol>
                <a:gridCol w="1771935">
                  <a:extLst>
                    <a:ext uri="{9D8B030D-6E8A-4147-A177-3AD203B41FA5}">
                      <a16:colId xmlns:a16="http://schemas.microsoft.com/office/drawing/2014/main" val="3131521887"/>
                    </a:ext>
                  </a:extLst>
                </a:gridCol>
                <a:gridCol w="1336999">
                  <a:extLst>
                    <a:ext uri="{9D8B030D-6E8A-4147-A177-3AD203B41FA5}">
                      <a16:colId xmlns:a16="http://schemas.microsoft.com/office/drawing/2014/main" val="1768482317"/>
                    </a:ext>
                  </a:extLst>
                </a:gridCol>
                <a:gridCol w="896573">
                  <a:extLst>
                    <a:ext uri="{9D8B030D-6E8A-4147-A177-3AD203B41FA5}">
                      <a16:colId xmlns:a16="http://schemas.microsoft.com/office/drawing/2014/main" val="2882163933"/>
                    </a:ext>
                  </a:extLst>
                </a:gridCol>
                <a:gridCol w="647358">
                  <a:extLst>
                    <a:ext uri="{9D8B030D-6E8A-4147-A177-3AD203B41FA5}">
                      <a16:colId xmlns:a16="http://schemas.microsoft.com/office/drawing/2014/main" val="1141164851"/>
                    </a:ext>
                  </a:extLst>
                </a:gridCol>
                <a:gridCol w="822415">
                  <a:extLst>
                    <a:ext uri="{9D8B030D-6E8A-4147-A177-3AD203B41FA5}">
                      <a16:colId xmlns:a16="http://schemas.microsoft.com/office/drawing/2014/main" val="1852499474"/>
                    </a:ext>
                  </a:extLst>
                </a:gridCol>
                <a:gridCol w="2054070">
                  <a:extLst>
                    <a:ext uri="{9D8B030D-6E8A-4147-A177-3AD203B41FA5}">
                      <a16:colId xmlns:a16="http://schemas.microsoft.com/office/drawing/2014/main" val="2182879938"/>
                    </a:ext>
                  </a:extLst>
                </a:gridCol>
              </a:tblGrid>
              <a:tr h="113051">
                <a:tc>
                  <a:txBody>
                    <a:bodyPr/>
                    <a:lstStyle/>
                    <a:p>
                      <a:pPr algn="ctr">
                        <a:lnSpc>
                          <a:spcPct val="107000"/>
                        </a:lnSpc>
                        <a:spcAft>
                          <a:spcPts val="800"/>
                        </a:spcAft>
                      </a:pPr>
                      <a:r>
                        <a:rPr lang="en-GB" sz="1000" dirty="0">
                          <a:latin typeface="+mn-lt"/>
                        </a:rPr>
                        <a:t>UID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Name</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Acronym</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Target (dd/mm/</a:t>
                      </a:r>
                      <a:r>
                        <a:rPr lang="en-GB" altLang="zh-CN" sz="1000" dirty="0" err="1">
                          <a:latin typeface="+mn-lt"/>
                        </a:rPr>
                        <a:t>yyyy</a:t>
                      </a:r>
                      <a:r>
                        <a:rPr lang="en-GB" altLang="zh-CN" sz="1000" dirty="0">
                          <a:latin typeface="+mn-lt"/>
                        </a:rPr>
                        <a:t>)</a:t>
                      </a:r>
                      <a:endParaRPr lang="en-GB" sz="1000" dirty="0">
                        <a:latin typeface="+mn-lt"/>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Old %</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algn="ctr" defTabSz="1219170" rtl="0" eaLnBrk="1" latinLnBrk="0" hangingPunct="1">
                        <a:lnSpc>
                          <a:spcPct val="107000"/>
                        </a:lnSpc>
                        <a:spcAft>
                          <a:spcPts val="800"/>
                        </a:spcAft>
                      </a:pPr>
                      <a:r>
                        <a:rPr lang="en-GB" sz="1000" kern="1200" dirty="0">
                          <a:solidFill>
                            <a:schemeClr val="tx1"/>
                          </a:solidFill>
                          <a:latin typeface="+mn-lt"/>
                          <a:ea typeface="+mn-ea"/>
                          <a:cs typeface="+mn-cs"/>
                        </a:rPr>
                        <a:t>WID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solidFill>
                            <a:srgbClr val="FF0000"/>
                          </a:solidFill>
                          <a:latin typeface="+mn-lt"/>
                        </a:rPr>
                        <a:t>New %</a:t>
                      </a:r>
                      <a:endParaRPr lang="en-GB" sz="1000" b="1" kern="1200" dirty="0">
                        <a:solidFill>
                          <a:schemeClr val="lt1"/>
                        </a:solidFill>
                        <a:latin typeface="+mn-lt"/>
                        <a:ea typeface="+mn-ea"/>
                        <a:cs typeface="+mn-cs"/>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solidFill>
                            <a:srgbClr val="FF0000"/>
                          </a:solidFill>
                          <a:latin typeface="+mn-lt"/>
                        </a:rPr>
                        <a:t>Change or comment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extLst>
                  <a:ext uri="{0D108BD9-81ED-4DB2-BD59-A6C34878D82A}">
                    <a16:rowId xmlns:a16="http://schemas.microsoft.com/office/drawing/2014/main" val="970954047"/>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energy efficiency and energy saving aspects of 5G networks and services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1376787"/>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AI/ML management -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a:solidFill>
                            <a:srgbClr val="000000"/>
                          </a:solidFill>
                          <a:effectLst/>
                          <a:latin typeface="+mn-lt"/>
                          <a:ea typeface="等线" panose="02010600030101010101" pitchFamily="2" charset="-122"/>
                        </a:rPr>
                        <a:t>FS_AIML_MGT_Ph2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55%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SP-240965</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endPar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endParaRPr>
                    </a:p>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8849738"/>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1" i="0" u="none" strike="noStrike" dirty="0">
                          <a:solidFill>
                            <a:srgbClr val="000000"/>
                          </a:solidFill>
                          <a:effectLst/>
                          <a:latin typeface="+mn-lt"/>
                          <a:ea typeface="等线" panose="02010600030101010101" pitchFamily="2" charset="-122"/>
                        </a:rPr>
                        <a:t>Data management regarding subscriptions and reporting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err="1">
                          <a:solidFill>
                            <a:srgbClr val="000000"/>
                          </a:solidFill>
                          <a:effectLst/>
                          <a:latin typeface="+mn-lt"/>
                          <a:ea typeface="等线" panose="02010600030101010101" pitchFamily="2" charset="-122"/>
                        </a:rPr>
                        <a:t>Data_SREP</a:t>
                      </a:r>
                      <a:endParaRPr lang="en-US"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09/09/2025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6474297"/>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5"/>
                        </a:rPr>
                        <a:t>SP-241157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51548429"/>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intent driven management services for mobile network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6"/>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07749457"/>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FS_CCLM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7"/>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35716640"/>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Network Digital Twin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8"/>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9961550"/>
                  </a:ext>
                </a:extLst>
              </a:tr>
              <a:tr h="133905">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9"/>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44933281"/>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0"/>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4500919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1"/>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67450716"/>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1020033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planned configurations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FS_PlanM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2"/>
                        </a:rPr>
                        <a:t>SP-231721</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55411839"/>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Management of planned configurations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PlanM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3"/>
                        </a:rPr>
                        <a:t>SP-241379</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81815073"/>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4"/>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83368546"/>
                  </a:ext>
                </a:extLst>
              </a:tr>
              <a:tr h="133905">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data management regarding subscriptions and reporting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FS_Data_SREP</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5"/>
                        </a:rPr>
                        <a:t>SP-231732</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endParaRPr lang="en-US" altLang="zh-CN" sz="1000" b="0" i="0" u="none" strike="noStrike" dirty="0">
                        <a:solidFill>
                          <a:srgbClr val="FF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2665921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6"/>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81286899"/>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7"/>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16683044"/>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40%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8"/>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593273"/>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NTN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9"/>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94562884"/>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IAB nodes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0"/>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3582841"/>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RedCap feature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1"/>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29335636"/>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Enhancement of Management Aspects related to NWDAF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FS_NWDAF_OAM_Ph2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2"/>
                        </a:rPr>
                        <a:t>SP-231724</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l" defTabSz="1219170" rtl="0" eaLnBrk="1" fontAlgn="t" latinLnBrk="0" hangingPunct="1"/>
                      <a:endParaRPr lang="en-US" altLang="zh-CN" sz="1000" b="0" i="0" u="sng" strike="noStrike" kern="1200" dirty="0">
                        <a:solidFill>
                          <a:srgbClr val="0563C1"/>
                        </a:solidFill>
                        <a:effectLst/>
                        <a:latin typeface="+mn-lt"/>
                        <a:ea typeface="等线" panose="02010600030101010101" pitchFamily="2" charset="-122"/>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6975728"/>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Enhancement of Management Aspects Related of NWDAF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NWDAF_OAM_Ph2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3"/>
                        </a:rPr>
                        <a:t>SP-241378</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0883861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Network Sharing Phase3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FS_NetShare_OAM_Ph3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4"/>
                        </a:rPr>
                        <a:t>SP-240966</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75691601"/>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25"/>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22004000"/>
                  </a:ext>
                </a:extLst>
              </a:tr>
              <a:tr h="224241">
                <a:tc>
                  <a:txBody>
                    <a:bodyPr/>
                    <a:lstStyle/>
                    <a:p>
                      <a:pPr algn="l" fontAlgn="t"/>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highlight>
                            <a:srgbClr val="00FFFF"/>
                          </a:highlight>
                          <a:latin typeface="+mn-lt"/>
                          <a:ea typeface="等线" panose="02010600030101010101" pitchFamily="2" charset="-122"/>
                        </a:rPr>
                        <a:t>Management for </a:t>
                      </a:r>
                      <a:r>
                        <a:rPr lang="en-US" sz="1000" b="0" i="1" u="none" strike="noStrike" dirty="0" err="1">
                          <a:solidFill>
                            <a:srgbClr val="000000"/>
                          </a:solidFill>
                          <a:effectLst/>
                          <a:highlight>
                            <a:srgbClr val="00FFFF"/>
                          </a:highlight>
                          <a:latin typeface="+mn-lt"/>
                          <a:ea typeface="等线" panose="02010600030101010101" pitchFamily="2" charset="-122"/>
                        </a:rPr>
                        <a:t>MonStra</a:t>
                      </a:r>
                      <a:endParaRPr lang="en-US" sz="1000" b="0" i="1" u="none" strike="noStrike" dirty="0">
                        <a:solidFill>
                          <a:srgbClr val="000000"/>
                        </a:solidFill>
                        <a:effectLst/>
                        <a:highlight>
                          <a:srgbClr val="00FFFF"/>
                        </a:highligh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err="1">
                          <a:solidFill>
                            <a:srgbClr val="000000"/>
                          </a:solidFill>
                          <a:effectLst/>
                          <a:highlight>
                            <a:srgbClr val="00FFFF"/>
                          </a:highlight>
                          <a:latin typeface="+mn-lt"/>
                          <a:ea typeface="等线" panose="02010600030101010101" pitchFamily="2" charset="-122"/>
                        </a:rPr>
                        <a:t>Monstra</a:t>
                      </a:r>
                      <a:r>
                        <a:rPr lang="en-US" altLang="zh-CN" sz="1000" b="0" i="0" u="none" strike="noStrike" dirty="0">
                          <a:solidFill>
                            <a:srgbClr val="000000"/>
                          </a:solidFill>
                          <a:effectLst/>
                          <a:highlight>
                            <a:srgbClr val="00FFFF"/>
                          </a:highlight>
                          <a:latin typeface="+mn-lt"/>
                          <a:ea typeface="等线" panose="02010600030101010101" pitchFamily="2" charset="-122"/>
                        </a:rPr>
                        <a:t>-OAM</a:t>
                      </a:r>
                      <a:endParaRPr lang="en-US" sz="1000" b="0" i="0" u="none" strike="noStrike" dirty="0">
                        <a:solidFill>
                          <a:srgbClr val="000000"/>
                        </a:solidFill>
                        <a:effectLst/>
                        <a:highlight>
                          <a:srgbClr val="00FFFF"/>
                        </a:highligh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highlight>
                            <a:srgbClr val="00FFFF"/>
                          </a:highligh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FF"/>
                          </a:highligh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highlight>
                            <a:srgbClr val="00FFFF"/>
                          </a:highlight>
                          <a:latin typeface="+mn-lt"/>
                          <a:ea typeface="等线" panose="02010600030101010101" pitchFamily="2" charset="-122"/>
                        </a:rPr>
                        <a:t>S5-245981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highlight>
                            <a:srgbClr val="00FFFF"/>
                          </a:highlight>
                          <a:latin typeface="+mn-lt"/>
                          <a:ea typeface="等线" panose="02010600030101010101" pitchFamily="2" charset="-122"/>
                          <a:cs typeface="+mn-cs"/>
                        </a:rPr>
                        <a:t>New WID submitted to SA#106 for approval</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74159984"/>
                  </a:ext>
                </a:extLst>
              </a:tr>
            </a:tbl>
          </a:graphicData>
        </a:graphic>
      </p:graphicFrame>
      <p:sp>
        <p:nvSpPr>
          <p:cNvPr id="8" name="Title 1">
            <a:extLst>
              <a:ext uri="{FF2B5EF4-FFF2-40B4-BE49-F238E27FC236}">
                <a16:creationId xmlns:a16="http://schemas.microsoft.com/office/drawing/2014/main" id="{372A2273-8919-4D06-9D96-5CABE613C021}"/>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OAM ongoing WI/SI </a:t>
            </a:r>
            <a:r>
              <a:rPr lang="en-GB" altLang="en-US" sz="3200" dirty="0"/>
              <a:t>progress</a:t>
            </a:r>
            <a:endParaRPr lang="en-US" altLang="en-US" sz="3200" dirty="0"/>
          </a:p>
        </p:txBody>
      </p:sp>
    </p:spTree>
    <p:extLst>
      <p:ext uri="{BB962C8B-B14F-4D97-AF65-F5344CB8AC3E}">
        <p14:creationId xmlns:p14="http://schemas.microsoft.com/office/powerpoint/2010/main" val="306393822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2A2273-8919-4D06-9D96-5CABE613C021}"/>
              </a:ext>
            </a:extLst>
          </p:cNvPr>
          <p:cNvSpPr>
            <a:spLocks noGrp="1"/>
          </p:cNvSpPr>
          <p:nvPr>
            <p:ph type="title"/>
          </p:nvPr>
        </p:nvSpPr>
        <p:spPr>
          <a:xfrm>
            <a:off x="652463" y="0"/>
            <a:ext cx="9102725" cy="1143000"/>
          </a:xfrm>
        </p:spPr>
        <p:txBody>
          <a:bodyPr/>
          <a:lstStyle/>
          <a:p>
            <a:r>
              <a:rPr lang="en-GB" altLang="en-US" sz="3200" dirty="0"/>
              <a:t>Update of SA5 </a:t>
            </a:r>
            <a:r>
              <a:rPr lang="en-US" altLang="zh-CN" sz="3200" dirty="0"/>
              <a:t>Rel-19 CH ongoing WI/SI </a:t>
            </a:r>
            <a:r>
              <a:rPr lang="en-GB" altLang="en-US" sz="3200" dirty="0"/>
              <a:t>progress</a:t>
            </a:r>
            <a:endParaRPr lang="en-US" altLang="en-US" sz="3200" strike="sngStrike" dirty="0">
              <a:highlight>
                <a:srgbClr val="00FFFF"/>
              </a:highlight>
            </a:endParaRPr>
          </a:p>
        </p:txBody>
      </p:sp>
      <p:graphicFrame>
        <p:nvGraphicFramePr>
          <p:cNvPr id="7" name="Table 6">
            <a:extLst>
              <a:ext uri="{FF2B5EF4-FFF2-40B4-BE49-F238E27FC236}">
                <a16:creationId xmlns:a16="http://schemas.microsoft.com/office/drawing/2014/main" id="{6539B256-1A71-4270-83D9-F20965F96FF1}"/>
              </a:ext>
            </a:extLst>
          </p:cNvPr>
          <p:cNvGraphicFramePr>
            <a:graphicFrameLocks noGrp="1"/>
          </p:cNvGraphicFramePr>
          <p:nvPr>
            <p:extLst>
              <p:ext uri="{D42A27DB-BD31-4B8C-83A1-F6EECF244321}">
                <p14:modId xmlns:p14="http://schemas.microsoft.com/office/powerpoint/2010/main" val="1629788451"/>
              </p:ext>
            </p:extLst>
          </p:nvPr>
        </p:nvGraphicFramePr>
        <p:xfrm>
          <a:off x="169871" y="1493138"/>
          <a:ext cx="11949793" cy="3545715"/>
        </p:xfrm>
        <a:graphic>
          <a:graphicData uri="http://schemas.openxmlformats.org/drawingml/2006/table">
            <a:tbl>
              <a:tblPr/>
              <a:tblGrid>
                <a:gridCol w="783772">
                  <a:extLst>
                    <a:ext uri="{9D8B030D-6E8A-4147-A177-3AD203B41FA5}">
                      <a16:colId xmlns:a16="http://schemas.microsoft.com/office/drawing/2014/main" val="2542914323"/>
                    </a:ext>
                  </a:extLst>
                </a:gridCol>
                <a:gridCol w="3636671">
                  <a:extLst>
                    <a:ext uri="{9D8B030D-6E8A-4147-A177-3AD203B41FA5}">
                      <a16:colId xmlns:a16="http://schemas.microsoft.com/office/drawing/2014/main" val="181470375"/>
                    </a:ext>
                  </a:extLst>
                </a:gridCol>
                <a:gridCol w="1771935">
                  <a:extLst>
                    <a:ext uri="{9D8B030D-6E8A-4147-A177-3AD203B41FA5}">
                      <a16:colId xmlns:a16="http://schemas.microsoft.com/office/drawing/2014/main" val="3131521887"/>
                    </a:ext>
                  </a:extLst>
                </a:gridCol>
                <a:gridCol w="1336999">
                  <a:extLst>
                    <a:ext uri="{9D8B030D-6E8A-4147-A177-3AD203B41FA5}">
                      <a16:colId xmlns:a16="http://schemas.microsoft.com/office/drawing/2014/main" val="1768482317"/>
                    </a:ext>
                  </a:extLst>
                </a:gridCol>
                <a:gridCol w="896573">
                  <a:extLst>
                    <a:ext uri="{9D8B030D-6E8A-4147-A177-3AD203B41FA5}">
                      <a16:colId xmlns:a16="http://schemas.microsoft.com/office/drawing/2014/main" val="2882163933"/>
                    </a:ext>
                  </a:extLst>
                </a:gridCol>
                <a:gridCol w="816403">
                  <a:extLst>
                    <a:ext uri="{9D8B030D-6E8A-4147-A177-3AD203B41FA5}">
                      <a16:colId xmlns:a16="http://schemas.microsoft.com/office/drawing/2014/main" val="1141164851"/>
                    </a:ext>
                  </a:extLst>
                </a:gridCol>
                <a:gridCol w="533019">
                  <a:extLst>
                    <a:ext uri="{9D8B030D-6E8A-4147-A177-3AD203B41FA5}">
                      <a16:colId xmlns:a16="http://schemas.microsoft.com/office/drawing/2014/main" val="1852499474"/>
                    </a:ext>
                  </a:extLst>
                </a:gridCol>
                <a:gridCol w="2174421">
                  <a:extLst>
                    <a:ext uri="{9D8B030D-6E8A-4147-A177-3AD203B41FA5}">
                      <a16:colId xmlns:a16="http://schemas.microsoft.com/office/drawing/2014/main" val="2182879938"/>
                    </a:ext>
                  </a:extLst>
                </a:gridCol>
              </a:tblGrid>
              <a:tr h="119766">
                <a:tc>
                  <a:txBody>
                    <a:bodyPr/>
                    <a:lstStyle/>
                    <a:p>
                      <a:pPr algn="ctr">
                        <a:lnSpc>
                          <a:spcPct val="107000"/>
                        </a:lnSpc>
                        <a:spcAft>
                          <a:spcPts val="800"/>
                        </a:spcAft>
                      </a:pPr>
                      <a:r>
                        <a:rPr lang="en-GB" sz="1050" dirty="0">
                          <a:latin typeface="+mn-lt"/>
                        </a:rPr>
                        <a:t>UID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Name</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Acronym</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dirty="0">
                          <a:latin typeface="+mn-lt"/>
                        </a:rPr>
                        <a:t>Target (dd/mm/</a:t>
                      </a:r>
                      <a:r>
                        <a:rPr lang="en-GB" altLang="zh-CN" sz="1050" dirty="0" err="1">
                          <a:latin typeface="+mn-lt"/>
                        </a:rPr>
                        <a:t>yyyy</a:t>
                      </a:r>
                      <a:r>
                        <a:rPr lang="en-GB" altLang="zh-CN" sz="1050" dirty="0">
                          <a:latin typeface="+mn-lt"/>
                        </a:rPr>
                        <a: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Old %</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algn="ctr" defTabSz="1219170" rtl="0" eaLnBrk="1" latinLnBrk="0" hangingPunct="1">
                        <a:lnSpc>
                          <a:spcPct val="107000"/>
                        </a:lnSpc>
                        <a:spcAft>
                          <a:spcPts val="800"/>
                        </a:spcAft>
                      </a:pPr>
                      <a:r>
                        <a:rPr lang="en-GB" sz="1050" kern="1200" dirty="0">
                          <a:solidFill>
                            <a:schemeClr val="tx1"/>
                          </a:solidFill>
                          <a:latin typeface="+mn-lt"/>
                          <a:ea typeface="+mn-ea"/>
                          <a:cs typeface="+mn-cs"/>
                        </a:rPr>
                        <a:t>WID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solidFill>
                            <a:srgbClr val="FF0000"/>
                          </a:solidFill>
                          <a:latin typeface="+mn-lt"/>
                        </a:rPr>
                        <a:t>New %</a:t>
                      </a:r>
                      <a:endParaRPr lang="en-GB" sz="1050" b="1" kern="1200" dirty="0">
                        <a:solidFill>
                          <a:schemeClr val="lt1"/>
                        </a:solidFill>
                        <a:latin typeface="+mn-lt"/>
                        <a:ea typeface="+mn-ea"/>
                        <a:cs typeface="+mn-cs"/>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solidFill>
                            <a:srgbClr val="FF0000"/>
                          </a:solidFill>
                          <a:latin typeface="+mn-lt"/>
                        </a:rPr>
                        <a:t>Change or comment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extLst>
                  <a:ext uri="{0D108BD9-81ED-4DB2-BD59-A6C34878D82A}">
                    <a16:rowId xmlns:a16="http://schemas.microsoft.com/office/drawing/2014/main" val="970954047"/>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CHF Segmentation</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CHFSeg</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25 %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PMingLiU"/>
                          <a:cs typeface="+mn-cs"/>
                        </a:rPr>
                        <a:t>SP-241001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55 %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chemeClr val="tx1"/>
                        </a:solidFill>
                        <a:effectLst/>
                        <a:uLnTx/>
                        <a:uFillTx/>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04675885"/>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Aspects of Ranging and </a:t>
                      </a:r>
                      <a:r>
                        <a:rPr lang="en-US" sz="1050" dirty="0" err="1">
                          <a:solidFill>
                            <a:srgbClr val="000000"/>
                          </a:solidFill>
                          <a:effectLst/>
                          <a:latin typeface="+mn-lt"/>
                          <a:ea typeface="Microsoft YaHei UI" panose="020B0503020204020204" pitchFamily="34" charset="-122"/>
                        </a:rPr>
                        <a:t>Sidelink</a:t>
                      </a:r>
                      <a:r>
                        <a:rPr lang="en-US" sz="1050" dirty="0">
                          <a:solidFill>
                            <a:srgbClr val="000000"/>
                          </a:solidFill>
                          <a:effectLst/>
                          <a:latin typeface="+mn-lt"/>
                          <a:ea typeface="Microsoft YaHei UI" panose="020B0503020204020204" pitchFamily="34" charset="-122"/>
                        </a:rPr>
                        <a:t> Positioning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Ranging_SL_CH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SP-241002</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highlight>
                            <a:srgbClr val="00FFFF"/>
                          </a:highlight>
                          <a:uLnTx/>
                          <a:uFillTx/>
                          <a:latin typeface="+mn-lt"/>
                          <a:ea typeface="等线" panose="02010600030101010101" pitchFamily="2" charset="-122"/>
                          <a:cs typeface="+mn-cs"/>
                        </a:rPr>
                        <a:t>This WI is a Rel-19 WI instead of Rel-18. </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37055268"/>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1040014</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satellite access Phase 3</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FS_5GSAT_Ph3_CH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rPr>
                        <a:t>12/12/2024-&gt; </a:t>
                      </a:r>
                      <a:r>
                        <a:rPr lang="en-US" altLang="zh-CN" sz="1050" b="0" i="0" u="none" strike="noStrike" kern="1200" dirty="0">
                          <a:solidFill>
                            <a:srgbClr val="000000"/>
                          </a:solidFill>
                          <a:effectLst/>
                          <a:highlight>
                            <a:srgbClr val="00FFFF"/>
                          </a:highlight>
                          <a:latin typeface="+mn-lt"/>
                          <a:ea typeface="等线" panose="02010600030101010101" pitchFamily="2" charset="-122"/>
                          <a:cs typeface="Arial" panose="020B0604020202020204" pitchFamily="34" charset="0"/>
                        </a:rPr>
                        <a:t>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SP-240980</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pending work in SA2 on 5GSAT_Ph3-ARC)</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94204127"/>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1040015</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CAPIF</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FS_CAPIF_CH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a:t>
                      </a:r>
                      <a:r>
                        <a:rPr lang="en-US" altLang="zh-CN" sz="1050" dirty="0">
                          <a:solidFill>
                            <a:srgbClr val="000000"/>
                          </a:solidFill>
                          <a:effectLst/>
                          <a:highlight>
                            <a:srgbClr val="00FFFF"/>
                          </a:highlight>
                          <a:latin typeface="+mn-lt"/>
                          <a:ea typeface="Microsoft YaHei UI" panose="020B0503020204020204" pitchFamily="34" charset="-122"/>
                        </a:rPr>
                        <a:t>FS_CAPIF_Ph2_CH</a:t>
                      </a:r>
                      <a:endParaRPr lang="en-US" sz="1050" dirty="0">
                        <a:effectLst/>
                        <a:highlight>
                          <a:srgbClr val="00FFFF"/>
                        </a:highligh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35 %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additional aspects from GSMA OPG, WID is feasible based on CRs in Rel-19</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1376787"/>
                  </a:ext>
                </a:extLst>
              </a:tr>
              <a:tr h="245973">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1040016</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next generation real time communication services phase 2</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FS_NG_RTC_Ph2_CH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NG_RTC_Ph2</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8849738"/>
                  </a:ext>
                </a:extLst>
              </a:tr>
              <a:tr h="23756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1040017</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a:t>
                      </a:r>
                      <a:r>
                        <a:rPr lang="en-US" sz="1050" dirty="0" err="1">
                          <a:solidFill>
                            <a:srgbClr val="000000"/>
                          </a:solidFill>
                          <a:effectLst/>
                          <a:latin typeface="+mn-lt"/>
                          <a:ea typeface="Microsoft YaHei UI" panose="020B0503020204020204" pitchFamily="34" charset="-122"/>
                        </a:rPr>
                        <a:t>Uncrewed</a:t>
                      </a:r>
                      <a:r>
                        <a:rPr lang="en-US" sz="1050" dirty="0">
                          <a:solidFill>
                            <a:srgbClr val="000000"/>
                          </a:solidFill>
                          <a:effectLst/>
                          <a:latin typeface="+mn-lt"/>
                          <a:ea typeface="Microsoft YaHei UI" panose="020B0503020204020204" pitchFamily="34" charset="-122"/>
                        </a:rPr>
                        <a:t> Aerial Vehicle</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FS_UAS_CH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 FS_UAS_Ph2_CH</a:t>
                      </a:r>
                      <a:endParaRPr lang="en-US" sz="1050" dirty="0">
                        <a:effectLst/>
                        <a:highlight>
                          <a:srgbClr val="00FFFF"/>
                        </a:highligh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UAS_Ph3</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6474297"/>
                  </a:ext>
                </a:extLst>
              </a:tr>
              <a:tr h="23756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1040018</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Aspects for Energy Efficiency of 5G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a:solidFill>
                            <a:srgbClr val="000000"/>
                          </a:solidFill>
                          <a:effectLst/>
                          <a:latin typeface="+mn-lt"/>
                          <a:ea typeface="Microsoft YaHei UI" panose="020B0503020204020204" pitchFamily="34" charset="-122"/>
                        </a:rPr>
                        <a:t>EnergySys_CH</a:t>
                      </a:r>
                      <a:endParaRPr lang="en-US" sz="105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06/06/2025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SP-241003</a:t>
                      </a:r>
                      <a:endParaRPr lang="zh-CN" altLang="en-US" sz="1050" kern="1200" dirty="0">
                        <a:solidFill>
                          <a:srgbClr val="000000"/>
                        </a:solidFill>
                        <a:effectLst/>
                        <a:latin typeface="+mn-lt"/>
                        <a:ea typeface="PMingLiU"/>
                        <a:cs typeface="+mn-cs"/>
                      </a:endParaRP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50" b="0" i="0" u="none" strike="noStrike" kern="1200" dirty="0">
                        <a:solidFill>
                          <a:schemeClr val="tx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35716640"/>
                  </a:ext>
                </a:extLst>
              </a:tr>
              <a:tr h="109170">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1040019</a:t>
                      </a:r>
                      <a:endParaRPr lang="zh-CN" altLang="en-US" sz="1050" b="0" i="0" u="none" strike="noStrike" kern="1200" dirty="0">
                        <a:solidFill>
                          <a:srgbClr val="000000"/>
                        </a:solidFill>
                        <a:effectLst/>
                        <a:latin typeface="+mn-lt"/>
                        <a:ea typeface="等线" panose="02010600030101010101" pitchFamily="2" charset="-122"/>
                        <a:cs typeface="Arial" panose="020B0604020202020204" pitchFamily="34" charset="0"/>
                      </a:endParaRP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enhancement for indirect network sharing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NetShare_CH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12/12/2024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SP-241004</a:t>
                      </a:r>
                      <a:endParaRPr lang="zh-CN" altLang="en-US" sz="1050" kern="1200" dirty="0">
                        <a:solidFill>
                          <a:srgbClr val="000000"/>
                        </a:solidFill>
                        <a:effectLst/>
                        <a:latin typeface="+mn-lt"/>
                        <a:ea typeface="PMingLiU"/>
                        <a:cs typeface="+mn-cs"/>
                      </a:endParaRP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B050"/>
                        </a:solidFill>
                        <a:effectLst/>
                        <a:uLnTx/>
                        <a:uFillTx/>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9961550"/>
                  </a:ext>
                </a:extLst>
              </a:tr>
              <a:tr h="237561">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1050030</a:t>
                      </a:r>
                      <a:endParaRPr lang="zh-CN" altLang="en-US"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GB" sz="1050" kern="1200" dirty="0">
                          <a:solidFill>
                            <a:srgbClr val="000000"/>
                          </a:solidFill>
                          <a:effectLst/>
                          <a:latin typeface="+mn-lt"/>
                          <a:ea typeface="Microsoft YaHei UI" panose="020B0503020204020204" pitchFamily="34" charset="-122"/>
                          <a:cs typeface="+mn-cs"/>
                        </a:rPr>
                        <a:t>Charging Aspects for 5G ProSe Phase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kern="1200" dirty="0">
                          <a:solidFill>
                            <a:srgbClr val="000000"/>
                          </a:solidFill>
                          <a:effectLst/>
                          <a:latin typeface="+mn-lt"/>
                          <a:ea typeface="Microsoft YaHei UI" panose="020B0503020204020204" pitchFamily="34" charset="-122"/>
                          <a:cs typeface="+mn-cs"/>
                        </a:rPr>
                        <a:t>5G_ProSe_Ph3_CH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SP-241156</a:t>
                      </a: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6698659"/>
                  </a:ext>
                </a:extLst>
              </a:tr>
            </a:tbl>
          </a:graphicData>
        </a:graphic>
      </p:graphicFrame>
    </p:spTree>
    <p:extLst>
      <p:ext uri="{BB962C8B-B14F-4D97-AF65-F5344CB8AC3E}">
        <p14:creationId xmlns:p14="http://schemas.microsoft.com/office/powerpoint/2010/main" val="22463684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84601A1-5661-4E4B-8805-C95EC3B5B6B9}"/>
              </a:ext>
            </a:extLst>
          </p:cNvPr>
          <p:cNvGraphicFramePr>
            <a:graphicFrameLocks noGrp="1"/>
          </p:cNvGraphicFramePr>
          <p:nvPr>
            <p:extLst>
              <p:ext uri="{D42A27DB-BD31-4B8C-83A1-F6EECF244321}">
                <p14:modId xmlns:p14="http://schemas.microsoft.com/office/powerpoint/2010/main" val="281123603"/>
              </p:ext>
            </p:extLst>
          </p:nvPr>
        </p:nvGraphicFramePr>
        <p:xfrm>
          <a:off x="157087" y="842010"/>
          <a:ext cx="8738260" cy="517398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721460">
                  <a:extLst>
                    <a:ext uri="{9D8B030D-6E8A-4147-A177-3AD203B41FA5}">
                      <a16:colId xmlns:a16="http://schemas.microsoft.com/office/drawing/2014/main" val="20003"/>
                    </a:ext>
                  </a:extLst>
                </a:gridCol>
                <a:gridCol w="1525283">
                  <a:extLst>
                    <a:ext uri="{9D8B030D-6E8A-4147-A177-3AD203B41FA5}">
                      <a16:colId xmlns:a16="http://schemas.microsoft.com/office/drawing/2014/main" val="20004"/>
                    </a:ext>
                  </a:extLst>
                </a:gridCol>
              </a:tblGrid>
              <a:tr h="144923">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FS_5GSAT_Ph3_CH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FS_NG_RTC_Ph2_CH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PM_KPI_5G_Ph4(CMCC)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 </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AdNRM_Ph3(Samsung)</a:t>
                      </a:r>
                      <a:endParaRPr lang="zh-CN" altLang="en-US" sz="900" b="0" dirty="0">
                        <a:solidFill>
                          <a:srgbClr val="00B050"/>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AdNRM_Ph3 (CATT)</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FS_UAS_Ph2_CH </a:t>
                      </a: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FS_UAS_Ph2_CH</a:t>
                      </a: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r>
                        <a:rPr lang="en-US" altLang="zh-CN" sz="900" dirty="0">
                          <a:solidFill>
                            <a:srgbClr val="FF0000"/>
                          </a:solidFill>
                          <a:latin typeface="+mn-lt"/>
                          <a:cs typeface="Calibri" panose="020F0502020204030204" pitchFamily="34" charset="0"/>
                        </a:rPr>
                        <a:t>PM (not related)</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FS_AmbientIoT</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(TBD)</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r h="1787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FS_EnergySys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67382115"/>
                  </a:ext>
                </a:extLst>
              </a:tr>
            </a:tbl>
          </a:graphicData>
        </a:graphic>
      </p:graphicFrame>
      <p:sp>
        <p:nvSpPr>
          <p:cNvPr id="10" name="Title 3">
            <a:extLst>
              <a:ext uri="{FF2B5EF4-FFF2-40B4-BE49-F238E27FC236}">
                <a16:creationId xmlns:a16="http://schemas.microsoft.com/office/drawing/2014/main" id="{0319C892-A58D-4127-A213-C9FDE9191EB2}"/>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1" name="TextBox 10">
            <a:extLst>
              <a:ext uri="{FF2B5EF4-FFF2-40B4-BE49-F238E27FC236}">
                <a16:creationId xmlns:a16="http://schemas.microsoft.com/office/drawing/2014/main" id="{030D44A9-ACBF-4437-A3AF-C7FBE5085C32}"/>
              </a:ext>
            </a:extLst>
          </p:cNvPr>
          <p:cNvSpPr txBox="1"/>
          <p:nvPr/>
        </p:nvSpPr>
        <p:spPr>
          <a:xfrm>
            <a:off x="8957912" y="569649"/>
            <a:ext cx="3234088" cy="3023905"/>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a:p>
            <a:pPr marL="358775" lvl="1" indent="-176213" fontAlgn="ctr">
              <a:buFont typeface="Wingdings" panose="05000000000000000000" pitchFamily="2" charset="2"/>
              <a:buChar char="Ø"/>
            </a:pPr>
            <a:r>
              <a:rPr lang="en-US" altLang="zh-CN" sz="1050" dirty="0" err="1">
                <a:solidFill>
                  <a:srgbClr val="FF3300"/>
                </a:solidFill>
                <a:latin typeface="Calibri" panose="020F0502020204030204" pitchFamily="34" charset="0"/>
                <a:cs typeface="Calibri" panose="020F0502020204030204" pitchFamily="34" charset="0"/>
              </a:rPr>
              <a:t>FS_AmbientIoT</a:t>
            </a:r>
            <a:endParaRPr lang="en-US" altLang="zh-CN" sz="1050" dirty="0">
              <a:solidFill>
                <a:srgbClr val="FF3300"/>
              </a:solidFill>
              <a:latin typeface="Calibri" panose="020F0502020204030204" pitchFamily="34" charset="0"/>
              <a:cs typeface="Calibri" panose="020F0502020204030204" pitchFamily="34" charset="0"/>
            </a:endParaRPr>
          </a:p>
        </p:txBody>
      </p:sp>
      <p:sp>
        <p:nvSpPr>
          <p:cNvPr id="12" name="矩形 1">
            <a:extLst>
              <a:ext uri="{FF2B5EF4-FFF2-40B4-BE49-F238E27FC236}">
                <a16:creationId xmlns:a16="http://schemas.microsoft.com/office/drawing/2014/main" id="{F8A76DE7-CF59-43EA-BF9A-B9CF0EC85BCB}"/>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271F56D-48A2-4030-B04B-97B859242669}"/>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A70F932F-3087-4B51-AA93-F58AB12C6E51}"/>
              </a:ext>
            </a:extLst>
          </p:cNvPr>
          <p:cNvGraphicFramePr>
            <a:graphicFrameLocks noGrp="1"/>
          </p:cNvGraphicFramePr>
          <p:nvPr>
            <p:extLst/>
          </p:nvPr>
        </p:nvGraphicFramePr>
        <p:xfrm>
          <a:off x="487679" y="852044"/>
          <a:ext cx="4365058" cy="5291070"/>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181964">
                <a:tc>
                  <a:txBody>
                    <a:bodyPr/>
                    <a:lstStyle/>
                    <a:p>
                      <a:pPr algn="ctr"/>
                      <a:r>
                        <a:rPr lang="en-US" altLang="zh-CN" sz="1100" dirty="0">
                          <a:solidFill>
                            <a:schemeClr val="tx1"/>
                          </a:solidFill>
                          <a:latin typeface="+mn-lt"/>
                        </a:rPr>
                        <a:t>Acronym</a:t>
                      </a:r>
                      <a:endParaRPr lang="zh-CN" altLang="en-US" sz="11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100" b="1" kern="1200" dirty="0">
                          <a:solidFill>
                            <a:schemeClr val="tx1"/>
                          </a:solidFill>
                          <a:latin typeface="+mn-lt"/>
                          <a:ea typeface="+mn-ea"/>
                          <a:cs typeface="+mn-cs"/>
                        </a:rPr>
                        <a:t>OAM</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7105">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Netw_Energy_NR_enh</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42619">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FS_Sensing_NR</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NR_AIML_air</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FS_AIML_MGT_Ph2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NR_duplex_evo</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NA</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latin typeface="+mn-lt"/>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OAM (NRM+PM)</a:t>
                      </a:r>
                      <a:r>
                        <a:rPr lang="zh-CN" altLang="en-US" sz="900" b="1" dirty="0">
                          <a:solidFill>
                            <a:srgbClr val="FF0000"/>
                          </a:solidFill>
                          <a:latin typeface="+mn-lt"/>
                        </a:rPr>
                        <a:t>？？</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42619">
                <a:tc>
                  <a:txBody>
                    <a:bodyPr/>
                    <a:lstStyle/>
                    <a:p>
                      <a:pPr algn="ctr" fontAlgn="ctr"/>
                      <a:r>
                        <a:rPr lang="en-US" sz="1100" b="1" i="0" u="none" strike="noStrike" dirty="0" err="1">
                          <a:solidFill>
                            <a:srgbClr val="000000"/>
                          </a:solidFill>
                          <a:effectLst/>
                          <a:latin typeface="+mn-lt"/>
                          <a:ea typeface="等线" panose="02010600030101010101" pitchFamily="2" charset="-122"/>
                        </a:rPr>
                        <a:t>FS_Ambient_IoT_solutions</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4394">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NR_Mob_Ph4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等线" panose="02010600030101010101" pitchFamily="2" charset="-122"/>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4394">
                <a:tc>
                  <a:txBody>
                    <a:bodyPr/>
                    <a:lstStyle/>
                    <a:p>
                      <a:pPr algn="ctr" fontAlgn="ctr"/>
                      <a:r>
                        <a:rPr lang="nn-NO" sz="1100" b="1" i="0" u="none" strike="noStrike" dirty="0">
                          <a:solidFill>
                            <a:srgbClr val="000000"/>
                          </a:solidFill>
                          <a:effectLst/>
                          <a:latin typeface="+mn-lt"/>
                          <a:ea typeface="等线" panose="02010600030101010101" pitchFamily="2" charset="-122"/>
                        </a:rPr>
                        <a:t>LTE_TN_NR_NTN_mob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NR_ENDC_SON_MDT_Ph4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FS_NR_WAB_5GFemto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solidFill>
                            <a:schemeClr val="tx1"/>
                          </a:solidFill>
                          <a:latin typeface="+mn-lt"/>
                        </a:rPr>
                        <a:t>NA</a:t>
                      </a:r>
                      <a:endParaRPr lang="zh-CN" altLang="en-US" sz="9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5780545"/>
                  </a:ext>
                </a:extLst>
              </a:tr>
              <a:tr h="0">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FS_NR_AIML_NGRAN_enh</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3" name="Title 3">
            <a:extLst>
              <a:ext uri="{FF2B5EF4-FFF2-40B4-BE49-F238E27FC236}">
                <a16:creationId xmlns:a16="http://schemas.microsoft.com/office/drawing/2014/main" id="{651ED9DD-CCE9-42E3-80DE-FDD6212B966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矩形 8">
            <a:extLst>
              <a:ext uri="{FF2B5EF4-FFF2-40B4-BE49-F238E27FC236}">
                <a16:creationId xmlns:a16="http://schemas.microsoft.com/office/drawing/2014/main" id="{38040192-84DD-45F3-8C8E-E098BE8331F8}"/>
              </a:ext>
            </a:extLst>
          </p:cNvPr>
          <p:cNvSpPr/>
          <p:nvPr/>
        </p:nvSpPr>
        <p:spPr>
          <a:xfrm>
            <a:off x="9001704" y="7599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5" name="矩形 9">
            <a:extLst>
              <a:ext uri="{FF2B5EF4-FFF2-40B4-BE49-F238E27FC236}">
                <a16:creationId xmlns:a16="http://schemas.microsoft.com/office/drawing/2014/main" id="{B06CCFD3-BF34-402C-93F7-C6A683989159}"/>
              </a:ext>
            </a:extLst>
          </p:cNvPr>
          <p:cNvSpPr/>
          <p:nvPr/>
        </p:nvSpPr>
        <p:spPr>
          <a:xfrm>
            <a:off x="9001704" y="10171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16" name="矩形 10">
            <a:extLst>
              <a:ext uri="{FF2B5EF4-FFF2-40B4-BE49-F238E27FC236}">
                <a16:creationId xmlns:a16="http://schemas.microsoft.com/office/drawing/2014/main" id="{59B57DAA-0AD1-4E02-895F-17B810DC08A0}"/>
              </a:ext>
            </a:extLst>
          </p:cNvPr>
          <p:cNvSpPr/>
          <p:nvPr/>
        </p:nvSpPr>
        <p:spPr>
          <a:xfrm>
            <a:off x="9001704" y="12743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17" name="TextBox 16">
            <a:extLst>
              <a:ext uri="{FF2B5EF4-FFF2-40B4-BE49-F238E27FC236}">
                <a16:creationId xmlns:a16="http://schemas.microsoft.com/office/drawing/2014/main" id="{7ADF38CE-F4E3-4358-B560-EC34356E789D}"/>
              </a:ext>
            </a:extLst>
          </p:cNvPr>
          <p:cNvSpPr txBox="1"/>
          <p:nvPr/>
        </p:nvSpPr>
        <p:spPr>
          <a:xfrm>
            <a:off x="4950420" y="1166842"/>
            <a:ext cx="6887758" cy="4154984"/>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FS_Ambient_IoT_solutions</a:t>
            </a:r>
            <a:endParaRPr lang="en-US" altLang="zh-CN" sz="1200" dirty="0">
              <a:solidFill>
                <a:srgbClr val="FF0000"/>
              </a:solidFill>
              <a:latin typeface="+mn-lt"/>
              <a:cs typeface="Calibri" panose="020F0502020204030204" pitchFamily="34" charset="0"/>
            </a:endParaRP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latin typeface="+mn-lt"/>
                <a:cs typeface="Calibri" panose="020F0502020204030204" pitchFamily="34" charset="0"/>
              </a:rPr>
              <a:t>RAN3:</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FS_NR_WAB_5GFemto</a:t>
            </a:r>
          </a:p>
          <a:p>
            <a:endParaRPr lang="en-US" altLang="zh-CN" sz="1200" dirty="0">
              <a:solidFill>
                <a:srgbClr val="FF0000"/>
              </a:solidFill>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are no extra CH features related to RAN features.</a:t>
            </a:r>
          </a:p>
        </p:txBody>
      </p:sp>
      <p:sp>
        <p:nvSpPr>
          <p:cNvPr id="18" name="TextBox 17">
            <a:extLst>
              <a:ext uri="{FF2B5EF4-FFF2-40B4-BE49-F238E27FC236}">
                <a16:creationId xmlns:a16="http://schemas.microsoft.com/office/drawing/2014/main" id="{928C24C2-975D-43A0-A1A1-E307C1FD90FF}"/>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4FC2EF-B784-4D14-9096-12E14DC7767D}"/>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5">
            <a:extLst>
              <a:ext uri="{FF2B5EF4-FFF2-40B4-BE49-F238E27FC236}">
                <a16:creationId xmlns:a16="http://schemas.microsoft.com/office/drawing/2014/main" id="{2BBE2A99-2FDC-47D2-B7D4-6A7E98135F33}"/>
              </a:ext>
            </a:extLst>
          </p:cNvPr>
          <p:cNvGraphicFramePr>
            <a:graphicFrameLocks noGrp="1"/>
          </p:cNvGraphicFramePr>
          <p:nvPr>
            <p:extLst>
              <p:ext uri="{D42A27DB-BD31-4B8C-83A1-F6EECF244321}">
                <p14:modId xmlns:p14="http://schemas.microsoft.com/office/powerpoint/2010/main" val="1608535305"/>
              </p:ext>
            </p:extLst>
          </p:nvPr>
        </p:nvGraphicFramePr>
        <p:xfrm>
          <a:off x="224818" y="819151"/>
          <a:ext cx="11742361" cy="6088042"/>
        </p:xfrm>
        <a:graphic>
          <a:graphicData uri="http://schemas.openxmlformats.org/drawingml/2006/table">
            <a:tbl>
              <a:tblPr firstRow="1" bandRow="1"/>
              <a:tblGrid>
                <a:gridCol w="727746">
                  <a:extLst>
                    <a:ext uri="{9D8B030D-6E8A-4147-A177-3AD203B41FA5}">
                      <a16:colId xmlns:a16="http://schemas.microsoft.com/office/drawing/2014/main" val="4071695017"/>
                    </a:ext>
                  </a:extLst>
                </a:gridCol>
                <a:gridCol w="1065044">
                  <a:extLst>
                    <a:ext uri="{9D8B030D-6E8A-4147-A177-3AD203B41FA5}">
                      <a16:colId xmlns:a16="http://schemas.microsoft.com/office/drawing/2014/main" val="3614201570"/>
                    </a:ext>
                  </a:extLst>
                </a:gridCol>
                <a:gridCol w="937703">
                  <a:extLst>
                    <a:ext uri="{9D8B030D-6E8A-4147-A177-3AD203B41FA5}">
                      <a16:colId xmlns:a16="http://schemas.microsoft.com/office/drawing/2014/main" val="3327203166"/>
                    </a:ext>
                  </a:extLst>
                </a:gridCol>
                <a:gridCol w="897835">
                  <a:extLst>
                    <a:ext uri="{9D8B030D-6E8A-4147-A177-3AD203B41FA5}">
                      <a16:colId xmlns:a16="http://schemas.microsoft.com/office/drawing/2014/main" val="3630350376"/>
                    </a:ext>
                  </a:extLst>
                </a:gridCol>
                <a:gridCol w="658598">
                  <a:extLst>
                    <a:ext uri="{9D8B030D-6E8A-4147-A177-3AD203B41FA5}">
                      <a16:colId xmlns:a16="http://schemas.microsoft.com/office/drawing/2014/main" val="3202688"/>
                    </a:ext>
                  </a:extLst>
                </a:gridCol>
                <a:gridCol w="494596">
                  <a:extLst>
                    <a:ext uri="{9D8B030D-6E8A-4147-A177-3AD203B41FA5}">
                      <a16:colId xmlns:a16="http://schemas.microsoft.com/office/drawing/2014/main" val="1560111670"/>
                    </a:ext>
                  </a:extLst>
                </a:gridCol>
                <a:gridCol w="822600">
                  <a:extLst>
                    <a:ext uri="{9D8B030D-6E8A-4147-A177-3AD203B41FA5}">
                      <a16:colId xmlns:a16="http://schemas.microsoft.com/office/drawing/2014/main" val="1913383577"/>
                    </a:ext>
                  </a:extLst>
                </a:gridCol>
                <a:gridCol w="640831">
                  <a:extLst>
                    <a:ext uri="{9D8B030D-6E8A-4147-A177-3AD203B41FA5}">
                      <a16:colId xmlns:a16="http://schemas.microsoft.com/office/drawing/2014/main" val="3584294532"/>
                    </a:ext>
                  </a:extLst>
                </a:gridCol>
                <a:gridCol w="851905">
                  <a:extLst>
                    <a:ext uri="{9D8B030D-6E8A-4147-A177-3AD203B41FA5}">
                      <a16:colId xmlns:a16="http://schemas.microsoft.com/office/drawing/2014/main" val="790597164"/>
                    </a:ext>
                  </a:extLst>
                </a:gridCol>
                <a:gridCol w="1387984">
                  <a:extLst>
                    <a:ext uri="{9D8B030D-6E8A-4147-A177-3AD203B41FA5}">
                      <a16:colId xmlns:a16="http://schemas.microsoft.com/office/drawing/2014/main" val="2567962841"/>
                    </a:ext>
                  </a:extLst>
                </a:gridCol>
                <a:gridCol w="822960">
                  <a:extLst>
                    <a:ext uri="{9D8B030D-6E8A-4147-A177-3AD203B41FA5}">
                      <a16:colId xmlns:a16="http://schemas.microsoft.com/office/drawing/2014/main" val="2531575634"/>
                    </a:ext>
                  </a:extLst>
                </a:gridCol>
                <a:gridCol w="693420">
                  <a:extLst>
                    <a:ext uri="{9D8B030D-6E8A-4147-A177-3AD203B41FA5}">
                      <a16:colId xmlns:a16="http://schemas.microsoft.com/office/drawing/2014/main" val="105663574"/>
                    </a:ext>
                  </a:extLst>
                </a:gridCol>
                <a:gridCol w="1741139">
                  <a:extLst>
                    <a:ext uri="{9D8B030D-6E8A-4147-A177-3AD203B41FA5}">
                      <a16:colId xmlns:a16="http://schemas.microsoft.com/office/drawing/2014/main" val="4221935209"/>
                    </a:ext>
                  </a:extLst>
                </a:gridCol>
              </a:tblGrid>
              <a:tr h="163454">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CT3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NR_AIML_air</a:t>
                      </a:r>
                      <a:r>
                        <a:rPr lang="en-US" altLang="zh-CN" sz="700" dirty="0">
                          <a:latin typeface="Calibri" panose="020F0502020204030204" pitchFamily="34" charset="0"/>
                          <a:cs typeface="Calibri" panose="020F0502020204030204" pitchFamily="34" charset="0"/>
                        </a:rPr>
                        <a:t>-Core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FS_NR_AIML_Mob</a:t>
                      </a:r>
                      <a:endParaRPr lang="en-US" altLang="zh-CN" sz="700" dirty="0">
                        <a:latin typeface="Calibri" panose="020F0502020204030204" pitchFamily="34" charset="0"/>
                        <a:cs typeface="Calibri" panose="020F0502020204030204" pitchFamily="34" charset="0"/>
                      </a:endParaRPr>
                    </a:p>
                    <a:p>
                      <a:r>
                        <a:rPr lang="en-US" altLang="zh-CN" sz="700" dirty="0">
                          <a:latin typeface="Calibri" panose="020F0502020204030204" pitchFamily="34" charset="0"/>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FS_NR_AIML_NGRAN_enh</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a:latin typeface="Calibri" panose="020F0502020204030204" pitchFamily="34" charset="0"/>
                          <a:cs typeface="Calibri" panose="020F0502020204030204" pitchFamily="34" charset="0"/>
                        </a:rPr>
                        <a:t>3GPP SA (TR 22.850)</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 (EE</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cost index)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X</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VMR_Ph2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eEDGE_5GC_Ph3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0" dirty="0">
                          <a:latin typeface="Calibri" panose="020F0502020204030204" pitchFamily="34" charset="0"/>
                          <a:cs typeface="Calibri" panose="020F0502020204030204" pitchFamily="34" charset="0"/>
                        </a:rPr>
                        <a:t>SBIProtoc19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3583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5GSAT_Ph3_ARCH (R19)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IoT_NTN_Ph3-Core(R19)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LTE_TN_NR_NTN_mob</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FS_EnergySys</a:t>
                      </a:r>
                      <a:r>
                        <a:rPr lang="en-US" altLang="zh-CN" sz="700" dirty="0">
                          <a:latin typeface="Calibri" panose="020F0502020204030204" pitchFamily="34" charset="0"/>
                          <a:cs typeface="Calibri" panose="020F0502020204030204" pitchFamily="34" charset="0"/>
                        </a:rPr>
                        <a:t>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FS_NR_AIML_NGRAN_enh</a:t>
                      </a:r>
                      <a:r>
                        <a:rPr lang="en-US" altLang="zh-CN" sz="700" dirty="0">
                          <a:latin typeface="Calibri" panose="020F0502020204030204" pitchFamily="34" charset="0"/>
                          <a:cs typeface="Calibri" panose="020F0502020204030204" pitchFamily="34" charset="0"/>
                        </a:rPr>
                        <a:t> (R19)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319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rgbClr val="0000FF"/>
                          </a:solidFill>
                          <a:latin typeface="Calibri" panose="020F0502020204030204" pitchFamily="34" charset="0"/>
                          <a:cs typeface="Calibri" panose="020F0502020204030204" pitchFamily="34" charset="0"/>
                        </a:rPr>
                        <a:t>TS 33.222 (CAPIF)</a:t>
                      </a:r>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23.222(CAPIF)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solidFill>
                            <a:srgbClr val="0000FF"/>
                          </a:solidFill>
                          <a:latin typeface="Calibri" panose="020F0502020204030204" pitchFamily="34" charset="0"/>
                          <a:cs typeface="Calibri" panose="020F0502020204030204" pitchFamily="34" charset="0"/>
                        </a:rPr>
                        <a:t>TS 29.222 (CAPIF)</a:t>
                      </a:r>
                      <a:endParaRPr lang="zh-CN" altLang="en-US" sz="700" dirty="0">
                        <a:solidFill>
                          <a:srgbClr val="0000FF"/>
                        </a:solidFill>
                        <a:latin typeface="Calibri" panose="020F0502020204030204" pitchFamily="34" charset="0"/>
                        <a:cs typeface="Calibri" panose="020F0502020204030204" pitchFamily="34" charset="0"/>
                      </a:endParaRPr>
                    </a:p>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251468">
                <a:tc>
                  <a:txBody>
                    <a:bodyPr/>
                    <a:lstStyle/>
                    <a:p>
                      <a:pPr algn="ctr" fontAlgn="ctr"/>
                      <a:r>
                        <a:rPr lang="en-US" sz="700" b="1" i="0" u="none" strike="noStrike" dirty="0" err="1">
                          <a:solidFill>
                            <a:srgbClr val="00B050"/>
                          </a:solidFill>
                          <a:effectLst/>
                          <a:latin typeface="Calibri" panose="020F0502020204030204" pitchFamily="34" charset="0"/>
                          <a:ea typeface="等线" panose="02010600030101010101" pitchFamily="2" charset="-122"/>
                          <a:cs typeface="Calibri" panose="020F0502020204030204" pitchFamily="34" charset="0"/>
                        </a:rPr>
                        <a:t>MonStra</a:t>
                      </a:r>
                      <a:endParaRPr lang="en-US" sz="700" b="1" i="0" u="none" strike="noStrike" dirty="0">
                        <a:solidFill>
                          <a:srgbClr val="00B05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9" name="TextBox 8">
            <a:extLst>
              <a:ext uri="{FF2B5EF4-FFF2-40B4-BE49-F238E27FC236}">
                <a16:creationId xmlns:a16="http://schemas.microsoft.com/office/drawing/2014/main" id="{88EF213A-7A1A-4FBB-AC5B-B06721534C52}"/>
              </a:ext>
            </a:extLst>
          </p:cNvPr>
          <p:cNvSpPr txBox="1"/>
          <p:nvPr/>
        </p:nvSpPr>
        <p:spPr>
          <a:xfrm rot="21008097">
            <a:off x="9627667" y="455858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F22E426-4220-4F24-93D0-F174B2CC0244}"/>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6">
            <a:extLst>
              <a:ext uri="{FF2B5EF4-FFF2-40B4-BE49-F238E27FC236}">
                <a16:creationId xmlns:a16="http://schemas.microsoft.com/office/drawing/2014/main" id="{5F8ACF00-3C77-452E-B1FC-6C351ECC5F5C}"/>
              </a:ext>
            </a:extLst>
          </p:cNvPr>
          <p:cNvGraphicFramePr>
            <a:graphicFrameLocks noGrp="1"/>
          </p:cNvGraphicFramePr>
          <p:nvPr>
            <p:extLst>
              <p:ext uri="{D42A27DB-BD31-4B8C-83A1-F6EECF244321}">
                <p14:modId xmlns:p14="http://schemas.microsoft.com/office/powerpoint/2010/main" val="1032651297"/>
              </p:ext>
            </p:extLst>
          </p:nvPr>
        </p:nvGraphicFramePr>
        <p:xfrm>
          <a:off x="723088" y="944880"/>
          <a:ext cx="10745823" cy="5212080"/>
        </p:xfrm>
        <a:graphic>
          <a:graphicData uri="http://schemas.openxmlformats.org/drawingml/2006/table">
            <a:tbl>
              <a:tblPr firstRow="1" bandRow="1"/>
              <a:tblGrid>
                <a:gridCol w="832276">
                  <a:extLst>
                    <a:ext uri="{9D8B030D-6E8A-4147-A177-3AD203B41FA5}">
                      <a16:colId xmlns:a16="http://schemas.microsoft.com/office/drawing/2014/main" val="1266671088"/>
                    </a:ext>
                  </a:extLst>
                </a:gridCol>
                <a:gridCol w="1218022">
                  <a:extLst>
                    <a:ext uri="{9D8B030D-6E8A-4147-A177-3AD203B41FA5}">
                      <a16:colId xmlns:a16="http://schemas.microsoft.com/office/drawing/2014/main" val="2242797767"/>
                    </a:ext>
                  </a:extLst>
                </a:gridCol>
                <a:gridCol w="1190543">
                  <a:extLst>
                    <a:ext uri="{9D8B030D-6E8A-4147-A177-3AD203B41FA5}">
                      <a16:colId xmlns:a16="http://schemas.microsoft.com/office/drawing/2014/main" val="1306722892"/>
                    </a:ext>
                  </a:extLst>
                </a:gridCol>
                <a:gridCol w="1407005">
                  <a:extLst>
                    <a:ext uri="{9D8B030D-6E8A-4147-A177-3AD203B41FA5}">
                      <a16:colId xmlns:a16="http://schemas.microsoft.com/office/drawing/2014/main" val="3174082855"/>
                    </a:ext>
                  </a:extLst>
                </a:gridCol>
                <a:gridCol w="1340762">
                  <a:extLst>
                    <a:ext uri="{9D8B030D-6E8A-4147-A177-3AD203B41FA5}">
                      <a16:colId xmlns:a16="http://schemas.microsoft.com/office/drawing/2014/main" val="2572188835"/>
                    </a:ext>
                  </a:extLst>
                </a:gridCol>
                <a:gridCol w="1158240">
                  <a:extLst>
                    <a:ext uri="{9D8B030D-6E8A-4147-A177-3AD203B41FA5}">
                      <a16:colId xmlns:a16="http://schemas.microsoft.com/office/drawing/2014/main" val="2657680655"/>
                    </a:ext>
                  </a:extLst>
                </a:gridCol>
                <a:gridCol w="1292352">
                  <a:extLst>
                    <a:ext uri="{9D8B030D-6E8A-4147-A177-3AD203B41FA5}">
                      <a16:colId xmlns:a16="http://schemas.microsoft.com/office/drawing/2014/main" val="20005"/>
                    </a:ext>
                  </a:extLst>
                </a:gridCol>
                <a:gridCol w="1341120">
                  <a:extLst>
                    <a:ext uri="{9D8B030D-6E8A-4147-A177-3AD203B41FA5}">
                      <a16:colId xmlns:a16="http://schemas.microsoft.com/office/drawing/2014/main" val="1705493217"/>
                    </a:ext>
                  </a:extLst>
                </a:gridCol>
                <a:gridCol w="96550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rPr>
                        <a:t>FS_CAPIF_Ph2_CH</a:t>
                      </a:r>
                      <a:endParaRPr lang="zh-CN" alt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CAPIF(R15)??</a:t>
                      </a:r>
                    </a:p>
                    <a:p>
                      <a:pPr marL="0" algn="l" defTabSz="914400" rtl="0" eaLnBrk="1" latinLnBrk="0" hangingPunct="1"/>
                      <a:r>
                        <a:rPr lang="en-US" altLang="zh-CN" sz="800" kern="1200" dirty="0" err="1">
                          <a:solidFill>
                            <a:srgbClr val="FF0000"/>
                          </a:solidFill>
                          <a:highlight>
                            <a:srgbClr val="FFFF00"/>
                          </a:highlight>
                          <a:latin typeface="微软雅黑" panose="020B0503020204020204" pitchFamily="34" charset="-122"/>
                          <a:ea typeface="微软雅黑" panose="020B0503020204020204" pitchFamily="34" charset="-122"/>
                          <a:cs typeface="+mn-cs"/>
                        </a:rPr>
                        <a:t>eCAPIF</a:t>
                      </a: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(R16)??</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NG_RTC_Ph2??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22.125)</a:t>
                      </a:r>
                    </a:p>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UAS_Ph3(R19)??</a:t>
                      </a:r>
                      <a:endParaRPr lang="zh-CN" altLang="en-US"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highlight>
                            <a:srgbClr val="FFFF00"/>
                          </a:highlight>
                          <a:latin typeface="微软雅黑" panose="020B0503020204020204" pitchFamily="34" charset="-122"/>
                          <a:ea typeface="微软雅黑" panose="020B0503020204020204" pitchFamily="34" charset="-122"/>
                          <a:cs typeface="+mn-cs"/>
                        </a:rPr>
                        <a:t>UAS_Ph3 (R19)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highlight>
                            <a:srgbClr val="FFFF00"/>
                          </a:highlight>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23.256; TS 23.288; TS 23.503; TS 23.502;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highlight>
                            <a:srgbClr val="FFFF00"/>
                          </a:highlight>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(24.501)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(29.502; 29.503; 29.509; 29.510; 29.531)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bl>
          </a:graphicData>
        </a:graphic>
      </p:graphicFrame>
      <p:sp>
        <p:nvSpPr>
          <p:cNvPr id="9" name="TextBox 8">
            <a:extLst>
              <a:ext uri="{FF2B5EF4-FFF2-40B4-BE49-F238E27FC236}">
                <a16:creationId xmlns:a16="http://schemas.microsoft.com/office/drawing/2014/main" id="{3EA0E5A7-84E0-4C8A-827B-1B8957FFC516}"/>
              </a:ext>
            </a:extLst>
          </p:cNvPr>
          <p:cNvSpPr txBox="1"/>
          <p:nvPr/>
        </p:nvSpPr>
        <p:spPr>
          <a:xfrm rot="21008097">
            <a:off x="9073182" y="581959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2DA1AF-F165-46C4-8C38-0DD122B1C99B}"/>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5" name="TextBox 4">
            <a:extLst>
              <a:ext uri="{FF2B5EF4-FFF2-40B4-BE49-F238E27FC236}">
                <a16:creationId xmlns:a16="http://schemas.microsoft.com/office/drawing/2014/main" id="{2AC8A57F-DEC1-496D-BE8D-C247556EEF1A}"/>
              </a:ext>
            </a:extLst>
          </p:cNvPr>
          <p:cNvSpPr txBox="1"/>
          <p:nvPr/>
        </p:nvSpPr>
        <p:spPr>
          <a:xfrm>
            <a:off x="7856225" y="6020895"/>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SP-241424</a:t>
            </a:r>
            <a:endParaRPr lang="zh-CN" altLang="en-US" sz="1050" b="1" dirty="0">
              <a:latin typeface="+mn-lt"/>
            </a:endParaRPr>
          </a:p>
        </p:txBody>
      </p:sp>
      <p:cxnSp>
        <p:nvCxnSpPr>
          <p:cNvPr id="6" name="Straight Connector 5">
            <a:extLst>
              <a:ext uri="{FF2B5EF4-FFF2-40B4-BE49-F238E27FC236}">
                <a16:creationId xmlns:a16="http://schemas.microsoft.com/office/drawing/2014/main" id="{89EDA5B3-FF2F-4780-9B95-7FCAA304F667}"/>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7" name="Straight Connector 6">
            <a:extLst>
              <a:ext uri="{FF2B5EF4-FFF2-40B4-BE49-F238E27FC236}">
                <a16:creationId xmlns:a16="http://schemas.microsoft.com/office/drawing/2014/main" id="{1A1AFABD-776E-4FCF-A8DE-B76E1C9F6D2A}"/>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114">
            <a:extLst>
              <a:ext uri="{FF2B5EF4-FFF2-40B4-BE49-F238E27FC236}">
                <a16:creationId xmlns:a16="http://schemas.microsoft.com/office/drawing/2014/main" id="{D5FC6CB0-E75B-443B-BBEE-C23D9B4C6F6E}"/>
              </a:ext>
            </a:extLst>
          </p:cNvPr>
          <p:cNvCxnSpPr>
            <a:cxnSpLocks noChangeShapeType="1"/>
          </p:cNvCxnSpPr>
          <p:nvPr/>
        </p:nvCxnSpPr>
        <p:spPr bwMode="auto">
          <a:xfrm flipH="1">
            <a:off x="251048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 name="Straight Connector 114">
            <a:extLst>
              <a:ext uri="{FF2B5EF4-FFF2-40B4-BE49-F238E27FC236}">
                <a16:creationId xmlns:a16="http://schemas.microsoft.com/office/drawing/2014/main" id="{29576483-711F-46E0-94A2-C2A71E77D95F}"/>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0" name="TextBox 9">
            <a:extLst>
              <a:ext uri="{FF2B5EF4-FFF2-40B4-BE49-F238E27FC236}">
                <a16:creationId xmlns:a16="http://schemas.microsoft.com/office/drawing/2014/main" id="{975233D7-60B8-4AA1-9307-742C8EC4DAB2}"/>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1" name="Group 10">
            <a:extLst>
              <a:ext uri="{FF2B5EF4-FFF2-40B4-BE49-F238E27FC236}">
                <a16:creationId xmlns:a16="http://schemas.microsoft.com/office/drawing/2014/main" id="{2793734E-99BD-4AEE-8CB9-D96D059B3BD0}"/>
              </a:ext>
            </a:extLst>
          </p:cNvPr>
          <p:cNvGrpSpPr/>
          <p:nvPr/>
        </p:nvGrpSpPr>
        <p:grpSpPr>
          <a:xfrm>
            <a:off x="806488" y="1277610"/>
            <a:ext cx="400050" cy="354013"/>
            <a:chOff x="996003" y="755453"/>
            <a:chExt cx="400050" cy="354013"/>
          </a:xfrm>
        </p:grpSpPr>
        <p:sp>
          <p:nvSpPr>
            <p:cNvPr id="12" name="TextBox 86">
              <a:extLst>
                <a:ext uri="{FF2B5EF4-FFF2-40B4-BE49-F238E27FC236}">
                  <a16:creationId xmlns:a16="http://schemas.microsoft.com/office/drawing/2014/main" id="{1B2DF2C1-D608-40DD-AC0B-369F447BC407}"/>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3" name="TextBox 59">
              <a:extLst>
                <a:ext uri="{FF2B5EF4-FFF2-40B4-BE49-F238E27FC236}">
                  <a16:creationId xmlns:a16="http://schemas.microsoft.com/office/drawing/2014/main" id="{195C6572-517F-4199-B594-5C16A3DDA829}"/>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 name="Group 13">
            <a:extLst>
              <a:ext uri="{FF2B5EF4-FFF2-40B4-BE49-F238E27FC236}">
                <a16:creationId xmlns:a16="http://schemas.microsoft.com/office/drawing/2014/main" id="{43D14379-C890-48C0-AE6A-3AF94FE4318B}"/>
              </a:ext>
            </a:extLst>
          </p:cNvPr>
          <p:cNvGrpSpPr/>
          <p:nvPr/>
        </p:nvGrpSpPr>
        <p:grpSpPr>
          <a:xfrm>
            <a:off x="5660925" y="1277610"/>
            <a:ext cx="403225" cy="354013"/>
            <a:chOff x="6320478" y="755453"/>
            <a:chExt cx="403225" cy="354013"/>
          </a:xfrm>
        </p:grpSpPr>
        <p:sp>
          <p:nvSpPr>
            <p:cNvPr id="15" name="TextBox 86">
              <a:extLst>
                <a:ext uri="{FF2B5EF4-FFF2-40B4-BE49-F238E27FC236}">
                  <a16:creationId xmlns:a16="http://schemas.microsoft.com/office/drawing/2014/main" id="{0166EE55-06E5-424F-8196-23461EFFB8D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6" name="TextBox 60">
              <a:extLst>
                <a:ext uri="{FF2B5EF4-FFF2-40B4-BE49-F238E27FC236}">
                  <a16:creationId xmlns:a16="http://schemas.microsoft.com/office/drawing/2014/main" id="{A9AAB00E-1DCC-4AFB-BB6E-40A1AE8EB654}"/>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7" name="Group 16">
            <a:extLst>
              <a:ext uri="{FF2B5EF4-FFF2-40B4-BE49-F238E27FC236}">
                <a16:creationId xmlns:a16="http://schemas.microsoft.com/office/drawing/2014/main" id="{36D11D3F-306A-41EA-909B-3AFE1263F97D}"/>
              </a:ext>
            </a:extLst>
          </p:cNvPr>
          <p:cNvGrpSpPr/>
          <p:nvPr/>
        </p:nvGrpSpPr>
        <p:grpSpPr>
          <a:xfrm>
            <a:off x="3222594" y="1277610"/>
            <a:ext cx="390525" cy="354013"/>
            <a:chOff x="3678878" y="755453"/>
            <a:chExt cx="390525" cy="354013"/>
          </a:xfrm>
        </p:grpSpPr>
        <p:sp>
          <p:nvSpPr>
            <p:cNvPr id="18" name="TextBox 86">
              <a:extLst>
                <a:ext uri="{FF2B5EF4-FFF2-40B4-BE49-F238E27FC236}">
                  <a16:creationId xmlns:a16="http://schemas.microsoft.com/office/drawing/2014/main" id="{036C0DA8-EA79-45E9-8A10-B5E4DDA8756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9" name="TextBox 61">
              <a:extLst>
                <a:ext uri="{FF2B5EF4-FFF2-40B4-BE49-F238E27FC236}">
                  <a16:creationId xmlns:a16="http://schemas.microsoft.com/office/drawing/2014/main" id="{E698CC41-FF0D-467D-9D7E-D74B78A7130F}"/>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20" name="Group 19">
            <a:extLst>
              <a:ext uri="{FF2B5EF4-FFF2-40B4-BE49-F238E27FC236}">
                <a16:creationId xmlns:a16="http://schemas.microsoft.com/office/drawing/2014/main" id="{07F19D39-1820-42BE-A51B-DE7318E8E949}"/>
              </a:ext>
            </a:extLst>
          </p:cNvPr>
          <p:cNvGrpSpPr/>
          <p:nvPr/>
        </p:nvGrpSpPr>
        <p:grpSpPr>
          <a:xfrm>
            <a:off x="1412102" y="1277610"/>
            <a:ext cx="396875" cy="354013"/>
            <a:chOff x="1684978" y="755453"/>
            <a:chExt cx="396875" cy="354013"/>
          </a:xfrm>
        </p:grpSpPr>
        <p:sp>
          <p:nvSpPr>
            <p:cNvPr id="21" name="TextBox 86">
              <a:extLst>
                <a:ext uri="{FF2B5EF4-FFF2-40B4-BE49-F238E27FC236}">
                  <a16:creationId xmlns:a16="http://schemas.microsoft.com/office/drawing/2014/main" id="{0E4DB8F0-1121-4B30-97BF-CBB79EA7A82D}"/>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2" name="TextBox 62">
              <a:extLst>
                <a:ext uri="{FF2B5EF4-FFF2-40B4-BE49-F238E27FC236}">
                  <a16:creationId xmlns:a16="http://schemas.microsoft.com/office/drawing/2014/main" id="{57B1150F-375D-481C-9E14-1EFFD63DFD99}"/>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3" name="Group 22">
            <a:extLst>
              <a:ext uri="{FF2B5EF4-FFF2-40B4-BE49-F238E27FC236}">
                <a16:creationId xmlns:a16="http://schemas.microsoft.com/office/drawing/2014/main" id="{3AD99D0D-F4D5-41CD-962F-18ACB7B5993A}"/>
              </a:ext>
            </a:extLst>
          </p:cNvPr>
          <p:cNvGrpSpPr/>
          <p:nvPr/>
        </p:nvGrpSpPr>
        <p:grpSpPr>
          <a:xfrm>
            <a:off x="3818683" y="1277610"/>
            <a:ext cx="422275" cy="354013"/>
            <a:chOff x="4367853" y="755453"/>
            <a:chExt cx="422275" cy="354013"/>
          </a:xfrm>
        </p:grpSpPr>
        <p:sp>
          <p:nvSpPr>
            <p:cNvPr id="24" name="TextBox 86">
              <a:extLst>
                <a:ext uri="{FF2B5EF4-FFF2-40B4-BE49-F238E27FC236}">
                  <a16:creationId xmlns:a16="http://schemas.microsoft.com/office/drawing/2014/main" id="{761D082C-EA3E-4418-816E-80C7A489C2CA}"/>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5" name="TextBox 63">
              <a:extLst>
                <a:ext uri="{FF2B5EF4-FFF2-40B4-BE49-F238E27FC236}">
                  <a16:creationId xmlns:a16="http://schemas.microsoft.com/office/drawing/2014/main" id="{48E191C4-EDB1-4A3D-88EF-CE1AC307A335}"/>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6" name="Group 25">
            <a:extLst>
              <a:ext uri="{FF2B5EF4-FFF2-40B4-BE49-F238E27FC236}">
                <a16:creationId xmlns:a16="http://schemas.microsoft.com/office/drawing/2014/main" id="{CEF90B53-BE2D-4866-AB1A-8078B8830141}"/>
              </a:ext>
            </a:extLst>
          </p:cNvPr>
          <p:cNvGrpSpPr/>
          <p:nvPr/>
        </p:nvGrpSpPr>
        <p:grpSpPr>
          <a:xfrm>
            <a:off x="6269714" y="1277610"/>
            <a:ext cx="407988" cy="354013"/>
            <a:chOff x="6884040" y="755453"/>
            <a:chExt cx="407988" cy="354013"/>
          </a:xfrm>
        </p:grpSpPr>
        <p:sp>
          <p:nvSpPr>
            <p:cNvPr id="27" name="TextBox 86">
              <a:extLst>
                <a:ext uri="{FF2B5EF4-FFF2-40B4-BE49-F238E27FC236}">
                  <a16:creationId xmlns:a16="http://schemas.microsoft.com/office/drawing/2014/main" id="{48E371C9-4BA9-446A-979A-03D4C78C00CF}"/>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8" name="TextBox 64">
              <a:extLst>
                <a:ext uri="{FF2B5EF4-FFF2-40B4-BE49-F238E27FC236}">
                  <a16:creationId xmlns:a16="http://schemas.microsoft.com/office/drawing/2014/main" id="{54D0F21B-FC13-4AA6-887A-57C7206AED4E}"/>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9" name="Group 28">
            <a:extLst>
              <a:ext uri="{FF2B5EF4-FFF2-40B4-BE49-F238E27FC236}">
                <a16:creationId xmlns:a16="http://schemas.microsoft.com/office/drawing/2014/main" id="{EB27DEFF-7BF1-4E8E-A892-368D7252BAA0}"/>
              </a:ext>
            </a:extLst>
          </p:cNvPr>
          <p:cNvGrpSpPr/>
          <p:nvPr/>
        </p:nvGrpSpPr>
        <p:grpSpPr>
          <a:xfrm>
            <a:off x="2014541" y="1277610"/>
            <a:ext cx="390525" cy="354013"/>
            <a:chOff x="2464440" y="755453"/>
            <a:chExt cx="390525" cy="354013"/>
          </a:xfrm>
        </p:grpSpPr>
        <p:sp>
          <p:nvSpPr>
            <p:cNvPr id="30" name="TextBox 86">
              <a:extLst>
                <a:ext uri="{FF2B5EF4-FFF2-40B4-BE49-F238E27FC236}">
                  <a16:creationId xmlns:a16="http://schemas.microsoft.com/office/drawing/2014/main" id="{E47CCC74-8467-48B7-9508-83D9633E8166}"/>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31" name="TextBox 65">
              <a:extLst>
                <a:ext uri="{FF2B5EF4-FFF2-40B4-BE49-F238E27FC236}">
                  <a16:creationId xmlns:a16="http://schemas.microsoft.com/office/drawing/2014/main" id="{A46668B1-925D-46E5-8B03-EAA8AB88CDDB}"/>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2" name="Group 31">
            <a:extLst>
              <a:ext uri="{FF2B5EF4-FFF2-40B4-BE49-F238E27FC236}">
                <a16:creationId xmlns:a16="http://schemas.microsoft.com/office/drawing/2014/main" id="{AA161BB9-AA27-49E5-B127-DADAB35FF9A4}"/>
              </a:ext>
            </a:extLst>
          </p:cNvPr>
          <p:cNvGrpSpPr/>
          <p:nvPr/>
        </p:nvGrpSpPr>
        <p:grpSpPr>
          <a:xfrm>
            <a:off x="4446522" y="1277610"/>
            <a:ext cx="406400" cy="354013"/>
            <a:chOff x="5098103" y="755453"/>
            <a:chExt cx="406400" cy="354013"/>
          </a:xfrm>
        </p:grpSpPr>
        <p:sp>
          <p:nvSpPr>
            <p:cNvPr id="33" name="TextBox 86">
              <a:extLst>
                <a:ext uri="{FF2B5EF4-FFF2-40B4-BE49-F238E27FC236}">
                  <a16:creationId xmlns:a16="http://schemas.microsoft.com/office/drawing/2014/main" id="{7EDBD43F-0F98-481F-89FE-CC7BCDB4DC73}"/>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4" name="TextBox 66">
              <a:extLst>
                <a:ext uri="{FF2B5EF4-FFF2-40B4-BE49-F238E27FC236}">
                  <a16:creationId xmlns:a16="http://schemas.microsoft.com/office/drawing/2014/main" id="{3B915487-560D-43C2-B914-438C92012051}"/>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5" name="Group 34">
            <a:extLst>
              <a:ext uri="{FF2B5EF4-FFF2-40B4-BE49-F238E27FC236}">
                <a16:creationId xmlns:a16="http://schemas.microsoft.com/office/drawing/2014/main" id="{23BBFA9A-C446-4421-BC4C-EE4765855890}"/>
              </a:ext>
            </a:extLst>
          </p:cNvPr>
          <p:cNvGrpSpPr/>
          <p:nvPr/>
        </p:nvGrpSpPr>
        <p:grpSpPr>
          <a:xfrm>
            <a:off x="210399" y="1277610"/>
            <a:ext cx="390525" cy="354013"/>
            <a:chOff x="314965" y="755453"/>
            <a:chExt cx="390525" cy="354013"/>
          </a:xfrm>
        </p:grpSpPr>
        <p:sp>
          <p:nvSpPr>
            <p:cNvPr id="36" name="TextBox 86">
              <a:extLst>
                <a:ext uri="{FF2B5EF4-FFF2-40B4-BE49-F238E27FC236}">
                  <a16:creationId xmlns:a16="http://schemas.microsoft.com/office/drawing/2014/main" id="{1F2869D2-90E0-489F-9DF1-F39A17A67EB6}"/>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7" name="TextBox 69">
              <a:extLst>
                <a:ext uri="{FF2B5EF4-FFF2-40B4-BE49-F238E27FC236}">
                  <a16:creationId xmlns:a16="http://schemas.microsoft.com/office/drawing/2014/main" id="{DCE96625-9F3F-4A25-963F-2032D23C4F0C}"/>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8" name="Group 37">
            <a:extLst>
              <a:ext uri="{FF2B5EF4-FFF2-40B4-BE49-F238E27FC236}">
                <a16:creationId xmlns:a16="http://schemas.microsoft.com/office/drawing/2014/main" id="{1247D740-E70D-43C0-9CF4-288919D42080}"/>
              </a:ext>
            </a:extLst>
          </p:cNvPr>
          <p:cNvGrpSpPr/>
          <p:nvPr/>
        </p:nvGrpSpPr>
        <p:grpSpPr>
          <a:xfrm>
            <a:off x="2610630" y="1277610"/>
            <a:ext cx="406400" cy="354013"/>
            <a:chOff x="2991490" y="755453"/>
            <a:chExt cx="406400" cy="354013"/>
          </a:xfrm>
        </p:grpSpPr>
        <p:sp>
          <p:nvSpPr>
            <p:cNvPr id="39" name="TextBox 86">
              <a:extLst>
                <a:ext uri="{FF2B5EF4-FFF2-40B4-BE49-F238E27FC236}">
                  <a16:creationId xmlns:a16="http://schemas.microsoft.com/office/drawing/2014/main" id="{9A218FB1-BC9D-4CB6-8450-4F5D4CD1423E}"/>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40" name="TextBox 70">
              <a:extLst>
                <a:ext uri="{FF2B5EF4-FFF2-40B4-BE49-F238E27FC236}">
                  <a16:creationId xmlns:a16="http://schemas.microsoft.com/office/drawing/2014/main" id="{FA6FFDBF-957F-40E3-9712-CDC978C832B0}"/>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41" name="Group 40">
            <a:extLst>
              <a:ext uri="{FF2B5EF4-FFF2-40B4-BE49-F238E27FC236}">
                <a16:creationId xmlns:a16="http://schemas.microsoft.com/office/drawing/2014/main" id="{21D56733-4258-4469-A506-2EFC4662A6E3}"/>
              </a:ext>
            </a:extLst>
          </p:cNvPr>
          <p:cNvGrpSpPr/>
          <p:nvPr/>
        </p:nvGrpSpPr>
        <p:grpSpPr>
          <a:xfrm>
            <a:off x="5058486" y="1277610"/>
            <a:ext cx="396875" cy="354013"/>
            <a:chOff x="5758503" y="755453"/>
            <a:chExt cx="396875" cy="354013"/>
          </a:xfrm>
        </p:grpSpPr>
        <p:sp>
          <p:nvSpPr>
            <p:cNvPr id="42" name="TextBox 86">
              <a:extLst>
                <a:ext uri="{FF2B5EF4-FFF2-40B4-BE49-F238E27FC236}">
                  <a16:creationId xmlns:a16="http://schemas.microsoft.com/office/drawing/2014/main" id="{DD382702-C0DC-4D95-BFCC-CB1449B4864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3" name="TextBox 71">
              <a:extLst>
                <a:ext uri="{FF2B5EF4-FFF2-40B4-BE49-F238E27FC236}">
                  <a16:creationId xmlns:a16="http://schemas.microsoft.com/office/drawing/2014/main" id="{0443325F-C29C-4B4E-AA08-BF33A3C9AE4A}"/>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4" name="Rectangle 12">
            <a:extLst>
              <a:ext uri="{FF2B5EF4-FFF2-40B4-BE49-F238E27FC236}">
                <a16:creationId xmlns:a16="http://schemas.microsoft.com/office/drawing/2014/main" id="{361F08AC-1AEC-487A-9512-1CBDA6D36022}"/>
              </a:ext>
            </a:extLst>
          </p:cNvPr>
          <p:cNvSpPr>
            <a:spLocks noChangeArrowheads="1"/>
          </p:cNvSpPr>
          <p:nvPr/>
        </p:nvSpPr>
        <p:spPr bwMode="auto">
          <a:xfrm>
            <a:off x="209311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5" name="TextBox 67">
            <a:extLst>
              <a:ext uri="{FF2B5EF4-FFF2-40B4-BE49-F238E27FC236}">
                <a16:creationId xmlns:a16="http://schemas.microsoft.com/office/drawing/2014/main" id="{D6E8D4CB-5941-498A-9A3C-DF1A4DA1E05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6" name="Chevron 60">
            <a:extLst>
              <a:ext uri="{FF2B5EF4-FFF2-40B4-BE49-F238E27FC236}">
                <a16:creationId xmlns:a16="http://schemas.microsoft.com/office/drawing/2014/main" id="{5348FC6E-36B4-4298-90D1-5FEEE1550FFB}"/>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7" name="Star: 5 Points 46">
            <a:extLst>
              <a:ext uri="{FF2B5EF4-FFF2-40B4-BE49-F238E27FC236}">
                <a16:creationId xmlns:a16="http://schemas.microsoft.com/office/drawing/2014/main" id="{117D9257-AEBA-40EB-A495-3D3687966822}"/>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8" name="TextBox 1">
            <a:extLst>
              <a:ext uri="{FF2B5EF4-FFF2-40B4-BE49-F238E27FC236}">
                <a16:creationId xmlns:a16="http://schemas.microsoft.com/office/drawing/2014/main" id="{36FEE40F-A9D9-4FC6-9D1B-256649B30D32}"/>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9" name="Chevron 60">
            <a:extLst>
              <a:ext uri="{FF2B5EF4-FFF2-40B4-BE49-F238E27FC236}">
                <a16:creationId xmlns:a16="http://schemas.microsoft.com/office/drawing/2014/main" id="{60EBEDEB-9B24-4AD7-9F91-D6296D8E024F}"/>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528558C8-A6AC-493D-9D46-6569C7BA2CD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007DA1BF-7D05-4FE3-95E8-E2AA65464633}"/>
              </a:ext>
            </a:extLst>
          </p:cNvPr>
          <p:cNvSpPr/>
          <p:nvPr/>
        </p:nvSpPr>
        <p:spPr bwMode="auto">
          <a:xfrm>
            <a:off x="6324446" y="192868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2" name="Chevron 60">
            <a:extLst>
              <a:ext uri="{FF2B5EF4-FFF2-40B4-BE49-F238E27FC236}">
                <a16:creationId xmlns:a16="http://schemas.microsoft.com/office/drawing/2014/main" id="{FCA37EA0-358A-41BF-9286-006B7934D986}"/>
              </a:ext>
            </a:extLst>
          </p:cNvPr>
          <p:cNvSpPr/>
          <p:nvPr/>
        </p:nvSpPr>
        <p:spPr bwMode="auto">
          <a:xfrm>
            <a:off x="3993302" y="193044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3" name="Chevron 60">
            <a:extLst>
              <a:ext uri="{FF2B5EF4-FFF2-40B4-BE49-F238E27FC236}">
                <a16:creationId xmlns:a16="http://schemas.microsoft.com/office/drawing/2014/main" id="{B6ABB6FA-E5F5-4B60-9E10-AB2B2EF25462}"/>
              </a:ext>
            </a:extLst>
          </p:cNvPr>
          <p:cNvSpPr/>
          <p:nvPr/>
        </p:nvSpPr>
        <p:spPr bwMode="auto">
          <a:xfrm>
            <a:off x="6395557" y="310141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4" name="Chevron 60">
            <a:extLst>
              <a:ext uri="{FF2B5EF4-FFF2-40B4-BE49-F238E27FC236}">
                <a16:creationId xmlns:a16="http://schemas.microsoft.com/office/drawing/2014/main" id="{009F863D-2196-496D-A6F6-BF913D00C062}"/>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5" name="Group 54">
            <a:extLst>
              <a:ext uri="{FF2B5EF4-FFF2-40B4-BE49-F238E27FC236}">
                <a16:creationId xmlns:a16="http://schemas.microsoft.com/office/drawing/2014/main" id="{7D54E802-9FCD-4D92-A7C5-7B9D4D87722F}"/>
              </a:ext>
            </a:extLst>
          </p:cNvPr>
          <p:cNvGrpSpPr/>
          <p:nvPr/>
        </p:nvGrpSpPr>
        <p:grpSpPr>
          <a:xfrm>
            <a:off x="6883266" y="1267450"/>
            <a:ext cx="390850" cy="354013"/>
            <a:chOff x="7359013" y="745293"/>
            <a:chExt cx="390850" cy="354013"/>
          </a:xfrm>
        </p:grpSpPr>
        <p:sp>
          <p:nvSpPr>
            <p:cNvPr id="56" name="TextBox 86">
              <a:extLst>
                <a:ext uri="{FF2B5EF4-FFF2-40B4-BE49-F238E27FC236}">
                  <a16:creationId xmlns:a16="http://schemas.microsoft.com/office/drawing/2014/main" id="{219E27A1-E649-437E-84DD-05C7B0064340}"/>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7" name="TextBox 66">
              <a:extLst>
                <a:ext uri="{FF2B5EF4-FFF2-40B4-BE49-F238E27FC236}">
                  <a16:creationId xmlns:a16="http://schemas.microsoft.com/office/drawing/2014/main" id="{097C716F-A5E1-48A0-B38A-31288EF6F0DB}"/>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8" name="Group 57">
            <a:extLst>
              <a:ext uri="{FF2B5EF4-FFF2-40B4-BE49-F238E27FC236}">
                <a16:creationId xmlns:a16="http://schemas.microsoft.com/office/drawing/2014/main" id="{73D8AAAD-4D6C-4C96-8F85-6CD5B2CABADC}"/>
              </a:ext>
            </a:extLst>
          </p:cNvPr>
          <p:cNvGrpSpPr/>
          <p:nvPr/>
        </p:nvGrpSpPr>
        <p:grpSpPr>
          <a:xfrm>
            <a:off x="7479680" y="1267450"/>
            <a:ext cx="384175" cy="354013"/>
            <a:chOff x="8016563" y="745293"/>
            <a:chExt cx="384175" cy="354013"/>
          </a:xfrm>
        </p:grpSpPr>
        <p:sp>
          <p:nvSpPr>
            <p:cNvPr id="59" name="TextBox 86">
              <a:extLst>
                <a:ext uri="{FF2B5EF4-FFF2-40B4-BE49-F238E27FC236}">
                  <a16:creationId xmlns:a16="http://schemas.microsoft.com/office/drawing/2014/main" id="{57905CD9-B53F-4255-BD60-192BC067FB4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60" name="TextBox 71">
              <a:extLst>
                <a:ext uri="{FF2B5EF4-FFF2-40B4-BE49-F238E27FC236}">
                  <a16:creationId xmlns:a16="http://schemas.microsoft.com/office/drawing/2014/main" id="{A1099C78-612B-478E-B37C-CC2EB2E6EF59}"/>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61" name="TextBox 86">
            <a:extLst>
              <a:ext uri="{FF2B5EF4-FFF2-40B4-BE49-F238E27FC236}">
                <a16:creationId xmlns:a16="http://schemas.microsoft.com/office/drawing/2014/main" id="{81E168DE-A9B6-4488-A56A-812A2AB9D7C5}"/>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2" name="TextBox 60">
            <a:extLst>
              <a:ext uri="{FF2B5EF4-FFF2-40B4-BE49-F238E27FC236}">
                <a16:creationId xmlns:a16="http://schemas.microsoft.com/office/drawing/2014/main" id="{678DD7FA-98C7-44DC-A34A-885A12B0BF32}"/>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3" name="TextBox 60">
            <a:extLst>
              <a:ext uri="{FF2B5EF4-FFF2-40B4-BE49-F238E27FC236}">
                <a16:creationId xmlns:a16="http://schemas.microsoft.com/office/drawing/2014/main" id="{61DCF5FB-1AAF-4233-BA3B-A8CD0B82A290}"/>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4" name="Straight Connector 63">
            <a:extLst>
              <a:ext uri="{FF2B5EF4-FFF2-40B4-BE49-F238E27FC236}">
                <a16:creationId xmlns:a16="http://schemas.microsoft.com/office/drawing/2014/main" id="{5FA8C62D-4ACD-4653-8E3C-5332FB11006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5" name="Star: 5 Points 64">
            <a:extLst>
              <a:ext uri="{FF2B5EF4-FFF2-40B4-BE49-F238E27FC236}">
                <a16:creationId xmlns:a16="http://schemas.microsoft.com/office/drawing/2014/main" id="{7CC469B0-6242-4B9A-B6D9-22BAC954CF8E}"/>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6" name="TextBox 1">
            <a:extLst>
              <a:ext uri="{FF2B5EF4-FFF2-40B4-BE49-F238E27FC236}">
                <a16:creationId xmlns:a16="http://schemas.microsoft.com/office/drawing/2014/main" id="{18915A28-060D-4486-A3AC-31012C933706}"/>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7" name="Chevron 60">
            <a:extLst>
              <a:ext uri="{FF2B5EF4-FFF2-40B4-BE49-F238E27FC236}">
                <a16:creationId xmlns:a16="http://schemas.microsoft.com/office/drawing/2014/main" id="{7A15F251-477B-4AF0-9790-CB454D6C4C5C}"/>
              </a:ext>
            </a:extLst>
          </p:cNvPr>
          <p:cNvSpPr/>
          <p:nvPr/>
        </p:nvSpPr>
        <p:spPr bwMode="auto">
          <a:xfrm>
            <a:off x="4101700" y="240888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8" name="Chevron 60">
            <a:extLst>
              <a:ext uri="{FF2B5EF4-FFF2-40B4-BE49-F238E27FC236}">
                <a16:creationId xmlns:a16="http://schemas.microsoft.com/office/drawing/2014/main" id="{F9D07B0C-DDEC-4358-8191-D22E4BAFDF34}"/>
              </a:ext>
            </a:extLst>
          </p:cNvPr>
          <p:cNvSpPr/>
          <p:nvPr/>
        </p:nvSpPr>
        <p:spPr bwMode="auto">
          <a:xfrm>
            <a:off x="4621254" y="263999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9" name="TextBox 86">
            <a:extLst>
              <a:ext uri="{FF2B5EF4-FFF2-40B4-BE49-F238E27FC236}">
                <a16:creationId xmlns:a16="http://schemas.microsoft.com/office/drawing/2014/main" id="{92DB0BA3-3C31-4608-8AB0-94CD89181008}"/>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70" name="Straight Connector 114">
            <a:extLst>
              <a:ext uri="{FF2B5EF4-FFF2-40B4-BE49-F238E27FC236}">
                <a16:creationId xmlns:a16="http://schemas.microsoft.com/office/drawing/2014/main" id="{F4799ED1-6DEB-43DE-9091-1C3E0569FBFF}"/>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9EB3D2DC-785F-4094-9479-5C4D223A1770}"/>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2CA1254C-51EF-4F3C-8259-57DD5A4EF4EF}"/>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B927F168-00A7-40F7-BC1E-35FE46435E66}"/>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566102B8-AF4B-4C6F-8B81-F51678D60411}"/>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CE740A42-E1D4-4EC5-9289-ADCCA5D83DD4}"/>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D0BAD298-EC02-4A54-9710-68814F41A45D}"/>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2AEA3B0-9765-4EB6-BAED-03711DB4EB3C}"/>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78" name="Straight Connector 114">
            <a:extLst>
              <a:ext uri="{FF2B5EF4-FFF2-40B4-BE49-F238E27FC236}">
                <a16:creationId xmlns:a16="http://schemas.microsoft.com/office/drawing/2014/main" id="{5A120B95-E02A-4CED-BEC9-C4BAB9B5B3BC}"/>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79" name="Straight Connector 114">
            <a:extLst>
              <a:ext uri="{FF2B5EF4-FFF2-40B4-BE49-F238E27FC236}">
                <a16:creationId xmlns:a16="http://schemas.microsoft.com/office/drawing/2014/main" id="{12794B5E-5DF6-48EF-AC6A-90C66E038A98}"/>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80" name="Straight Connector 114">
            <a:extLst>
              <a:ext uri="{FF2B5EF4-FFF2-40B4-BE49-F238E27FC236}">
                <a16:creationId xmlns:a16="http://schemas.microsoft.com/office/drawing/2014/main" id="{BBEFD7D5-F052-4321-9081-2FF81AD8E873}"/>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81" name="Straight Connector 114">
            <a:extLst>
              <a:ext uri="{FF2B5EF4-FFF2-40B4-BE49-F238E27FC236}">
                <a16:creationId xmlns:a16="http://schemas.microsoft.com/office/drawing/2014/main" id="{975B5E6F-C9F7-4113-B26B-D05F85C623C8}"/>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82" name="Chevron 60">
            <a:extLst>
              <a:ext uri="{FF2B5EF4-FFF2-40B4-BE49-F238E27FC236}">
                <a16:creationId xmlns:a16="http://schemas.microsoft.com/office/drawing/2014/main" id="{0AA9AF51-C223-47B8-B739-F8BC2B3A20B5}"/>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3" name="Chevron 60">
            <a:extLst>
              <a:ext uri="{FF2B5EF4-FFF2-40B4-BE49-F238E27FC236}">
                <a16:creationId xmlns:a16="http://schemas.microsoft.com/office/drawing/2014/main" id="{F0EA6511-7F4F-4CFA-B7EA-E63027E20038}"/>
              </a:ext>
            </a:extLst>
          </p:cNvPr>
          <p:cNvSpPr/>
          <p:nvPr/>
        </p:nvSpPr>
        <p:spPr bwMode="auto">
          <a:xfrm>
            <a:off x="5137998" y="217224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4" name="Chevron 60">
            <a:extLst>
              <a:ext uri="{FF2B5EF4-FFF2-40B4-BE49-F238E27FC236}">
                <a16:creationId xmlns:a16="http://schemas.microsoft.com/office/drawing/2014/main" id="{A1B9721A-E2C3-46B1-B13C-31C79E91D27B}"/>
              </a:ext>
            </a:extLst>
          </p:cNvPr>
          <p:cNvSpPr/>
          <p:nvPr/>
        </p:nvSpPr>
        <p:spPr bwMode="auto">
          <a:xfrm>
            <a:off x="8167771" y="263914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5" name="Chevron 60">
            <a:extLst>
              <a:ext uri="{FF2B5EF4-FFF2-40B4-BE49-F238E27FC236}">
                <a16:creationId xmlns:a16="http://schemas.microsoft.com/office/drawing/2014/main" id="{A5646462-F234-41A3-804D-305A0A1F4EB2}"/>
              </a:ext>
            </a:extLst>
          </p:cNvPr>
          <p:cNvSpPr/>
          <p:nvPr/>
        </p:nvSpPr>
        <p:spPr bwMode="auto">
          <a:xfrm>
            <a:off x="4050878" y="217212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6" name="Chevron 60">
            <a:extLst>
              <a:ext uri="{FF2B5EF4-FFF2-40B4-BE49-F238E27FC236}">
                <a16:creationId xmlns:a16="http://schemas.microsoft.com/office/drawing/2014/main" id="{F9FBF152-187F-499A-9040-2740B657FF9F}"/>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7" name="Chevron 60">
            <a:extLst>
              <a:ext uri="{FF2B5EF4-FFF2-40B4-BE49-F238E27FC236}">
                <a16:creationId xmlns:a16="http://schemas.microsoft.com/office/drawing/2014/main" id="{140F0D4C-64BE-4E86-B841-379FEF75BA9F}"/>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8" name="Chevron 60">
            <a:extLst>
              <a:ext uri="{FF2B5EF4-FFF2-40B4-BE49-F238E27FC236}">
                <a16:creationId xmlns:a16="http://schemas.microsoft.com/office/drawing/2014/main" id="{5A2EB65E-857D-4FB9-BB0C-05896240419A}"/>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9" name="Chevron 60">
            <a:extLst>
              <a:ext uri="{FF2B5EF4-FFF2-40B4-BE49-F238E27FC236}">
                <a16:creationId xmlns:a16="http://schemas.microsoft.com/office/drawing/2014/main" id="{342E6D61-6798-4388-860E-519051F9E0E2}"/>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2D487410-507A-46EF-9C0C-9D7883E96362}"/>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Chevron 60">
            <a:extLst>
              <a:ext uri="{FF2B5EF4-FFF2-40B4-BE49-F238E27FC236}">
                <a16:creationId xmlns:a16="http://schemas.microsoft.com/office/drawing/2014/main" id="{86FD6CED-61A3-4764-938B-9AECBD00CC4D}"/>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2" name="Chevron 60">
            <a:extLst>
              <a:ext uri="{FF2B5EF4-FFF2-40B4-BE49-F238E27FC236}">
                <a16:creationId xmlns:a16="http://schemas.microsoft.com/office/drawing/2014/main" id="{D52B8A0F-FAB8-4F66-AD29-C499107E857A}"/>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3" name="Title 1">
            <a:extLst>
              <a:ext uri="{FF2B5EF4-FFF2-40B4-BE49-F238E27FC236}">
                <a16:creationId xmlns:a16="http://schemas.microsoft.com/office/drawing/2014/main" id="{8E1EBC32-BBE8-4FF6-818A-724680DB5440}"/>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94" name="Straight Connector 93">
            <a:extLst>
              <a:ext uri="{FF2B5EF4-FFF2-40B4-BE49-F238E27FC236}">
                <a16:creationId xmlns:a16="http://schemas.microsoft.com/office/drawing/2014/main" id="{C5670A09-8A40-4797-9D48-AF1DAA666F50}"/>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5" name="TextBox 94">
            <a:extLst>
              <a:ext uri="{FF2B5EF4-FFF2-40B4-BE49-F238E27FC236}">
                <a16:creationId xmlns:a16="http://schemas.microsoft.com/office/drawing/2014/main" id="{5A40FFB0-E5EE-4956-A315-73C8B3895059}"/>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6" name="Straight Connector 95">
            <a:extLst>
              <a:ext uri="{FF2B5EF4-FFF2-40B4-BE49-F238E27FC236}">
                <a16:creationId xmlns:a16="http://schemas.microsoft.com/office/drawing/2014/main" id="{86FF6F1C-94D5-4CEE-9654-487DBF83E837}"/>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7" name="TextBox 96">
            <a:extLst>
              <a:ext uri="{FF2B5EF4-FFF2-40B4-BE49-F238E27FC236}">
                <a16:creationId xmlns:a16="http://schemas.microsoft.com/office/drawing/2014/main" id="{63EE8FD4-4E97-41E4-8D31-E0AFE71B63CD}"/>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8" name="Straight Connector 97">
            <a:extLst>
              <a:ext uri="{FF2B5EF4-FFF2-40B4-BE49-F238E27FC236}">
                <a16:creationId xmlns:a16="http://schemas.microsoft.com/office/drawing/2014/main" id="{64A8033E-0F6F-4F11-A170-D375D64CC774}"/>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9" name="TextBox 98">
            <a:extLst>
              <a:ext uri="{FF2B5EF4-FFF2-40B4-BE49-F238E27FC236}">
                <a16:creationId xmlns:a16="http://schemas.microsoft.com/office/drawing/2014/main" id="{67C72575-067A-42E1-80D3-D80386027E5F}"/>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100" name="Thought Bubble: Cloud 99">
            <a:extLst>
              <a:ext uri="{FF2B5EF4-FFF2-40B4-BE49-F238E27FC236}">
                <a16:creationId xmlns:a16="http://schemas.microsoft.com/office/drawing/2014/main" id="{D53B40C9-C19A-4678-B413-A901A4EB9EC2}"/>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1" name="Chevron 60">
            <a:extLst>
              <a:ext uri="{FF2B5EF4-FFF2-40B4-BE49-F238E27FC236}">
                <a16:creationId xmlns:a16="http://schemas.microsoft.com/office/drawing/2014/main" id="{01F9DA0E-18F9-4B53-8A0D-26385B6ABF75}"/>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2" name="TextBox 101">
            <a:extLst>
              <a:ext uri="{FF2B5EF4-FFF2-40B4-BE49-F238E27FC236}">
                <a16:creationId xmlns:a16="http://schemas.microsoft.com/office/drawing/2014/main" id="{A15437E3-FF66-4892-89B6-E649B4561F3A}"/>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3" name="Chevron 58">
            <a:extLst>
              <a:ext uri="{FF2B5EF4-FFF2-40B4-BE49-F238E27FC236}">
                <a16:creationId xmlns:a16="http://schemas.microsoft.com/office/drawing/2014/main" id="{7D40FECF-8AAC-4665-9FCA-9F54191140DC}"/>
              </a:ext>
            </a:extLst>
          </p:cNvPr>
          <p:cNvSpPr/>
          <p:nvPr/>
        </p:nvSpPr>
        <p:spPr bwMode="auto">
          <a:xfrm>
            <a:off x="8057301" y="308843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4" name="Chevron 60">
            <a:extLst>
              <a:ext uri="{FF2B5EF4-FFF2-40B4-BE49-F238E27FC236}">
                <a16:creationId xmlns:a16="http://schemas.microsoft.com/office/drawing/2014/main" id="{E26A1CD4-2222-4DDE-858A-C3D5FB14F16D}"/>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5" name="Thought Bubble: Cloud 104">
            <a:extLst>
              <a:ext uri="{FF2B5EF4-FFF2-40B4-BE49-F238E27FC236}">
                <a16:creationId xmlns:a16="http://schemas.microsoft.com/office/drawing/2014/main" id="{8F440BEE-05F2-47D7-9FE0-8D72C453CAD4}"/>
              </a:ext>
            </a:extLst>
          </p:cNvPr>
          <p:cNvSpPr/>
          <p:nvPr/>
        </p:nvSpPr>
        <p:spPr bwMode="auto">
          <a:xfrm>
            <a:off x="3160180" y="194373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6" name="TextBox 105">
            <a:extLst>
              <a:ext uri="{FF2B5EF4-FFF2-40B4-BE49-F238E27FC236}">
                <a16:creationId xmlns:a16="http://schemas.microsoft.com/office/drawing/2014/main" id="{B66B2E89-976D-41FF-AE0D-9E1B3417A4CB}"/>
              </a:ext>
            </a:extLst>
          </p:cNvPr>
          <p:cNvSpPr txBox="1"/>
          <p:nvPr/>
        </p:nvSpPr>
        <p:spPr>
          <a:xfrm>
            <a:off x="3051807" y="193577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7" name="Thought Bubble: Cloud 106">
            <a:extLst>
              <a:ext uri="{FF2B5EF4-FFF2-40B4-BE49-F238E27FC236}">
                <a16:creationId xmlns:a16="http://schemas.microsoft.com/office/drawing/2014/main" id="{569B7922-52BC-4450-A2D5-65426AE75E7F}"/>
              </a:ext>
            </a:extLst>
          </p:cNvPr>
          <p:cNvSpPr/>
          <p:nvPr/>
        </p:nvSpPr>
        <p:spPr bwMode="auto">
          <a:xfrm>
            <a:off x="5344580" y="307826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8" name="TextBox 107">
            <a:extLst>
              <a:ext uri="{FF2B5EF4-FFF2-40B4-BE49-F238E27FC236}">
                <a16:creationId xmlns:a16="http://schemas.microsoft.com/office/drawing/2014/main" id="{703F8E98-DE59-400F-B3E7-3C8E814DF18A}"/>
              </a:ext>
            </a:extLst>
          </p:cNvPr>
          <p:cNvSpPr txBox="1"/>
          <p:nvPr/>
        </p:nvSpPr>
        <p:spPr>
          <a:xfrm>
            <a:off x="5236207" y="307030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9" name="Title 1">
            <a:extLst>
              <a:ext uri="{FF2B5EF4-FFF2-40B4-BE49-F238E27FC236}">
                <a16:creationId xmlns:a16="http://schemas.microsoft.com/office/drawing/2014/main" id="{6F7D82F0-E0FD-4CE1-9B9A-0B269EE5BF75}"/>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10" name="Chevron 60">
            <a:extLst>
              <a:ext uri="{FF2B5EF4-FFF2-40B4-BE49-F238E27FC236}">
                <a16:creationId xmlns:a16="http://schemas.microsoft.com/office/drawing/2014/main" id="{E5719DD9-D6C8-4B1A-B09E-247DE6049E58}"/>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1" name="Thought Bubble: Cloud 110">
            <a:extLst>
              <a:ext uri="{FF2B5EF4-FFF2-40B4-BE49-F238E27FC236}">
                <a16:creationId xmlns:a16="http://schemas.microsoft.com/office/drawing/2014/main" id="{308F9275-5B3C-433F-82AA-64AD8C6E5952}"/>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2" name="TextBox 111">
            <a:extLst>
              <a:ext uri="{FF2B5EF4-FFF2-40B4-BE49-F238E27FC236}">
                <a16:creationId xmlns:a16="http://schemas.microsoft.com/office/drawing/2014/main" id="{FACF1926-2A48-4CC7-8141-82609A0D845A}"/>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3" name="TextBox 1">
            <a:extLst>
              <a:ext uri="{FF2B5EF4-FFF2-40B4-BE49-F238E27FC236}">
                <a16:creationId xmlns:a16="http://schemas.microsoft.com/office/drawing/2014/main" id="{D9004E89-454B-4BDC-A2C0-61FE3D14109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4" name="Star: 5 Points 113">
            <a:extLst>
              <a:ext uri="{FF2B5EF4-FFF2-40B4-BE49-F238E27FC236}">
                <a16:creationId xmlns:a16="http://schemas.microsoft.com/office/drawing/2014/main" id="{FF86E9FA-EC5E-4ED8-BCE0-71A1EE04D5D7}"/>
              </a:ext>
            </a:extLst>
          </p:cNvPr>
          <p:cNvSpPr/>
          <p:nvPr/>
        </p:nvSpPr>
        <p:spPr bwMode="auto">
          <a:xfrm>
            <a:off x="2656159" y="252770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5" name="TextBox 1">
            <a:extLst>
              <a:ext uri="{FF2B5EF4-FFF2-40B4-BE49-F238E27FC236}">
                <a16:creationId xmlns:a16="http://schemas.microsoft.com/office/drawing/2014/main" id="{502DA9E9-3997-4981-B954-C451EDEF3922}"/>
              </a:ext>
            </a:extLst>
          </p:cNvPr>
          <p:cNvSpPr txBox="1">
            <a:spLocks noChangeArrowheads="1"/>
          </p:cNvSpPr>
          <p:nvPr/>
        </p:nvSpPr>
        <p:spPr bwMode="auto">
          <a:xfrm>
            <a:off x="2276734" y="286421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116" name="Star: 5 Points 115">
            <a:extLst>
              <a:ext uri="{FF2B5EF4-FFF2-40B4-BE49-F238E27FC236}">
                <a16:creationId xmlns:a16="http://schemas.microsoft.com/office/drawing/2014/main" id="{ACA4339C-F319-47A9-8934-47E96720EBC7}"/>
              </a:ext>
            </a:extLst>
          </p:cNvPr>
          <p:cNvSpPr/>
          <p:nvPr/>
        </p:nvSpPr>
        <p:spPr bwMode="auto">
          <a:xfrm>
            <a:off x="2641743" y="203137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7" name="TextBox 1">
            <a:extLst>
              <a:ext uri="{FF2B5EF4-FFF2-40B4-BE49-F238E27FC236}">
                <a16:creationId xmlns:a16="http://schemas.microsoft.com/office/drawing/2014/main" id="{13A28A5D-CC39-4F34-83CB-9057D2B51928}"/>
              </a:ext>
            </a:extLst>
          </p:cNvPr>
          <p:cNvSpPr txBox="1">
            <a:spLocks noChangeArrowheads="1"/>
          </p:cNvSpPr>
          <p:nvPr/>
        </p:nvSpPr>
        <p:spPr bwMode="auto">
          <a:xfrm>
            <a:off x="2262318" y="236788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118" name="Straight Connector 114">
            <a:extLst>
              <a:ext uri="{FF2B5EF4-FFF2-40B4-BE49-F238E27FC236}">
                <a16:creationId xmlns:a16="http://schemas.microsoft.com/office/drawing/2014/main" id="{729C07E3-DC59-4E66-B65C-2A4F97688FA4}"/>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119" name="Chevron 60">
            <a:extLst>
              <a:ext uri="{FF2B5EF4-FFF2-40B4-BE49-F238E27FC236}">
                <a16:creationId xmlns:a16="http://schemas.microsoft.com/office/drawing/2014/main" id="{18DF2A5F-0D70-4EA6-9CDA-5B09424788DF}"/>
              </a:ext>
            </a:extLst>
          </p:cNvPr>
          <p:cNvSpPr/>
          <p:nvPr/>
        </p:nvSpPr>
        <p:spPr bwMode="auto">
          <a:xfrm>
            <a:off x="4054258" y="2872451"/>
            <a:ext cx="4213079" cy="16574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n-lt"/>
                <a:ea typeface="ＭＳ Ｐゴシック" charset="-128"/>
                <a:cs typeface="Arial" pitchFamily="34" charset="0"/>
              </a:rPr>
              <a:t>Management Stage 2/Stage3 St.+</a:t>
            </a:r>
            <a:r>
              <a:rPr lang="fr-FR" sz="900" dirty="0" err="1">
                <a:solidFill>
                  <a:srgbClr val="FF0000"/>
                </a:solidFill>
                <a:latin typeface="+mn-lt"/>
                <a:ea typeface="ＭＳ Ｐゴシック" charset="-128"/>
                <a:cs typeface="Arial" pitchFamily="34" charset="0"/>
              </a:rPr>
              <a:t>Norm</a:t>
            </a:r>
            <a:r>
              <a:rPr lang="fr-FR" sz="900" dirty="0">
                <a:solidFill>
                  <a:srgbClr val="FF0000"/>
                </a:solidFill>
                <a:latin typeface="+mn-lt"/>
                <a:ea typeface="ＭＳ Ｐゴシック" charset="-128"/>
                <a:cs typeface="Arial" pitchFamily="34" charset="0"/>
              </a:rPr>
              <a:t> </a:t>
            </a:r>
            <a:r>
              <a:rPr lang="fr-FR" sz="900" dirty="0" err="1">
                <a:solidFill>
                  <a:srgbClr val="FF0000"/>
                </a:solidFill>
                <a:latin typeface="+mn-lt"/>
                <a:ea typeface="ＭＳ Ｐゴシック" charset="-128"/>
                <a:cs typeface="Arial" pitchFamily="34" charset="0"/>
              </a:rPr>
              <a:t>supporting</a:t>
            </a:r>
            <a:r>
              <a:rPr lang="fr-FR" sz="900" dirty="0">
                <a:solidFill>
                  <a:srgbClr val="FF0000"/>
                </a:solidFill>
                <a:latin typeface="+mn-lt"/>
                <a:ea typeface="ＭＳ Ｐゴシック" charset="-128"/>
                <a:cs typeface="Arial" pitchFamily="34" charset="0"/>
              </a:rPr>
              <a:t> SA&amp;RAN </a:t>
            </a:r>
            <a:r>
              <a:rPr lang="fr-FR" altLang="zh-CN" sz="900" dirty="0">
                <a:solidFill>
                  <a:srgbClr val="FF0000"/>
                </a:solidFill>
                <a:latin typeface="+mn-lt"/>
                <a:ea typeface="ＭＳ Ｐゴシック" charset="-128"/>
              </a:rPr>
              <a:t>(SA5) </a:t>
            </a:r>
            <a:endParaRPr lang="fr-FR" sz="900" dirty="0">
              <a:solidFill>
                <a:srgbClr val="FF0000"/>
              </a:solidFill>
              <a:latin typeface="+mn-lt"/>
              <a:ea typeface="ＭＳ Ｐゴシック" charset="-128"/>
              <a:cs typeface="Arial" pitchFamily="34" charset="0"/>
            </a:endParaRPr>
          </a:p>
        </p:txBody>
      </p:sp>
      <p:sp>
        <p:nvSpPr>
          <p:cNvPr id="121" name="TextBox 120">
            <a:extLst>
              <a:ext uri="{FF2B5EF4-FFF2-40B4-BE49-F238E27FC236}">
                <a16:creationId xmlns:a16="http://schemas.microsoft.com/office/drawing/2014/main" id="{EE373594-8455-44DA-83BA-3C0CF652242C}"/>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22" name="Straight Connector 121">
            <a:extLst>
              <a:ext uri="{FF2B5EF4-FFF2-40B4-BE49-F238E27FC236}">
                <a16:creationId xmlns:a16="http://schemas.microsoft.com/office/drawing/2014/main" id="{DCD04FFF-DDD6-46B4-9F19-7BD175C10DED}"/>
              </a:ext>
            </a:extLst>
          </p:cNvPr>
          <p:cNvCxnSpPr>
            <a:cxnSpLocks/>
            <a:stCxn id="119" idx="3"/>
            <a:endCxn id="121"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5785BBB-EE92-46EE-8127-9F9C08483145}"/>
              </a:ext>
            </a:extLst>
          </p:cNvPr>
          <p:cNvCxnSpPr>
            <a:cxnSpLocks/>
            <a:endCxn id="121"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FCB6B10-4552-435D-83AD-85B4E0BA0344}"/>
              </a:ext>
            </a:extLst>
          </p:cNvPr>
          <p:cNvSpPr txBox="1"/>
          <p:nvPr/>
        </p:nvSpPr>
        <p:spPr>
          <a:xfrm>
            <a:off x="9545314" y="1740767"/>
            <a:ext cx="2490103" cy="4185761"/>
          </a:xfrm>
          <a:prstGeom prst="rect">
            <a:avLst/>
          </a:prstGeom>
          <a:noFill/>
        </p:spPr>
        <p:txBody>
          <a:bodyPr wrap="square" rtlCol="0">
            <a:spAutoFit/>
          </a:bodyPr>
          <a:lstStyle/>
          <a:p>
            <a:r>
              <a:rPr lang="en-GB" altLang="zh-CN" sz="1400" b="1" dirty="0">
                <a:latin typeface="+mn-lt"/>
              </a:rPr>
              <a:t>OAM/CH prime feature:</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Jan.2025 (SA#107/SA5#159)</a:t>
            </a:r>
            <a:endParaRPr lang="zh-CN" altLang="zh-CN" sz="1400" dirty="0">
              <a:latin typeface="+mn-lt"/>
            </a:endParaRPr>
          </a:p>
          <a:p>
            <a:pPr marL="285750" lvl="0" indent="-285750">
              <a:buFont typeface="Wingdings" panose="05000000000000000000" pitchFamily="2" charset="2"/>
              <a:buChar char="Ø"/>
            </a:pPr>
            <a:r>
              <a:rPr lang="en-US" altLang="zh-CN" sz="1400" dirty="0">
                <a:latin typeface="+mn-lt"/>
              </a:rPr>
              <a:t>End of Rel-20 work: Mar.2027 (SA#115/SA5#172)</a:t>
            </a:r>
          </a:p>
          <a:p>
            <a:r>
              <a:rPr lang="en-GB" altLang="zh-CN" sz="1400" dirty="0">
                <a:latin typeface="+mn-lt"/>
              </a:rPr>
              <a:t> </a:t>
            </a:r>
            <a:endParaRPr lang="zh-CN" altLang="zh-CN" sz="1400" dirty="0">
              <a:latin typeface="+mn-lt"/>
            </a:endParaRPr>
          </a:p>
          <a:p>
            <a:r>
              <a:rPr lang="en-GB" altLang="zh-CN" sz="1400" b="1" dirty="0">
                <a:latin typeface="+mn-lt"/>
              </a:rPr>
              <a:t>OAM/CH support to network feature </a:t>
            </a:r>
            <a:r>
              <a:rPr lang="en-GB" altLang="zh-CN" sz="1400" dirty="0">
                <a:latin typeface="+mn-lt"/>
              </a:rPr>
              <a:t>(</a:t>
            </a:r>
            <a:r>
              <a:rPr lang="en-US" altLang="zh-CN" sz="1400" dirty="0">
                <a:latin typeface="+mn-lt"/>
              </a:rPr>
              <a:t>SA5 is ready to support network features pending the availability of inputs from other WGs. )</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Jun.2025 (SA#108/SA5#161)</a:t>
            </a:r>
          </a:p>
          <a:p>
            <a:pPr marL="285750" lvl="0" indent="-285750">
              <a:buFont typeface="Wingdings" panose="05000000000000000000" pitchFamily="2" charset="2"/>
              <a:buChar char="Ø"/>
            </a:pPr>
            <a:r>
              <a:rPr lang="en-GB" altLang="zh-CN" sz="1400" dirty="0">
                <a:latin typeface="+mn-lt"/>
              </a:rPr>
              <a:t>End of Rel-20 study: Mar.2027 (SA#115/SA5#172)</a:t>
            </a:r>
            <a:endParaRPr lang="zh-CN" altLang="zh-CN" sz="1400" dirty="0">
              <a:latin typeface="+mn-lt"/>
            </a:endParaRPr>
          </a:p>
        </p:txBody>
      </p:sp>
      <p:sp>
        <p:nvSpPr>
          <p:cNvPr id="125" name="Chevron 60">
            <a:extLst>
              <a:ext uri="{FF2B5EF4-FFF2-40B4-BE49-F238E27FC236}">
                <a16:creationId xmlns:a16="http://schemas.microsoft.com/office/drawing/2014/main" id="{4C19788E-6B6E-4E19-924F-E2FCF545CB65}"/>
              </a:ext>
            </a:extLst>
          </p:cNvPr>
          <p:cNvSpPr/>
          <p:nvPr/>
        </p:nvSpPr>
        <p:spPr bwMode="auto">
          <a:xfrm>
            <a:off x="3361620" y="5306173"/>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26" name="Chevron 60">
            <a:extLst>
              <a:ext uri="{FF2B5EF4-FFF2-40B4-BE49-F238E27FC236}">
                <a16:creationId xmlns:a16="http://schemas.microsoft.com/office/drawing/2014/main" id="{688F809E-F7B0-4683-AD5A-BB1F13B33339}"/>
              </a:ext>
            </a:extLst>
          </p:cNvPr>
          <p:cNvSpPr/>
          <p:nvPr/>
        </p:nvSpPr>
        <p:spPr bwMode="auto">
          <a:xfrm>
            <a:off x="4039528" y="5311563"/>
            <a:ext cx="4241322" cy="270918"/>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127" name="Title 1">
            <a:extLst>
              <a:ext uri="{FF2B5EF4-FFF2-40B4-BE49-F238E27FC236}">
                <a16:creationId xmlns:a16="http://schemas.microsoft.com/office/drawing/2014/main" id="{CFA57679-78E2-4E52-BC31-57AB883C1798}"/>
              </a:ext>
            </a:extLst>
          </p:cNvPr>
          <p:cNvSpPr txBox="1">
            <a:spLocks/>
          </p:cNvSpPr>
          <p:nvPr/>
        </p:nvSpPr>
        <p:spPr bwMode="auto">
          <a:xfrm>
            <a:off x="6767622" y="1620175"/>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128" name="Chevron 60">
            <a:extLst>
              <a:ext uri="{FF2B5EF4-FFF2-40B4-BE49-F238E27FC236}">
                <a16:creationId xmlns:a16="http://schemas.microsoft.com/office/drawing/2014/main" id="{E910609E-7519-43DA-97A7-10AC69EA7F10}"/>
              </a:ext>
            </a:extLst>
          </p:cNvPr>
          <p:cNvSpPr/>
          <p:nvPr/>
        </p:nvSpPr>
        <p:spPr bwMode="auto">
          <a:xfrm>
            <a:off x="2952908" y="2863241"/>
            <a:ext cx="1152244" cy="192816"/>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700" dirty="0">
                <a:solidFill>
                  <a:srgbClr val="FF0000"/>
                </a:solidFill>
                <a:latin typeface="+mn-lt"/>
                <a:ea typeface="ＭＳ Ｐゴシック" charset="-128"/>
              </a:rPr>
              <a:t>OAM/CH prime Stage1</a:t>
            </a:r>
          </a:p>
        </p:txBody>
      </p:sp>
      <p:sp>
        <p:nvSpPr>
          <p:cNvPr id="129" name="TextBox 128">
            <a:extLst>
              <a:ext uri="{FF2B5EF4-FFF2-40B4-BE49-F238E27FC236}">
                <a16:creationId xmlns:a16="http://schemas.microsoft.com/office/drawing/2014/main" id="{4FF9F731-E63E-4ADE-A2CF-CE4D6AFB85FE}"/>
              </a:ext>
            </a:extLst>
          </p:cNvPr>
          <p:cNvSpPr txBox="1"/>
          <p:nvPr/>
        </p:nvSpPr>
        <p:spPr>
          <a:xfrm rot="21008097">
            <a:off x="233936" y="5374242"/>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06624500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E34D-9C9F-4609-A944-E0D055A7086E}"/>
              </a:ext>
            </a:extLst>
          </p:cNvPr>
          <p:cNvSpPr>
            <a:spLocks noGrp="1"/>
          </p:cNvSpPr>
          <p:nvPr>
            <p:ph type="title"/>
          </p:nvPr>
        </p:nvSpPr>
        <p:spPr/>
        <p:txBody>
          <a:bodyPr/>
          <a:lstStyle/>
          <a:p>
            <a:r>
              <a:rPr lang="en-US" altLang="zh-CN" dirty="0"/>
              <a:t>Detailed Rel-20 time plan with 5GA/6G</a:t>
            </a:r>
            <a:endParaRPr lang="zh-CN" altLang="en-US" dirty="0"/>
          </a:p>
        </p:txBody>
      </p:sp>
      <p:sp>
        <p:nvSpPr>
          <p:cNvPr id="3" name="Content Placeholder 2">
            <a:extLst>
              <a:ext uri="{FF2B5EF4-FFF2-40B4-BE49-F238E27FC236}">
                <a16:creationId xmlns:a16="http://schemas.microsoft.com/office/drawing/2014/main" id="{4FA983E6-F8CF-4F6A-960A-86F4510861A6}"/>
              </a:ext>
            </a:extLst>
          </p:cNvPr>
          <p:cNvSpPr>
            <a:spLocks noGrp="1"/>
          </p:cNvSpPr>
          <p:nvPr>
            <p:ph idx="1"/>
          </p:nvPr>
        </p:nvSpPr>
        <p:spPr>
          <a:xfrm>
            <a:off x="647700" y="1268627"/>
            <a:ext cx="10951176" cy="1944130"/>
          </a:xfrm>
          <a:ln>
            <a:solidFill>
              <a:schemeClr val="tx1"/>
            </a:solidFill>
          </a:ln>
        </p:spPr>
        <p:txBody>
          <a:bodyPr/>
          <a:lstStyle/>
          <a:p>
            <a:pPr marL="0" indent="0">
              <a:buNone/>
            </a:pPr>
            <a:r>
              <a:rPr lang="en-GB" altLang="zh-CN" sz="1600" b="1" dirty="0"/>
              <a:t>Overall Plan:</a:t>
            </a:r>
          </a:p>
          <a:p>
            <a:r>
              <a:rPr lang="en-GB" altLang="zh-CN" sz="1600" b="1" dirty="0"/>
              <a:t>OAM/CH prime feature:</a:t>
            </a:r>
            <a:endParaRPr lang="zh-CN" altLang="zh-CN" sz="1600" dirty="0"/>
          </a:p>
          <a:p>
            <a:pPr lvl="1"/>
            <a:r>
              <a:rPr lang="en-GB" altLang="zh-CN" sz="1050" dirty="0"/>
              <a:t>Start of Rel-20 study: Jan.2025 (SA#107/SA5#159)</a:t>
            </a:r>
          </a:p>
          <a:p>
            <a:pPr lvl="1"/>
            <a:r>
              <a:rPr lang="en-GB" altLang="zh-CN" sz="1050" dirty="0"/>
              <a:t>End of Rel-20 work: Mar.2027 (SA#115/SA5#172)</a:t>
            </a:r>
            <a:endParaRPr lang="zh-CN" altLang="zh-CN" sz="1050" dirty="0"/>
          </a:p>
          <a:p>
            <a:r>
              <a:rPr lang="en-GB" altLang="zh-CN" sz="1600" b="1" dirty="0"/>
              <a:t>OAM/CH support to network feature (SA5 is ready to support network features pending the availability of inputs from other WGs. )</a:t>
            </a:r>
            <a:endParaRPr lang="zh-CN" altLang="zh-CN" sz="1600" dirty="0"/>
          </a:p>
          <a:p>
            <a:pPr lvl="1"/>
            <a:r>
              <a:rPr lang="en-GB" altLang="zh-CN" sz="1050" dirty="0"/>
              <a:t>Start of Rel-20 study: Jun.2025 (SA#108/SA5#161)</a:t>
            </a:r>
            <a:endParaRPr lang="zh-CN" altLang="zh-CN" sz="1050" dirty="0"/>
          </a:p>
          <a:p>
            <a:pPr lvl="1"/>
            <a:r>
              <a:rPr lang="en-GB" altLang="zh-CN" sz="1050" dirty="0"/>
              <a:t>End of Rel-20 study: Mar.2027 (SA#115/SA5#172)</a:t>
            </a:r>
            <a:endParaRPr lang="zh-CN" altLang="en-US" sz="1050" dirty="0"/>
          </a:p>
        </p:txBody>
      </p:sp>
      <p:sp>
        <p:nvSpPr>
          <p:cNvPr id="4" name="Rectangle 3">
            <a:extLst>
              <a:ext uri="{FF2B5EF4-FFF2-40B4-BE49-F238E27FC236}">
                <a16:creationId xmlns:a16="http://schemas.microsoft.com/office/drawing/2014/main" id="{79C55F42-DC8A-44FB-9DE1-6A11CB63075E}"/>
              </a:ext>
            </a:extLst>
          </p:cNvPr>
          <p:cNvSpPr/>
          <p:nvPr/>
        </p:nvSpPr>
        <p:spPr>
          <a:xfrm>
            <a:off x="647700" y="3282951"/>
            <a:ext cx="5448300" cy="2930033"/>
          </a:xfrm>
          <a:prstGeom prst="rect">
            <a:avLst/>
          </a:prstGeom>
          <a:ln>
            <a:solidFill>
              <a:schemeClr val="tx1"/>
            </a:solidFill>
          </a:ln>
        </p:spPr>
        <p:txBody>
          <a:bodyPr wrap="square">
            <a:spAutoFit/>
          </a:bodyPr>
          <a:lstStyle/>
          <a:p>
            <a:pPr>
              <a:spcBef>
                <a:spcPct val="20000"/>
              </a:spcBef>
            </a:pPr>
            <a:r>
              <a:rPr lang="en-US" altLang="zh-CN" sz="1800" b="1" dirty="0">
                <a:latin typeface="+mn-lt"/>
                <a:cs typeface="+mn-cs"/>
              </a:rPr>
              <a:t>5GA:</a:t>
            </a:r>
          </a:p>
          <a:p>
            <a:pPr marL="609585" indent="-609585">
              <a:spcBef>
                <a:spcPct val="20000"/>
              </a:spcBef>
              <a:buBlip>
                <a:blip r:embed="rId2"/>
              </a:buBlip>
            </a:pPr>
            <a:r>
              <a:rPr lang="en-US" altLang="zh-CN" sz="1800" b="1" dirty="0">
                <a:latin typeface="+mn-lt"/>
                <a:cs typeface="+mn-cs"/>
              </a:rPr>
              <a:t>OAM/CH Prime:</a:t>
            </a:r>
          </a:p>
          <a:p>
            <a:pPr marL="989013" lvl="1" indent="-379413">
              <a:spcBef>
                <a:spcPct val="20000"/>
              </a:spcBef>
              <a:buClr>
                <a:srgbClr val="C00000"/>
              </a:buClr>
              <a:buBlip>
                <a:blip r:embed="rId3"/>
              </a:buBlip>
            </a:pPr>
            <a:r>
              <a:rPr lang="en-US" altLang="zh-CN" sz="1100" dirty="0">
                <a:latin typeface="+mn-lt"/>
              </a:rPr>
              <a:t>OAM/CH prime Stage-1 freeze: Jun 2025 – (same as SA1 stage-1 freeze)</a:t>
            </a:r>
          </a:p>
          <a:p>
            <a:pPr marL="989013" lvl="1" indent="-379413">
              <a:spcBef>
                <a:spcPct val="20000"/>
              </a:spcBef>
              <a:buClr>
                <a:srgbClr val="C00000"/>
              </a:buClr>
              <a:buBlip>
                <a:blip r:embed="rId3"/>
              </a:buBlip>
            </a:pPr>
            <a:r>
              <a:rPr lang="en-US" altLang="zh-CN" sz="1100" dirty="0">
                <a:latin typeface="+mn-lt"/>
              </a:rPr>
              <a:t>Stage-2 freeze : Jun 2026 (&gt;=80%); Sep 2026 (100%) – (same as SA2 stage-2 freeze)</a:t>
            </a:r>
          </a:p>
          <a:p>
            <a:pPr marL="989013" lvl="1" indent="-379413">
              <a:spcBef>
                <a:spcPct val="20000"/>
              </a:spcBef>
              <a:buClr>
                <a:srgbClr val="C00000"/>
              </a:buClr>
              <a:buBlip>
                <a:blip r:embed="rId3"/>
              </a:buBlip>
            </a:pPr>
            <a:r>
              <a:rPr lang="en-US" altLang="zh-CN" sz="1100" dirty="0">
                <a:latin typeface="+mn-lt"/>
              </a:rPr>
              <a:t>Stage-3 freeze : Mar 2027 – (same as CT stage-3 freeze)</a:t>
            </a:r>
          </a:p>
          <a:p>
            <a:pPr marL="609585" indent="-609585">
              <a:spcBef>
                <a:spcPct val="20000"/>
              </a:spcBef>
              <a:buBlip>
                <a:blip r:embed="rId2"/>
              </a:buBlip>
            </a:pPr>
            <a:r>
              <a:rPr lang="en-US" altLang="zh-CN" sz="1800" b="1" dirty="0">
                <a:latin typeface="+mn-lt"/>
                <a:cs typeface="+mn-cs"/>
              </a:rPr>
              <a:t>OAM/CH support network features: </a:t>
            </a:r>
          </a:p>
          <a:p>
            <a:pPr marL="989013" lvl="1" indent="-379413">
              <a:spcBef>
                <a:spcPct val="20000"/>
              </a:spcBef>
              <a:buClr>
                <a:srgbClr val="C00000"/>
              </a:buClr>
              <a:buBlip>
                <a:blip r:embed="rId3"/>
              </a:buBlip>
            </a:pPr>
            <a:r>
              <a:rPr lang="en-US" altLang="zh-CN" sz="1100" dirty="0">
                <a:latin typeface="+mn-lt"/>
              </a:rPr>
              <a:t>OAM/CH support Stage-1 freeze : Dec 2025 – (6 months later than SA1 stage-1 freeze)</a:t>
            </a:r>
          </a:p>
          <a:p>
            <a:pPr marL="989013" lvl="1" indent="-379413">
              <a:spcBef>
                <a:spcPct val="20000"/>
              </a:spcBef>
              <a:buClr>
                <a:srgbClr val="C00000"/>
              </a:buClr>
              <a:buBlip>
                <a:blip r:embed="rId3"/>
              </a:buBlip>
            </a:pPr>
            <a:r>
              <a:rPr lang="en-US" altLang="zh-CN" sz="1100" dirty="0">
                <a:latin typeface="+mn-lt"/>
              </a:rPr>
              <a:t>Stage-2 freeze: Sep 2026 (&gt;=80%); Dec 2026 (100%) – (3 months later than SA2 stage-2 freeze)</a:t>
            </a:r>
          </a:p>
          <a:p>
            <a:pPr marL="989013" lvl="1" indent="-379413">
              <a:spcBef>
                <a:spcPct val="20000"/>
              </a:spcBef>
              <a:buClr>
                <a:srgbClr val="C00000"/>
              </a:buClr>
              <a:buBlip>
                <a:blip r:embed="rId3"/>
              </a:buBlip>
            </a:pPr>
            <a:r>
              <a:rPr lang="en-US" altLang="zh-CN" sz="1100" dirty="0">
                <a:latin typeface="+mn-lt"/>
              </a:rPr>
              <a:t>Stage-3 freeze : Mar 2027 – (3 months earlier than CT </a:t>
            </a:r>
            <a:r>
              <a:rPr lang="en-US" altLang="zh-CN" sz="1100" dirty="0" err="1">
                <a:latin typeface="+mn-lt"/>
              </a:rPr>
              <a:t>OpenAPI</a:t>
            </a:r>
            <a:r>
              <a:rPr lang="en-US" altLang="zh-CN" sz="1100" dirty="0">
                <a:latin typeface="+mn-lt"/>
              </a:rPr>
              <a:t>/ASN.1 freeze)</a:t>
            </a:r>
          </a:p>
        </p:txBody>
      </p:sp>
      <p:sp>
        <p:nvSpPr>
          <p:cNvPr id="5" name="Rectangle 4">
            <a:extLst>
              <a:ext uri="{FF2B5EF4-FFF2-40B4-BE49-F238E27FC236}">
                <a16:creationId xmlns:a16="http://schemas.microsoft.com/office/drawing/2014/main" id="{10914C5E-C134-4EE1-93F9-A3C283F4B47E}"/>
              </a:ext>
            </a:extLst>
          </p:cNvPr>
          <p:cNvSpPr/>
          <p:nvPr/>
        </p:nvSpPr>
        <p:spPr>
          <a:xfrm>
            <a:off x="6096000" y="3282953"/>
            <a:ext cx="5448300" cy="2930032"/>
          </a:xfrm>
          <a:prstGeom prst="rect">
            <a:avLst/>
          </a:prstGeom>
          <a:ln>
            <a:solidFill>
              <a:schemeClr val="tx1"/>
            </a:solidFill>
          </a:ln>
        </p:spPr>
        <p:txBody>
          <a:bodyPr wrap="square">
            <a:spAutoFit/>
          </a:bodyPr>
          <a:lstStyle/>
          <a:p>
            <a:pPr>
              <a:spcBef>
                <a:spcPct val="20000"/>
              </a:spcBef>
            </a:pPr>
            <a:r>
              <a:rPr lang="en-US" altLang="zh-CN" sz="1600" b="1" dirty="0">
                <a:latin typeface="+mn-lt"/>
                <a:cs typeface="+mn-cs"/>
              </a:rPr>
              <a:t>6G SI Approval:</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SI approval: TSG#108 (Jun 2025) – (same as SA2 SI approval)</a:t>
            </a:r>
          </a:p>
          <a:p>
            <a:pPr marL="609585" indent="-609585">
              <a:spcBef>
                <a:spcPct val="20000"/>
              </a:spcBef>
              <a:buBlip>
                <a:blip r:embed="rId2"/>
              </a:buBlip>
            </a:pPr>
            <a:r>
              <a:rPr lang="en-US" altLang="zh-CN" sz="1600" b="1" dirty="0">
                <a:latin typeface="+mn-lt"/>
                <a:cs typeface="+mn-cs"/>
              </a:rPr>
              <a:t>OAM/CH support: </a:t>
            </a:r>
          </a:p>
          <a:p>
            <a:pPr marL="989013" lvl="1" indent="-379413">
              <a:spcBef>
                <a:spcPct val="20000"/>
              </a:spcBef>
              <a:buClr>
                <a:srgbClr val="C00000"/>
              </a:buClr>
              <a:buBlip>
                <a:blip r:embed="rId3"/>
              </a:buBlip>
            </a:pPr>
            <a:r>
              <a:rPr lang="en-US" altLang="zh-CN" sz="1050" dirty="0">
                <a:latin typeface="+mn-lt"/>
              </a:rPr>
              <a:t>SA5 SI approval: TSG#110 (Dec 2025) – (6 months later than SA2 SI approval)</a:t>
            </a:r>
          </a:p>
          <a:p>
            <a:pPr>
              <a:spcBef>
                <a:spcPct val="20000"/>
              </a:spcBef>
            </a:pPr>
            <a:r>
              <a:rPr lang="en-US" altLang="zh-CN" sz="1600" b="1" dirty="0">
                <a:latin typeface="+mn-lt"/>
                <a:cs typeface="+mn-cs"/>
              </a:rPr>
              <a:t>6G SI completion: </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a:p>
            <a:pPr marL="609585" indent="-609585">
              <a:spcBef>
                <a:spcPct val="20000"/>
              </a:spcBef>
              <a:buBlip>
                <a:blip r:embed="rId2"/>
              </a:buBlip>
            </a:pPr>
            <a:r>
              <a:rPr lang="en-US" altLang="zh-CN" sz="1600" b="1" dirty="0">
                <a:latin typeface="+mn-lt"/>
                <a:cs typeface="+mn-cs"/>
              </a:rPr>
              <a:t>OAM/CH support:</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p:txBody>
      </p:sp>
      <p:sp>
        <p:nvSpPr>
          <p:cNvPr id="6" name="TextBox 5">
            <a:extLst>
              <a:ext uri="{FF2B5EF4-FFF2-40B4-BE49-F238E27FC236}">
                <a16:creationId xmlns:a16="http://schemas.microsoft.com/office/drawing/2014/main" id="{FC324EC7-85DA-423A-B389-81F6E7A3F00F}"/>
              </a:ext>
            </a:extLst>
          </p:cNvPr>
          <p:cNvSpPr txBox="1"/>
          <p:nvPr/>
        </p:nvSpPr>
        <p:spPr>
          <a:xfrm rot="21008097">
            <a:off x="9392336" y="1484877"/>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14434515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5" name="TextBox 4">
            <a:extLst>
              <a:ext uri="{FF2B5EF4-FFF2-40B4-BE49-F238E27FC236}">
                <a16:creationId xmlns:a16="http://schemas.microsoft.com/office/drawing/2014/main" id="{34DF4E41-A565-4FEF-86E4-FDD109B706F0}"/>
              </a:ext>
            </a:extLst>
          </p:cNvPr>
          <p:cNvSpPr txBox="1"/>
          <p:nvPr/>
        </p:nvSpPr>
        <p:spPr>
          <a:xfrm rot="21008097">
            <a:off x="9392336" y="1484877"/>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09703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E5DD-C749-4217-918B-F738BFFE7D65}"/>
              </a:ext>
            </a:extLst>
          </p:cNvPr>
          <p:cNvSpPr>
            <a:spLocks noGrp="1"/>
          </p:cNvSpPr>
          <p:nvPr>
            <p:ph type="title"/>
          </p:nvPr>
        </p:nvSpPr>
        <p:spPr/>
        <p:txBody>
          <a:bodyPr/>
          <a:lstStyle/>
          <a:p>
            <a:r>
              <a:rPr lang="en-US" altLang="zh-CN" dirty="0"/>
              <a:t>TU allocation portion of 5GA part/6G part in Rel-20</a:t>
            </a:r>
            <a:endParaRPr lang="zh-CN" altLang="en-US" dirty="0"/>
          </a:p>
        </p:txBody>
      </p:sp>
      <p:sp>
        <p:nvSpPr>
          <p:cNvPr id="3" name="Content Placeholder 2">
            <a:extLst>
              <a:ext uri="{FF2B5EF4-FFF2-40B4-BE49-F238E27FC236}">
                <a16:creationId xmlns:a16="http://schemas.microsoft.com/office/drawing/2014/main" id="{031A0D0C-059F-43BA-822D-392A781BD86F}"/>
              </a:ext>
            </a:extLst>
          </p:cNvPr>
          <p:cNvSpPr>
            <a:spLocks noGrp="1"/>
          </p:cNvSpPr>
          <p:nvPr>
            <p:ph idx="1"/>
          </p:nvPr>
        </p:nvSpPr>
        <p:spPr/>
        <p:txBody>
          <a:bodyPr/>
          <a:lstStyle/>
          <a:p>
            <a:r>
              <a:rPr lang="en-US" altLang="zh-CN" sz="2800" dirty="0"/>
              <a:t>SA5 has discussed the</a:t>
            </a:r>
            <a:r>
              <a:rPr lang="zh-CN" altLang="en-US" sz="2800" dirty="0"/>
              <a:t> </a:t>
            </a:r>
            <a:r>
              <a:rPr lang="en-US" altLang="zh-CN" sz="2800" dirty="0"/>
              <a:t>TU</a:t>
            </a:r>
            <a:r>
              <a:rPr lang="zh-CN" altLang="en-US" sz="2800" dirty="0"/>
              <a:t> </a:t>
            </a:r>
            <a:r>
              <a:rPr lang="en-US" altLang="zh-CN" sz="2800" dirty="0"/>
              <a:t>allocation</a:t>
            </a:r>
            <a:r>
              <a:rPr lang="zh-CN" altLang="en-US" sz="2800" dirty="0"/>
              <a:t> </a:t>
            </a:r>
            <a:r>
              <a:rPr lang="en-US" altLang="zh-CN" sz="2800" dirty="0"/>
              <a:t>and</a:t>
            </a:r>
            <a:r>
              <a:rPr lang="zh-CN" altLang="en-US" sz="2800" dirty="0"/>
              <a:t> </a:t>
            </a:r>
            <a:r>
              <a:rPr lang="en-US" altLang="zh-CN" sz="2800" dirty="0"/>
              <a:t>hasn’t</a:t>
            </a:r>
            <a:r>
              <a:rPr lang="zh-CN" altLang="en-US" sz="2800" dirty="0"/>
              <a:t> </a:t>
            </a:r>
            <a:r>
              <a:rPr lang="en-US" altLang="zh-CN" sz="2800" dirty="0"/>
              <a:t>reached</a:t>
            </a:r>
            <a:r>
              <a:rPr lang="zh-CN" altLang="en-US" sz="2800" dirty="0"/>
              <a:t> </a:t>
            </a:r>
            <a:r>
              <a:rPr lang="en-US" altLang="zh-CN" sz="2800" dirty="0"/>
              <a:t>agreement</a:t>
            </a:r>
            <a:r>
              <a:rPr lang="zh-CN" altLang="en-US" sz="2800" dirty="0"/>
              <a:t> </a:t>
            </a:r>
            <a:r>
              <a:rPr lang="en-US" altLang="zh-CN" sz="2800" dirty="0"/>
              <a:t>yet. The following information are currently under discussion: </a:t>
            </a:r>
          </a:p>
          <a:p>
            <a:pPr lvl="1"/>
            <a:r>
              <a:rPr lang="en-US" altLang="zh-CN" sz="2400" dirty="0"/>
              <a:t>Management support of network features:</a:t>
            </a:r>
          </a:p>
          <a:p>
            <a:pPr lvl="2"/>
            <a:r>
              <a:rPr lang="en-US" altLang="zh-CN" sz="1600" dirty="0"/>
              <a:t>for management of RAN: follow the RAN2/RAN3 split allocation: e.g. x% (5GA), y%(6G)</a:t>
            </a:r>
          </a:p>
          <a:p>
            <a:pPr lvl="2"/>
            <a:r>
              <a:rPr lang="en-US" altLang="zh-CN" sz="1600" dirty="0"/>
              <a:t>for management of 5GC: follow the SA2 split allocation e.g. m% (5GA), n%(6G)</a:t>
            </a:r>
          </a:p>
          <a:p>
            <a:pPr lvl="1"/>
            <a:r>
              <a:rPr lang="en-US" altLang="zh-CN" sz="2400" dirty="0"/>
              <a:t>OAM Prime features: </a:t>
            </a:r>
          </a:p>
          <a:p>
            <a:pPr lvl="2"/>
            <a:r>
              <a:rPr lang="en-US" altLang="zh-CN" sz="1600" dirty="0"/>
              <a:t>Option A (bottom up): Decide the TU allocation when we have a full Rel-20 feature list. </a:t>
            </a:r>
          </a:p>
          <a:p>
            <a:pPr lvl="2"/>
            <a:r>
              <a:rPr lang="en-US" altLang="zh-CN" sz="1600" dirty="0"/>
              <a:t>Option B (top down): Give the budget allocation for OAM prime features with considering companies’ inputs on how to split it. </a:t>
            </a:r>
          </a:p>
          <a:p>
            <a:pPr lvl="3"/>
            <a:r>
              <a:rPr lang="en-US" altLang="zh-CN" sz="1600" dirty="0"/>
              <a:t>Samsung opinion is to consider 30% of total 6G TU for 5GA for OAM prime feature.</a:t>
            </a:r>
          </a:p>
        </p:txBody>
      </p:sp>
    </p:spTree>
    <p:extLst>
      <p:ext uri="{BB962C8B-B14F-4D97-AF65-F5344CB8AC3E}">
        <p14:creationId xmlns:p14="http://schemas.microsoft.com/office/powerpoint/2010/main" val="394686232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4846B3-C87D-433B-86ED-7790A62537ED}"/>
              </a:ext>
            </a:extLst>
          </p:cNvPr>
          <p:cNvSpPr>
            <a:spLocks noGrp="1"/>
          </p:cNvSpPr>
          <p:nvPr>
            <p:ph type="title"/>
          </p:nvPr>
        </p:nvSpPr>
        <p:spPr>
          <a:xfrm>
            <a:off x="652463" y="228600"/>
            <a:ext cx="9102725" cy="1143000"/>
          </a:xfrm>
        </p:spPr>
        <p:txBody>
          <a:bodyPr/>
          <a:lstStyle/>
          <a:p>
            <a:r>
              <a:rPr lang="en-US" altLang="zh-CN" dirty="0"/>
              <a:t>Potential Rel-20 management features workshop (planned)</a:t>
            </a:r>
            <a:endParaRPr lang="zh-CN" altLang="en-US" dirty="0"/>
          </a:p>
        </p:txBody>
      </p:sp>
      <p:sp>
        <p:nvSpPr>
          <p:cNvPr id="6" name="Content Placeholder 2">
            <a:extLst>
              <a:ext uri="{FF2B5EF4-FFF2-40B4-BE49-F238E27FC236}">
                <a16:creationId xmlns:a16="http://schemas.microsoft.com/office/drawing/2014/main" id="{3D0C935D-CF09-4E51-89A0-378EAF629CEE}"/>
              </a:ext>
            </a:extLst>
          </p:cNvPr>
          <p:cNvSpPr txBox="1">
            <a:spLocks/>
          </p:cNvSpPr>
          <p:nvPr/>
        </p:nvSpPr>
        <p:spPr bwMode="auto">
          <a:xfrm>
            <a:off x="583260" y="1422300"/>
            <a:ext cx="10904220" cy="482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altLang="zh-CN" sz="1600" b="1" kern="0" dirty="0"/>
              <a:t>Plan for management Feature Workshop (details to be updated according to the availability of inputs):</a:t>
            </a:r>
          </a:p>
          <a:p>
            <a:r>
              <a:rPr lang="en-US" altLang="zh-CN" sz="1600" b="1" kern="0" dirty="0">
                <a:solidFill>
                  <a:srgbClr val="0000FF"/>
                </a:solidFill>
              </a:rPr>
              <a:t>The scope of the workshops is 5GA related new management features including OAM/CH prime features and management support to new network features. </a:t>
            </a:r>
          </a:p>
          <a:p>
            <a:pPr lvl="1">
              <a:buFont typeface="+mj-lt"/>
              <a:buAutoNum type="arabicPeriod"/>
            </a:pPr>
            <a:r>
              <a:rPr lang="en-US" altLang="zh-CN" sz="1600" kern="0" dirty="0"/>
              <a:t>January 2025: Online presentation on potential topics and directions (4 TUs)</a:t>
            </a:r>
          </a:p>
          <a:p>
            <a:pPr lvl="1">
              <a:buFont typeface="+mj-lt"/>
              <a:buAutoNum type="arabicPeriod"/>
            </a:pPr>
            <a:r>
              <a:rPr lang="en-US" altLang="zh-CN" sz="1600" kern="0" dirty="0"/>
              <a:t>February 2025 (SA5#159): Contributions more focused on concrete topics, especially on management prime features (2 TUs)</a:t>
            </a:r>
          </a:p>
          <a:p>
            <a:pPr lvl="1"/>
            <a:endParaRPr lang="en-US" altLang="zh-CN" sz="1600" kern="0" dirty="0"/>
          </a:p>
          <a:p>
            <a:r>
              <a:rPr lang="en-US" altLang="zh-CN" sz="1600" b="1" kern="0" dirty="0"/>
              <a:t>Draft Agenda</a:t>
            </a:r>
          </a:p>
          <a:p>
            <a:pPr marL="1144588" lvl="1" indent="-460375">
              <a:buFont typeface="+mj-lt"/>
              <a:buAutoNum type="arabicPeriod"/>
            </a:pPr>
            <a:r>
              <a:rPr lang="en-US" altLang="zh-CN" sz="1600" kern="0" dirty="0"/>
              <a:t>Opening of the workshop </a:t>
            </a:r>
          </a:p>
          <a:p>
            <a:pPr marL="1141413" lvl="1" indent="-457200">
              <a:buFont typeface="+mj-lt"/>
              <a:buAutoNum type="arabicPeriod"/>
            </a:pPr>
            <a:r>
              <a:rPr lang="en-US" altLang="zh-CN" sz="1600" kern="0" dirty="0">
                <a:solidFill>
                  <a:srgbClr val="0000FF"/>
                </a:solidFill>
              </a:rPr>
              <a:t>Contributions from 3GPP member companies</a:t>
            </a:r>
          </a:p>
          <a:p>
            <a:pPr marL="1674784" lvl="2" indent="-457200"/>
            <a:r>
              <a:rPr lang="en-US" altLang="zh-CN" sz="1600" kern="0" dirty="0">
                <a:solidFill>
                  <a:srgbClr val="0000FF"/>
                </a:solidFill>
              </a:rPr>
              <a:t>Contributions on potential Rel-20 management use cases and requirements, etc. </a:t>
            </a:r>
          </a:p>
          <a:p>
            <a:pPr marL="1674784" lvl="2" indent="-457200"/>
            <a:r>
              <a:rPr lang="en-US" altLang="zh-CN" sz="1600" kern="0" dirty="0">
                <a:solidFill>
                  <a:srgbClr val="0000FF"/>
                </a:solidFill>
              </a:rPr>
              <a:t>Up to one contribution per company</a:t>
            </a:r>
          </a:p>
          <a:p>
            <a:pPr marL="1142962" lvl="1" indent="-457200">
              <a:buFont typeface="+mj-lt"/>
              <a:buAutoNum type="arabicPeriod" startAt="3"/>
            </a:pPr>
            <a:r>
              <a:rPr lang="en-US" altLang="zh-CN" sz="1600" kern="0" dirty="0"/>
              <a:t>Chairman's summary and open discussion</a:t>
            </a:r>
            <a:r>
              <a:rPr lang="en-US" altLang="zh-CN" sz="1600" i="1" kern="0" dirty="0">
                <a:solidFill>
                  <a:srgbClr val="FF0000"/>
                </a:solidFill>
              </a:rPr>
              <a:t> </a:t>
            </a:r>
          </a:p>
          <a:p>
            <a:pPr marL="1144588" lvl="1" indent="-460375">
              <a:buFont typeface="+mj-lt"/>
              <a:buAutoNum type="arabicPeriod" startAt="3"/>
            </a:pPr>
            <a:r>
              <a:rPr lang="en-US" altLang="zh-CN" sz="1600" kern="0" dirty="0"/>
              <a:t>Closing of the workshop</a:t>
            </a:r>
          </a:p>
          <a:p>
            <a:pPr marL="684213" lvl="1" indent="0">
              <a:buNone/>
            </a:pPr>
            <a:endParaRPr lang="en-US" altLang="zh-CN" sz="1600" kern="0" dirty="0"/>
          </a:p>
          <a:p>
            <a:pPr marL="608013" lvl="1" indent="-608013">
              <a:buBlip>
                <a:blip r:embed="rId2"/>
              </a:buBlip>
            </a:pPr>
            <a:r>
              <a:rPr lang="en-US" altLang="zh-CN" sz="1600" kern="0" dirty="0">
                <a:cs typeface="+mn-cs"/>
              </a:rPr>
              <a:t>Please feel free to contact Chair if you plan to provide presentation, and it will be helpful to make better planning for this activity.</a:t>
            </a:r>
            <a:endParaRPr lang="zh-CN" altLang="en-US" sz="1600" kern="0" dirty="0">
              <a:cs typeface="+mn-cs"/>
            </a:endParaRPr>
          </a:p>
          <a:p>
            <a:pPr marL="608013" lvl="1" indent="-608013">
              <a:buBlip>
                <a:blip r:embed="rId2"/>
              </a:buBlip>
            </a:pPr>
            <a:endParaRPr lang="en-US" altLang="zh-CN" sz="1600" kern="0" dirty="0">
              <a:cs typeface="+mn-cs"/>
            </a:endParaRPr>
          </a:p>
          <a:p>
            <a:pPr lvl="1"/>
            <a:endParaRPr lang="en-US" altLang="zh-CN" sz="1600" kern="0" dirty="0"/>
          </a:p>
        </p:txBody>
      </p:sp>
    </p:spTree>
    <p:extLst>
      <p:ext uri="{BB962C8B-B14F-4D97-AF65-F5344CB8AC3E}">
        <p14:creationId xmlns:p14="http://schemas.microsoft.com/office/powerpoint/2010/main" val="300950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1970803596"/>
              </p:ext>
            </p:extLst>
          </p:nvPr>
        </p:nvGraphicFramePr>
        <p:xfrm>
          <a:off x="244800" y="1186920"/>
          <a:ext cx="11678400" cy="4930442"/>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122436">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734614">
                <a:tc>
                  <a:txBody>
                    <a:bodyPr/>
                    <a:lstStyle/>
                    <a:p>
                      <a:pPr algn="l" fontAlgn="t"/>
                      <a:r>
                        <a:rPr lang="en-US" sz="1000" b="1" i="0" u="sng" strike="noStrike">
                          <a:solidFill>
                            <a:srgbClr val="0000FF"/>
                          </a:solidFill>
                          <a:effectLst/>
                          <a:latin typeface="+mn-lt"/>
                          <a:ea typeface="宋体" panose="02010600030101010101" pitchFamily="2" charset="-122"/>
                          <a:hlinkClick r:id="rId2"/>
                        </a:rPr>
                        <a:t>SP-241443</a:t>
                      </a:r>
                      <a:endParaRPr lang="en-US" sz="10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r>
                        <a:rPr lang="en-US" sz="1000" dirty="0">
                          <a:effectLst/>
                          <a:latin typeface="+mn-lt"/>
                          <a:ea typeface="PMingLiU"/>
                        </a:rPr>
                        <a:t>LS S5-240463/OPAG_94_Doc_07 and partial S5-243816/ OPAG_112_Doc_03</a:t>
                      </a:r>
                    </a:p>
                  </a:txBody>
                  <a:tcPr marL="68580" marR="68580" marT="0" marB="0" anchor="b"/>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LS on 3GPP_Correlation information for API volume-based charging</a:t>
                      </a:r>
                    </a:p>
                  </a:txBody>
                  <a:tcPr marL="0" marR="0" marT="0" marB="0"/>
                </a:tc>
                <a:tc>
                  <a:txBody>
                    <a:bodyPr/>
                    <a:lstStyle/>
                    <a:p>
                      <a:pPr>
                        <a:spcAft>
                          <a:spcPts val="0"/>
                        </a:spcAft>
                      </a:pPr>
                      <a:r>
                        <a:rPr lang="en-US" sz="1000" dirty="0">
                          <a:effectLst/>
                          <a:latin typeface="+mn-lt"/>
                        </a:rPr>
                        <a:t>LS in</a:t>
                      </a:r>
                      <a:endParaRPr lang="en-US" sz="1000" dirty="0">
                        <a:effectLst/>
                        <a:latin typeface="+mn-lt"/>
                        <a:ea typeface="PMingLiU"/>
                      </a:endParaRPr>
                    </a:p>
                  </a:txBody>
                  <a:tcPr marL="68580" marR="68580" marT="0" marB="0" anchor="b"/>
                </a:tc>
                <a:tc>
                  <a:txBody>
                    <a:bodyPr/>
                    <a:lstStyle/>
                    <a:p>
                      <a:pPr>
                        <a:spcAft>
                          <a:spcPts val="0"/>
                        </a:spcAft>
                      </a:pPr>
                      <a:r>
                        <a:rPr lang="en-US" sz="1000" dirty="0">
                          <a:effectLst/>
                          <a:latin typeface="+mn-lt"/>
                          <a:ea typeface="PMingLiU"/>
                        </a:rPr>
                        <a:t>SA5</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000" dirty="0">
                          <a:effectLst/>
                          <a:latin typeface="+mn-lt"/>
                          <a:ea typeface="PMingLiU"/>
                        </a:rPr>
                        <a:t>GSMA OPG Operator Platform API Group</a:t>
                      </a:r>
                      <a:endParaRPr lang="en-US" altLang="zh-CN" sz="1000" dirty="0">
                        <a:effectLst/>
                        <a:latin typeface="+mn-lt"/>
                        <a:ea typeface="PMingLiU"/>
                      </a:endParaRPr>
                    </a:p>
                    <a:p>
                      <a:pPr>
                        <a:spcAft>
                          <a:spcPts val="0"/>
                        </a:spcAft>
                      </a:pPr>
                      <a:endParaRPr lang="en-US" sz="1000" dirty="0">
                        <a:effectLst/>
                        <a:latin typeface="+mn-lt"/>
                        <a:ea typeface="PMingLiU"/>
                      </a:endParaRPr>
                    </a:p>
                  </a:txBody>
                  <a:tcPr marL="68580" marR="68580" marT="0" marB="0" anchor="b"/>
                </a:tc>
                <a:tc>
                  <a:txBody>
                    <a:bodyPr/>
                    <a:lstStyle/>
                    <a:p>
                      <a:pPr>
                        <a:spcAft>
                          <a:spcPts val="0"/>
                        </a:spcAft>
                      </a:pPr>
                      <a:r>
                        <a:rPr lang="nb-NO" sz="1000" dirty="0">
                          <a:effectLst/>
                          <a:latin typeface="+mn-lt"/>
                          <a:ea typeface="PMingLiU"/>
                        </a:rPr>
                        <a:t>GSMA OPG, 3GPP SA2, 3GPP SA</a:t>
                      </a:r>
                      <a:endParaRPr lang="en-US" sz="10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from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3824035094"/>
                  </a:ext>
                </a:extLst>
              </a:tr>
              <a:tr h="314834">
                <a:tc>
                  <a:txBody>
                    <a:bodyPr/>
                    <a:lstStyle/>
                    <a:p>
                      <a:pPr algn="l" fontAlgn="t"/>
                      <a:r>
                        <a:rPr lang="en-US" sz="1000" b="1" i="0" u="sng" strike="noStrike">
                          <a:solidFill>
                            <a:srgbClr val="0000FF"/>
                          </a:solidFill>
                          <a:effectLst/>
                          <a:latin typeface="+mn-lt"/>
                          <a:ea typeface="宋体" panose="02010600030101010101" pitchFamily="2" charset="-122"/>
                          <a:hlinkClick r:id="rId3"/>
                        </a:rPr>
                        <a:t>SP-241444</a:t>
                      </a:r>
                      <a:endParaRPr lang="en-US" sz="10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000" dirty="0">
                        <a:effectLst/>
                        <a:latin typeface="+mn-lt"/>
                        <a:ea typeface="PMingLiU"/>
                      </a:endParaRPr>
                    </a:p>
                  </a:txBody>
                  <a:tcPr marL="68580" marR="68580" marT="0" marB="0" anchor="b"/>
                </a:tc>
                <a:tc>
                  <a:txBody>
                    <a:bodyPr/>
                    <a:lstStyle/>
                    <a:p>
                      <a:pPr algn="l" fontAlgn="t"/>
                      <a:r>
                        <a:rPr lang="en-US" sz="1000" b="0" i="0" u="none" strike="noStrike">
                          <a:solidFill>
                            <a:srgbClr val="000000"/>
                          </a:solidFill>
                          <a:effectLst/>
                          <a:latin typeface="+mn-lt"/>
                          <a:ea typeface="宋体" panose="02010600030101010101" pitchFamily="2" charset="-122"/>
                        </a:rPr>
                        <a:t>LS from SA WG5: LS to ETSI ATTM, ETSI OEU and ITU-T SG5 on carbon emissions related KPIs</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fi-FI" sz="1000" dirty="0">
                          <a:effectLst/>
                          <a:latin typeface="+mn-lt"/>
                          <a:ea typeface="PMingLiU"/>
                        </a:rPr>
                        <a:t>ETSI ATTM, ETSI OEU, ITU-T SG5</a:t>
                      </a:r>
                      <a:endParaRPr lang="en-US" sz="1000" dirty="0">
                        <a:effectLst/>
                        <a:latin typeface="+mn-lt"/>
                        <a:ea typeface="PMingLiU"/>
                      </a:endParaRPr>
                    </a:p>
                  </a:txBody>
                  <a:tcPr marL="68580" marR="68580" marT="0" marB="0" anchor="b"/>
                </a:tc>
                <a:tc>
                  <a:txBody>
                    <a:bodyPr/>
                    <a:lstStyle/>
                    <a:p>
                      <a:pPr>
                        <a:spcAft>
                          <a:spcPts val="0"/>
                        </a:spcAft>
                      </a:pPr>
                      <a:r>
                        <a:rPr lang="en-US" sz="1000" dirty="0">
                          <a:effectLst/>
                          <a:latin typeface="+mn-lt"/>
                          <a:ea typeface="PMingLiU"/>
                        </a:rPr>
                        <a:t>ETSI EE, 3GPP SA1, 3GPP SA2, 3GPP SA</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to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640877866"/>
                  </a:ext>
                </a:extLst>
              </a:tr>
              <a:tr h="209890">
                <a:tc>
                  <a:txBody>
                    <a:bodyPr/>
                    <a:lstStyle/>
                    <a:p>
                      <a:pPr algn="l" fontAlgn="t"/>
                      <a:r>
                        <a:rPr lang="en-US" sz="1000" b="1" i="0" u="sng" strike="noStrike">
                          <a:solidFill>
                            <a:srgbClr val="0000FF"/>
                          </a:solidFill>
                          <a:effectLst/>
                          <a:latin typeface="+mn-lt"/>
                          <a:ea typeface="宋体" panose="02010600030101010101" pitchFamily="2" charset="-122"/>
                          <a:hlinkClick r:id="rId4"/>
                        </a:rPr>
                        <a:t>SP-241445</a:t>
                      </a:r>
                      <a:endParaRPr lang="en-US" sz="10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000" dirty="0">
                        <a:effectLst/>
                        <a:latin typeface="+mn-lt"/>
                        <a:ea typeface="PMingLiU"/>
                      </a:endParaRPr>
                    </a:p>
                  </a:txBody>
                  <a:tcPr marL="68580" marR="68580" marT="0" marB="0" anchor="b"/>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LS on AI/ML Model transfer/delivery to UE</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en-US" sz="1000" dirty="0">
                          <a:effectLst/>
                          <a:latin typeface="+mn-lt"/>
                          <a:ea typeface="PMingLiU"/>
                        </a:rPr>
                        <a:t>RAN2, RAN1</a:t>
                      </a:r>
                    </a:p>
                  </a:txBody>
                  <a:tcPr marL="68580" marR="68580" marT="0" marB="0" anchor="b"/>
                </a:tc>
                <a:tc>
                  <a:txBody>
                    <a:bodyPr/>
                    <a:lstStyle/>
                    <a:p>
                      <a:pPr>
                        <a:spcAft>
                          <a:spcPts val="0"/>
                        </a:spcAft>
                      </a:pPr>
                      <a:r>
                        <a:rPr lang="en-US" sz="1000" dirty="0">
                          <a:effectLst/>
                          <a:latin typeface="+mn-lt"/>
                          <a:ea typeface="PMingLiU"/>
                        </a:rPr>
                        <a:t>RAN, SA, RAN3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from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426129953"/>
                  </a:ext>
                </a:extLst>
              </a:tr>
              <a:tr h="314834">
                <a:tc>
                  <a:txBody>
                    <a:bodyPr/>
                    <a:lstStyle/>
                    <a:p>
                      <a:pPr algn="l" fontAlgn="t"/>
                      <a:r>
                        <a:rPr lang="en-US" sz="1000" b="1" i="0" u="sng" strike="noStrike" dirty="0">
                          <a:solidFill>
                            <a:srgbClr val="0000FF"/>
                          </a:solidFill>
                          <a:effectLst/>
                          <a:latin typeface="+mn-lt"/>
                          <a:ea typeface="宋体" panose="02010600030101010101" pitchFamily="2" charset="-122"/>
                          <a:hlinkClick r:id="rId5"/>
                        </a:rPr>
                        <a:t>SP-241446</a:t>
                      </a:r>
                      <a:endParaRPr lang="en-US" sz="10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000" dirty="0">
                        <a:effectLst/>
                        <a:latin typeface="+mn-lt"/>
                        <a:ea typeface="PMingLiU"/>
                      </a:endParaRPr>
                    </a:p>
                  </a:txBody>
                  <a:tcPr marL="68580" marR="68580" marT="0" marB="0" anchor="b"/>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spcAft>
                          <a:spcPts val="0"/>
                        </a:spcAft>
                      </a:pPr>
                      <a:r>
                        <a:rPr lang="en-US" sz="1000" dirty="0">
                          <a:effectLst/>
                          <a:latin typeface="+mn-lt"/>
                          <a:ea typeface="PMingLiU"/>
                        </a:rPr>
                        <a:t>RAN2</a:t>
                      </a:r>
                    </a:p>
                  </a:txBody>
                  <a:tcPr marL="68580" marR="68580" marT="0" marB="0" anchor="b"/>
                </a:tc>
                <a:tc>
                  <a:txBody>
                    <a:bodyPr/>
                    <a:lstStyle/>
                    <a:p>
                      <a:pPr>
                        <a:spcAft>
                          <a:spcPts val="0"/>
                        </a:spcAft>
                      </a:pPr>
                      <a:r>
                        <a:rPr lang="en-US" sz="1000" dirty="0">
                          <a:effectLst/>
                          <a:latin typeface="+mn-lt"/>
                          <a:ea typeface="PMingLiU"/>
                        </a:rPr>
                        <a:t>TSG RAN, RAN1, RAN2, RAN3, TSG SA, SA2, SA3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dirty="0">
                          <a:effectLst/>
                          <a:latin typeface="+mn-lt"/>
                          <a:ea typeface="PMingLiU"/>
                        </a:rPr>
                        <a:t>No action </a:t>
                      </a:r>
                      <a:r>
                        <a:rPr lang="en-US" altLang="zh-CN" sz="1000" dirty="0">
                          <a:effectLst/>
                          <a:latin typeface="+mn-lt"/>
                          <a:ea typeface="PMingLiU"/>
                        </a:rPr>
                        <a:t>required  from</a:t>
                      </a:r>
                      <a:r>
                        <a:rPr lang="en-US" sz="1000" dirty="0">
                          <a:effectLst/>
                          <a:latin typeface="+mn-lt"/>
                          <a:ea typeface="PMingLiU"/>
                        </a:rPr>
                        <a:t> SA</a:t>
                      </a:r>
                    </a:p>
                  </a:txBody>
                  <a:tcPr marL="68580" marR="68580" marT="0" marB="0" anchor="b"/>
                </a:tc>
                <a:extLst>
                  <a:ext uri="{0D108BD9-81ED-4DB2-BD59-A6C34878D82A}">
                    <a16:rowId xmlns:a16="http://schemas.microsoft.com/office/drawing/2014/main" val="1290270165"/>
                  </a:ext>
                </a:extLst>
              </a:tr>
              <a:tr h="209890">
                <a:tc>
                  <a:txBody>
                    <a:bodyPr/>
                    <a:lstStyle/>
                    <a:p>
                      <a:pPr algn="l" fontAlgn="t"/>
                      <a:r>
                        <a:rPr lang="en-US" sz="1000" b="1" i="0" u="sng" strike="noStrike">
                          <a:solidFill>
                            <a:srgbClr val="0000FF"/>
                          </a:solidFill>
                          <a:effectLst/>
                          <a:latin typeface="+mn-lt"/>
                          <a:ea typeface="宋体" panose="02010600030101010101" pitchFamily="2" charset="-122"/>
                          <a:hlinkClick r:id="rId6"/>
                        </a:rPr>
                        <a:t>SP-241814</a:t>
                      </a:r>
                      <a:endParaRPr lang="en-US" sz="10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RP-242389 on LS on AIML data collection from TSG RAN</a:t>
                      </a:r>
                    </a:p>
                    <a:p>
                      <a:endParaRPr lang="zh-CN" altLang="en-US" sz="1000" dirty="0">
                        <a:latin typeface="+mn-lt"/>
                      </a:endParaRPr>
                    </a:p>
                  </a:txBody>
                  <a:tcPr marL="0" marR="0" marT="0" marB="0"/>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Calibri"/>
                          <a:ea typeface="PMingLiU"/>
                          <a:cs typeface="+mn-cs"/>
                        </a:rPr>
                        <a:t>SA5</a:t>
                      </a:r>
                      <a:endParaRPr kumimoji="0" lang="en-US" altLang="zh-CN" sz="1000" b="0" i="0" u="none" strike="noStrike" kern="1200" cap="none" spc="0" normalizeH="0" baseline="0" noProof="0" dirty="0">
                        <a:ln>
                          <a:noFill/>
                        </a:ln>
                        <a:solidFill>
                          <a:prstClr val="black"/>
                        </a:solidFill>
                        <a:effectLst/>
                        <a:uLnTx/>
                        <a:uFillTx/>
                        <a:latin typeface="Calibri"/>
                        <a:ea typeface="PMingLiU"/>
                        <a:cs typeface="+mn-cs"/>
                      </a:endParaRPr>
                    </a:p>
                  </a:txBody>
                  <a:tcPr marL="68580" marR="68580" marT="0" marB="0" anchor="b"/>
                </a:tc>
                <a:tc>
                  <a:txBody>
                    <a:bodyPr/>
                    <a:lstStyle/>
                    <a:p>
                      <a:pPr algn="l" fontAlgn="t"/>
                      <a:r>
                        <a:rPr lang="en-US" sz="1000" b="0" i="0" u="none" strike="noStrike">
                          <a:solidFill>
                            <a:srgbClr val="000000"/>
                          </a:solidFill>
                          <a:effectLst/>
                          <a:latin typeface="+mn-lt"/>
                          <a:ea typeface="宋体" panose="02010600030101010101" pitchFamily="2" charset="-122"/>
                        </a:rPr>
                        <a:t>TSG RAN</a:t>
                      </a:r>
                    </a:p>
                  </a:txBody>
                  <a:tcPr marL="0" marR="0" marT="0" marB="0"/>
                </a:tc>
                <a:tc>
                  <a:txBody>
                    <a:bodyPr/>
                    <a:lstStyle/>
                    <a:p>
                      <a:pPr algn="l" fontAlgn="t"/>
                      <a:r>
                        <a:rPr lang="en-US" sz="1000" b="0" i="0" u="none" strike="noStrike">
                          <a:solidFill>
                            <a:srgbClr val="000000"/>
                          </a:solidFill>
                          <a:effectLst/>
                          <a:latin typeface="+mn-lt"/>
                          <a:ea typeface="宋体" panose="02010600030101010101" pitchFamily="2" charset="-122"/>
                        </a:rPr>
                        <a:t>RAN WG3, RAN WG2, RAN WG1, SA WG3, SA WG2, TSG SA</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solidFill>
                            <a:srgbClr val="0000FF"/>
                          </a:solidFill>
                          <a:effectLst/>
                          <a:latin typeface="+mn-lt"/>
                          <a:ea typeface="PMingLiU"/>
                        </a:rPr>
                        <a:t>May be discussed together with other related LS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dirty="0">
                        <a:effectLst/>
                        <a:latin typeface="+mn-lt"/>
                        <a:ea typeface="PMingLiU"/>
                      </a:endParaRPr>
                    </a:p>
                  </a:txBody>
                  <a:tcPr marL="68580" marR="68580" marT="0" marB="0" anchor="b"/>
                </a:tc>
                <a:extLst>
                  <a:ext uri="{0D108BD9-81ED-4DB2-BD59-A6C34878D82A}">
                    <a16:rowId xmlns:a16="http://schemas.microsoft.com/office/drawing/2014/main" val="382766745"/>
                  </a:ext>
                </a:extLst>
              </a:tr>
              <a:tr h="209890">
                <a:tc>
                  <a:txBody>
                    <a:bodyPr/>
                    <a:lstStyle/>
                    <a:p>
                      <a:pPr algn="l" fontAlgn="t"/>
                      <a:r>
                        <a:rPr lang="en-US" sz="1000" b="1" i="0" u="sng" strike="noStrike" dirty="0">
                          <a:solidFill>
                            <a:srgbClr val="0000FF"/>
                          </a:solidFill>
                          <a:effectLst/>
                          <a:latin typeface="+mn-lt"/>
                          <a:ea typeface="宋体" panose="02010600030101010101" pitchFamily="2" charset="-122"/>
                          <a:hlinkClick r:id="rId7"/>
                        </a:rPr>
                        <a:t>SP-241815</a:t>
                      </a:r>
                      <a:endParaRPr lang="en-US" sz="10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endParaRPr lang="zh-CN" altLang="en-US" sz="1000" dirty="0">
                        <a:latin typeface="+mn-lt"/>
                      </a:endParaRPr>
                    </a:p>
                  </a:txBody>
                  <a:tcPr marL="0" marR="0" marT="0" marB="0"/>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Calibri"/>
                          <a:ea typeface="PMingLiU"/>
                          <a:cs typeface="+mn-cs"/>
                        </a:rPr>
                        <a:t>SA5</a:t>
                      </a:r>
                    </a:p>
                  </a:txBody>
                  <a:tcPr marL="68580" marR="68580" marT="0" marB="0" anchor="b"/>
                </a:tc>
                <a:tc>
                  <a:txBody>
                    <a:bodyPr/>
                    <a:lstStyle/>
                    <a:p>
                      <a:pPr algn="l" fontAlgn="t"/>
                      <a:r>
                        <a:rPr lang="en-US" sz="1000" b="0" i="0" u="none" strike="noStrike">
                          <a:solidFill>
                            <a:srgbClr val="000000"/>
                          </a:solidFill>
                          <a:effectLst/>
                          <a:latin typeface="+mn-lt"/>
                          <a:ea typeface="宋体" panose="02010600030101010101" pitchFamily="2" charset="-122"/>
                        </a:rPr>
                        <a:t>RAN WG2</a:t>
                      </a:r>
                    </a:p>
                  </a:txBody>
                  <a:tcPr marL="0" marR="0" marT="0" marB="0"/>
                </a:tc>
                <a:tc>
                  <a:txBody>
                    <a:bodyPr/>
                    <a:lstStyle/>
                    <a:p>
                      <a:pPr algn="l" fontAlgn="t"/>
                      <a:r>
                        <a:rPr lang="en-US" sz="1000" b="0" i="0" u="none" strike="noStrike" dirty="0">
                          <a:solidFill>
                            <a:srgbClr val="000000"/>
                          </a:solidFill>
                          <a:effectLst/>
                          <a:latin typeface="+mn-lt"/>
                          <a:ea typeface="宋体" panose="02010600030101010101" pitchFamily="2" charset="-122"/>
                        </a:rPr>
                        <a:t>TSG SA, SA WG2, SA WG3, RAN WG1, TSG RAN, RAN WG3</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from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690516399"/>
                  </a:ext>
                </a:extLst>
              </a:tr>
              <a:tr h="271594">
                <a:tc>
                  <a:txBody>
                    <a:bodyPr/>
                    <a:lstStyle/>
                    <a:p>
                      <a:pPr algn="l" fontAlgn="t"/>
                      <a:r>
                        <a:rPr lang="en-US" sz="1000" b="1" i="0" u="sng" strike="noStrike" dirty="0">
                          <a:solidFill>
                            <a:srgbClr val="0000FF"/>
                          </a:solidFill>
                          <a:effectLst/>
                          <a:latin typeface="+mn-lt"/>
                          <a:ea typeface="宋体" panose="02010600030101010101" pitchFamily="2" charset="-122"/>
                          <a:hlinkClick r:id="rId8"/>
                        </a:rPr>
                        <a:t>SP-241813</a:t>
                      </a:r>
                      <a:endParaRPr lang="en-US" sz="10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r>
                        <a:rPr lang="en-US" sz="1000" dirty="0">
                          <a:effectLst/>
                          <a:latin typeface="+mn-lt"/>
                          <a:ea typeface="PMingLiU"/>
                        </a:rPr>
                        <a:t>LS to ITU-T Study Group 13 (incoming LS in S5-246415)</a:t>
                      </a:r>
                      <a:endParaRPr lang="en-US" sz="1000" dirty="0">
                        <a:effectLst/>
                        <a:highlight>
                          <a:srgbClr val="FFFF00"/>
                        </a:highlight>
                        <a:latin typeface="+mn-lt"/>
                        <a:ea typeface="PMingLiU"/>
                      </a:endParaRPr>
                    </a:p>
                  </a:txBody>
                  <a:tcPr marL="68580" marR="68580" marT="0" marB="0" anchor="b"/>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Reply to LS on establishment of new Focus Group on Artificial Intelligence Native for Telecommunication Networks (FG-AINN)</a:t>
                      </a:r>
                      <a:endParaRPr lang="en-US" sz="1000" b="0" i="0" u="none" strike="noStrike" dirty="0">
                        <a:solidFill>
                          <a:srgbClr val="000000"/>
                        </a:solidFill>
                        <a:effectLst/>
                        <a:highlight>
                          <a:srgbClr val="FFFF00"/>
                        </a:highlight>
                        <a:latin typeface="+mn-lt"/>
                        <a:ea typeface="宋体" panose="02010600030101010101" pitchFamily="2" charset="-122"/>
                      </a:endParaRP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spcAft>
                          <a:spcPts val="0"/>
                        </a:spcAft>
                      </a:pPr>
                      <a:r>
                        <a:rPr lang="en-US" sz="1000" dirty="0">
                          <a:effectLst/>
                          <a:latin typeface="+mn-lt"/>
                          <a:ea typeface="PMingLiU"/>
                        </a:rPr>
                        <a:t>SA</a:t>
                      </a:r>
                    </a:p>
                  </a:txBody>
                  <a:tcPr marL="68580" marR="68580" marT="0" marB="0" anchor="b"/>
                </a:tc>
                <a:tc>
                  <a:txBody>
                    <a:bodyPr/>
                    <a:lstStyle/>
                    <a:p>
                      <a:pPr>
                        <a:spcAft>
                          <a:spcPts val="0"/>
                        </a:spcAft>
                      </a:pPr>
                      <a:endParaRPr lang="en-US" sz="10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solidFill>
                            <a:srgbClr val="0000FF"/>
                          </a:solidFill>
                          <a:effectLst/>
                          <a:latin typeface="+mn-lt"/>
                          <a:ea typeface="PMingLiU"/>
                        </a:rPr>
                        <a:t>SA5 plans to send LS to ITU-T, SA may need to provide a consolidated reply to ITU-T with including inputs from SA5. </a:t>
                      </a:r>
                      <a:endParaRPr lang="en-US" sz="1000" dirty="0">
                        <a:solidFill>
                          <a:srgbClr val="0000FF"/>
                        </a:solidFill>
                        <a:effectLst/>
                        <a:latin typeface="+mn-lt"/>
                        <a:ea typeface="PMingLiU"/>
                      </a:endParaRPr>
                    </a:p>
                  </a:txBody>
                  <a:tcPr marL="68580" marR="68580" marT="0" marB="0" anchor="b"/>
                </a:tc>
                <a:extLst>
                  <a:ext uri="{0D108BD9-81ED-4DB2-BD59-A6C34878D82A}">
                    <a16:rowId xmlns:a16="http://schemas.microsoft.com/office/drawing/2014/main" val="1479699065"/>
                  </a:ext>
                </a:extLst>
              </a:tr>
              <a:tr h="73461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1" i="0" u="sng" strike="noStrike" dirty="0">
                          <a:solidFill>
                            <a:srgbClr val="0000FF"/>
                          </a:solidFill>
                          <a:effectLst/>
                          <a:latin typeface="+mn-lt"/>
                          <a:ea typeface="+mn-ea"/>
                          <a:hlinkClick r:id="rId9"/>
                        </a:rPr>
                        <a:t>SP-241816</a:t>
                      </a:r>
                      <a:endParaRPr lang="en-US" sz="10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lgn="l" fontAlgn="t"/>
                      <a:endParaRPr lang="en-US" sz="1000" b="1" i="0" u="sng" strike="noStrike" dirty="0">
                        <a:solidFill>
                          <a:srgbClr val="0000FF"/>
                        </a:solidFill>
                        <a:effectLst/>
                        <a:latin typeface="+mn-lt"/>
                        <a:ea typeface="宋体" panose="02010600030101010101" pitchFamily="2" charset="-122"/>
                      </a:endParaRPr>
                    </a:p>
                  </a:txBody>
                  <a:tcPr marL="0" marR="0" marT="0" marB="0"/>
                </a:tc>
                <a:tc>
                  <a:txBody>
                    <a:bodyPr/>
                    <a:lstStyle/>
                    <a:p>
                      <a:pPr algn="l" fontAlgn="t"/>
                      <a:r>
                        <a:rPr lang="en-US" sz="1000" b="0" i="0" u="none" strike="noStrike" kern="1200" dirty="0">
                          <a:solidFill>
                            <a:srgbClr val="000000"/>
                          </a:solidFill>
                          <a:effectLst/>
                          <a:latin typeface="+mn-lt"/>
                          <a:ea typeface="宋体" panose="02010600030101010101" pitchFamily="2" charset="-122"/>
                          <a:cs typeface="+mn-cs"/>
                        </a:rPr>
                        <a:t>LS from SA WG5: LS on progress of SA WG5 Rel-19 work on intent driven management</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lgn="l" fontAlgn="t"/>
                      <a:r>
                        <a:rPr lang="en-US" sz="1000" b="0" i="0" u="none" strike="noStrike">
                          <a:solidFill>
                            <a:srgbClr val="000000"/>
                          </a:solidFill>
                          <a:effectLst/>
                          <a:latin typeface="+mn-lt"/>
                          <a:ea typeface="宋体" panose="02010600030101010101" pitchFamily="2" charset="-122"/>
                        </a:rPr>
                        <a:t>GSMA OPG, ITU-T SG13, ITU-T SG2, ETSI NFV, ETSI ZSM, TM Forum</a:t>
                      </a:r>
                    </a:p>
                  </a:txBody>
                  <a:tcPr marL="0" marR="0" marT="0" marB="0"/>
                </a:tc>
                <a:tc>
                  <a:txBody>
                    <a:bodyPr/>
                    <a:lstStyle/>
                    <a:p>
                      <a:pPr algn="l" fontAlgn="t"/>
                      <a:r>
                        <a:rPr lang="en-US" sz="1000" b="0" i="0" u="none" strike="noStrike" dirty="0">
                          <a:solidFill>
                            <a:srgbClr val="000000"/>
                          </a:solidFill>
                          <a:effectLst/>
                          <a:latin typeface="+mn-lt"/>
                          <a:ea typeface="宋体" panose="02010600030101010101" pitchFamily="2" charset="-122"/>
                        </a:rPr>
                        <a:t>TSG SA</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from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91348807"/>
                  </a:ext>
                </a:extLst>
              </a:tr>
            </a:tbl>
          </a:graphicData>
        </a:graphic>
      </p:graphicFrame>
    </p:spTree>
    <p:extLst>
      <p:ext uri="{BB962C8B-B14F-4D97-AF65-F5344CB8AC3E}">
        <p14:creationId xmlns:p14="http://schemas.microsoft.com/office/powerpoint/2010/main" val="5508949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SA#106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786632163"/>
              </p:ext>
            </p:extLst>
          </p:nvPr>
        </p:nvGraphicFramePr>
        <p:xfrm>
          <a:off x="213360" y="1637278"/>
          <a:ext cx="11643360" cy="4180679"/>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275789">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SP-241599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28.871 Study on Service Based Management Architecture enhancement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For approval</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515648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28.846 Study on charging aspects of satellite access phase 3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kern="1200" dirty="0">
                          <a:solidFill>
                            <a:srgbClr val="000000"/>
                          </a:solidFill>
                          <a:effectLst/>
                          <a:latin typeface="+mn-lt"/>
                          <a:ea typeface="+mn-ea"/>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0632457"/>
                  </a:ext>
                </a:extLst>
              </a:tr>
              <a:tr h="163508">
                <a:tc>
                  <a:txBody>
                    <a:bodyPr/>
                    <a:lstStyle/>
                    <a:p>
                      <a:pPr algn="l" fontAlgn="t"/>
                      <a:r>
                        <a:rPr lang="en-US" sz="1200" b="0" i="0" u="none" strike="noStrike" dirty="0">
                          <a:solidFill>
                            <a:srgbClr val="000000"/>
                          </a:solidFill>
                          <a:effectLst/>
                          <a:latin typeface="+mn-lt"/>
                          <a:ea typeface="宋体" panose="02010600030101010101" pitchFamily="2" charset="-122"/>
                        </a:rPr>
                        <a:t>SP-241601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28.849 Study on charging aspects of Common API Framework for Northbound APIs (CAPIF) phase 2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dirty="0">
                          <a:solidFill>
                            <a:srgbClr val="000000"/>
                          </a:solidFill>
                          <a:effectLst/>
                          <a:latin typeface="+mn-lt"/>
                          <a:ea typeface="+mn-ea"/>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28.851 Study on charging aspects of next generation real time communication services phase 2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28.853 Study on charging aspects of </a:t>
                      </a:r>
                      <a:r>
                        <a:rPr lang="en-US" sz="1200" b="0" i="0" u="none" strike="noStrike" dirty="0" err="1">
                          <a:solidFill>
                            <a:srgbClr val="0000FF"/>
                          </a:solidFill>
                          <a:effectLst/>
                          <a:latin typeface="+mn-lt"/>
                          <a:ea typeface="宋体" panose="02010600030101010101" pitchFamily="2" charset="-122"/>
                        </a:rPr>
                        <a:t>uncrewed</a:t>
                      </a:r>
                      <a:r>
                        <a:rPr lang="en-US" sz="1200" b="0" i="0" u="none" strike="noStrike" dirty="0">
                          <a:solidFill>
                            <a:srgbClr val="0000FF"/>
                          </a:solidFill>
                          <a:effectLst/>
                          <a:latin typeface="+mn-lt"/>
                          <a:ea typeface="宋体" panose="02010600030101010101" pitchFamily="2" charset="-122"/>
                        </a:rPr>
                        <a:t> aerial systems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079930"/>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28.858 Study on Artificial Intelligence / Machine Learning (AI/ML) management phase 2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683527"/>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28.878 Study on Management of Network Sharing Phase3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741491"/>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28.880 Study on energy efficiency and energy saving aspects of 5G networks and services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420342"/>
                  </a:ext>
                </a:extLst>
              </a:tr>
              <a:tr h="0">
                <a:tc>
                  <a:txBody>
                    <a:bodyPr/>
                    <a:lstStyle/>
                    <a:p>
                      <a:pPr algn="l" fontAlgn="t"/>
                      <a:r>
                        <a:rPr lang="en-US" sz="1200" b="0" i="0" u="none" strike="noStrike">
                          <a:solidFill>
                            <a:srgbClr val="000000"/>
                          </a:solidFill>
                          <a:effectLst/>
                          <a:latin typeface="+mn-lt"/>
                          <a:ea typeface="宋体" panose="02010600030101010101" pitchFamily="2" charset="-122"/>
                        </a:rPr>
                        <a:t>SP-241607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28.915 Study on management aspect of Network Digital Twin</a:t>
                      </a:r>
                      <a:r>
                        <a:rPr lang="en-US" sz="1200" b="0" i="0" u="none" strike="noStrike" dirty="0">
                          <a:solidFill>
                            <a:srgbClr val="000000"/>
                          </a:solidFill>
                          <a:effectLst/>
                          <a:latin typeface="+mn-lt"/>
                          <a:ea typeface="宋体" panose="02010600030101010101" pitchFamily="2" charset="-122"/>
                        </a:rPr>
                        <a:t> 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65634"/>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28.876 Study on management aspect of </a:t>
                      </a:r>
                      <a:r>
                        <a:rPr lang="en-US" sz="1200" b="0" i="0" u="none" strike="noStrike" dirty="0" err="1">
                          <a:solidFill>
                            <a:srgbClr val="0000FF"/>
                          </a:solidFill>
                          <a:effectLst/>
                          <a:latin typeface="+mn-lt"/>
                          <a:ea typeface="宋体" panose="02010600030101010101" pitchFamily="2" charset="-122"/>
                        </a:rPr>
                        <a:t>RedCap</a:t>
                      </a:r>
                      <a:r>
                        <a:rPr lang="en-US" sz="1200" b="0" i="0" u="none" strike="noStrike" dirty="0">
                          <a:solidFill>
                            <a:srgbClr val="0000FF"/>
                          </a:solidFill>
                          <a:effectLst/>
                          <a:latin typeface="+mn-lt"/>
                          <a:ea typeface="宋体" panose="02010600030101010101" pitchFamily="2" charset="-122"/>
                        </a:rPr>
                        <a:t> feature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775371"/>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28.870 Study on Enablers for Security Monitoring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725368"/>
                  </a:ext>
                </a:extLst>
              </a:tr>
              <a:tr h="128180">
                <a:tc>
                  <a:txBody>
                    <a:bodyPr/>
                    <a:lstStyle/>
                    <a:p>
                      <a:pPr algn="l" fontAlgn="t"/>
                      <a:r>
                        <a:rPr lang="en-US" sz="1200" b="0" i="0" u="none" strike="noStrike">
                          <a:solidFill>
                            <a:srgbClr val="000000"/>
                          </a:solidFill>
                          <a:effectLst/>
                          <a:latin typeface="+mn-lt"/>
                          <a:ea typeface="宋体" panose="02010600030101010101" pitchFamily="2" charset="-122"/>
                        </a:rPr>
                        <a:t>SP-241610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TS 28.abc 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098144"/>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a:t>
                      </a:r>
                      <a:r>
                        <a:rPr lang="en-US" sz="1200" b="0" i="0" u="none" strike="noStrike" dirty="0">
                          <a:solidFill>
                            <a:srgbClr val="0000FF"/>
                          </a:solidFill>
                          <a:effectLst/>
                          <a:latin typeface="+mn-lt"/>
                          <a:ea typeface="宋体" panose="02010600030101010101" pitchFamily="2" charset="-122"/>
                        </a:rPr>
                        <a:t> TR 28.879 Study on OAM for service management and exposure to external consumers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275946"/>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28.866 Study on Management Data Analytics (MDA) –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041772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28.867 Study on closed control loop management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dirty="0">
                          <a:solidFill>
                            <a:srgbClr val="000000"/>
                          </a:solidFill>
                          <a:effectLst/>
                          <a:latin typeface="+mn-lt"/>
                          <a:ea typeface="+mn-ea"/>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80261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28.874 Study on Management Aspects of NTN Phase 2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kern="1200" dirty="0">
                          <a:solidFill>
                            <a:srgbClr val="000000"/>
                          </a:solidFill>
                          <a:effectLst/>
                          <a:latin typeface="+mn-lt"/>
                          <a:ea typeface="+mn-ea"/>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07061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28.875 Study on management of IAB nodes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853309"/>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28.914 Study on intent driven management service for mobile network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mn-ea"/>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745072"/>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4 TRs send to SA for information, approval, 10 TRs send to SA for approval, 4 TRs send to SA for information and approval</a:t>
            </a:r>
          </a:p>
        </p:txBody>
      </p:sp>
    </p:spTree>
    <p:extLst>
      <p:ext uri="{BB962C8B-B14F-4D97-AF65-F5344CB8AC3E}">
        <p14:creationId xmlns:p14="http://schemas.microsoft.com/office/powerpoint/2010/main" val="72049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SA#106</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6096000" y="1197750"/>
            <a:ext cx="5382768" cy="2339102"/>
          </a:xfrm>
          <a:prstGeom prst="rect">
            <a:avLst/>
          </a:prstGeom>
          <a:ln w="3175">
            <a:solidFill>
              <a:schemeClr val="tx1"/>
            </a:solidFill>
          </a:ln>
        </p:spPr>
        <p:txBody>
          <a:bodyPr wrap="square">
            <a:spAutoFit/>
          </a:bodyPr>
          <a:lstStyle/>
          <a:p>
            <a:r>
              <a:rPr lang="en-US" altLang="zh-CN" sz="1400" b="1" dirty="0"/>
              <a:t>List of Rel-19 CRs:</a:t>
            </a:r>
            <a:endParaRPr lang="en-US" altLang="zh-CN" sz="1200" dirty="0"/>
          </a:p>
          <a:p>
            <a:pPr marL="171450" indent="-171450">
              <a:buFont typeface="Wingdings" panose="05000000000000000000" pitchFamily="2" charset="2"/>
              <a:buChar char="Ø"/>
            </a:pPr>
            <a:r>
              <a:rPr lang="en-US" altLang="zh-CN" sz="1100" dirty="0"/>
              <a:t>SP-241638	CR Pack on TEI19 - Pack 1/3</a:t>
            </a:r>
          </a:p>
          <a:p>
            <a:pPr marL="171450" indent="-171450">
              <a:buFont typeface="Wingdings" panose="05000000000000000000" pitchFamily="2" charset="2"/>
              <a:buChar char="Ø"/>
            </a:pPr>
            <a:r>
              <a:rPr lang="en-US" altLang="zh-CN" sz="1100" dirty="0"/>
              <a:t>SP-241639	CR Pack on TEI19 - Pack 2/3</a:t>
            </a:r>
          </a:p>
          <a:p>
            <a:pPr marL="171450" indent="-171450">
              <a:buFont typeface="Wingdings" panose="05000000000000000000" pitchFamily="2" charset="2"/>
              <a:buChar char="Ø"/>
            </a:pPr>
            <a:r>
              <a:rPr lang="en-US" altLang="zh-CN" sz="1100" dirty="0"/>
              <a:t>SP-241640	CR Pack on TEI19 - Pack 3/3</a:t>
            </a:r>
          </a:p>
          <a:p>
            <a:pPr marL="171450" indent="-171450">
              <a:buFont typeface="Wingdings" panose="05000000000000000000" pitchFamily="2" charset="2"/>
              <a:buChar char="Ø"/>
            </a:pPr>
            <a:r>
              <a:rPr lang="en-US" altLang="zh-CN" sz="1100" dirty="0"/>
              <a:t>SP-241647	CR Pack on AdNRM_Ph3</a:t>
            </a:r>
          </a:p>
          <a:p>
            <a:pPr marL="171450" indent="-171450">
              <a:buFont typeface="Wingdings" panose="05000000000000000000" pitchFamily="2" charset="2"/>
              <a:buChar char="Ø"/>
            </a:pPr>
            <a:r>
              <a:rPr lang="en-US" altLang="zh-CN" sz="1100" dirty="0"/>
              <a:t>SP-241648	CR Pack on PM_KPI_5G_Ph4</a:t>
            </a:r>
          </a:p>
          <a:p>
            <a:pPr marL="171450" indent="-171450">
              <a:buFont typeface="Wingdings" panose="05000000000000000000" pitchFamily="2" charset="2"/>
              <a:buChar char="Ø"/>
            </a:pPr>
            <a:r>
              <a:rPr lang="en-US" altLang="zh-CN" sz="1100" dirty="0"/>
              <a:t>SP-241649	CR Pack on </a:t>
            </a:r>
            <a:r>
              <a:rPr lang="en-US" altLang="zh-CN" sz="1100" dirty="0" err="1"/>
              <a:t>TraceQoE_OAM</a:t>
            </a:r>
            <a:endParaRPr lang="en-US" altLang="zh-CN" sz="1100" dirty="0"/>
          </a:p>
          <a:p>
            <a:pPr marL="171450" indent="-171450">
              <a:buFont typeface="Wingdings" panose="05000000000000000000" pitchFamily="2" charset="2"/>
              <a:buChar char="Ø"/>
            </a:pPr>
            <a:r>
              <a:rPr lang="en-US" altLang="zh-CN" sz="1100" dirty="0"/>
              <a:t>SP-241654	CR Pack on NWDAF_OAM_Ph2</a:t>
            </a:r>
          </a:p>
          <a:p>
            <a:pPr marL="171450" indent="-171450">
              <a:buFont typeface="Wingdings" panose="05000000000000000000" pitchFamily="2" charset="2"/>
              <a:buChar char="Ø"/>
            </a:pPr>
            <a:r>
              <a:rPr lang="en-US" altLang="zh-CN" sz="1100" dirty="0"/>
              <a:t>SP-241660	CR Pack on </a:t>
            </a:r>
            <a:r>
              <a:rPr lang="en-US" altLang="zh-CN" sz="1100" dirty="0" err="1"/>
              <a:t>Ranging_SL_CH</a:t>
            </a:r>
            <a:endParaRPr lang="en-US" altLang="zh-CN" sz="1100" dirty="0"/>
          </a:p>
          <a:p>
            <a:pPr marL="171450" indent="-171450">
              <a:buFont typeface="Wingdings" panose="05000000000000000000" pitchFamily="2" charset="2"/>
              <a:buChar char="Ø"/>
            </a:pPr>
            <a:r>
              <a:rPr lang="en-US" altLang="zh-CN" sz="1100" dirty="0"/>
              <a:t>SP-241661	CR Pack on </a:t>
            </a:r>
            <a:r>
              <a:rPr lang="en-US" altLang="zh-CN" sz="1100" dirty="0" err="1"/>
              <a:t>CHFSeg</a:t>
            </a:r>
            <a:endParaRPr lang="en-US" altLang="zh-CN" sz="1100" dirty="0"/>
          </a:p>
          <a:p>
            <a:pPr marL="171450" indent="-171450">
              <a:buFont typeface="Wingdings" panose="05000000000000000000" pitchFamily="2" charset="2"/>
              <a:buChar char="Ø"/>
            </a:pPr>
            <a:r>
              <a:rPr lang="en-US" altLang="zh-CN" sz="1100" dirty="0"/>
              <a:t>SP-241664	CR Pack on eMDAS_Ph2</a:t>
            </a:r>
          </a:p>
          <a:p>
            <a:pPr marL="171450" indent="-171450">
              <a:buFont typeface="Wingdings" panose="05000000000000000000" pitchFamily="2" charset="2"/>
              <a:buChar char="Ø"/>
            </a:pPr>
            <a:r>
              <a:rPr lang="en-US" altLang="zh-CN" sz="1100" dirty="0"/>
              <a:t>SP-241665	CR Pack on </a:t>
            </a:r>
            <a:r>
              <a:rPr lang="en-US" altLang="zh-CN" sz="1100" dirty="0" err="1"/>
              <a:t>NetShare_CH</a:t>
            </a:r>
            <a:endParaRPr lang="en-US" altLang="zh-CN" sz="1100" dirty="0"/>
          </a:p>
          <a:p>
            <a:pPr marL="171450" indent="-171450">
              <a:buFont typeface="Wingdings" panose="05000000000000000000" pitchFamily="2" charset="2"/>
              <a:buChar char="Ø"/>
            </a:pPr>
            <a:r>
              <a:rPr lang="en-US" altLang="zh-CN" sz="1100" dirty="0"/>
              <a:t>SP-241666	CR Pack on </a:t>
            </a:r>
            <a:r>
              <a:rPr lang="en-US" altLang="zh-CN" sz="1100" dirty="0" err="1"/>
              <a:t>FS_Data_SREP</a:t>
            </a:r>
            <a:endParaRPr lang="en-US" altLang="zh-CN" sz="1100" dirty="0"/>
          </a:p>
        </p:txBody>
      </p:sp>
      <p:sp>
        <p:nvSpPr>
          <p:cNvPr id="7" name="Rectangle 6">
            <a:extLst>
              <a:ext uri="{FF2B5EF4-FFF2-40B4-BE49-F238E27FC236}">
                <a16:creationId xmlns:a16="http://schemas.microsoft.com/office/drawing/2014/main" id="{371BFD78-0F9A-48E7-8771-FDD93B9A069B}"/>
              </a:ext>
            </a:extLst>
          </p:cNvPr>
          <p:cNvSpPr/>
          <p:nvPr/>
        </p:nvSpPr>
        <p:spPr>
          <a:xfrm>
            <a:off x="898128" y="1197750"/>
            <a:ext cx="5197872" cy="4539704"/>
          </a:xfrm>
          <a:prstGeom prst="rect">
            <a:avLst/>
          </a:prstGeom>
          <a:ln w="3175">
            <a:solidFill>
              <a:schemeClr val="tx1"/>
            </a:solidFill>
          </a:ln>
        </p:spPr>
        <p:txBody>
          <a:bodyPr wrap="square">
            <a:spAutoFit/>
          </a:bodyPr>
          <a:lstStyle/>
          <a:p>
            <a:r>
              <a:rPr lang="en-US" altLang="zh-CN" sz="1400" b="1" dirty="0"/>
              <a:t>List of Rel-11/Rel-15/Rel-16/Rel-17/Rel-18 CRs:</a:t>
            </a:r>
          </a:p>
          <a:p>
            <a:pPr marL="171450" indent="-171450">
              <a:buFont typeface="Wingdings" panose="05000000000000000000" pitchFamily="2" charset="2"/>
              <a:buChar char="Ø"/>
            </a:pPr>
            <a:r>
              <a:rPr lang="en-US" altLang="zh-CN" sz="1100" dirty="0"/>
              <a:t>SP-241631	CR Pack on TEI17 - Pack 1/4</a:t>
            </a:r>
          </a:p>
          <a:p>
            <a:pPr marL="171450" indent="-171450">
              <a:buFont typeface="Wingdings" panose="05000000000000000000" pitchFamily="2" charset="2"/>
              <a:buChar char="Ø"/>
            </a:pPr>
            <a:r>
              <a:rPr lang="en-US" altLang="zh-CN" sz="1100" dirty="0"/>
              <a:t>SP-241632	CR Pack on TEI17 - Pack 2/4</a:t>
            </a:r>
          </a:p>
          <a:p>
            <a:pPr marL="171450" indent="-171450">
              <a:buFont typeface="Wingdings" panose="05000000000000000000" pitchFamily="2" charset="2"/>
              <a:buChar char="Ø"/>
            </a:pPr>
            <a:r>
              <a:rPr lang="en-US" altLang="zh-CN" sz="1100" dirty="0"/>
              <a:t>SP-241633	CR Pack on TEI17 - Pack 3/4</a:t>
            </a:r>
          </a:p>
          <a:p>
            <a:pPr marL="171450" indent="-171450">
              <a:buFont typeface="Wingdings" panose="05000000000000000000" pitchFamily="2" charset="2"/>
              <a:buChar char="Ø"/>
            </a:pPr>
            <a:r>
              <a:rPr lang="en-US" altLang="zh-CN" sz="1100" dirty="0"/>
              <a:t>SP-241634	CR Pack on TEI17 - Pack 4/4</a:t>
            </a:r>
          </a:p>
          <a:p>
            <a:pPr marL="171450" indent="-171450">
              <a:buFont typeface="Wingdings" panose="05000000000000000000" pitchFamily="2" charset="2"/>
              <a:buChar char="Ø"/>
            </a:pPr>
            <a:r>
              <a:rPr lang="en-US" altLang="zh-CN" sz="1100" dirty="0"/>
              <a:t>SP-241635	CR Pack on TEI16 - Pack 1/3</a:t>
            </a:r>
          </a:p>
          <a:p>
            <a:pPr marL="171450" indent="-171450">
              <a:buFont typeface="Wingdings" panose="05000000000000000000" pitchFamily="2" charset="2"/>
              <a:buChar char="Ø"/>
            </a:pPr>
            <a:r>
              <a:rPr lang="en-US" altLang="zh-CN" sz="1100" dirty="0"/>
              <a:t>SP-241636	CR Pack on TEI16 - Pack 2/3</a:t>
            </a:r>
          </a:p>
          <a:p>
            <a:pPr marL="171450" indent="-171450">
              <a:buFont typeface="Wingdings" panose="05000000000000000000" pitchFamily="2" charset="2"/>
              <a:buChar char="Ø"/>
            </a:pPr>
            <a:r>
              <a:rPr lang="en-US" altLang="zh-CN" sz="1100" dirty="0"/>
              <a:t>SP-241637	CR Pack on TEI16 - Pack 3/3</a:t>
            </a:r>
          </a:p>
          <a:p>
            <a:pPr marL="171450" indent="-171450">
              <a:buFont typeface="Wingdings" panose="05000000000000000000" pitchFamily="2" charset="2"/>
              <a:buChar char="Ø"/>
            </a:pPr>
            <a:r>
              <a:rPr lang="en-US" altLang="zh-CN" sz="1100" dirty="0"/>
              <a:t>SP-241641	CR Pack on TEI18 - Pack 1/3</a:t>
            </a:r>
          </a:p>
          <a:p>
            <a:pPr marL="171450" indent="-171450">
              <a:buFont typeface="Wingdings" panose="05000000000000000000" pitchFamily="2" charset="2"/>
              <a:buChar char="Ø"/>
            </a:pPr>
            <a:r>
              <a:rPr lang="en-US" altLang="zh-CN" sz="1100" dirty="0"/>
              <a:t>SP-241642	CR Pack on TEI18 - Pack 2/3</a:t>
            </a:r>
          </a:p>
          <a:p>
            <a:pPr marL="171450" indent="-171450">
              <a:buFont typeface="Wingdings" panose="05000000000000000000" pitchFamily="2" charset="2"/>
              <a:buChar char="Ø"/>
            </a:pPr>
            <a:r>
              <a:rPr lang="en-US" altLang="zh-CN" sz="1100" dirty="0"/>
              <a:t>SP-241643	CR Pack on TEI18 - Pack 3/3</a:t>
            </a:r>
          </a:p>
          <a:p>
            <a:pPr marL="171450" indent="-171450">
              <a:buFont typeface="Wingdings" panose="05000000000000000000" pitchFamily="2" charset="2"/>
              <a:buChar char="Ø"/>
            </a:pPr>
            <a:r>
              <a:rPr lang="en-US" altLang="zh-CN" sz="1100" dirty="0"/>
              <a:t>SP-241644	CR Pack on AIML_MGT - Pack 1/2</a:t>
            </a:r>
          </a:p>
          <a:p>
            <a:pPr marL="171450" indent="-171450">
              <a:buFont typeface="Wingdings" panose="05000000000000000000" pitchFamily="2" charset="2"/>
              <a:buChar char="Ø"/>
            </a:pPr>
            <a:r>
              <a:rPr lang="en-US" altLang="zh-CN" sz="1100" dirty="0"/>
              <a:t>SP-241645	CR Pack on AIML_MGT - Pack 2/2</a:t>
            </a:r>
          </a:p>
          <a:p>
            <a:pPr marL="171450" indent="-171450">
              <a:buFont typeface="Wingdings" panose="05000000000000000000" pitchFamily="2" charset="2"/>
              <a:buChar char="Ø"/>
            </a:pPr>
            <a:r>
              <a:rPr lang="en-US" altLang="zh-CN" sz="1100" dirty="0"/>
              <a:t>SP-241646	CR Pack on TEI15</a:t>
            </a:r>
          </a:p>
          <a:p>
            <a:pPr marL="171450" indent="-171450">
              <a:buFont typeface="Wingdings" panose="05000000000000000000" pitchFamily="2" charset="2"/>
              <a:buChar char="Ø"/>
            </a:pPr>
            <a:r>
              <a:rPr lang="en-US" altLang="zh-CN" sz="1100" dirty="0"/>
              <a:t>SP-241650	CR Pack on </a:t>
            </a:r>
            <a:r>
              <a:rPr lang="en-US" altLang="zh-CN" sz="1100" dirty="0" err="1"/>
              <a:t>eSBMA</a:t>
            </a:r>
            <a:endParaRPr lang="en-US" altLang="zh-CN" sz="1100" dirty="0"/>
          </a:p>
          <a:p>
            <a:pPr marL="171450" indent="-171450">
              <a:buFont typeface="Wingdings" panose="05000000000000000000" pitchFamily="2" charset="2"/>
              <a:buChar char="Ø"/>
            </a:pPr>
            <a:r>
              <a:rPr lang="en-US" altLang="zh-CN" sz="1100" dirty="0"/>
              <a:t>SP-241651	CR Pack on AdNRM_ph2</a:t>
            </a:r>
          </a:p>
          <a:p>
            <a:pPr marL="171450" indent="-171450">
              <a:buFont typeface="Wingdings" panose="05000000000000000000" pitchFamily="2" charset="2"/>
              <a:buChar char="Ø"/>
            </a:pPr>
            <a:r>
              <a:rPr lang="en-US" altLang="zh-CN" sz="1100" dirty="0"/>
              <a:t>SP-241652	CR Pack on CHRACHF</a:t>
            </a:r>
          </a:p>
          <a:p>
            <a:pPr marL="171450" indent="-171450">
              <a:buFont typeface="Wingdings" panose="05000000000000000000" pitchFamily="2" charset="2"/>
              <a:buChar char="Ø"/>
            </a:pPr>
            <a:r>
              <a:rPr lang="en-US" altLang="zh-CN" sz="1100" dirty="0"/>
              <a:t>SP-241653	CR Pack on </a:t>
            </a:r>
            <a:r>
              <a:rPr lang="en-US" altLang="zh-CN" sz="1100" dirty="0" err="1"/>
              <a:t>eECM</a:t>
            </a:r>
            <a:endParaRPr lang="en-US" altLang="zh-CN" sz="1100" dirty="0"/>
          </a:p>
          <a:p>
            <a:pPr marL="171450" indent="-171450">
              <a:buFont typeface="Wingdings" panose="05000000000000000000" pitchFamily="2" charset="2"/>
              <a:buChar char="Ø"/>
            </a:pPr>
            <a:r>
              <a:rPr lang="en-US" altLang="zh-CN" sz="1100" dirty="0"/>
              <a:t>SP-241655	CR Pack on IDMS_MN_ph2</a:t>
            </a:r>
          </a:p>
          <a:p>
            <a:pPr marL="171450" indent="-171450">
              <a:buFont typeface="Wingdings" panose="05000000000000000000" pitchFamily="2" charset="2"/>
              <a:buChar char="Ø"/>
            </a:pPr>
            <a:r>
              <a:rPr lang="en-US" altLang="zh-CN" sz="1100" dirty="0"/>
              <a:t>SP-241656	CR Pack on PM_KPI_5G_Ph3</a:t>
            </a:r>
          </a:p>
          <a:p>
            <a:pPr marL="171450" indent="-171450">
              <a:buFont typeface="Wingdings" panose="05000000000000000000" pitchFamily="2" charset="2"/>
              <a:buChar char="Ø"/>
            </a:pPr>
            <a:r>
              <a:rPr lang="en-US" altLang="zh-CN" sz="1100" dirty="0"/>
              <a:t>SP-241657	CR Pack on OAM_NTN</a:t>
            </a:r>
          </a:p>
          <a:p>
            <a:pPr marL="171450" indent="-171450">
              <a:buFont typeface="Wingdings" panose="05000000000000000000" pitchFamily="2" charset="2"/>
              <a:buChar char="Ø"/>
            </a:pPr>
            <a:r>
              <a:rPr lang="en-US" altLang="zh-CN" sz="1100" dirty="0"/>
              <a:t>SP-241658	CR Pack on </a:t>
            </a:r>
            <a:r>
              <a:rPr lang="en-US" altLang="zh-CN" sz="1100" dirty="0" err="1"/>
              <a:t>eMDAS</a:t>
            </a:r>
            <a:endParaRPr lang="en-US" altLang="zh-CN" sz="1100" dirty="0"/>
          </a:p>
          <a:p>
            <a:pPr marL="171450" indent="-171450">
              <a:buFont typeface="Wingdings" panose="05000000000000000000" pitchFamily="2" charset="2"/>
              <a:buChar char="Ø"/>
            </a:pPr>
            <a:r>
              <a:rPr lang="en-US" altLang="zh-CN" sz="1100" dirty="0"/>
              <a:t>SP-241659	CR Pack on 5GMDT_Ph2</a:t>
            </a:r>
          </a:p>
          <a:p>
            <a:pPr marL="171450" indent="-171450">
              <a:buFont typeface="Wingdings" panose="05000000000000000000" pitchFamily="2" charset="2"/>
              <a:buChar char="Ø"/>
            </a:pPr>
            <a:r>
              <a:rPr lang="en-US" altLang="zh-CN" sz="1100" dirty="0"/>
              <a:t>SP-241662	CR Pack on </a:t>
            </a:r>
            <a:r>
              <a:rPr lang="en-US" altLang="zh-CN" sz="1100" dirty="0" err="1"/>
              <a:t>eQoE</a:t>
            </a:r>
            <a:endParaRPr lang="en-US" altLang="zh-CN" sz="1100" dirty="0"/>
          </a:p>
          <a:p>
            <a:pPr marL="171450" indent="-171450">
              <a:buFont typeface="Wingdings" panose="05000000000000000000" pitchFamily="2" charset="2"/>
              <a:buChar char="Ø"/>
            </a:pPr>
            <a:r>
              <a:rPr lang="en-US" altLang="zh-CN" sz="1100" dirty="0"/>
              <a:t>SP-241663	CR Pack on MANS_ph2</a:t>
            </a:r>
          </a:p>
          <a:p>
            <a:pPr marL="171450" indent="-171450">
              <a:buFont typeface="Wingdings" panose="05000000000000000000" pitchFamily="2" charset="2"/>
              <a:buChar char="Ø"/>
            </a:pPr>
            <a:r>
              <a:rPr lang="en-US" altLang="zh-CN" sz="1100" dirty="0"/>
              <a:t>SP-241667	CR Pack on EE5GPLUS_Ph2</a:t>
            </a:r>
          </a:p>
        </p:txBody>
      </p:sp>
    </p:spTree>
    <p:extLst>
      <p:ext uri="{BB962C8B-B14F-4D97-AF65-F5344CB8AC3E}">
        <p14:creationId xmlns:p14="http://schemas.microsoft.com/office/powerpoint/2010/main" val="184144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 </a:t>
            </a:r>
            <a:r>
              <a:rPr lang="en-US" altLang="zh-CN" sz="3200" b="1" dirty="0"/>
              <a:t>AIML</a:t>
            </a:r>
            <a:r>
              <a:rPr lang="zh-CN" altLang="en-US" sz="3200" b="1" dirty="0"/>
              <a:t>：</a:t>
            </a:r>
            <a:r>
              <a:rPr lang="en-US" altLang="en-US" sz="3200" b="1" dirty="0"/>
              <a:t>Study on AI/ML management - phase 2</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51092" y="1678401"/>
            <a:ext cx="11192989" cy="4826031"/>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400" kern="0" dirty="0"/>
              <a:t>Progress since SA#105:</a:t>
            </a:r>
          </a:p>
          <a:p>
            <a:pPr lvl="1">
              <a:spcBef>
                <a:spcPts val="0"/>
              </a:spcBef>
              <a:spcAft>
                <a:spcPts val="0"/>
              </a:spcAft>
              <a:defRPr/>
            </a:pPr>
            <a:r>
              <a:rPr lang="en-US" altLang="zh-CN" sz="1050" kern="0" dirty="0"/>
              <a:t>Following AIML management capabilities have been concluded and recommended for R19 normative work:</a:t>
            </a:r>
          </a:p>
          <a:p>
            <a:pPr marL="1143000" lvl="2" indent="-285750">
              <a:buFont typeface="Wingdings" panose="05000000000000000000" pitchFamily="2" charset="2"/>
              <a:buChar char="ü"/>
            </a:pPr>
            <a:r>
              <a:rPr lang="en-GB" altLang="zh-CN" sz="1050" dirty="0"/>
              <a:t>Management capabilities for ML model training</a:t>
            </a:r>
            <a:r>
              <a:rPr lang="zh-CN" altLang="en-US" sz="1050" dirty="0"/>
              <a:t>，</a:t>
            </a:r>
            <a:r>
              <a:rPr lang="en-US" altLang="zh-CN" sz="1050" dirty="0"/>
              <a:t>including </a:t>
            </a:r>
            <a:r>
              <a:rPr lang="en-GB" altLang="zh-CN" sz="1050" dirty="0"/>
              <a:t>ML-Knowledge-based Transfer Learning, ML pre-training and fine-tuning, Management of Reinforcement Learning, Sustainable AI/ML for ML training, Management of Federated Learning, ML </a:t>
            </a:r>
            <a:r>
              <a:rPr lang="en-GB" altLang="zh-CN" sz="1050" dirty="0" err="1"/>
              <a:t>explainability</a:t>
            </a:r>
            <a:r>
              <a:rPr lang="en-GB" altLang="zh-CN" sz="1050" dirty="0"/>
              <a:t>, etc.</a:t>
            </a:r>
          </a:p>
          <a:p>
            <a:pPr marL="1143000" lvl="2" indent="-285750">
              <a:buFont typeface="Wingdings" panose="05000000000000000000" pitchFamily="2" charset="2"/>
              <a:buChar char="ü"/>
            </a:pPr>
            <a:r>
              <a:rPr lang="en-GB" altLang="zh-CN" sz="1050" dirty="0"/>
              <a:t>Management capabilities for AI/ML inference emulation, including ML inference emulation,</a:t>
            </a:r>
            <a:r>
              <a:rPr lang="fr-FR" altLang="zh-CN" sz="1050" dirty="0"/>
              <a:t> ML </a:t>
            </a:r>
            <a:r>
              <a:rPr lang="fr-FR" altLang="zh-CN" sz="1050" dirty="0" err="1"/>
              <a:t>inference</a:t>
            </a:r>
            <a:r>
              <a:rPr lang="fr-FR" altLang="zh-CN" sz="1050" dirty="0"/>
              <a:t> </a:t>
            </a:r>
            <a:r>
              <a:rPr lang="fr-FR" altLang="zh-CN" sz="1050" dirty="0" err="1"/>
              <a:t>emulation</a:t>
            </a:r>
            <a:r>
              <a:rPr lang="fr-FR" altLang="zh-CN" sz="1050" dirty="0"/>
              <a:t> </a:t>
            </a:r>
            <a:r>
              <a:rPr lang="fr-FR" altLang="zh-CN" sz="1050" dirty="0" err="1"/>
              <a:t>environment</a:t>
            </a:r>
            <a:r>
              <a:rPr lang="fr-FR" altLang="zh-CN" sz="1050" dirty="0"/>
              <a:t> </a:t>
            </a:r>
            <a:r>
              <a:rPr lang="fr-FR" altLang="zh-CN" sz="1050" dirty="0" err="1"/>
              <a:t>selection</a:t>
            </a:r>
            <a:r>
              <a:rPr lang="fr-FR" altLang="zh-CN" sz="1050" dirty="0"/>
              <a:t>.</a:t>
            </a:r>
          </a:p>
          <a:p>
            <a:pPr marL="1143000" lvl="2" indent="-285750">
              <a:buFont typeface="Wingdings" panose="05000000000000000000" pitchFamily="2" charset="2"/>
              <a:buChar char="ü"/>
            </a:pPr>
            <a:r>
              <a:rPr lang="en-GB" altLang="zh-CN" sz="1050" dirty="0"/>
              <a:t>Management capabilities for ML model deployment, including Enhancements to ML model loading, ML model transfer/delivery.</a:t>
            </a:r>
            <a:endParaRPr lang="zh-CN" altLang="zh-CN" sz="1050" dirty="0"/>
          </a:p>
          <a:p>
            <a:pPr marL="1143000" lvl="2" indent="-285750">
              <a:buFont typeface="Wingdings" panose="05000000000000000000" pitchFamily="2" charset="2"/>
              <a:buChar char="ü"/>
            </a:pPr>
            <a:r>
              <a:rPr lang="en-GB" altLang="zh-CN" sz="1050" dirty="0"/>
              <a:t>Management capabilities for AI/ML inference, including Coordination between the ML capabilities, ML remedial action management, etc.</a:t>
            </a:r>
            <a:endParaRPr lang="fr-FR" altLang="zh-CN" sz="1050" dirty="0"/>
          </a:p>
          <a:p>
            <a:pPr lvl="1">
              <a:spcBef>
                <a:spcPts val="0"/>
              </a:spcBef>
              <a:spcAft>
                <a:spcPts val="0"/>
              </a:spcAft>
              <a:defRPr/>
            </a:pPr>
            <a:r>
              <a:rPr lang="en-US" altLang="zh-CN" sz="1050" kern="0" dirty="0"/>
              <a:t>Following AIML management scenarios have been concluded and recommended for normative work:</a:t>
            </a:r>
          </a:p>
          <a:p>
            <a:pPr marL="1143000" lvl="2" indent="-285750">
              <a:buFont typeface="Wingdings" panose="05000000000000000000" pitchFamily="2" charset="2"/>
              <a:buChar char="ü"/>
            </a:pPr>
            <a:r>
              <a:rPr lang="en-US" altLang="zh-CN" sz="1050" dirty="0"/>
              <a:t>NG-RAN AIML-based Coverage and Capacity Optimization, and NG-RAN AIML-based Network Slicing defined by RAN3,</a:t>
            </a:r>
            <a:endParaRPr lang="zh-CN" altLang="zh-CN" sz="1050" dirty="0"/>
          </a:p>
          <a:p>
            <a:pPr marL="1143000" lvl="2" indent="-285750">
              <a:buFont typeface="Wingdings" panose="05000000000000000000" pitchFamily="2" charset="2"/>
              <a:buChar char="ü"/>
            </a:pPr>
            <a:r>
              <a:rPr lang="en-US" altLang="zh-CN" sz="1050" dirty="0"/>
              <a:t>Model delivery/transfer as defined by RAN1/2,</a:t>
            </a:r>
            <a:endParaRPr lang="zh-CN" altLang="zh-CN" sz="1050" dirty="0"/>
          </a:p>
          <a:p>
            <a:pPr marL="1143000" lvl="2" indent="-285750">
              <a:buFont typeface="Wingdings" panose="05000000000000000000" pitchFamily="2" charset="2"/>
              <a:buChar char="ü"/>
            </a:pPr>
            <a:r>
              <a:rPr lang="en-GB" altLang="zh-CN" sz="1050" dirty="0"/>
              <a:t>ML model training and AI/ML inference functions for 5GC as </a:t>
            </a:r>
            <a:r>
              <a:rPr lang="en-US" altLang="zh-CN" sz="1050" dirty="0"/>
              <a:t>defined by SA2</a:t>
            </a:r>
            <a:endParaRPr lang="zh-CN" altLang="zh-CN" sz="1050" dirty="0"/>
          </a:p>
          <a:p>
            <a:pPr marL="1143000" lvl="2" indent="-285750">
              <a:buFont typeface="Wingdings" panose="05000000000000000000" pitchFamily="2" charset="2"/>
              <a:buChar char="ü"/>
            </a:pPr>
            <a:r>
              <a:rPr lang="en-US" altLang="zh-CN" sz="1050" dirty="0"/>
              <a:t>MDA (Management Data Analytics) as defined by SA5.</a:t>
            </a:r>
            <a:endParaRPr lang="zh-CN" altLang="zh-CN" sz="1050" dirty="0"/>
          </a:p>
          <a:p>
            <a:pPr lvl="2">
              <a:spcBef>
                <a:spcPts val="0"/>
              </a:spcBef>
              <a:spcAft>
                <a:spcPts val="0"/>
              </a:spcAft>
              <a:defRPr/>
            </a:pPr>
            <a:endParaRPr lang="it-IT" altLang="zh-CN" sz="800" kern="0" dirty="0"/>
          </a:p>
          <a:p>
            <a:pPr marL="341313" lvl="1" indent="-341313">
              <a:spcBef>
                <a:spcPts val="0"/>
              </a:spcBef>
              <a:spcAft>
                <a:spcPts val="0"/>
              </a:spcAft>
              <a:buBlip>
                <a:blip r:embed="rId2"/>
              </a:buBlip>
              <a:defRPr/>
            </a:pPr>
            <a:r>
              <a:rPr lang="en-US" sz="1400" kern="0" dirty="0"/>
              <a:t>Impacts and dependencies on other WGs:</a:t>
            </a:r>
            <a:endParaRPr lang="de-DE" sz="1400" kern="0" dirty="0"/>
          </a:p>
          <a:p>
            <a:pPr lvl="1">
              <a:spcBef>
                <a:spcPts val="0"/>
              </a:spcBef>
              <a:spcAft>
                <a:spcPts val="0"/>
              </a:spcAft>
              <a:defRPr/>
            </a:pPr>
            <a:r>
              <a:rPr lang="en-US" sz="1050" kern="0" dirty="0"/>
              <a:t>Collaboration with SA1 on AI/ML related requirements, SA2 on 5GC AIML, SA3 on AIML security, SA6 on Application enablement layer AIML and RAN WGs for related requirements.</a:t>
            </a:r>
            <a:endParaRPr lang="de-DE" sz="1050" kern="0" dirty="0"/>
          </a:p>
          <a:p>
            <a:pPr>
              <a:spcBef>
                <a:spcPts val="0"/>
              </a:spcBef>
              <a:spcAft>
                <a:spcPts val="0"/>
              </a:spcAft>
              <a:defRPr/>
            </a:pPr>
            <a:r>
              <a:rPr lang="de-DE" sz="1400" kern="0" dirty="0"/>
              <a:t>Next steps:</a:t>
            </a:r>
          </a:p>
          <a:p>
            <a:pPr lvl="1">
              <a:defRPr/>
            </a:pPr>
            <a:r>
              <a:rPr lang="en-US" sz="1050" dirty="0">
                <a:highlight>
                  <a:srgbClr val="00FF00"/>
                </a:highlight>
              </a:rPr>
              <a:t>This study is completed, Rel-19 normative work will start </a:t>
            </a:r>
            <a:r>
              <a:rPr lang="en-US" altLang="zh-CN" sz="1050" dirty="0">
                <a:highlight>
                  <a:srgbClr val="00FF00"/>
                </a:highlight>
              </a:rPr>
              <a:t>from</a:t>
            </a:r>
            <a:r>
              <a:rPr lang="en-US" sz="1050" dirty="0">
                <a:highlight>
                  <a:srgbClr val="00FF00"/>
                </a:highlight>
              </a:rPr>
              <a:t> next meeting. </a:t>
            </a:r>
            <a:endParaRPr lang="en-US" sz="105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67054684"/>
              </p:ext>
            </p:extLst>
          </p:nvPr>
        </p:nvGraphicFramePr>
        <p:xfrm>
          <a:off x="451092" y="1181664"/>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i="0" dirty="0"/>
                        <a:t>UID</a:t>
                      </a:r>
                    </a:p>
                  </a:txBody>
                  <a:tcPr marL="48004" marR="48004" marT="0" marB="0" anchor="ctr"/>
                </a:tc>
                <a:tc>
                  <a:txBody>
                    <a:bodyPr/>
                    <a:lstStyle/>
                    <a:p>
                      <a:pPr algn="ctr">
                        <a:lnSpc>
                          <a:spcPct val="107000"/>
                        </a:lnSpc>
                        <a:spcAft>
                          <a:spcPts val="800"/>
                        </a:spcAft>
                      </a:pPr>
                      <a:r>
                        <a:rPr lang="en-GB" sz="1400" i="0" dirty="0"/>
                        <a:t>Name</a:t>
                      </a:r>
                    </a:p>
                  </a:txBody>
                  <a:tcPr marL="48004" marR="48004" marT="0" marB="0" anchor="ctr"/>
                </a:tc>
                <a:tc>
                  <a:txBody>
                    <a:bodyPr/>
                    <a:lstStyle/>
                    <a:p>
                      <a:pPr algn="ctr">
                        <a:lnSpc>
                          <a:spcPct val="107000"/>
                        </a:lnSpc>
                        <a:spcAft>
                          <a:spcPts val="800"/>
                        </a:spcAft>
                      </a:pPr>
                      <a:r>
                        <a:rPr lang="en-GB" sz="1400" i="0" dirty="0"/>
                        <a:t>Acronym</a:t>
                      </a:r>
                    </a:p>
                  </a:txBody>
                  <a:tcPr marL="48004" marR="48004" marT="0" marB="0" anchor="ctr"/>
                </a:tc>
                <a:tc>
                  <a:txBody>
                    <a:bodyPr/>
                    <a:lstStyle/>
                    <a:p>
                      <a:pPr algn="ctr">
                        <a:lnSpc>
                          <a:spcPct val="107000"/>
                        </a:lnSpc>
                        <a:spcAft>
                          <a:spcPts val="800"/>
                        </a:spcAft>
                      </a:pPr>
                      <a:r>
                        <a:rPr lang="en-GB" sz="1400" i="0" dirty="0"/>
                        <a:t>Target </a:t>
                      </a:r>
                      <a:r>
                        <a:rPr lang="en-GB" sz="1000" i="0" dirty="0"/>
                        <a:t>(dd/mm/</a:t>
                      </a:r>
                      <a:r>
                        <a:rPr lang="en-GB" sz="1000" i="0" dirty="0" err="1"/>
                        <a:t>yyyy</a:t>
                      </a:r>
                      <a:r>
                        <a:rPr lang="en-GB" sz="1000" i="0" dirty="0"/>
                        <a:t>)</a:t>
                      </a:r>
                      <a:endParaRPr lang="en-GB" sz="1400" i="0" dirty="0"/>
                    </a:p>
                  </a:txBody>
                  <a:tcPr marL="48004" marR="48004" marT="0" marB="0" anchor="ctr"/>
                </a:tc>
                <a:tc>
                  <a:txBody>
                    <a:bodyPr/>
                    <a:lstStyle/>
                    <a:p>
                      <a:pPr algn="ctr">
                        <a:lnSpc>
                          <a:spcPct val="107000"/>
                        </a:lnSpc>
                        <a:spcAft>
                          <a:spcPts val="800"/>
                        </a:spcAft>
                      </a:pPr>
                      <a:r>
                        <a:rPr lang="en-GB" sz="1400" i="0" dirty="0"/>
                        <a:t>Old %</a:t>
                      </a:r>
                    </a:p>
                  </a:txBody>
                  <a:tcPr marL="48004" marR="48004" marT="0" marB="0" anchor="ctr"/>
                </a:tc>
                <a:tc>
                  <a:txBody>
                    <a:bodyPr/>
                    <a:lstStyle/>
                    <a:p>
                      <a:pPr algn="ctr">
                        <a:lnSpc>
                          <a:spcPct val="107000"/>
                        </a:lnSpc>
                        <a:spcAft>
                          <a:spcPts val="800"/>
                        </a:spcAft>
                      </a:pPr>
                      <a:r>
                        <a:rPr lang="en-GB" sz="1400" b="1" i="0" kern="1200" dirty="0">
                          <a:solidFill>
                            <a:schemeClr val="lt1"/>
                          </a:solidFill>
                          <a:latin typeface="+mn-lt"/>
                          <a:ea typeface="+mn-ea"/>
                          <a:cs typeface="+mn-cs"/>
                        </a:rPr>
                        <a:t>WID</a:t>
                      </a:r>
                      <a:endParaRPr lang="en-GB" sz="1400" i="0" dirty="0">
                        <a:solidFill>
                          <a:srgbClr val="FF0000"/>
                        </a:solidFill>
                      </a:endParaRPr>
                    </a:p>
                  </a:txBody>
                  <a:tcPr marL="48004" marR="48004" marT="0" marB="0" anchor="ctr"/>
                </a:tc>
                <a:tc>
                  <a:txBody>
                    <a:bodyPr/>
                    <a:lstStyle/>
                    <a:p>
                      <a:pPr algn="ctr">
                        <a:lnSpc>
                          <a:spcPct val="107000"/>
                        </a:lnSpc>
                        <a:spcAft>
                          <a:spcPts val="800"/>
                        </a:spcAft>
                      </a:pPr>
                      <a:r>
                        <a:rPr lang="en-GB" sz="1400" i="0" dirty="0">
                          <a:solidFill>
                            <a:srgbClr val="FF0000"/>
                          </a:solidFill>
                        </a:rPr>
                        <a:t>New %</a:t>
                      </a:r>
                      <a:endParaRPr lang="en-GB" sz="14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just" fontAlgn="b"/>
                      <a:r>
                        <a:rPr lang="en-US" altLang="zh-CN" sz="1100" b="0" i="0" u="none" strike="noStrike">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10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10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100" b="0" i="0" u="sng" strike="noStrike" dirty="0">
                          <a:solidFill>
                            <a:srgbClr val="0563C1"/>
                          </a:solidFill>
                          <a:effectLst/>
                          <a:latin typeface="+mn-lt"/>
                          <a:ea typeface="等线" panose="02010600030101010101" pitchFamily="2" charset="-122"/>
                          <a:hlinkClick r:id="rId3"/>
                        </a:rPr>
                        <a:t>SP-240965</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1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9" y="228600"/>
            <a:ext cx="9432100" cy="1143000"/>
          </a:xfrm>
        </p:spPr>
        <p:txBody>
          <a:bodyPr/>
          <a:lstStyle/>
          <a:p>
            <a:r>
              <a:rPr lang="en-GB" altLang="en-US" sz="3200" b="1" dirty="0"/>
              <a:t>2. </a:t>
            </a:r>
            <a:r>
              <a:rPr lang="en-US" altLang="zh-CN" sz="3200" b="1" dirty="0"/>
              <a:t>MDA</a:t>
            </a:r>
            <a:r>
              <a:rPr lang="zh-CN" altLang="en-US" sz="3200" b="1" dirty="0"/>
              <a:t>：</a:t>
            </a:r>
            <a:r>
              <a:rPr lang="en-US" altLang="en-US" sz="3200" b="1" dirty="0"/>
              <a:t>Study on Management Data Analytics (MDA) – Phase 3</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de-DE" sz="1200" kern="0" dirty="0"/>
              <a:t>Added use case to improve handling of predicted failures</a:t>
            </a:r>
          </a:p>
          <a:p>
            <a:pPr lvl="1">
              <a:spcBef>
                <a:spcPts val="0"/>
              </a:spcBef>
              <a:spcAft>
                <a:spcPts val="0"/>
              </a:spcAft>
              <a:defRPr/>
            </a:pPr>
            <a:r>
              <a:rPr lang="en-US" altLang="de-DE" sz="1200" kern="0" dirty="0"/>
              <a:t>Added conclusions and recommendations</a:t>
            </a:r>
          </a:p>
          <a:p>
            <a:pPr marL="400050" lvl="1" indent="0">
              <a:spcBef>
                <a:spcPts val="0"/>
              </a:spcBef>
              <a:spcAft>
                <a:spcPts val="0"/>
              </a:spcAft>
              <a:buNone/>
              <a:defRPr/>
            </a:pPr>
            <a:endParaRPr lang="en-US" altLang="zh-CN" sz="1200" kern="0" dirty="0">
              <a:highlight>
                <a:srgbClr val="FFFF00"/>
              </a:highlight>
            </a:endParaRP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SA1 on service requirements, SA2 on NWDAF, RAN3 on data collection.</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042471328"/>
              </p:ext>
            </p:extLst>
          </p:nvPr>
        </p:nvGraphicFramePr>
        <p:xfrm>
          <a:off x="427812" y="1280400"/>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79703724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3. </a:t>
            </a:r>
            <a:r>
              <a:rPr lang="en-US" altLang="zh-CN" sz="3200" b="1" dirty="0"/>
              <a:t>IDM: </a:t>
            </a:r>
            <a:r>
              <a:rPr lang="en-US" altLang="en-US" sz="3200" b="1" dirty="0"/>
              <a:t>Study on intent driven management services for mobile network phase 3</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2574"/>
            <a:ext cx="11466588"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100" dirty="0"/>
              <a:t>WT-3: The intent negotiation functionalities during fulfillment phase are evaluated and concluded, and following functionalities are recommended for normative work: checking for fulfillable outcomes, checking for best possible outcome, recommending fulfillable intent targets and contexts, advises on preferred alternatives. </a:t>
            </a:r>
          </a:p>
          <a:p>
            <a:pPr lvl="1">
              <a:spcBef>
                <a:spcPts val="0"/>
              </a:spcBef>
              <a:spcAft>
                <a:spcPts val="0"/>
              </a:spcAft>
              <a:defRPr/>
            </a:pPr>
            <a:r>
              <a:rPr lang="en-US" altLang="zh-CN" sz="1100" dirty="0"/>
              <a:t>WT-4: The Intent Utility Function are evaluated and concluded, it is recommended to start normative work for specifying methods by which consumers can express the relative value of an intent's expectations to assist the IDMS producer(s) in fulfilling their intents in the most acceptable manner. </a:t>
            </a:r>
          </a:p>
          <a:p>
            <a:pPr lvl="1">
              <a:spcBef>
                <a:spcPts val="0"/>
              </a:spcBef>
              <a:spcAft>
                <a:spcPts val="0"/>
              </a:spcAft>
              <a:defRPr/>
            </a:pPr>
            <a:endParaRPr lang="en-US" altLang="zh-CN" sz="1100" dirty="0"/>
          </a:p>
          <a:p>
            <a:pPr lvl="1">
              <a:spcBef>
                <a:spcPts val="0"/>
              </a:spcBef>
              <a:spcAft>
                <a:spcPts val="0"/>
              </a:spcAft>
              <a:defRPr/>
            </a:pPr>
            <a:endParaRPr lang="en-US" altLang="zh-CN" sz="1100" kern="0" dirty="0"/>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100" kern="0" dirty="0"/>
              <a:t>Provide radio network management support to SA1 on UAV pre-flight preparation requirements </a:t>
            </a:r>
            <a:endParaRPr lang="de-DE" sz="1100" kern="0" dirty="0"/>
          </a:p>
          <a:p>
            <a:pPr>
              <a:spcBef>
                <a:spcPts val="0"/>
              </a:spcBef>
              <a:spcAft>
                <a:spcPts val="0"/>
              </a:spcAft>
              <a:defRPr/>
            </a:pPr>
            <a:r>
              <a:rPr lang="de-DE" sz="1800" kern="0" dirty="0"/>
              <a:t>Next steps:</a:t>
            </a:r>
          </a:p>
          <a:p>
            <a:pPr lvl="1">
              <a:defRPr/>
            </a:pPr>
            <a:r>
              <a:rPr lang="en-US" altLang="zh-CN" sz="1100" dirty="0">
                <a:highlight>
                  <a:srgbClr val="00FF00"/>
                </a:highlight>
              </a:rPr>
              <a:t>This study is completed, Rel-19 normative work will start from next meeting. </a:t>
            </a:r>
            <a:endParaRPr lang="en-US" altLang="zh-CN" sz="11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550327870"/>
              </p:ext>
            </p:extLst>
          </p:nvPr>
        </p:nvGraphicFramePr>
        <p:xfrm>
          <a:off x="420612" y="1431600"/>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SA#105</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t>4. CCL: </a:t>
            </a:r>
            <a:r>
              <a:rPr lang="en-US" altLang="en-US" sz="3733" b="1" dirty="0"/>
              <a:t>Study on closed control loop management</a:t>
            </a:r>
            <a:endParaRPr lang="en-GB" altLang="en-US" sz="3733"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de-DE" sz="1100" dirty="0"/>
              <a:t>Evaluation and Conclusion are updated for Use case 5</a:t>
            </a:r>
          </a:p>
          <a:p>
            <a:pPr lvl="1">
              <a:spcBef>
                <a:spcPts val="0"/>
              </a:spcBef>
              <a:spcAft>
                <a:spcPts val="0"/>
              </a:spcAft>
              <a:defRPr/>
            </a:pPr>
            <a:r>
              <a:rPr lang="en-US" altLang="de-DE" sz="1100" dirty="0"/>
              <a:t>Clarification provided for escalation Recipient</a:t>
            </a:r>
          </a:p>
          <a:p>
            <a:pPr lvl="1">
              <a:spcBef>
                <a:spcPts val="0"/>
              </a:spcBef>
              <a:spcAft>
                <a:spcPts val="0"/>
              </a:spcAft>
              <a:defRPr/>
            </a:pPr>
            <a:r>
              <a:rPr lang="en-US" altLang="de-DE" sz="1100" dirty="0"/>
              <a:t>Clarify evaluation for Feedback use case</a:t>
            </a:r>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400" kern="0" dirty="0"/>
              <a:t>None</a:t>
            </a:r>
            <a:endParaRPr lang="de-DE" sz="1400" kern="0" dirty="0"/>
          </a:p>
          <a:p>
            <a:pPr>
              <a:spcBef>
                <a:spcPts val="0"/>
              </a:spcBef>
              <a:spcAft>
                <a:spcPts val="0"/>
              </a:spcAft>
              <a:defRPr/>
            </a:pPr>
            <a:r>
              <a:rPr lang="de-DE" sz="1800" kern="0" dirty="0"/>
              <a:t>Next steps:</a:t>
            </a:r>
          </a:p>
          <a:p>
            <a:pPr lvl="1">
              <a:defRPr/>
            </a:pPr>
            <a:r>
              <a:rPr lang="en-US" altLang="zh-CN" sz="1400" dirty="0">
                <a:highlight>
                  <a:srgbClr val="00FF00"/>
                </a:highlight>
              </a:rPr>
              <a:t>This study is completed, Rel-19 normative work will start from next meeting. </a:t>
            </a:r>
            <a:endParaRPr lang="en-US" altLang="zh-CN"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43654054"/>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5. NDT: </a:t>
            </a:r>
            <a:r>
              <a:rPr lang="en-US" altLang="en-US" sz="3200" b="1" dirty="0"/>
              <a:t>Study on management aspects of Network Digital Twin</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773112"/>
            <a:ext cx="11502588" cy="4856287"/>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600" kern="0" dirty="0"/>
              <a:t>Following NDT use cases have been concluded and recommended for normative work:</a:t>
            </a:r>
          </a:p>
          <a:p>
            <a:pPr lvl="1">
              <a:spcBef>
                <a:spcPts val="0"/>
              </a:spcBef>
              <a:spcAft>
                <a:spcPts val="0"/>
              </a:spcAft>
              <a:defRPr/>
            </a:pPr>
            <a:r>
              <a:rPr lang="en-US" altLang="zh-CN" sz="1400" dirty="0"/>
              <a:t>NDT support for network automation including signaling storm analysis, emergency preparedness, network failure and risk prediction and network issue inducement.</a:t>
            </a:r>
          </a:p>
          <a:p>
            <a:pPr lvl="1">
              <a:spcBef>
                <a:spcPts val="0"/>
              </a:spcBef>
              <a:spcAft>
                <a:spcPts val="0"/>
              </a:spcAft>
              <a:defRPr/>
            </a:pPr>
            <a:r>
              <a:rPr lang="en-US" altLang="zh-CN" sz="1400" dirty="0"/>
              <a:t>NDT support for verification including RAN energy saving policy verification, configuration verification.</a:t>
            </a:r>
          </a:p>
          <a:p>
            <a:pPr lvl="1">
              <a:spcBef>
                <a:spcPts val="0"/>
              </a:spcBef>
              <a:spcAft>
                <a:spcPts val="0"/>
              </a:spcAft>
              <a:defRPr/>
            </a:pPr>
            <a:r>
              <a:rPr lang="en-US" altLang="zh-CN" sz="1400" dirty="0"/>
              <a:t>NDT support for generation including generating data for ML model training and measuring customer satisfaction with the network services </a:t>
            </a:r>
          </a:p>
          <a:p>
            <a:pPr lvl="1">
              <a:spcBef>
                <a:spcPts val="0"/>
              </a:spcBef>
              <a:spcAft>
                <a:spcPts val="0"/>
              </a:spcAft>
              <a:defRPr/>
            </a:pPr>
            <a:r>
              <a:rPr lang="en-US" altLang="zh-CN" sz="1400" dirty="0"/>
              <a:t>Advanced NDT capabilities including  nested NDTs. </a:t>
            </a:r>
          </a:p>
          <a:p>
            <a:pPr marL="341313" lvl="1" indent="-341313">
              <a:spcBef>
                <a:spcPts val="0"/>
              </a:spcBef>
              <a:spcAft>
                <a:spcPts val="0"/>
              </a:spcAft>
              <a:buBlip>
                <a:blip r:embed="rId2"/>
              </a:buBlip>
              <a:defRPr/>
            </a:pPr>
            <a:r>
              <a:rPr lang="en-US" sz="1800" kern="0" dirty="0"/>
              <a:t>Impacts and dependencies on other WGs:</a:t>
            </a:r>
            <a:endParaRPr lang="en-US" sz="1200" kern="0" dirty="0"/>
          </a:p>
          <a:p>
            <a:pPr lvl="1">
              <a:spcBef>
                <a:spcPts val="0"/>
              </a:spcBef>
              <a:spcAft>
                <a:spcPts val="0"/>
              </a:spcAft>
              <a:defRPr/>
            </a:pPr>
            <a:r>
              <a:rPr lang="en-US" sz="1200" kern="0" dirty="0"/>
              <a:t>Coordination with SA1 on terminology.</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773616276"/>
              </p:ext>
            </p:extLst>
          </p:nvPr>
        </p:nvGraphicFramePr>
        <p:xfrm>
          <a:off x="420612" y="1276376"/>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8410354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100" dirty="0"/>
              <a:t>General : Discussion CMO blocking points, evaluations and conclusions, but have no consensus at this meeting, so the TR has been extended.</a:t>
            </a:r>
          </a:p>
          <a:p>
            <a:pPr lvl="1">
              <a:spcBef>
                <a:spcPts val="0"/>
              </a:spcBef>
              <a:spcAft>
                <a:spcPts val="0"/>
              </a:spcAft>
              <a:defRPr/>
            </a:pPr>
            <a:r>
              <a:rPr lang="en-US" altLang="zh-CN" sz="1100" dirty="0"/>
              <a:t>WT-1: Discussion on use cases in terms of configuration, traffic, upgrade and policy management, but have no consensus at this meeting, and some other updates</a:t>
            </a:r>
          </a:p>
          <a:p>
            <a:pPr lvl="1">
              <a:spcBef>
                <a:spcPts val="0"/>
              </a:spcBef>
              <a:spcAft>
                <a:spcPts val="0"/>
              </a:spcAft>
              <a:defRPr/>
            </a:pPr>
            <a:r>
              <a:rPr lang="en-US" altLang="zh-CN" sz="1100" dirty="0"/>
              <a:t>of use cases were documented.</a:t>
            </a:r>
          </a:p>
          <a:p>
            <a:pPr lvl="1">
              <a:spcBef>
                <a:spcPts val="0"/>
              </a:spcBef>
              <a:spcAft>
                <a:spcPts val="0"/>
              </a:spcAft>
              <a:defRPr/>
            </a:pPr>
            <a:r>
              <a:rPr lang="en-US" altLang="zh-CN" sz="1100" dirty="0"/>
              <a:t>WT-2: Discussion on evaluation for use cases in terms of LCM of NF Deployment and data streaming use cases, but have no consensus at this meeting. And have</a:t>
            </a:r>
          </a:p>
          <a:p>
            <a:pPr lvl="1">
              <a:spcBef>
                <a:spcPts val="0"/>
              </a:spcBef>
              <a:spcAft>
                <a:spcPts val="0"/>
              </a:spcAft>
              <a:defRPr/>
            </a:pPr>
            <a:r>
              <a:rPr lang="en-US" altLang="zh-CN" sz="1100" dirty="0"/>
              <a:t>achieved updates agreement on some solutions and </a:t>
            </a:r>
            <a:r>
              <a:rPr lang="en-US" altLang="zh-CN" sz="1100" dirty="0" err="1"/>
              <a:t>Annexs</a:t>
            </a:r>
            <a:r>
              <a:rPr lang="en-US" altLang="zh-CN" sz="1100" dirty="0"/>
              <a:t>.</a:t>
            </a:r>
          </a:p>
          <a:p>
            <a:pPr lvl="1">
              <a:spcBef>
                <a:spcPts val="0"/>
              </a:spcBef>
              <a:spcAft>
                <a:spcPts val="0"/>
              </a:spcAft>
              <a:defRPr/>
            </a:pPr>
            <a:r>
              <a:rPr lang="en-US" altLang="zh-CN" sz="1100" dirty="0"/>
              <a:t>WT-3: Discussion on adding potential solution for Placement of cloud native NFs, but have no consensus. </a:t>
            </a:r>
            <a:r>
              <a:rPr lang="en-US" altLang="zh-CN" sz="16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group decided to continue the study in Rel-19 on this topic.</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41187895"/>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602112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7. MSEC: </a:t>
            </a:r>
            <a:r>
              <a:rPr lang="en-US" altLang="en-US" sz="3200" b="1" dirty="0"/>
              <a:t>Study on Enablers for Security Monitoring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Final rapporteur's clean-up of the draft TR.</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a:t>
            </a:r>
            <a:r>
              <a:rPr lang="en-US" sz="1200" kern="0" dirty="0" err="1"/>
              <a:t>usecases</a:t>
            </a:r>
            <a:r>
              <a:rPr lang="en-US" sz="1200" kern="0" dirty="0"/>
              <a:t>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no normative Rel-19 work is planned so far.</a:t>
            </a:r>
            <a:endParaRPr lang="en-US"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13415597"/>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8. SBMA: </a:t>
            </a:r>
            <a:r>
              <a:rPr lang="en-US" altLang="en-US" sz="3200" b="1" dirty="0"/>
              <a:t>Study on Service Based Management Architecture enhancement phase 3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60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The following topics were approved:</a:t>
            </a:r>
          </a:p>
          <a:p>
            <a:pPr lvl="1">
              <a:spcBef>
                <a:spcPts val="0"/>
              </a:spcBef>
              <a:spcAft>
                <a:spcPts val="0"/>
              </a:spcAft>
              <a:defRPr/>
            </a:pPr>
            <a:r>
              <a:rPr lang="en-US" altLang="zh-CN" sz="1200" kern="0" dirty="0"/>
              <a:t>Conclusions for Alarm handling</a:t>
            </a:r>
          </a:p>
          <a:p>
            <a:pPr lvl="1">
              <a:spcBef>
                <a:spcPts val="0"/>
              </a:spcBef>
              <a:spcAft>
                <a:spcPts val="0"/>
              </a:spcAft>
              <a:defRPr/>
            </a:pPr>
            <a:r>
              <a:rPr lang="en-US" altLang="zh-CN" sz="1200" kern="0" dirty="0"/>
              <a:t>Reliable notification handling improvements</a:t>
            </a:r>
          </a:p>
          <a:p>
            <a:pPr lvl="1">
              <a:spcBef>
                <a:spcPts val="0"/>
              </a:spcBef>
              <a:spcAft>
                <a:spcPts val="0"/>
              </a:spcAft>
              <a:defRPr/>
            </a:pPr>
            <a:r>
              <a:rPr lang="en-US" altLang="zh-CN" sz="1200" kern="0" dirty="0"/>
              <a:t>Correct missing reference</a:t>
            </a:r>
          </a:p>
          <a:p>
            <a:pPr lvl="1">
              <a:spcBef>
                <a:spcPts val="0"/>
              </a:spcBef>
              <a:spcAft>
                <a:spcPts val="0"/>
              </a:spcAft>
              <a:defRPr/>
            </a:pPr>
            <a:r>
              <a:rPr lang="en-US" altLang="zh-CN" sz="1200" kern="0" dirty="0"/>
              <a:t>Update recommendation and conclusion for </a:t>
            </a:r>
            <a:r>
              <a:rPr lang="en-US" altLang="zh-CN" sz="1200" kern="0" dirty="0" err="1"/>
              <a:t>MnS</a:t>
            </a:r>
            <a:r>
              <a:rPr lang="en-US" altLang="zh-CN" sz="1200" kern="0" dirty="0"/>
              <a:t> Version Number Handling</a:t>
            </a:r>
          </a:p>
          <a:p>
            <a:pPr lvl="1">
              <a:spcBef>
                <a:spcPts val="0"/>
              </a:spcBef>
              <a:spcAft>
                <a:spcPts val="0"/>
              </a:spcAft>
              <a:defRPr/>
            </a:pPr>
            <a:r>
              <a:rPr lang="en-US" altLang="zh-CN" sz="1200" kern="0" dirty="0"/>
              <a:t>Presentation sheet for SA approval</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highlight>
                <a:srgbClr val="00FF00"/>
              </a:highlight>
            </a:endParaRPr>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20752661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32395565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9. PTM: </a:t>
            </a:r>
            <a:r>
              <a:rPr lang="en-US" altLang="en-US" sz="3200" b="1" dirty="0">
                <a:solidFill>
                  <a:srgbClr val="00B050"/>
                </a:solidFill>
              </a:rPr>
              <a:t>Management of planned configurations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00050" lvl="1" indent="0">
              <a:spcBef>
                <a:spcPts val="0"/>
              </a:spcBef>
              <a:spcAft>
                <a:spcPts val="0"/>
              </a:spcAft>
              <a:buNone/>
              <a:defRPr/>
            </a:pPr>
            <a:r>
              <a:rPr lang="de-DE" altLang="de-DE" sz="1200" kern="0" dirty="0"/>
              <a:t>The following topics are discussed and approved:</a:t>
            </a:r>
          </a:p>
          <a:p>
            <a:pPr lvl="1">
              <a:spcBef>
                <a:spcPts val="0"/>
              </a:spcBef>
              <a:spcAft>
                <a:spcPts val="0"/>
              </a:spcAft>
              <a:defRPr/>
            </a:pPr>
            <a:r>
              <a:rPr lang="en-US" altLang="zh-CN" sz="1200" kern="0" dirty="0"/>
              <a:t>Stage 1 and 2 for conditional activation of planned configurations was added</a:t>
            </a:r>
          </a:p>
          <a:p>
            <a:pPr lvl="1">
              <a:spcBef>
                <a:spcPts val="0"/>
              </a:spcBef>
              <a:spcAft>
                <a:spcPts val="0"/>
              </a:spcAft>
              <a:defRPr/>
            </a:pPr>
            <a:r>
              <a:rPr lang="en-US" altLang="zh-CN" sz="1200" kern="0" dirty="0"/>
              <a:t>Improvements were agreed for stage 2 of</a:t>
            </a:r>
          </a:p>
          <a:p>
            <a:pPr lvl="2">
              <a:spcBef>
                <a:spcPts val="0"/>
              </a:spcBef>
              <a:spcAft>
                <a:spcPts val="0"/>
              </a:spcAft>
              <a:defRPr/>
            </a:pPr>
            <a:r>
              <a:rPr lang="en-US" altLang="zh-CN" sz="1100" kern="0" dirty="0"/>
              <a:t>managing planned configurations.</a:t>
            </a:r>
          </a:p>
          <a:p>
            <a:pPr lvl="2">
              <a:spcBef>
                <a:spcPts val="0"/>
              </a:spcBef>
              <a:spcAft>
                <a:spcPts val="0"/>
              </a:spcAft>
              <a:defRPr/>
            </a:pPr>
            <a:r>
              <a:rPr lang="en-US" altLang="zh-CN" sz="1100" kern="0" dirty="0"/>
              <a:t>managing planned configuration groups.</a:t>
            </a:r>
          </a:p>
          <a:p>
            <a:pPr lvl="2">
              <a:spcBef>
                <a:spcPts val="0"/>
              </a:spcBef>
              <a:spcAft>
                <a:spcPts val="0"/>
              </a:spcAft>
              <a:defRPr/>
            </a:pPr>
            <a:r>
              <a:rPr lang="en-US" altLang="zh-CN" sz="1100" kern="0" dirty="0"/>
              <a:t>validating planned configurations.</a:t>
            </a:r>
          </a:p>
          <a:p>
            <a:pPr lvl="2">
              <a:spcBef>
                <a:spcPts val="0"/>
              </a:spcBef>
              <a:spcAft>
                <a:spcPts val="0"/>
              </a:spcAft>
              <a:defRPr/>
            </a:pPr>
            <a:r>
              <a:rPr lang="en-US" altLang="zh-CN" sz="1100" kern="0" dirty="0"/>
              <a:t>activating planned configurations.</a:t>
            </a:r>
          </a:p>
          <a:p>
            <a:pPr lvl="1">
              <a:spcBef>
                <a:spcPts val="0"/>
              </a:spcBef>
              <a:spcAft>
                <a:spcPts val="0"/>
              </a:spcAft>
              <a:defRPr/>
            </a:pPr>
            <a:r>
              <a:rPr lang="en-US" altLang="zh-CN" sz="1200" kern="0" dirty="0"/>
              <a:t>Some stage 3 examples were added.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245204844"/>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3"/>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25070141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10. MADCOL: </a:t>
            </a:r>
            <a:r>
              <a:rPr lang="en-US" altLang="en-US" sz="3200" b="1" dirty="0">
                <a:solidFill>
                  <a:srgbClr val="00B050"/>
                </a:solidFill>
              </a:rPr>
              <a:t>Data management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Solution for managing external management data agreed</a:t>
            </a:r>
          </a:p>
          <a:p>
            <a:pPr lvl="1">
              <a:spcBef>
                <a:spcPts val="0"/>
              </a:spcBef>
              <a:spcAft>
                <a:spcPts val="0"/>
              </a:spcAft>
              <a:defRPr/>
            </a:pPr>
            <a:r>
              <a:rPr lang="en-US" altLang="zh-CN" sz="1200" dirty="0"/>
              <a:t>description of requirements for external management data agreed</a:t>
            </a:r>
          </a:p>
          <a:p>
            <a:pPr lvl="1">
              <a:spcBef>
                <a:spcPts val="0"/>
              </a:spcBef>
              <a:spcAft>
                <a:spcPts val="0"/>
              </a:spcAft>
              <a:defRPr/>
            </a:pPr>
            <a:r>
              <a:rPr lang="en-US" altLang="zh-CN" sz="1200" dirty="0"/>
              <a:t>Model for external data has been enhanced</a:t>
            </a:r>
            <a:r>
              <a:rPr lang="en-US" altLang="zh-CN" sz="12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295884957"/>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94722687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11. SREP: D</a:t>
            </a:r>
            <a:r>
              <a:rPr lang="en-US" altLang="en-US" sz="3200" b="1" dirty="0" err="1"/>
              <a:t>ata</a:t>
            </a:r>
            <a:r>
              <a:rPr lang="en-US" altLang="en-US" sz="3200" b="1" dirty="0"/>
              <a:t> management regarding subscriptions and reporting</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WT#1 did not have any contributions </a:t>
            </a:r>
          </a:p>
          <a:p>
            <a:pPr lvl="1">
              <a:spcBef>
                <a:spcPts val="0"/>
              </a:spcBef>
              <a:spcAft>
                <a:spcPts val="0"/>
              </a:spcAft>
              <a:defRPr/>
            </a:pPr>
            <a:r>
              <a:rPr lang="en-US" altLang="zh-CN" sz="1200" dirty="0"/>
              <a:t>WT#2 had 4 contributions that was withdrawn. </a:t>
            </a:r>
            <a:r>
              <a:rPr lang="en-US" altLang="zh-CN" sz="1200" kern="0" dirty="0"/>
              <a:t>.</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per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97738144"/>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65256587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12. PM: </a:t>
            </a:r>
            <a:r>
              <a:rPr lang="en-US" altLang="en-US" sz="3200" b="1" dirty="0">
                <a:solidFill>
                  <a:srgbClr val="00B050"/>
                </a:solidFill>
              </a:rPr>
              <a:t>5G performance measurements and KPIs phase 4</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7600"/>
            <a:ext cx="10953749" cy="43870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WT-1 (Rel19 PM/KPI):</a:t>
            </a:r>
          </a:p>
          <a:p>
            <a:pPr lvl="2">
              <a:spcBef>
                <a:spcPts val="0"/>
              </a:spcBef>
              <a:spcAft>
                <a:spcPts val="0"/>
              </a:spcAft>
              <a:defRPr/>
            </a:pPr>
            <a:r>
              <a:rPr lang="en-US" altLang="zh-CN" sz="1000" dirty="0"/>
              <a:t>Add PMF measurement of network-initiated PLR for ATSSS </a:t>
            </a:r>
          </a:p>
          <a:p>
            <a:pPr lvl="2">
              <a:spcBef>
                <a:spcPts val="0"/>
              </a:spcBef>
              <a:spcAft>
                <a:spcPts val="0"/>
              </a:spcAft>
              <a:defRPr/>
            </a:pPr>
            <a:r>
              <a:rPr lang="en-US" altLang="zh-CN" sz="1000" dirty="0"/>
              <a:t>Monitoring of Sub-Optimal Handovers </a:t>
            </a:r>
          </a:p>
          <a:p>
            <a:pPr lvl="2">
              <a:spcBef>
                <a:spcPts val="0"/>
              </a:spcBef>
              <a:spcAft>
                <a:spcPts val="0"/>
              </a:spcAft>
              <a:defRPr/>
            </a:pPr>
            <a:r>
              <a:rPr lang="en-US" altLang="zh-CN" sz="1000" dirty="0"/>
              <a:t>New performance measurements for Reduced Capability (</a:t>
            </a:r>
            <a:r>
              <a:rPr lang="en-US" altLang="zh-CN" sz="1000" dirty="0" err="1"/>
              <a:t>RedCap</a:t>
            </a:r>
            <a:r>
              <a:rPr lang="en-US" altLang="zh-CN" sz="1000" dirty="0"/>
              <a:t>) Device Early Identification </a:t>
            </a:r>
          </a:p>
          <a:p>
            <a:pPr lvl="2">
              <a:spcBef>
                <a:spcPts val="0"/>
              </a:spcBef>
              <a:spcAft>
                <a:spcPts val="0"/>
              </a:spcAft>
              <a:defRPr/>
            </a:pPr>
            <a:r>
              <a:rPr lang="en-US" altLang="zh-CN" sz="1000" dirty="0"/>
              <a:t>Correct LTM measurements and Update mobility KPI for LTM and Add LTM use case </a:t>
            </a:r>
            <a:endParaRPr lang="en-US" altLang="zh-CN" sz="1000" kern="0" dirty="0"/>
          </a:p>
          <a:p>
            <a:pPr lvl="2">
              <a:spcBef>
                <a:spcPts val="0"/>
              </a:spcBef>
              <a:spcAft>
                <a:spcPts val="0"/>
              </a:spcAft>
              <a:defRPr/>
            </a:pPr>
            <a:r>
              <a:rPr lang="en-US" altLang="zh-CN" sz="1000" kern="0" dirty="0"/>
              <a:t>Add Mean time and max time of MA PDU session establishment (agreed)</a:t>
            </a:r>
          </a:p>
          <a:p>
            <a:pPr lvl="2">
              <a:spcBef>
                <a:spcPts val="0"/>
              </a:spcBef>
              <a:spcAft>
                <a:spcPts val="0"/>
              </a:spcAft>
              <a:defRPr/>
            </a:pPr>
            <a:r>
              <a:rPr lang="en-US" altLang="zh-CN" sz="1000" kern="0" dirty="0"/>
              <a:t>Add UC reference for LTM related PM definition(agreed)</a:t>
            </a:r>
          </a:p>
          <a:p>
            <a:pPr lvl="2">
              <a:spcBef>
                <a:spcPts val="0"/>
              </a:spcBef>
              <a:spcAft>
                <a:spcPts val="0"/>
              </a:spcAft>
              <a:defRPr/>
            </a:pPr>
            <a:r>
              <a:rPr lang="en-US" altLang="zh-CN" sz="1000" kern="0" dirty="0"/>
              <a:t>New measurements to monitor Inter MN CHO with Candidate SCGs?</a:t>
            </a:r>
          </a:p>
          <a:p>
            <a:pPr lvl="2">
              <a:spcBef>
                <a:spcPts val="0"/>
              </a:spcBef>
              <a:spcAft>
                <a:spcPts val="0"/>
              </a:spcAft>
              <a:defRPr/>
            </a:pPr>
            <a:r>
              <a:rPr lang="en-US" altLang="zh-CN" sz="1000" kern="0" dirty="0"/>
              <a:t>New measurements to monitor the DL packet delay for XR PDU sets (not pursued)</a:t>
            </a:r>
          </a:p>
          <a:p>
            <a:pPr lvl="1">
              <a:spcBef>
                <a:spcPts val="0"/>
              </a:spcBef>
              <a:spcAft>
                <a:spcPts val="0"/>
              </a:spcAft>
              <a:defRPr/>
            </a:pPr>
            <a:r>
              <a:rPr lang="en-US" altLang="zh-CN" sz="1200" kern="0" dirty="0"/>
              <a:t>WT-2 (Rel18 PM/KPI):</a:t>
            </a:r>
          </a:p>
          <a:p>
            <a:pPr lvl="2">
              <a:spcBef>
                <a:spcPts val="0"/>
              </a:spcBef>
              <a:spcAft>
                <a:spcPts val="0"/>
              </a:spcAft>
              <a:defRPr/>
            </a:pPr>
            <a:r>
              <a:rPr lang="en-US" altLang="zh-CN" sz="1050" dirty="0"/>
              <a:t>Add XR PDU set packet delay measurement </a:t>
            </a:r>
          </a:p>
          <a:p>
            <a:pPr lvl="2">
              <a:spcBef>
                <a:spcPts val="0"/>
              </a:spcBef>
              <a:spcAft>
                <a:spcPts val="0"/>
              </a:spcAft>
              <a:defRPr/>
            </a:pPr>
            <a:r>
              <a:rPr lang="en-US" altLang="zh-CN" sz="1050" dirty="0"/>
              <a:t>New performance measurements for </a:t>
            </a:r>
            <a:r>
              <a:rPr lang="en-US" altLang="zh-CN" sz="1050" dirty="0" err="1"/>
              <a:t>eDRX</a:t>
            </a:r>
            <a:r>
              <a:rPr lang="en-US" altLang="zh-CN" sz="1050" dirty="0"/>
              <a:t> negotiation registration requests and accepts and new KPIs for Extended DRX Negotiation Success Rate </a:t>
            </a:r>
          </a:p>
          <a:p>
            <a:pPr lvl="2">
              <a:spcBef>
                <a:spcPts val="0"/>
              </a:spcBef>
              <a:spcAft>
                <a:spcPts val="0"/>
              </a:spcAft>
              <a:defRPr/>
            </a:pPr>
            <a:r>
              <a:rPr lang="en-US" altLang="zh-CN" sz="1050" dirty="0"/>
              <a:t>New performance measurements for UE assistance information with RRM Measurement Relaxation and new KPIs for Connected Mode RRM Relaxation Usage </a:t>
            </a:r>
            <a:endParaRPr lang="en-US" altLang="zh-CN" sz="1050" kern="0" dirty="0"/>
          </a:p>
          <a:p>
            <a:pPr lvl="2">
              <a:spcBef>
                <a:spcPts val="0"/>
              </a:spcBef>
              <a:spcAft>
                <a:spcPts val="0"/>
              </a:spcAft>
              <a:defRPr/>
            </a:pPr>
            <a:r>
              <a:rPr lang="en-US" altLang="zh-CN" sz="1050" kern="0" dirty="0"/>
              <a:t>enhance the RAN UE throughput definition in 28.552 and 28.554(not pursued)</a:t>
            </a:r>
          </a:p>
          <a:p>
            <a:pPr lvl="2">
              <a:spcBef>
                <a:spcPts val="0"/>
              </a:spcBef>
              <a:spcAft>
                <a:spcPts val="0"/>
              </a:spcAft>
              <a:defRPr/>
            </a:pPr>
            <a:r>
              <a:rPr lang="en-US" altLang="zh-CN" sz="1050" kern="0" dirty="0"/>
              <a:t>contribution on Sub Optimal Handover Metrics (trigger a revised CR)</a:t>
            </a:r>
          </a:p>
          <a:p>
            <a:pPr lvl="1">
              <a:spcBef>
                <a:spcPts val="0"/>
              </a:spcBef>
              <a:spcAft>
                <a:spcPts val="0"/>
              </a:spcAft>
              <a:defRPr/>
            </a:pPr>
            <a:r>
              <a:rPr lang="en-US" altLang="zh-CN" sz="1200" kern="0" dirty="0"/>
              <a:t>WT-3 (UE level measurements), “corrections on UE level measurement related to Data Volume was submitted in this meeting” is agreed.</a:t>
            </a:r>
          </a:p>
          <a:p>
            <a:pPr lvl="1">
              <a:spcBef>
                <a:spcPts val="0"/>
              </a:spcBef>
              <a:spcAft>
                <a:spcPts val="0"/>
              </a:spcAft>
              <a:defRPr/>
            </a:pPr>
            <a:r>
              <a:rPr lang="en-US" altLang="zh-CN" sz="1200" kern="0" dirty="0"/>
              <a:t>WT-4 No contribution for PM streaming framework enhancement was submitted in this meeting.</a:t>
            </a: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plan, some WTs may need to be expedited.</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3263246"/>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56810040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1600200"/>
            <a:ext cx="10953749" cy="50292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The following topics are discussed and approved:</a:t>
            </a:r>
          </a:p>
          <a:p>
            <a:pPr lvl="1">
              <a:spcBef>
                <a:spcPts val="0"/>
              </a:spcBef>
              <a:spcAft>
                <a:spcPts val="0"/>
              </a:spcAft>
              <a:defRPr/>
            </a:pPr>
            <a:r>
              <a:rPr lang="en-US" altLang="zh-CN" sz="1200" kern="0" dirty="0"/>
              <a:t> </a:t>
            </a:r>
            <a:r>
              <a:rPr lang="en-US" altLang="zh-CN" sz="1200" dirty="0"/>
              <a:t>WT-1 (5GC NRM): </a:t>
            </a:r>
          </a:p>
          <a:p>
            <a:pPr lvl="2">
              <a:spcBef>
                <a:spcPts val="0"/>
              </a:spcBef>
              <a:spcAft>
                <a:spcPts val="0"/>
              </a:spcAft>
              <a:defRPr/>
            </a:pPr>
            <a:r>
              <a:rPr lang="en-US" altLang="zh-CN" sz="1050" dirty="0"/>
              <a:t>Enhancements on </a:t>
            </a:r>
            <a:r>
              <a:rPr lang="en-US" altLang="zh-CN" sz="1050" dirty="0" err="1"/>
              <a:t>DefaultNotificationSubscription</a:t>
            </a:r>
            <a:r>
              <a:rPr lang="en-US" altLang="zh-CN" sz="1050" dirty="0"/>
              <a:t> agreed.</a:t>
            </a:r>
          </a:p>
          <a:p>
            <a:pPr lvl="2">
              <a:spcBef>
                <a:spcPts val="0"/>
              </a:spcBef>
              <a:spcAft>
                <a:spcPts val="0"/>
              </a:spcAft>
              <a:defRPr/>
            </a:pPr>
            <a:r>
              <a:rPr lang="en-US" altLang="zh-CN" sz="1050" dirty="0"/>
              <a:t>Enhancements on </a:t>
            </a:r>
            <a:r>
              <a:rPr lang="en-US" altLang="zh-CN" sz="1050" dirty="0" err="1"/>
              <a:t>NFService</a:t>
            </a:r>
            <a:r>
              <a:rPr lang="en-US" altLang="zh-CN" sz="1050" dirty="0"/>
              <a:t> in </a:t>
            </a:r>
            <a:r>
              <a:rPr lang="en-US" altLang="zh-CN" sz="1050" dirty="0" err="1"/>
              <a:t>NRFFunction</a:t>
            </a:r>
            <a:r>
              <a:rPr lang="en-US" altLang="zh-CN" sz="1050" dirty="0"/>
              <a:t> IOC</a:t>
            </a:r>
          </a:p>
          <a:p>
            <a:pPr lvl="2">
              <a:spcBef>
                <a:spcPts val="0"/>
              </a:spcBef>
              <a:spcAft>
                <a:spcPts val="0"/>
              </a:spcAft>
              <a:defRPr/>
            </a:pPr>
            <a:r>
              <a:rPr lang="en-US" altLang="zh-CN" sz="1050" dirty="0"/>
              <a:t>NRM enhancements to </a:t>
            </a:r>
            <a:r>
              <a:rPr lang="en-US" altLang="zh-CN" sz="1050" dirty="0" err="1"/>
              <a:t>NFProfile</a:t>
            </a:r>
            <a:r>
              <a:rPr lang="en-US" altLang="zh-CN" sz="1050" dirty="0"/>
              <a:t> discussed but not agreed.</a:t>
            </a:r>
          </a:p>
          <a:p>
            <a:pPr lvl="2">
              <a:spcBef>
                <a:spcPts val="0"/>
              </a:spcBef>
              <a:spcAft>
                <a:spcPts val="0"/>
              </a:spcAft>
              <a:defRPr/>
            </a:pPr>
            <a:r>
              <a:rPr lang="en-US" altLang="zh-CN" sz="1050" dirty="0"/>
              <a:t>Alignment of attribute value list with TS29.510 for </a:t>
            </a:r>
            <a:r>
              <a:rPr lang="en-US" altLang="zh-CN" sz="1050" dirty="0" err="1"/>
              <a:t>UPInterfaceType</a:t>
            </a:r>
            <a:r>
              <a:rPr lang="en-US" altLang="zh-CN" sz="1050" dirty="0"/>
              <a:t> </a:t>
            </a:r>
            <a:r>
              <a:rPr lang="en-US" altLang="zh-CN" sz="1050" dirty="0" err="1"/>
              <a:t>notificationType</a:t>
            </a:r>
            <a:r>
              <a:rPr lang="en-US" altLang="zh-CN" sz="1050" dirty="0"/>
              <a:t> and </a:t>
            </a:r>
            <a:r>
              <a:rPr lang="en-US" altLang="zh-CN" sz="1050" dirty="0" err="1"/>
              <a:t>supportedDataSets</a:t>
            </a:r>
            <a:r>
              <a:rPr lang="en-US" altLang="zh-CN" sz="1050" dirty="0"/>
              <a:t> agreed. </a:t>
            </a:r>
          </a:p>
          <a:p>
            <a:pPr lvl="1">
              <a:spcBef>
                <a:spcPts val="0"/>
              </a:spcBef>
              <a:spcAft>
                <a:spcPts val="0"/>
              </a:spcAft>
              <a:defRPr/>
            </a:pPr>
            <a:r>
              <a:rPr lang="en-US" altLang="zh-CN" sz="1200" dirty="0"/>
              <a:t>WT-2 (NR NRM): </a:t>
            </a:r>
          </a:p>
          <a:p>
            <a:pPr lvl="2">
              <a:spcBef>
                <a:spcPts val="0"/>
              </a:spcBef>
              <a:spcAft>
                <a:spcPts val="0"/>
              </a:spcAft>
              <a:defRPr/>
            </a:pPr>
            <a:r>
              <a:rPr lang="en-US" altLang="zh-CN" sz="1050" dirty="0"/>
              <a:t>NRM extensions for VMR Ph2 discussed, a basic modeling agreed.</a:t>
            </a:r>
          </a:p>
          <a:p>
            <a:pPr lvl="2">
              <a:spcBef>
                <a:spcPts val="0"/>
              </a:spcBef>
              <a:spcAft>
                <a:spcPts val="0"/>
              </a:spcAft>
              <a:defRPr/>
            </a:pPr>
            <a:r>
              <a:rPr lang="en-US" altLang="zh-CN" sz="1050" dirty="0"/>
              <a:t>Way forward for Federated Network Information Model (FNIM) agreed</a:t>
            </a:r>
          </a:p>
          <a:p>
            <a:pPr lvl="2">
              <a:spcBef>
                <a:spcPts val="0"/>
              </a:spcBef>
              <a:spcAft>
                <a:spcPts val="0"/>
              </a:spcAft>
              <a:defRPr/>
            </a:pPr>
            <a:r>
              <a:rPr lang="en-US" altLang="zh-CN" sz="1050" dirty="0"/>
              <a:t>Add max preamble to support msg1 repetition for RACH discussed but not agreed</a:t>
            </a:r>
          </a:p>
          <a:p>
            <a:pPr lvl="2">
              <a:spcBef>
                <a:spcPts val="0"/>
              </a:spcBef>
              <a:spcAft>
                <a:spcPts val="0"/>
              </a:spcAft>
              <a:defRPr/>
            </a:pPr>
            <a:r>
              <a:rPr lang="en-US" altLang="zh-CN" sz="1050" dirty="0"/>
              <a:t>Adding cell coverage configuration to support CCO in RAN3 is discussed and agreed</a:t>
            </a:r>
          </a:p>
          <a:p>
            <a:pPr lvl="1">
              <a:spcBef>
                <a:spcPts val="0"/>
              </a:spcBef>
              <a:spcAft>
                <a:spcPts val="0"/>
              </a:spcAft>
              <a:defRPr/>
            </a:pPr>
            <a:r>
              <a:rPr lang="en-US" altLang="zh-CN" sz="1200" dirty="0"/>
              <a:t>WT-4 (Generic NRM): </a:t>
            </a:r>
          </a:p>
          <a:p>
            <a:pPr lvl="2">
              <a:spcBef>
                <a:spcPts val="0"/>
              </a:spcBef>
              <a:spcAft>
                <a:spcPts val="0"/>
              </a:spcAft>
              <a:defRPr/>
            </a:pPr>
            <a:r>
              <a:rPr lang="en-US" altLang="zh-CN" sz="1050" dirty="0"/>
              <a:t>Alignment of IP Address modeling agreed</a:t>
            </a:r>
          </a:p>
          <a:p>
            <a:pPr lvl="2">
              <a:spcBef>
                <a:spcPts val="0"/>
              </a:spcBef>
              <a:spcAft>
                <a:spcPts val="0"/>
              </a:spcAft>
              <a:defRPr/>
            </a:pPr>
            <a:r>
              <a:rPr lang="en-US" altLang="zh-CN" sz="1050" dirty="0"/>
              <a:t>Enhance the multiplicity property for generic NRM</a:t>
            </a:r>
          </a:p>
          <a:p>
            <a:pPr lvl="2">
              <a:spcBef>
                <a:spcPts val="0"/>
              </a:spcBef>
              <a:spcAft>
                <a:spcPts val="0"/>
              </a:spcAft>
              <a:defRPr/>
            </a:pPr>
            <a:r>
              <a:rPr lang="en-US" altLang="zh-CN" sz="1050" dirty="0"/>
              <a:t>Enhance the </a:t>
            </a:r>
            <a:r>
              <a:rPr lang="en-US" altLang="zh-CN" sz="1050" dirty="0" err="1"/>
              <a:t>isUnique</a:t>
            </a:r>
            <a:r>
              <a:rPr lang="en-US" altLang="zh-CN" sz="1050" dirty="0"/>
              <a:t> property for stage 3 </a:t>
            </a:r>
            <a:r>
              <a:rPr lang="en-US" altLang="zh-CN" sz="1050" dirty="0" err="1"/>
              <a:t>OpenAPI</a:t>
            </a:r>
            <a:r>
              <a:rPr lang="en-US" altLang="zh-CN" sz="1050" dirty="0"/>
              <a:t> for </a:t>
            </a:r>
            <a:r>
              <a:rPr lang="en-US" altLang="zh-CN" sz="1050" dirty="0" err="1"/>
              <a:t>TraceControlNrm</a:t>
            </a:r>
            <a:r>
              <a:rPr lang="en-US" altLang="zh-CN" sz="1050" dirty="0"/>
              <a:t> </a:t>
            </a:r>
          </a:p>
          <a:p>
            <a:pPr lvl="1">
              <a:spcBef>
                <a:spcPts val="0"/>
              </a:spcBef>
              <a:spcAft>
                <a:spcPts val="0"/>
              </a:spcAft>
              <a:defRPr/>
            </a:pPr>
            <a:r>
              <a:rPr lang="en-US" altLang="zh-CN" sz="1200" dirty="0"/>
              <a:t>WT-5 (Stage3 enhancement): </a:t>
            </a:r>
          </a:p>
          <a:p>
            <a:pPr lvl="2">
              <a:spcBef>
                <a:spcPts val="0"/>
              </a:spcBef>
              <a:spcAft>
                <a:spcPts val="0"/>
              </a:spcAft>
              <a:defRPr/>
            </a:pPr>
            <a:r>
              <a:rPr lang="en-US" altLang="zh-CN" sz="1050" dirty="0"/>
              <a:t>Enhance the </a:t>
            </a:r>
            <a:r>
              <a:rPr lang="en-US" altLang="zh-CN" sz="1050" dirty="0" err="1"/>
              <a:t>OpenAPI</a:t>
            </a:r>
            <a:r>
              <a:rPr lang="en-US" altLang="zh-CN" sz="1050" dirty="0"/>
              <a:t> related to multiplicity for </a:t>
            </a:r>
            <a:r>
              <a:rPr lang="en-US" altLang="zh-CN" sz="1050" dirty="0" err="1"/>
              <a:t>NrNrm</a:t>
            </a:r>
            <a:r>
              <a:rPr lang="en-US" altLang="zh-CN" sz="1050" dirty="0"/>
              <a:t> and </a:t>
            </a:r>
            <a:r>
              <a:rPr lang="en-US" altLang="zh-CN" sz="1050" dirty="0" err="1"/>
              <a:t>SliceNrm</a:t>
            </a:r>
            <a:endParaRPr lang="en-US" altLang="zh-CN" sz="1050" dirty="0"/>
          </a:p>
          <a:p>
            <a:pPr lvl="2">
              <a:spcBef>
                <a:spcPts val="0"/>
              </a:spcBef>
              <a:spcAft>
                <a:spcPts val="0"/>
              </a:spcAft>
              <a:defRPr/>
            </a:pPr>
            <a:r>
              <a:rPr lang="en-US" altLang="zh-CN" sz="1050" dirty="0"/>
              <a:t>5GC NRM and Network Slicing NRM </a:t>
            </a:r>
            <a:r>
              <a:rPr lang="en-US" altLang="zh-CN" sz="1050" dirty="0" err="1"/>
              <a:t>openAPI</a:t>
            </a:r>
            <a:r>
              <a:rPr lang="en-US" altLang="zh-CN" sz="1050" dirty="0"/>
              <a:t> to include the missing default values NRM.</a:t>
            </a:r>
          </a:p>
          <a:p>
            <a:pPr lvl="2">
              <a:spcBef>
                <a:spcPts val="0"/>
              </a:spcBef>
              <a:spcAft>
                <a:spcPts val="0"/>
              </a:spcAft>
              <a:defRPr/>
            </a:pPr>
            <a:r>
              <a:rPr lang="en-US" altLang="zh-CN" sz="1050" dirty="0"/>
              <a:t>Enhance the </a:t>
            </a:r>
            <a:r>
              <a:rPr lang="en-US" altLang="zh-CN" sz="1050" dirty="0" err="1"/>
              <a:t>isUnique</a:t>
            </a:r>
            <a:r>
              <a:rPr lang="en-US" altLang="zh-CN" sz="1050" dirty="0"/>
              <a:t>/</a:t>
            </a:r>
            <a:r>
              <a:rPr lang="en-US" altLang="zh-CN" sz="1050" dirty="0" err="1"/>
              <a:t>isReadOnly</a:t>
            </a:r>
            <a:r>
              <a:rPr lang="en-US" altLang="zh-CN" sz="1050" dirty="0"/>
              <a:t> property for stage 3 </a:t>
            </a:r>
            <a:r>
              <a:rPr lang="en-US" altLang="zh-CN" sz="1050" dirty="0" err="1"/>
              <a:t>OpenAPI</a:t>
            </a:r>
            <a:r>
              <a:rPr lang="en-US" altLang="zh-CN" sz="1050" dirty="0"/>
              <a:t>. </a:t>
            </a:r>
          </a:p>
          <a:p>
            <a:pPr lvl="1">
              <a:spcBef>
                <a:spcPts val="0"/>
              </a:spcBef>
              <a:spcAft>
                <a:spcPts val="0"/>
              </a:spcAft>
              <a:defRPr/>
            </a:pPr>
            <a:r>
              <a:rPr lang="en-US" altLang="zh-CN" sz="1200" dirty="0"/>
              <a:t>WT-6 (Edge):</a:t>
            </a:r>
          </a:p>
          <a:p>
            <a:pPr lvl="2">
              <a:spcBef>
                <a:spcPts val="0"/>
              </a:spcBef>
              <a:spcAft>
                <a:spcPts val="0"/>
              </a:spcAft>
              <a:defRPr/>
            </a:pPr>
            <a:r>
              <a:rPr lang="en-US" altLang="zh-CN" sz="1050" dirty="0"/>
              <a:t>adding managed services to Edge entities agreed</a:t>
            </a:r>
          </a:p>
          <a:p>
            <a:pPr lvl="1">
              <a:spcBef>
                <a:spcPts val="0"/>
              </a:spcBef>
              <a:spcAft>
                <a:spcPts val="0"/>
              </a:spcAft>
              <a:defRPr/>
            </a:pPr>
            <a:r>
              <a:rPr lang="en-US" altLang="zh-CN" sz="1200" dirty="0"/>
              <a:t> Revising the WID related to TS28.662 has been discussed and agreed, one new WT added.</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network resource model for network features defined in SA2, CT4, RAN3 and RAN4.</a:t>
            </a:r>
            <a:endParaRPr lang="de-DE" sz="1200" kern="0" dirty="0"/>
          </a:p>
          <a:p>
            <a:pPr>
              <a:spcBef>
                <a:spcPts val="0"/>
              </a:spcBef>
              <a:spcAft>
                <a:spcPts val="0"/>
              </a:spcAft>
              <a:defRPr/>
            </a:pPr>
            <a:r>
              <a:rPr lang="de-DE" sz="1800" kern="0" dirty="0"/>
              <a:t>Next steps:</a:t>
            </a:r>
          </a:p>
          <a:p>
            <a:pPr lvl="1">
              <a:defRPr/>
            </a:pPr>
            <a:r>
              <a:rPr lang="en-US" sz="1200" dirty="0"/>
              <a:t>5GC/NR/Edge/Stage3 NRM enhancement</a:t>
            </a:r>
            <a:r>
              <a:rPr lang="en-US" altLang="zh-CN" sz="1200" dirty="0"/>
              <a:t>.</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760272063"/>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SA#105</a:t>
            </a:r>
          </a:p>
        </p:txBody>
      </p:sp>
      <p:sp>
        <p:nvSpPr>
          <p:cNvPr id="11" name="Content Placeholder 10">
            <a:extLst>
              <a:ext uri="{FF2B5EF4-FFF2-40B4-BE49-F238E27FC236}">
                <a16:creationId xmlns:a16="http://schemas.microsoft.com/office/drawing/2014/main" id="{C091C4AC-E042-4198-9E57-CAAFC03EE54F}"/>
              </a:ext>
            </a:extLst>
          </p:cNvPr>
          <p:cNvSpPr>
            <a:spLocks noGrp="1"/>
          </p:cNvSpPr>
          <p:nvPr>
            <p:ph idx="1"/>
          </p:nvPr>
        </p:nvSpPr>
        <p:spPr>
          <a:xfrm>
            <a:off x="-219841" y="1443881"/>
            <a:ext cx="6086737" cy="4310509"/>
          </a:xfrm>
          <a:ln w="3175">
            <a:noFill/>
          </a:ln>
        </p:spPr>
        <p:txBody>
          <a:bodyPr/>
          <a:lstStyle/>
          <a:p>
            <a:pPr lvl="1"/>
            <a:r>
              <a:rPr lang="en-US" altLang="en-US" sz="1600" dirty="0"/>
              <a:t>Statistics SA5#157, 14 – 18 October, 2024 Hyderabad , IN</a:t>
            </a:r>
          </a:p>
          <a:p>
            <a:pPr lvl="2"/>
            <a:r>
              <a:rPr lang="en-US" altLang="en-US" sz="1400" dirty="0">
                <a:solidFill>
                  <a:srgbClr val="FF0000"/>
                </a:solidFill>
              </a:rPr>
              <a:t>129</a:t>
            </a:r>
            <a:r>
              <a:rPr lang="en-US" altLang="en-US" sz="1400" dirty="0"/>
              <a:t> delegates ‘attended’ (checked-in)</a:t>
            </a:r>
            <a:br>
              <a:rPr lang="en-US" altLang="en-US" sz="1400" dirty="0"/>
            </a:br>
            <a:r>
              <a:rPr lang="en-US" altLang="en-US" sz="1400" dirty="0">
                <a:solidFill>
                  <a:srgbClr val="FF0000"/>
                </a:solidFill>
              </a:rPr>
              <a:t>53</a:t>
            </a:r>
            <a:r>
              <a:rPr lang="en-US" altLang="en-US" sz="1400" dirty="0"/>
              <a:t> registered for ‘On-Line’ participation</a:t>
            </a:r>
          </a:p>
          <a:p>
            <a:pPr lvl="2"/>
            <a:r>
              <a:rPr lang="en-US" altLang="en-US" sz="1400" dirty="0">
                <a:solidFill>
                  <a:srgbClr val="FF0000"/>
                </a:solidFill>
              </a:rPr>
              <a:t>1078</a:t>
            </a:r>
            <a:r>
              <a:rPr lang="en-US" altLang="en-US" sz="1400" dirty="0"/>
              <a:t> documents (including revisions) including:</a:t>
            </a:r>
          </a:p>
          <a:p>
            <a:pPr lvl="3"/>
            <a:r>
              <a:rPr lang="en-US" altLang="en-US" sz="1400" dirty="0">
                <a:solidFill>
                  <a:srgbClr val="FF0000"/>
                </a:solidFill>
              </a:rPr>
              <a:t>395</a:t>
            </a:r>
            <a:r>
              <a:rPr lang="en-US" altLang="en-US" sz="1400" dirty="0"/>
              <a:t> CRs submitted (including revisions)</a:t>
            </a:r>
            <a:r>
              <a:rPr lang="zh-CN" altLang="en-US" sz="1400" dirty="0"/>
              <a:t>，</a:t>
            </a:r>
            <a:r>
              <a:rPr lang="en-US" altLang="ko-KR" sz="1400" dirty="0"/>
              <a:t>Total CRs agreed: </a:t>
            </a:r>
            <a:r>
              <a:rPr lang="en-US" altLang="ko-KR" sz="1400" dirty="0">
                <a:solidFill>
                  <a:srgbClr val="FF0000"/>
                </a:solidFill>
              </a:rPr>
              <a:t>206</a:t>
            </a:r>
            <a:endParaRPr lang="en-US" altLang="en-US" sz="1400" dirty="0">
              <a:solidFill>
                <a:srgbClr val="FF0000"/>
              </a:solidFill>
            </a:endParaRPr>
          </a:p>
          <a:p>
            <a:pPr lvl="3"/>
            <a:r>
              <a:rPr lang="en-US" altLang="en-US" sz="1400" dirty="0">
                <a:solidFill>
                  <a:srgbClr val="FF0000"/>
                </a:solidFill>
              </a:rPr>
              <a:t>19</a:t>
            </a:r>
            <a:r>
              <a:rPr lang="en-US" altLang="en-US" sz="1400" dirty="0"/>
              <a:t> Incoming LSs, </a:t>
            </a:r>
            <a:r>
              <a:rPr lang="en-US" altLang="en-US" sz="1400" dirty="0">
                <a:solidFill>
                  <a:srgbClr val="FF0000"/>
                </a:solidFill>
              </a:rPr>
              <a:t>4</a:t>
            </a:r>
            <a:r>
              <a:rPr lang="en-US" altLang="en-US" sz="1400" dirty="0"/>
              <a:t> postponed</a:t>
            </a:r>
          </a:p>
          <a:p>
            <a:pPr lvl="3"/>
            <a:r>
              <a:rPr lang="en-US" altLang="en-US" sz="1400" dirty="0">
                <a:solidFill>
                  <a:srgbClr val="FF0000"/>
                </a:solidFill>
              </a:rPr>
              <a:t>7</a:t>
            </a:r>
            <a:r>
              <a:rPr lang="en-US" altLang="en-US" sz="1400" dirty="0"/>
              <a:t> Outgoing LSs Approved</a:t>
            </a:r>
          </a:p>
          <a:p>
            <a:pPr marL="1254141" lvl="2" indent="-341313">
              <a:spcBef>
                <a:spcPts val="0"/>
              </a:spcBef>
              <a:spcAft>
                <a:spcPts val="0"/>
              </a:spcAft>
              <a:buBlip>
                <a:blip r:embed="rId2"/>
              </a:buBlip>
              <a:defRPr/>
            </a:pPr>
            <a:r>
              <a:rPr lang="en-GB" altLang="zh-CN" sz="1200" dirty="0">
                <a:ea typeface="MS PGothic" panose="020B0600070205080204" pitchFamily="34" charset="-128"/>
              </a:rPr>
              <a:t>SA5 CH SWG statistics:</a:t>
            </a:r>
          </a:p>
          <a:p>
            <a:pPr lvl="3"/>
            <a:r>
              <a:rPr lang="en-GB" altLang="zh-CN" sz="1200" dirty="0"/>
              <a:t>participation to this meeting</a:t>
            </a:r>
          </a:p>
          <a:p>
            <a:pPr lvl="4"/>
            <a:r>
              <a:rPr lang="en-GB" altLang="zh-CN" sz="1200" dirty="0">
                <a:solidFill>
                  <a:srgbClr val="0000FF"/>
                </a:solidFill>
              </a:rPr>
              <a:t>9</a:t>
            </a:r>
            <a:r>
              <a:rPr lang="en-GB" altLang="zh-CN" sz="1200" dirty="0"/>
              <a:t> delegates participated to Charging session </a:t>
            </a:r>
          </a:p>
          <a:p>
            <a:pPr lvl="4"/>
            <a:r>
              <a:rPr lang="en-GB" altLang="zh-CN" sz="1200" dirty="0">
                <a:solidFill>
                  <a:srgbClr val="0000FF"/>
                </a:solidFill>
              </a:rPr>
              <a:t>8</a:t>
            </a:r>
            <a:r>
              <a:rPr lang="en-GB" altLang="zh-CN" sz="1200" dirty="0"/>
              <a:t> delegates from remote</a:t>
            </a:r>
          </a:p>
          <a:p>
            <a:pPr lvl="3"/>
            <a:r>
              <a:rPr lang="en-GB" altLang="zh-CN" sz="1200" dirty="0"/>
              <a:t>documents to this meeting</a:t>
            </a:r>
          </a:p>
          <a:p>
            <a:pPr lvl="4"/>
            <a:r>
              <a:rPr lang="en-GB" altLang="zh-CN" sz="1200" dirty="0">
                <a:solidFill>
                  <a:srgbClr val="0000FF"/>
                </a:solidFill>
              </a:rPr>
              <a:t>92</a:t>
            </a:r>
            <a:r>
              <a:rPr lang="en-GB" altLang="zh-CN" sz="1200" dirty="0"/>
              <a:t> submitted contributions and </a:t>
            </a:r>
            <a:r>
              <a:rPr lang="en-GB" altLang="zh-CN" sz="1200" dirty="0">
                <a:solidFill>
                  <a:srgbClr val="0000FF"/>
                </a:solidFill>
              </a:rPr>
              <a:t>47</a:t>
            </a:r>
            <a:r>
              <a:rPr lang="en-GB" altLang="zh-CN" sz="1200" dirty="0"/>
              <a:t> agreed contributions </a:t>
            </a:r>
          </a:p>
          <a:p>
            <a:pPr lvl="4"/>
            <a:r>
              <a:rPr lang="en-GB" altLang="zh-CN" sz="1200" dirty="0"/>
              <a:t>5 Rel-19 WID (+1 completed) and 4 Rel-19 SID </a:t>
            </a:r>
          </a:p>
          <a:p>
            <a:pPr lvl="4"/>
            <a:r>
              <a:rPr lang="en-GB" altLang="zh-CN" sz="1200" dirty="0"/>
              <a:t>1 liaison postponed (1 in, 0 out)</a:t>
            </a:r>
          </a:p>
          <a:p>
            <a:pPr lvl="4"/>
            <a:r>
              <a:rPr lang="en-GB" altLang="zh-CN" sz="1200" dirty="0"/>
              <a:t>3 agreed CRs for Rel-19, 33pCRs for Rel-19, </a:t>
            </a:r>
            <a:br>
              <a:rPr lang="en-GB" altLang="zh-CN" sz="1200" dirty="0"/>
            </a:br>
            <a:r>
              <a:rPr lang="en-GB" altLang="zh-CN" sz="1200" dirty="0"/>
              <a:t>11 CRs for Maintenance</a:t>
            </a:r>
            <a:endParaRPr lang="zh-CN" altLang="en-US" sz="2400" dirty="0"/>
          </a:p>
        </p:txBody>
      </p:sp>
      <p:sp>
        <p:nvSpPr>
          <p:cNvPr id="4" name="Rectangle 3">
            <a:extLst>
              <a:ext uri="{FF2B5EF4-FFF2-40B4-BE49-F238E27FC236}">
                <a16:creationId xmlns:a16="http://schemas.microsoft.com/office/drawing/2014/main" id="{7A629EB8-AC3A-4E84-8233-E2DBCDEA526A}"/>
              </a:ext>
            </a:extLst>
          </p:cNvPr>
          <p:cNvSpPr/>
          <p:nvPr/>
        </p:nvSpPr>
        <p:spPr>
          <a:xfrm>
            <a:off x="229189" y="1121712"/>
            <a:ext cx="3684022" cy="400110"/>
          </a:xfrm>
          <a:prstGeom prst="rect">
            <a:avLst/>
          </a:prstGeom>
        </p:spPr>
        <p:txBody>
          <a:bodyPr wrap="none">
            <a:spAutoFit/>
          </a:bodyPr>
          <a:lstStyle/>
          <a:p>
            <a:pPr marL="609585" lvl="0" indent="-609585">
              <a:spcBef>
                <a:spcPct val="20000"/>
              </a:spcBef>
              <a:buBlip>
                <a:blip r:embed="rId3"/>
              </a:buBlip>
            </a:pPr>
            <a:r>
              <a:rPr lang="en-US" altLang="zh-CN" sz="2000" b="1" kern="0" dirty="0">
                <a:solidFill>
                  <a:prstClr val="black"/>
                </a:solidFill>
                <a:latin typeface="Calibri"/>
                <a:cs typeface="+mn-cs"/>
              </a:rPr>
              <a:t>Two</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4Q2024</a:t>
            </a:r>
            <a:endParaRPr lang="en-US" altLang="en-US" sz="1800" b="1" kern="0" dirty="0">
              <a:solidFill>
                <a:prstClr val="black"/>
              </a:solidFill>
              <a:latin typeface="Calibri"/>
              <a:cs typeface="+mn-cs"/>
            </a:endParaRPr>
          </a:p>
        </p:txBody>
      </p:sp>
      <p:sp>
        <p:nvSpPr>
          <p:cNvPr id="6" name="Content Placeholder 10">
            <a:extLst>
              <a:ext uri="{FF2B5EF4-FFF2-40B4-BE49-F238E27FC236}">
                <a16:creationId xmlns:a16="http://schemas.microsoft.com/office/drawing/2014/main" id="{C0E50440-4E8B-4E7D-B365-D3063CA0B75A}"/>
              </a:ext>
            </a:extLst>
          </p:cNvPr>
          <p:cNvSpPr txBox="1">
            <a:spLocks/>
          </p:cNvSpPr>
          <p:nvPr/>
        </p:nvSpPr>
        <p:spPr bwMode="auto">
          <a:xfrm>
            <a:off x="5516304" y="1443880"/>
            <a:ext cx="6086737" cy="4310509"/>
          </a:xfrm>
          <a:prstGeom prst="rect">
            <a:avLst/>
          </a:prstGeom>
          <a:noFill/>
          <a:ln w="3175">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lvl="1"/>
            <a:r>
              <a:rPr lang="en-US" altLang="en-US" sz="1600" kern="0" dirty="0"/>
              <a:t>Statistics SA5#158, 18 – 22 </a:t>
            </a:r>
            <a:r>
              <a:rPr lang="en-US" altLang="zh-CN" sz="1600" kern="0" dirty="0"/>
              <a:t>November</a:t>
            </a:r>
            <a:r>
              <a:rPr lang="en-US" altLang="en-US" sz="1600" kern="0" dirty="0"/>
              <a:t>, 2024 Orlando , US</a:t>
            </a:r>
          </a:p>
          <a:p>
            <a:pPr lvl="2"/>
            <a:r>
              <a:rPr lang="en-US" altLang="en-US" sz="1400" kern="0" dirty="0">
                <a:solidFill>
                  <a:srgbClr val="FF0000"/>
                </a:solidFill>
              </a:rPr>
              <a:t>172</a:t>
            </a:r>
            <a:r>
              <a:rPr lang="en-US" altLang="en-US" sz="1400" kern="0" dirty="0"/>
              <a:t> delegates ‘attended’ (checked-in)</a:t>
            </a:r>
            <a:br>
              <a:rPr lang="en-US" altLang="en-US" sz="1400" kern="0" dirty="0"/>
            </a:br>
            <a:r>
              <a:rPr lang="en-US" altLang="en-US" sz="1400" kern="0" dirty="0">
                <a:solidFill>
                  <a:srgbClr val="FF0000"/>
                </a:solidFill>
              </a:rPr>
              <a:t>28</a:t>
            </a:r>
            <a:r>
              <a:rPr lang="en-US" altLang="en-US" sz="1400" kern="0" dirty="0"/>
              <a:t> registered for ‘On-Line’ participation</a:t>
            </a:r>
          </a:p>
          <a:p>
            <a:pPr lvl="2"/>
            <a:r>
              <a:rPr lang="en-US" altLang="en-US" sz="1400" kern="0" dirty="0">
                <a:solidFill>
                  <a:srgbClr val="FF0000"/>
                </a:solidFill>
              </a:rPr>
              <a:t>1062</a:t>
            </a:r>
            <a:r>
              <a:rPr lang="en-US" altLang="en-US" sz="1400" kern="0" dirty="0"/>
              <a:t> documents (including revisions) including:</a:t>
            </a:r>
          </a:p>
          <a:p>
            <a:pPr lvl="3"/>
            <a:r>
              <a:rPr lang="en-US" altLang="en-US" sz="1400" kern="0" dirty="0">
                <a:solidFill>
                  <a:srgbClr val="FF0000"/>
                </a:solidFill>
              </a:rPr>
              <a:t>397</a:t>
            </a:r>
            <a:r>
              <a:rPr lang="en-US" altLang="en-US" sz="1400" kern="0" dirty="0"/>
              <a:t> CRs submitted (including revisions)</a:t>
            </a:r>
            <a:r>
              <a:rPr lang="zh-CN" altLang="en-US" sz="1400" kern="0" dirty="0"/>
              <a:t>，</a:t>
            </a:r>
            <a:r>
              <a:rPr lang="en-US" altLang="ko-KR" sz="1400" kern="0" dirty="0"/>
              <a:t>Total CRs agreed: </a:t>
            </a:r>
            <a:r>
              <a:rPr lang="en-US" altLang="ko-KR" sz="1400" kern="0" dirty="0">
                <a:solidFill>
                  <a:srgbClr val="FF0000"/>
                </a:solidFill>
              </a:rPr>
              <a:t>201</a:t>
            </a:r>
            <a:endParaRPr lang="en-US" altLang="en-US" sz="1400" kern="0" dirty="0">
              <a:solidFill>
                <a:srgbClr val="FF0000"/>
              </a:solidFill>
            </a:endParaRPr>
          </a:p>
          <a:p>
            <a:pPr lvl="3"/>
            <a:r>
              <a:rPr lang="en-US" altLang="en-US" sz="1400" kern="0" dirty="0">
                <a:solidFill>
                  <a:srgbClr val="FF0000"/>
                </a:solidFill>
              </a:rPr>
              <a:t>17</a:t>
            </a:r>
            <a:r>
              <a:rPr lang="en-US" altLang="en-US" sz="1400" kern="0" dirty="0"/>
              <a:t> Incoming LSs, </a:t>
            </a:r>
            <a:r>
              <a:rPr lang="en-US" altLang="en-US" sz="1400" kern="0" dirty="0">
                <a:solidFill>
                  <a:srgbClr val="FF0000"/>
                </a:solidFill>
              </a:rPr>
              <a:t>2</a:t>
            </a:r>
            <a:r>
              <a:rPr lang="en-US" altLang="en-US" sz="1400" kern="0" dirty="0"/>
              <a:t> postponed</a:t>
            </a:r>
          </a:p>
          <a:p>
            <a:pPr lvl="3"/>
            <a:r>
              <a:rPr lang="en-US" altLang="en-US" sz="1400" kern="0" dirty="0">
                <a:solidFill>
                  <a:srgbClr val="FF0000"/>
                </a:solidFill>
              </a:rPr>
              <a:t>11</a:t>
            </a:r>
            <a:r>
              <a:rPr lang="en-US" altLang="en-US" sz="1400" kern="0" dirty="0"/>
              <a:t> Outgoing LSs Approved</a:t>
            </a:r>
          </a:p>
          <a:p>
            <a:pPr marL="1254141" lvl="2" indent="-341313">
              <a:spcBef>
                <a:spcPts val="0"/>
              </a:spcBef>
              <a:spcAft>
                <a:spcPts val="0"/>
              </a:spcAft>
              <a:buFontTx/>
              <a:buBlip>
                <a:blip r:embed="rId2"/>
              </a:buBlip>
              <a:defRPr/>
            </a:pPr>
            <a:r>
              <a:rPr lang="en-GB" altLang="zh-CN" sz="1200" kern="0" dirty="0">
                <a:ea typeface="MS PGothic" panose="020B0600070205080204" pitchFamily="34" charset="-128"/>
              </a:rPr>
              <a:t>SA5 CH SWG statistics:</a:t>
            </a:r>
          </a:p>
          <a:p>
            <a:pPr lvl="3"/>
            <a:r>
              <a:rPr lang="en-GB" altLang="zh-CN" sz="1200" kern="0" dirty="0"/>
              <a:t>participation to this meeting</a:t>
            </a:r>
          </a:p>
          <a:p>
            <a:pPr lvl="4"/>
            <a:r>
              <a:rPr lang="en-GB" altLang="zh-CN" sz="1200" kern="0" dirty="0">
                <a:solidFill>
                  <a:srgbClr val="0000FF"/>
                </a:solidFill>
              </a:rPr>
              <a:t>14</a:t>
            </a:r>
            <a:r>
              <a:rPr lang="en-GB" altLang="zh-CN" sz="1200" kern="0" dirty="0"/>
              <a:t> delegates participated to Charging session </a:t>
            </a:r>
          </a:p>
          <a:p>
            <a:pPr lvl="4"/>
            <a:r>
              <a:rPr lang="en-GB" altLang="zh-CN" sz="1200" kern="0" dirty="0">
                <a:solidFill>
                  <a:srgbClr val="0000FF"/>
                </a:solidFill>
              </a:rPr>
              <a:t>4</a:t>
            </a:r>
            <a:r>
              <a:rPr lang="en-GB" altLang="zh-CN" sz="1200" kern="0" dirty="0"/>
              <a:t> delegates from remote</a:t>
            </a:r>
          </a:p>
          <a:p>
            <a:pPr lvl="3"/>
            <a:r>
              <a:rPr lang="en-GB" altLang="zh-CN" sz="1200" kern="0" dirty="0"/>
              <a:t>documents to this meeting</a:t>
            </a:r>
          </a:p>
          <a:p>
            <a:pPr lvl="4"/>
            <a:r>
              <a:rPr lang="en-GB" altLang="zh-CN" sz="1200" kern="0" dirty="0">
                <a:solidFill>
                  <a:srgbClr val="0000FF"/>
                </a:solidFill>
              </a:rPr>
              <a:t>105</a:t>
            </a:r>
            <a:r>
              <a:rPr lang="en-GB" altLang="zh-CN" sz="1200" kern="0" dirty="0"/>
              <a:t> submitted contributions and </a:t>
            </a:r>
            <a:r>
              <a:rPr lang="en-GB" altLang="zh-CN" sz="1200" kern="0" dirty="0">
                <a:solidFill>
                  <a:srgbClr val="0000FF"/>
                </a:solidFill>
              </a:rPr>
              <a:t>68</a:t>
            </a:r>
            <a:r>
              <a:rPr lang="en-GB" altLang="zh-CN" sz="1200" kern="0" dirty="0"/>
              <a:t> agreed contributions </a:t>
            </a:r>
          </a:p>
          <a:p>
            <a:pPr lvl="4"/>
            <a:r>
              <a:rPr lang="en-GB" altLang="zh-CN" sz="1200" kern="0" dirty="0"/>
              <a:t>4 Rel-19 WID (+2 completed) and 4 Rel-19 SID </a:t>
            </a:r>
          </a:p>
          <a:p>
            <a:pPr lvl="4"/>
            <a:r>
              <a:rPr lang="en-GB" altLang="zh-CN" sz="1200" kern="0" dirty="0"/>
              <a:t>2 liaisons replied (2 in, 3 out)</a:t>
            </a:r>
          </a:p>
          <a:p>
            <a:pPr lvl="4"/>
            <a:r>
              <a:rPr lang="en-GB" altLang="zh-CN" sz="1200" kern="0" dirty="0"/>
              <a:t>4 agreed CRs for Rel-19, 44 </a:t>
            </a:r>
            <a:r>
              <a:rPr lang="en-GB" altLang="zh-CN" sz="1200" kern="0" dirty="0" err="1"/>
              <a:t>pCRs</a:t>
            </a:r>
            <a:r>
              <a:rPr lang="en-GB" altLang="zh-CN" sz="1200" kern="0" dirty="0"/>
              <a:t> for Rel-19, </a:t>
            </a:r>
            <a:br>
              <a:rPr lang="en-GB" altLang="zh-CN" sz="1200" kern="0" dirty="0"/>
            </a:br>
            <a:r>
              <a:rPr lang="en-GB" altLang="zh-CN" sz="1200" kern="0" dirty="0"/>
              <a:t>20 CRs for Maintenance</a:t>
            </a:r>
            <a:endParaRPr lang="zh-CN" altLang="en-US" sz="2400" kern="0" dirty="0"/>
          </a:p>
        </p:txBody>
      </p:sp>
      <p:sp>
        <p:nvSpPr>
          <p:cNvPr id="7" name="TextBox 6">
            <a:extLst>
              <a:ext uri="{FF2B5EF4-FFF2-40B4-BE49-F238E27FC236}">
                <a16:creationId xmlns:a16="http://schemas.microsoft.com/office/drawing/2014/main" id="{206062AF-6A5A-4F63-AC84-D278DB57ED93}"/>
              </a:ext>
            </a:extLst>
          </p:cNvPr>
          <p:cNvSpPr txBox="1"/>
          <p:nvPr/>
        </p:nvSpPr>
        <p:spPr>
          <a:xfrm>
            <a:off x="229189" y="5830336"/>
            <a:ext cx="11962811" cy="492443"/>
          </a:xfrm>
          <a:prstGeom prst="rect">
            <a:avLst/>
          </a:prstGeom>
          <a:noFill/>
        </p:spPr>
        <p:txBody>
          <a:bodyPr wrap="square" rtlCol="0">
            <a:spAutoFit/>
          </a:bodyPr>
          <a:lstStyle/>
          <a:p>
            <a:r>
              <a:rPr lang="en-US" altLang="zh-CN" b="1" dirty="0">
                <a:solidFill>
                  <a:srgbClr val="0000FF"/>
                </a:solidFill>
              </a:rPr>
              <a:t>Special thanks to Ingbert Sigovich supporting SA5#157 and Joern Krause supporting SA5#158 on site, Antoine Mouquet supporting both meetings remotely!   </a:t>
            </a:r>
            <a:endParaRPr lang="zh-CN" altLang="en-US" b="1" dirty="0">
              <a:solidFill>
                <a:srgbClr val="0000FF"/>
              </a:solidFill>
            </a:endParaRP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The procedure for Trace session activation for RRC reporting in NG-RAN in 32.422 was corrected as well as corrections of RRC reporting was made in 32.421, 32.422, 28.622 and 28.623</a:t>
            </a:r>
          </a:p>
          <a:p>
            <a:pPr lvl="1">
              <a:spcBef>
                <a:spcPts val="0"/>
              </a:spcBef>
              <a:spcAft>
                <a:spcPts val="0"/>
              </a:spcAft>
              <a:defRPr/>
            </a:pPr>
            <a:r>
              <a:rPr lang="en-US" altLang="zh-CN" sz="1200" dirty="0"/>
              <a:t>Update minor error of RRC report </a:t>
            </a:r>
          </a:p>
          <a:p>
            <a:pPr lvl="1">
              <a:spcBef>
                <a:spcPts val="0"/>
              </a:spcBef>
              <a:spcAft>
                <a:spcPts val="0"/>
              </a:spcAft>
              <a:defRPr/>
            </a:pPr>
            <a:r>
              <a:rPr lang="en-US" altLang="zh-CN" sz="1200" dirty="0"/>
              <a:t>enhance the area scope to support Network Slice Based MDT according to the incoming RAN3 LS </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SA2, SA4, CT1, CT4, RAN2 and RAN3.</a:t>
            </a:r>
          </a:p>
          <a:p>
            <a:pPr lvl="1">
              <a:spcBef>
                <a:spcPts val="0"/>
              </a:spcBef>
              <a:spcAft>
                <a:spcPts val="0"/>
              </a:spcAft>
              <a:defRPr/>
            </a:pPr>
            <a:r>
              <a:rPr lang="en-US" sz="1200" kern="0" dirty="0"/>
              <a:t>RAN has proposals for work that might impact Trace, MDT and </a:t>
            </a:r>
            <a:r>
              <a:rPr lang="en-US" sz="1200" kern="0" dirty="0" err="1"/>
              <a:t>QoE</a:t>
            </a:r>
            <a:r>
              <a:rPr lang="en-US" sz="1200" kern="0" dirty="0"/>
              <a:t> in RP-232624.</a:t>
            </a:r>
          </a:p>
          <a:p>
            <a:pPr lvl="1">
              <a:spcBef>
                <a:spcPts val="0"/>
              </a:spcBef>
              <a:spcAft>
                <a:spcPts val="0"/>
              </a:spcAft>
              <a:defRPr/>
            </a:pPr>
            <a:r>
              <a:rPr lang="en-US" sz="1200" kern="0" dirty="0"/>
              <a:t>Studies in SA2 might impact Trace, MDT and </a:t>
            </a:r>
            <a:r>
              <a:rPr lang="en-US" sz="1200" kern="0" dirty="0" err="1"/>
              <a:t>QoE</a:t>
            </a:r>
            <a:r>
              <a:rPr lang="en-US" sz="1200" kern="0" dirty="0"/>
              <a:t> in Rel-19.</a:t>
            </a:r>
          </a:p>
          <a:p>
            <a:pPr lvl="1">
              <a:spcBef>
                <a:spcPts val="0"/>
              </a:spcBef>
              <a:spcAft>
                <a:spcPts val="0"/>
              </a:spcAft>
              <a:defRPr/>
            </a:pPr>
            <a:r>
              <a:rPr lang="en-US" sz="1200" kern="0" dirty="0"/>
              <a:t>If </a:t>
            </a:r>
            <a:r>
              <a:rPr lang="en-US" sz="1200" kern="0" dirty="0" err="1"/>
              <a:t>Signalling</a:t>
            </a:r>
            <a:r>
              <a:rPr lang="en-US" sz="1200" kern="0" dirty="0"/>
              <a:t> Based Activation is affected, CT4, RAN2 and RAN3 are affected.</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Continue according to the plan</a:t>
            </a:r>
            <a:endParaRPr lang="de-DE" sz="120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5374492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40%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60598704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15. NTNM: </a:t>
            </a:r>
            <a:r>
              <a:rPr lang="en-US" altLang="en-US" sz="3200" b="1" dirty="0"/>
              <a:t>Study on Management Aspects of NTN Phase 2</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dirty="0"/>
              <a:t>Following aspects have been agreed:</a:t>
            </a:r>
          </a:p>
          <a:p>
            <a:pPr lvl="1">
              <a:spcBef>
                <a:spcPts val="0"/>
              </a:spcBef>
              <a:spcAft>
                <a:spcPts val="0"/>
              </a:spcAft>
              <a:defRPr/>
            </a:pPr>
            <a:r>
              <a:rPr lang="en-US" altLang="zh-CN" sz="1200" dirty="0"/>
              <a:t>A generic time based configuration solution was agreed to support configuration of :</a:t>
            </a:r>
          </a:p>
          <a:p>
            <a:pPr lvl="2">
              <a:spcBef>
                <a:spcPts val="0"/>
              </a:spcBef>
              <a:spcAft>
                <a:spcPts val="0"/>
              </a:spcAft>
              <a:defRPr/>
            </a:pPr>
            <a:r>
              <a:rPr lang="en-US" altLang="zh-CN" sz="1200" dirty="0"/>
              <a:t>Connections between RAN node on-board satellite and CN (regenerative mode)</a:t>
            </a:r>
          </a:p>
          <a:p>
            <a:pPr lvl="2">
              <a:spcBef>
                <a:spcPts val="0"/>
              </a:spcBef>
              <a:spcAft>
                <a:spcPts val="0"/>
              </a:spcAft>
              <a:defRPr/>
            </a:pPr>
            <a:r>
              <a:rPr lang="en-US" altLang="zh-CN" sz="1200" dirty="0"/>
              <a:t>Associations between </a:t>
            </a:r>
            <a:r>
              <a:rPr lang="en-US" altLang="zh-CN" sz="1200" dirty="0" err="1"/>
              <a:t>SectorEquipmentFunction</a:t>
            </a:r>
            <a:r>
              <a:rPr lang="en-US" altLang="zh-CN" sz="1200" dirty="0"/>
              <a:t> on-board satellite and the RAN nodes (</a:t>
            </a:r>
            <a:r>
              <a:rPr lang="en-US" altLang="zh-CN" sz="1200" dirty="0" err="1"/>
              <a:t>gNB</a:t>
            </a:r>
            <a:r>
              <a:rPr lang="en-US" altLang="zh-CN" sz="1200" dirty="0"/>
              <a:t>/</a:t>
            </a:r>
            <a:r>
              <a:rPr lang="en-US" altLang="zh-CN" sz="1200" dirty="0" err="1"/>
              <a:t>eNB</a:t>
            </a:r>
            <a:r>
              <a:rPr lang="en-US" altLang="zh-CN" sz="1200" dirty="0"/>
              <a:t>) on ground (transparent mode)</a:t>
            </a:r>
          </a:p>
          <a:p>
            <a:pPr lvl="2">
              <a:spcBef>
                <a:spcPts val="0"/>
              </a:spcBef>
              <a:spcAft>
                <a:spcPts val="0"/>
              </a:spcAft>
              <a:defRPr/>
            </a:pPr>
            <a:r>
              <a:rPr lang="en-US" altLang="zh-CN" sz="1200" dirty="0"/>
              <a:t>NTN neighbor cell management</a:t>
            </a:r>
          </a:p>
          <a:p>
            <a:pPr lvl="2">
              <a:spcBef>
                <a:spcPts val="0"/>
              </a:spcBef>
              <a:spcAft>
                <a:spcPts val="0"/>
              </a:spcAft>
              <a:defRPr/>
            </a:pPr>
            <a:r>
              <a:rPr lang="en-US" altLang="zh-CN" sz="1200" dirty="0"/>
              <a:t>Connections between UPF on board and SMF on ground</a:t>
            </a:r>
            <a:endParaRPr lang="en-US" altLang="zh-CN" sz="800" dirty="0"/>
          </a:p>
          <a:p>
            <a:pPr lvl="1">
              <a:spcBef>
                <a:spcPts val="0"/>
              </a:spcBef>
              <a:spcAft>
                <a:spcPts val="0"/>
              </a:spcAft>
              <a:defRPr/>
            </a:pPr>
            <a:r>
              <a:rPr lang="en-US" altLang="zh-CN" sz="1200" dirty="0"/>
              <a:t>Provide the solution to support configuration of NTN </a:t>
            </a:r>
            <a:r>
              <a:rPr lang="en-US" altLang="zh-CN" sz="1200" dirty="0" err="1"/>
              <a:t>gNB</a:t>
            </a:r>
            <a:r>
              <a:rPr lang="en-US" altLang="zh-CN" sz="1200" dirty="0"/>
              <a:t> supported TAIs to AMF to support  regenerative payload as required by RAN3 (R3-245845)</a:t>
            </a:r>
          </a:p>
          <a:p>
            <a:pPr marL="457200" lvl="1" indent="0">
              <a:spcBef>
                <a:spcPts val="0"/>
              </a:spcBef>
              <a:spcAft>
                <a:spcPts val="0"/>
              </a:spcAft>
              <a:buNone/>
              <a:defRPr/>
            </a:pPr>
            <a:r>
              <a:rPr lang="en-US" altLang="zh-CN" sz="1200" dirty="0"/>
              <a:t> </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33497973"/>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9027954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16. IABM: </a:t>
            </a:r>
            <a:r>
              <a:rPr lang="en-US" altLang="en-US" sz="3200" b="1" dirty="0"/>
              <a:t>Study on management of IAB nodes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All of contributions including WID were approved in this meeting:</a:t>
            </a:r>
          </a:p>
          <a:p>
            <a:pPr lvl="1">
              <a:spcBef>
                <a:spcPts val="0"/>
              </a:spcBef>
              <a:spcAft>
                <a:spcPts val="0"/>
              </a:spcAft>
              <a:defRPr/>
            </a:pPr>
            <a:r>
              <a:rPr lang="en-US" altLang="zh-CN" sz="1200" dirty="0"/>
              <a:t>S5-246130 New WID on management of IAB nodes</a:t>
            </a:r>
          </a:p>
          <a:p>
            <a:pPr lvl="1">
              <a:spcBef>
                <a:spcPts val="0"/>
              </a:spcBef>
              <a:spcAft>
                <a:spcPts val="0"/>
              </a:spcAft>
              <a:defRPr/>
            </a:pPr>
            <a:r>
              <a:rPr lang="en-US" altLang="zh-CN" sz="1200" dirty="0"/>
              <a:t>S5-245443 Presentation of TR 28.875 to SA for information</a:t>
            </a:r>
          </a:p>
          <a:p>
            <a:pPr lvl="1">
              <a:spcBef>
                <a:spcPts val="0"/>
              </a:spcBef>
              <a:spcAft>
                <a:spcPts val="0"/>
              </a:spcAft>
              <a:defRPr/>
            </a:pPr>
            <a:r>
              <a:rPr lang="en-US" altLang="zh-CN" sz="1200" dirty="0"/>
              <a:t>S5-246098 </a:t>
            </a:r>
            <a:r>
              <a:rPr lang="en-US" altLang="zh-CN" sz="1200" dirty="0" err="1"/>
              <a:t>pCR</a:t>
            </a:r>
            <a:r>
              <a:rPr lang="en-US" altLang="zh-CN" sz="1200" dirty="0"/>
              <a:t> TR 28.875 conclusion for IAB node configuration</a:t>
            </a:r>
          </a:p>
          <a:p>
            <a:pPr lvl="1">
              <a:spcBef>
                <a:spcPts val="0"/>
              </a:spcBef>
              <a:spcAft>
                <a:spcPts val="0"/>
              </a:spcAft>
              <a:defRPr/>
            </a:pPr>
            <a:r>
              <a:rPr lang="en-US" altLang="zh-CN" sz="1200" dirty="0"/>
              <a:t>S5-246099 </a:t>
            </a:r>
            <a:r>
              <a:rPr lang="en-US" altLang="zh-CN" sz="1200" dirty="0" err="1"/>
              <a:t>pCR</a:t>
            </a:r>
            <a:r>
              <a:rPr lang="en-US" altLang="zh-CN" sz="1200" dirty="0"/>
              <a:t> TR 28.875 conclusion for IAB node OAM connectivity.</a:t>
            </a:r>
          </a:p>
          <a:p>
            <a:pPr marL="457200" lvl="1" indent="0">
              <a:spcBef>
                <a:spcPts val="0"/>
              </a:spcBef>
              <a:spcAft>
                <a:spcPts val="0"/>
              </a:spcAft>
              <a:buNone/>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Collaboration with SA2 on architecture enhancements, SA3 on security and RAN3 on NR Mobile IAB</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05386037"/>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41111119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17. </a:t>
            </a:r>
            <a:r>
              <a:rPr lang="en-GB" altLang="en-US" sz="3200" b="1" dirty="0" err="1"/>
              <a:t>RedcapM</a:t>
            </a:r>
            <a:r>
              <a:rPr lang="en-GB" altLang="en-US" sz="3200" b="1" dirty="0"/>
              <a:t>: </a:t>
            </a:r>
            <a:r>
              <a:rPr lang="en-US" altLang="en-US" sz="3200" b="1" dirty="0"/>
              <a:t>Study on management aspects of </a:t>
            </a:r>
            <a:r>
              <a:rPr lang="en-US" altLang="en-US" sz="3200" b="1" dirty="0" err="1"/>
              <a:t>RedCap</a:t>
            </a:r>
            <a:r>
              <a:rPr lang="en-US" altLang="en-US" sz="3200" b="1" dirty="0"/>
              <a:t> feature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de-DE" sz="1200" kern="0" dirty="0"/>
              <a:t>WT-1: </a:t>
            </a:r>
          </a:p>
          <a:p>
            <a:pPr lvl="1">
              <a:spcBef>
                <a:spcPts val="0"/>
              </a:spcBef>
              <a:spcAft>
                <a:spcPts val="0"/>
              </a:spcAft>
              <a:defRPr/>
            </a:pPr>
            <a:r>
              <a:rPr lang="en-US" altLang="de-DE" sz="1200" kern="0" dirty="0"/>
              <a:t>Update requirements and conclusions for Use case #1 is approved.</a:t>
            </a:r>
          </a:p>
          <a:p>
            <a:pPr marL="457200" lvl="1" indent="0">
              <a:spcBef>
                <a:spcPts val="0"/>
              </a:spcBef>
              <a:spcAft>
                <a:spcPts val="0"/>
              </a:spcAft>
              <a:buNone/>
              <a:defRPr/>
            </a:pPr>
            <a:r>
              <a:rPr lang="en-US" altLang="de-DE" sz="1200" kern="0" dirty="0"/>
              <a:t>WT-2:</a:t>
            </a:r>
          </a:p>
          <a:p>
            <a:pPr lvl="1">
              <a:spcBef>
                <a:spcPts val="0"/>
              </a:spcBef>
              <a:spcAft>
                <a:spcPts val="0"/>
              </a:spcAft>
              <a:defRPr/>
            </a:pPr>
            <a:r>
              <a:rPr lang="en-US" altLang="de-DE" sz="1200" kern="0" dirty="0"/>
              <a:t>Requirement and add potential solution for Inactive </a:t>
            </a:r>
            <a:r>
              <a:rPr lang="en-US" altLang="de-DE" sz="1200" kern="0" dirty="0" err="1"/>
              <a:t>RedCap</a:t>
            </a:r>
            <a:r>
              <a:rPr lang="en-US" altLang="de-DE" sz="1200" kern="0" dirty="0"/>
              <a:t> UEs are proposed and discussed.</a:t>
            </a:r>
          </a:p>
          <a:p>
            <a:pPr lvl="1">
              <a:spcBef>
                <a:spcPts val="0"/>
              </a:spcBef>
              <a:spcAft>
                <a:spcPts val="0"/>
              </a:spcAft>
              <a:defRPr/>
            </a:pPr>
            <a:r>
              <a:rPr lang="en-US" altLang="de-DE" sz="1200" kern="0" dirty="0"/>
              <a:t>Conclusion and recommendation for resource load of </a:t>
            </a:r>
            <a:r>
              <a:rPr lang="en-US" altLang="de-DE" sz="1200" kern="0" dirty="0" err="1"/>
              <a:t>RedCap</a:t>
            </a:r>
            <a:r>
              <a:rPr lang="en-US" altLang="de-DE" sz="1200" kern="0" dirty="0"/>
              <a:t> service are proposed and discussed.</a:t>
            </a:r>
          </a:p>
          <a:p>
            <a:pPr marL="457200" lvl="1" indent="0">
              <a:spcBef>
                <a:spcPts val="0"/>
              </a:spcBef>
              <a:spcAft>
                <a:spcPts val="0"/>
              </a:spcAft>
              <a:buNone/>
              <a:defRPr/>
            </a:pPr>
            <a:r>
              <a:rPr lang="en-US" altLang="de-DE" sz="1200" kern="0" dirty="0"/>
              <a:t>WT-3:</a:t>
            </a:r>
          </a:p>
          <a:p>
            <a:pPr lvl="1">
              <a:spcBef>
                <a:spcPts val="0"/>
              </a:spcBef>
              <a:spcAft>
                <a:spcPts val="0"/>
              </a:spcAft>
              <a:defRPr/>
            </a:pPr>
            <a:r>
              <a:rPr lang="en-US" altLang="de-DE" sz="1200" kern="0" dirty="0"/>
              <a:t>Solution and conclusion for </a:t>
            </a:r>
            <a:r>
              <a:rPr lang="en-US" altLang="de-DE" sz="1200" kern="0" dirty="0" err="1"/>
              <a:t>RedCap</a:t>
            </a:r>
            <a:r>
              <a:rPr lang="en-US" altLang="de-DE" sz="1200" kern="0" dirty="0"/>
              <a:t> EE KPI are approved.</a:t>
            </a:r>
          </a:p>
          <a:p>
            <a:pPr marL="457200" lvl="1" indent="0">
              <a:spcBef>
                <a:spcPts val="0"/>
              </a:spcBef>
              <a:spcAft>
                <a:spcPts val="0"/>
              </a:spcAft>
              <a:buNone/>
              <a:defRPr/>
            </a:pPr>
            <a:r>
              <a:rPr lang="en-US" altLang="de-DE" sz="1200" kern="0" dirty="0"/>
              <a:t>WT-4:</a:t>
            </a:r>
          </a:p>
          <a:p>
            <a:pPr lvl="1">
              <a:spcBef>
                <a:spcPts val="0"/>
              </a:spcBef>
              <a:spcAft>
                <a:spcPts val="0"/>
              </a:spcAft>
              <a:defRPr/>
            </a:pPr>
            <a:r>
              <a:rPr lang="en-US" altLang="de-DE" sz="1200" kern="0" dirty="0"/>
              <a:t>Evaluation, conclusion and recommendation for </a:t>
            </a:r>
            <a:r>
              <a:rPr lang="en-US" altLang="de-DE" sz="1200" kern="0" dirty="0" err="1"/>
              <a:t>RedCap</a:t>
            </a:r>
            <a:r>
              <a:rPr lang="en-US" altLang="de-DE" sz="1200" kern="0" dirty="0"/>
              <a:t> Information Exposure are proposed and approved.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413564114"/>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RedCap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17069109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422693"/>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marL="457200" lvl="1" indent="0">
              <a:spcBef>
                <a:spcPts val="0"/>
              </a:spcBef>
              <a:spcAft>
                <a:spcPts val="0"/>
              </a:spcAft>
              <a:buNone/>
              <a:defRPr/>
            </a:pPr>
            <a:r>
              <a:rPr lang="en-US" altLang="zh-CN" sz="1400" dirty="0"/>
              <a:t>For WT1</a:t>
            </a:r>
          </a:p>
          <a:p>
            <a:pPr lvl="1">
              <a:spcBef>
                <a:spcPts val="0"/>
              </a:spcBef>
              <a:spcAft>
                <a:spcPts val="0"/>
              </a:spcAft>
              <a:defRPr/>
            </a:pPr>
            <a:r>
              <a:rPr lang="en-US" altLang="zh-CN" sz="1400" dirty="0"/>
              <a:t>S5-247207 is approved and it adds roaming exchange capability information to </a:t>
            </a:r>
            <a:r>
              <a:rPr lang="en-US" altLang="zh-CN" sz="1400" dirty="0" err="1"/>
              <a:t>NWDAFFunction</a:t>
            </a:r>
            <a:r>
              <a:rPr lang="en-US" altLang="zh-CN" sz="1400" dirty="0"/>
              <a:t> to TS28.541</a:t>
            </a:r>
          </a:p>
          <a:p>
            <a:pPr lvl="1">
              <a:spcBef>
                <a:spcPts val="0"/>
              </a:spcBef>
              <a:spcAft>
                <a:spcPts val="0"/>
              </a:spcAft>
              <a:defRPr/>
            </a:pPr>
            <a:r>
              <a:rPr lang="en-US" altLang="zh-CN" sz="1400" dirty="0"/>
              <a:t>S5-246106: Fundamental performance measurements of NWDAF providing roaming analytics, such as numbers of</a:t>
            </a:r>
          </a:p>
          <a:p>
            <a:pPr lvl="1">
              <a:spcBef>
                <a:spcPts val="0"/>
              </a:spcBef>
              <a:spcAft>
                <a:spcPts val="0"/>
              </a:spcAft>
              <a:defRPr/>
            </a:pPr>
            <a:r>
              <a:rPr lang="en-US" altLang="zh-CN" sz="1400" dirty="0"/>
              <a:t>subscription/request/notification/response are provide. The number of the successful and a partial of the failure roaming analytics subscription, as well as the time consumption of roaming analytics </a:t>
            </a:r>
            <a:r>
              <a:rPr lang="en-US" altLang="zh-CN" sz="1400" dirty="0" err="1"/>
              <a:t>servics</a:t>
            </a:r>
            <a:r>
              <a:rPr lang="en-US" altLang="zh-CN" sz="1400" dirty="0"/>
              <a:t> are provided.</a:t>
            </a:r>
          </a:p>
          <a:p>
            <a:pPr lvl="1">
              <a:spcBef>
                <a:spcPts val="0"/>
              </a:spcBef>
              <a:spcAft>
                <a:spcPts val="0"/>
              </a:spcAft>
              <a:defRPr/>
            </a:pPr>
            <a:r>
              <a:rPr lang="en-US" altLang="zh-CN" sz="1400" dirty="0"/>
              <a:t>S5-246107: Providing use case </a:t>
            </a:r>
            <a:r>
              <a:rPr lang="en-US" altLang="zh-CN" sz="1400" dirty="0" err="1"/>
              <a:t>decription</a:t>
            </a:r>
            <a:r>
              <a:rPr lang="en-US" altLang="zh-CN" sz="1400" dirty="0"/>
              <a:t> related to the S5-246106.</a:t>
            </a:r>
          </a:p>
          <a:p>
            <a:pPr marL="457200" lvl="1" indent="0">
              <a:spcBef>
                <a:spcPts val="0"/>
              </a:spcBef>
              <a:spcAft>
                <a:spcPts val="0"/>
              </a:spcAft>
              <a:buNone/>
              <a:defRPr/>
            </a:pPr>
            <a:r>
              <a:rPr lang="en-US" altLang="zh-CN" sz="1400" dirty="0"/>
              <a:t>For WT2</a:t>
            </a:r>
          </a:p>
          <a:p>
            <a:pPr lvl="1">
              <a:spcBef>
                <a:spcPts val="0"/>
              </a:spcBef>
              <a:spcAft>
                <a:spcPts val="0"/>
              </a:spcAft>
              <a:defRPr/>
            </a:pPr>
            <a:r>
              <a:rPr lang="en-US" altLang="zh-CN" sz="1400" dirty="0"/>
              <a:t>S5-247208 is approved and it updates the Use Case description on Monitoring of NWDAF data collection</a:t>
            </a:r>
          </a:p>
          <a:p>
            <a:pPr lvl="1">
              <a:spcBef>
                <a:spcPts val="0"/>
              </a:spcBef>
              <a:spcAft>
                <a:spcPts val="0"/>
              </a:spcAft>
              <a:defRPr/>
            </a:pPr>
            <a:r>
              <a:rPr lang="en-US" altLang="zh-CN" sz="1400" dirty="0"/>
              <a:t>S5-247209 is approved and it adds measurements related to the NWDAF Data Collection from one NF</a:t>
            </a:r>
          </a:p>
          <a:p>
            <a:pPr lvl="1">
              <a:spcBef>
                <a:spcPts val="0"/>
              </a:spcBef>
              <a:spcAft>
                <a:spcPts val="0"/>
              </a:spcAft>
              <a:defRPr/>
            </a:pPr>
            <a:r>
              <a:rPr lang="en-US" altLang="zh-CN" sz="1400" dirty="0"/>
              <a:t>S5-247210 is approved and it adds measurements related to the NWDAF data collection when DCCF is deployed </a:t>
            </a:r>
            <a:endParaRPr lang="en-US" altLang="zh-CN" sz="1400" kern="0" dirty="0"/>
          </a:p>
          <a:p>
            <a:pPr marL="341313" lvl="1" indent="-341313">
              <a:spcBef>
                <a:spcPts val="0"/>
              </a:spcBef>
              <a:spcAft>
                <a:spcPts val="0"/>
              </a:spcAft>
              <a:buBlip>
                <a:blip r:embed="rId2"/>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t>Complete the work on the WT1</a:t>
            </a:r>
          </a:p>
          <a:p>
            <a:pPr lvl="1">
              <a:defRPr/>
            </a:pPr>
            <a:r>
              <a:rPr lang="en-US" altLang="zh-CN" sz="1400" dirty="0"/>
              <a:t>Continue the work on the WT2</a:t>
            </a:r>
            <a:endParaRPr lang="en-US"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70131265"/>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r" fontAlgn="b"/>
                      <a:r>
                        <a:rPr lang="en-US" altLang="zh-CN" sz="1100" b="0" i="0" u="none" strike="noStrike">
                          <a:solidFill>
                            <a:srgbClr val="000000"/>
                          </a:solidFill>
                          <a:effectLst/>
                          <a:latin typeface="+mn-lt"/>
                          <a:ea typeface="等线" panose="02010600030101010101" pitchFamily="2" charset="-122"/>
                          <a:cs typeface="Arial" panose="020B0604020202020204" pitchFamily="34" charset="0"/>
                        </a:rPr>
                        <a:t>1020020</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Study on Enhancement of Management Aspects related to NWDAF Phase 2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FS_NWDAF_OAM_Ph2</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75%</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SP-231724</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1050031</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Enhancement of Management Aspects Related of NWDAF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NWDAF_OAM_Ph2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4"/>
                        </a:rPr>
                        <a:t>SP-241378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19. NSM: </a:t>
            </a:r>
            <a:r>
              <a:rPr lang="en-US" altLang="en-US" sz="3200" b="1" dirty="0"/>
              <a:t>Study on Management of Network Sharing Phase3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For WT-1:</a:t>
            </a:r>
          </a:p>
          <a:p>
            <a:pPr lvl="1">
              <a:spcBef>
                <a:spcPts val="0"/>
              </a:spcBef>
              <a:spcAft>
                <a:spcPts val="0"/>
              </a:spcAft>
              <a:defRPr/>
            </a:pPr>
            <a:r>
              <a:rPr lang="en-US" altLang="zh-CN" sz="1200" kern="0" dirty="0"/>
              <a:t>Evaluation, conclusions and recommendations of Use Case #1 Service-based management architecture and access requirements for MOCN is added.</a:t>
            </a:r>
          </a:p>
          <a:p>
            <a:pPr marL="457200" lvl="1" indent="0">
              <a:spcBef>
                <a:spcPts val="0"/>
              </a:spcBef>
              <a:spcAft>
                <a:spcPts val="0"/>
              </a:spcAft>
              <a:buNone/>
              <a:defRPr/>
            </a:pPr>
            <a:r>
              <a:rPr lang="en-US" altLang="zh-CN" sz="1200" kern="0" dirty="0"/>
              <a:t>For WT-2:</a:t>
            </a:r>
          </a:p>
          <a:p>
            <a:pPr lvl="1">
              <a:spcBef>
                <a:spcPts val="0"/>
              </a:spcBef>
              <a:spcAft>
                <a:spcPts val="0"/>
              </a:spcAft>
              <a:defRPr/>
            </a:pPr>
            <a:r>
              <a:rPr lang="en-US" altLang="zh-CN" sz="1200" kern="0" dirty="0"/>
              <a:t>Evaluation, conclusions and recommendations of Use Case #2 Trace job and collection requirements for POPs is added.</a:t>
            </a:r>
          </a:p>
          <a:p>
            <a:pPr marL="457200" lvl="1" indent="0">
              <a:spcBef>
                <a:spcPts val="0"/>
              </a:spcBef>
              <a:spcAft>
                <a:spcPts val="0"/>
              </a:spcAft>
              <a:buNone/>
              <a:defRPr/>
            </a:pPr>
            <a:r>
              <a:rPr lang="en-US" altLang="zh-CN" sz="1200" kern="0" dirty="0"/>
              <a:t>For WT-3:</a:t>
            </a:r>
          </a:p>
          <a:p>
            <a:pPr lvl="1">
              <a:spcBef>
                <a:spcPts val="0"/>
              </a:spcBef>
              <a:spcAft>
                <a:spcPts val="0"/>
              </a:spcAft>
              <a:defRPr/>
            </a:pPr>
            <a:r>
              <a:rPr lang="en-US" altLang="zh-CN" sz="1200" kern="0" dirty="0"/>
              <a:t>Evaluation, conclusions and recommendations of Use Case #3-#6 Management of Indirect Network Sharing are added.</a:t>
            </a:r>
          </a:p>
          <a:p>
            <a:pPr marL="457200" lvl="1" indent="0">
              <a:spcBef>
                <a:spcPts val="0"/>
              </a:spcBef>
              <a:spcAft>
                <a:spcPts val="0"/>
              </a:spcAft>
              <a:buNone/>
              <a:defRPr/>
            </a:pPr>
            <a:r>
              <a:rPr lang="en-US" altLang="zh-CN" sz="1200" kern="0" dirty="0"/>
              <a:t> </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SA1 and SA2</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86496385"/>
              </p:ext>
            </p:extLst>
          </p:nvPr>
        </p:nvGraphicFramePr>
        <p:xfrm>
          <a:off x="420612" y="1244738"/>
          <a:ext cx="10907183" cy="72936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1" u="none" strike="noStrike">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00FFFF"/>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65384105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t>20. EE: Rel-19 - </a:t>
            </a:r>
            <a:r>
              <a:rPr lang="en-US" altLang="en-US" sz="3200" b="1" dirty="0"/>
              <a:t>Study on energy efficiency and energy saving aspects of 5G networks and services</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New use cases have been introduced (e.g. renewable energy-based LBO, cell proximity-based energy saving, per-network slice </a:t>
            </a:r>
            <a:r>
              <a:rPr lang="en-US" altLang="zh-CN" sz="1200" kern="0" dirty="0" err="1"/>
              <a:t>gNB</a:t>
            </a:r>
            <a:r>
              <a:rPr lang="en-US" altLang="zh-CN" sz="1200" kern="0" dirty="0"/>
              <a:t> and 5GC NF energy consumption),</a:t>
            </a:r>
          </a:p>
          <a:p>
            <a:pPr lvl="1">
              <a:spcBef>
                <a:spcPts val="0"/>
              </a:spcBef>
              <a:spcAft>
                <a:spcPts val="0"/>
              </a:spcAft>
              <a:defRPr/>
            </a:pPr>
            <a:r>
              <a:rPr lang="en-US" altLang="zh-CN" sz="1200" kern="0" dirty="0"/>
              <a:t>Potential solutions have been elaborated for (existing and new) use cases (e.g. for handling of power shortages, renewable energy enabling 5GC NF re-selection),</a:t>
            </a:r>
          </a:p>
          <a:p>
            <a:pPr lvl="1">
              <a:spcBef>
                <a:spcPts val="0"/>
              </a:spcBef>
              <a:spcAft>
                <a:spcPts val="0"/>
              </a:spcAft>
              <a:defRPr/>
            </a:pPr>
            <a:r>
              <a:rPr lang="en-US" altLang="zh-CN" sz="1200" kern="0" dirty="0"/>
              <a:t>Conclusions and recommendations for normative work have been agreed.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37700629"/>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1020021</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7150615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t>21. </a:t>
            </a:r>
            <a:r>
              <a:rPr lang="en-GB" altLang="en-US" sz="3200" b="1" dirty="0" err="1"/>
              <a:t>Mexpo</a:t>
            </a:r>
            <a:r>
              <a:rPr lang="en-GB" altLang="en-US" sz="3200" b="1" dirty="0"/>
              <a:t>: </a:t>
            </a:r>
            <a:r>
              <a:rPr lang="en-US" altLang="en-US" sz="3200" b="1" dirty="0"/>
              <a:t>Study on Enhanced OAM for management exposure to external consumers</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endParaRPr lang="en-US" altLang="zh-CN" sz="1200" kern="0" dirty="0"/>
          </a:p>
          <a:p>
            <a:pPr lvl="1">
              <a:spcBef>
                <a:spcPts val="0"/>
              </a:spcBef>
              <a:spcAft>
                <a:spcPts val="0"/>
              </a:spcAft>
              <a:defRPr/>
            </a:pPr>
            <a:r>
              <a:rPr lang="en-US" altLang="zh-CN" sz="1200" kern="0" dirty="0"/>
              <a:t>Revised SID proposes to down scope to objectives, i.e., to remove WT-2 and WT-3, as there has not been any content related to these WTs in the TR 28.879.</a:t>
            </a:r>
          </a:p>
          <a:p>
            <a:pPr lvl="1">
              <a:spcBef>
                <a:spcPts val="0"/>
              </a:spcBef>
              <a:spcAft>
                <a:spcPts val="0"/>
              </a:spcAft>
              <a:defRPr/>
            </a:pPr>
            <a:r>
              <a:rPr lang="en-US" altLang="zh-CN" sz="1200" kern="0" dirty="0"/>
              <a:t>TR 28.879 was enhanced to describe the scope and address comments from </a:t>
            </a:r>
            <a:r>
              <a:rPr lang="en-US" altLang="zh-CN" sz="1200" kern="0" dirty="0" err="1"/>
              <a:t>editHelp</a:t>
            </a:r>
            <a:r>
              <a:rPr lang="en-US" altLang="zh-CN" sz="1200" kern="0" dirty="0"/>
              <a:t>.</a:t>
            </a:r>
          </a:p>
          <a:p>
            <a:pPr lvl="1">
              <a:spcBef>
                <a:spcPts val="0"/>
              </a:spcBef>
              <a:spcAft>
                <a:spcPts val="0"/>
              </a:spcAft>
              <a:defRPr/>
            </a:pPr>
            <a:r>
              <a:rPr lang="en-US" altLang="zh-CN" sz="1200" kern="0" dirty="0"/>
              <a:t>The group agreed on the following aspects :</a:t>
            </a:r>
          </a:p>
          <a:p>
            <a:pPr lvl="2">
              <a:spcBef>
                <a:spcPts val="0"/>
              </a:spcBef>
              <a:spcAft>
                <a:spcPts val="0"/>
              </a:spcAft>
              <a:defRPr/>
            </a:pPr>
            <a:r>
              <a:rPr lang="en-US" altLang="zh-CN" sz="1100" kern="0" dirty="0"/>
              <a:t>For the exposure of management services through the CAPIF framework, 3GPP management system should define a functional entity to provide the API provider domain functions.</a:t>
            </a:r>
          </a:p>
          <a:p>
            <a:pPr lvl="2">
              <a:spcBef>
                <a:spcPts val="0"/>
              </a:spcBef>
              <a:spcAft>
                <a:spcPts val="0"/>
              </a:spcAft>
              <a:defRPr/>
            </a:pPr>
            <a:r>
              <a:rPr lang="en-US" altLang="zh-CN" sz="1100" kern="0" dirty="0"/>
              <a:t>new potential solutions (together with their evaluations) were introduced for:</a:t>
            </a:r>
          </a:p>
          <a:p>
            <a:pPr lvl="3">
              <a:spcBef>
                <a:spcPts val="0"/>
              </a:spcBef>
              <a:spcAft>
                <a:spcPts val="0"/>
              </a:spcAft>
              <a:defRPr/>
            </a:pPr>
            <a:r>
              <a:rPr lang="en-US" altLang="zh-CN" sz="1100" kern="0" dirty="0"/>
              <a:t>Use case #2: Publishing of management services to the CCF</a:t>
            </a:r>
          </a:p>
          <a:p>
            <a:pPr lvl="3">
              <a:spcBef>
                <a:spcPts val="0"/>
              </a:spcBef>
              <a:spcAft>
                <a:spcPts val="0"/>
              </a:spcAft>
              <a:defRPr/>
            </a:pPr>
            <a:r>
              <a:rPr lang="en-US" altLang="zh-CN" sz="1100" kern="0" dirty="0"/>
              <a:t>Use case #4: Authorization of the external </a:t>
            </a:r>
            <a:r>
              <a:rPr lang="en-US" altLang="zh-CN" sz="1100" kern="0" dirty="0" err="1"/>
              <a:t>MnS</a:t>
            </a:r>
            <a:r>
              <a:rPr lang="en-US" altLang="zh-CN" sz="1100" kern="0" dirty="0"/>
              <a:t> consumer to access the management service API</a:t>
            </a:r>
          </a:p>
          <a:p>
            <a:pPr lvl="2">
              <a:spcBef>
                <a:spcPts val="0"/>
              </a:spcBef>
              <a:spcAft>
                <a:spcPts val="0"/>
              </a:spcAft>
              <a:defRPr/>
            </a:pPr>
            <a:r>
              <a:rPr lang="en-US" altLang="zh-CN" sz="1100" kern="0" dirty="0"/>
              <a:t>All use cases now have requirement(s), potential solution(s) and evaluation of potential solution(s), with Common API Framework (CAPIF) as the selected exposure framework.</a:t>
            </a:r>
          </a:p>
          <a:p>
            <a:pPr lvl="3">
              <a:spcBef>
                <a:spcPts val="0"/>
              </a:spcBef>
              <a:spcAft>
                <a:spcPts val="0"/>
              </a:spcAft>
              <a:defRPr/>
            </a:pPr>
            <a:r>
              <a:rPr lang="en-US" altLang="zh-CN" sz="1100" kern="0" dirty="0"/>
              <a:t>Exception is Use Case #3: Configuring discovery policy information for an external </a:t>
            </a:r>
            <a:r>
              <a:rPr lang="en-US" altLang="zh-CN" sz="1100" kern="0" dirty="0" err="1"/>
              <a:t>MnS</a:t>
            </a:r>
            <a:r>
              <a:rPr lang="en-US" altLang="zh-CN" sz="1100" kern="0" dirty="0"/>
              <a:t> consumer, for which no impact on 3GPP management system has been identified. </a:t>
            </a:r>
          </a:p>
          <a:p>
            <a:pPr lvl="2">
              <a:spcBef>
                <a:spcPts val="0"/>
              </a:spcBef>
              <a:spcAft>
                <a:spcPts val="0"/>
              </a:spcAft>
              <a:defRPr/>
            </a:pPr>
            <a:r>
              <a:rPr lang="en-US" altLang="zh-CN" sz="1100" kern="0" dirty="0"/>
              <a:t>The conclusion and recommendation for the normative work for exposure of management services to external consumers has been documented.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08802325"/>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6310931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agreed architecture and framework</a:t>
            </a:r>
          </a:p>
          <a:p>
            <a:pPr lvl="1">
              <a:spcBef>
                <a:spcPts val="0"/>
              </a:spcBef>
              <a:spcAft>
                <a:spcPts val="0"/>
              </a:spcAft>
              <a:defRPr/>
            </a:pPr>
            <a:r>
              <a:rPr lang="en-US" altLang="zh-CN" sz="1200" kern="0" dirty="0"/>
              <a:t>stage 2 and 3 are complete</a:t>
            </a:r>
          </a:p>
          <a:p>
            <a:pPr lvl="1">
              <a:spcBef>
                <a:spcPts val="0"/>
              </a:spcBef>
              <a:spcAft>
                <a:spcPts val="0"/>
              </a:spcAft>
              <a:defRPr/>
            </a:pPr>
            <a:r>
              <a:rPr lang="en-US" altLang="zh-CN" sz="1200" kern="0" dirty="0"/>
              <a:t>all the concepts have been agreed</a:t>
            </a:r>
          </a:p>
          <a:p>
            <a:pPr lvl="1">
              <a:spcBef>
                <a:spcPts val="0"/>
              </a:spcBef>
              <a:spcAft>
                <a:spcPts val="0"/>
              </a:spcAft>
              <a:defRPr/>
            </a:pPr>
            <a:r>
              <a:rPr lang="en-US" altLang="zh-CN" sz="1200" kern="0" dirty="0"/>
              <a:t>impressive productivity and teamwork</a:t>
            </a:r>
          </a:p>
          <a:p>
            <a:pPr lvl="1">
              <a:spcBef>
                <a:spcPts val="0"/>
              </a:spcBef>
              <a:spcAft>
                <a:spcPts val="0"/>
              </a:spcAft>
              <a:defRPr/>
            </a:pPr>
            <a:r>
              <a:rPr lang="en-US" altLang="zh-CN" sz="1200" kern="0" dirty="0"/>
              <a:t>we do have solutions satisfying the captured SA1 requirements</a:t>
            </a:r>
            <a:endParaRPr lang="en-US" altLang="zh-CN" sz="1100" kern="0" dirty="0"/>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SA3 to specify the security aspects.</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r>
              <a:rPr lang="en-US" altLang="zh-CN" sz="1200" dirty="0"/>
              <a:t>need to fix remaining editors' notes (parameter names, etc...)</a:t>
            </a:r>
          </a:p>
          <a:p>
            <a:pPr lvl="1">
              <a:defRPr/>
            </a:pPr>
            <a:r>
              <a:rPr lang="en-US" altLang="zh-CN" sz="1200" dirty="0"/>
              <a:t>plan to submit the TS to Madrid SA plenary for approval</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59858619"/>
              </p:ext>
            </p:extLst>
          </p:nvPr>
        </p:nvGraphicFramePr>
        <p:xfrm>
          <a:off x="420612" y="1431600"/>
          <a:ext cx="10907183" cy="586688"/>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highlight>
                            <a:srgbClr val="00FFFF"/>
                          </a:highlight>
                          <a:latin typeface="+mn-lt"/>
                          <a:ea typeface="等线" panose="02010600030101010101" pitchFamily="2" charset="-122"/>
                        </a:rPr>
                        <a:t>Management for </a:t>
                      </a:r>
                      <a:r>
                        <a:rPr lang="en-US" sz="1000" b="0" i="1" u="none" strike="noStrike" dirty="0" err="1">
                          <a:solidFill>
                            <a:srgbClr val="000000"/>
                          </a:solidFill>
                          <a:effectLst/>
                          <a:highlight>
                            <a:srgbClr val="00FFFF"/>
                          </a:highlight>
                          <a:latin typeface="+mn-lt"/>
                          <a:ea typeface="等线" panose="02010600030101010101" pitchFamily="2" charset="-122"/>
                        </a:rPr>
                        <a:t>MonStra</a:t>
                      </a:r>
                      <a:endParaRPr lang="en-US" sz="1000" b="0" i="1" u="none" strike="noStrike" dirty="0">
                        <a:solidFill>
                          <a:srgbClr val="000000"/>
                        </a:solidFill>
                        <a:effectLst/>
                        <a:highlight>
                          <a:srgbClr val="00FFFF"/>
                        </a:highligh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highlight>
                            <a:srgbClr val="00FFFF"/>
                          </a:highlight>
                          <a:latin typeface="+mn-lt"/>
                          <a:ea typeface="等线" panose="02010600030101010101" pitchFamily="2" charset="-122"/>
                        </a:rPr>
                        <a:t>Monstra</a:t>
                      </a:r>
                      <a:r>
                        <a:rPr lang="en-US" altLang="zh-CN" sz="1000" b="0" i="0" u="none" strike="noStrike" dirty="0">
                          <a:solidFill>
                            <a:srgbClr val="000000"/>
                          </a:solidFill>
                          <a:effectLst/>
                          <a:highlight>
                            <a:srgbClr val="00FFFF"/>
                          </a:highlight>
                          <a:latin typeface="+mn-lt"/>
                          <a:ea typeface="等线" panose="02010600030101010101" pitchFamily="2" charset="-122"/>
                        </a:rPr>
                        <a:t>-OAM</a:t>
                      </a:r>
                      <a:endParaRPr lang="en-US" sz="1000" b="0" i="0" u="none" strike="noStrike" dirty="0">
                        <a:solidFill>
                          <a:srgbClr val="000000"/>
                        </a:solidFill>
                        <a:effectLst/>
                        <a:highlight>
                          <a:srgbClr val="00FFFF"/>
                        </a:highligh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highlight>
                            <a:srgbClr val="00FFFF"/>
                          </a:highligh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highlight>
                            <a:srgbClr val="00FFFF"/>
                          </a:highlight>
                          <a:latin typeface="+mn-lt"/>
                          <a:ea typeface="等线" panose="02010600030101010101" pitchFamily="2" charset="-122"/>
                        </a:rPr>
                        <a:t>0%</a:t>
                      </a:r>
                    </a:p>
                  </a:txBody>
                  <a:tcPr marL="5799" marR="5799" marT="5799" marB="0"/>
                </a:tc>
                <a:tc>
                  <a:txBody>
                    <a:bodyPr/>
                    <a:lstStyle/>
                    <a:p>
                      <a:pPr algn="l" fontAlgn="t"/>
                      <a:r>
                        <a:rPr lang="en-US" sz="1000" b="0" i="0" u="sng" strike="noStrike" dirty="0">
                          <a:solidFill>
                            <a:srgbClr val="0563C1"/>
                          </a:solidFill>
                          <a:effectLst/>
                          <a:highlight>
                            <a:srgbClr val="00FFFF"/>
                          </a:highligh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highlight>
                            <a:srgbClr val="00FFFF"/>
                          </a:highlight>
                          <a:latin typeface="+mn-lt"/>
                          <a:ea typeface="等线" panose="02010600030101010101" pitchFamily="2" charset="-122"/>
                          <a:cs typeface="+mn-cs"/>
                        </a:rPr>
                        <a:t>New WID submitted to SA#106 for approval</a:t>
                      </a: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5D4D-E8C4-4F7E-8710-598472512D88}"/>
              </a:ext>
            </a:extLst>
          </p:cNvPr>
          <p:cNvSpPr>
            <a:spLocks noGrp="1"/>
          </p:cNvSpPr>
          <p:nvPr>
            <p:ph type="title"/>
          </p:nvPr>
        </p:nvSpPr>
        <p:spPr/>
        <p:txBody>
          <a:bodyPr/>
          <a:lstStyle/>
          <a:p>
            <a:r>
              <a:rPr lang="en-US" altLang="zh-CN" dirty="0"/>
              <a:t>Report of SA5 CH SWG Assessment</a:t>
            </a:r>
            <a:endParaRPr lang="zh-CN" altLang="en-US" dirty="0"/>
          </a:p>
        </p:txBody>
      </p:sp>
      <p:sp>
        <p:nvSpPr>
          <p:cNvPr id="3" name="Content Placeholder 2">
            <a:extLst>
              <a:ext uri="{FF2B5EF4-FFF2-40B4-BE49-F238E27FC236}">
                <a16:creationId xmlns:a16="http://schemas.microsoft.com/office/drawing/2014/main" id="{7ECCE0E6-424C-4DE4-A62F-952D98D0B358}"/>
              </a:ext>
            </a:extLst>
          </p:cNvPr>
          <p:cNvSpPr>
            <a:spLocks noGrp="1"/>
          </p:cNvSpPr>
          <p:nvPr>
            <p:ph idx="1"/>
          </p:nvPr>
        </p:nvSpPr>
        <p:spPr>
          <a:xfrm>
            <a:off x="592836" y="1259078"/>
            <a:ext cx="11183938" cy="1217722"/>
          </a:xfrm>
        </p:spPr>
        <p:txBody>
          <a:bodyPr/>
          <a:lstStyle/>
          <a:p>
            <a:r>
              <a:rPr lang="en-US" altLang="zh-CN" sz="2400" dirty="0"/>
              <a:t>SA5 has discussed the action from SA on assessment of current CH SWG in SA5#157 </a:t>
            </a:r>
          </a:p>
          <a:p>
            <a:pPr lvl="1"/>
            <a:r>
              <a:rPr lang="en-US" altLang="zh-CN" sz="2400" dirty="0"/>
              <a:t>SA5 agreed on the corresponding update of SA5 </a:t>
            </a:r>
            <a:r>
              <a:rPr lang="en-US" altLang="zh-CN" sz="2400" dirty="0" err="1"/>
              <a:t>ToR</a:t>
            </a:r>
            <a:r>
              <a:rPr lang="en-US" altLang="zh-CN" sz="2400" dirty="0"/>
              <a:t> in SP-241571 with adding scope of CH SWG</a:t>
            </a:r>
            <a:r>
              <a:rPr lang="zh-CN" altLang="en-US" sz="2400" dirty="0"/>
              <a:t>，</a:t>
            </a:r>
            <a:r>
              <a:rPr lang="en-US" altLang="zh-CN" sz="2400" dirty="0"/>
              <a:t>SA#106 is asked to approve SP-241571</a:t>
            </a:r>
            <a:endParaRPr lang="en-US" altLang="zh-CN" sz="2400" dirty="0">
              <a:highlight>
                <a:srgbClr val="FFFF00"/>
              </a:highlight>
            </a:endParaRPr>
          </a:p>
        </p:txBody>
      </p:sp>
      <p:pic>
        <p:nvPicPr>
          <p:cNvPr id="4" name="Picture 2" descr="C:\Users\z00340018\AppData\Roaming\eSpace_Desktop\UserData\z00340018\imagefiles\58C4C7E2-9681-4000-8508-7D93611E6878.png">
            <a:extLst>
              <a:ext uri="{FF2B5EF4-FFF2-40B4-BE49-F238E27FC236}">
                <a16:creationId xmlns:a16="http://schemas.microsoft.com/office/drawing/2014/main" id="{E0ADD610-76A9-4142-8EB2-4D2A3ED86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24" y="2655697"/>
            <a:ext cx="9366515" cy="342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94437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55345" y="1412756"/>
            <a:ext cx="10397101" cy="44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CH SWG acknowledged in SA5</a:t>
            </a:r>
          </a:p>
          <a:p>
            <a:pPr marL="341313" indent="-341313">
              <a:spcBef>
                <a:spcPts val="0"/>
              </a:spcBef>
              <a:spcAft>
                <a:spcPts val="0"/>
              </a:spcAft>
              <a:buBlip>
                <a:blip r:embed="rId5"/>
              </a:buBlip>
              <a:defRPr/>
            </a:pPr>
            <a:endParaRPr lang="en-GB" sz="1800" kern="0" dirty="0">
              <a:ea typeface="MS PGothic" panose="020B0600070205080204" pitchFamily="34" charset="-128"/>
            </a:endParaRPr>
          </a:p>
          <a:p>
            <a:pPr marL="341313" indent="-341313">
              <a:spcBef>
                <a:spcPts val="0"/>
              </a:spcBef>
              <a:spcAft>
                <a:spcPts val="0"/>
              </a:spcAft>
              <a:buBlip>
                <a:blip r:embed="rId5"/>
              </a:buBlip>
              <a:defRPr/>
            </a:pPr>
            <a:r>
              <a:rPr lang="en-GB" sz="2400" kern="0" dirty="0">
                <a:ea typeface="MS PGothic" panose="020B0600070205080204" pitchFamily="34" charset="-128"/>
              </a:rPr>
              <a:t>Forge process</a:t>
            </a:r>
            <a:endParaRPr lang="en-US" sz="2400" kern="0" dirty="0">
              <a:ea typeface="MS PGothic" panose="020B0600070205080204" pitchFamily="34" charset="-128"/>
            </a:endParaRPr>
          </a:p>
          <a:p>
            <a:pPr lvl="1"/>
            <a:r>
              <a:rPr lang="en-GB" sz="1800" kern="0" dirty="0" err="1"/>
              <a:t>Yaml</a:t>
            </a:r>
            <a:r>
              <a:rPr lang="en-GB" sz="1800" kern="0" dirty="0"/>
              <a:t> and ASN.1 code were successful made available for Rel-19 </a:t>
            </a:r>
          </a:p>
          <a:p>
            <a:pPr lvl="1"/>
            <a:r>
              <a:rPr lang="en-GB" sz="1800" kern="0" dirty="0"/>
              <a:t>moderators are expected to work on Forge from now</a:t>
            </a:r>
          </a:p>
          <a:p>
            <a:pPr lvl="1"/>
            <a:r>
              <a:rPr lang="en-GB" sz="1800" kern="0" dirty="0"/>
              <a:t>Acknowledgment to </a:t>
            </a:r>
          </a:p>
          <a:p>
            <a:pPr lvl="2"/>
            <a:r>
              <a:rPr lang="en-GB" sz="1800" b="1" kern="0" dirty="0">
                <a:solidFill>
                  <a:srgbClr val="1F4E79"/>
                </a:solidFill>
                <a:effectLst/>
                <a:latin typeface="Aptos" panose="020B0004020202020204" pitchFamily="34" charset="0"/>
                <a:ea typeface="SimSun" panose="02010600030101010101" pitchFamily="2" charset="-122"/>
                <a:cs typeface="Aptos" panose="020B0004020202020204" pitchFamily="34" charset="0"/>
              </a:rPr>
              <a:t>Chen Shan (Huawei) </a:t>
            </a:r>
            <a:r>
              <a:rPr lang="en-GB" sz="1800" kern="0" dirty="0"/>
              <a:t>– </a:t>
            </a:r>
            <a:r>
              <a:rPr lang="en-GB" sz="1800" kern="0" dirty="0" err="1"/>
              <a:t>yaml</a:t>
            </a:r>
            <a:r>
              <a:rPr lang="en-GB" sz="1800" kern="0" dirty="0"/>
              <a:t> code moderator </a:t>
            </a:r>
          </a:p>
          <a:p>
            <a:pPr lvl="2"/>
            <a:r>
              <a:rPr lang="en-GB" sz="1800" b="1" kern="0" dirty="0">
                <a:solidFill>
                  <a:srgbClr val="1F4E79"/>
                </a:solidFill>
                <a:latin typeface="Aptos" panose="020B0004020202020204" pitchFamily="34" charset="0"/>
                <a:ea typeface="SimSun" panose="02010600030101010101" pitchFamily="2" charset="-122"/>
                <a:cs typeface="Aptos" panose="020B0004020202020204" pitchFamily="34" charset="0"/>
              </a:rPr>
              <a:t>Robert Törnkvist (Ericsson) </a:t>
            </a:r>
            <a:r>
              <a:rPr lang="en-GB" sz="1800" kern="0" dirty="0"/>
              <a:t>– ASN.1 code moderator</a:t>
            </a:r>
          </a:p>
          <a:p>
            <a:pPr lvl="2"/>
            <a:r>
              <a:rPr lang="es-ES" sz="1800" b="1" dirty="0">
                <a:solidFill>
                  <a:srgbClr val="1F4E79"/>
                </a:solidFill>
                <a:effectLst/>
                <a:latin typeface="Aptos" panose="020B0004020202020204" pitchFamily="34" charset="0"/>
                <a:ea typeface="SimSun" panose="02010600030101010101" pitchFamily="2" charset="-122"/>
                <a:cs typeface="Aptos" panose="020B0004020202020204" pitchFamily="34" charset="0"/>
              </a:rPr>
              <a:t>Miguel Angel Reina Ortega (ETSI) </a:t>
            </a:r>
            <a:r>
              <a:rPr lang="es-ES" sz="1800" kern="0" dirty="0"/>
              <a:t>- MCC </a:t>
            </a:r>
            <a:r>
              <a:rPr lang="es-ES" sz="1800" kern="0" dirty="0" err="1"/>
              <a:t>forge</a:t>
            </a:r>
            <a:r>
              <a:rPr lang="es-ES" sz="1800" kern="0" dirty="0"/>
              <a:t> </a:t>
            </a:r>
            <a:r>
              <a:rPr lang="es-ES" sz="1800" kern="0" dirty="0" err="1"/>
              <a:t>expert</a:t>
            </a:r>
            <a:endParaRPr lang="en-GB" sz="1800" kern="0" dirty="0"/>
          </a:p>
          <a:p>
            <a:pPr lvl="1"/>
            <a:endParaRPr lang="en-GB" sz="1600" kern="0" dirty="0"/>
          </a:p>
          <a:p>
            <a:pPr marL="341313" indent="-341313">
              <a:spcBef>
                <a:spcPts val="0"/>
              </a:spcBef>
              <a:spcAft>
                <a:spcPts val="0"/>
              </a:spcAft>
              <a:buBlip>
                <a:blip r:embed="rId5"/>
              </a:buBlip>
              <a:defRPr/>
            </a:pPr>
            <a:r>
              <a:rPr lang="en-GB" sz="2400" kern="0" dirty="0">
                <a:ea typeface="MS PGothic" panose="020B0600070205080204" pitchFamily="34" charset="-128"/>
              </a:rPr>
              <a:t>SA5 SWG participations</a:t>
            </a:r>
            <a:endParaRPr lang="en-US" sz="2400" kern="0" dirty="0">
              <a:ea typeface="MS PGothic" panose="020B0600070205080204" pitchFamily="34" charset="-128"/>
            </a:endParaRPr>
          </a:p>
          <a:p>
            <a:pPr lvl="1"/>
            <a:r>
              <a:rPr lang="en-GB" sz="1600" kern="0" dirty="0"/>
              <a:t>Good improvement on visibility based on participation of global acting MNOs and service providers as well as vendors for communication services</a:t>
            </a:r>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42549" y="121314"/>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Tree>
    <p:extLst>
      <p:ext uri="{BB962C8B-B14F-4D97-AF65-F5344CB8AC3E}">
        <p14:creationId xmlns:p14="http://schemas.microsoft.com/office/powerpoint/2010/main" val="236352941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FBED44-BD2F-D298-D8FA-F28BA6861CF4}"/>
              </a:ext>
            </a:extLst>
          </p:cNvPr>
          <p:cNvGraphicFramePr>
            <a:graphicFrameLocks noGrp="1"/>
          </p:cNvGraphicFramePr>
          <p:nvPr>
            <p:extLst>
              <p:ext uri="{D42A27DB-BD31-4B8C-83A1-F6EECF244321}">
                <p14:modId xmlns:p14="http://schemas.microsoft.com/office/powerpoint/2010/main" val="723966594"/>
              </p:ext>
            </p:extLst>
          </p:nvPr>
        </p:nvGraphicFramePr>
        <p:xfrm>
          <a:off x="595842" y="1308101"/>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kern="1200" dirty="0" err="1">
                          <a:solidFill>
                            <a:schemeClr val="dk1"/>
                          </a:solidFill>
                          <a:latin typeface="+mn-lt"/>
                          <a:ea typeface="+mn-ea"/>
                          <a:cs typeface="+mn-cs"/>
                        </a:rPr>
                        <a:t>CHFSeg</a:t>
                      </a:r>
                      <a:endParaRPr lang="en-GB" sz="900" b="1" kern="1200" dirty="0">
                        <a:solidFill>
                          <a:schemeClr val="dk1"/>
                        </a:solidFill>
                        <a:latin typeface="+mn-lt"/>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25 %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PMingLiU"/>
                          <a:cs typeface="+mn-cs"/>
                        </a:rPr>
                        <a:t>SP-241001</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55 %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chemeClr val="tx1"/>
                        </a:solidFill>
                        <a:effectLst/>
                        <a:uLnTx/>
                        <a:uFillTx/>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1. CHSEG</a:t>
            </a:r>
            <a:r>
              <a:rPr lang="en-US" altLang="en-US" sz="3200" b="1" dirty="0">
                <a:solidFill>
                  <a:srgbClr val="00B050"/>
                </a:solidFill>
              </a:rPr>
              <a:t>:</a:t>
            </a:r>
            <a:r>
              <a:rPr lang="zh-CN" altLang="en-US" sz="3200" b="1" dirty="0">
                <a:solidFill>
                  <a:srgbClr val="00B050"/>
                </a:solidFill>
              </a:rPr>
              <a:t> </a:t>
            </a:r>
            <a:r>
              <a:rPr lang="en-GB" altLang="en-US" sz="3200" b="1" dirty="0">
                <a:solidFill>
                  <a:srgbClr val="00B050"/>
                </a:solidFill>
              </a:rPr>
              <a:t>WID on CHF Segmentation</a:t>
            </a:r>
            <a:endParaRPr lang="en-GB" altLang="en-US" sz="3200" b="1" i="1" dirty="0">
              <a:solidFill>
                <a:srgbClr val="00B050"/>
              </a:solidFill>
            </a:endParaRP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sp>
        <p:nvSpPr>
          <p:cNvPr id="6" name="Content Placeholder 7">
            <a:extLst>
              <a:ext uri="{FF2B5EF4-FFF2-40B4-BE49-F238E27FC236}">
                <a16:creationId xmlns:a16="http://schemas.microsoft.com/office/drawing/2014/main" id="{B4634BF8-8FE3-4394-B7BF-EDB5C280EB4E}"/>
              </a:ext>
            </a:extLst>
          </p:cNvPr>
          <p:cNvSpPr txBox="1">
            <a:spLocks/>
          </p:cNvSpPr>
          <p:nvPr/>
        </p:nvSpPr>
        <p:spPr>
          <a:xfrm>
            <a:off x="595842" y="2317898"/>
            <a:ext cx="10925672" cy="40291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a:spcBef>
                <a:spcPts val="0"/>
              </a:spcBef>
              <a:spcAft>
                <a:spcPts val="0"/>
              </a:spcAft>
              <a:defRPr/>
            </a:pPr>
            <a:endParaRPr lang="de-DE" altLang="de-DE" sz="2000" kern="0" dirty="0"/>
          </a:p>
          <a:p>
            <a:pPr lvl="1">
              <a:spcBef>
                <a:spcPts val="0"/>
              </a:spcBef>
              <a:spcAft>
                <a:spcPts val="600"/>
              </a:spcAft>
              <a:defRPr/>
            </a:pPr>
            <a:r>
              <a:rPr lang="en-GB" sz="1400" kern="0" dirty="0"/>
              <a:t>4 CRs agreed covering:</a:t>
            </a:r>
          </a:p>
          <a:p>
            <a:pPr lvl="2">
              <a:spcBef>
                <a:spcPts val="0"/>
              </a:spcBef>
              <a:spcAft>
                <a:spcPts val="600"/>
              </a:spcAft>
              <a:defRPr/>
            </a:pPr>
            <a:r>
              <a:rPr lang="en-GB" sz="1200" kern="0" dirty="0"/>
              <a:t>Addition of NRF discovery reference for SMF (32.255) and AMF (32.256)</a:t>
            </a:r>
          </a:p>
          <a:p>
            <a:pPr lvl="2">
              <a:spcBef>
                <a:spcPts val="0"/>
              </a:spcBef>
              <a:spcAft>
                <a:spcPts val="600"/>
              </a:spcAft>
              <a:defRPr/>
            </a:pPr>
            <a:r>
              <a:rPr lang="en-GB" sz="1200" kern="0" dirty="0"/>
              <a:t>Clarify the query attributes for NRF based CHF discovery (32.290)</a:t>
            </a:r>
          </a:p>
          <a:p>
            <a:pPr lvl="2">
              <a:spcBef>
                <a:spcPts val="0"/>
              </a:spcBef>
              <a:spcAft>
                <a:spcPts val="600"/>
              </a:spcAft>
              <a:defRPr/>
            </a:pPr>
            <a:r>
              <a:rPr lang="en-GB" sz="1200" kern="0" dirty="0"/>
              <a:t>CHF Segmentation with Supported Features (TS 32.290)</a:t>
            </a:r>
          </a:p>
          <a:p>
            <a:pPr lvl="2">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Use of CHF Group Id for CHF selection and procedures/message flow, PCF interaction when N107 is used, use of Charging Characteristics for other NF consumer is ffs </a:t>
            </a:r>
            <a:endParaRPr lang="en-US" sz="1400" dirty="0"/>
          </a:p>
        </p:txBody>
      </p:sp>
    </p:spTree>
    <p:extLst>
      <p:ext uri="{BB962C8B-B14F-4D97-AF65-F5344CB8AC3E}">
        <p14:creationId xmlns:p14="http://schemas.microsoft.com/office/powerpoint/2010/main" val="231819402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6389488"/>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1040013</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Ranging and Sidelink Positioning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Ranging_SL_CH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50 %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SP-241002</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highlight>
                            <a:srgbClr val="00FFFF"/>
                          </a:highlight>
                          <a:uLnTx/>
                          <a:uFillTx/>
                          <a:latin typeface="+mn-lt"/>
                          <a:ea typeface="等线" panose="02010600030101010101" pitchFamily="2" charset="-122"/>
                          <a:cs typeface="+mn-cs"/>
                        </a:rPr>
                        <a:t>This WI is a Rel-19 WI instead of Rel-18. </a:t>
                      </a:r>
                    </a:p>
                  </a:txBody>
                  <a:tcPr marL="4294" marR="4294" marT="4294" marB="0"/>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10332BBB-26EB-4C1A-A225-6831C9CFC86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2. RAGCH: WID on Charging Aspects of Ranging and </a:t>
            </a:r>
            <a:r>
              <a:rPr lang="en-GB" altLang="en-US" sz="3200" b="1" dirty="0" err="1">
                <a:solidFill>
                  <a:srgbClr val="00B050"/>
                </a:solidFill>
              </a:rPr>
              <a:t>Sidelink</a:t>
            </a:r>
            <a:r>
              <a:rPr lang="en-GB" altLang="en-US" sz="3200" b="1" dirty="0">
                <a:solidFill>
                  <a:srgbClr val="00B050"/>
                </a:solidFill>
              </a:rPr>
              <a:t> Positioning</a:t>
            </a:r>
            <a:endParaRPr lang="en-GB" altLang="en-US" sz="2400" b="1" i="1" dirty="0">
              <a:solidFill>
                <a:srgbClr val="00B050"/>
              </a:solidFill>
            </a:endParaRPr>
          </a:p>
        </p:txBody>
      </p:sp>
      <p:sp>
        <p:nvSpPr>
          <p:cNvPr id="2" name="矩形 5">
            <a:extLst>
              <a:ext uri="{FF2B5EF4-FFF2-40B4-BE49-F238E27FC236}">
                <a16:creationId xmlns:a16="http://schemas.microsoft.com/office/drawing/2014/main" id="{EB781E95-F5BE-C0C9-4059-43AAF4EF9C92}"/>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0FEBF66C-3E8D-4675-A394-409A90AC321E}"/>
              </a:ext>
            </a:extLst>
          </p:cNvPr>
          <p:cNvSpPr txBox="1">
            <a:spLocks/>
          </p:cNvSpPr>
          <p:nvPr/>
        </p:nvSpPr>
        <p:spPr>
          <a:xfrm>
            <a:off x="595842" y="2406316"/>
            <a:ext cx="10877472" cy="394069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lvl="1">
              <a:spcBef>
                <a:spcPts val="0"/>
              </a:spcBef>
              <a:spcAft>
                <a:spcPts val="600"/>
              </a:spcAft>
              <a:defRPr/>
            </a:pPr>
            <a:r>
              <a:rPr lang="de-DE" altLang="de-DE" sz="1400" kern="0" dirty="0"/>
              <a:t>10 CRs agreed covering:</a:t>
            </a:r>
          </a:p>
          <a:p>
            <a:pPr lvl="2">
              <a:spcBef>
                <a:spcPts val="0"/>
              </a:spcBef>
              <a:spcAft>
                <a:spcPts val="600"/>
              </a:spcAft>
              <a:defRPr/>
            </a:pPr>
            <a:r>
              <a:rPr lang="en-GB" altLang="de-DE" sz="1200" kern="0" dirty="0"/>
              <a:t>Introduction of Ranging and Sidelink Positioning Charging (TS 32.271)</a:t>
            </a:r>
          </a:p>
          <a:p>
            <a:pPr lvl="2">
              <a:spcBef>
                <a:spcPts val="0"/>
              </a:spcBef>
              <a:spcAft>
                <a:spcPts val="600"/>
              </a:spcAft>
              <a:defRPr/>
            </a:pPr>
            <a:r>
              <a:rPr lang="en-GB" altLang="de-DE" sz="1200" kern="0" dirty="0"/>
              <a:t>Add converged charging architecture for Ranging and Sidelink Positioning, principles for Ranging and Sidelink Positioning Charging (TS 32.271)</a:t>
            </a:r>
          </a:p>
          <a:p>
            <a:pPr lvl="2">
              <a:spcBef>
                <a:spcPts val="0"/>
              </a:spcBef>
              <a:spcAft>
                <a:spcPts val="600"/>
              </a:spcAft>
              <a:defRPr/>
            </a:pPr>
            <a:r>
              <a:rPr lang="en-GB" altLang="de-DE" sz="1200" kern="0" dirty="0"/>
              <a:t>Add message flows of converged charging for UE positioning assisted by Sidelink Positioning and involving 5GC (TS 32.271)</a:t>
            </a:r>
          </a:p>
          <a:p>
            <a:pPr lvl="2">
              <a:spcBef>
                <a:spcPts val="0"/>
              </a:spcBef>
              <a:spcAft>
                <a:spcPts val="600"/>
              </a:spcAft>
              <a:defRPr/>
            </a:pPr>
            <a:r>
              <a:rPr lang="en-GB" altLang="de-DE" sz="1200" kern="0" dirty="0"/>
              <a:t>Add CDR generation and handling for converged charging of Ranging and Sidelink Positioning (TS 32.271)</a:t>
            </a:r>
          </a:p>
          <a:p>
            <a:pPr lvl="2">
              <a:spcBef>
                <a:spcPts val="0"/>
              </a:spcBef>
              <a:spcAft>
                <a:spcPts val="600"/>
              </a:spcAft>
              <a:defRPr/>
            </a:pPr>
            <a:r>
              <a:rPr lang="en-GB" altLang="de-DE" sz="1200" kern="0" dirty="0"/>
              <a:t>Introduction of Data Type and Binding  for Ranging and Sidelink Positioning Charging (TS 32.291)</a:t>
            </a:r>
          </a:p>
          <a:p>
            <a:pPr lvl="2">
              <a:spcBef>
                <a:spcPts val="0"/>
              </a:spcBef>
              <a:spcAft>
                <a:spcPts val="600"/>
              </a:spcAft>
              <a:defRPr/>
            </a:pPr>
            <a:r>
              <a:rPr lang="en-GB" altLang="zh-CN" sz="1200" dirty="0"/>
              <a:t>Introduce </a:t>
            </a:r>
            <a:r>
              <a:rPr lang="en-GB" altLang="zh-CN" sz="1200" dirty="0" err="1"/>
              <a:t>OpenAPI</a:t>
            </a:r>
            <a:r>
              <a:rPr lang="en-GB" altLang="zh-CN" sz="1200" dirty="0"/>
              <a:t> extension and charging information to CDR  </a:t>
            </a:r>
            <a:r>
              <a:rPr lang="en-GB" sz="1200" kern="0" dirty="0"/>
              <a:t>(TS 32.291, TS 32.298)</a:t>
            </a:r>
            <a:endParaRPr lang="en-GB" altLang="de-DE" sz="1200" kern="0" dirty="0"/>
          </a:p>
          <a:p>
            <a:pPr lvl="2">
              <a:spcBef>
                <a:spcPts val="0"/>
              </a:spcBef>
              <a:spcAft>
                <a:spcPts val="600"/>
              </a:spcAft>
              <a:defRPr/>
            </a:pPr>
            <a:endParaRPr lang="en-GB" altLang="de-DE" sz="12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None</a:t>
            </a:r>
          </a:p>
        </p:txBody>
      </p:sp>
    </p:spTree>
    <p:extLst>
      <p:ext uri="{BB962C8B-B14F-4D97-AF65-F5344CB8AC3E}">
        <p14:creationId xmlns:p14="http://schemas.microsoft.com/office/powerpoint/2010/main" val="15604321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1568595617"/>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for energy efficiency of 5G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EnergySys_CH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06/06/2025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SP-241003</a:t>
                      </a:r>
                      <a:endParaRPr lang="zh-CN" altLang="en-US" sz="1050" kern="1200" dirty="0">
                        <a:solidFill>
                          <a:srgbClr val="000000"/>
                        </a:solidFill>
                        <a:effectLst/>
                        <a:latin typeface="+mn-lt"/>
                        <a:ea typeface="PMingLiU"/>
                        <a:cs typeface="+mn-cs"/>
                      </a:endParaRP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45 %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endParaRPr lang="en-US" sz="1050" b="0" i="0" u="none" strike="noStrike" kern="1200" dirty="0">
                        <a:solidFill>
                          <a:schemeClr val="tx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3 CRs agreed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Support the energy related information per network slice (32.240, 28.201 and 28.202)</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Message flow and parameter definition</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48F00735-BF83-4652-8C01-F6285F0FCE6D}"/>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3. EESCH: WID on charging aspects for energy efficiency of 5G</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44029C1D-0AE0-8CE9-9D31-1B1785DB59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57620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659618284"/>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indirect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NetShare_CH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12/12/2024</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SP-241004</a:t>
                      </a:r>
                      <a:endParaRPr lang="zh-CN" altLang="en-US" sz="1050" kern="1200" dirty="0">
                        <a:solidFill>
                          <a:srgbClr val="000000"/>
                        </a:solidFill>
                        <a:effectLst/>
                        <a:latin typeface="+mn-lt"/>
                        <a:ea typeface="PMingLiU"/>
                        <a:cs typeface="+mn-cs"/>
                      </a:endParaRP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B050"/>
                        </a:solidFill>
                        <a:effectLst/>
                        <a:uLnTx/>
                        <a:uFillTx/>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 CR agreed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Addition network sharing (TS 32.240)</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CE9E38CC-8546-46CC-9DE5-2F92B01EB10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4. NSCH: WID on charging enhancement for indirect network sharing</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6E04170F-879B-A517-24EA-12D8B1BB815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59636967"/>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000" b="1" dirty="0">
                <a:solidFill>
                  <a:srgbClr val="00B050"/>
                </a:solidFill>
              </a:rPr>
              <a:t>5. P</a:t>
            </a:r>
            <a:r>
              <a:rPr lang="en-US" altLang="zh-CN" sz="3000" b="1" dirty="0">
                <a:solidFill>
                  <a:srgbClr val="00B050"/>
                </a:solidFill>
              </a:rPr>
              <a:t>RO</a:t>
            </a:r>
            <a:r>
              <a:rPr lang="en-GB" altLang="en-US" sz="3000" b="1" dirty="0">
                <a:solidFill>
                  <a:srgbClr val="00B050"/>
                </a:solidFill>
              </a:rPr>
              <a:t>CH: WID on Charging Aspects for 5G ProSe Ph3</a:t>
            </a:r>
            <a:endParaRPr lang="en-GB" altLang="en-US" sz="3000" b="1" dirty="0">
              <a:solidFill>
                <a:srgbClr val="00B050"/>
              </a:solidFill>
              <a:highlight>
                <a:srgbClr val="FFFF00"/>
              </a:highlight>
            </a:endParaRP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4152380639"/>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SP-241156</a:t>
                      </a: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 contribution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56980934"/>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ED0A93DD-D6AD-C454-DD99-B523313C80E1}"/>
              </a:ext>
            </a:extLst>
          </p:cNvPr>
          <p:cNvSpPr txBox="1">
            <a:spLocks/>
          </p:cNvSpPr>
          <p:nvPr/>
        </p:nvSpPr>
        <p:spPr>
          <a:xfrm>
            <a:off x="667512" y="2062329"/>
            <a:ext cx="11210162" cy="407479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14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28.846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the skeleton, scope and reference, background and  the business roles and  use cases for the roaming charging of satellite access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business scenarios for roaming from terrestrial operator network to satellite operator network, for satellite resource rental between satellite network operator and terrestrial network operator and for store and forward satellite operation</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Charging for satellite resource rental between satellite network operator and terrestrial network operator and between satellite operator and satellite MVNO</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store and forward satellite operation charging solutions for SMS, for Control Plane </a:t>
            </a:r>
            <a:r>
              <a:rPr kumimoji="0" lang="en-GB" sz="12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CIoT</a:t>
            </a:r>
            <a:endPar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Update charging scenario and introduce the solutions for Satellite Roaming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Clarification of topic 1,2 and 3 use cases and evaluation for store and forward satellite operation charging added </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altLang="de-DE" sz="16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28.846 for Information in S5-246952</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Drafting of requirements, key issues, solutions, evaluation and conclusion for the study</a:t>
            </a:r>
          </a:p>
        </p:txBody>
      </p:sp>
      <p:graphicFrame>
        <p:nvGraphicFramePr>
          <p:cNvPr id="5" name="Table 4">
            <a:extLst>
              <a:ext uri="{FF2B5EF4-FFF2-40B4-BE49-F238E27FC236}">
                <a16:creationId xmlns:a16="http://schemas.microsoft.com/office/drawing/2014/main" id="{A49921A0-9799-C64B-0CFE-EB571B584B89}"/>
              </a:ext>
            </a:extLst>
          </p:cNvPr>
          <p:cNvGraphicFramePr>
            <a:graphicFrameLocks noGrp="1"/>
          </p:cNvGraphicFramePr>
          <p:nvPr>
            <p:extLst>
              <p:ext uri="{D42A27DB-BD31-4B8C-83A1-F6EECF244321}">
                <p14:modId xmlns:p14="http://schemas.microsoft.com/office/powerpoint/2010/main" val="3069792751"/>
              </p:ext>
            </p:extLst>
          </p:nvPr>
        </p:nvGraphicFramePr>
        <p:xfrm>
          <a:off x="667512" y="1262287"/>
          <a:ext cx="11000316" cy="78904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rPr>
                        <a:t>12/12/2024-&gt; </a:t>
                      </a:r>
                      <a:r>
                        <a:rPr lang="en-US" altLang="zh-CN" sz="1050" b="0" i="0" u="none" strike="noStrike" kern="1200" dirty="0">
                          <a:solidFill>
                            <a:srgbClr val="000000"/>
                          </a:solidFill>
                          <a:effectLst/>
                          <a:highlight>
                            <a:srgbClr val="00FFFF"/>
                          </a:highlight>
                          <a:latin typeface="+mn-lt"/>
                          <a:ea typeface="等线" panose="02010600030101010101" pitchFamily="2" charset="-122"/>
                          <a:cs typeface="Arial" panose="020B0604020202020204" pitchFamily="34" charset="0"/>
                        </a:rPr>
                        <a:t>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SP-240980</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pending work in SA2 on 5GSAT_Ph3-ARC)</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4833612-95FD-4DDA-AE4E-A3F813C9C6DF}"/>
              </a:ext>
            </a:extLst>
          </p:cNvPr>
          <p:cNvSpPr>
            <a:spLocks noGrp="1"/>
          </p:cNvSpPr>
          <p:nvPr>
            <p:ph type="title"/>
          </p:nvPr>
        </p:nvSpPr>
        <p:spPr>
          <a:xfrm>
            <a:off x="667512" y="119287"/>
            <a:ext cx="9102725" cy="1143000"/>
          </a:xfrm>
        </p:spPr>
        <p:txBody>
          <a:bodyPr/>
          <a:lstStyle/>
          <a:p>
            <a:r>
              <a:rPr lang="en-GB" altLang="en-US" sz="3200" b="1" dirty="0"/>
              <a:t>6. SATCH: Study (FS_5GSAT_CH_Ph3)</a:t>
            </a:r>
            <a:endParaRPr lang="en-GB" altLang="en-US" sz="2400" b="1" i="1" dirty="0"/>
          </a:p>
        </p:txBody>
      </p:sp>
      <p:sp>
        <p:nvSpPr>
          <p:cNvPr id="3" name="矩形 5">
            <a:extLst>
              <a:ext uri="{FF2B5EF4-FFF2-40B4-BE49-F238E27FC236}">
                <a16:creationId xmlns:a16="http://schemas.microsoft.com/office/drawing/2014/main" id="{E6E44B3E-2F6A-049D-C6A2-FC9C14704F0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156586829"/>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C3E5-AD46-3B08-3321-EC284F1B2A5A}"/>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7907E6B0-024F-FAFB-C85A-877B9481F99D}"/>
              </a:ext>
            </a:extLst>
          </p:cNvPr>
          <p:cNvSpPr txBox="1">
            <a:spLocks/>
          </p:cNvSpPr>
          <p:nvPr/>
        </p:nvSpPr>
        <p:spPr>
          <a:xfrm>
            <a:off x="595842" y="1848994"/>
            <a:ext cx="11000316" cy="443750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25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28.849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The initial skeleton, update skeleton and document structure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The scope, references and background</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background of CAPIF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Topic for CAPIF Charging Scenarios and KI and on API invocation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Addition of use cases for the CAPIF Converged Charging of multiple API Providers, API Invokers, API Usage and API operation and management</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solution for API invocation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Editorial and Business Relations corrections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Use Case: API Invoker</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Solutions:  API Service Management, Multiple API Providers, Service API Management, and API Invoker Management</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28.849 </a:t>
            </a:r>
            <a:r>
              <a:rPr kumimoji="0" lang="en-GB"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for Information in S5-247046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CAPIF use cases, solutions for existing use cases, new topic (API Usage) and topic evaluations</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658152B3-3102-F6BC-551D-E6060AAFB65D}"/>
              </a:ext>
            </a:extLst>
          </p:cNvPr>
          <p:cNvGraphicFramePr>
            <a:graphicFrameLocks noGrp="1"/>
          </p:cNvGraphicFramePr>
          <p:nvPr>
            <p:extLst>
              <p:ext uri="{D42A27DB-BD31-4B8C-83A1-F6EECF244321}">
                <p14:modId xmlns:p14="http://schemas.microsoft.com/office/powerpoint/2010/main" val="3819784350"/>
              </p:ext>
            </p:extLst>
          </p:nvPr>
        </p:nvGraphicFramePr>
        <p:xfrm>
          <a:off x="667512" y="1262287"/>
          <a:ext cx="11000316" cy="108774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5368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FS_CAPIF_CH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a:t>
                      </a:r>
                      <a:r>
                        <a:rPr lang="en-US" altLang="zh-CN" sz="1050" dirty="0">
                          <a:solidFill>
                            <a:srgbClr val="000000"/>
                          </a:solidFill>
                          <a:effectLst/>
                          <a:highlight>
                            <a:srgbClr val="00FFFF"/>
                          </a:highlight>
                          <a:latin typeface="+mn-lt"/>
                          <a:ea typeface="Microsoft YaHei UI" panose="020B0503020204020204" pitchFamily="34" charset="-122"/>
                        </a:rPr>
                        <a:t>FS_CAPIF_Ph2_CH</a:t>
                      </a:r>
                      <a:endParaRPr lang="en-US" sz="1050" dirty="0">
                        <a:effectLst/>
                        <a:highlight>
                          <a:srgbClr val="00FFFF"/>
                        </a:highlight>
                        <a:latin typeface="+mn-lt"/>
                        <a:ea typeface="等线" panose="02010600030101010101" pitchFamily="2" charset="-122"/>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35 %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additional aspects from GSMA OPG, WID is feasible based on CRs in Rel-19</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9D9C06C6-0FE2-44F5-B35E-653C45D2D965}"/>
              </a:ext>
            </a:extLst>
          </p:cNvPr>
          <p:cNvSpPr>
            <a:spLocks noGrp="1"/>
          </p:cNvSpPr>
          <p:nvPr>
            <p:ph type="title"/>
          </p:nvPr>
        </p:nvSpPr>
        <p:spPr>
          <a:xfrm>
            <a:off x="667512" y="119287"/>
            <a:ext cx="9102725" cy="1143000"/>
          </a:xfrm>
        </p:spPr>
        <p:txBody>
          <a:bodyPr/>
          <a:lstStyle/>
          <a:p>
            <a:r>
              <a:rPr lang="en-GB" altLang="en-US" sz="3200" b="1" dirty="0"/>
              <a:t>7. CAPCH: Study (FS_CAPIF_Ph2_CH)</a:t>
            </a:r>
            <a:endParaRPr lang="en-GB" altLang="en-US" sz="2400" b="1" i="1" dirty="0"/>
          </a:p>
        </p:txBody>
      </p:sp>
      <p:sp>
        <p:nvSpPr>
          <p:cNvPr id="3" name="矩形 5">
            <a:extLst>
              <a:ext uri="{FF2B5EF4-FFF2-40B4-BE49-F238E27FC236}">
                <a16:creationId xmlns:a16="http://schemas.microsoft.com/office/drawing/2014/main" id="{0FFEF4A1-321F-6CB7-9DD7-CA5481D2D4D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373229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7D1C32B-7B45-C7BA-D66C-AC482CA728E3}"/>
              </a:ext>
            </a:extLst>
          </p:cNvPr>
          <p:cNvSpPr txBox="1">
            <a:spLocks/>
          </p:cNvSpPr>
          <p:nvPr/>
        </p:nvSpPr>
        <p:spPr>
          <a:xfrm>
            <a:off x="667512" y="1895120"/>
            <a:ext cx="11000316" cy="437233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14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28.851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The initial skeleton and update skeleton with scope, references and background</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Support of standalone IMS Data Channel sessions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use case of charging for DC application download and usage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KI on support IMS network capabilities exposure and on support IMS Data Channel PS Data Off</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Adding solution on IMS converged charging for standalone IMS Data Channel</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charging solution for IMS network capabilities exposure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Update charging scenario for DC application usage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charging solution for DC application download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28.851 </a:t>
            </a:r>
            <a:r>
              <a:rPr kumimoji="0" lang="en-GB"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for Information in S5-247047</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more use cases, key issues and corresponding solutions.</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2233544144"/>
              </p:ext>
            </p:extLst>
          </p:nvPr>
        </p:nvGraphicFramePr>
        <p:xfrm>
          <a:off x="667512" y="1115564"/>
          <a:ext cx="11000316" cy="78904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NG_RTC_Ph2</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E33990C-315F-4D02-B1AA-A1907A984777}"/>
              </a:ext>
            </a:extLst>
          </p:cNvPr>
          <p:cNvSpPr>
            <a:spLocks noGrp="1"/>
          </p:cNvSpPr>
          <p:nvPr>
            <p:ph type="title"/>
          </p:nvPr>
        </p:nvSpPr>
        <p:spPr>
          <a:xfrm>
            <a:off x="667512" y="119287"/>
            <a:ext cx="9102725" cy="1143000"/>
          </a:xfrm>
        </p:spPr>
        <p:txBody>
          <a:bodyPr/>
          <a:lstStyle/>
          <a:p>
            <a:r>
              <a:rPr lang="en-GB" altLang="en-US" sz="3200" b="1" dirty="0"/>
              <a:t>8. </a:t>
            </a:r>
            <a:r>
              <a:rPr lang="en-US" sz="3200" b="1" dirty="0"/>
              <a:t>RTCCH: </a:t>
            </a:r>
            <a:r>
              <a:rPr lang="en-GB" altLang="en-US" sz="3200" b="1" dirty="0"/>
              <a:t>Study (FS_NG_RTC_Ph2_CH)</a:t>
            </a:r>
            <a:endParaRPr lang="en-GB" altLang="en-US" sz="2400" b="1" i="1" dirty="0"/>
          </a:p>
        </p:txBody>
      </p:sp>
      <p:sp>
        <p:nvSpPr>
          <p:cNvPr id="3" name="矩形 5">
            <a:extLst>
              <a:ext uri="{FF2B5EF4-FFF2-40B4-BE49-F238E27FC236}">
                <a16:creationId xmlns:a16="http://schemas.microsoft.com/office/drawing/2014/main" id="{674BBC60-09FB-D702-EE2C-D7691C5DDFB2}"/>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65563647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204603712"/>
              </p:ext>
            </p:extLst>
          </p:nvPr>
        </p:nvGraphicFramePr>
        <p:xfrm>
          <a:off x="6096001" y="1371600"/>
          <a:ext cx="4059936" cy="1773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1857865109"/>
              </p:ext>
            </p:extLst>
          </p:nvPr>
        </p:nvGraphicFramePr>
        <p:xfrm>
          <a:off x="1537433" y="1371600"/>
          <a:ext cx="4156703" cy="1773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0A463B5-D511-494D-B66D-9BB6D605C909}"/>
              </a:ext>
            </a:extLst>
          </p:cNvPr>
          <p:cNvGraphicFramePr>
            <a:graphicFrameLocks/>
          </p:cNvGraphicFramePr>
          <p:nvPr>
            <p:extLst>
              <p:ext uri="{D42A27DB-BD31-4B8C-83A1-F6EECF244321}">
                <p14:modId xmlns:p14="http://schemas.microsoft.com/office/powerpoint/2010/main" val="2041781605"/>
              </p:ext>
            </p:extLst>
          </p:nvPr>
        </p:nvGraphicFramePr>
        <p:xfrm>
          <a:off x="1268738" y="3429000"/>
          <a:ext cx="4565607" cy="2649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
            <a:extLst>
              <a:ext uri="{FF2B5EF4-FFF2-40B4-BE49-F238E27FC236}">
                <a16:creationId xmlns:a16="http://schemas.microsoft.com/office/drawing/2014/main" id="{366EF224-1803-4899-AAFC-7747CBC66810}"/>
              </a:ext>
            </a:extLst>
          </p:cNvPr>
          <p:cNvGraphicFramePr>
            <a:graphicFrameLocks/>
          </p:cNvGraphicFramePr>
          <p:nvPr>
            <p:extLst>
              <p:ext uri="{D42A27DB-BD31-4B8C-83A1-F6EECF244321}">
                <p14:modId xmlns:p14="http://schemas.microsoft.com/office/powerpoint/2010/main" val="243072553"/>
              </p:ext>
            </p:extLst>
          </p:nvPr>
        </p:nvGraphicFramePr>
        <p:xfrm>
          <a:off x="6031947" y="3344460"/>
          <a:ext cx="4779932" cy="2818735"/>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(2023/2024) </a:t>
            </a:r>
            <a:endParaRPr lang="zh-CN" altLang="en-US" sz="4000" dirty="0"/>
          </a:p>
        </p:txBody>
      </p:sp>
    </p:spTree>
    <p:extLst>
      <p:ext uri="{BB962C8B-B14F-4D97-AF65-F5344CB8AC3E}">
        <p14:creationId xmlns:p14="http://schemas.microsoft.com/office/powerpoint/2010/main" val="149730698"/>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7D1C32B-7B45-C7BA-D66C-AC482CA728E3}"/>
              </a:ext>
            </a:extLst>
          </p:cNvPr>
          <p:cNvSpPr txBox="1">
            <a:spLocks/>
          </p:cNvSpPr>
          <p:nvPr/>
        </p:nvSpPr>
        <p:spPr>
          <a:xfrm>
            <a:off x="633164" y="2095501"/>
            <a:ext cx="10925672" cy="422381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16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28.853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initial skeleton and update skeleton, scope, background, references and abbreviations.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use cases and key issues related to UAV identifier and C2 communication.</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use cases, key issues and solutions on charging for Services Exposure to the USS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Aircraft-to-Everything for UAS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UAS charging solution with UAV indication.</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Update charging solution for UAS service invocation.</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28.853 </a:t>
            </a:r>
            <a:r>
              <a:rPr kumimoji="0" lang="en-GB"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for Information in S5-247048</a:t>
            </a:r>
          </a:p>
          <a:p>
            <a:pPr marL="400050" marR="0" lvl="1" indent="0" algn="l" defTabSz="914400" rtl="0" eaLnBrk="0" fontAlgn="base" latinLnBrk="0" hangingPunct="0">
              <a:lnSpc>
                <a:spcPct val="100000"/>
              </a:lnSpc>
              <a:spcBef>
                <a:spcPts val="0"/>
              </a:spcBef>
              <a:spcAft>
                <a:spcPts val="0"/>
              </a:spcAft>
              <a:buClr>
                <a:srgbClr val="C00000"/>
              </a:buClr>
              <a:buSzTx/>
              <a:buFont typeface="Arial" panose="020B0604020202020204" pitchFamily="34" charset="0"/>
              <a:buNone/>
              <a:tabLst/>
              <a:defRPr/>
            </a:pPr>
            <a:endParaRPr kumimoji="0" lang="de-DE" altLang="de-DE"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possible solutions, evaluations and conclusions.</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250109290"/>
              </p:ext>
            </p:extLst>
          </p:nvPr>
        </p:nvGraphicFramePr>
        <p:xfrm>
          <a:off x="667512" y="1178950"/>
          <a:ext cx="11000316" cy="916551"/>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FS_UAS_CH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 FS_UAS_Ph2_CH</a:t>
                      </a:r>
                      <a:endParaRPr lang="en-US" sz="1050" dirty="0">
                        <a:effectLst/>
                        <a:highlight>
                          <a:srgbClr val="00FFFF"/>
                        </a:highlight>
                        <a:latin typeface="+mn-lt"/>
                        <a:ea typeface="等线" panose="02010600030101010101" pitchFamily="2" charset="-122"/>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UAS_Ph3</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D925D3FA-E1C2-4529-9671-2B34822DE645}"/>
              </a:ext>
            </a:extLst>
          </p:cNvPr>
          <p:cNvSpPr>
            <a:spLocks noGrp="1"/>
          </p:cNvSpPr>
          <p:nvPr>
            <p:ph type="title"/>
          </p:nvPr>
        </p:nvSpPr>
        <p:spPr>
          <a:xfrm>
            <a:off x="667512" y="119287"/>
            <a:ext cx="9102725" cy="1143000"/>
          </a:xfrm>
        </p:spPr>
        <p:txBody>
          <a:bodyPr/>
          <a:lstStyle/>
          <a:p>
            <a:r>
              <a:rPr lang="en-GB" altLang="en-US" sz="3200" b="1" dirty="0"/>
              <a:t>9. UASCH: Study (FS_UAS_Ph2_CH)</a:t>
            </a:r>
            <a:endParaRPr lang="en-GB" altLang="en-US" sz="3200" b="1" dirty="0">
              <a:solidFill>
                <a:srgbClr val="72AF2F"/>
              </a:solidFill>
            </a:endParaRPr>
          </a:p>
        </p:txBody>
      </p:sp>
      <p:sp>
        <p:nvSpPr>
          <p:cNvPr id="3" name="矩形 5">
            <a:extLst>
              <a:ext uri="{FF2B5EF4-FFF2-40B4-BE49-F238E27FC236}">
                <a16:creationId xmlns:a16="http://schemas.microsoft.com/office/drawing/2014/main" id="{62A1E038-ECDC-F22F-20D5-C3F6826EA4A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22113411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636523" y="670114"/>
            <a:ext cx="7362825" cy="685800"/>
          </a:xfrm>
          <a:prstGeom prst="rect">
            <a:avLst/>
          </a:prstGeom>
          <a:noFill/>
          <a:ln w="12700">
            <a:noFill/>
            <a:miter lim="800000"/>
            <a:headEnd/>
            <a:tailEnd/>
          </a:ln>
        </p:spPr>
        <p:txBody>
          <a:bodyPr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zh-CN" sz="3200" b="0" i="0" u="none" strike="noStrike" kern="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Charging TSs &amp; TRs </a:t>
            </a:r>
            <a:r>
              <a:rPr kumimoji="0" lang="en-US" altLang="zh-CN" sz="3200" b="0" i="0" u="none" strike="noStrike" kern="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to be sent to SA#106</a:t>
            </a:r>
            <a:endParaRPr kumimoji="0" lang="en-GB" altLang="zh-CN" sz="3200" b="0" i="0" u="none" strike="noStrike" kern="1200" cap="none" spc="0" normalizeH="0" baseline="0" noProof="0" dirty="0">
              <a:ln>
                <a:noFill/>
              </a:ln>
              <a:solidFill>
                <a:srgbClr val="FF0000"/>
              </a:solidFill>
              <a:effectLst/>
              <a:uLnTx/>
              <a:uFillTx/>
              <a:latin typeface="Calibri"/>
              <a:ea typeface="宋体" panose="02010600030101010101" pitchFamily="2" charset="-122"/>
              <a:cs typeface="Times New Roman" pitchFamily="18" charset="0"/>
            </a:endParaRPr>
          </a:p>
        </p:txBody>
      </p:sp>
      <p:graphicFrame>
        <p:nvGraphicFramePr>
          <p:cNvPr id="6" name="Group 76"/>
          <p:cNvGraphicFramePr>
            <a:graphicFrameLocks/>
          </p:cNvGraphicFramePr>
          <p:nvPr>
            <p:extLst>
              <p:ext uri="{D42A27DB-BD31-4B8C-83A1-F6EECF244321}">
                <p14:modId xmlns:p14="http://schemas.microsoft.com/office/powerpoint/2010/main" val="3860666183"/>
              </p:ext>
            </p:extLst>
          </p:nvPr>
        </p:nvGraphicFramePr>
        <p:xfrm>
          <a:off x="661595" y="2131921"/>
          <a:ext cx="10651674" cy="2391953"/>
        </p:xfrm>
        <a:graphic>
          <a:graphicData uri="http://schemas.openxmlformats.org/drawingml/2006/table">
            <a:tbl>
              <a:tblPr/>
              <a:tblGrid>
                <a:gridCol w="1281505">
                  <a:extLst>
                    <a:ext uri="{9D8B030D-6E8A-4147-A177-3AD203B41FA5}">
                      <a16:colId xmlns:a16="http://schemas.microsoft.com/office/drawing/2014/main" val="20000"/>
                    </a:ext>
                  </a:extLst>
                </a:gridCol>
                <a:gridCol w="7799088">
                  <a:extLst>
                    <a:ext uri="{9D8B030D-6E8A-4147-A177-3AD203B41FA5}">
                      <a16:colId xmlns:a16="http://schemas.microsoft.com/office/drawing/2014/main" val="20001"/>
                    </a:ext>
                  </a:extLst>
                </a:gridCol>
                <a:gridCol w="1571081">
                  <a:extLst>
                    <a:ext uri="{9D8B030D-6E8A-4147-A177-3AD203B41FA5}">
                      <a16:colId xmlns:a16="http://schemas.microsoft.com/office/drawing/2014/main" val="1307580657"/>
                    </a:ext>
                  </a:extLst>
                </a:gridCol>
              </a:tblGrid>
              <a:tr h="4631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For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prstClr val="black"/>
                          </a:solidFill>
                          <a:effectLst/>
                          <a:uLnTx/>
                          <a:uFillTx/>
                          <a:latin typeface="+mn-lt"/>
                          <a:ea typeface="+mn-ea"/>
                          <a:cs typeface="+mn-cs"/>
                        </a:rPr>
                        <a:t>S5-246952</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Presentation of TR 28.846 for Information</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lang="fr-FR" sz="1800" kern="1200" dirty="0">
                          <a:solidFill>
                            <a:schemeClr val="tx1"/>
                          </a:solidFill>
                          <a:effectLst/>
                          <a:latin typeface="+mn-lt"/>
                          <a:ea typeface="+mn-ea"/>
                          <a:cs typeface="+mn-cs"/>
                        </a:rPr>
                        <a:t>Information</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807358"/>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S5-247046</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Presentation of TR 28.849 for Information</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a:ln>
                            <a:noFill/>
                          </a:ln>
                          <a:solidFill>
                            <a:schemeClr val="tx1"/>
                          </a:solidFill>
                          <a:effectLst/>
                          <a:uLnTx/>
                          <a:uFillTx/>
                          <a:latin typeface="Calibri"/>
                          <a:ea typeface="+mn-ea"/>
                          <a:cs typeface="+mn-cs"/>
                        </a:rPr>
                        <a:t>Information</a:t>
                      </a:r>
                      <a:endParaRPr kumimoji="0" lang="fr-FR" sz="1800" b="0" i="0" u="none" strike="noStrike" kern="1200" cap="none" spc="0" normalizeH="0" baseline="0" noProof="0" dirty="0">
                        <a:ln>
                          <a:noFill/>
                        </a:ln>
                        <a:solidFill>
                          <a:schemeClr val="tx1"/>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5237182"/>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S5-247047</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Presentation of TR 28.851 for Information</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a:ln>
                            <a:noFill/>
                          </a:ln>
                          <a:solidFill>
                            <a:schemeClr val="tx1"/>
                          </a:solidFill>
                          <a:effectLst/>
                          <a:uLnTx/>
                          <a:uFillTx/>
                          <a:latin typeface="Calibri"/>
                          <a:ea typeface="+mn-ea"/>
                          <a:cs typeface="+mn-cs"/>
                        </a:rPr>
                        <a:t>Information</a:t>
                      </a:r>
                      <a:endParaRPr kumimoji="0" lang="fr-FR" sz="1800" b="0" i="0" u="none" strike="noStrike" kern="1200" cap="none" spc="0" normalizeH="0" baseline="0" noProof="0" dirty="0">
                        <a:ln>
                          <a:noFill/>
                        </a:ln>
                        <a:solidFill>
                          <a:schemeClr val="tx1"/>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155142"/>
                  </a:ext>
                </a:extLst>
              </a:tr>
              <a:tr h="470420">
                <a:tc>
                  <a:txBody>
                    <a:bodyPr/>
                    <a:lstStyle/>
                    <a:p>
                      <a:pPr algn="ctr">
                        <a:spcAft>
                          <a:spcPts val="900"/>
                        </a:spcAft>
                      </a:pPr>
                      <a:r>
                        <a:rPr kumimoji="0" lang="en-GB" sz="1800" b="0" i="0" u="none" strike="noStrike" kern="1200" cap="none" spc="0" normalizeH="0" baseline="0" dirty="0">
                          <a:ln>
                            <a:noFill/>
                          </a:ln>
                          <a:solidFill>
                            <a:prstClr val="black"/>
                          </a:solidFill>
                          <a:effectLst/>
                          <a:uLnTx/>
                          <a:uFillTx/>
                          <a:latin typeface="+mn-lt"/>
                          <a:ea typeface="+mn-ea"/>
                          <a:cs typeface="+mn-cs"/>
                        </a:rPr>
                        <a:t>S5-247048</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Presentation of TR 28.853 for Information</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Calibri"/>
                          <a:ea typeface="+mn-ea"/>
                          <a:cs typeface="+mn-cs"/>
                        </a:rPr>
                        <a:t>Information</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8697515"/>
                  </a:ext>
                </a:extLst>
              </a:tr>
            </a:tbl>
          </a:graphicData>
        </a:graphic>
      </p:graphicFrame>
    </p:spTree>
    <p:extLst>
      <p:ext uri="{BB962C8B-B14F-4D97-AF65-F5344CB8AC3E}">
        <p14:creationId xmlns:p14="http://schemas.microsoft.com/office/powerpoint/2010/main" val="331648792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pic>
        <p:nvPicPr>
          <p:cNvPr id="1026" name="Picture 2" descr="C:\Users\z00340018\AppData\Roaming\eSpace_Desktop\UserData\z00340018\imagefiles\75CEA50F-C32B-434F-9092-2E2CB407C24C.png">
            <a:extLst>
              <a:ext uri="{FF2B5EF4-FFF2-40B4-BE49-F238E27FC236}">
                <a16:creationId xmlns:a16="http://schemas.microsoft.com/office/drawing/2014/main" id="{16221E50-C27E-4264-9BD4-FEC086998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56" y="755332"/>
            <a:ext cx="5392261" cy="34149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z00340018\AppData\Roaming\eSpace_Desktop\UserData\z00340018\imagefiles\originalImgfiles\36330801-8744-46DD-9FC3-A344BE12B65D.png">
            <a:extLst>
              <a:ext uri="{FF2B5EF4-FFF2-40B4-BE49-F238E27FC236}">
                <a16:creationId xmlns:a16="http://schemas.microsoft.com/office/drawing/2014/main" id="{27B05431-8070-4A3F-ADD3-7BEFAD609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169" y="2516130"/>
            <a:ext cx="5877075" cy="362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42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61175690-8B84-4AA5-BC7A-368701EE66C0}"/>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89" name="Straight Connector 88">
            <a:extLst>
              <a:ext uri="{FF2B5EF4-FFF2-40B4-BE49-F238E27FC236}">
                <a16:creationId xmlns:a16="http://schemas.microsoft.com/office/drawing/2014/main" id="{2466D59D-CF02-493D-A000-38BEAA20276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0" name="Straight Connector 89">
            <a:extLst>
              <a:ext uri="{FF2B5EF4-FFF2-40B4-BE49-F238E27FC236}">
                <a16:creationId xmlns:a16="http://schemas.microsoft.com/office/drawing/2014/main" id="{8F404A30-D412-4D3E-9811-39124C43563B}"/>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1" name="Straight Connector 90">
            <a:extLst>
              <a:ext uri="{FF2B5EF4-FFF2-40B4-BE49-F238E27FC236}">
                <a16:creationId xmlns:a16="http://schemas.microsoft.com/office/drawing/2014/main" id="{1ECD3637-1641-4D0C-BC40-ABF0300DB799}"/>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 name="Straight Connector 91">
            <a:extLst>
              <a:ext uri="{FF2B5EF4-FFF2-40B4-BE49-F238E27FC236}">
                <a16:creationId xmlns:a16="http://schemas.microsoft.com/office/drawing/2014/main" id="{8791FE62-956B-4CE3-AE80-B794121F6AF8}"/>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3" name="Straight Connector 114">
            <a:extLst>
              <a:ext uri="{FF2B5EF4-FFF2-40B4-BE49-F238E27FC236}">
                <a16:creationId xmlns:a16="http://schemas.microsoft.com/office/drawing/2014/main" id="{E3D6B0E5-0C38-4088-96D2-5BFA43DD3516}"/>
              </a:ext>
            </a:extLst>
          </p:cNvPr>
          <p:cNvCxnSpPr>
            <a:cxnSpLocks noChangeShapeType="1"/>
          </p:cNvCxnSpPr>
          <p:nvPr/>
        </p:nvCxnSpPr>
        <p:spPr bwMode="auto">
          <a:xfrm>
            <a:off x="5193164"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4" name="Straight Connector 114">
            <a:extLst>
              <a:ext uri="{FF2B5EF4-FFF2-40B4-BE49-F238E27FC236}">
                <a16:creationId xmlns:a16="http://schemas.microsoft.com/office/drawing/2014/main" id="{921A285A-DE00-4B1D-B85D-906A88949549}"/>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95" name="Straight Connector 114">
            <a:extLst>
              <a:ext uri="{FF2B5EF4-FFF2-40B4-BE49-F238E27FC236}">
                <a16:creationId xmlns:a16="http://schemas.microsoft.com/office/drawing/2014/main" id="{B07AC663-245F-411E-B351-54A4969DF7BA}"/>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96" name="Straight Connector 114">
            <a:extLst>
              <a:ext uri="{FF2B5EF4-FFF2-40B4-BE49-F238E27FC236}">
                <a16:creationId xmlns:a16="http://schemas.microsoft.com/office/drawing/2014/main" id="{33785157-CE5B-4A1D-A776-FB168E5CCB64}"/>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97" name="Title 1">
            <a:extLst>
              <a:ext uri="{FF2B5EF4-FFF2-40B4-BE49-F238E27FC236}">
                <a16:creationId xmlns:a16="http://schemas.microsoft.com/office/drawing/2014/main" id="{E07179F2-8C2D-4C40-A065-A2EA8615B5E9}"/>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98" name="TextBox 86">
            <a:extLst>
              <a:ext uri="{FF2B5EF4-FFF2-40B4-BE49-F238E27FC236}">
                <a16:creationId xmlns:a16="http://schemas.microsoft.com/office/drawing/2014/main" id="{C6363D2D-0877-4105-A295-91E146B5C613}"/>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99" name="Straight Connector 115">
            <a:extLst>
              <a:ext uri="{FF2B5EF4-FFF2-40B4-BE49-F238E27FC236}">
                <a16:creationId xmlns:a16="http://schemas.microsoft.com/office/drawing/2014/main" id="{6047C06A-1D97-4551-8104-EE58945ACC98}"/>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00" name="Straight Connector 114">
            <a:extLst>
              <a:ext uri="{FF2B5EF4-FFF2-40B4-BE49-F238E27FC236}">
                <a16:creationId xmlns:a16="http://schemas.microsoft.com/office/drawing/2014/main" id="{53D5C6FC-C13E-4A99-B633-C91B4D6F9095}"/>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01" name="Straight Connector 114">
            <a:extLst>
              <a:ext uri="{FF2B5EF4-FFF2-40B4-BE49-F238E27FC236}">
                <a16:creationId xmlns:a16="http://schemas.microsoft.com/office/drawing/2014/main" id="{2899327E-49DE-40D5-A81B-392F561A1F33}"/>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02" name="Straight Connector 114">
            <a:extLst>
              <a:ext uri="{FF2B5EF4-FFF2-40B4-BE49-F238E27FC236}">
                <a16:creationId xmlns:a16="http://schemas.microsoft.com/office/drawing/2014/main" id="{8A65ECA5-3E14-4D57-9D0A-792E8F9DB94F}"/>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03" name="Straight Connector 114">
            <a:extLst>
              <a:ext uri="{FF2B5EF4-FFF2-40B4-BE49-F238E27FC236}">
                <a16:creationId xmlns:a16="http://schemas.microsoft.com/office/drawing/2014/main" id="{5204FB2C-0123-437E-908C-52F6A6EDB50C}"/>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04" name="Straight Connector 114">
            <a:extLst>
              <a:ext uri="{FF2B5EF4-FFF2-40B4-BE49-F238E27FC236}">
                <a16:creationId xmlns:a16="http://schemas.microsoft.com/office/drawing/2014/main" id="{193D133D-4CDA-4183-89A5-DCB54C1AB010}"/>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05" name="Straight Connector 114">
            <a:extLst>
              <a:ext uri="{FF2B5EF4-FFF2-40B4-BE49-F238E27FC236}">
                <a16:creationId xmlns:a16="http://schemas.microsoft.com/office/drawing/2014/main" id="{83DCB56B-6EA9-4D17-9C7A-B16C0AC123F7}"/>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06" name="Straight Connector 114">
            <a:extLst>
              <a:ext uri="{FF2B5EF4-FFF2-40B4-BE49-F238E27FC236}">
                <a16:creationId xmlns:a16="http://schemas.microsoft.com/office/drawing/2014/main" id="{0BDCD9E2-7F09-4F5A-BAEC-98D020A43AB8}"/>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07" name="Straight Connector 114">
            <a:extLst>
              <a:ext uri="{FF2B5EF4-FFF2-40B4-BE49-F238E27FC236}">
                <a16:creationId xmlns:a16="http://schemas.microsoft.com/office/drawing/2014/main" id="{DC195DD3-EF79-4FDF-8E72-A7E71591BC1A}"/>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08" name="Straight Connector 114">
            <a:extLst>
              <a:ext uri="{FF2B5EF4-FFF2-40B4-BE49-F238E27FC236}">
                <a16:creationId xmlns:a16="http://schemas.microsoft.com/office/drawing/2014/main" id="{990FC13B-3998-4C4A-8F5A-4356D8B3C90E}"/>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09" name="TextBox 86">
            <a:extLst>
              <a:ext uri="{FF2B5EF4-FFF2-40B4-BE49-F238E27FC236}">
                <a16:creationId xmlns:a16="http://schemas.microsoft.com/office/drawing/2014/main" id="{F66A7019-D562-4CC5-8A4F-2739B28859E7}"/>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10" name="TextBox 86">
            <a:extLst>
              <a:ext uri="{FF2B5EF4-FFF2-40B4-BE49-F238E27FC236}">
                <a16:creationId xmlns:a16="http://schemas.microsoft.com/office/drawing/2014/main" id="{13EF42D6-65BD-4B5D-989E-42CB2E984C2F}"/>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11" name="TextBox 86">
            <a:extLst>
              <a:ext uri="{FF2B5EF4-FFF2-40B4-BE49-F238E27FC236}">
                <a16:creationId xmlns:a16="http://schemas.microsoft.com/office/drawing/2014/main" id="{8D5F7A54-5EBE-4CAB-B2AF-5AD0FA78F08E}"/>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12" name="TextBox 86">
            <a:extLst>
              <a:ext uri="{FF2B5EF4-FFF2-40B4-BE49-F238E27FC236}">
                <a16:creationId xmlns:a16="http://schemas.microsoft.com/office/drawing/2014/main" id="{72ACDB8B-8871-47BB-B6E0-A8BB593C27CC}"/>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13" name="TextBox 86">
            <a:extLst>
              <a:ext uri="{FF2B5EF4-FFF2-40B4-BE49-F238E27FC236}">
                <a16:creationId xmlns:a16="http://schemas.microsoft.com/office/drawing/2014/main" id="{5E1E8003-3D6B-4E2C-B696-A52CA11611FF}"/>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14" name="TextBox 86">
            <a:extLst>
              <a:ext uri="{FF2B5EF4-FFF2-40B4-BE49-F238E27FC236}">
                <a16:creationId xmlns:a16="http://schemas.microsoft.com/office/drawing/2014/main" id="{CD477864-2F5C-407A-99F3-07BD0FBAB8DF}"/>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15" name="TextBox 86">
            <a:extLst>
              <a:ext uri="{FF2B5EF4-FFF2-40B4-BE49-F238E27FC236}">
                <a16:creationId xmlns:a16="http://schemas.microsoft.com/office/drawing/2014/main" id="{212BF609-5651-4187-A440-0E42E0E73866}"/>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16" name="TextBox 86">
            <a:extLst>
              <a:ext uri="{FF2B5EF4-FFF2-40B4-BE49-F238E27FC236}">
                <a16:creationId xmlns:a16="http://schemas.microsoft.com/office/drawing/2014/main" id="{D5D67C51-7787-4215-B872-2B3BCCD34EE2}"/>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17" name="TextBox 86">
            <a:extLst>
              <a:ext uri="{FF2B5EF4-FFF2-40B4-BE49-F238E27FC236}">
                <a16:creationId xmlns:a16="http://schemas.microsoft.com/office/drawing/2014/main" id="{5B255028-4265-48DE-AE5E-AD29EED39A8A}"/>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18" name="TextBox 86">
            <a:extLst>
              <a:ext uri="{FF2B5EF4-FFF2-40B4-BE49-F238E27FC236}">
                <a16:creationId xmlns:a16="http://schemas.microsoft.com/office/drawing/2014/main" id="{826B99C7-AC2C-4A64-9EA8-8AE7B58861F5}"/>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19" name="TextBox 86">
            <a:extLst>
              <a:ext uri="{FF2B5EF4-FFF2-40B4-BE49-F238E27FC236}">
                <a16:creationId xmlns:a16="http://schemas.microsoft.com/office/drawing/2014/main" id="{D53C9A95-94CB-497F-9213-7DD784139561}"/>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20" name="TextBox 86">
            <a:extLst>
              <a:ext uri="{FF2B5EF4-FFF2-40B4-BE49-F238E27FC236}">
                <a16:creationId xmlns:a16="http://schemas.microsoft.com/office/drawing/2014/main" id="{D3A67ABB-0793-455C-BAC9-116735CAEBC4}"/>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21" name="Chevron 60">
            <a:extLst>
              <a:ext uri="{FF2B5EF4-FFF2-40B4-BE49-F238E27FC236}">
                <a16:creationId xmlns:a16="http://schemas.microsoft.com/office/drawing/2014/main" id="{B3FED883-9CD2-4C05-AEFC-6AD7075CA233}"/>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22" name="Chevron 60">
            <a:extLst>
              <a:ext uri="{FF2B5EF4-FFF2-40B4-BE49-F238E27FC236}">
                <a16:creationId xmlns:a16="http://schemas.microsoft.com/office/drawing/2014/main" id="{DD41D770-19D1-4A29-8D25-0853197F0794}"/>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23" name="TextBox 122">
            <a:extLst>
              <a:ext uri="{FF2B5EF4-FFF2-40B4-BE49-F238E27FC236}">
                <a16:creationId xmlns:a16="http://schemas.microsoft.com/office/drawing/2014/main" id="{C42C1BCB-D402-4CB7-A970-0B26734AFB38}"/>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24" name="TextBox 123">
            <a:extLst>
              <a:ext uri="{FF2B5EF4-FFF2-40B4-BE49-F238E27FC236}">
                <a16:creationId xmlns:a16="http://schemas.microsoft.com/office/drawing/2014/main" id="{EAAFB0FA-B174-49BD-8EA4-A6DFBB30602D}"/>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25" name="TextBox 2">
            <a:extLst>
              <a:ext uri="{FF2B5EF4-FFF2-40B4-BE49-F238E27FC236}">
                <a16:creationId xmlns:a16="http://schemas.microsoft.com/office/drawing/2014/main" id="{EB00DE33-7BD7-4C41-B7A4-C695C7BA720F}"/>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26" name="TextBox 59">
            <a:extLst>
              <a:ext uri="{FF2B5EF4-FFF2-40B4-BE49-F238E27FC236}">
                <a16:creationId xmlns:a16="http://schemas.microsoft.com/office/drawing/2014/main" id="{62F660F3-7975-4E0C-ABFC-0A55FBB6B00D}"/>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7" name="TextBox 60">
            <a:extLst>
              <a:ext uri="{FF2B5EF4-FFF2-40B4-BE49-F238E27FC236}">
                <a16:creationId xmlns:a16="http://schemas.microsoft.com/office/drawing/2014/main" id="{5CAEC655-5AA8-4119-8FAB-CA56546DB3CF}"/>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8" name="TextBox 61">
            <a:extLst>
              <a:ext uri="{FF2B5EF4-FFF2-40B4-BE49-F238E27FC236}">
                <a16:creationId xmlns:a16="http://schemas.microsoft.com/office/drawing/2014/main" id="{65D52DAC-D6A1-4FE6-B88F-411794F536BF}"/>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9" name="TextBox 62">
            <a:extLst>
              <a:ext uri="{FF2B5EF4-FFF2-40B4-BE49-F238E27FC236}">
                <a16:creationId xmlns:a16="http://schemas.microsoft.com/office/drawing/2014/main" id="{54585B44-DE32-46A8-ABED-AFEA7810D68F}"/>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0" name="TextBox 63">
            <a:extLst>
              <a:ext uri="{FF2B5EF4-FFF2-40B4-BE49-F238E27FC236}">
                <a16:creationId xmlns:a16="http://schemas.microsoft.com/office/drawing/2014/main" id="{B9D735FE-41FA-462C-94FE-2C89020DB528}"/>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1" name="TextBox 64">
            <a:extLst>
              <a:ext uri="{FF2B5EF4-FFF2-40B4-BE49-F238E27FC236}">
                <a16:creationId xmlns:a16="http://schemas.microsoft.com/office/drawing/2014/main" id="{A7016C93-0215-4903-A502-EC2FD6500BFF}"/>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2" name="TextBox 65">
            <a:extLst>
              <a:ext uri="{FF2B5EF4-FFF2-40B4-BE49-F238E27FC236}">
                <a16:creationId xmlns:a16="http://schemas.microsoft.com/office/drawing/2014/main" id="{59A3B74B-E900-48D4-B566-FDC733319224}"/>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3" name="TextBox 66">
            <a:extLst>
              <a:ext uri="{FF2B5EF4-FFF2-40B4-BE49-F238E27FC236}">
                <a16:creationId xmlns:a16="http://schemas.microsoft.com/office/drawing/2014/main" id="{A08971DD-F247-4F04-BECF-B59AEC1C9E1D}"/>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4" name="TextBox 67">
            <a:extLst>
              <a:ext uri="{FF2B5EF4-FFF2-40B4-BE49-F238E27FC236}">
                <a16:creationId xmlns:a16="http://schemas.microsoft.com/office/drawing/2014/main" id="{35F31DF0-4D36-46BE-A7D9-0127DD7E55AD}"/>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35" name="TextBox 69">
            <a:extLst>
              <a:ext uri="{FF2B5EF4-FFF2-40B4-BE49-F238E27FC236}">
                <a16:creationId xmlns:a16="http://schemas.microsoft.com/office/drawing/2014/main" id="{1433C6BF-1DA9-4020-B7EC-0785014D1F80}"/>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6" name="TextBox 70">
            <a:extLst>
              <a:ext uri="{FF2B5EF4-FFF2-40B4-BE49-F238E27FC236}">
                <a16:creationId xmlns:a16="http://schemas.microsoft.com/office/drawing/2014/main" id="{DEB1FFBA-D6C3-4DBE-B58A-8A574F1D4140}"/>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7" name="TextBox 71">
            <a:extLst>
              <a:ext uri="{FF2B5EF4-FFF2-40B4-BE49-F238E27FC236}">
                <a16:creationId xmlns:a16="http://schemas.microsoft.com/office/drawing/2014/main" id="{94BFE86B-1306-4182-9E71-3C0A437781D2}"/>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8" name="TextBox 137">
            <a:extLst>
              <a:ext uri="{FF2B5EF4-FFF2-40B4-BE49-F238E27FC236}">
                <a16:creationId xmlns:a16="http://schemas.microsoft.com/office/drawing/2014/main" id="{05862034-60B5-4E26-A844-05F8A58922F7}"/>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139" name="Chevron 79">
            <a:extLst>
              <a:ext uri="{FF2B5EF4-FFF2-40B4-BE49-F238E27FC236}">
                <a16:creationId xmlns:a16="http://schemas.microsoft.com/office/drawing/2014/main" id="{3A52EAEE-1E65-4F70-82FF-686AC4FB4E88}"/>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140" name="Chevron 58">
            <a:extLst>
              <a:ext uri="{FF2B5EF4-FFF2-40B4-BE49-F238E27FC236}">
                <a16:creationId xmlns:a16="http://schemas.microsoft.com/office/drawing/2014/main" id="{39717AFD-8113-4EAC-94A5-95F5261DD576}"/>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141" name="Chevron 60">
            <a:extLst>
              <a:ext uri="{FF2B5EF4-FFF2-40B4-BE49-F238E27FC236}">
                <a16:creationId xmlns:a16="http://schemas.microsoft.com/office/drawing/2014/main" id="{B6295DAE-2565-4ADC-84A9-FA6B7CE36FF8}"/>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42" name="Chevron 60">
            <a:extLst>
              <a:ext uri="{FF2B5EF4-FFF2-40B4-BE49-F238E27FC236}">
                <a16:creationId xmlns:a16="http://schemas.microsoft.com/office/drawing/2014/main" id="{34E19955-3E69-4617-A24F-DCA09B5059E4}"/>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143" name="Chevron 60">
            <a:extLst>
              <a:ext uri="{FF2B5EF4-FFF2-40B4-BE49-F238E27FC236}">
                <a16:creationId xmlns:a16="http://schemas.microsoft.com/office/drawing/2014/main" id="{8AACB9AA-8513-464F-981C-47FEBD075D80}"/>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144" name="Chevron 58">
            <a:extLst>
              <a:ext uri="{FF2B5EF4-FFF2-40B4-BE49-F238E27FC236}">
                <a16:creationId xmlns:a16="http://schemas.microsoft.com/office/drawing/2014/main" id="{87CC5AF7-F4AC-45E0-A9FA-E7A1384C49F1}"/>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145" name="Chevron 60">
            <a:extLst>
              <a:ext uri="{FF2B5EF4-FFF2-40B4-BE49-F238E27FC236}">
                <a16:creationId xmlns:a16="http://schemas.microsoft.com/office/drawing/2014/main" id="{1546DD0F-4714-476D-8E6E-E00051015B0D}"/>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146" name="TextBox 86">
            <a:extLst>
              <a:ext uri="{FF2B5EF4-FFF2-40B4-BE49-F238E27FC236}">
                <a16:creationId xmlns:a16="http://schemas.microsoft.com/office/drawing/2014/main" id="{D019A0B3-35D8-4674-BEAC-228392DFEF7E}"/>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147" name="TextBox 60">
            <a:extLst>
              <a:ext uri="{FF2B5EF4-FFF2-40B4-BE49-F238E27FC236}">
                <a16:creationId xmlns:a16="http://schemas.microsoft.com/office/drawing/2014/main" id="{7DF079BA-5306-4F88-A28A-FC55D55E16AE}"/>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48" name="TextBox 147">
            <a:extLst>
              <a:ext uri="{FF2B5EF4-FFF2-40B4-BE49-F238E27FC236}">
                <a16:creationId xmlns:a16="http://schemas.microsoft.com/office/drawing/2014/main" id="{6B9371FA-047B-46EB-AC77-18BE9F808BF2}"/>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49" name="Rectangle 12">
            <a:extLst>
              <a:ext uri="{FF2B5EF4-FFF2-40B4-BE49-F238E27FC236}">
                <a16:creationId xmlns:a16="http://schemas.microsoft.com/office/drawing/2014/main" id="{45883CA2-395E-400F-B7DC-AB3DD19AAD24}"/>
              </a:ext>
            </a:extLst>
          </p:cNvPr>
          <p:cNvSpPr>
            <a:spLocks noChangeArrowheads="1"/>
          </p:cNvSpPr>
          <p:nvPr/>
        </p:nvSpPr>
        <p:spPr bwMode="auto">
          <a:xfrm>
            <a:off x="4699522"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150" name="Chevron 60">
            <a:extLst>
              <a:ext uri="{FF2B5EF4-FFF2-40B4-BE49-F238E27FC236}">
                <a16:creationId xmlns:a16="http://schemas.microsoft.com/office/drawing/2014/main" id="{39BF6695-0F5D-4966-A635-9E6BC59D1F5B}"/>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51" name="Chevron 60">
            <a:extLst>
              <a:ext uri="{FF2B5EF4-FFF2-40B4-BE49-F238E27FC236}">
                <a16:creationId xmlns:a16="http://schemas.microsoft.com/office/drawing/2014/main" id="{1332F151-6391-46ED-A4E1-C39686EF08E5}"/>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152" name="TextBox 67">
            <a:extLst>
              <a:ext uri="{FF2B5EF4-FFF2-40B4-BE49-F238E27FC236}">
                <a16:creationId xmlns:a16="http://schemas.microsoft.com/office/drawing/2014/main" id="{78961737-E785-4003-9C49-07F1C776AF6F}"/>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153" name="Diamond 3">
            <a:extLst>
              <a:ext uri="{FF2B5EF4-FFF2-40B4-BE49-F238E27FC236}">
                <a16:creationId xmlns:a16="http://schemas.microsoft.com/office/drawing/2014/main" id="{35A4F7FE-689B-4980-A44D-F1F7F957174C}"/>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154" name="TextBox 6">
            <a:extLst>
              <a:ext uri="{FF2B5EF4-FFF2-40B4-BE49-F238E27FC236}">
                <a16:creationId xmlns:a16="http://schemas.microsoft.com/office/drawing/2014/main" id="{BACC126A-48C1-4961-A559-4752FDA94BFC}"/>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155" name="Diamond 16">
            <a:extLst>
              <a:ext uri="{FF2B5EF4-FFF2-40B4-BE49-F238E27FC236}">
                <a16:creationId xmlns:a16="http://schemas.microsoft.com/office/drawing/2014/main" id="{7D73A135-BA43-40B5-AB13-5AE99E0DF8A6}"/>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156" name="TextBox 7">
            <a:extLst>
              <a:ext uri="{FF2B5EF4-FFF2-40B4-BE49-F238E27FC236}">
                <a16:creationId xmlns:a16="http://schemas.microsoft.com/office/drawing/2014/main" id="{123E85AC-118D-4474-A3AE-31E836D53E6E}"/>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157" name="Straight Connector 114">
            <a:extLst>
              <a:ext uri="{FF2B5EF4-FFF2-40B4-BE49-F238E27FC236}">
                <a16:creationId xmlns:a16="http://schemas.microsoft.com/office/drawing/2014/main" id="{0B4305D7-F4C4-421D-9E28-8F90A006B00E}"/>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158" name="Chevron 60">
            <a:extLst>
              <a:ext uri="{FF2B5EF4-FFF2-40B4-BE49-F238E27FC236}">
                <a16:creationId xmlns:a16="http://schemas.microsoft.com/office/drawing/2014/main" id="{3E6B8AE4-476F-4F0B-A270-08B902A4565F}"/>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159" name="矩形 1">
            <a:extLst>
              <a:ext uri="{FF2B5EF4-FFF2-40B4-BE49-F238E27FC236}">
                <a16:creationId xmlns:a16="http://schemas.microsoft.com/office/drawing/2014/main" id="{B1CB1172-FA44-4423-9B5E-DE675417F06C}"/>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矩形 1">
            <a:extLst>
              <a:ext uri="{FF2B5EF4-FFF2-40B4-BE49-F238E27FC236}">
                <a16:creationId xmlns:a16="http://schemas.microsoft.com/office/drawing/2014/main" id="{2E44907E-9A9B-49F0-A739-36B6572065A5}"/>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1" name="矩形 1">
            <a:extLst>
              <a:ext uri="{FF2B5EF4-FFF2-40B4-BE49-F238E27FC236}">
                <a16:creationId xmlns:a16="http://schemas.microsoft.com/office/drawing/2014/main" id="{C669A9EF-29AC-4264-AFAE-73E16DCE2325}"/>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2" name="Chevron 60">
            <a:extLst>
              <a:ext uri="{FF2B5EF4-FFF2-40B4-BE49-F238E27FC236}">
                <a16:creationId xmlns:a16="http://schemas.microsoft.com/office/drawing/2014/main" id="{B8647FA7-C4B5-4E81-B4D7-C427921CD863}"/>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163" name="Isosceles Triangle 162">
            <a:extLst>
              <a:ext uri="{FF2B5EF4-FFF2-40B4-BE49-F238E27FC236}">
                <a16:creationId xmlns:a16="http://schemas.microsoft.com/office/drawing/2014/main" id="{FDEE14EF-45F8-4835-81FE-D7CB31B1F0C1}"/>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4" name="Star: 5 Points 163">
            <a:extLst>
              <a:ext uri="{FF2B5EF4-FFF2-40B4-BE49-F238E27FC236}">
                <a16:creationId xmlns:a16="http://schemas.microsoft.com/office/drawing/2014/main" id="{80B36967-9A74-4EBD-9833-38E2625B0301}"/>
              </a:ext>
            </a:extLst>
          </p:cNvPr>
          <p:cNvSpPr/>
          <p:nvPr/>
        </p:nvSpPr>
        <p:spPr bwMode="auto">
          <a:xfrm>
            <a:off x="4941583" y="2130293"/>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65" name="Isosceles Triangle 164">
            <a:extLst>
              <a:ext uri="{FF2B5EF4-FFF2-40B4-BE49-F238E27FC236}">
                <a16:creationId xmlns:a16="http://schemas.microsoft.com/office/drawing/2014/main" id="{EFF9CFE8-C6E6-43F3-8DE2-BE656217EF02}"/>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6" name="TextBox 165">
            <a:extLst>
              <a:ext uri="{FF2B5EF4-FFF2-40B4-BE49-F238E27FC236}">
                <a16:creationId xmlns:a16="http://schemas.microsoft.com/office/drawing/2014/main" id="{04C89F10-8DA5-4B4D-9D0B-FEC8D834F299}"/>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finalize Rel-19 studies which plan to have corresponding normative work in Rel-19. </a:t>
            </a:r>
          </a:p>
          <a:p>
            <a:r>
              <a:rPr lang="en-US" altLang="zh-CN" b="1" dirty="0"/>
              <a:t>Sep 2025: </a:t>
            </a:r>
            <a:r>
              <a:rPr lang="en-US" altLang="zh-CN" dirty="0"/>
              <a:t>finalize all Rel-19 work items, majority work items are preferable to be finalized in Jun 2025. </a:t>
            </a:r>
          </a:p>
          <a:p>
            <a:endParaRPr lang="en-US" altLang="zh-CN" dirty="0"/>
          </a:p>
          <a:p>
            <a:r>
              <a:rPr lang="en-US" altLang="zh-CN" sz="1600" b="1" dirty="0"/>
              <a:t>CH:</a:t>
            </a:r>
          </a:p>
          <a:p>
            <a:r>
              <a:rPr lang="en-US" altLang="zh-CN" b="1" dirty="0"/>
              <a:t>Dec 2024: </a:t>
            </a:r>
            <a:r>
              <a:rPr lang="en-US" altLang="zh-CN" dirty="0"/>
              <a:t>finalize Rel-19 studies which plan to have corresponding normative work in Rel-19.</a:t>
            </a:r>
          </a:p>
          <a:p>
            <a:r>
              <a:rPr lang="en-US" altLang="zh-CN" b="1" dirty="0"/>
              <a:t>Sep 2025: </a:t>
            </a:r>
            <a:r>
              <a:rPr lang="en-US" altLang="zh-CN" dirty="0"/>
              <a:t>finalize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167" name="Isosceles Triangle 166">
            <a:extLst>
              <a:ext uri="{FF2B5EF4-FFF2-40B4-BE49-F238E27FC236}">
                <a16:creationId xmlns:a16="http://schemas.microsoft.com/office/drawing/2014/main" id="{AF039054-9720-4DDE-9CC2-7BC6A0481674}"/>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8" name="Isosceles Triangle 167">
            <a:extLst>
              <a:ext uri="{FF2B5EF4-FFF2-40B4-BE49-F238E27FC236}">
                <a16:creationId xmlns:a16="http://schemas.microsoft.com/office/drawing/2014/main" id="{58F75262-CBB2-4302-A6BF-D9960D50DB0A}"/>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9" name="TextBox 168">
            <a:extLst>
              <a:ext uri="{FF2B5EF4-FFF2-40B4-BE49-F238E27FC236}">
                <a16:creationId xmlns:a16="http://schemas.microsoft.com/office/drawing/2014/main" id="{9C871154-8CDC-4232-A0D5-104268361FE8}"/>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70" name="Straight Connector 169">
            <a:extLst>
              <a:ext uri="{FF2B5EF4-FFF2-40B4-BE49-F238E27FC236}">
                <a16:creationId xmlns:a16="http://schemas.microsoft.com/office/drawing/2014/main" id="{BF24E65D-17FD-4BCE-8606-296CCB63336F}"/>
              </a:ext>
            </a:extLst>
          </p:cNvPr>
          <p:cNvCxnSpPr>
            <a:cxnSpLocks/>
            <a:stCxn id="159" idx="3"/>
            <a:endCxn id="169"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0E04280-D7CD-409C-BEA2-A9CE931E0D30}"/>
              </a:ext>
            </a:extLst>
          </p:cNvPr>
          <p:cNvCxnSpPr>
            <a:endCxn id="169"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95A4312-3F51-488D-A1FC-C877F8C03C9C}"/>
              </a:ext>
            </a:extLst>
          </p:cNvPr>
          <p:cNvCxnSpPr>
            <a:cxnSpLocks/>
            <a:stCxn id="161" idx="3"/>
            <a:endCxn id="169"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7" name="Isosceles Triangle 256">
            <a:extLst>
              <a:ext uri="{FF2B5EF4-FFF2-40B4-BE49-F238E27FC236}">
                <a16:creationId xmlns:a16="http://schemas.microsoft.com/office/drawing/2014/main" id="{C2381F40-0D28-4010-BB0D-D33ABAF686BB}"/>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8" name="Isosceles Triangle 257">
            <a:extLst>
              <a:ext uri="{FF2B5EF4-FFF2-40B4-BE49-F238E27FC236}">
                <a16:creationId xmlns:a16="http://schemas.microsoft.com/office/drawing/2014/main" id="{7C462529-0AB0-44AD-AFB3-7F0409E074AF}"/>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83768187"/>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6978-ADB7-4B9F-B520-9A9095F893E9}"/>
              </a:ext>
            </a:extLst>
          </p:cNvPr>
          <p:cNvSpPr>
            <a:spLocks noGrp="1"/>
          </p:cNvSpPr>
          <p:nvPr>
            <p:ph type="title"/>
          </p:nvPr>
        </p:nvSpPr>
        <p:spPr/>
        <p:txBody>
          <a:bodyPr/>
          <a:lstStyle/>
          <a:p>
            <a:r>
              <a:rPr lang="en-US" altLang="zh-CN" dirty="0"/>
              <a:t>3GPP SA &amp; SA5 meeting calendar (2024)</a:t>
            </a:r>
            <a:endParaRPr lang="zh-CN" altLang="en-US" dirty="0"/>
          </a:p>
        </p:txBody>
      </p:sp>
      <p:graphicFrame>
        <p:nvGraphicFramePr>
          <p:cNvPr id="5" name="Table 4">
            <a:extLst>
              <a:ext uri="{FF2B5EF4-FFF2-40B4-BE49-F238E27FC236}">
                <a16:creationId xmlns:a16="http://schemas.microsoft.com/office/drawing/2014/main" id="{EE2ABE0A-6261-4D81-9898-D47AECAEF115}"/>
              </a:ext>
            </a:extLst>
          </p:cNvPr>
          <p:cNvGraphicFramePr>
            <a:graphicFrameLocks noGrp="1"/>
          </p:cNvGraphicFramePr>
          <p:nvPr>
            <p:extLst>
              <p:ext uri="{D42A27DB-BD31-4B8C-83A1-F6EECF244321}">
                <p14:modId xmlns:p14="http://schemas.microsoft.com/office/powerpoint/2010/main" val="2611325980"/>
              </p:ext>
            </p:extLst>
          </p:nvPr>
        </p:nvGraphicFramePr>
        <p:xfrm>
          <a:off x="756000" y="1281266"/>
          <a:ext cx="11052000" cy="435610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2210400">
                  <a:extLst>
                    <a:ext uri="{9D8B030D-6E8A-4147-A177-3AD203B41FA5}">
                      <a16:colId xmlns:a16="http://schemas.microsoft.com/office/drawing/2014/main" val="2192747670"/>
                    </a:ext>
                  </a:extLst>
                </a:gridCol>
                <a:gridCol w="2210400">
                  <a:extLst>
                    <a:ext uri="{9D8B030D-6E8A-4147-A177-3AD203B41FA5}">
                      <a16:colId xmlns:a16="http://schemas.microsoft.com/office/drawing/2014/main" val="2953444473"/>
                    </a:ext>
                  </a:extLst>
                </a:gridCol>
              </a:tblGrid>
              <a:tr h="370840">
                <a:tc>
                  <a:txBody>
                    <a:bodyPr/>
                    <a:lstStyle/>
                    <a:p>
                      <a:pPr algn="ctr" fontAlgn="ctr"/>
                      <a:r>
                        <a:rPr lang="en-US" altLang="zh-CN" sz="1400" b="1" i="0" u="none" strike="noStrike" dirty="0">
                          <a:solidFill>
                            <a:srgbClr val="000000"/>
                          </a:solidFill>
                          <a:effectLst/>
                          <a:latin typeface="Arial" panose="020B0604020202020204" pitchFamily="34" charset="0"/>
                        </a:rPr>
                        <a:t>Meeting info</a:t>
                      </a:r>
                      <a:endParaRPr lang="en-US" sz="1400" b="1" i="0" u="none" strike="noStrike" dirty="0">
                        <a:solidFill>
                          <a:srgbClr val="000000"/>
                        </a:solidFill>
                        <a:effectLst/>
                        <a:latin typeface="Arial" panose="020B0604020202020204" pitchFamily="34" charset="0"/>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algn="ctr" fontAlgn="ctr"/>
                      <a:endParaRPr lang="en-US"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Location</a:t>
                      </a: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Release dates</a:t>
                      </a: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Other WGs (potential colocation)</a:t>
                      </a:r>
                    </a:p>
                  </a:txBody>
                  <a:tcPr marL="7620" marR="7620" marT="7620" marB="0" anchor="ctr"/>
                </a:tc>
                <a:extLst>
                  <a:ext uri="{0D108BD9-81ED-4DB2-BD59-A6C34878D82A}">
                    <a16:rowId xmlns:a16="http://schemas.microsoft.com/office/drawing/2014/main" val="257416517"/>
                  </a:ext>
                </a:extLst>
              </a:tr>
              <a:tr h="370840">
                <a:tc>
                  <a:txBody>
                    <a:bodyPr/>
                    <a:lstStyle/>
                    <a:p>
                      <a:pPr algn="ctr"/>
                      <a:r>
                        <a:rPr lang="en-US" altLang="zh-CN" sz="1400" b="1" dirty="0">
                          <a:highlight>
                            <a:srgbClr val="C0C0C0"/>
                          </a:highlight>
                          <a:latin typeface="+mn-lt"/>
                        </a:rPr>
                        <a:t>SA5#153</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29 Jan 2024 – 2 Feb 2024</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Sevilla, ES</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SA3 LI</a:t>
                      </a:r>
                      <a:endParaRPr lang="zh-CN" altLang="en-US" sz="1400" dirty="0">
                        <a:highlight>
                          <a:srgbClr val="C0C0C0"/>
                        </a:highlight>
                        <a:latin typeface="+mn-lt"/>
                      </a:endParaRPr>
                    </a:p>
                  </a:txBody>
                  <a:tcPr/>
                </a:tc>
                <a:extLst>
                  <a:ext uri="{0D108BD9-81ED-4DB2-BD59-A6C34878D82A}">
                    <a16:rowId xmlns:a16="http://schemas.microsoft.com/office/drawing/2014/main" val="499267761"/>
                  </a:ext>
                </a:extLst>
              </a:tr>
              <a:tr h="370840">
                <a:tc>
                  <a:txBody>
                    <a:bodyPr/>
                    <a:lstStyle/>
                    <a:p>
                      <a:pPr algn="ctr"/>
                      <a:r>
                        <a:rPr lang="en-US" altLang="zh-CN" sz="1400" b="1" dirty="0">
                          <a:highlight>
                            <a:srgbClr val="C0C0C0"/>
                          </a:highlight>
                          <a:latin typeface="+mn-lt"/>
                        </a:rPr>
                        <a:t>SA#103</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19 Mar 2024 - 22 Mar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Maastricht , NL</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Rel-18 freeze</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SA5#154</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15 Apr 2024 - 19 Apr 2024 </a:t>
                      </a:r>
                      <a:endParaRPr lang="zh-CN" altLang="en-US" sz="1400" dirty="0">
                        <a:highlight>
                          <a:srgbClr val="C0C0C0"/>
                        </a:highlight>
                        <a:latin typeface="+mn-lt"/>
                      </a:endParaRPr>
                    </a:p>
                  </a:txBody>
                  <a:tcPr/>
                </a:tc>
                <a:tc>
                  <a:txBody>
                    <a:bodyPr/>
                    <a:lstStyle/>
                    <a:p>
                      <a:r>
                        <a:rPr lang="en-US" altLang="zh-CN" sz="1400">
                          <a:highlight>
                            <a:srgbClr val="C0C0C0"/>
                          </a:highlight>
                          <a:latin typeface="+mn-lt"/>
                        </a:rPr>
                        <a:t>Changsha </a:t>
                      </a:r>
                      <a:r>
                        <a:rPr lang="en-US" altLang="zh-CN" sz="1400" dirty="0">
                          <a:highlight>
                            <a:srgbClr val="C0C0C0"/>
                          </a:highlight>
                          <a:latin typeface="+mn-lt"/>
                        </a:rPr>
                        <a:t>, CN</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3103087858"/>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SA5#155</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27 May 2024 - 31 May 2024</a:t>
                      </a:r>
                      <a:endParaRPr lang="zh-CN" altLang="en-US" sz="1400" dirty="0">
                        <a:highlight>
                          <a:srgbClr val="C0C0C0"/>
                        </a:highlight>
                        <a:latin typeface="+mn-lt"/>
                      </a:endParaRPr>
                    </a:p>
                  </a:txBody>
                  <a:tcPr/>
                </a:tc>
                <a:tc>
                  <a:txBody>
                    <a:bodyPr/>
                    <a:lstStyle/>
                    <a:p>
                      <a:r>
                        <a:rPr lang="en-US" altLang="zh-CN" sz="1400" dirty="0" err="1">
                          <a:highlight>
                            <a:srgbClr val="C0C0C0"/>
                          </a:highlight>
                          <a:latin typeface="+mn-lt"/>
                        </a:rPr>
                        <a:t>Jeju</a:t>
                      </a:r>
                      <a:r>
                        <a:rPr lang="en-US" altLang="zh-CN" sz="1400" dirty="0">
                          <a:highlight>
                            <a:srgbClr val="C0C0C0"/>
                          </a:highlight>
                          <a:latin typeface="+mn-lt"/>
                        </a:rPr>
                        <a:t>, KR</a:t>
                      </a:r>
                      <a:endParaRPr lang="zh-CN" altLang="en-US" sz="1400" dirty="0">
                        <a:highlight>
                          <a:srgbClr val="C0C0C0"/>
                        </a:highlight>
                        <a:latin typeface="+mn-lt"/>
                      </a:endParaRPr>
                    </a:p>
                  </a:txBody>
                  <a:tcPr/>
                </a:tc>
                <a:tc>
                  <a:txBody>
                    <a:bodyPr/>
                    <a:lstStyle/>
                    <a:p>
                      <a:endParaRPr lang="zh-CN" altLang="en-US" sz="1400">
                        <a:highlight>
                          <a:srgbClr val="C0C0C0"/>
                        </a:highlight>
                        <a:latin typeface="+mn-lt"/>
                      </a:endParaRPr>
                    </a:p>
                  </a:txBody>
                  <a:tcPr/>
                </a:tc>
                <a:tc>
                  <a:txBody>
                    <a:bodyPr/>
                    <a:lstStyle/>
                    <a:p>
                      <a:r>
                        <a:rPr lang="en-US" altLang="zh-CN" sz="1400" dirty="0">
                          <a:highlight>
                            <a:srgbClr val="C0C0C0"/>
                          </a:highlight>
                          <a:latin typeface="+mn-lt"/>
                        </a:rPr>
                        <a:t>SA WGs</a:t>
                      </a:r>
                      <a:endParaRPr lang="zh-CN" altLang="en-US" sz="1400" dirty="0">
                        <a:highlight>
                          <a:srgbClr val="C0C0C0"/>
                        </a:highlight>
                        <a:latin typeface="+mn-lt"/>
                      </a:endParaRPr>
                    </a:p>
                  </a:txBody>
                  <a:tcPr/>
                </a:tc>
                <a:extLst>
                  <a:ext uri="{0D108BD9-81ED-4DB2-BD59-A6C34878D82A}">
                    <a16:rowId xmlns:a16="http://schemas.microsoft.com/office/drawing/2014/main" val="4082371747"/>
                  </a:ext>
                </a:extLst>
              </a:tr>
              <a:tr h="370840">
                <a:tc>
                  <a:txBody>
                    <a:bodyPr/>
                    <a:lstStyle/>
                    <a:p>
                      <a:pPr algn="ctr"/>
                      <a:r>
                        <a:rPr lang="en-US" altLang="zh-CN" sz="1400" b="1" dirty="0">
                          <a:highlight>
                            <a:srgbClr val="C0C0C0"/>
                          </a:highlight>
                          <a:latin typeface="+mn-lt"/>
                        </a:rPr>
                        <a:t>SA#104</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18 Jun 2024 - 21 Jun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Shanghai , CN</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SA5#156</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19 Aug 2024 - 23 Aug 2024 </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Maastricht , NL</a:t>
                      </a:r>
                      <a:endParaRPr lang="zh-CN" altLang="en-US" sz="1400" dirty="0">
                        <a:highlight>
                          <a:srgbClr val="C0C0C0"/>
                        </a:highlight>
                        <a:latin typeface="+mn-lt"/>
                      </a:endParaRPr>
                    </a:p>
                  </a:txBody>
                  <a:tcPr/>
                </a:tc>
                <a:tc>
                  <a:txBody>
                    <a:bodyPr/>
                    <a:lstStyle/>
                    <a:p>
                      <a:endParaRPr lang="zh-CN" altLang="en-US" sz="140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294041893"/>
                  </a:ext>
                </a:extLst>
              </a:tr>
              <a:tr h="370840">
                <a:tc>
                  <a:txBody>
                    <a:bodyPr/>
                    <a:lstStyle/>
                    <a:p>
                      <a:pPr algn="ctr"/>
                      <a:r>
                        <a:rPr lang="en-US" altLang="zh-CN" sz="1400" b="1" dirty="0">
                          <a:highlight>
                            <a:srgbClr val="C0C0C0"/>
                          </a:highlight>
                          <a:latin typeface="+mn-lt"/>
                        </a:rPr>
                        <a:t>SA#105</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10 Sep 2024 - 13 Sep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Melbourne , AU</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B2B2B2"/>
                          </a:highlight>
                          <a:latin typeface="+mn-lt"/>
                        </a:rPr>
                        <a:t>SA5#157</a:t>
                      </a:r>
                      <a:endParaRPr lang="zh-CN" altLang="en-US" sz="1400" b="1" dirty="0">
                        <a:highlight>
                          <a:srgbClr val="B2B2B2"/>
                        </a:highlight>
                        <a:latin typeface="+mn-lt"/>
                      </a:endParaRPr>
                    </a:p>
                  </a:txBody>
                  <a:tcPr/>
                </a:tc>
                <a:tc>
                  <a:txBody>
                    <a:bodyPr/>
                    <a:lstStyle/>
                    <a:p>
                      <a:r>
                        <a:rPr lang="en-US" altLang="zh-CN" sz="1400" dirty="0">
                          <a:highlight>
                            <a:srgbClr val="B2B2B2"/>
                          </a:highlight>
                          <a:latin typeface="+mn-lt"/>
                        </a:rPr>
                        <a:t>14 Oct 2024 - 18 Oct 2024</a:t>
                      </a:r>
                      <a:endParaRPr lang="zh-CN" altLang="en-US" sz="1400" dirty="0">
                        <a:highlight>
                          <a:srgbClr val="B2B2B2"/>
                        </a:highlight>
                        <a:latin typeface="+mn-lt"/>
                      </a:endParaRPr>
                    </a:p>
                  </a:txBody>
                  <a:tcPr/>
                </a:tc>
                <a:tc>
                  <a:txBody>
                    <a:bodyPr/>
                    <a:lstStyle/>
                    <a:p>
                      <a:r>
                        <a:rPr lang="en-US" altLang="zh-CN" sz="1400" dirty="0">
                          <a:highlight>
                            <a:srgbClr val="B2B2B2"/>
                          </a:highlight>
                          <a:latin typeface="+mn-lt"/>
                        </a:rPr>
                        <a:t>Hyderabad , IN</a:t>
                      </a:r>
                      <a:endParaRPr lang="zh-CN" altLang="en-US" sz="1400" dirty="0">
                        <a:highlight>
                          <a:srgbClr val="B2B2B2"/>
                        </a:highlight>
                        <a:latin typeface="+mn-lt"/>
                      </a:endParaRPr>
                    </a:p>
                  </a:txBody>
                  <a:tcPr/>
                </a:tc>
                <a:tc>
                  <a:txBody>
                    <a:bodyPr/>
                    <a:lstStyle/>
                    <a:p>
                      <a:endParaRPr lang="zh-CN" altLang="en-US" sz="1400" dirty="0">
                        <a:highlight>
                          <a:srgbClr val="B2B2B2"/>
                        </a:highlight>
                        <a:latin typeface="+mn-lt"/>
                      </a:endParaRPr>
                    </a:p>
                  </a:txBody>
                  <a:tcPr/>
                </a:tc>
                <a:tc>
                  <a:txBody>
                    <a:bodyPr/>
                    <a:lstStyle/>
                    <a:p>
                      <a:r>
                        <a:rPr lang="en-US" altLang="zh-CN" sz="1400" dirty="0">
                          <a:highlight>
                            <a:srgbClr val="B2B2B2"/>
                          </a:highlight>
                          <a:latin typeface="+mn-lt"/>
                        </a:rPr>
                        <a:t>SA WGs</a:t>
                      </a:r>
                      <a:endParaRPr lang="zh-CN" altLang="en-US" sz="1400" dirty="0">
                        <a:highlight>
                          <a:srgbClr val="B2B2B2"/>
                        </a:highlight>
                        <a:latin typeface="+mn-lt"/>
                      </a:endParaRPr>
                    </a:p>
                  </a:txBody>
                  <a:tcPr/>
                </a:tc>
                <a:extLst>
                  <a:ext uri="{0D108BD9-81ED-4DB2-BD59-A6C34878D82A}">
                    <a16:rowId xmlns:a16="http://schemas.microsoft.com/office/drawing/2014/main" val="88270779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SA5#158</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18 Nov 2024 - 22 Nov 2024</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Orlando , US</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3748246202"/>
                  </a:ext>
                </a:extLst>
              </a:tr>
              <a:tr h="370840">
                <a:tc>
                  <a:txBody>
                    <a:bodyPr/>
                    <a:lstStyle/>
                    <a:p>
                      <a:pPr algn="ctr"/>
                      <a:r>
                        <a:rPr lang="en-US" altLang="zh-CN" sz="1400" b="1" dirty="0">
                          <a:latin typeface="+mn-lt"/>
                        </a:rPr>
                        <a:t>SA#106</a:t>
                      </a:r>
                      <a:endParaRPr lang="zh-CN" altLang="en-US" sz="1400" b="1" dirty="0">
                        <a:latin typeface="+mn-lt"/>
                      </a:endParaRPr>
                    </a:p>
                  </a:txBody>
                  <a:tcPr>
                    <a:solidFill>
                      <a:schemeClr val="accent6">
                        <a:lumMod val="40000"/>
                        <a:lumOff val="60000"/>
                      </a:schemeClr>
                    </a:solidFill>
                  </a:tcPr>
                </a:tc>
                <a:tc>
                  <a:txBody>
                    <a:bodyPr/>
                    <a:lstStyle/>
                    <a:p>
                      <a:r>
                        <a:rPr lang="en-US" altLang="zh-CN" sz="1400" dirty="0">
                          <a:latin typeface="+mn-lt"/>
                        </a:rPr>
                        <a:t>10 Dec 2024 - 13 Dec 2024</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Madrid , ES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4" name="Rectangle 3">
            <a:extLst>
              <a:ext uri="{FF2B5EF4-FFF2-40B4-BE49-F238E27FC236}">
                <a16:creationId xmlns:a16="http://schemas.microsoft.com/office/drawing/2014/main" id="{D323C98B-B5F1-4CEC-9869-2E772328F176}"/>
              </a:ext>
            </a:extLst>
          </p:cNvPr>
          <p:cNvSpPr/>
          <p:nvPr/>
        </p:nvSpPr>
        <p:spPr>
          <a:xfrm>
            <a:off x="530352" y="5701597"/>
            <a:ext cx="11277648" cy="400110"/>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780807304"/>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6978-ADB7-4B9F-B520-9A9095F893E9}"/>
              </a:ext>
            </a:extLst>
          </p:cNvPr>
          <p:cNvSpPr>
            <a:spLocks noGrp="1"/>
          </p:cNvSpPr>
          <p:nvPr>
            <p:ph type="title"/>
          </p:nvPr>
        </p:nvSpPr>
        <p:spPr/>
        <p:txBody>
          <a:bodyPr/>
          <a:lstStyle/>
          <a:p>
            <a:r>
              <a:rPr lang="en-US" altLang="zh-CN" dirty="0"/>
              <a:t>3GPP SA &amp; SA5 meeting calendar (2025)</a:t>
            </a:r>
            <a:endParaRPr lang="zh-CN" altLang="en-US" dirty="0"/>
          </a:p>
        </p:txBody>
      </p:sp>
      <p:graphicFrame>
        <p:nvGraphicFramePr>
          <p:cNvPr id="5" name="Table 4">
            <a:extLst>
              <a:ext uri="{FF2B5EF4-FFF2-40B4-BE49-F238E27FC236}">
                <a16:creationId xmlns:a16="http://schemas.microsoft.com/office/drawing/2014/main" id="{EE2ABE0A-6261-4D81-9898-D47AECAEF115}"/>
              </a:ext>
            </a:extLst>
          </p:cNvPr>
          <p:cNvGraphicFramePr>
            <a:graphicFrameLocks noGrp="1"/>
          </p:cNvGraphicFramePr>
          <p:nvPr>
            <p:extLst/>
          </p:nvPr>
        </p:nvGraphicFramePr>
        <p:xfrm>
          <a:off x="719424" y="1339284"/>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US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US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4" name="Rectangle 3">
            <a:extLst>
              <a:ext uri="{FF2B5EF4-FFF2-40B4-BE49-F238E27FC236}">
                <a16:creationId xmlns:a16="http://schemas.microsoft.com/office/drawing/2014/main" id="{9FAA57BB-47EF-4D7E-935F-27ED17DAF74C}"/>
              </a:ext>
            </a:extLst>
          </p:cNvPr>
          <p:cNvSpPr/>
          <p:nvPr/>
        </p:nvSpPr>
        <p:spPr>
          <a:xfrm>
            <a:off x="493777" y="5463853"/>
            <a:ext cx="11277648" cy="769441"/>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 3 meetings in Europe, 1 in Japan, 1 in China, 1 in US.</a:t>
            </a:r>
          </a:p>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073445891"/>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14CAA9-BDA7-4DB1-A5F7-998FB5159FBD}"/>
              </a:ext>
            </a:extLst>
          </p:cNvPr>
          <p:cNvSpPr>
            <a:spLocks noGrp="1"/>
          </p:cNvSpPr>
          <p:nvPr>
            <p:ph type="title"/>
          </p:nvPr>
        </p:nvSpPr>
        <p:spPr>
          <a:xfrm>
            <a:off x="652463" y="228600"/>
            <a:ext cx="9102725" cy="1143000"/>
          </a:xfrm>
        </p:spPr>
        <p:txBody>
          <a:bodyPr/>
          <a:lstStyle/>
          <a:p>
            <a:r>
              <a:rPr lang="en-US" altLang="zh-CN" dirty="0"/>
              <a:t>3GPP SA &amp; SA5 meeting calendar (2026)</a:t>
            </a:r>
            <a:endParaRPr lang="zh-CN" altLang="en-US" dirty="0"/>
          </a:p>
        </p:txBody>
      </p:sp>
      <p:graphicFrame>
        <p:nvGraphicFramePr>
          <p:cNvPr id="5" name="Table 4">
            <a:extLst>
              <a:ext uri="{FF2B5EF4-FFF2-40B4-BE49-F238E27FC236}">
                <a16:creationId xmlns:a16="http://schemas.microsoft.com/office/drawing/2014/main" id="{DB4A04DC-420B-4128-8CEB-E0767096260F}"/>
              </a:ext>
            </a:extLst>
          </p:cNvPr>
          <p:cNvGraphicFramePr>
            <a:graphicFrameLocks noGrp="1"/>
          </p:cNvGraphicFramePr>
          <p:nvPr>
            <p:extLst/>
          </p:nvPr>
        </p:nvGraphicFramePr>
        <p:xfrm>
          <a:off x="719424" y="1339283"/>
          <a:ext cx="11052000" cy="4032114"/>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370840">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70840">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70840">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2369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061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301414">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621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309600">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Europe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70840">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7" name="TextBox 6">
            <a:extLst>
              <a:ext uri="{FF2B5EF4-FFF2-40B4-BE49-F238E27FC236}">
                <a16:creationId xmlns:a16="http://schemas.microsoft.com/office/drawing/2014/main" id="{9A885C84-341C-4314-B227-C6BA7B41ED59}"/>
              </a:ext>
            </a:extLst>
          </p:cNvPr>
          <p:cNvSpPr txBox="1"/>
          <p:nvPr/>
        </p:nvSpPr>
        <p:spPr>
          <a:xfrm>
            <a:off x="8301963" y="6033362"/>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sp>
        <p:nvSpPr>
          <p:cNvPr id="8" name="Rectangle 7">
            <a:extLst>
              <a:ext uri="{FF2B5EF4-FFF2-40B4-BE49-F238E27FC236}">
                <a16:creationId xmlns:a16="http://schemas.microsoft.com/office/drawing/2014/main" id="{006AE48C-22EC-408D-ABFA-A36CECBF71DA}"/>
              </a:ext>
            </a:extLst>
          </p:cNvPr>
          <p:cNvSpPr/>
          <p:nvPr/>
        </p:nvSpPr>
        <p:spPr>
          <a:xfrm>
            <a:off x="449351" y="5523992"/>
            <a:ext cx="11458223" cy="400110"/>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2026, </a:t>
            </a:r>
            <a:r>
              <a:rPr lang="en-US" altLang="en-US" sz="2000" kern="0" dirty="0">
                <a:highlight>
                  <a:srgbClr val="00FFFF"/>
                </a:highlight>
                <a:latin typeface="Calibri"/>
              </a:rPr>
              <a:t>SA5 meetings </a:t>
            </a:r>
            <a:r>
              <a:rPr lang="en-US" altLang="en-US" sz="2000" kern="0" dirty="0">
                <a:solidFill>
                  <a:prstClr val="black"/>
                </a:solidFill>
                <a:highlight>
                  <a:srgbClr val="00FFFF"/>
                </a:highlight>
                <a:latin typeface="Calibri"/>
              </a:rPr>
              <a:t>to be collocated with other SA WG as much as possible</a:t>
            </a:r>
            <a:r>
              <a:rPr lang="en-US" altLang="en-US" sz="2000" kern="0" dirty="0">
                <a:solidFill>
                  <a:prstClr val="black"/>
                </a:solidFill>
                <a:latin typeface="Calibri"/>
              </a:rPr>
              <a:t>.</a:t>
            </a:r>
          </a:p>
        </p:txBody>
      </p:sp>
    </p:spTree>
    <p:extLst>
      <p:ext uri="{BB962C8B-B14F-4D97-AF65-F5344CB8AC3E}">
        <p14:creationId xmlns:p14="http://schemas.microsoft.com/office/powerpoint/2010/main" val="2674670480"/>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186035"/>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1560513" lvl="2" indent="-342900">
              <a:buBlip>
                <a:blip r:embed="rId2"/>
              </a:buBlip>
            </a:pPr>
            <a:r>
              <a:rPr lang="en-US" altLang="zh-CN" sz="1600" dirty="0"/>
              <a:t>Chen Shan (Huawei) as Charging YAML Code moderator</a:t>
            </a:r>
          </a:p>
          <a:p>
            <a:pPr marL="1560513" lvl="2" indent="-342900">
              <a:buBlip>
                <a:blip r:embed="rId2"/>
              </a:buBlip>
            </a:pPr>
            <a:r>
              <a:rPr lang="en-US" altLang="zh-CN" sz="1600" dirty="0"/>
              <a:t>Robert Törnkvist (Ericsson) as Charging ASN.1 Code moderator</a:t>
            </a:r>
          </a:p>
          <a:p>
            <a:pPr marL="950913" lvl="1" indent="-342900">
              <a:buBlip>
                <a:blip r:embed="rId2"/>
              </a:buBlip>
            </a:pPr>
            <a:r>
              <a:rPr lang="en-US" altLang="zh-CN" sz="1600" dirty="0"/>
              <a:t>Stage 3 forge is supported by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TUs) </a:t>
            </a:r>
            <a:endParaRPr lang="zh-CN" altLang="en-US" sz="4000" dirty="0"/>
          </a:p>
        </p:txBody>
      </p:sp>
      <p:graphicFrame>
        <p:nvGraphicFramePr>
          <p:cNvPr id="12" name="Table 11">
            <a:extLst>
              <a:ext uri="{FF2B5EF4-FFF2-40B4-BE49-F238E27FC236}">
                <a16:creationId xmlns:a16="http://schemas.microsoft.com/office/drawing/2014/main" id="{C9076C41-2794-444E-BF78-487AF24E1DE8}"/>
              </a:ext>
            </a:extLst>
          </p:cNvPr>
          <p:cNvGraphicFramePr>
            <a:graphicFrameLocks noGrp="1"/>
          </p:cNvGraphicFramePr>
          <p:nvPr>
            <p:extLst>
              <p:ext uri="{D42A27DB-BD31-4B8C-83A1-F6EECF244321}">
                <p14:modId xmlns:p14="http://schemas.microsoft.com/office/powerpoint/2010/main" val="2175876154"/>
              </p:ext>
            </p:extLst>
          </p:nvPr>
        </p:nvGraphicFramePr>
        <p:xfrm>
          <a:off x="367201" y="1371600"/>
          <a:ext cx="3699108" cy="4564380"/>
        </p:xfrm>
        <a:graphic>
          <a:graphicData uri="http://schemas.openxmlformats.org/drawingml/2006/table">
            <a:tbl>
              <a:tblPr/>
              <a:tblGrid>
                <a:gridCol w="741599">
                  <a:extLst>
                    <a:ext uri="{9D8B030D-6E8A-4147-A177-3AD203B41FA5}">
                      <a16:colId xmlns:a16="http://schemas.microsoft.com/office/drawing/2014/main" val="1429720987"/>
                    </a:ext>
                  </a:extLst>
                </a:gridCol>
                <a:gridCol w="993600">
                  <a:extLst>
                    <a:ext uri="{9D8B030D-6E8A-4147-A177-3AD203B41FA5}">
                      <a16:colId xmlns:a16="http://schemas.microsoft.com/office/drawing/2014/main" val="3786712831"/>
                    </a:ext>
                  </a:extLst>
                </a:gridCol>
                <a:gridCol w="878400">
                  <a:extLst>
                    <a:ext uri="{9D8B030D-6E8A-4147-A177-3AD203B41FA5}">
                      <a16:colId xmlns:a16="http://schemas.microsoft.com/office/drawing/2014/main" val="1740488768"/>
                    </a:ext>
                  </a:extLst>
                </a:gridCol>
                <a:gridCol w="1085509">
                  <a:extLst>
                    <a:ext uri="{9D8B030D-6E8A-4147-A177-3AD203B41FA5}">
                      <a16:colId xmlns:a16="http://schemas.microsoft.com/office/drawing/2014/main" val="1986883981"/>
                    </a:ext>
                  </a:extLst>
                </a:gridCol>
              </a:tblGrid>
              <a:tr h="304496">
                <a:tc>
                  <a:txBody>
                    <a:bodyPr/>
                    <a:lstStyle/>
                    <a:p>
                      <a:pPr algn="ctr" fontAlgn="b"/>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effectLst/>
                          <a:latin typeface="+mn-lt"/>
                          <a:ea typeface="等线" panose="02010600030101010101" pitchFamily="2" charset="-122"/>
                        </a:rPr>
                        <a:t>Planned</a:t>
                      </a:r>
                      <a:r>
                        <a:rPr lang="en-US" altLang="zh-CN" sz="1200" b="1" i="0" u="none" strike="noStrike">
                          <a:solidFill>
                            <a:srgbClr val="000000"/>
                          </a:solidFill>
                          <a:effectLst/>
                          <a:latin typeface="+mn-lt"/>
                          <a:ea typeface="等线" panose="02010600030101010101" pitchFamily="2" charset="-122"/>
                        </a:rPr>
                        <a:t>/consumed </a:t>
                      </a:r>
                      <a:r>
                        <a:rPr lang="en-US" altLang="zh-CN" sz="1200" b="1" i="0" u="none" strike="noStrike" dirty="0">
                          <a:solidFill>
                            <a:srgbClr val="000000"/>
                          </a:solidFill>
                          <a:effectLst/>
                          <a:latin typeface="+mn-lt"/>
                          <a:ea typeface="等线" panose="02010600030101010101" pitchFamily="2" charset="-122"/>
                        </a:rPr>
                        <a:t>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ea typeface="等线" panose="02010600030101010101" pitchFamily="2" charset="-122"/>
                        </a:rPr>
                        <a:t>Bonus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ea typeface="等线" panose="02010600030101010101" pitchFamily="2" charset="-122"/>
                        </a:rPr>
                        <a:t>Total consumed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70658"/>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AIML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FF"/>
                          </a:solidFill>
                          <a:effectLst/>
                          <a:latin typeface="+mn-lt"/>
                          <a:ea typeface="等线" panose="02010600030101010101" pitchFamily="2" charset="-122"/>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56207"/>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MDA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ea typeface="等线" panose="02010600030101010101" pitchFamily="2" charset="-122"/>
                        </a:rPr>
                        <a:t>0.33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5.03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043056"/>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IDM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3.76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495246"/>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CCL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866869"/>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NDT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249568"/>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CMO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11284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MSEC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290559"/>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SBMA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FF"/>
                          </a:solidFill>
                          <a:effectLst/>
                          <a:uLnTx/>
                          <a:uFillTx/>
                          <a:latin typeface="Calibri"/>
                          <a:ea typeface="等线" panose="02010600030101010101" pitchFamily="2" charset="-122"/>
                          <a:cs typeface="+mn-cs"/>
                        </a:rPr>
                        <a:t>-</a:t>
                      </a:r>
                      <a:endParaRPr lang="en-US" altLang="zh-CN" sz="1200" b="0" i="0" u="none" strike="noStrike" dirty="0">
                        <a:solidFill>
                          <a:srgbClr val="0000FF"/>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036294"/>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PTM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079670"/>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MADCOL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423071"/>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SREP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399851"/>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PM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443881"/>
                  </a:ext>
                </a:extLst>
              </a:tr>
              <a:tr h="104279">
                <a:tc>
                  <a:txBody>
                    <a:bodyPr/>
                    <a:lstStyle/>
                    <a:p>
                      <a:pPr algn="ctr" fontAlgn="b"/>
                      <a:r>
                        <a:rPr lang="en-US" sz="1200" b="1" i="0" u="none" strike="noStrike" dirty="0" err="1">
                          <a:solidFill>
                            <a:srgbClr val="000000"/>
                          </a:solidFill>
                          <a:effectLst/>
                          <a:latin typeface="+mn-lt"/>
                          <a:ea typeface="等线" panose="02010600030101010101" pitchFamily="2" charset="-122"/>
                        </a:rPr>
                        <a:t>AdNRM</a:t>
                      </a:r>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599716"/>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TMQ</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01251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NTNM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57127"/>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IABM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699401"/>
                  </a:ext>
                </a:extLst>
              </a:tr>
              <a:tr h="104279">
                <a:tc>
                  <a:txBody>
                    <a:bodyPr/>
                    <a:lstStyle/>
                    <a:p>
                      <a:pPr algn="ctr" fontAlgn="b"/>
                      <a:r>
                        <a:rPr lang="en-US" sz="1200" b="0" i="0" u="none" strike="noStrike" dirty="0" err="1">
                          <a:solidFill>
                            <a:srgbClr val="000000"/>
                          </a:solidFill>
                          <a:effectLst/>
                          <a:latin typeface="+mn-lt"/>
                          <a:ea typeface="等线" panose="02010600030101010101" pitchFamily="2" charset="-122"/>
                        </a:rPr>
                        <a:t>RedcapM</a:t>
                      </a:r>
                      <a:endParaRPr lang="en-US"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913108"/>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NWDAF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38343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NSM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dirty="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639434"/>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103406"/>
                  </a:ext>
                </a:extLst>
              </a:tr>
              <a:tr h="104279">
                <a:tc>
                  <a:txBody>
                    <a:bodyPr/>
                    <a:lstStyle/>
                    <a:p>
                      <a:pPr algn="ctr" fontAlgn="b"/>
                      <a:r>
                        <a:rPr lang="en-US" sz="1200" b="0" i="0" u="none" strike="noStrike" dirty="0" err="1">
                          <a:solidFill>
                            <a:srgbClr val="0000FF"/>
                          </a:solidFill>
                          <a:effectLst/>
                          <a:latin typeface="+mn-lt"/>
                          <a:ea typeface="等线" panose="02010600030101010101" pitchFamily="2" charset="-122"/>
                        </a:rPr>
                        <a:t>MExpo</a:t>
                      </a:r>
                      <a:endParaRPr lang="en-US" sz="1200" b="0" i="0" u="none" strike="noStrike" dirty="0">
                        <a:solidFill>
                          <a:srgbClr val="0000FF"/>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4.55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077712"/>
                  </a:ext>
                </a:extLst>
              </a:tr>
              <a:tr h="185086">
                <a:tc>
                  <a:txBody>
                    <a:bodyPr/>
                    <a:lstStyle/>
                    <a:p>
                      <a:pPr algn="ctr" fontAlgn="b"/>
                      <a:r>
                        <a:rPr lang="en-US" sz="1200" b="1" i="0" u="none" strike="noStrike" dirty="0" err="1">
                          <a:solidFill>
                            <a:srgbClr val="000000"/>
                          </a:solidFill>
                          <a:effectLst/>
                          <a:latin typeface="+mn-lt"/>
                          <a:ea typeface="等线" panose="02010600030101010101" pitchFamily="2" charset="-122"/>
                        </a:rPr>
                        <a:t>Mons</a:t>
                      </a:r>
                      <a:r>
                        <a:rPr lang="en-US" altLang="zh-CN" sz="1200" b="1" i="0" u="none" strike="noStrike" dirty="0" err="1">
                          <a:solidFill>
                            <a:srgbClr val="000000"/>
                          </a:solidFill>
                          <a:effectLst/>
                          <a:latin typeface="+mn-lt"/>
                          <a:ea typeface="等线" panose="02010600030101010101" pitchFamily="2" charset="-122"/>
                        </a:rPr>
                        <a:t>traM</a:t>
                      </a:r>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561816"/>
                  </a:ext>
                </a:extLst>
              </a:tr>
            </a:tbl>
          </a:graphicData>
        </a:graphic>
      </p:graphicFrame>
      <p:graphicFrame>
        <p:nvGraphicFramePr>
          <p:cNvPr id="13" name="Chart 12">
            <a:extLst>
              <a:ext uri="{FF2B5EF4-FFF2-40B4-BE49-F238E27FC236}">
                <a16:creationId xmlns:a16="http://schemas.microsoft.com/office/drawing/2014/main" id="{54C26CFE-4ED5-498A-B8DE-2BD71C13B0BC}"/>
              </a:ext>
            </a:extLst>
          </p:cNvPr>
          <p:cNvGraphicFramePr>
            <a:graphicFrameLocks/>
          </p:cNvGraphicFramePr>
          <p:nvPr>
            <p:extLst>
              <p:ext uri="{D42A27DB-BD31-4B8C-83A1-F6EECF244321}">
                <p14:modId xmlns:p14="http://schemas.microsoft.com/office/powerpoint/2010/main" val="668423360"/>
              </p:ext>
            </p:extLst>
          </p:nvPr>
        </p:nvGraphicFramePr>
        <p:xfrm>
          <a:off x="4312800" y="1371600"/>
          <a:ext cx="7566863" cy="348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F41C6069-4879-4782-91DF-E2EFA11013FA}"/>
              </a:ext>
            </a:extLst>
          </p:cNvPr>
          <p:cNvSpPr/>
          <p:nvPr/>
        </p:nvSpPr>
        <p:spPr>
          <a:xfrm>
            <a:off x="4750608" y="5175378"/>
            <a:ext cx="6750169" cy="492443"/>
          </a:xfrm>
          <a:prstGeom prst="rect">
            <a:avLst/>
          </a:prstGeom>
        </p:spPr>
        <p:txBody>
          <a:bodyPr wrap="square">
            <a:spAutoFit/>
          </a:bodyPr>
          <a:lstStyle/>
          <a:p>
            <a:r>
              <a:rPr lang="en-US" altLang="zh-CN" b="1" dirty="0"/>
              <a:t>Observation/Analysis: </a:t>
            </a:r>
            <a:r>
              <a:rPr lang="en-US" altLang="zh-CN" dirty="0"/>
              <a:t>Average TU for a study topic should be around 8~10 TU, adding TU in normative phase, 10~15 TU per topic in total in a release would be desired. </a:t>
            </a:r>
          </a:p>
        </p:txBody>
      </p:sp>
    </p:spTree>
    <p:extLst>
      <p:ext uri="{BB962C8B-B14F-4D97-AF65-F5344CB8AC3E}">
        <p14:creationId xmlns:p14="http://schemas.microsoft.com/office/powerpoint/2010/main" val="626296016"/>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highlight>
                            <a:srgbClr val="FFFF00"/>
                          </a:highlight>
                          <a:latin typeface="+mn-lt"/>
                        </a:rPr>
                        <a:t>Apr. 2024~Dec.2024:</a:t>
                      </a:r>
                    </a:p>
                    <a:p>
                      <a:r>
                        <a:rPr lang="en-US" altLang="zh-CN" sz="1200" b="1" dirty="0">
                          <a:highlight>
                            <a:srgbClr val="FFFF00"/>
                          </a:highlight>
                          <a:latin typeface="+mn-lt"/>
                        </a:rPr>
                        <a:t>SA5#154~#158 (5 meetings)</a:t>
                      </a:r>
                      <a:endParaRPr lang="zh-CN" altLang="en-US" sz="1200" b="1" dirty="0">
                        <a:highlight>
                          <a:srgbClr val="FFFF00"/>
                        </a:highlight>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highlight>
                            <a:srgbClr val="FFFF00"/>
                          </a:highlight>
                          <a:latin typeface="+mn-lt"/>
                        </a:rPr>
                        <a:t>14 TU*5 meetings= 70 TU</a:t>
                      </a:r>
                      <a:endParaRPr lang="zh-CN" altLang="en-US" sz="1200" dirty="0">
                        <a:highlight>
                          <a:srgbClr val="FFFF00"/>
                        </a:highlight>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3712515715"/>
              </p:ext>
            </p:extLst>
          </p:nvPr>
        </p:nvGraphicFramePr>
        <p:xfrm>
          <a:off x="573206" y="1663480"/>
          <a:ext cx="10867945" cy="3993365"/>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353442">
                  <a:extLst>
                    <a:ext uri="{9D8B030D-6E8A-4147-A177-3AD203B41FA5}">
                      <a16:colId xmlns:a16="http://schemas.microsoft.com/office/drawing/2014/main" val="2473753773"/>
                    </a:ext>
                  </a:extLst>
                </a:gridCol>
                <a:gridCol w="942081">
                  <a:extLst>
                    <a:ext uri="{9D8B030D-6E8A-4147-A177-3AD203B41FA5}">
                      <a16:colId xmlns:a16="http://schemas.microsoft.com/office/drawing/2014/main" val="160253941"/>
                    </a:ext>
                  </a:extLst>
                </a:gridCol>
                <a:gridCol w="1594817">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UID</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149285">
                <a:tc>
                  <a:txBody>
                    <a:bodyPr/>
                    <a:lstStyle/>
                    <a:p>
                      <a:pPr algn="l" fontAlgn="t"/>
                      <a:r>
                        <a:rPr lang="en-US" sz="1400" b="0" i="0" u="none" strike="noStrike" dirty="0">
                          <a:solidFill>
                            <a:srgbClr val="000000"/>
                          </a:solidFill>
                          <a:effectLst/>
                          <a:latin typeface="+mn-lt"/>
                          <a:ea typeface="宋体" panose="02010600030101010101" pitchFamily="2" charset="-122"/>
                        </a:rPr>
                        <a:t>SP-241552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aspects of Network Digital Twin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sz="1400" kern="1200" dirty="0">
                          <a:solidFill>
                            <a:srgbClr val="000000"/>
                          </a:solidFill>
                          <a:effectLst/>
                          <a:latin typeface="+mn-lt"/>
                          <a:ea typeface="PMingLiU"/>
                          <a:cs typeface="+mn-cs"/>
                        </a:rPr>
                        <a:t>WID NEW</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1060005</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NDT</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267151"/>
                  </a:ext>
                </a:extLst>
              </a:tr>
              <a:tr h="268713">
                <a:tc>
                  <a:txBody>
                    <a:bodyPr/>
                    <a:lstStyle/>
                    <a:p>
                      <a:pPr algn="l" fontAlgn="t"/>
                      <a:r>
                        <a:rPr lang="en-US" sz="1400" b="0" i="0" u="none" strike="noStrike">
                          <a:solidFill>
                            <a:srgbClr val="000000"/>
                          </a:solidFill>
                          <a:effectLst/>
                          <a:latin typeface="+mn-lt"/>
                          <a:ea typeface="宋体" panose="02010600030101010101" pitchFamily="2" charset="-122"/>
                        </a:rPr>
                        <a:t>SP-241553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Service Based Management Architecture enhancement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1060006</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SBMA_Ph3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013364"/>
                  </a:ext>
                </a:extLst>
              </a:tr>
              <a:tr h="0">
                <a:tc>
                  <a:txBody>
                    <a:bodyPr/>
                    <a:lstStyle/>
                    <a:p>
                      <a:pPr algn="l" fontAlgn="t"/>
                      <a:r>
                        <a:rPr lang="en-US" sz="1400" b="0" i="0" u="none" strike="noStrike">
                          <a:solidFill>
                            <a:srgbClr val="000000"/>
                          </a:solidFill>
                          <a:effectLst/>
                          <a:latin typeface="+mn-lt"/>
                          <a:ea typeface="宋体" panose="02010600030101010101" pitchFamily="2" charset="-122"/>
                        </a:rPr>
                        <a:t>SP-241554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energy efficiency and energy saving aspects of 5G networks and services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solidFill>
                            <a:srgbClr val="000000"/>
                          </a:solidFill>
                          <a:effectLst/>
                          <a:latin typeface="+mn-lt"/>
                          <a:ea typeface="宋体" panose="02010600030101010101" pitchFamily="2" charset="-122"/>
                        </a:rPr>
                        <a:t>1060007</a:t>
                      </a:r>
                      <a:endParaRPr lang="zh-CN" sz="1400" dirty="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Energy_OAM_Ph3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aspects of RedCap features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1060008</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NR_RedCap_OAM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Enhanced OAM for management exposure to external consumers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1060009</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MExpo</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Closed Control Loop Management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1060010</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CCLM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AI/ML management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1060011</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AIML_MGT_Ph2</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for MonStra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1060012</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Monstra</a:t>
                      </a:r>
                      <a:r>
                        <a:rPr lang="en-US" altLang="zh-CN" sz="1400" kern="1200" dirty="0">
                          <a:solidFill>
                            <a:srgbClr val="000000"/>
                          </a:solidFill>
                          <a:effectLst/>
                          <a:latin typeface="+mn-lt"/>
                          <a:ea typeface="PMingLiU"/>
                          <a:cs typeface="+mn-cs"/>
                        </a:rPr>
                        <a:t>-OAM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intent driven management services for mobile network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1060013</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IDMS_MN_Ph3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Data Analytics (MDA) –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1060014</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eMDAS_Ph3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411630"/>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of IAB nodes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1060015</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NR_mobile_IAB_OAM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346741"/>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Aspects of NTN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1060016</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NTN_OAM_Ph2</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612882"/>
                  </a:ext>
                </a:extLst>
              </a:tr>
              <a:tr h="110298">
                <a:tc>
                  <a:txBody>
                    <a:bodyPr/>
                    <a:lstStyle/>
                    <a:p>
                      <a:pPr marL="0" algn="l" defTabSz="1219170" rtl="0" eaLnBrk="1" fontAlgn="t" latinLnBrk="0" hangingPunct="1"/>
                      <a:r>
                        <a:rPr lang="en-US" sz="1400" b="0" i="0" u="none" strike="noStrike" kern="1200" dirty="0">
                          <a:solidFill>
                            <a:srgbClr val="000000"/>
                          </a:solidFill>
                          <a:effectLst/>
                          <a:latin typeface="+mn-lt"/>
                          <a:ea typeface="宋体" panose="02010600030101010101" pitchFamily="2" charset="-122"/>
                          <a:cs typeface="+mn-cs"/>
                        </a:rPr>
                        <a:t>SP-241564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fontAlgn="t" latinLnBrk="0" hangingPunct="1"/>
                      <a:r>
                        <a:rPr lang="en-US" sz="1400" b="0" i="0" u="none" strike="noStrike" kern="1200" dirty="0">
                          <a:solidFill>
                            <a:srgbClr val="000000"/>
                          </a:solidFill>
                          <a:effectLst/>
                          <a:latin typeface="+mn-lt"/>
                          <a:ea typeface="宋体" panose="02010600030101010101" pitchFamily="2" charset="-122"/>
                          <a:cs typeface="+mn-cs"/>
                        </a:rPr>
                        <a:t>New WID on Management of Network Sharing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solidFill>
                            <a:srgbClr val="000000"/>
                          </a:solidFill>
                          <a:effectLst/>
                          <a:latin typeface="+mn-lt"/>
                          <a:ea typeface="宋体" panose="02010600030101010101" pitchFamily="2" charset="-122"/>
                        </a:rPr>
                        <a:t>1060017</a:t>
                      </a:r>
                      <a:endParaRPr lang="zh-CN" sz="1400" dirty="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NetShare_OAM_Ph3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844701"/>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5990935" cy="292388"/>
          </a:xfrm>
          <a:prstGeom prst="rect">
            <a:avLst/>
          </a:prstGeom>
          <a:noFill/>
        </p:spPr>
        <p:txBody>
          <a:bodyPr wrap="none" rtlCol="0">
            <a:spAutoFit/>
          </a:bodyPr>
          <a:lstStyle/>
          <a:p>
            <a:r>
              <a:rPr lang="en-US" altLang="zh-CN" b="1" dirty="0">
                <a:solidFill>
                  <a:srgbClr val="FF0000"/>
                </a:solidFill>
                <a:latin typeface="+mn-lt"/>
              </a:rPr>
              <a:t>13</a:t>
            </a:r>
            <a:r>
              <a:rPr lang="en-US" altLang="zh-CN" b="1" dirty="0">
                <a:latin typeface="+mn-lt"/>
              </a:rPr>
              <a:t> new Rel-19 study/work items sent for SA approval, including </a:t>
            </a:r>
            <a:r>
              <a:rPr lang="en-US" altLang="zh-CN" b="1" dirty="0">
                <a:solidFill>
                  <a:srgbClr val="FF0000"/>
                </a:solidFill>
                <a:latin typeface="+mn-lt"/>
              </a:rPr>
              <a:t>13</a:t>
            </a:r>
            <a:r>
              <a:rPr lang="en-US" altLang="zh-CN" b="1" dirty="0">
                <a:latin typeface="+mn-lt"/>
              </a:rPr>
              <a:t> OAM work items</a:t>
            </a:r>
            <a:endParaRPr lang="zh-CN" altLang="en-US" b="1" dirty="0">
              <a:latin typeface="+mn-lt"/>
            </a:endParaRPr>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val="2214513589"/>
              </p:ext>
            </p:extLst>
          </p:nvPr>
        </p:nvGraphicFramePr>
        <p:xfrm>
          <a:off x="422485" y="1429952"/>
          <a:ext cx="11347029" cy="3176496"/>
        </p:xfrm>
        <a:graphic>
          <a:graphicData uri="http://schemas.openxmlformats.org/drawingml/2006/table">
            <a:tbl>
              <a:tblPr/>
              <a:tblGrid>
                <a:gridCol w="923915">
                  <a:extLst>
                    <a:ext uri="{9D8B030D-6E8A-4147-A177-3AD203B41FA5}">
                      <a16:colId xmlns:a16="http://schemas.microsoft.com/office/drawing/2014/main" val="20000"/>
                    </a:ext>
                  </a:extLst>
                </a:gridCol>
                <a:gridCol w="1102405">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560906">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SP-241565</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Rel-19</a:t>
                      </a:r>
                      <a:endParaRPr lang="zh-CN" alt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WID on 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Add new objective to support multi-RAT deployments</a:t>
                      </a: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SP-241566</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Rel-19</a:t>
                      </a:r>
                      <a:endParaRPr lang="zh-CN" alt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Update TU allocation, group decided to use Rel-19 for cloud management study only. </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636710"/>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SP-241567</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err="1">
                          <a:solidFill>
                            <a:schemeClr val="tx1"/>
                          </a:solidFill>
                          <a:effectLst/>
                          <a:latin typeface="+mn-lt"/>
                          <a:ea typeface="+mn-ea"/>
                          <a:cs typeface="Arial" panose="020B0604020202020204" pitchFamily="34" charset="0"/>
                        </a:rPr>
                        <a:t>Downscoping</a:t>
                      </a:r>
                      <a:r>
                        <a:rPr lang="en-US" altLang="zh-CN" sz="1200" kern="1200" dirty="0">
                          <a:solidFill>
                            <a:schemeClr val="tx1"/>
                          </a:solidFill>
                          <a:effectLst/>
                          <a:latin typeface="+mn-lt"/>
                          <a:ea typeface="+mn-ea"/>
                          <a:cs typeface="Arial" panose="020B0604020202020204" pitchFamily="34" charset="0"/>
                        </a:rPr>
                        <a:t> study, remove management support to SA1 and SA6. </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SP-241568</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the management support to RAN EE in Rel-19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1469362"/>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SID on 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the study for generic mechanism and common data type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413390">
                <a:tc>
                  <a:txBody>
                    <a:bodyPr/>
                    <a:lstStyle/>
                    <a:p>
                      <a:pPr algn="l" fontAlgn="t"/>
                      <a:r>
                        <a:rPr lang="en-US" sz="1200" b="0" i="0" u="none" strike="noStrike" dirty="0">
                          <a:solidFill>
                            <a:srgbClr val="000000"/>
                          </a:solidFill>
                          <a:effectLst/>
                          <a:latin typeface="+mn-lt"/>
                          <a:ea typeface="宋体" panose="02010600030101010101" pitchFamily="2" charset="-122"/>
                        </a:rPr>
                        <a:t>SP-241570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SID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exposure study to network slicing. </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bl>
          </a:graphicData>
        </a:graphic>
      </p:graphicFrame>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3898247" cy="292388"/>
          </a:xfrm>
          <a:prstGeom prst="rect">
            <a:avLst/>
          </a:prstGeom>
          <a:noFill/>
        </p:spPr>
        <p:txBody>
          <a:bodyPr wrap="none" rtlCol="0">
            <a:spAutoFit/>
          </a:bodyPr>
          <a:lstStyle/>
          <a:p>
            <a:r>
              <a:rPr lang="en-US" altLang="zh-CN" b="1" dirty="0">
                <a:solidFill>
                  <a:srgbClr val="FF0000"/>
                </a:solidFill>
                <a:latin typeface="+mn-lt"/>
              </a:rPr>
              <a:t>6</a:t>
            </a:r>
            <a:r>
              <a:rPr lang="en-US" altLang="zh-CN" b="1" dirty="0">
                <a:latin typeface="+mn-lt"/>
              </a:rPr>
              <a:t> revised OAM study/work items sent for SA approval</a:t>
            </a:r>
            <a:endParaRPr lang="zh-CN" altLang="en-US" b="1" dirty="0">
              <a:latin typeface="+mn-lt"/>
            </a:endParaRPr>
          </a:p>
        </p:txBody>
      </p:sp>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C568A-0C46-4592-BB68-CDB41342D77A}">
  <ds:schemaRefs>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f846979-0e6f-42ff-8b87-e1893efeda99"/>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EFD60F-3529-4261-B094-766615A33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30679</TotalTime>
  <Words>15398</Words>
  <Application>Microsoft Office PowerPoint</Application>
  <PresentationFormat>Widescreen</PresentationFormat>
  <Paragraphs>3093</Paragraphs>
  <Slides>75</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75</vt:i4>
      </vt:variant>
    </vt:vector>
  </HeadingPairs>
  <TitlesOfParts>
    <vt:vector size="95" baseType="lpstr">
      <vt:lpstr>Aptos</vt:lpstr>
      <vt:lpstr>Arial </vt:lpstr>
      <vt:lpstr>Batang</vt:lpstr>
      <vt:lpstr>Kartika</vt:lpstr>
      <vt:lpstr>맑은 고딕</vt:lpstr>
      <vt:lpstr>Microsoft YaHei UI</vt:lpstr>
      <vt:lpstr>Montserrat</vt:lpstr>
      <vt:lpstr>MS PGothic</vt:lpstr>
      <vt:lpstr>MS PGothic</vt:lpstr>
      <vt:lpstr>PMingLiU</vt:lpstr>
      <vt:lpstr>等线</vt:lpstr>
      <vt:lpstr>宋体</vt:lpstr>
      <vt:lpstr>宋体</vt:lpstr>
      <vt:lpstr>微软雅黑</vt:lpstr>
      <vt:lpstr>Arial</vt:lpstr>
      <vt:lpstr>Calibri</vt:lpstr>
      <vt:lpstr>Times New Roman</vt:lpstr>
      <vt:lpstr>Wingdings</vt:lpstr>
      <vt:lpstr>Wingdings 3</vt:lpstr>
      <vt:lpstr>Office Theme</vt:lpstr>
      <vt:lpstr>    SA5 Status Report to SA#106    </vt:lpstr>
      <vt:lpstr>SA5 leadership</vt:lpstr>
      <vt:lpstr>Contents</vt:lpstr>
      <vt:lpstr>SA5 general information since SA#105</vt:lpstr>
      <vt:lpstr>Report of SA5 CH SWG Assessment</vt:lpstr>
      <vt:lpstr>SA5 meeting statistics (2023/2024) </vt:lpstr>
      <vt:lpstr>SA5 meeting statistics (Rel-19 OAM TUs) </vt:lpstr>
      <vt:lpstr>PowerPoint Presentation</vt:lpstr>
      <vt:lpstr>PowerPoint Presentation</vt:lpstr>
      <vt:lpstr>Overview of Rel-19 SA5 OAM topics</vt:lpstr>
      <vt:lpstr>PowerPoint Presentation</vt:lpstr>
      <vt:lpstr>Update of SA5 Rel-19 OAM ongoing WI/SI progress</vt:lpstr>
      <vt:lpstr>Update of SA5 Rel-19 CH ongoing WI/SI progress</vt:lpstr>
      <vt:lpstr>PowerPoint Presentation</vt:lpstr>
      <vt:lpstr>PowerPoint Presentation</vt:lpstr>
      <vt:lpstr>PowerPoint Presentation</vt:lpstr>
      <vt:lpstr>PowerPoint Presentation</vt:lpstr>
      <vt:lpstr>PowerPoint Presentation</vt:lpstr>
      <vt:lpstr>Detailed Rel-20 time plan with 5GA/6G</vt:lpstr>
      <vt:lpstr>SA5 Rel-20 capacity summary </vt:lpstr>
      <vt:lpstr>TU allocation portion of 5GA part/6G part in Rel-20</vt:lpstr>
      <vt:lpstr>Potential Rel-20 management features workshop (planned)</vt:lpstr>
      <vt:lpstr>SA5 Liaisons to SA</vt:lpstr>
      <vt:lpstr>TRs / TSs to SA#106 for information/approval </vt:lpstr>
      <vt:lpstr>List of SA5 CR pack to SA#106</vt:lpstr>
      <vt:lpstr>Management and Orchestration</vt:lpstr>
      <vt:lpstr>1. AIML：Study on AI/ML management - phase 2</vt:lpstr>
      <vt:lpstr>2. MDA：Study on Management Data Analytics (MDA) – Phase 3</vt:lpstr>
      <vt:lpstr>3. IDM: Study on intent driven management services for mobile network phase 3</vt:lpstr>
      <vt:lpstr>4. CCL: Study on closed control loop management</vt:lpstr>
      <vt:lpstr>5. NDT: Study on management aspects of Network Digital Twin</vt:lpstr>
      <vt:lpstr>6. CMO: Study on Cloud Aspects of Management and Orchestration</vt:lpstr>
      <vt:lpstr>7. MSEC: Study on Enablers for Security Monitoring </vt:lpstr>
      <vt:lpstr>8. SBMA: Study on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Study on Management Aspects of NTN Phase 2</vt:lpstr>
      <vt:lpstr>16. IABM: Study on management of IAB nodes </vt:lpstr>
      <vt:lpstr>17. RedcapM: Study on management aspects of RedCap feature  </vt:lpstr>
      <vt:lpstr>18. NWDAFM: Enhancement of Management Aspects related to NWDAF Phase 2  </vt:lpstr>
      <vt:lpstr>19. NSM: Study on Management of Network Sharing Phase3  </vt:lpstr>
      <vt:lpstr>20. EE: Rel-19 - Study on energy efficiency and energy saving aspects of 5G networks and services</vt:lpstr>
      <vt:lpstr>21. Mexpo: Study on Enhanced OAM for management exposure to external consumers</vt:lpstr>
      <vt:lpstr>22. MonstraM: Management for MonStra</vt:lpstr>
      <vt:lpstr>Charging</vt:lpstr>
      <vt:lpstr>PowerPoint Presentation</vt:lpstr>
      <vt:lpstr>Charging (CH) WIs/SIs</vt:lpstr>
      <vt:lpstr>1. CHSEG: WID on CHF Segmentation</vt:lpstr>
      <vt:lpstr>2. RAGCH: WID on Charging Aspects of Ranging and Sidelink Positioning</vt:lpstr>
      <vt:lpstr>3. EESCH: WID on charging aspects for energy efficiency of 5G</vt:lpstr>
      <vt:lpstr>4. NSCH: WID on charging enhancement for indirect network sharing</vt:lpstr>
      <vt:lpstr>5. PROCH: WID on Charging Aspects for 5G ProSe Ph3</vt:lpstr>
      <vt:lpstr>6. SATCH: Study (FS_5GSAT_CH_Ph3)</vt:lpstr>
      <vt:lpstr>7. CAPCH: Study (FS_CAPIF_Ph2_CH)</vt:lpstr>
      <vt:lpstr>8. RTCCH: Study (FS_NG_RTC_Ph2_CH)</vt:lpstr>
      <vt:lpstr>9. UASCH: Study (FS_UAS_Ph2_CH)</vt:lpstr>
      <vt:lpstr>PowerPoint Presentation</vt:lpstr>
      <vt:lpstr>Thank you!</vt:lpstr>
      <vt:lpstr>General information  (time plan/meeting plan/forge)</vt:lpstr>
      <vt:lpstr>PowerPoint Presentation</vt:lpstr>
      <vt:lpstr>3GPP SA &amp; SA5 meeting calendar (2024)</vt:lpstr>
      <vt:lpstr>3GPP SA &amp; SA5 meeting calendar (2025)</vt:lpstr>
      <vt:lpstr>3GPP SA &amp; SA5 meeting calendar (2026)</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ZL</cp:lastModifiedBy>
  <cp:revision>1384</cp:revision>
  <dcterms:created xsi:type="dcterms:W3CDTF">2019-03-13T01:38:36Z</dcterms:created>
  <dcterms:modified xsi:type="dcterms:W3CDTF">2024-12-03T14:41:52Z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