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9" r:id="rId4"/>
  </p:sldMasterIdLst>
  <p:notesMasterIdLst>
    <p:notesMasterId r:id="rId64"/>
  </p:notesMasterIdLst>
  <p:handoutMasterIdLst>
    <p:handoutMasterId r:id="rId65"/>
  </p:handoutMasterIdLst>
  <p:sldIdLst>
    <p:sldId id="303" r:id="rId5"/>
    <p:sldId id="621" r:id="rId6"/>
    <p:sldId id="708" r:id="rId7"/>
    <p:sldId id="1255" r:id="rId8"/>
    <p:sldId id="1300" r:id="rId9"/>
    <p:sldId id="1302" r:id="rId10"/>
    <p:sldId id="1340" r:id="rId11"/>
    <p:sldId id="1228" r:id="rId12"/>
    <p:sldId id="1328" r:id="rId13"/>
    <p:sldId id="1339" r:id="rId14"/>
    <p:sldId id="1359" r:id="rId15"/>
    <p:sldId id="1358" r:id="rId16"/>
    <p:sldId id="1337" r:id="rId17"/>
    <p:sldId id="1357" r:id="rId18"/>
    <p:sldId id="1338" r:id="rId19"/>
    <p:sldId id="1243" r:id="rId20"/>
    <p:sldId id="1316" r:id="rId21"/>
    <p:sldId id="1311" r:id="rId22"/>
    <p:sldId id="1312" r:id="rId23"/>
    <p:sldId id="1246" r:id="rId24"/>
    <p:sldId id="1307" r:id="rId25"/>
    <p:sldId id="1256" r:id="rId26"/>
    <p:sldId id="1321" r:id="rId27"/>
    <p:sldId id="1341" r:id="rId28"/>
    <p:sldId id="1342" r:id="rId29"/>
    <p:sldId id="1322" r:id="rId30"/>
    <p:sldId id="1324" r:id="rId31"/>
    <p:sldId id="1323" r:id="rId32"/>
    <p:sldId id="1356" r:id="rId33"/>
    <p:sldId id="1343" r:id="rId34"/>
    <p:sldId id="1344" r:id="rId35"/>
    <p:sldId id="1345" r:id="rId36"/>
    <p:sldId id="1346" r:id="rId37"/>
    <p:sldId id="1347" r:id="rId38"/>
    <p:sldId id="1348" r:id="rId39"/>
    <p:sldId id="1349" r:id="rId40"/>
    <p:sldId id="1350" r:id="rId41"/>
    <p:sldId id="1351" r:id="rId42"/>
    <p:sldId id="1352" r:id="rId43"/>
    <p:sldId id="1353" r:id="rId44"/>
    <p:sldId id="1354" r:id="rId45"/>
    <p:sldId id="1326" r:id="rId46"/>
    <p:sldId id="1325" r:id="rId47"/>
    <p:sldId id="1257" r:id="rId48"/>
    <p:sldId id="981" r:id="rId49"/>
    <p:sldId id="982" r:id="rId50"/>
    <p:sldId id="985" r:id="rId51"/>
    <p:sldId id="986" r:id="rId52"/>
    <p:sldId id="962" r:id="rId53"/>
    <p:sldId id="983" r:id="rId54"/>
    <p:sldId id="984" r:id="rId55"/>
    <p:sldId id="987" r:id="rId56"/>
    <p:sldId id="1360" r:id="rId57"/>
    <p:sldId id="907" r:id="rId58"/>
    <p:sldId id="908" r:id="rId59"/>
    <p:sldId id="1329" r:id="rId60"/>
    <p:sldId id="949" r:id="rId61"/>
    <p:sldId id="950" r:id="rId62"/>
    <p:sldId id="952" r:id="rId63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88D0"/>
    <a:srgbClr val="C1E442"/>
    <a:srgbClr val="0000FF"/>
    <a:srgbClr val="72AF2F"/>
    <a:srgbClr val="B2B2B2"/>
    <a:srgbClr val="808080"/>
    <a:srgbClr val="FFFFCC"/>
    <a:srgbClr val="FFFF99"/>
    <a:srgbClr val="C6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8" autoAdjust="0"/>
    <p:restoredTop sz="92197" autoAdjust="0"/>
  </p:normalViewPr>
  <p:slideViewPr>
    <p:cSldViewPr snapToGrid="0">
      <p:cViewPr varScale="1">
        <p:scale>
          <a:sx n="106" d="100"/>
          <a:sy n="106" d="100"/>
        </p:scale>
        <p:origin x="9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4" y="14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&#24180;&#24037;&#20316;\&#26631;&#20934;&#24037;&#20316;\3GPP\SA%23104\stats\SA5%20tdoc%20statistics-20240520-2023_d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&#24180;&#24037;&#20316;\&#26631;&#20934;&#24037;&#20316;\3GPP\SA%23104\stats\SA5%20tdoc%20statistics-20240520-2023_d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Zou%20Lan\2024&#24037;&#20316;\&#26631;&#20934;&#24037;&#20316;\3GPP\SA%23104\report\SA5%20tdoc%20statistics-20240520-2023_d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4&#24180;&#24037;&#20316;\&#26631;&#20934;&#24037;&#20316;\3GPP\SA%23104\stats\SA5%20tdoc%20statistics-20240520-2023_d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Number of delegates in SA5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Sheet1!$L$2</c:f>
              <c:strCache>
                <c:ptCount val="1"/>
                <c:pt idx="0">
                  <c:v>F2F delegates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Sheet1!$L$3:$L$12</c:f>
              <c:numCache>
                <c:formatCode>General</c:formatCode>
                <c:ptCount val="10"/>
                <c:pt idx="0">
                  <c:v>0</c:v>
                </c:pt>
                <c:pt idx="1">
                  <c:v>151</c:v>
                </c:pt>
                <c:pt idx="2">
                  <c:v>0</c:v>
                </c:pt>
                <c:pt idx="3">
                  <c:v>153</c:v>
                </c:pt>
                <c:pt idx="4">
                  <c:v>176</c:v>
                </c:pt>
                <c:pt idx="5">
                  <c:v>142</c:v>
                </c:pt>
                <c:pt idx="6">
                  <c:v>150</c:v>
                </c:pt>
                <c:pt idx="7">
                  <c:v>76</c:v>
                </c:pt>
                <c:pt idx="8">
                  <c:v>170</c:v>
                </c:pt>
                <c:pt idx="9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56-4FA7-913F-09583E565302}"/>
            </c:ext>
          </c:extLst>
        </c:ser>
        <c:ser>
          <c:idx val="2"/>
          <c:order val="2"/>
          <c:tx>
            <c:strRef>
              <c:f>Sheet1!$M$2</c:f>
              <c:strCache>
                <c:ptCount val="1"/>
                <c:pt idx="0">
                  <c:v>Online delegates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Sheet1!$M$3:$M$12</c:f>
              <c:numCache>
                <c:formatCode>General</c:formatCode>
                <c:ptCount val="10"/>
                <c:pt idx="0">
                  <c:v>139</c:v>
                </c:pt>
                <c:pt idx="1">
                  <c:v>51</c:v>
                </c:pt>
                <c:pt idx="2">
                  <c:v>149</c:v>
                </c:pt>
                <c:pt idx="3">
                  <c:v>42</c:v>
                </c:pt>
                <c:pt idx="4">
                  <c:v>41</c:v>
                </c:pt>
                <c:pt idx="5">
                  <c:v>37</c:v>
                </c:pt>
                <c:pt idx="6">
                  <c:v>44</c:v>
                </c:pt>
                <c:pt idx="7">
                  <c:v>28</c:v>
                </c:pt>
                <c:pt idx="8">
                  <c:v>21</c:v>
                </c:pt>
                <c:pt idx="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56-4FA7-913F-09583E565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185823"/>
        <c:axId val="925101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Sheet1!$K$2</c15:sqref>
                        </c15:formulaRef>
                      </c:ext>
                    </c:extLst>
                    <c:strCache>
                      <c:ptCount val="1"/>
                      <c:pt idx="0">
                        <c:v>Total delegates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Sheet1!$A$3:$A$12</c15:sqref>
                        </c15:formulaRef>
                      </c:ext>
                    </c:extLst>
                    <c:strCache>
                      <c:ptCount val="10"/>
                      <c:pt idx="0">
                        <c:v>SA5#146Bis-e</c:v>
                      </c:pt>
                      <c:pt idx="1">
                        <c:v>SA5#147</c:v>
                      </c:pt>
                      <c:pt idx="2">
                        <c:v>SA5#148-e</c:v>
                      </c:pt>
                      <c:pt idx="3">
                        <c:v>SA5#149</c:v>
                      </c:pt>
                      <c:pt idx="4">
                        <c:v>SA5#150</c:v>
                      </c:pt>
                      <c:pt idx="5">
                        <c:v>SA5#151</c:v>
                      </c:pt>
                      <c:pt idx="6">
                        <c:v>SA5#152</c:v>
                      </c:pt>
                      <c:pt idx="7">
                        <c:v>SA5#153</c:v>
                      </c:pt>
                      <c:pt idx="8">
                        <c:v>SA5#154</c:v>
                      </c:pt>
                      <c:pt idx="9">
                        <c:v>SA5#155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Sheet1!$K$3:$K$10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139</c:v>
                      </c:pt>
                      <c:pt idx="1">
                        <c:v>202</c:v>
                      </c:pt>
                      <c:pt idx="2">
                        <c:v>149</c:v>
                      </c:pt>
                      <c:pt idx="3">
                        <c:v>195</c:v>
                      </c:pt>
                      <c:pt idx="4">
                        <c:v>217</c:v>
                      </c:pt>
                      <c:pt idx="5">
                        <c:v>179</c:v>
                      </c:pt>
                      <c:pt idx="6">
                        <c:v>194</c:v>
                      </c:pt>
                      <c:pt idx="7">
                        <c:v>104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456-4FA7-913F-09583E565302}"/>
                  </c:ext>
                </c:extLst>
              </c15:ser>
            </c15:filteredLineSeries>
          </c:ext>
        </c:extLst>
      </c:line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LS exchange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Sheet1!$N$2</c:f>
              <c:strCache>
                <c:ptCount val="1"/>
                <c:pt idx="0">
                  <c:v>incoming 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Sheet1!$N$3:$N$12</c:f>
              <c:numCache>
                <c:formatCode>General</c:formatCode>
                <c:ptCount val="10"/>
                <c:pt idx="0">
                  <c:v>0</c:v>
                </c:pt>
                <c:pt idx="1">
                  <c:v>38</c:v>
                </c:pt>
                <c:pt idx="2">
                  <c:v>33</c:v>
                </c:pt>
                <c:pt idx="3">
                  <c:v>33</c:v>
                </c:pt>
                <c:pt idx="4">
                  <c:v>29</c:v>
                </c:pt>
                <c:pt idx="5">
                  <c:v>19</c:v>
                </c:pt>
                <c:pt idx="6">
                  <c:v>29</c:v>
                </c:pt>
                <c:pt idx="7">
                  <c:v>45</c:v>
                </c:pt>
                <c:pt idx="8">
                  <c:v>32</c:v>
                </c:pt>
                <c:pt idx="9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EF-413C-9AD9-61F007072ABE}"/>
            </c:ext>
          </c:extLst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Outgoing 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Sheet1!$O$3:$O$12</c:f>
              <c:numCache>
                <c:formatCode>General</c:formatCode>
                <c:ptCount val="10"/>
                <c:pt idx="0">
                  <c:v>0</c:v>
                </c:pt>
                <c:pt idx="1">
                  <c:v>18</c:v>
                </c:pt>
                <c:pt idx="2">
                  <c:v>13</c:v>
                </c:pt>
                <c:pt idx="3">
                  <c:v>13</c:v>
                </c:pt>
                <c:pt idx="4">
                  <c:v>9</c:v>
                </c:pt>
                <c:pt idx="5">
                  <c:v>6</c:v>
                </c:pt>
                <c:pt idx="6">
                  <c:v>13</c:v>
                </c:pt>
                <c:pt idx="7">
                  <c:v>21</c:v>
                </c:pt>
                <c:pt idx="8">
                  <c:v>21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EF-413C-9AD9-61F007072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185823"/>
        <c:axId val="925101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Sheet1!$M$2</c15:sqref>
                        </c15:formulaRef>
                      </c:ext>
                    </c:extLst>
                    <c:strCache>
                      <c:ptCount val="1"/>
                      <c:pt idx="0">
                        <c:v>Online delegates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Sheet1!$A$3:$A$12</c15:sqref>
                        </c15:formulaRef>
                      </c:ext>
                    </c:extLst>
                    <c:strCache>
                      <c:ptCount val="10"/>
                      <c:pt idx="0">
                        <c:v>SA5#146Bis-e</c:v>
                      </c:pt>
                      <c:pt idx="1">
                        <c:v>SA5#147</c:v>
                      </c:pt>
                      <c:pt idx="2">
                        <c:v>SA5#148-e</c:v>
                      </c:pt>
                      <c:pt idx="3">
                        <c:v>SA5#149</c:v>
                      </c:pt>
                      <c:pt idx="4">
                        <c:v>SA5#150</c:v>
                      </c:pt>
                      <c:pt idx="5">
                        <c:v>SA5#151</c:v>
                      </c:pt>
                      <c:pt idx="6">
                        <c:v>SA5#152</c:v>
                      </c:pt>
                      <c:pt idx="7">
                        <c:v>SA5#153</c:v>
                      </c:pt>
                      <c:pt idx="8">
                        <c:v>SA5#154</c:v>
                      </c:pt>
                      <c:pt idx="9">
                        <c:v>SA5#155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Sheet1!$M$3:$M$10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139</c:v>
                      </c:pt>
                      <c:pt idx="1">
                        <c:v>51</c:v>
                      </c:pt>
                      <c:pt idx="2">
                        <c:v>149</c:v>
                      </c:pt>
                      <c:pt idx="3">
                        <c:v>42</c:v>
                      </c:pt>
                      <c:pt idx="4">
                        <c:v>41</c:v>
                      </c:pt>
                      <c:pt idx="5">
                        <c:v>37</c:v>
                      </c:pt>
                      <c:pt idx="6">
                        <c:v>44</c:v>
                      </c:pt>
                      <c:pt idx="7">
                        <c:v>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7BEF-413C-9AD9-61F007072ABE}"/>
                  </c:ext>
                </c:extLst>
              </c15:ser>
            </c15:filteredLineSeries>
          </c:ext>
        </c:extLst>
      </c:line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Total</a:t>
            </a:r>
            <a:r>
              <a:rPr lang="en-US" altLang="zh-CN" baseline="0"/>
              <a:t> number and agreed tdoc numbers</a:t>
            </a:r>
            <a:endParaRPr lang="en-US" alt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number of tdocs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183</c:v>
                </c:pt>
                <c:pt idx="1">
                  <c:v>1131</c:v>
                </c:pt>
                <c:pt idx="2">
                  <c:v>524</c:v>
                </c:pt>
                <c:pt idx="3">
                  <c:v>1005</c:v>
                </c:pt>
                <c:pt idx="4">
                  <c:v>1085</c:v>
                </c:pt>
                <c:pt idx="5">
                  <c:v>989</c:v>
                </c:pt>
                <c:pt idx="6">
                  <c:v>1021</c:v>
                </c:pt>
                <c:pt idx="7">
                  <c:v>1092</c:v>
                </c:pt>
                <c:pt idx="8">
                  <c:v>1122</c:v>
                </c:pt>
                <c:pt idx="9">
                  <c:v>1137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6-48A2-BC49-0DD4AAF22D8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Number of agreed tdocs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45</c:v>
                </c:pt>
                <c:pt idx="1">
                  <c:v>496</c:v>
                </c:pt>
                <c:pt idx="2">
                  <c:v>203</c:v>
                </c:pt>
                <c:pt idx="3">
                  <c:v>405</c:v>
                </c:pt>
                <c:pt idx="4">
                  <c:v>467</c:v>
                </c:pt>
                <c:pt idx="5">
                  <c:v>378</c:v>
                </c:pt>
                <c:pt idx="6">
                  <c:v>453</c:v>
                </c:pt>
                <c:pt idx="7">
                  <c:v>447</c:v>
                </c:pt>
                <c:pt idx="8">
                  <c:v>362</c:v>
                </c:pt>
                <c:pt idx="9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6-48A2-BC49-0DD4AAF22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185823"/>
        <c:axId val="925101791"/>
      </c:barChart>
      <c:catAx>
        <c:axId val="94218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5101791"/>
        <c:crosses val="autoZero"/>
        <c:auto val="1"/>
        <c:lblAlgn val="ctr"/>
        <c:lblOffset val="100"/>
        <c:noMultiLvlLbl val="0"/>
      </c:catAx>
      <c:valAx>
        <c:axId val="92510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18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Allocation of agreed tdocs 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R15 CR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Sheet1!$E$3:$E$12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C-4E2A-B4BF-FEA6AD6A7DA6}"/>
            </c:ext>
          </c:extLst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R16 CR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Sheet1!$F$3:$F$12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0</c:v>
                </c:pt>
                <c:pt idx="3">
                  <c:v>20</c:v>
                </c:pt>
                <c:pt idx="4">
                  <c:v>37</c:v>
                </c:pt>
                <c:pt idx="5">
                  <c:v>9</c:v>
                </c:pt>
                <c:pt idx="6">
                  <c:v>18</c:v>
                </c:pt>
                <c:pt idx="7">
                  <c:v>13</c:v>
                </c:pt>
                <c:pt idx="8">
                  <c:v>9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CC-4E2A-B4BF-FEA6AD6A7DA6}"/>
            </c:ext>
          </c:extLst>
        </c:ser>
        <c:ser>
          <c:idx val="2"/>
          <c:order val="2"/>
          <c:tx>
            <c:strRef>
              <c:f>Sheet1!$G$2</c:f>
              <c:strCache>
                <c:ptCount val="1"/>
                <c:pt idx="0">
                  <c:v>R17 CR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Sheet1!$G$3:$G$12</c:f>
              <c:numCache>
                <c:formatCode>General</c:formatCode>
                <c:ptCount val="10"/>
                <c:pt idx="0">
                  <c:v>0</c:v>
                </c:pt>
                <c:pt idx="1">
                  <c:v>89</c:v>
                </c:pt>
                <c:pt idx="2">
                  <c:v>5</c:v>
                </c:pt>
                <c:pt idx="3">
                  <c:v>67</c:v>
                </c:pt>
                <c:pt idx="4">
                  <c:v>85</c:v>
                </c:pt>
                <c:pt idx="5">
                  <c:v>43</c:v>
                </c:pt>
                <c:pt idx="6">
                  <c:v>66</c:v>
                </c:pt>
                <c:pt idx="7">
                  <c:v>37</c:v>
                </c:pt>
                <c:pt idx="8">
                  <c:v>33</c:v>
                </c:pt>
                <c:pt idx="9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CC-4E2A-B4BF-FEA6AD6A7DA6}"/>
            </c:ext>
          </c:extLst>
        </c:ser>
        <c:ser>
          <c:idx val="3"/>
          <c:order val="3"/>
          <c:tx>
            <c:strRef>
              <c:f>Sheet1!$H$2</c:f>
              <c:strCache>
                <c:ptCount val="1"/>
                <c:pt idx="0">
                  <c:v>R18 CR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Sheet1!$H$3:$H$12</c:f>
              <c:numCache>
                <c:formatCode>General</c:formatCode>
                <c:ptCount val="10"/>
                <c:pt idx="0">
                  <c:v>0</c:v>
                </c:pt>
                <c:pt idx="1">
                  <c:v>76</c:v>
                </c:pt>
                <c:pt idx="2">
                  <c:v>6</c:v>
                </c:pt>
                <c:pt idx="3">
                  <c:v>114</c:v>
                </c:pt>
                <c:pt idx="4">
                  <c:v>167</c:v>
                </c:pt>
                <c:pt idx="5">
                  <c:v>148</c:v>
                </c:pt>
                <c:pt idx="6">
                  <c:v>182</c:v>
                </c:pt>
                <c:pt idx="7">
                  <c:v>215</c:v>
                </c:pt>
                <c:pt idx="8">
                  <c:v>124</c:v>
                </c:pt>
                <c:pt idx="9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C-4E2A-B4BF-FEA6AD6A7DA6}"/>
            </c:ext>
          </c:extLst>
        </c:ser>
        <c:ser>
          <c:idx val="4"/>
          <c:order val="4"/>
          <c:tx>
            <c:strRef>
              <c:f>Sheet1!$I$2</c:f>
              <c:strCache>
                <c:ptCount val="1"/>
                <c:pt idx="0">
                  <c:v>R19 CR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Sheet1!$I$3:$I$12</c:f>
              <c:numCache>
                <c:formatCode>General</c:formatCode>
                <c:ptCount val="10"/>
                <c:pt idx="8">
                  <c:v>21</c:v>
                </c:pt>
                <c:pt idx="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CC-4E2A-B4BF-FEA6AD6A7DA6}"/>
            </c:ext>
          </c:extLst>
        </c:ser>
        <c:ser>
          <c:idx val="5"/>
          <c:order val="5"/>
          <c:tx>
            <c:strRef>
              <c:f>Sheet1!$J$2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Sheet1!$A$3:$A$12</c:f>
              <c:strCache>
                <c:ptCount val="10"/>
                <c:pt idx="0">
                  <c:v>SA5#146Bis-e</c:v>
                </c:pt>
                <c:pt idx="1">
                  <c:v>SA5#147</c:v>
                </c:pt>
                <c:pt idx="2">
                  <c:v>SA5#148-e</c:v>
                </c:pt>
                <c:pt idx="3">
                  <c:v>SA5#149</c:v>
                </c:pt>
                <c:pt idx="4">
                  <c:v>SA5#150</c:v>
                </c:pt>
                <c:pt idx="5">
                  <c:v>SA5#151</c:v>
                </c:pt>
                <c:pt idx="6">
                  <c:v>SA5#152</c:v>
                </c:pt>
                <c:pt idx="7">
                  <c:v>SA5#153</c:v>
                </c:pt>
                <c:pt idx="8">
                  <c:v>SA5#154</c:v>
                </c:pt>
                <c:pt idx="9">
                  <c:v>SA5#155</c:v>
                </c:pt>
              </c:strCache>
            </c:strRef>
          </c:cat>
          <c:val>
            <c:numRef>
              <c:f>Sheet1!$J$3:$J$12</c:f>
              <c:numCache>
                <c:formatCode>General</c:formatCode>
                <c:ptCount val="10"/>
                <c:pt idx="0">
                  <c:v>45</c:v>
                </c:pt>
                <c:pt idx="1">
                  <c:v>291</c:v>
                </c:pt>
                <c:pt idx="2">
                  <c:v>192</c:v>
                </c:pt>
                <c:pt idx="3">
                  <c:v>200</c:v>
                </c:pt>
                <c:pt idx="4">
                  <c:v>174</c:v>
                </c:pt>
                <c:pt idx="5">
                  <c:v>175</c:v>
                </c:pt>
                <c:pt idx="6">
                  <c:v>185</c:v>
                </c:pt>
                <c:pt idx="7">
                  <c:v>181</c:v>
                </c:pt>
                <c:pt idx="8">
                  <c:v>164</c:v>
                </c:pt>
                <c:pt idx="9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CC-4E2A-B4BF-FEA6AD6A7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78784"/>
        <c:axId val="268400368"/>
      </c:barChart>
      <c:catAx>
        <c:axId val="1519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8400368"/>
        <c:crosses val="autoZero"/>
        <c:auto val="1"/>
        <c:lblAlgn val="ctr"/>
        <c:lblOffset val="100"/>
        <c:noMultiLvlLbl val="0"/>
      </c:catAx>
      <c:valAx>
        <c:axId val="26840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197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Rel-19 Statistics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Sheet3!$G$24</c:f>
              <c:strCache>
                <c:ptCount val="1"/>
                <c:pt idx="0">
                  <c:v>SA5#154+155(submited)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Sheet3!$C$25:$D$45</c15:sqref>
                  </c15:fullRef>
                  <c15:levelRef>
                    <c15:sqref>Sheet3!$C$25:$C$45</c15:sqref>
                  </c15:levelRef>
                </c:ext>
              </c:extLst>
              <c:f>Sheet3!$C$25:$C$45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</c:strRef>
          </c:cat>
          <c:val>
            <c:numRef>
              <c:f>Sheet3!$G$25:$G$45</c:f>
              <c:numCache>
                <c:formatCode>General</c:formatCode>
                <c:ptCount val="21"/>
                <c:pt idx="0">
                  <c:v>57</c:v>
                </c:pt>
                <c:pt idx="1">
                  <c:v>14</c:v>
                </c:pt>
                <c:pt idx="2">
                  <c:v>11</c:v>
                </c:pt>
                <c:pt idx="3">
                  <c:v>31</c:v>
                </c:pt>
                <c:pt idx="4">
                  <c:v>20</c:v>
                </c:pt>
                <c:pt idx="5">
                  <c:v>9</c:v>
                </c:pt>
                <c:pt idx="6">
                  <c:v>23</c:v>
                </c:pt>
                <c:pt idx="7">
                  <c:v>9</c:v>
                </c:pt>
                <c:pt idx="8">
                  <c:v>15</c:v>
                </c:pt>
                <c:pt idx="9">
                  <c:v>15</c:v>
                </c:pt>
                <c:pt idx="10">
                  <c:v>8</c:v>
                </c:pt>
                <c:pt idx="11">
                  <c:v>37</c:v>
                </c:pt>
                <c:pt idx="12">
                  <c:v>33</c:v>
                </c:pt>
                <c:pt idx="13">
                  <c:v>28</c:v>
                </c:pt>
                <c:pt idx="14">
                  <c:v>38</c:v>
                </c:pt>
                <c:pt idx="15">
                  <c:v>34</c:v>
                </c:pt>
                <c:pt idx="16">
                  <c:v>33</c:v>
                </c:pt>
                <c:pt idx="17">
                  <c:v>51</c:v>
                </c:pt>
                <c:pt idx="18">
                  <c:v>19</c:v>
                </c:pt>
                <c:pt idx="19">
                  <c:v>13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4-4560-95F0-22B2E368B933}"/>
            </c:ext>
          </c:extLst>
        </c:ser>
        <c:ser>
          <c:idx val="1"/>
          <c:order val="1"/>
          <c:tx>
            <c:strRef>
              <c:f>Sheet3!$H$24</c:f>
              <c:strCache>
                <c:ptCount val="1"/>
                <c:pt idx="0">
                  <c:v>SA5#154+155(agreed)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Sheet3!$C$25:$D$45</c15:sqref>
                  </c15:fullRef>
                  <c15:levelRef>
                    <c15:sqref>Sheet3!$C$25:$C$45</c15:sqref>
                  </c15:levelRef>
                </c:ext>
              </c:extLst>
              <c:f>Sheet3!$C$25:$C$45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</c:strRef>
          </c:cat>
          <c:val>
            <c:numRef>
              <c:f>Sheet3!$H$25:$H$45</c:f>
              <c:numCache>
                <c:formatCode>General</c:formatCode>
                <c:ptCount val="21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17</c:v>
                </c:pt>
                <c:pt idx="5">
                  <c:v>6</c:v>
                </c:pt>
                <c:pt idx="6">
                  <c:v>21</c:v>
                </c:pt>
                <c:pt idx="7">
                  <c:v>8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28</c:v>
                </c:pt>
                <c:pt idx="12">
                  <c:v>15</c:v>
                </c:pt>
                <c:pt idx="13">
                  <c:v>14</c:v>
                </c:pt>
                <c:pt idx="14">
                  <c:v>22</c:v>
                </c:pt>
                <c:pt idx="15">
                  <c:v>19</c:v>
                </c:pt>
                <c:pt idx="16">
                  <c:v>19</c:v>
                </c:pt>
                <c:pt idx="17">
                  <c:v>22</c:v>
                </c:pt>
                <c:pt idx="18">
                  <c:v>19</c:v>
                </c:pt>
                <c:pt idx="19">
                  <c:v>10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74-4560-95F0-22B2E368B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8432"/>
        <c:axId val="873829328"/>
      </c:barChart>
      <c:catAx>
        <c:axId val="2284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3829328"/>
        <c:crosses val="autoZero"/>
        <c:auto val="1"/>
        <c:lblAlgn val="ctr"/>
        <c:lblOffset val="100"/>
        <c:noMultiLvlLbl val="0"/>
      </c:catAx>
      <c:valAx>
        <c:axId val="87382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84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Rel-19 Statistics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Sheet3!$G$24</c:f>
              <c:strCache>
                <c:ptCount val="1"/>
                <c:pt idx="0">
                  <c:v>SA#104(submited)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  <c:extLst/>
            </c:strRef>
          </c:cat>
          <c:val>
            <c:numRef>
              <c:f>Sheet3!$G$25:$G$45</c:f>
              <c:numCache>
                <c:formatCode>General</c:formatCode>
                <c:ptCount val="21"/>
                <c:pt idx="0">
                  <c:v>57</c:v>
                </c:pt>
                <c:pt idx="1">
                  <c:v>14</c:v>
                </c:pt>
                <c:pt idx="2">
                  <c:v>11</c:v>
                </c:pt>
                <c:pt idx="3">
                  <c:v>31</c:v>
                </c:pt>
                <c:pt idx="4">
                  <c:v>20</c:v>
                </c:pt>
                <c:pt idx="5">
                  <c:v>9</c:v>
                </c:pt>
                <c:pt idx="6">
                  <c:v>23</c:v>
                </c:pt>
                <c:pt idx="7">
                  <c:v>9</c:v>
                </c:pt>
                <c:pt idx="8">
                  <c:v>15</c:v>
                </c:pt>
                <c:pt idx="9">
                  <c:v>15</c:v>
                </c:pt>
                <c:pt idx="10">
                  <c:v>8</c:v>
                </c:pt>
                <c:pt idx="11">
                  <c:v>37</c:v>
                </c:pt>
                <c:pt idx="12">
                  <c:v>33</c:v>
                </c:pt>
                <c:pt idx="13">
                  <c:v>28</c:v>
                </c:pt>
                <c:pt idx="14">
                  <c:v>38</c:v>
                </c:pt>
                <c:pt idx="15">
                  <c:v>34</c:v>
                </c:pt>
                <c:pt idx="16">
                  <c:v>33</c:v>
                </c:pt>
                <c:pt idx="17">
                  <c:v>51</c:v>
                </c:pt>
                <c:pt idx="18">
                  <c:v>19</c:v>
                </c:pt>
                <c:pt idx="19">
                  <c:v>13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B-4EAA-9753-BDD2CA33F6B2}"/>
            </c:ext>
          </c:extLst>
        </c:ser>
        <c:ser>
          <c:idx val="1"/>
          <c:order val="1"/>
          <c:tx>
            <c:strRef>
              <c:f>Sheet3!$H$24</c:f>
              <c:strCache>
                <c:ptCount val="1"/>
                <c:pt idx="0">
                  <c:v>SA#104(agreed)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Sheet3!$C$25:$D$45</c:f>
              <c:strCache>
                <c:ptCount val="21"/>
                <c:pt idx="0">
                  <c:v>AIML</c:v>
                </c:pt>
                <c:pt idx="1">
                  <c:v>MADCOL</c:v>
                </c:pt>
                <c:pt idx="2">
                  <c:v>SEPM</c:v>
                </c:pt>
                <c:pt idx="3">
                  <c:v>PM</c:v>
                </c:pt>
                <c:pt idx="4">
                  <c:v>AdNRM</c:v>
                </c:pt>
                <c:pt idx="5">
                  <c:v>TMQ</c:v>
                </c:pt>
                <c:pt idx="6">
                  <c:v>NTNM</c:v>
                </c:pt>
                <c:pt idx="7">
                  <c:v>IABM</c:v>
                </c:pt>
                <c:pt idx="8">
                  <c:v>RedcapM</c:v>
                </c:pt>
                <c:pt idx="9">
                  <c:v>NWDAFM</c:v>
                </c:pt>
                <c:pt idx="10">
                  <c:v>NSM</c:v>
                </c:pt>
                <c:pt idx="11">
                  <c:v>MDA</c:v>
                </c:pt>
                <c:pt idx="12">
                  <c:v>EE</c:v>
                </c:pt>
                <c:pt idx="13">
                  <c:v>Mexpo</c:v>
                </c:pt>
                <c:pt idx="14">
                  <c:v>IDM</c:v>
                </c:pt>
                <c:pt idx="15">
                  <c:v>CCL</c:v>
                </c:pt>
                <c:pt idx="16">
                  <c:v>NDT</c:v>
                </c:pt>
                <c:pt idx="17">
                  <c:v>CMO</c:v>
                </c:pt>
                <c:pt idx="18">
                  <c:v>SBMA</c:v>
                </c:pt>
                <c:pt idx="19">
                  <c:v>PTM</c:v>
                </c:pt>
                <c:pt idx="20">
                  <c:v>MSEC</c:v>
                </c:pt>
              </c:strCache>
              <c:extLst/>
            </c:strRef>
          </c:cat>
          <c:val>
            <c:numRef>
              <c:f>Sheet3!$H$25:$H$45</c:f>
              <c:numCache>
                <c:formatCode>General</c:formatCode>
                <c:ptCount val="21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17</c:v>
                </c:pt>
                <c:pt idx="5">
                  <c:v>6</c:v>
                </c:pt>
                <c:pt idx="6">
                  <c:v>21</c:v>
                </c:pt>
                <c:pt idx="7">
                  <c:v>8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28</c:v>
                </c:pt>
                <c:pt idx="12">
                  <c:v>15</c:v>
                </c:pt>
                <c:pt idx="13">
                  <c:v>14</c:v>
                </c:pt>
                <c:pt idx="14">
                  <c:v>22</c:v>
                </c:pt>
                <c:pt idx="15">
                  <c:v>19</c:v>
                </c:pt>
                <c:pt idx="16">
                  <c:v>19</c:v>
                </c:pt>
                <c:pt idx="17">
                  <c:v>22</c:v>
                </c:pt>
                <c:pt idx="18">
                  <c:v>19</c:v>
                </c:pt>
                <c:pt idx="19">
                  <c:v>10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B-4EAA-9753-BDD2CA33F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8432"/>
        <c:axId val="873829328"/>
      </c:barChart>
      <c:catAx>
        <c:axId val="2284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3829328"/>
        <c:crosses val="autoZero"/>
        <c:auto val="1"/>
        <c:lblAlgn val="ctr"/>
        <c:lblOffset val="100"/>
        <c:noMultiLvlLbl val="0"/>
      </c:catAx>
      <c:valAx>
        <c:axId val="87382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84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6/10/2024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2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6/10/2024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4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1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7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8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4869265-D860-41CA-AFA8-4209B0619A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450" y="85317"/>
            <a:ext cx="581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v-SE" altLang="en-US" sz="1200" b="1" dirty="0">
              <a:latin typeface="Arial "/>
            </a:endParaRPr>
          </a:p>
          <a:p>
            <a:r>
              <a:rPr lang="de-DE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3GPP TSG SA Meeting #104</a:t>
            </a:r>
          </a:p>
          <a:p>
            <a:r>
              <a:rPr lang="en-US" altLang="zh-CN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Shanghai</a:t>
            </a:r>
            <a:r>
              <a:rPr lang="en-GB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, CN, 18-21 </a:t>
            </a:r>
            <a:r>
              <a:rPr lang="en-US" altLang="zh-CN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Jun</a:t>
            </a:r>
            <a:r>
              <a:rPr lang="en-GB" sz="1200" b="1" kern="1200" dirty="0">
                <a:solidFill>
                  <a:schemeClr val="tx1"/>
                </a:solidFill>
                <a:latin typeface="Arial "/>
                <a:ea typeface="+mn-ea"/>
                <a:cs typeface="Arial" panose="020B0604020202020204" pitchFamily="34" charset="0"/>
              </a:rPr>
              <a:t> 2024</a:t>
            </a:r>
            <a:endParaRPr lang="sv-SE" altLang="en-US" sz="1200" b="1" kern="1200" dirty="0">
              <a:solidFill>
                <a:schemeClr val="tx1"/>
              </a:solidFill>
              <a:latin typeface="Arial 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BA8561C5-21F5-40B5-B842-0EAB593BAC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62018" y="254593"/>
            <a:ext cx="1463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1400" b="1" dirty="0">
                <a:effectLst/>
              </a:rPr>
              <a:t>SP-240733</a:t>
            </a:r>
            <a:endParaRPr lang="en-GB" alt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986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630172" y="6376873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7489" y="6423704"/>
            <a:ext cx="7950201" cy="323171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SP-240733: </a:t>
            </a:r>
            <a:r>
              <a:rPr lang="en-GB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TSG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SA#</a:t>
            </a:r>
            <a:r>
              <a:rPr lang="en-GB" sz="1100" b="1" kern="1200" spc="3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104, Shanghai, CN, 18-21 Jun 2024</a:t>
            </a: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 dirty="0">
                <a:solidFill>
                  <a:schemeClr val="bg1"/>
                </a:solidFill>
              </a:rPr>
              <a:t>© 3GPP 2012</a:t>
            </a:r>
            <a:endParaRPr lang="en-GB" altLang="en-US" sz="1333" dirty="0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2024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  <p:sldLayoutId id="2147483940" r:id="rId4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9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Information/WI_Sheet/SP-231736.zip" TargetMode="External"/><Relationship Id="rId13" Type="http://schemas.openxmlformats.org/officeDocument/2006/relationships/hyperlink" Target="https://www.3gpp.org/ftp/Information/WI_Sheet/SP-231747.zip" TargetMode="External"/><Relationship Id="rId18" Type="http://schemas.openxmlformats.org/officeDocument/2006/relationships/hyperlink" Target="https://www.3gpp.org/ftp/Information/WI_Sheet/SP-231734.zip" TargetMode="External"/><Relationship Id="rId3" Type="http://schemas.openxmlformats.org/officeDocument/2006/relationships/hyperlink" Target="https://www.3gpp.org/ftp/Information/WI_Sheet/SP-231780.zip" TargetMode="External"/><Relationship Id="rId21" Type="http://schemas.openxmlformats.org/officeDocument/2006/relationships/hyperlink" Target="https://www.3gpp.org/ftp/Information/WI_Sheet/SP-231728.zip" TargetMode="External"/><Relationship Id="rId7" Type="http://schemas.openxmlformats.org/officeDocument/2006/relationships/hyperlink" Target="https://www.3gpp.org/ftp/Information/WI_Sheet/SP-231781.zip" TargetMode="External"/><Relationship Id="rId12" Type="http://schemas.openxmlformats.org/officeDocument/2006/relationships/hyperlink" Target="https://www.3gpp.org/ftp/Information/WI_Sheet/SP-231732.zip" TargetMode="External"/><Relationship Id="rId17" Type="http://schemas.openxmlformats.org/officeDocument/2006/relationships/hyperlink" Target="https://www.3gpp.org/ftp/Information/WI_Sheet/SP-231729.zip" TargetMode="External"/><Relationship Id="rId2" Type="http://schemas.openxmlformats.org/officeDocument/2006/relationships/hyperlink" Target="https://www.3gpp.org/ftp/Information/WI_Sheet/SP-231723.zip" TargetMode="External"/><Relationship Id="rId16" Type="http://schemas.openxmlformats.org/officeDocument/2006/relationships/hyperlink" Target="https://www.3gpp.org/ftp/Information/WI_Sheet/SP-231733.zip" TargetMode="External"/><Relationship Id="rId20" Type="http://schemas.openxmlformats.org/officeDocument/2006/relationships/hyperlink" Target="https://www.3gpp.org/ftp/Information/WI_Sheet/SP-231731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gpp.org/ftp/Information/WI_Sheet/SP-231735.zip" TargetMode="External"/><Relationship Id="rId11" Type="http://schemas.openxmlformats.org/officeDocument/2006/relationships/hyperlink" Target="https://www.3gpp.org/ftp/Information/WI_Sheet/SP-231746.zip" TargetMode="External"/><Relationship Id="rId5" Type="http://schemas.openxmlformats.org/officeDocument/2006/relationships/hyperlink" Target="https://www.3gpp.org/ftp/Information/WI_Sheet/SP-231737.zip" TargetMode="External"/><Relationship Id="rId15" Type="http://schemas.openxmlformats.org/officeDocument/2006/relationships/hyperlink" Target="https://www.3gpp.org/ftp/Information/WI_Sheet/SP-231748.zip" TargetMode="External"/><Relationship Id="rId10" Type="http://schemas.openxmlformats.org/officeDocument/2006/relationships/hyperlink" Target="https://www.3gpp.org/ftp/Information/WI_Sheet/SP-231721.zip" TargetMode="External"/><Relationship Id="rId19" Type="http://schemas.openxmlformats.org/officeDocument/2006/relationships/hyperlink" Target="https://www.3gpp.org/ftp/Information/WI_Sheet/SP-231724.zip" TargetMode="External"/><Relationship Id="rId4" Type="http://schemas.openxmlformats.org/officeDocument/2006/relationships/hyperlink" Target="https://www.3gpp.org/ftp/Information/WI_Sheet/SP-231726.zip" TargetMode="External"/><Relationship Id="rId9" Type="http://schemas.openxmlformats.org/officeDocument/2006/relationships/hyperlink" Target="https://www.3gpp.org/ftp/Information/WI_Sheet/SP-231725.zip" TargetMode="External"/><Relationship Id="rId14" Type="http://schemas.openxmlformats.org/officeDocument/2006/relationships/hyperlink" Target="https://www.3gpp.org/ftp/Information/WI_Sheet/SP-231745.zi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3gpp.org/rep/sa5/MnS/-/wikis/SA5/Rel-19-Moderated-Topics" TargetMode="External"/><Relationship Id="rId7" Type="http://schemas.openxmlformats.org/officeDocument/2006/relationships/hyperlink" Target="https://forge.3gpp.org/rep/sa5/MnS/-/tree/Rel-19/yang-model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ge.3gpp.org/rep/sa5/MnS/-/tree/Rel-19/OpenAPI" TargetMode="External"/><Relationship Id="rId5" Type="http://schemas.openxmlformats.org/officeDocument/2006/relationships/hyperlink" Target="https://forge.3gpp.org/rep/all/5G_APIs" TargetMode="External"/><Relationship Id="rId4" Type="http://schemas.openxmlformats.org/officeDocument/2006/relationships/hyperlink" Target="https://forge.3gpp.org/rep/sa5/Mn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80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7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8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6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2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7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5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48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3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9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4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4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31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3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Information/WI_Sheet/SP-231728.zi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3685" y="3429000"/>
            <a:ext cx="8697009" cy="11926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SA5 Status Report to SA#104</a:t>
            </a:r>
            <a:br>
              <a:rPr lang="en-GB" altLang="zh-CN" sz="4800" b="1" dirty="0"/>
            </a:br>
            <a:br>
              <a:rPr lang="en-GB" altLang="zh-CN" sz="3200" b="1" dirty="0"/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1798027" y="4092113"/>
            <a:ext cx="8872667" cy="17126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Zou Lan, SA5 Chair, 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Thomas Tovinger, SA5 </a:t>
            </a:r>
            <a:r>
              <a:rPr lang="en-US" altLang="zh-CN" sz="2400" dirty="0">
                <a:latin typeface="Arial" charset="0"/>
              </a:rPr>
              <a:t>Vice </a:t>
            </a:r>
            <a:r>
              <a:rPr lang="en-GB" altLang="zh-CN" sz="2400" dirty="0">
                <a:latin typeface="Arial" charset="0"/>
              </a:rPr>
              <a:t>Chair, Ericsson</a:t>
            </a:r>
            <a:endParaRPr lang="de-DE" altLang="de-DE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Anatoly Andrianov, SA5 Vice Chair, Nokia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Gerald Görmer,</a:t>
            </a:r>
            <a:r>
              <a:rPr lang="de-DE" altLang="de-DE" sz="2400" dirty="0">
                <a:latin typeface="Arial" charset="0"/>
              </a:rPr>
              <a:t> SA5 Charging SWG Chair, </a:t>
            </a:r>
            <a:r>
              <a:rPr lang="en-GB" sz="2400" dirty="0">
                <a:latin typeface="Arial" charset="0"/>
              </a:rPr>
              <a:t>MATRIXX Software</a:t>
            </a:r>
          </a:p>
          <a:p>
            <a:pPr>
              <a:lnSpc>
                <a:spcPct val="80000"/>
              </a:lnSpc>
            </a:pPr>
            <a:r>
              <a:rPr lang="fi-FI" altLang="zh-CN" sz="2800" dirty="0"/>
              <a:t>Antoine Mouquet, MCC, ETSI</a:t>
            </a:r>
            <a:endParaRPr lang="en-GB" altLang="en-US" sz="2667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9BBF83-A09B-4CA8-8CAB-C4688168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725648"/>
              </p:ext>
            </p:extLst>
          </p:nvPr>
        </p:nvGraphicFramePr>
        <p:xfrm>
          <a:off x="178703" y="953268"/>
          <a:ext cx="11949793" cy="4101863"/>
        </p:xfrm>
        <a:graphic>
          <a:graphicData uri="http://schemas.openxmlformats.org/drawingml/2006/table">
            <a:tbl>
              <a:tblPr/>
              <a:tblGrid>
                <a:gridCol w="609625">
                  <a:extLst>
                    <a:ext uri="{9D8B030D-6E8A-4147-A177-3AD203B41FA5}">
                      <a16:colId xmlns:a16="http://schemas.microsoft.com/office/drawing/2014/main" val="2542914323"/>
                    </a:ext>
                  </a:extLst>
                </a:gridCol>
                <a:gridCol w="3810818">
                  <a:extLst>
                    <a:ext uri="{9D8B030D-6E8A-4147-A177-3AD203B41FA5}">
                      <a16:colId xmlns:a16="http://schemas.microsoft.com/office/drawing/2014/main" val="181470375"/>
                    </a:ext>
                  </a:extLst>
                </a:gridCol>
                <a:gridCol w="1771935">
                  <a:extLst>
                    <a:ext uri="{9D8B030D-6E8A-4147-A177-3AD203B41FA5}">
                      <a16:colId xmlns:a16="http://schemas.microsoft.com/office/drawing/2014/main" val="3131521887"/>
                    </a:ext>
                  </a:extLst>
                </a:gridCol>
                <a:gridCol w="1336999">
                  <a:extLst>
                    <a:ext uri="{9D8B030D-6E8A-4147-A177-3AD203B41FA5}">
                      <a16:colId xmlns:a16="http://schemas.microsoft.com/office/drawing/2014/main" val="1768482317"/>
                    </a:ext>
                  </a:extLst>
                </a:gridCol>
                <a:gridCol w="896573">
                  <a:extLst>
                    <a:ext uri="{9D8B030D-6E8A-4147-A177-3AD203B41FA5}">
                      <a16:colId xmlns:a16="http://schemas.microsoft.com/office/drawing/2014/main" val="2882163933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1141164851"/>
                    </a:ext>
                  </a:extLst>
                </a:gridCol>
                <a:gridCol w="822415">
                  <a:extLst>
                    <a:ext uri="{9D8B030D-6E8A-4147-A177-3AD203B41FA5}">
                      <a16:colId xmlns:a16="http://schemas.microsoft.com/office/drawing/2014/main" val="1852499474"/>
                    </a:ext>
                  </a:extLst>
                </a:gridCol>
                <a:gridCol w="2054070">
                  <a:extLst>
                    <a:ext uri="{9D8B030D-6E8A-4147-A177-3AD203B41FA5}">
                      <a16:colId xmlns:a16="http://schemas.microsoft.com/office/drawing/2014/main" val="2182879938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UID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Name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Acronym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00" dirty="0">
                          <a:latin typeface="+mn-lt"/>
                        </a:rPr>
                        <a:t>Target (dd/mm/</a:t>
                      </a:r>
                      <a:r>
                        <a:rPr lang="en-GB" altLang="zh-CN" sz="1000" dirty="0" err="1">
                          <a:latin typeface="+mn-lt"/>
                        </a:rPr>
                        <a:t>yyyy</a:t>
                      </a:r>
                      <a:r>
                        <a:rPr lang="en-GB" altLang="zh-CN" sz="1000" dirty="0">
                          <a:latin typeface="+mn-lt"/>
                        </a:rPr>
                        <a:t>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Old %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New %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Change or comment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5404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energy efficiency and energy saving aspects of 5G networks and services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FS_Energy_OAM_Ph3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"/>
                        </a:rPr>
                        <a:t>SP-231723</a:t>
                      </a:r>
                      <a:endParaRPr lang="en-US" sz="105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412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AI/ML management -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SP-231780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7678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Data Analytics (MDA)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FS_eMDAS_Ph3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4"/>
                        </a:rPr>
                        <a:t>SP-231726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49738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intent driven management services for mobile network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FS_IDMS_MN_Ph3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5"/>
                        </a:rPr>
                        <a:t>SP-231737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7429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closed control loop management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FS_CCLM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6"/>
                        </a:rPr>
                        <a:t>SP-231735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48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Network Digital Twin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SP-231727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SP-231428-&gt;SP-231727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4945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Cloud Aspects of Management and Orchestration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7"/>
                        </a:rPr>
                        <a:t>SP-231781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1664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Enablers for Security Monitoring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8"/>
                        </a:rPr>
                        <a:t>SP-231736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6155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Service Based Management Architecture enhancement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9"/>
                        </a:rPr>
                        <a:t>SP-231725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933281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planned configurations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0"/>
                        </a:rPr>
                        <a:t>SP-231721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09192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Data management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1"/>
                        </a:rPr>
                        <a:t>SP-231746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11839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data management regarding subscriptions and reporting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2"/>
                        </a:rPr>
                        <a:t>SP-231732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15073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performance measurements and KPIs phase 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3"/>
                        </a:rPr>
                        <a:t>SP-231747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659212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Advanced NRM features phase 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4"/>
                        </a:rPr>
                        <a:t>SP-231745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86899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Subscriber and Equipment Trace and QoE collection management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5"/>
                        </a:rPr>
                        <a:t>SP-231748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83044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NTN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FS_NTN_OAM_Ph2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6"/>
                        </a:rPr>
                        <a:t>SP-231733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3273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IAB nodes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7"/>
                        </a:rPr>
                        <a:t>SP-231729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62884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RedCap feature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8"/>
                        </a:rPr>
                        <a:t>SP-231734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582841"/>
                  </a:ext>
                </a:extLst>
              </a:tr>
              <a:tr h="25033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Enhancement of Management Aspects related to NWDAF Phase 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19"/>
                        </a:rPr>
                        <a:t>SP-231724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35636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Network Sharing Phase3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0"/>
                        </a:rPr>
                        <a:t>SP-231731</a:t>
                      </a: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838612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Enhanced OAM for management exposure to external consumers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21"/>
                        </a:rPr>
                        <a:t>SP-231728</a:t>
                      </a:r>
                      <a:endParaRPr lang="en-US" sz="105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04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72A2273-8919-4D06-9D96-5CABE613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9102725" cy="1143000"/>
          </a:xfrm>
        </p:spPr>
        <p:txBody>
          <a:bodyPr/>
          <a:lstStyle/>
          <a:p>
            <a:pPr algn="l"/>
            <a:r>
              <a:rPr lang="en-GB" altLang="en-US" sz="3200" dirty="0"/>
              <a:t>Update of SA5 </a:t>
            </a:r>
            <a:r>
              <a:rPr lang="en-US" altLang="zh-CN" sz="3200" dirty="0"/>
              <a:t>Rel-19 OAM ongoing WI/SI </a:t>
            </a:r>
            <a:r>
              <a:rPr lang="en-GB" altLang="en-US" sz="3200" dirty="0"/>
              <a:t>progress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3015883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9BBF83-A09B-4CA8-8CAB-C4688168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44469"/>
              </p:ext>
            </p:extLst>
          </p:nvPr>
        </p:nvGraphicFramePr>
        <p:xfrm>
          <a:off x="121103" y="1378068"/>
          <a:ext cx="11949793" cy="2585219"/>
        </p:xfrm>
        <a:graphic>
          <a:graphicData uri="http://schemas.openxmlformats.org/drawingml/2006/table">
            <a:tbl>
              <a:tblPr/>
              <a:tblGrid>
                <a:gridCol w="591166">
                  <a:extLst>
                    <a:ext uri="{9D8B030D-6E8A-4147-A177-3AD203B41FA5}">
                      <a16:colId xmlns:a16="http://schemas.microsoft.com/office/drawing/2014/main" val="2542914323"/>
                    </a:ext>
                  </a:extLst>
                </a:gridCol>
                <a:gridCol w="3829277">
                  <a:extLst>
                    <a:ext uri="{9D8B030D-6E8A-4147-A177-3AD203B41FA5}">
                      <a16:colId xmlns:a16="http://schemas.microsoft.com/office/drawing/2014/main" val="181470375"/>
                    </a:ext>
                  </a:extLst>
                </a:gridCol>
                <a:gridCol w="1771935">
                  <a:extLst>
                    <a:ext uri="{9D8B030D-6E8A-4147-A177-3AD203B41FA5}">
                      <a16:colId xmlns:a16="http://schemas.microsoft.com/office/drawing/2014/main" val="3131521887"/>
                    </a:ext>
                  </a:extLst>
                </a:gridCol>
                <a:gridCol w="1336999">
                  <a:extLst>
                    <a:ext uri="{9D8B030D-6E8A-4147-A177-3AD203B41FA5}">
                      <a16:colId xmlns:a16="http://schemas.microsoft.com/office/drawing/2014/main" val="1768482317"/>
                    </a:ext>
                  </a:extLst>
                </a:gridCol>
                <a:gridCol w="896573">
                  <a:extLst>
                    <a:ext uri="{9D8B030D-6E8A-4147-A177-3AD203B41FA5}">
                      <a16:colId xmlns:a16="http://schemas.microsoft.com/office/drawing/2014/main" val="2882163933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1141164851"/>
                    </a:ext>
                  </a:extLst>
                </a:gridCol>
                <a:gridCol w="822415">
                  <a:extLst>
                    <a:ext uri="{9D8B030D-6E8A-4147-A177-3AD203B41FA5}">
                      <a16:colId xmlns:a16="http://schemas.microsoft.com/office/drawing/2014/main" val="1852499474"/>
                    </a:ext>
                  </a:extLst>
                </a:gridCol>
                <a:gridCol w="2054070">
                  <a:extLst>
                    <a:ext uri="{9D8B030D-6E8A-4147-A177-3AD203B41FA5}">
                      <a16:colId xmlns:a16="http://schemas.microsoft.com/office/drawing/2014/main" val="2182879938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UID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Name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Acronym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00" dirty="0">
                          <a:latin typeface="+mn-lt"/>
                        </a:rPr>
                        <a:t>Target (dd/mm/</a:t>
                      </a:r>
                      <a:r>
                        <a:rPr lang="en-GB" altLang="zh-CN" sz="1000" dirty="0" err="1">
                          <a:latin typeface="+mn-lt"/>
                        </a:rPr>
                        <a:t>yyyy</a:t>
                      </a:r>
                      <a:r>
                        <a:rPr lang="en-GB" altLang="zh-CN" sz="1000" dirty="0">
                          <a:latin typeface="+mn-lt"/>
                        </a:rPr>
                        <a:t>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latin typeface="+mn-lt"/>
                        </a:rPr>
                        <a:t>Old %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New %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latin typeface="+mn-lt"/>
                        </a:rPr>
                        <a:t>Change or comment</a:t>
                      </a:r>
                    </a:p>
                  </a:txBody>
                  <a:tcPr marL="36001" marR="360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5404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1040014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satellite access Phase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FS_5GSAT_Ph3_CH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SP-240703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412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1040015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CAPIF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FS_CAPIF_CH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SP-240704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7678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1040016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next generation real time communication services phase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FS_NG_RTC_Ph2_CH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SP-240705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49738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1040017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Study on Charging aspects of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Uncrewed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 Aerial Vehicle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FS_UAS_CH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SP-240712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7429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CHF Segmentation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CHFSeg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03/03/2025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548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1040013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Aspects of Ranging and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Sidelink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 Positioning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Ranging_SL_CH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03/03/2025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SP-240702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preliminary work before SA approval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49457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1040018</a:t>
                      </a: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Aspects for Energy Efficiency of 5G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EnergySys_CH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13/06/2025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SP-240713</a:t>
                      </a:r>
                      <a:endParaRPr lang="zh-CN" altLang="en-US" sz="8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7178" marR="671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noProof="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16640"/>
                  </a:ext>
                </a:extLst>
              </a:tr>
              <a:tr h="128344"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1040019</a:t>
                      </a:r>
                      <a:endParaRPr lang="zh-CN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Charging enhancement for indirect network sharing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 UI" panose="020B0503020204020204" pitchFamily="34" charset="-122"/>
                        </a:rPr>
                        <a:t>NetShare_CH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SP-240714</a:t>
                      </a:r>
                      <a:endParaRPr lang="zh-CN" altLang="en-US" sz="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7178" marR="671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noProof="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New</a:t>
                      </a:r>
                    </a:p>
                    <a:p>
                      <a:pPr algn="l" fontAlgn="t"/>
                      <a:endParaRPr lang="en-US" sz="10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6155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72A2273-8919-4D06-9D96-5CABE613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0"/>
            <a:ext cx="9102725" cy="1143000"/>
          </a:xfrm>
        </p:spPr>
        <p:txBody>
          <a:bodyPr/>
          <a:lstStyle/>
          <a:p>
            <a:r>
              <a:rPr lang="en-GB" altLang="en-US" sz="3200" dirty="0"/>
              <a:t>Update of SA5 </a:t>
            </a:r>
            <a:r>
              <a:rPr lang="en-US" altLang="zh-CN" sz="3200" dirty="0"/>
              <a:t>Rel-19 CH ongoing WI/SI </a:t>
            </a:r>
            <a:r>
              <a:rPr lang="en-GB" altLang="en-US" sz="3200" dirty="0"/>
              <a:t>progress</a:t>
            </a:r>
            <a:endParaRPr lang="en-US" altLang="en-US" sz="3200" strike="sngStrike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636844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10F59A23-BDF4-4B4D-B22A-B90C99BF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8" y="219077"/>
            <a:ext cx="10519708" cy="600074"/>
          </a:xfrm>
          <a:noFill/>
        </p:spPr>
        <p:txBody>
          <a:bodyPr/>
          <a:lstStyle/>
          <a:p>
            <a:pPr algn="l"/>
            <a:r>
              <a:rPr lang="en-IE" sz="3600" dirty="0"/>
              <a:t>SA</a:t>
            </a:r>
            <a:r>
              <a:rPr lang="en-US" sz="3600" dirty="0"/>
              <a:t>5 Rel-19 cross-WGs </a:t>
            </a:r>
            <a:r>
              <a:rPr lang="en-IE" sz="3600" dirty="0"/>
              <a:t>topics </a:t>
            </a:r>
            <a:r>
              <a:rPr lang="en-US" sz="3600" dirty="0"/>
              <a:t>(OAM)</a:t>
            </a:r>
            <a:endParaRPr lang="en-IE" sz="3600" dirty="0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142809D7-8E07-48C8-BC57-DC574D367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47642"/>
              </p:ext>
            </p:extLst>
          </p:nvPr>
        </p:nvGraphicFramePr>
        <p:xfrm>
          <a:off x="318655" y="955411"/>
          <a:ext cx="11554690" cy="5059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93645">
                  <a:extLst>
                    <a:ext uri="{9D8B030D-6E8A-4147-A177-3AD203B41FA5}">
                      <a16:colId xmlns:a16="http://schemas.microsoft.com/office/drawing/2014/main" val="4071695017"/>
                    </a:ext>
                  </a:extLst>
                </a:gridCol>
                <a:gridCol w="899550">
                  <a:extLst>
                    <a:ext uri="{9D8B030D-6E8A-4147-A177-3AD203B41FA5}">
                      <a16:colId xmlns:a16="http://schemas.microsoft.com/office/drawing/2014/main" val="3327203166"/>
                    </a:ext>
                  </a:extLst>
                </a:gridCol>
                <a:gridCol w="762194">
                  <a:extLst>
                    <a:ext uri="{9D8B030D-6E8A-4147-A177-3AD203B41FA5}">
                      <a16:colId xmlns:a16="http://schemas.microsoft.com/office/drawing/2014/main" val="3630350376"/>
                    </a:ext>
                  </a:extLst>
                </a:gridCol>
                <a:gridCol w="771265">
                  <a:extLst>
                    <a:ext uri="{9D8B030D-6E8A-4147-A177-3AD203B41FA5}">
                      <a16:colId xmlns:a16="http://schemas.microsoft.com/office/drawing/2014/main" val="3202688"/>
                    </a:ext>
                  </a:extLst>
                </a:gridCol>
                <a:gridCol w="771265">
                  <a:extLst>
                    <a:ext uri="{9D8B030D-6E8A-4147-A177-3AD203B41FA5}">
                      <a16:colId xmlns:a16="http://schemas.microsoft.com/office/drawing/2014/main" val="1913383577"/>
                    </a:ext>
                  </a:extLst>
                </a:gridCol>
                <a:gridCol w="822225">
                  <a:extLst>
                    <a:ext uri="{9D8B030D-6E8A-4147-A177-3AD203B41FA5}">
                      <a16:colId xmlns:a16="http://schemas.microsoft.com/office/drawing/2014/main" val="3584294532"/>
                    </a:ext>
                  </a:extLst>
                </a:gridCol>
                <a:gridCol w="925875">
                  <a:extLst>
                    <a:ext uri="{9D8B030D-6E8A-4147-A177-3AD203B41FA5}">
                      <a16:colId xmlns:a16="http://schemas.microsoft.com/office/drawing/2014/main" val="790597164"/>
                    </a:ext>
                  </a:extLst>
                </a:gridCol>
                <a:gridCol w="997928">
                  <a:extLst>
                    <a:ext uri="{9D8B030D-6E8A-4147-A177-3AD203B41FA5}">
                      <a16:colId xmlns:a16="http://schemas.microsoft.com/office/drawing/2014/main" val="2567962841"/>
                    </a:ext>
                  </a:extLst>
                </a:gridCol>
                <a:gridCol w="872435">
                  <a:extLst>
                    <a:ext uri="{9D8B030D-6E8A-4147-A177-3AD203B41FA5}">
                      <a16:colId xmlns:a16="http://schemas.microsoft.com/office/drawing/2014/main" val="2944356237"/>
                    </a:ext>
                  </a:extLst>
                </a:gridCol>
                <a:gridCol w="796048">
                  <a:extLst>
                    <a:ext uri="{9D8B030D-6E8A-4147-A177-3AD203B41FA5}">
                      <a16:colId xmlns:a16="http://schemas.microsoft.com/office/drawing/2014/main" val="105663574"/>
                    </a:ext>
                  </a:extLst>
                </a:gridCol>
                <a:gridCol w="2642260">
                  <a:extLst>
                    <a:ext uri="{9D8B030D-6E8A-4147-A177-3AD203B41FA5}">
                      <a16:colId xmlns:a16="http://schemas.microsoft.com/office/drawing/2014/main" val="4221935209"/>
                    </a:ext>
                  </a:extLst>
                </a:gridCol>
              </a:tblGrid>
              <a:tr h="198407">
                <a:tc>
                  <a:txBody>
                    <a:bodyPr/>
                    <a:lstStyle/>
                    <a:p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SA1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SA2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SA3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SA6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RAN1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RAN2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RAN3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RAN4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CT4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>
                          <a:solidFill>
                            <a:schemeClr val="tx1"/>
                          </a:solidFill>
                          <a:latin typeface="+mn-lt"/>
                        </a:rPr>
                        <a:t>Other related groups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5168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AIML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6808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MDA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006335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IDM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lt"/>
                        </a:rPr>
                        <a:t>GSMA/CAMARA/ETSI ZSM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45288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CCL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ETSI ZSM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761575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NDT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ETSI ZSM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23642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CMO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ETSI NFV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7544183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marL="0" algn="ctr" defTabSz="1187798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MSEC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29923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SBMA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51902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PTM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27643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MADCOL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670196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SEPM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460159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161825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AdNRM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255977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TMQ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038704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NTNM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55297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IABM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738211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RedcapM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578054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NWDAFM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0336468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NSM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186201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lt"/>
                        </a:rPr>
                        <a:t>ETSI NFV/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lt"/>
                        </a:rPr>
                        <a:t>ETSI EE/ITU-T SG5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486315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Mexpo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77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lt"/>
                        </a:rPr>
                        <a:t>X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lt"/>
                        </a:rPr>
                        <a:t>GSMA/CAMARA/TMF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17051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8B0188F-BD17-4F29-8FF7-5D2A8B4B5B11}"/>
              </a:ext>
            </a:extLst>
          </p:cNvPr>
          <p:cNvSpPr txBox="1"/>
          <p:nvPr/>
        </p:nvSpPr>
        <p:spPr>
          <a:xfrm>
            <a:off x="986400" y="6076800"/>
            <a:ext cx="35894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Note: to be updated with 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3853717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D6C5-B2B9-4A08-B64D-D31BFA43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96397"/>
            <a:ext cx="9102725" cy="1143000"/>
          </a:xfrm>
        </p:spPr>
        <p:txBody>
          <a:bodyPr/>
          <a:lstStyle/>
          <a:p>
            <a:r>
              <a:rPr lang="en-US" altLang="zh-CN" sz="4000" dirty="0"/>
              <a:t>SA5 progress highlight topics</a:t>
            </a:r>
            <a:endParaRPr lang="zh-CN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FDD0D-FADD-40A5-A894-103B6BCBE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69" y="936434"/>
            <a:ext cx="11435862" cy="5420299"/>
          </a:xfrm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Rel-15 corrections on PM/KPI, network slicing management.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Rel-16 corrections on PM/KPI, network slicing management, generic NRM,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Rel-17 corrections on PM/KPI, network slicing management, generic NRM, AI/ML, trace/MDT,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Rel-18 corrections on PM/KPI, network slicing management, generic NRM, AI/ML, trace/MDT,</a:t>
            </a:r>
            <a:r>
              <a:rPr lang="zh-CN" altLang="en-US" sz="1400" dirty="0"/>
              <a:t> </a:t>
            </a:r>
            <a:r>
              <a:rPr lang="en-US" altLang="zh-CN" sz="1400" dirty="0"/>
              <a:t>MEC, intent driven management, self-configuration, SBMA, NSOEU, 5MBS_CH, CHRACHF, eNS_Ph3_CH, NETSLICE_CH_Ph2, NSSAA_CH, B2B_CH, TSN_CH, 5GSATB_CH, Charging Maintenance.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Progress on Rel-19 Management and orchestration topics: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Intelligence and automation: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MDA, IDM, NDT,CCL.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AI/ML needs more discussion.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Support to new services: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EE, </a:t>
            </a:r>
            <a:r>
              <a:rPr lang="en-US" altLang="zh-CN" sz="1100" dirty="0" err="1"/>
              <a:t>MExpo</a:t>
            </a:r>
            <a:r>
              <a:rPr lang="en-US" altLang="zh-CN" sz="1100" dirty="0"/>
              <a:t> needs more discussion.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Management feature enhancement: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SBMA,PTM, SEPM, MADCOL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CMO needs more discussion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Management of new network features:</a:t>
            </a:r>
            <a:r>
              <a:rPr lang="en-US" altLang="zh-CN" sz="1200" dirty="0"/>
              <a:t> </a:t>
            </a:r>
          </a:p>
          <a:p>
            <a:pPr marL="1255728" lvl="2" indent="-342900">
              <a:buBlip>
                <a:blip r:embed="rId2"/>
              </a:buBlip>
            </a:pPr>
            <a:r>
              <a:rPr lang="en-US" altLang="zh-CN" sz="1100" dirty="0"/>
              <a:t>Good progress on PM,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adNRM</a:t>
            </a:r>
            <a:r>
              <a:rPr lang="en-US" altLang="zh-CN" sz="1100" dirty="0"/>
              <a:t>, TMQ, NTNM,</a:t>
            </a:r>
            <a:r>
              <a:rPr lang="zh-CN" altLang="en-US" sz="1100" dirty="0"/>
              <a:t> </a:t>
            </a:r>
            <a:r>
              <a:rPr lang="en-US" altLang="zh-CN" sz="1100" dirty="0"/>
              <a:t>IABM, </a:t>
            </a:r>
            <a:r>
              <a:rPr lang="en-US" altLang="zh-CN" sz="1100" dirty="0" err="1"/>
              <a:t>RedcapM</a:t>
            </a:r>
            <a:r>
              <a:rPr lang="en-US" altLang="zh-CN" sz="1100" dirty="0"/>
              <a:t>, NWDAFM, NSM. </a:t>
            </a:r>
          </a:p>
          <a:p>
            <a:pPr marL="342900" indent="-342900">
              <a:buBlip>
                <a:blip r:embed="rId2"/>
              </a:buBlip>
            </a:pPr>
            <a:r>
              <a:rPr lang="en-US" altLang="zh-CN" sz="1400" dirty="0"/>
              <a:t>Progress on Rel-19 Charging topics </a:t>
            </a:r>
            <a:r>
              <a:rPr lang="en-GB" altLang="zh-CN" sz="1400" dirty="0"/>
              <a:t>(preliminary work before SA approval) </a:t>
            </a:r>
            <a:r>
              <a:rPr lang="en-US" altLang="zh-CN" sz="1400" dirty="0"/>
              <a:t>for: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CHF Segmentation (</a:t>
            </a:r>
            <a:r>
              <a:rPr lang="en-US" sz="1200" b="1" dirty="0" err="1"/>
              <a:t>CHFSeg</a:t>
            </a:r>
            <a:r>
              <a:rPr lang="en-US" altLang="zh-CN" sz="1200" b="1" dirty="0"/>
              <a:t>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Ranging and Sidelink Positioning (</a:t>
            </a:r>
            <a:r>
              <a:rPr lang="en-US" sz="1200" b="1" dirty="0" err="1"/>
              <a:t>Ranging_SL_CH</a:t>
            </a:r>
            <a:r>
              <a:rPr lang="en-US" sz="1200" b="1" dirty="0"/>
              <a:t>)</a:t>
            </a:r>
            <a:endParaRPr lang="en-US" altLang="zh-CN" sz="1200" b="1" dirty="0"/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Study on CAPIF (FS_CAPIF_CH)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US" altLang="zh-CN" sz="1200" b="1" dirty="0"/>
              <a:t>Study on Satellite access Phase 3 (</a:t>
            </a:r>
            <a:r>
              <a:rPr lang="en-US" sz="1200" b="1" dirty="0"/>
              <a:t>FS_5GSAT_Ph3_CH</a:t>
            </a:r>
            <a:r>
              <a:rPr lang="en-US" altLang="zh-CN" sz="1200" b="1" dirty="0"/>
              <a:t>)</a:t>
            </a:r>
          </a:p>
          <a:p>
            <a:pPr marL="722328" lvl="1" indent="-342900">
              <a:buBlip>
                <a:blip r:embed="rId2"/>
              </a:buBlip>
            </a:pPr>
            <a:r>
              <a:rPr lang="en-GB" altLang="zh-CN" sz="1200" b="1" dirty="0"/>
              <a:t>Study on Next generation real time communication services phase 2 (FS_NG_RTC_Ph2_CH)</a:t>
            </a:r>
          </a:p>
          <a:p>
            <a:pPr marL="722328" lvl="1" indent="-342900">
              <a:buBlip>
                <a:blip r:embed="rId2"/>
              </a:buBlip>
            </a:pPr>
            <a:endParaRPr lang="zh-CN" altLang="en-US" sz="1100" dirty="0">
              <a:highlight>
                <a:srgbClr val="00FFFF"/>
              </a:highlight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C09288E-980E-4CBA-A9B4-0A06781BB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2664"/>
              </p:ext>
            </p:extLst>
          </p:nvPr>
        </p:nvGraphicFramePr>
        <p:xfrm>
          <a:off x="6962367" y="2627099"/>
          <a:ext cx="4381500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36380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D6C5-B2B9-4A08-B64D-D31BFA43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SA5 Liaisons to SA</a:t>
            </a:r>
            <a:endParaRPr lang="zh-CN" altLang="en-US" sz="400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0BE1E74-48F5-48A1-BC99-4B520876A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52563"/>
              </p:ext>
            </p:extLst>
          </p:nvPr>
        </p:nvGraphicFramePr>
        <p:xfrm>
          <a:off x="388800" y="1280160"/>
          <a:ext cx="11150736" cy="49377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31178">
                  <a:extLst>
                    <a:ext uri="{9D8B030D-6E8A-4147-A177-3AD203B41FA5}">
                      <a16:colId xmlns:a16="http://schemas.microsoft.com/office/drawing/2014/main" val="1050790511"/>
                    </a:ext>
                  </a:extLst>
                </a:gridCol>
                <a:gridCol w="1009881">
                  <a:extLst>
                    <a:ext uri="{9D8B030D-6E8A-4147-A177-3AD203B41FA5}">
                      <a16:colId xmlns:a16="http://schemas.microsoft.com/office/drawing/2014/main" val="3496033843"/>
                    </a:ext>
                  </a:extLst>
                </a:gridCol>
                <a:gridCol w="2750556">
                  <a:extLst>
                    <a:ext uri="{9D8B030D-6E8A-4147-A177-3AD203B41FA5}">
                      <a16:colId xmlns:a16="http://schemas.microsoft.com/office/drawing/2014/main" val="1721966559"/>
                    </a:ext>
                  </a:extLst>
                </a:gridCol>
                <a:gridCol w="778861">
                  <a:extLst>
                    <a:ext uri="{9D8B030D-6E8A-4147-A177-3AD203B41FA5}">
                      <a16:colId xmlns:a16="http://schemas.microsoft.com/office/drawing/2014/main" val="3101015917"/>
                    </a:ext>
                  </a:extLst>
                </a:gridCol>
                <a:gridCol w="1249422">
                  <a:extLst>
                    <a:ext uri="{9D8B030D-6E8A-4147-A177-3AD203B41FA5}">
                      <a16:colId xmlns:a16="http://schemas.microsoft.com/office/drawing/2014/main" val="3854183205"/>
                    </a:ext>
                  </a:extLst>
                </a:gridCol>
                <a:gridCol w="1572276">
                  <a:extLst>
                    <a:ext uri="{9D8B030D-6E8A-4147-A177-3AD203B41FA5}">
                      <a16:colId xmlns:a16="http://schemas.microsoft.com/office/drawing/2014/main" val="520188439"/>
                    </a:ext>
                  </a:extLst>
                </a:gridCol>
                <a:gridCol w="1379281">
                  <a:extLst>
                    <a:ext uri="{9D8B030D-6E8A-4147-A177-3AD203B41FA5}">
                      <a16:colId xmlns:a16="http://schemas.microsoft.com/office/drawing/2014/main" val="2501763921"/>
                    </a:ext>
                  </a:extLst>
                </a:gridCol>
                <a:gridCol w="1379281">
                  <a:extLst>
                    <a:ext uri="{9D8B030D-6E8A-4147-A177-3AD203B41FA5}">
                      <a16:colId xmlns:a16="http://schemas.microsoft.com/office/drawing/2014/main" val="216046434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Tdoc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Reply To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Doc-type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Action from SA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596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S5-243069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S5-242353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SA5 LS to SA on AECC Publications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LS in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Huawei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SA1, SA2, SA6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SA to provide consolidated reply to AECC if needed.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240350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SP-240643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S5-242361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Reply to: LS on GSMA OPG PRDs publication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MATRIXX Software, Ericsson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SA2, SA3, SA6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SA to provide consolidated reply to GSMA if needed.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08778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SP-240641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LS on update of 3GPP SA5 Rel-18 progress and Rel-19 work plan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WG Chair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GSMA, NGMN, TM Forum, ITU-T SG13, ITU-T SG5, ITU-T SG2, ETSI ISG ZSM, ETSI ISG NFV, ETSI TC EE, ONAP, O-RAN, SNSJU ORIGAMI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No action from 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1299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SP-240642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LS on Clarification on GST attribute Energy Efficiency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Nokia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GSMA 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No action from 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11955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S5-241341/S5-241342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Reply LS on 3GPP Reservation of Edge Resources and Correlation information for API volume based charging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PMingLiU"/>
                        </a:rPr>
                        <a:t>Matrixx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GSMA OPAG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SA2, 3GPP SA6, 3GPP SA, GSMA OPG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No action from SA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17266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Reply LS on LS on Creation of private branches on the GitLab '5G_APIs' repository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CT4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CT1, CT3, SA4, 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No action from 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49939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S5-241331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LS Reply to SA WG4 on 3GPP work on energy efficiency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Huawei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SA, SA1, SA2, SA3, SA6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from SA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46584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/>
                        </a:rPr>
                        <a:t>SP-240549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PMingLiU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S5-241344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LS from SA WG5: Reply LS on '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PMingLiU"/>
                        </a:rPr>
                        <a:t>Signalling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 and protocol for Digital Twin Network'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+mn-cs"/>
                        </a:rPr>
                        <a:t>LS in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PMingLiU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CMCC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ITU-T Study Group 11, ETSI ISG ZSM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PMingLiU"/>
                        </a:rPr>
                        <a:t>3GPP SA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/>
                          <a:cs typeface="+mn-cs"/>
                        </a:rPr>
                        <a:t>No action from SA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6919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89493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0A8F1F-BDBB-469A-84D5-2FE2C4B8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altLang="zh-CN" sz="3600" dirty="0"/>
              <a:t>Rel-19 SA5 Summary Information in forge</a:t>
            </a:r>
            <a:endParaRPr lang="zh-CN" alt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F1AF4-B542-49FE-9166-F13D4D1FA6D0}"/>
              </a:ext>
            </a:extLst>
          </p:cNvPr>
          <p:cNvSpPr/>
          <p:nvPr/>
        </p:nvSpPr>
        <p:spPr>
          <a:xfrm>
            <a:off x="476191" y="1417638"/>
            <a:ext cx="112396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altLang="zh-CN" sz="1800" dirty="0"/>
              <a:t>SA5 Rel-19 ongoing topics</a:t>
            </a:r>
            <a:endParaRPr lang="zh-CN" altLang="zh-CN" sz="1800" dirty="0"/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SA5 Rel-19 approved WIDs/SIDs: </a:t>
            </a:r>
            <a:br>
              <a:rPr lang="en-US" altLang="zh-CN" sz="1800" dirty="0"/>
            </a:br>
            <a:r>
              <a:rPr lang="en-US" altLang="zh-CN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https://forge.3gpp.org/rep/sa5/MnS/-/wikis/SA5/Rel-19-Moderated-Topics</a:t>
            </a:r>
            <a:r>
              <a:rPr lang="en-US" altLang="zh-CN" sz="1800" dirty="0"/>
              <a:t> </a:t>
            </a:r>
            <a:endParaRPr lang="zh-CN" altLang="zh-CN" sz="1800" dirty="0"/>
          </a:p>
          <a:p>
            <a:pPr marL="342900" lvl="0" indent="-342900">
              <a:buBlip>
                <a:blip r:embed="rId2"/>
              </a:buBlip>
            </a:pPr>
            <a:endParaRPr lang="en-US" altLang="zh-CN" sz="1800" dirty="0"/>
          </a:p>
          <a:p>
            <a:pPr marL="342900" lvl="0" indent="-342900">
              <a:buBlip>
                <a:blip r:embed="rId2"/>
              </a:buBlip>
            </a:pPr>
            <a:r>
              <a:rPr lang="en-US" altLang="zh-CN" sz="1800" dirty="0"/>
              <a:t>Stage 3 forge links: </a:t>
            </a:r>
            <a:r>
              <a:rPr lang="en-US" altLang="zh-CN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https://forge.3gpp.org/rep/sa5/MnS</a:t>
            </a:r>
            <a:endParaRPr lang="en-US" altLang="zh-CN" sz="1800" dirty="0"/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Management and Orchestration APIs: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 err="1"/>
              <a:t>OpenAPI</a:t>
            </a:r>
            <a:r>
              <a:rPr lang="en-US" altLang="zh-CN" sz="1800" dirty="0"/>
              <a:t> solution is captured in </a:t>
            </a:r>
            <a:r>
              <a:rPr lang="en-US" altLang="zh-CN" sz="1800" dirty="0">
                <a:hlinkClick r:id="rId5"/>
              </a:rPr>
              <a:t>https://forge.3gpp.org/rep/all/5G_APIs</a:t>
            </a:r>
            <a:r>
              <a:rPr lang="en-US" altLang="zh-CN" sz="1800" dirty="0"/>
              <a:t> (3GPP unified stage3 repository) and  </a:t>
            </a:r>
            <a:r>
              <a:rPr lang="en-US" altLang="zh-CN" sz="1800" dirty="0">
                <a:hlinkClick r:id="rId6"/>
              </a:rPr>
              <a:t>https://forge.3gpp.org/rep/sa5/MnS/-/tree/Rel-19/OpenAPI</a:t>
            </a:r>
            <a:r>
              <a:rPr lang="en-US" altLang="zh-CN" sz="1800" dirty="0"/>
              <a:t> (SA5 stage3 repository)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/>
              <a:t>YANG solution is captured in </a:t>
            </a:r>
            <a:r>
              <a:rPr lang="en-US" altLang="zh-CN" sz="1800" dirty="0">
                <a:hlinkClick r:id="rId7"/>
              </a:rPr>
              <a:t>https://forge.3gpp.org/rep/sa5/MnS/-/tree/Rel-19/yang-models</a:t>
            </a:r>
            <a:r>
              <a:rPr lang="en-US" altLang="zh-CN" sz="1800" dirty="0"/>
              <a:t> (SA5 stage3 repository)</a:t>
            </a:r>
          </a:p>
          <a:p>
            <a:pPr marL="950913" lvl="1" indent="-342900">
              <a:buBlip>
                <a:blip r:embed="rId2"/>
              </a:buBlip>
            </a:pPr>
            <a:r>
              <a:rPr lang="en-US" altLang="zh-CN" sz="1800" dirty="0"/>
              <a:t>Charging APIs: </a:t>
            </a:r>
          </a:p>
          <a:p>
            <a:pPr marL="1560513" lvl="2" indent="-342900">
              <a:buBlip>
                <a:blip r:embed="rId2"/>
              </a:buBlip>
            </a:pPr>
            <a:r>
              <a:rPr lang="en-US" altLang="zh-CN" sz="1800" dirty="0" err="1"/>
              <a:t>OpenAPI</a:t>
            </a:r>
            <a:r>
              <a:rPr lang="en-US" altLang="zh-CN" sz="1800" dirty="0"/>
              <a:t> solution is captured in </a:t>
            </a:r>
            <a:r>
              <a:rPr lang="en-US" altLang="zh-CN" sz="1800" dirty="0">
                <a:hlinkClick r:id="rId5"/>
              </a:rPr>
              <a:t>https://forge.3gpp.org/rep/all/5G_APIs</a:t>
            </a:r>
            <a:r>
              <a:rPr lang="en-US" altLang="zh-CN" sz="1800" dirty="0"/>
              <a:t> (3GPP unified stage3 repository) and  </a:t>
            </a:r>
            <a:r>
              <a:rPr lang="en-US" altLang="zh-CN" sz="1800" dirty="0">
                <a:hlinkClick r:id="rId6"/>
              </a:rPr>
              <a:t>https://forge.3gpp.org/rep/sa5/MnS/-/tree/Rel-19/OpenAPI</a:t>
            </a:r>
            <a:r>
              <a:rPr lang="en-US" altLang="zh-CN" sz="1800" dirty="0"/>
              <a:t> (SA5 stage3 repository)</a:t>
            </a:r>
          </a:p>
          <a:p>
            <a:pPr marL="342900" indent="-342900">
              <a:buBlip>
                <a:blip r:embed="rId2"/>
              </a:buBlip>
            </a:pP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32211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05" y="494278"/>
            <a:ext cx="9112251" cy="1143000"/>
          </a:xfrm>
        </p:spPr>
        <p:txBody>
          <a:bodyPr/>
          <a:lstStyle/>
          <a:p>
            <a:r>
              <a:rPr lang="sv-SE" sz="3600" dirty="0"/>
              <a:t>TRs / TSs to SA#104 for information/approval</a:t>
            </a:r>
            <a:br>
              <a:rPr lang="sv-SE" sz="3600" dirty="0"/>
            </a:br>
            <a:endParaRPr lang="sv-SE" sz="36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39417106"/>
              </p:ext>
            </p:extLst>
          </p:nvPr>
        </p:nvGraphicFramePr>
        <p:xfrm>
          <a:off x="864999" y="1637278"/>
          <a:ext cx="10215820" cy="78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41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101020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  <a:gridCol w="2932386">
                  <a:extLst>
                    <a:ext uri="{9D8B030D-6E8A-4147-A177-3AD203B41FA5}">
                      <a16:colId xmlns:a16="http://schemas.microsoft.com/office/drawing/2014/main" val="3016348962"/>
                    </a:ext>
                  </a:extLst>
                </a:gridCol>
              </a:tblGrid>
              <a:tr h="56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193481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/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/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156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49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8D5DA24D-BAA4-4C7C-85E0-6EBA55C5CC39}"/>
              </a:ext>
            </a:extLst>
          </p:cNvPr>
          <p:cNvSpPr txBox="1">
            <a:spLocks/>
          </p:cNvSpPr>
          <p:nvPr/>
        </p:nvSpPr>
        <p:spPr bwMode="auto">
          <a:xfrm>
            <a:off x="182824" y="180884"/>
            <a:ext cx="9089864" cy="3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GB" sz="2400" dirty="0"/>
              <a:t>Release 19 timeline– figure with SA5 (For integrated to SA timeline)</a:t>
            </a:r>
            <a:endParaRPr lang="en-US" sz="2400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6193C6-2D45-4CDE-AABB-36B9494C74F3}"/>
              </a:ext>
            </a:extLst>
          </p:cNvPr>
          <p:cNvCxnSpPr>
            <a:cxnSpLocks/>
          </p:cNvCxnSpPr>
          <p:nvPr/>
        </p:nvCxnSpPr>
        <p:spPr bwMode="auto">
          <a:xfrm>
            <a:off x="8390551" y="1483950"/>
            <a:ext cx="1617892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01469AE-6693-4EE7-84FB-B129C48F6FF9}"/>
              </a:ext>
            </a:extLst>
          </p:cNvPr>
          <p:cNvCxnSpPr>
            <a:cxnSpLocks/>
          </p:cNvCxnSpPr>
          <p:nvPr/>
        </p:nvCxnSpPr>
        <p:spPr bwMode="auto">
          <a:xfrm>
            <a:off x="5522007" y="1483950"/>
            <a:ext cx="2694231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3DC0BCC-0469-4EBD-BF8A-CC03C4A1BF4C}"/>
              </a:ext>
            </a:extLst>
          </p:cNvPr>
          <p:cNvCxnSpPr>
            <a:cxnSpLocks/>
          </p:cNvCxnSpPr>
          <p:nvPr/>
        </p:nvCxnSpPr>
        <p:spPr bwMode="auto">
          <a:xfrm>
            <a:off x="2606078" y="1483950"/>
            <a:ext cx="2694231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BEEAFDD-2044-444E-8A1F-D1CEF870D9DE}"/>
              </a:ext>
            </a:extLst>
          </p:cNvPr>
          <p:cNvCxnSpPr>
            <a:cxnSpLocks/>
          </p:cNvCxnSpPr>
          <p:nvPr/>
        </p:nvCxnSpPr>
        <p:spPr bwMode="auto">
          <a:xfrm>
            <a:off x="578635" y="1483950"/>
            <a:ext cx="1787128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Straight Connector 114">
            <a:extLst>
              <a:ext uri="{FF2B5EF4-FFF2-40B4-BE49-F238E27FC236}">
                <a16:creationId xmlns:a16="http://schemas.microsoft.com/office/drawing/2014/main" id="{9D14B71C-788F-4799-8F07-703CE0D1D4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61572" y="2140499"/>
            <a:ext cx="0" cy="3615707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114">
            <a:extLst>
              <a:ext uri="{FF2B5EF4-FFF2-40B4-BE49-F238E27FC236}">
                <a16:creationId xmlns:a16="http://schemas.microsoft.com/office/drawing/2014/main" id="{1B728585-A41E-4E46-A8D5-A3B6EF8AC9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02548" y="2302900"/>
            <a:ext cx="27078" cy="3474811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92" name="Straight Connector 114">
            <a:extLst>
              <a:ext uri="{FF2B5EF4-FFF2-40B4-BE49-F238E27FC236}">
                <a16:creationId xmlns:a16="http://schemas.microsoft.com/office/drawing/2014/main" id="{AC7EB829-70BB-4392-A7C3-EAB3D66EF9E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25543" y="2258870"/>
            <a:ext cx="5077" cy="3476573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93" name="Straight Connector 114">
            <a:extLst>
              <a:ext uri="{FF2B5EF4-FFF2-40B4-BE49-F238E27FC236}">
                <a16:creationId xmlns:a16="http://schemas.microsoft.com/office/drawing/2014/main" id="{2A24FC18-244C-4EF7-B331-F2132EFAA0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2997" y="2260632"/>
            <a:ext cx="8462" cy="3474811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sp>
        <p:nvSpPr>
          <p:cNvPr id="94" name="Title 1">
            <a:extLst>
              <a:ext uri="{FF2B5EF4-FFF2-40B4-BE49-F238E27FC236}">
                <a16:creationId xmlns:a16="http://schemas.microsoft.com/office/drawing/2014/main" id="{AF8340AA-2E98-45B8-9951-BA822BE2F958}"/>
              </a:ext>
            </a:extLst>
          </p:cNvPr>
          <p:cNvSpPr txBox="1">
            <a:spLocks/>
          </p:cNvSpPr>
          <p:nvPr/>
        </p:nvSpPr>
        <p:spPr bwMode="auto">
          <a:xfrm>
            <a:off x="749562" y="744871"/>
            <a:ext cx="7613756" cy="431211"/>
          </a:xfrm>
          <a:prstGeom prst="rect">
            <a:avLst/>
          </a:prstGeom>
          <a:noFill/>
          <a:ln>
            <a:noFill/>
          </a:ln>
        </p:spPr>
        <p:txBody>
          <a:bodyPr lIns="91430" tIns="45715" rIns="91430" bIns="45715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GB" sz="2400" kern="0" dirty="0">
                <a:latin typeface="Montserrat" panose="00000500000000000000" pitchFamily="50" charset="0"/>
                <a:ea typeface="ＭＳ Ｐゴシック" charset="0"/>
                <a:cs typeface="ＭＳ Ｐゴシック" charset="0"/>
              </a:rPr>
              <a:t>Release 19 timeline</a:t>
            </a:r>
            <a:endParaRPr lang="en-US" sz="2000" kern="0" dirty="0">
              <a:latin typeface="Montserrat" panose="00000500000000000000" pitchFamily="50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86">
            <a:extLst>
              <a:ext uri="{FF2B5EF4-FFF2-40B4-BE49-F238E27FC236}">
                <a16:creationId xmlns:a16="http://schemas.microsoft.com/office/drawing/2014/main" id="{0240F2A5-2945-4769-AC75-4B403CC0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898" y="1695292"/>
            <a:ext cx="39431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#101</a:t>
            </a:r>
          </a:p>
        </p:txBody>
      </p:sp>
      <p:cxnSp>
        <p:nvCxnSpPr>
          <p:cNvPr id="96" name="Straight Connector 115">
            <a:extLst>
              <a:ext uri="{FF2B5EF4-FFF2-40B4-BE49-F238E27FC236}">
                <a16:creationId xmlns:a16="http://schemas.microsoft.com/office/drawing/2014/main" id="{22A0F102-878D-4D4F-AD12-0842D99E0E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9019" y="2302900"/>
            <a:ext cx="10154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7" name="Straight Connector 114">
            <a:extLst>
              <a:ext uri="{FF2B5EF4-FFF2-40B4-BE49-F238E27FC236}">
                <a16:creationId xmlns:a16="http://schemas.microsoft.com/office/drawing/2014/main" id="{00F1C9AC-588D-42AD-9209-4D1A70C066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483" y="2329317"/>
            <a:ext cx="0" cy="344839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8" name="Straight Connector 114">
            <a:extLst>
              <a:ext uri="{FF2B5EF4-FFF2-40B4-BE49-F238E27FC236}">
                <a16:creationId xmlns:a16="http://schemas.microsoft.com/office/drawing/2014/main" id="{66582671-7E81-424F-9C6A-C255B74BC5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64798" y="2311325"/>
            <a:ext cx="0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9" name="Straight Connector 114">
            <a:extLst>
              <a:ext uri="{FF2B5EF4-FFF2-40B4-BE49-F238E27FC236}">
                <a16:creationId xmlns:a16="http://schemas.microsoft.com/office/drawing/2014/main" id="{E0D98D04-5E18-4906-B7C6-2ACB1DCC63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11796" y="2302900"/>
            <a:ext cx="33847" cy="3432543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0" name="Straight Connector 114">
            <a:extLst>
              <a:ext uri="{FF2B5EF4-FFF2-40B4-BE49-F238E27FC236}">
                <a16:creationId xmlns:a16="http://schemas.microsoft.com/office/drawing/2014/main" id="{1CEBC064-10BA-40BD-819C-DFE392005E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528" y="2302900"/>
            <a:ext cx="1693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1" name="Straight Connector 114">
            <a:extLst>
              <a:ext uri="{FF2B5EF4-FFF2-40B4-BE49-F238E27FC236}">
                <a16:creationId xmlns:a16="http://schemas.microsoft.com/office/drawing/2014/main" id="{92001329-3005-4698-94C1-B4AE076489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6332" y="2258870"/>
            <a:ext cx="0" cy="3518842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2" name="Straight Connector 114">
            <a:extLst>
              <a:ext uri="{FF2B5EF4-FFF2-40B4-BE49-F238E27FC236}">
                <a16:creationId xmlns:a16="http://schemas.microsoft.com/office/drawing/2014/main" id="{62A9646C-F71D-4E4D-B2E8-C51ACC0E03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79276" y="2302900"/>
            <a:ext cx="0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3" name="Straight Connector 114">
            <a:extLst>
              <a:ext uri="{FF2B5EF4-FFF2-40B4-BE49-F238E27FC236}">
                <a16:creationId xmlns:a16="http://schemas.microsoft.com/office/drawing/2014/main" id="{D86807CF-C008-424D-B485-F07EE2E6760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92602" y="2302900"/>
            <a:ext cx="3385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4" name="Straight Connector 114">
            <a:extLst>
              <a:ext uri="{FF2B5EF4-FFF2-40B4-BE49-F238E27FC236}">
                <a16:creationId xmlns:a16="http://schemas.microsoft.com/office/drawing/2014/main" id="{37BB1A74-02F4-402A-AFF3-9FB32C1B854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63347" y="2302900"/>
            <a:ext cx="16924" cy="3474811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05" name="Straight Connector 114">
            <a:extLst>
              <a:ext uri="{FF2B5EF4-FFF2-40B4-BE49-F238E27FC236}">
                <a16:creationId xmlns:a16="http://schemas.microsoft.com/office/drawing/2014/main" id="{423E1BAF-9B31-404D-9DC8-152982288A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14275" y="2306422"/>
            <a:ext cx="10154" cy="3471289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06" name="TextBox 86">
            <a:extLst>
              <a:ext uri="{FF2B5EF4-FFF2-40B4-BE49-F238E27FC236}">
                <a16:creationId xmlns:a16="http://schemas.microsoft.com/office/drawing/2014/main" id="{0CCD1F25-9F81-4FDB-B174-45C7F2F9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47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#102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7" name="TextBox 86">
            <a:extLst>
              <a:ext uri="{FF2B5EF4-FFF2-40B4-BE49-F238E27FC236}">
                <a16:creationId xmlns:a16="http://schemas.microsoft.com/office/drawing/2014/main" id="{806E0171-F86E-462A-95AC-15EF31E3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168" y="1695292"/>
            <a:ext cx="414627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#103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8" name="TextBox 86">
            <a:extLst>
              <a:ext uri="{FF2B5EF4-FFF2-40B4-BE49-F238E27FC236}">
                <a16:creationId xmlns:a16="http://schemas.microsoft.com/office/drawing/2014/main" id="{F2BBAA83-E164-4014-9E38-87758A9B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50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#104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09" name="TextBox 86">
            <a:extLst>
              <a:ext uri="{FF2B5EF4-FFF2-40B4-BE49-F238E27FC236}">
                <a16:creationId xmlns:a16="http://schemas.microsoft.com/office/drawing/2014/main" id="{622A2004-439F-4433-86FC-F024F4EDE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597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#105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0" name="TextBox 86">
            <a:extLst>
              <a:ext uri="{FF2B5EF4-FFF2-40B4-BE49-F238E27FC236}">
                <a16:creationId xmlns:a16="http://schemas.microsoft.com/office/drawing/2014/main" id="{B21CCAC3-9DC3-48AC-B383-0BC06351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459" y="1695292"/>
            <a:ext cx="418012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#106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1" name="TextBox 86">
            <a:extLst>
              <a:ext uri="{FF2B5EF4-FFF2-40B4-BE49-F238E27FC236}">
                <a16:creationId xmlns:a16="http://schemas.microsoft.com/office/drawing/2014/main" id="{A2C2377A-B0E1-4AC4-9915-6F7145CC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250" y="1695292"/>
            <a:ext cx="41632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#107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2" name="TextBox 86">
            <a:extLst>
              <a:ext uri="{FF2B5EF4-FFF2-40B4-BE49-F238E27FC236}">
                <a16:creationId xmlns:a16="http://schemas.microsoft.com/office/drawing/2014/main" id="{34BF2D25-0036-4E0C-806B-6EAB62CD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732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#108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3" name="TextBox 86">
            <a:extLst>
              <a:ext uri="{FF2B5EF4-FFF2-40B4-BE49-F238E27FC236}">
                <a16:creationId xmlns:a16="http://schemas.microsoft.com/office/drawing/2014/main" id="{D860E56B-8369-4653-BB2B-4B4967AC7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216" y="1695292"/>
            <a:ext cx="419704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#109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4" name="TextBox 86">
            <a:extLst>
              <a:ext uri="{FF2B5EF4-FFF2-40B4-BE49-F238E27FC236}">
                <a16:creationId xmlns:a16="http://schemas.microsoft.com/office/drawing/2014/main" id="{D29ED557-2BAB-4381-AE23-6EDB997C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36" y="1695292"/>
            <a:ext cx="39431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#110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5" name="TextBox 86">
            <a:extLst>
              <a:ext uri="{FF2B5EF4-FFF2-40B4-BE49-F238E27FC236}">
                <a16:creationId xmlns:a16="http://schemas.microsoft.com/office/drawing/2014/main" id="{05BC0944-3BDC-4932-A7D8-79C1293B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9330" y="1695292"/>
            <a:ext cx="36554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#111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6" name="TextBox 86">
            <a:extLst>
              <a:ext uri="{FF2B5EF4-FFF2-40B4-BE49-F238E27FC236}">
                <a16:creationId xmlns:a16="http://schemas.microsoft.com/office/drawing/2014/main" id="{FD1FA5D1-73AF-4E63-B7DB-18E54F122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116" y="1695292"/>
            <a:ext cx="387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#112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7" name="TextBox 86">
            <a:extLst>
              <a:ext uri="{FF2B5EF4-FFF2-40B4-BE49-F238E27FC236}">
                <a16:creationId xmlns:a16="http://schemas.microsoft.com/office/drawing/2014/main" id="{C1070E47-6AB2-4B34-87CB-A5B3E833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94" y="1695292"/>
            <a:ext cx="37908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#99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18" name="Chevron 60">
            <a:extLst>
              <a:ext uri="{FF2B5EF4-FFF2-40B4-BE49-F238E27FC236}">
                <a16:creationId xmlns:a16="http://schemas.microsoft.com/office/drawing/2014/main" id="{ECF81F83-EA88-4A2E-AAA5-32763DA4A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763" y="2686838"/>
            <a:ext cx="881717" cy="311729"/>
          </a:xfrm>
          <a:prstGeom prst="chevron">
            <a:avLst>
              <a:gd name="adj" fmla="val 50080"/>
            </a:avLst>
          </a:prstGeom>
          <a:solidFill>
            <a:srgbClr val="0066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fr-FR" altLang="en-US" sz="600">
                <a:latin typeface="Montserrat" panose="00000500000000000000" pitchFamily="50" charset="0"/>
                <a:cs typeface="Arial" panose="020B0604020202020204" pitchFamily="34" charset="0"/>
              </a:rPr>
              <a:t>RAN4 </a:t>
            </a:r>
          </a:p>
          <a:p>
            <a:pPr algn="ctr"/>
            <a:r>
              <a:rPr lang="fr-FR" altLang="en-US" sz="600">
                <a:latin typeface="Montserrat" panose="00000500000000000000" pitchFamily="50" charset="0"/>
                <a:cs typeface="Arial" panose="020B0604020202020204" pitchFamily="34" charset="0"/>
              </a:rPr>
              <a:t>content def.</a:t>
            </a:r>
          </a:p>
        </p:txBody>
      </p:sp>
      <p:sp>
        <p:nvSpPr>
          <p:cNvPr id="119" name="Chevron 60">
            <a:extLst>
              <a:ext uri="{FF2B5EF4-FFF2-40B4-BE49-F238E27FC236}">
                <a16:creationId xmlns:a16="http://schemas.microsoft.com/office/drawing/2014/main" id="{0FAEFDE0-3ACD-45B9-95D3-1BE001C3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661" y="2686838"/>
            <a:ext cx="1028952" cy="311729"/>
          </a:xfrm>
          <a:prstGeom prst="chevron">
            <a:avLst>
              <a:gd name="adj" fmla="val 49975"/>
            </a:avLst>
          </a:prstGeom>
          <a:gradFill flip="none" rotWithShape="1"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  <a:tileRect/>
          </a:gradFill>
          <a:ln>
            <a:noFill/>
          </a:ln>
        </p:spPr>
        <p:txBody>
          <a:bodyPr lIns="0" rIns="0"/>
          <a:lstStyle/>
          <a:p>
            <a:pPr algn="ctr">
              <a:defRPr/>
            </a:pPr>
            <a:r>
              <a:rPr lang="fr-FR" altLang="en-US" sz="700" b="1" dirty="0"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RAN Content </a:t>
            </a:r>
            <a:r>
              <a:rPr lang="fr-FR" altLang="en-US" sz="700" dirty="0" err="1">
                <a:latin typeface="Montserrat" panose="00000500000000000000" pitchFamily="50" charset="0"/>
                <a:cs typeface="Arial" panose="020B0604020202020204" pitchFamily="34" charset="0"/>
              </a:rPr>
              <a:t>def</a:t>
            </a: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98625FB-4943-4DD9-8134-5C6290C23740}"/>
              </a:ext>
            </a:extLst>
          </p:cNvPr>
          <p:cNvSpPr txBox="1"/>
          <p:nvPr/>
        </p:nvSpPr>
        <p:spPr>
          <a:xfrm>
            <a:off x="3714570" y="1348339"/>
            <a:ext cx="531400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DFF800E-AB7B-4FB3-8677-E57E972EE816}"/>
              </a:ext>
            </a:extLst>
          </p:cNvPr>
          <p:cNvSpPr txBox="1"/>
          <p:nvPr/>
        </p:nvSpPr>
        <p:spPr>
          <a:xfrm>
            <a:off x="6596653" y="1348339"/>
            <a:ext cx="517861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2025</a:t>
            </a:r>
          </a:p>
        </p:txBody>
      </p:sp>
      <p:sp>
        <p:nvSpPr>
          <p:cNvPr id="122" name="TextBox 2">
            <a:extLst>
              <a:ext uri="{FF2B5EF4-FFF2-40B4-BE49-F238E27FC236}">
                <a16:creationId xmlns:a16="http://schemas.microsoft.com/office/drawing/2014/main" id="{41C07641-0B88-499D-B0B6-7F0975EF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590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23" name="TextBox 59">
            <a:extLst>
              <a:ext uri="{FF2B5EF4-FFF2-40B4-BE49-F238E27FC236}">
                <a16:creationId xmlns:a16="http://schemas.microsoft.com/office/drawing/2014/main" id="{911FB8E4-2FFC-4DFC-8B15-8A7D85BC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861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4" name="TextBox 60">
            <a:extLst>
              <a:ext uri="{FF2B5EF4-FFF2-40B4-BE49-F238E27FC236}">
                <a16:creationId xmlns:a16="http://schemas.microsoft.com/office/drawing/2014/main" id="{8D2BDA83-766D-418F-ABE3-75046D75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408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5" name="TextBox 61">
            <a:extLst>
              <a:ext uri="{FF2B5EF4-FFF2-40B4-BE49-F238E27FC236}">
                <a16:creationId xmlns:a16="http://schemas.microsoft.com/office/drawing/2014/main" id="{3B543D89-BD91-4911-8BC7-4D6798AA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26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26" name="TextBox 62">
            <a:extLst>
              <a:ext uri="{FF2B5EF4-FFF2-40B4-BE49-F238E27FC236}">
                <a16:creationId xmlns:a16="http://schemas.microsoft.com/office/drawing/2014/main" id="{56241247-9FC6-4A09-B06B-127453AF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650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7" name="TextBox 63">
            <a:extLst>
              <a:ext uri="{FF2B5EF4-FFF2-40B4-BE49-F238E27FC236}">
                <a16:creationId xmlns:a16="http://schemas.microsoft.com/office/drawing/2014/main" id="{C5F308FE-CF3A-4FE1-A2FA-E885D5D54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888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8" name="TextBox 64">
            <a:extLst>
              <a:ext uri="{FF2B5EF4-FFF2-40B4-BE49-F238E27FC236}">
                <a16:creationId xmlns:a16="http://schemas.microsoft.com/office/drawing/2014/main" id="{3C580CE4-7C06-4E2E-9A05-239A388FF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041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29" name="TextBox 65">
            <a:extLst>
              <a:ext uri="{FF2B5EF4-FFF2-40B4-BE49-F238E27FC236}">
                <a16:creationId xmlns:a16="http://schemas.microsoft.com/office/drawing/2014/main" id="{972C6EBB-87A1-45A4-9162-D9AB21E49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520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30" name="TextBox 66">
            <a:extLst>
              <a:ext uri="{FF2B5EF4-FFF2-40B4-BE49-F238E27FC236}">
                <a16:creationId xmlns:a16="http://schemas.microsoft.com/office/drawing/2014/main" id="{C1B64CF7-D8FF-4C0E-B68A-DD4E5E64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063" y="1866127"/>
            <a:ext cx="399396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Sep.</a:t>
            </a:r>
          </a:p>
        </p:txBody>
      </p:sp>
      <p:sp>
        <p:nvSpPr>
          <p:cNvPr id="131" name="TextBox 67">
            <a:extLst>
              <a:ext uri="{FF2B5EF4-FFF2-40B4-BE49-F238E27FC236}">
                <a16:creationId xmlns:a16="http://schemas.microsoft.com/office/drawing/2014/main" id="{8ED00137-E14E-4862-A993-70270F6E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17" y="1866127"/>
            <a:ext cx="40278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Mar.</a:t>
            </a:r>
          </a:p>
        </p:txBody>
      </p:sp>
      <p:sp>
        <p:nvSpPr>
          <p:cNvPr id="132" name="TextBox 69">
            <a:extLst>
              <a:ext uri="{FF2B5EF4-FFF2-40B4-BE49-F238E27FC236}">
                <a16:creationId xmlns:a16="http://schemas.microsoft.com/office/drawing/2014/main" id="{413096AD-2064-45CC-BDD8-DA3898185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916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3" name="TextBox 70">
            <a:extLst>
              <a:ext uri="{FF2B5EF4-FFF2-40B4-BE49-F238E27FC236}">
                <a16:creationId xmlns:a16="http://schemas.microsoft.com/office/drawing/2014/main" id="{43BB9812-A99B-4946-811A-7E41BD41B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152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4" name="TextBox 71">
            <a:extLst>
              <a:ext uri="{FF2B5EF4-FFF2-40B4-BE49-F238E27FC236}">
                <a16:creationId xmlns:a16="http://schemas.microsoft.com/office/drawing/2014/main" id="{0C5F8C08-D7EF-4590-B350-0AE8CEF5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775" y="1866127"/>
            <a:ext cx="409550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Dec.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8B6A7E6-DA91-42E5-B26B-9812E7DEFB9C}"/>
              </a:ext>
            </a:extLst>
          </p:cNvPr>
          <p:cNvSpPr txBox="1"/>
          <p:nvPr/>
        </p:nvSpPr>
        <p:spPr>
          <a:xfrm>
            <a:off x="9255344" y="1327205"/>
            <a:ext cx="524630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2026</a:t>
            </a:r>
          </a:p>
        </p:txBody>
      </p:sp>
      <p:sp>
        <p:nvSpPr>
          <p:cNvPr id="136" name="Chevron 79">
            <a:extLst>
              <a:ext uri="{FF2B5EF4-FFF2-40B4-BE49-F238E27FC236}">
                <a16:creationId xmlns:a16="http://schemas.microsoft.com/office/drawing/2014/main" id="{25506B88-CF60-4C28-864E-D3F93732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830" y="4697970"/>
            <a:ext cx="925718" cy="230715"/>
          </a:xfrm>
          <a:prstGeom prst="chevron">
            <a:avLst>
              <a:gd name="adj" fmla="val 50068"/>
            </a:avLst>
          </a:prstGeom>
          <a:solidFill>
            <a:srgbClr val="0066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/>
            <a:r>
              <a:rPr lang="fr-FR" altLang="en-US" sz="700">
                <a:latin typeface="Montserrat" panose="00000500000000000000" pitchFamily="50" charset="0"/>
                <a:cs typeface="Arial" panose="020B0604020202020204" pitchFamily="34" charset="0"/>
              </a:rPr>
              <a:t>RAN4_Perf </a:t>
            </a:r>
            <a:endParaRPr lang="fr-FR" altLang="en-US" sz="50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7" name="Chevron 58">
            <a:extLst>
              <a:ext uri="{FF2B5EF4-FFF2-40B4-BE49-F238E27FC236}">
                <a16:creationId xmlns:a16="http://schemas.microsoft.com/office/drawing/2014/main" id="{E149795B-280E-4214-971D-EE9CE2F391C3}"/>
              </a:ext>
            </a:extLst>
          </p:cNvPr>
          <p:cNvSpPr/>
          <p:nvPr/>
        </p:nvSpPr>
        <p:spPr bwMode="auto">
          <a:xfrm>
            <a:off x="3552104" y="4999876"/>
            <a:ext cx="4071809" cy="250088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3 (CT &amp; SA </a:t>
            </a:r>
            <a:r>
              <a:rPr lang="fr-FR" sz="8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including SA5</a:t>
            </a: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) </a:t>
            </a:r>
          </a:p>
        </p:txBody>
      </p:sp>
      <p:sp>
        <p:nvSpPr>
          <p:cNvPr id="138" name="Chevron 60">
            <a:extLst>
              <a:ext uri="{FF2B5EF4-FFF2-40B4-BE49-F238E27FC236}">
                <a16:creationId xmlns:a16="http://schemas.microsoft.com/office/drawing/2014/main" id="{42FCED76-5ECB-4116-93C4-6C59BAFE7BDD}"/>
              </a:ext>
            </a:extLst>
          </p:cNvPr>
          <p:cNvSpPr/>
          <p:nvPr/>
        </p:nvSpPr>
        <p:spPr bwMode="auto">
          <a:xfrm>
            <a:off x="2589154" y="4395047"/>
            <a:ext cx="4279968" cy="23071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RAN1</a:t>
            </a:r>
          </a:p>
        </p:txBody>
      </p:sp>
      <p:sp>
        <p:nvSpPr>
          <p:cNvPr id="139" name="Chevron 60">
            <a:extLst>
              <a:ext uri="{FF2B5EF4-FFF2-40B4-BE49-F238E27FC236}">
                <a16:creationId xmlns:a16="http://schemas.microsoft.com/office/drawing/2014/main" id="{2EC201A3-2F65-4F1D-BD45-DB2E067DBE60}"/>
              </a:ext>
            </a:extLst>
          </p:cNvPr>
          <p:cNvSpPr/>
          <p:nvPr/>
        </p:nvSpPr>
        <p:spPr bwMode="auto">
          <a:xfrm>
            <a:off x="2086524" y="3622025"/>
            <a:ext cx="3344096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2 (SA2, SA6,…) Normative</a:t>
            </a:r>
          </a:p>
        </p:txBody>
      </p:sp>
      <p:sp>
        <p:nvSpPr>
          <p:cNvPr id="140" name="Chevron 60">
            <a:extLst>
              <a:ext uri="{FF2B5EF4-FFF2-40B4-BE49-F238E27FC236}">
                <a16:creationId xmlns:a16="http://schemas.microsoft.com/office/drawing/2014/main" id="{8D08BD9E-DAD1-4704-8232-24D85D7703AE}"/>
              </a:ext>
            </a:extLst>
          </p:cNvPr>
          <p:cNvSpPr/>
          <p:nvPr/>
        </p:nvSpPr>
        <p:spPr bwMode="auto">
          <a:xfrm>
            <a:off x="3249173" y="4701493"/>
            <a:ext cx="4279968" cy="23071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 Completion (RAN2/3/4core)</a:t>
            </a:r>
            <a:endParaRPr lang="fr-FR" sz="900" dirty="0">
              <a:solidFill>
                <a:srgbClr val="FF0000"/>
              </a:solidFill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41" name="Chevron 58">
            <a:extLst>
              <a:ext uri="{FF2B5EF4-FFF2-40B4-BE49-F238E27FC236}">
                <a16:creationId xmlns:a16="http://schemas.microsoft.com/office/drawing/2014/main" id="{2C1F342B-8435-4557-8105-6A7B5BB60242}"/>
              </a:ext>
            </a:extLst>
          </p:cNvPr>
          <p:cNvSpPr/>
          <p:nvPr/>
        </p:nvSpPr>
        <p:spPr bwMode="auto">
          <a:xfrm>
            <a:off x="5755552" y="5317906"/>
            <a:ext cx="2543612" cy="265939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8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ASN.1 &amp; Open APIs </a:t>
            </a:r>
          </a:p>
        </p:txBody>
      </p:sp>
      <p:sp>
        <p:nvSpPr>
          <p:cNvPr id="142" name="Chevron 60">
            <a:extLst>
              <a:ext uri="{FF2B5EF4-FFF2-40B4-BE49-F238E27FC236}">
                <a16:creationId xmlns:a16="http://schemas.microsoft.com/office/drawing/2014/main" id="{C48A0A2A-F7FB-44CE-89DE-724BF26AE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968" y="3211670"/>
            <a:ext cx="1035722" cy="311729"/>
          </a:xfrm>
          <a:prstGeom prst="chevron">
            <a:avLst>
              <a:gd name="adj" fmla="val 49975"/>
            </a:avLst>
          </a:prstGeom>
          <a:gradFill flip="none" rotWithShape="1">
            <a:gsLst>
              <a:gs pos="12000">
                <a:schemeClr val="bg1"/>
              </a:gs>
              <a:gs pos="60000">
                <a:srgbClr val="31859C"/>
              </a:gs>
              <a:gs pos="83000">
                <a:srgbClr val="31859C"/>
              </a:gs>
              <a:gs pos="100000">
                <a:srgbClr val="31859C"/>
              </a:gs>
            </a:gsLst>
            <a:lin ang="3600000" scaled="0"/>
            <a:tileRect/>
          </a:gradFill>
          <a:ln>
            <a:noFill/>
          </a:ln>
        </p:spPr>
        <p:txBody>
          <a:bodyPr lIns="0" rIns="0"/>
          <a:lstStyle/>
          <a:p>
            <a:pPr algn="ctr">
              <a:defRPr/>
            </a:pPr>
            <a:r>
              <a:rPr lang="fr-FR" altLang="en-US" sz="700" dirty="0">
                <a:latin typeface="Montserrat" panose="00000500000000000000" pitchFamily="50" charset="0"/>
                <a:cs typeface="Arial" panose="020B0604020202020204" pitchFamily="34" charset="0"/>
              </a:rPr>
              <a:t>St.2 Content </a:t>
            </a:r>
            <a:r>
              <a:rPr lang="fr-FR" altLang="en-US" sz="700" dirty="0" err="1">
                <a:latin typeface="Montserrat" panose="00000500000000000000" pitchFamily="50" charset="0"/>
                <a:cs typeface="Arial" panose="020B0604020202020204" pitchFamily="34" charset="0"/>
              </a:rPr>
              <a:t>approval</a:t>
            </a:r>
            <a:endParaRPr lang="fr-FR" altLang="en-US" sz="700" dirty="0">
              <a:latin typeface="Montserrat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3" name="TextBox 86">
            <a:extLst>
              <a:ext uri="{FF2B5EF4-FFF2-40B4-BE49-F238E27FC236}">
                <a16:creationId xmlns:a16="http://schemas.microsoft.com/office/drawing/2014/main" id="{E6741149-413F-418E-941C-3998D6DCA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81" y="1695292"/>
            <a:ext cx="423089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700">
                <a:latin typeface="Montserrat" panose="00000500000000000000" pitchFamily="50" charset="0"/>
              </a:rPr>
              <a:t>#100</a:t>
            </a:r>
            <a:endParaRPr lang="en-GB" altLang="en-US" sz="400">
              <a:latin typeface="Montserrat" panose="00000500000000000000" pitchFamily="50" charset="0"/>
            </a:endParaRPr>
          </a:p>
        </p:txBody>
      </p:sp>
      <p:sp>
        <p:nvSpPr>
          <p:cNvPr id="144" name="TextBox 60">
            <a:extLst>
              <a:ext uri="{FF2B5EF4-FFF2-40B4-BE49-F238E27FC236}">
                <a16:creationId xmlns:a16="http://schemas.microsoft.com/office/drawing/2014/main" id="{5681B0F1-B3FA-4F5B-88D1-A18B536DD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650" y="1866127"/>
            <a:ext cx="396011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Jun.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ABF99DC-87A1-4837-A45E-C4D07839F090}"/>
              </a:ext>
            </a:extLst>
          </p:cNvPr>
          <p:cNvSpPr txBox="1"/>
          <p:nvPr/>
        </p:nvSpPr>
        <p:spPr>
          <a:xfrm>
            <a:off x="1306348" y="1351862"/>
            <a:ext cx="517861" cy="272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Montserrat" panose="00000500000000000000" pitchFamily="50" charset="0"/>
              </a:rPr>
              <a:t>2023</a:t>
            </a:r>
          </a:p>
        </p:txBody>
      </p:sp>
      <p:sp>
        <p:nvSpPr>
          <p:cNvPr id="146" name="Rectangle 12">
            <a:extLst>
              <a:ext uri="{FF2B5EF4-FFF2-40B4-BE49-F238E27FC236}">
                <a16:creationId xmlns:a16="http://schemas.microsoft.com/office/drawing/2014/main" id="{08A13BE7-C627-4711-AC52-8782E58D9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930" y="5786136"/>
            <a:ext cx="927411" cy="2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C00000"/>
                </a:solidFill>
                <a:latin typeface="Montserrat" panose="00000500000000000000" pitchFamily="50" charset="0"/>
              </a:rPr>
              <a:t>Now</a:t>
            </a:r>
          </a:p>
        </p:txBody>
      </p:sp>
      <p:sp>
        <p:nvSpPr>
          <p:cNvPr id="147" name="Chevron 60">
            <a:extLst>
              <a:ext uri="{FF2B5EF4-FFF2-40B4-BE49-F238E27FC236}">
                <a16:creationId xmlns:a16="http://schemas.microsoft.com/office/drawing/2014/main" id="{9275A10E-75A7-42BD-BEB0-06C3F3B6B8EE}"/>
              </a:ext>
            </a:extLst>
          </p:cNvPr>
          <p:cNvSpPr/>
          <p:nvPr/>
        </p:nvSpPr>
        <p:spPr bwMode="auto">
          <a:xfrm>
            <a:off x="1751437" y="2304661"/>
            <a:ext cx="780177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100%</a:t>
            </a:r>
          </a:p>
        </p:txBody>
      </p:sp>
      <p:sp>
        <p:nvSpPr>
          <p:cNvPr id="148" name="Chevron 60">
            <a:extLst>
              <a:ext uri="{FF2B5EF4-FFF2-40B4-BE49-F238E27FC236}">
                <a16:creationId xmlns:a16="http://schemas.microsoft.com/office/drawing/2014/main" id="{7556C299-B567-4F33-96A0-26384F946397}"/>
              </a:ext>
            </a:extLst>
          </p:cNvPr>
          <p:cNvSpPr/>
          <p:nvPr/>
        </p:nvSpPr>
        <p:spPr bwMode="auto">
          <a:xfrm>
            <a:off x="400937" y="2301138"/>
            <a:ext cx="1487582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Stage 1        80%</a:t>
            </a:r>
          </a:p>
        </p:txBody>
      </p:sp>
      <p:sp>
        <p:nvSpPr>
          <p:cNvPr id="149" name="TextBox 67">
            <a:extLst>
              <a:ext uri="{FF2B5EF4-FFF2-40B4-BE49-F238E27FC236}">
                <a16:creationId xmlns:a16="http://schemas.microsoft.com/office/drawing/2014/main" id="{ACAC548C-0E8A-4E39-A172-E51971656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04" y="1529741"/>
            <a:ext cx="429858" cy="22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700">
                <a:latin typeface="Montserrat" panose="00000500000000000000" pitchFamily="50" charset="0"/>
              </a:rPr>
              <a:t>TSGs</a:t>
            </a:r>
          </a:p>
        </p:txBody>
      </p:sp>
      <p:sp>
        <p:nvSpPr>
          <p:cNvPr id="150" name="Diamond 3">
            <a:extLst>
              <a:ext uri="{FF2B5EF4-FFF2-40B4-BE49-F238E27FC236}">
                <a16:creationId xmlns:a16="http://schemas.microsoft.com/office/drawing/2014/main" id="{4111BF5F-6071-4025-AD2A-D36109728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57" y="2637525"/>
            <a:ext cx="956181" cy="435011"/>
          </a:xfrm>
          <a:prstGeom prst="diamond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en-US" sz="600"/>
          </a:p>
        </p:txBody>
      </p:sp>
      <p:sp>
        <p:nvSpPr>
          <p:cNvPr id="151" name="TextBox 6">
            <a:extLst>
              <a:ext uri="{FF2B5EF4-FFF2-40B4-BE49-F238E27FC236}">
                <a16:creationId xmlns:a16="http://schemas.microsoft.com/office/drawing/2014/main" id="{D4BADD38-C8BF-4471-84A1-3FAFBC64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52" y="2699166"/>
            <a:ext cx="702327" cy="3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en-US" sz="600" b="1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 </a:t>
            </a:r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RAN Rel-19 workshop</a:t>
            </a:r>
          </a:p>
        </p:txBody>
      </p:sp>
      <p:sp>
        <p:nvSpPr>
          <p:cNvPr id="152" name="Diamond 16">
            <a:extLst>
              <a:ext uri="{FF2B5EF4-FFF2-40B4-BE49-F238E27FC236}">
                <a16:creationId xmlns:a16="http://schemas.microsoft.com/office/drawing/2014/main" id="{EE68A2B9-4313-4BDB-8E85-9A3B1851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64" y="3144745"/>
            <a:ext cx="924026" cy="408594"/>
          </a:xfrm>
          <a:prstGeom prst="diamond">
            <a:avLst/>
          </a:prstGeom>
          <a:solidFill>
            <a:srgbClr val="318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" name="TextBox 7">
            <a:extLst>
              <a:ext uri="{FF2B5EF4-FFF2-40B4-BE49-F238E27FC236}">
                <a16:creationId xmlns:a16="http://schemas.microsoft.com/office/drawing/2014/main" id="{2DE9D276-CE99-4B91-A869-336878CC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29" y="3204625"/>
            <a:ext cx="621095" cy="3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SA Rel-19 </a:t>
            </a:r>
          </a:p>
          <a:p>
            <a:pPr algn="ctr"/>
            <a:r>
              <a:rPr lang="fr-FR" altLang="en-US" sz="60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Workshop</a:t>
            </a:r>
          </a:p>
        </p:txBody>
      </p:sp>
      <p:cxnSp>
        <p:nvCxnSpPr>
          <p:cNvPr id="154" name="Straight Connector 114">
            <a:extLst>
              <a:ext uri="{FF2B5EF4-FFF2-40B4-BE49-F238E27FC236}">
                <a16:creationId xmlns:a16="http://schemas.microsoft.com/office/drawing/2014/main" id="{3037BD3F-21E4-454F-B0DE-DDBA600076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2501" y="2221886"/>
            <a:ext cx="13539" cy="3555826"/>
          </a:xfrm>
          <a:prstGeom prst="line">
            <a:avLst/>
          </a:prstGeom>
          <a:noFill/>
          <a:ln w="9525" algn="ctr">
            <a:solidFill>
              <a:schemeClr val="accent3"/>
            </a:solidFill>
            <a:prstDash val="dash"/>
            <a:round/>
            <a:headEnd/>
            <a:tailEnd/>
          </a:ln>
        </p:spPr>
      </p:cxnSp>
      <p:sp>
        <p:nvSpPr>
          <p:cNvPr id="155" name="Chevron 60">
            <a:extLst>
              <a:ext uri="{FF2B5EF4-FFF2-40B4-BE49-F238E27FC236}">
                <a16:creationId xmlns:a16="http://schemas.microsoft.com/office/drawing/2014/main" id="{09A0BCE0-C5F5-4223-95E5-FEEEB18EDED0}"/>
              </a:ext>
            </a:extLst>
          </p:cNvPr>
          <p:cNvSpPr/>
          <p:nvPr/>
        </p:nvSpPr>
        <p:spPr bwMode="auto">
          <a:xfrm>
            <a:off x="2521460" y="2304098"/>
            <a:ext cx="2904084" cy="231021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r"/>
            <a:r>
              <a:rPr lang="en-US" altLang="zh-CN" sz="8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</a:rPr>
              <a:t>Management requirements (SA5)</a:t>
            </a:r>
            <a:endParaRPr lang="fr-FR" altLang="zh-CN" sz="800" dirty="0">
              <a:solidFill>
                <a:srgbClr val="FF0000"/>
              </a:solidFill>
              <a:latin typeface="Montserrat" panose="00000500000000000000" pitchFamily="50" charset="0"/>
              <a:ea typeface="ＭＳ Ｐゴシック" charset="-128"/>
            </a:endParaRPr>
          </a:p>
        </p:txBody>
      </p:sp>
      <p:sp>
        <p:nvSpPr>
          <p:cNvPr id="156" name="矩形 1">
            <a:extLst>
              <a:ext uri="{FF2B5EF4-FFF2-40B4-BE49-F238E27FC236}">
                <a16:creationId xmlns:a16="http://schemas.microsoft.com/office/drawing/2014/main" id="{89E2B974-3631-4AC9-BF0A-416FC70E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460" y="2215951"/>
            <a:ext cx="2902391" cy="384245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7" name="矩形 1">
            <a:extLst>
              <a:ext uri="{FF2B5EF4-FFF2-40B4-BE49-F238E27FC236}">
                <a16:creationId xmlns:a16="http://schemas.microsoft.com/office/drawing/2014/main" id="{CCBCC74C-E34D-405D-8F67-46FF8D6B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426" y="3929104"/>
            <a:ext cx="4407773" cy="338546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" name="矩形 1">
            <a:extLst>
              <a:ext uri="{FF2B5EF4-FFF2-40B4-BE49-F238E27FC236}">
                <a16:creationId xmlns:a16="http://schemas.microsoft.com/office/drawing/2014/main" id="{A22B6F0C-2527-4CB2-AC39-5DEB7E14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328" y="4966785"/>
            <a:ext cx="5060069" cy="302584"/>
          </a:xfrm>
          <a:prstGeom prst="rect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9" name="Chevron 60">
            <a:extLst>
              <a:ext uri="{FF2B5EF4-FFF2-40B4-BE49-F238E27FC236}">
                <a16:creationId xmlns:a16="http://schemas.microsoft.com/office/drawing/2014/main" id="{312AFE17-167A-407E-990F-8F84134F94E1}"/>
              </a:ext>
            </a:extLst>
          </p:cNvPr>
          <p:cNvSpPr/>
          <p:nvPr/>
        </p:nvSpPr>
        <p:spPr bwMode="auto">
          <a:xfrm>
            <a:off x="2538381" y="3985385"/>
            <a:ext cx="4351049" cy="246565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9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2 (SA5) Normative </a:t>
            </a:r>
            <a:r>
              <a:rPr lang="fr-FR" sz="900" dirty="0" err="1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supporting</a:t>
            </a:r>
            <a:r>
              <a:rPr lang="fr-FR" sz="900" dirty="0">
                <a:solidFill>
                  <a:srgbClr val="FF0000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SA&amp;RAN </a:t>
            </a:r>
          </a:p>
        </p:txBody>
      </p:sp>
      <p:sp>
        <p:nvSpPr>
          <p:cNvPr id="160" name="Isosceles Triangle 159">
            <a:extLst>
              <a:ext uri="{FF2B5EF4-FFF2-40B4-BE49-F238E27FC236}">
                <a16:creationId xmlns:a16="http://schemas.microsoft.com/office/drawing/2014/main" id="{BF1D143E-6D3F-4195-B0A4-D5DD86CAA0D8}"/>
              </a:ext>
            </a:extLst>
          </p:cNvPr>
          <p:cNvSpPr/>
          <p:nvPr/>
        </p:nvSpPr>
        <p:spPr bwMode="auto">
          <a:xfrm>
            <a:off x="4744354" y="4177214"/>
            <a:ext cx="108310" cy="143692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Star: 5 Points 160">
            <a:extLst>
              <a:ext uri="{FF2B5EF4-FFF2-40B4-BE49-F238E27FC236}">
                <a16:creationId xmlns:a16="http://schemas.microsoft.com/office/drawing/2014/main" id="{399F65FB-BAEE-4C7F-A22A-2D329750C532}"/>
              </a:ext>
            </a:extLst>
          </p:cNvPr>
          <p:cNvSpPr/>
          <p:nvPr/>
        </p:nvSpPr>
        <p:spPr bwMode="auto">
          <a:xfrm>
            <a:off x="3709991" y="2130959"/>
            <a:ext cx="487399" cy="436773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2" name="Isosceles Triangle 161">
            <a:extLst>
              <a:ext uri="{FF2B5EF4-FFF2-40B4-BE49-F238E27FC236}">
                <a16:creationId xmlns:a16="http://schemas.microsoft.com/office/drawing/2014/main" id="{AF908FDC-1AD8-433A-AABE-F9A2E6D9F235}"/>
              </a:ext>
            </a:extLst>
          </p:cNvPr>
          <p:cNvSpPr/>
          <p:nvPr/>
        </p:nvSpPr>
        <p:spPr bwMode="auto">
          <a:xfrm>
            <a:off x="5360371" y="4181629"/>
            <a:ext cx="108310" cy="143692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7689D52-4145-4EFC-9637-B14CA5900588}"/>
              </a:ext>
            </a:extLst>
          </p:cNvPr>
          <p:cNvSpPr txBox="1"/>
          <p:nvPr/>
        </p:nvSpPr>
        <p:spPr>
          <a:xfrm>
            <a:off x="9581195" y="2293350"/>
            <a:ext cx="256511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OAM:</a:t>
            </a:r>
            <a:r>
              <a:rPr lang="zh-CN" altLang="en-US" sz="1600" b="1" dirty="0"/>
              <a:t> </a:t>
            </a:r>
            <a:endParaRPr lang="en-US" altLang="zh-CN" sz="1600" b="1" dirty="0"/>
          </a:p>
          <a:p>
            <a:r>
              <a:rPr lang="en-US" altLang="zh-CN" b="1" dirty="0"/>
              <a:t>Sep</a:t>
            </a:r>
            <a:r>
              <a:rPr lang="zh-CN" altLang="en-US" b="1" dirty="0"/>
              <a:t> </a:t>
            </a:r>
            <a:r>
              <a:rPr lang="en-US" altLang="zh-CN" b="1" dirty="0"/>
              <a:t>2024: </a:t>
            </a:r>
            <a:r>
              <a:rPr lang="en-US" altLang="zh-CN" dirty="0"/>
              <a:t>finalize Rel-19 studies which plan to have corresponding normative work in Rel-19.</a:t>
            </a:r>
          </a:p>
          <a:p>
            <a:r>
              <a:rPr lang="en-US" altLang="zh-CN" b="1" dirty="0"/>
              <a:t>Sep 2025: </a:t>
            </a:r>
            <a:r>
              <a:rPr lang="en-US" altLang="zh-CN" dirty="0"/>
              <a:t>finalize all Rel-19 work items, majority work items are preferable to be finalized in Jun 2025. </a:t>
            </a:r>
          </a:p>
          <a:p>
            <a:endParaRPr lang="en-US" altLang="zh-CN" dirty="0"/>
          </a:p>
          <a:p>
            <a:r>
              <a:rPr lang="en-US" altLang="zh-CN" sz="1600" b="1" dirty="0"/>
              <a:t>CH:</a:t>
            </a:r>
          </a:p>
          <a:p>
            <a:r>
              <a:rPr lang="en-US" altLang="zh-CN" b="1" dirty="0"/>
              <a:t>Dec 2024: </a:t>
            </a:r>
            <a:r>
              <a:rPr lang="en-US" altLang="zh-CN" dirty="0"/>
              <a:t>finalize Rel-19 studies which plan to have corresponding normative work in Rel-19.</a:t>
            </a:r>
          </a:p>
          <a:p>
            <a:r>
              <a:rPr lang="en-US" altLang="zh-CN" b="1" dirty="0"/>
              <a:t>Sep 2025: </a:t>
            </a:r>
            <a:r>
              <a:rPr lang="en-US" altLang="zh-CN" dirty="0"/>
              <a:t>finalize all Rel-19 work items</a:t>
            </a:r>
            <a:endParaRPr lang="zh-CN" altLang="en-US" dirty="0"/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8EE2E1D4-62E6-4641-84A5-FD7B9E222643}"/>
              </a:ext>
            </a:extLst>
          </p:cNvPr>
          <p:cNvSpPr/>
          <p:nvPr/>
        </p:nvSpPr>
        <p:spPr bwMode="auto">
          <a:xfrm>
            <a:off x="9539699" y="2610363"/>
            <a:ext cx="108310" cy="143692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D4C05BA4-8E46-4BF3-86BF-6258C8E4F2AC}"/>
              </a:ext>
            </a:extLst>
          </p:cNvPr>
          <p:cNvSpPr/>
          <p:nvPr/>
        </p:nvSpPr>
        <p:spPr bwMode="auto">
          <a:xfrm>
            <a:off x="9534645" y="4626273"/>
            <a:ext cx="108310" cy="143692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EEF0BC-126F-47B0-9BA9-CF04D5B59DD7}"/>
              </a:ext>
            </a:extLst>
          </p:cNvPr>
          <p:cNvSpPr txBox="1"/>
          <p:nvPr/>
        </p:nvSpPr>
        <p:spPr>
          <a:xfrm>
            <a:off x="7476678" y="2927626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3GPP SA5</a:t>
            </a:r>
          </a:p>
          <a:p>
            <a:r>
              <a:rPr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plan</a:t>
            </a:r>
            <a:endParaRPr lang="zh-CN" alt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F4247AA-02AD-4C06-BECE-432E213A431B}"/>
              </a:ext>
            </a:extLst>
          </p:cNvPr>
          <p:cNvCxnSpPr>
            <a:endCxn id="166" idx="1"/>
          </p:cNvCxnSpPr>
          <p:nvPr/>
        </p:nvCxnSpPr>
        <p:spPr>
          <a:xfrm>
            <a:off x="5423851" y="2408074"/>
            <a:ext cx="2052827" cy="734996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1E44AA3C-0444-4A1C-AC23-5A2A923F05C0}"/>
              </a:ext>
            </a:extLst>
          </p:cNvPr>
          <p:cNvCxnSpPr>
            <a:endCxn id="166" idx="1"/>
          </p:cNvCxnSpPr>
          <p:nvPr/>
        </p:nvCxnSpPr>
        <p:spPr>
          <a:xfrm flipV="1">
            <a:off x="6984199" y="3143070"/>
            <a:ext cx="492479" cy="95530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1410A54-C28D-41F4-A1E6-2BFCE89BFDCC}"/>
              </a:ext>
            </a:extLst>
          </p:cNvPr>
          <p:cNvCxnSpPr>
            <a:endCxn id="166" idx="1"/>
          </p:cNvCxnSpPr>
          <p:nvPr/>
        </p:nvCxnSpPr>
        <p:spPr>
          <a:xfrm flipH="1" flipV="1">
            <a:off x="7476678" y="3143070"/>
            <a:ext cx="765719" cy="197500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E7037A8F-1503-428F-B10F-6F90EC78B1C4}"/>
              </a:ext>
            </a:extLst>
          </p:cNvPr>
          <p:cNvSpPr txBox="1"/>
          <p:nvPr/>
        </p:nvSpPr>
        <p:spPr>
          <a:xfrm>
            <a:off x="761571" y="5988151"/>
            <a:ext cx="34628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progress to be reviewed after SA#104</a:t>
            </a:r>
          </a:p>
        </p:txBody>
      </p:sp>
    </p:spTree>
    <p:extLst>
      <p:ext uri="{BB962C8B-B14F-4D97-AF65-F5344CB8AC3E}">
        <p14:creationId xmlns:p14="http://schemas.microsoft.com/office/powerpoint/2010/main" val="229355948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6978-ADB7-4B9F-B520-9A9095F8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3GPP SA &amp; SA5 meeting calendar (2024)</a:t>
            </a:r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ABE0A-6261-4D81-9898-D47AECAEF115}"/>
              </a:ext>
            </a:extLst>
          </p:cNvPr>
          <p:cNvGraphicFramePr>
            <a:graphicFrameLocks noGrp="1"/>
          </p:cNvGraphicFramePr>
          <p:nvPr/>
        </p:nvGraphicFramePr>
        <p:xfrm>
          <a:off x="756000" y="1281266"/>
          <a:ext cx="11052000" cy="435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54">
                  <a:extLst>
                    <a:ext uri="{9D8B030D-6E8A-4147-A177-3AD203B41FA5}">
                      <a16:colId xmlns:a16="http://schemas.microsoft.com/office/drawing/2014/main" val="2472396523"/>
                    </a:ext>
                  </a:extLst>
                </a:gridCol>
                <a:gridCol w="2616846">
                  <a:extLst>
                    <a:ext uri="{9D8B030D-6E8A-4147-A177-3AD203B41FA5}">
                      <a16:colId xmlns:a16="http://schemas.microsoft.com/office/drawing/2014/main" val="906508873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520459498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2192747670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2953444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Meeting info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DateTime</a:t>
                      </a: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Release dates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WGs (potential colocation)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41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SA5#153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29 Jan 2024 – 2 Feb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Sevilla, ES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SA3 LI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6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19 Mar 2024 - 22 Mar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Maastricht , NL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Rel-18 freeze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1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15 Apr 2024 - 19 Apr 2024 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+mn-lt"/>
                        </a:rPr>
                        <a:t>Changsha </a:t>
                      </a:r>
                      <a:r>
                        <a:rPr lang="en-US" altLang="zh-CN" sz="1400" dirty="0">
                          <a:latin typeface="+mn-lt"/>
                        </a:rPr>
                        <a:t>, CN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8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SA5#155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27 May 2024 - 31 May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>
                          <a:latin typeface="+mn-lt"/>
                        </a:rPr>
                        <a:t>Jeju</a:t>
                      </a:r>
                      <a:r>
                        <a:rPr lang="en-US" altLang="zh-CN" sz="1400" dirty="0">
                          <a:latin typeface="+mn-lt"/>
                        </a:rPr>
                        <a:t>, KR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7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18 Jun 2024 - 21 Jun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Shanghai , CN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1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SA5#156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19 Aug 2024 - 23 Aug 2024 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Maastricht , NL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SA#105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10 Sep 2024 - 13 Sep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Melbourne , AU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8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SA5#157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14 Oct 2024 - 18 Oct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Hyderabad , IN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0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SA5#158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18 Nov 2024 - 22 Nov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Orlando , 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4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SA#106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10 Dec 2024 - 13 Dec 2024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Madrid (TBC) , ES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54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323C98B-B5F1-4CEC-9869-2E772328F176}"/>
              </a:ext>
            </a:extLst>
          </p:cNvPr>
          <p:cNvSpPr/>
          <p:nvPr/>
        </p:nvSpPr>
        <p:spPr>
          <a:xfrm>
            <a:off x="530352" y="5701597"/>
            <a:ext cx="1127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Please book your hotel/flight when you received official meeting invitation</a:t>
            </a:r>
          </a:p>
        </p:txBody>
      </p:sp>
    </p:spTree>
    <p:extLst>
      <p:ext uri="{BB962C8B-B14F-4D97-AF65-F5344CB8AC3E}">
        <p14:creationId xmlns:p14="http://schemas.microsoft.com/office/powerpoint/2010/main" val="178080730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6978-ADB7-4B9F-B520-9A9095F8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3GPP SA &amp; SA5 meeting calendar (2025)</a:t>
            </a:r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2ABE0A-6261-4D81-9898-D47AECAEF115}"/>
              </a:ext>
            </a:extLst>
          </p:cNvPr>
          <p:cNvGraphicFramePr>
            <a:graphicFrameLocks noGrp="1"/>
          </p:cNvGraphicFramePr>
          <p:nvPr/>
        </p:nvGraphicFramePr>
        <p:xfrm>
          <a:off x="719424" y="1339283"/>
          <a:ext cx="11052000" cy="403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54">
                  <a:extLst>
                    <a:ext uri="{9D8B030D-6E8A-4147-A177-3AD203B41FA5}">
                      <a16:colId xmlns:a16="http://schemas.microsoft.com/office/drawing/2014/main" val="2472396523"/>
                    </a:ext>
                  </a:extLst>
                </a:gridCol>
                <a:gridCol w="2616846">
                  <a:extLst>
                    <a:ext uri="{9D8B030D-6E8A-4147-A177-3AD203B41FA5}">
                      <a16:colId xmlns:a16="http://schemas.microsoft.com/office/drawing/2014/main" val="906508873"/>
                    </a:ext>
                  </a:extLst>
                </a:gridCol>
                <a:gridCol w="2210400">
                  <a:extLst>
                    <a:ext uri="{9D8B030D-6E8A-4147-A177-3AD203B41FA5}">
                      <a16:colId xmlns:a16="http://schemas.microsoft.com/office/drawing/2014/main" val="520459498"/>
                    </a:ext>
                  </a:extLst>
                </a:gridCol>
                <a:gridCol w="1897008">
                  <a:extLst>
                    <a:ext uri="{9D8B030D-6E8A-4147-A177-3AD203B41FA5}">
                      <a16:colId xmlns:a16="http://schemas.microsoft.com/office/drawing/2014/main" val="2192747670"/>
                    </a:ext>
                  </a:extLst>
                </a:gridCol>
                <a:gridCol w="2523792">
                  <a:extLst>
                    <a:ext uri="{9D8B030D-6E8A-4147-A177-3AD203B41FA5}">
                      <a16:colId xmlns:a16="http://schemas.microsoft.com/office/drawing/2014/main" val="2953444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altLang="zh-CN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Meeting info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DateTime</a:t>
                      </a: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1219170" rtl="0" eaLnBrk="1" fontAlgn="ctr" latinLnBrk="0" hangingPunct="1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Release dates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Other WGs (potential colocation)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41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SA5#159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Feb 2025- 21 Feb 2025 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Sophia Antipolis, FR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67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SA#107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Mar 2025- 14 Mar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>
                          <a:latin typeface="+mn-lt"/>
                        </a:rPr>
                        <a:t>Korea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17913"/>
                  </a:ext>
                </a:extLst>
              </a:tr>
              <a:tr h="22369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SA5#160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 Apr 2025- 11 Apr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Goteborg, SE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SA2/3/4/5/6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87858"/>
                  </a:ext>
                </a:extLst>
              </a:tr>
              <a:tr h="26061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SA5#161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May 2025- 23 May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Japan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71747"/>
                  </a:ext>
                </a:extLst>
              </a:tr>
              <a:tr h="3014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SA#108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 Jun 2025- 13 Jun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Europe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19715"/>
                  </a:ext>
                </a:extLst>
              </a:tr>
              <a:tr h="306214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SA5#162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Aug 2025- 29 Aug 2025 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Goteborg, SE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SA WGs/CT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893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SA#109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Sep 2025- 19 Sep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China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Rel-19 freeze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8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SA5#163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Oct 2025- 17 Oct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China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SA2/3/4/5/6 and CT1/3/4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0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latin typeface="+mn-lt"/>
                        </a:rPr>
                        <a:t>SA5#164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Nov 2025- 21 Nov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+mn-lt"/>
                        </a:rPr>
                        <a:t>CT WGs, SA WGs, RAN WGs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4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+mn-lt"/>
                        </a:rPr>
                        <a:t>SA#110</a:t>
                      </a:r>
                      <a:endParaRPr lang="zh-CN" altLang="en-US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 Dec 2025- 12 Dec 2025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+mn-lt"/>
                        </a:rPr>
                        <a:t>US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54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AA57BB-47EF-4D7E-935F-27ED17DAF74C}"/>
              </a:ext>
            </a:extLst>
          </p:cNvPr>
          <p:cNvSpPr/>
          <p:nvPr/>
        </p:nvSpPr>
        <p:spPr>
          <a:xfrm>
            <a:off x="493777" y="5463853"/>
            <a:ext cx="11277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6 f2f meeting planned in 2025, 3 meetings in Europe, 1 in Japan, 1 in China, 1 in US.</a:t>
            </a:r>
          </a:p>
          <a:p>
            <a:pPr marL="381000" indent="-379413">
              <a:spcBef>
                <a:spcPct val="20000"/>
              </a:spcBef>
              <a:buClr>
                <a:srgbClr val="C00000"/>
              </a:buClr>
              <a:buBlip>
                <a:blip r:embed="rId2"/>
              </a:buBlip>
            </a:pPr>
            <a:r>
              <a:rPr lang="en-US" altLang="en-US" sz="2000" kern="0" dirty="0">
                <a:solidFill>
                  <a:prstClr val="black"/>
                </a:solidFill>
                <a:latin typeface="Calibri"/>
              </a:rPr>
              <a:t>Please book your hotel/flight when you received official meeting invitation</a:t>
            </a:r>
          </a:p>
        </p:txBody>
      </p:sp>
    </p:spTree>
    <p:extLst>
      <p:ext uri="{BB962C8B-B14F-4D97-AF65-F5344CB8AC3E}">
        <p14:creationId xmlns:p14="http://schemas.microsoft.com/office/powerpoint/2010/main" val="10734458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861848" y="1325091"/>
            <a:ext cx="10229764" cy="443960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zh-CN" sz="2000" dirty="0">
                <a:cs typeface="Times New Roman" pitchFamily="18" charset="0"/>
              </a:rPr>
              <a:t>SA5		</a:t>
            </a: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</a:t>
            </a:r>
            <a:r>
              <a:rPr lang="de-DE" altLang="de-DE" sz="2000" dirty="0"/>
              <a:t>Zou Lan (Huawei)	</a:t>
            </a:r>
            <a:r>
              <a:rPr lang="en-GB" altLang="zh-CN" sz="2000" dirty="0">
                <a:cs typeface="Times New Roman" pitchFamily="18" charset="0"/>
              </a:rPr>
              <a:t> 			Chair	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8/2023</a:t>
            </a:r>
            <a:r>
              <a:rPr lang="en-GB" altLang="zh-CN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Thomas Tovinger (Ericsson) 			Vice Chair 	 	since 08/2023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Anatoly Andrianov (</a:t>
            </a:r>
            <a:r>
              <a:rPr lang="en-GB" sz="2000" dirty="0">
                <a:cs typeface="Times New Roman" pitchFamily="18" charset="0"/>
              </a:rPr>
              <a:t>Nokia</a:t>
            </a:r>
            <a:r>
              <a:rPr lang="en-GB" altLang="zh-CN" sz="2000" dirty="0">
                <a:cs typeface="Times New Roman" pitchFamily="18" charset="0"/>
              </a:rPr>
              <a:t>) 			Vice Chair 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8/2023</a:t>
            </a:r>
          </a:p>
          <a:p>
            <a:pPr>
              <a:lnSpc>
                <a:spcPct val="90000"/>
              </a:lnSpc>
              <a:buNone/>
            </a:pPr>
            <a:r>
              <a:rPr lang="fi-FI" sz="2000" kern="0" dirty="0"/>
              <a:t>	</a:t>
            </a:r>
            <a:r>
              <a:rPr lang="fi-FI" altLang="zh-CN" sz="2000" dirty="0"/>
              <a:t>Antoine Mouquet 				</a:t>
            </a:r>
            <a:r>
              <a:rPr lang="en-US" altLang="zh-CN" sz="2000" dirty="0"/>
              <a:t>MCC</a:t>
            </a:r>
            <a:r>
              <a:rPr lang="fi-FI" altLang="zh-CN" sz="2000" dirty="0"/>
              <a:t>			since 11/2023</a:t>
            </a:r>
            <a:endParaRPr lang="en-GB" altLang="zh-CN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GB" altLang="zh-CN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zh-CN" sz="2000" dirty="0">
                <a:cs typeface="Times New Roman" pitchFamily="18" charset="0"/>
              </a:rPr>
              <a:t>Charging Sub-Working Group (SWG)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zh-CN" sz="2000" dirty="0">
                <a:cs typeface="Times New Roman" pitchFamily="18" charset="0"/>
              </a:rPr>
              <a:t>	Gerald Görmer (</a:t>
            </a:r>
            <a:r>
              <a:rPr lang="en-GB" sz="2000" dirty="0">
                <a:cs typeface="Times New Roman" pitchFamily="18" charset="0"/>
              </a:rPr>
              <a:t>MATRIXX Software</a:t>
            </a:r>
            <a:r>
              <a:rPr lang="en-GB" altLang="zh-CN" sz="2000" dirty="0">
                <a:cs typeface="Times New Roman" pitchFamily="18" charset="0"/>
              </a:rPr>
              <a:t>) 		</a:t>
            </a:r>
            <a:r>
              <a:rPr lang="en-US" altLang="zh-CN" sz="2000" dirty="0">
                <a:cs typeface="Times New Roman" pitchFamily="18" charset="0"/>
              </a:rPr>
              <a:t>SWG </a:t>
            </a:r>
            <a:r>
              <a:rPr lang="en-GB" altLang="zh-CN" sz="2000" dirty="0">
                <a:cs typeface="Times New Roman" pitchFamily="18" charset="0"/>
              </a:rPr>
              <a:t>Chair 	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8/2021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Chen Shan (Huawei)				</a:t>
            </a:r>
            <a:r>
              <a:rPr lang="en-US" altLang="zh-CN" sz="2000" dirty="0">
                <a:cs typeface="Times New Roman" pitchFamily="18" charset="0"/>
              </a:rPr>
              <a:t>SWG </a:t>
            </a:r>
            <a:r>
              <a:rPr lang="en-GB" altLang="zh-CN" sz="2000" dirty="0">
                <a:cs typeface="Times New Roman" pitchFamily="18" charset="0"/>
              </a:rPr>
              <a:t>Vice Chair		since 05/2016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lvl="1" indent="0">
              <a:lnSpc>
                <a:spcPct val="90000"/>
              </a:lnSpc>
              <a:buNone/>
            </a:pPr>
            <a:endParaRPr lang="en-GB" altLang="zh-CN" sz="2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GB" altLang="zh-CN" sz="2000" dirty="0">
                <a:cs typeface="Times New Roman" pitchFamily="18" charset="0"/>
              </a:rPr>
            </a:br>
            <a:endParaRPr lang="en-AU" sz="2000" dirty="0">
              <a:solidFill>
                <a:srgbClr val="FF33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title"/>
          </p:nvPr>
        </p:nvSpPr>
        <p:spPr>
          <a:xfrm>
            <a:off x="127136" y="186200"/>
            <a:ext cx="10229764" cy="692150"/>
          </a:xfrm>
        </p:spPr>
        <p:txBody>
          <a:bodyPr/>
          <a:lstStyle/>
          <a:p>
            <a:r>
              <a:rPr lang="en-GB" sz="4000" dirty="0"/>
              <a:t>SA5 leadership</a:t>
            </a:r>
          </a:p>
        </p:txBody>
      </p:sp>
    </p:spTree>
    <p:extLst>
      <p:ext uri="{BB962C8B-B14F-4D97-AF65-F5344CB8AC3E}">
        <p14:creationId xmlns:p14="http://schemas.microsoft.com/office/powerpoint/2010/main" val="107006346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9" y="5228041"/>
            <a:ext cx="4008341" cy="519616"/>
          </a:xfrm>
        </p:spPr>
        <p:txBody>
          <a:bodyPr/>
          <a:lstStyle/>
          <a:p>
            <a:r>
              <a:rPr lang="sv-SE" sz="6000" dirty="0" err="1"/>
              <a:t>Thank</a:t>
            </a:r>
            <a:r>
              <a:rPr lang="sv-SE" sz="6000" dirty="0"/>
              <a:t> </a:t>
            </a:r>
            <a:r>
              <a:rPr lang="sv-SE" sz="6000" dirty="0" err="1"/>
              <a:t>you</a:t>
            </a:r>
            <a:r>
              <a:rPr lang="sv-SE" sz="6000" dirty="0"/>
              <a:t>!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5E0C3F-C5EA-44FB-A5B6-BE62610E5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" y="716280"/>
            <a:ext cx="5588000" cy="4191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29BC8A-4194-4CC3-9560-02A032F8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0" y="1987364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1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381F-9197-410C-88E3-281EE8ED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List of SA5 CR pack to SA#104</a:t>
            </a:r>
            <a:endParaRPr lang="zh-CN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21B01-DCC0-4E0A-9448-41643B62CA38}"/>
              </a:ext>
            </a:extLst>
          </p:cNvPr>
          <p:cNvSpPr/>
          <p:nvPr/>
        </p:nvSpPr>
        <p:spPr>
          <a:xfrm>
            <a:off x="6096000" y="1190187"/>
            <a:ext cx="5382768" cy="4893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b="1" dirty="0"/>
              <a:t>List of Rel-11/Rel-15/Rel-16/Rel-17/Rel-18 CRs (Continued):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SP-240833 CR Pack on NSOEU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SP-240834 CR Pack on RANSC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SP-240835 CR Pack on B2B_CH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SP-240836 CR Pack on 5GSATB_CH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SP-240837 CR Pack on </a:t>
            </a:r>
            <a:r>
              <a:rPr lang="en-US" altLang="zh-CN" sz="1200" b="1" dirty="0" err="1"/>
              <a:t>eNRM</a:t>
            </a:r>
            <a:endParaRPr lang="en-US" altLang="zh-CN" sz="12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SP-240838 CR Pack on </a:t>
            </a:r>
            <a:r>
              <a:rPr lang="en-US" altLang="zh-CN" sz="1200" b="1" dirty="0" err="1"/>
              <a:t>eMDAS</a:t>
            </a:r>
            <a:endParaRPr lang="en-US" altLang="zh-CN" sz="12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SP-240839 CR Pack on MANWDAF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SP-240840 CR Pack on NSSAA_CH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SP-240841 CR Pack on ePM_KPI_5G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SP-240842 CR Pack on 5G_ProSe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SP-240843 CR Pack on </a:t>
            </a:r>
            <a:r>
              <a:rPr lang="en-US" altLang="zh-CN" sz="1200" b="1" dirty="0" err="1"/>
              <a:t>eQoE</a:t>
            </a:r>
            <a:endParaRPr lang="en-US" altLang="zh-CN" sz="12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SP-240844 CR Pack on eMDAS_Ph2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SP-240845 CR Pack on MMS_CH_SBI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SP-240846 CR Pack on IDMS_MN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SP-240847 CR Pack on eNS_Ph3_CH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SP-240848 CR Pack on TSN_CH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SP-240849 CR Pack on </a:t>
            </a:r>
            <a:r>
              <a:rPr lang="en-US" altLang="zh-CN" sz="1200" b="1" dirty="0" err="1"/>
              <a:t>eNETSLICE_PRO</a:t>
            </a:r>
            <a:endParaRPr lang="en-US" altLang="zh-CN" sz="1200" b="1" dirty="0"/>
          </a:p>
          <a:p>
            <a:endParaRPr lang="en-US" altLang="zh-CN" sz="1200" b="1" dirty="0"/>
          </a:p>
          <a:p>
            <a:r>
              <a:rPr lang="en-US" altLang="zh-CN" sz="1200" b="1" dirty="0"/>
              <a:t>List of Rel-19 CRs: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SP-240816 CR Pack on PM_KPI_5G_Ph4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SP-240823 CR Pack on AdNRM_Ph3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SP-240825 CR Pack on TEI19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SP-240831 CR Pack on </a:t>
            </a:r>
            <a:r>
              <a:rPr lang="en-US" altLang="zh-CN" sz="1200" b="1" dirty="0" err="1"/>
              <a:t>TraceQoE_OAM</a:t>
            </a:r>
            <a:endParaRPr lang="en-US" altLang="zh-CN" sz="12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zh-CN" sz="12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SP-240828 CR Pack on DUMMY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BFD78-0F9A-48E7-8771-FDD93B9A069B}"/>
              </a:ext>
            </a:extLst>
          </p:cNvPr>
          <p:cNvSpPr/>
          <p:nvPr/>
        </p:nvSpPr>
        <p:spPr>
          <a:xfrm>
            <a:off x="554928" y="1190187"/>
            <a:ext cx="5197872" cy="4893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b="1" dirty="0"/>
              <a:t>List of Rel-11/Rel-15/Rel-16/Rel-17/Rel-18 CRs: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SP-240803 CR Pack on TEI17 - Pack 1/5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SP-240804 CR Pack on TEI17 - Pack 2/5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SP-240805 CR Pack on TEI17 - Pack 3/5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SP-240806 CR Pack on TEI17 - Pack 4/5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SP-240807 CR Pack on TEI17 - Pack 5/5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SP-240808 CR Pack on TEI18 - Pack 1/4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SP-240809 CR Pack on TEI18 - Pack 2/4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SP-240810 CR Pack on TEI18 - Pack 3/4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SP-240811 CR Pack on TEI18 - Pack 4/4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SP-240812 CR Pack on TEI16 - Pack 1/4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SP-240813 CR Pack on TEI16 - Pack 2/4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SP-240814 CR Pack on TEI16 - Pack 3/4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SP-240815 CR Pack on TEI16 - Pack 4/4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SP-240817 CR Pack on TEI11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SP-240818 CR Pack on PM_KPI_5G_Ph3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SP-240819 CR Pack on 5MBS_CH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SP-240820 CR Pack on </a:t>
            </a:r>
            <a:r>
              <a:rPr lang="en-US" altLang="zh-CN" sz="1200" b="1" dirty="0" err="1"/>
              <a:t>eSBMA</a:t>
            </a:r>
            <a:endParaRPr lang="en-US" altLang="zh-CN" sz="12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SP-240821 CR Pack on AdNRM_ph2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SP-240822 CR Pack on TEI15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SP-240824 CR Pack on 5GMDT_Ph2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SP-240826 CR Pack on NETSLICE_CH_Ph2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SP-240827 CR Pack on IDMS_MN_ph2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SP-240829 CR Pack on CHRACHF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SP-240830 CR Pack on AIML_MGT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b="1" dirty="0"/>
              <a:t>SP-240832 CR Pack on </a:t>
            </a:r>
            <a:r>
              <a:rPr lang="en-US" altLang="zh-CN" sz="1200" b="1" dirty="0" err="1"/>
              <a:t>eECM</a:t>
            </a:r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841444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GB" altLang="zh-CN" sz="4400" b="1" dirty="0"/>
              <a:t>Management and Orchestration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148607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1. </a:t>
            </a:r>
            <a:r>
              <a:rPr lang="en-US" altLang="zh-CN" sz="3200" b="1" dirty="0"/>
              <a:t>AIML</a:t>
            </a:r>
            <a:r>
              <a:rPr lang="zh-CN" altLang="en-US" sz="3200" b="1" dirty="0"/>
              <a:t>：</a:t>
            </a:r>
            <a:r>
              <a:rPr lang="en-US" altLang="en-US" sz="3200" b="1" dirty="0"/>
              <a:t>Study on AI/ML management - phase 2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51092" y="1738400"/>
            <a:ext cx="10953749" cy="46014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600" kern="0" dirty="0"/>
              <a:t>Progress since SA#103: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050" kern="0" dirty="0"/>
              <a:t>The following topics are submitted for discussion: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1050" kern="0" dirty="0"/>
              <a:t>AIML LCM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ML model training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ML model training feasibility check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ML model confidence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Training Data sample selection criteria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Assurance of AIML input data quality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Synthetic data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Performance monitoring of ML models trained by NWDAF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ML Model loading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AI/ML inference emulation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AI/ML inference management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dirty="0">
                <a:ea typeface="CG Times (WN)"/>
              </a:rPr>
              <a:t>ML Model selection for inference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ea typeface="CG Times (WN)"/>
              </a:rPr>
              <a:t>AIML sustainability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900" kern="0" dirty="0"/>
              <a:t>AIML energy consumption and </a:t>
            </a:r>
            <a:r>
              <a:rPr lang="en-US" altLang="zh-CN" sz="900" kern="0"/>
              <a:t>energy efficiency</a:t>
            </a:r>
            <a:endParaRPr lang="it-IT" altLang="zh-CN" sz="9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kern="0" dirty="0"/>
              <a:t>Training technique concepts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/>
              <a:t>Generative AI (Pre-Training, Fine-Tuning)</a:t>
            </a:r>
            <a:endParaRPr lang="en-US" altLang="zh-CN" sz="9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Distributed training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Federated Learning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Reinforcement Learning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ML knowledge transfer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Joint Training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/>
              <a:t>Re-training </a:t>
            </a:r>
            <a:endParaRPr lang="it-IT" altLang="zh-CN" sz="9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600" kern="0" dirty="0"/>
              <a:t>Impacts and dependencies on other WGs:</a:t>
            </a:r>
            <a:endParaRPr lang="de-DE" sz="16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/>
              <a:t>Collaboration with SA1 on AIML related requirements, SA2 on 5GC AIML, SA3 on AIML security, SA6 on Application enablement layer AIML and RAN WGs for related requirements.</a:t>
            </a:r>
            <a:endParaRPr lang="de-DE" sz="11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kern="0" dirty="0"/>
              <a:t>Next steps:</a:t>
            </a:r>
          </a:p>
          <a:p>
            <a:pPr lvl="1">
              <a:defRPr/>
            </a:pPr>
            <a:r>
              <a:rPr lang="en-US" sz="1100" dirty="0"/>
              <a:t>Continue the work according to the plan</a:t>
            </a:r>
            <a:endParaRPr lang="en-US" sz="11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63970"/>
              </p:ext>
            </p:extLst>
          </p:nvPr>
        </p:nvGraphicFramePr>
        <p:xfrm>
          <a:off x="451092" y="1181664"/>
          <a:ext cx="11192989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AI/ML management -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SP-231780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352062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9" y="228600"/>
            <a:ext cx="9432100" cy="1143000"/>
          </a:xfrm>
        </p:spPr>
        <p:txBody>
          <a:bodyPr/>
          <a:lstStyle/>
          <a:p>
            <a:r>
              <a:rPr lang="en-GB" altLang="en-US" sz="3200" b="1" dirty="0"/>
              <a:t>2. </a:t>
            </a:r>
            <a:r>
              <a:rPr lang="en-US" altLang="zh-CN" sz="3200" b="1" dirty="0"/>
              <a:t>MDA</a:t>
            </a:r>
            <a:r>
              <a:rPr lang="zh-CN" altLang="en-US" sz="3200" b="1" dirty="0"/>
              <a:t>：</a:t>
            </a:r>
            <a:r>
              <a:rPr lang="en-US" altLang="en-US" sz="3200" b="1" dirty="0"/>
              <a:t>Study on Management Data Analytics (MDA) – Phase 3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1988336"/>
            <a:ext cx="10953749" cy="43044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4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Edge computing performance analytics, edge application deployment location analytics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Throughput and Latency map for EE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Traffic Steering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RAN UE throughput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statistic information for fault management, fault analytics time duration measurement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Enhancement of Failure Prediction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Software Upgrade Validation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cell energy saving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Multi-aspect resource optimization use case in MDA management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NF </a:t>
            </a:r>
            <a:r>
              <a:rPr lang="en-US" altLang="zh-CN" sz="1200" kern="0" dirty="0" err="1"/>
              <a:t>Scaling&amp;dimensioning</a:t>
            </a:r>
            <a:r>
              <a:rPr lang="en-US" altLang="zh-CN" sz="1200" kern="0" dirty="0"/>
              <a:t> and threshold assessment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Handover and service data correlation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enhancing control plane congestion analysis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Coordination with SA1 on service requirements, SA2 on NWDAF, RAN3 on data collection.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Add solutions, conclusions and recommendations.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69255"/>
              </p:ext>
            </p:extLst>
          </p:nvPr>
        </p:nvGraphicFramePr>
        <p:xfrm>
          <a:off x="420612" y="1431600"/>
          <a:ext cx="11192989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1020019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Study on Management Data Analytics (MDA)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FS_eMDAS_Ph3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9703724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3. </a:t>
            </a:r>
            <a:r>
              <a:rPr lang="en-US" altLang="zh-CN" sz="3200" b="1" dirty="0"/>
              <a:t>IDM: </a:t>
            </a:r>
            <a:r>
              <a:rPr lang="en-US" altLang="en-US" sz="3200" b="1" dirty="0"/>
              <a:t>Study on intent driven management services for mobile network phase 3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235503"/>
            <a:ext cx="11466588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use cases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Radio network traffic assurance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RAN Energy saving to assure different RAN UE throughput performance for different Frequencies or RATs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Network support for </a:t>
            </a:r>
            <a:r>
              <a:rPr lang="en-US" altLang="zh-CN" sz="1200" dirty="0"/>
              <a:t>UAV pre-flight preparation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MOCN network assurance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Radio service delivering scenario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Guarantee specific service characteristics</a:t>
            </a:r>
            <a:endParaRPr lang="en-US" altLang="zh-CN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generic management capabilities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negotiation capabilities intent feasibility checking, intent exploration, alternatives(including outcomes and impacts) negotiation )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utility functions to allow MnS consumer to express the  preference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Intent handling capability exposure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Implicit intent report subscription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Enablers for Intent Fulfilment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Support natural language intents translation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Co-ordination with SA1 on service requirements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focus on evaluation on potential solutions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64900"/>
              </p:ext>
            </p:extLst>
          </p:nvPr>
        </p:nvGraphicFramePr>
        <p:xfrm>
          <a:off x="420612" y="1431600"/>
          <a:ext cx="11192989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1020008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Study on intent driven management services for mobile network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FS_IDMS_MN_Ph3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2024/9/9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SP-231737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70%</a:t>
                      </a:r>
                    </a:p>
                  </a:txBody>
                  <a:tcPr marL="4294" marR="4294" marT="4294" marB="0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>
                        <a:lnSpc>
                          <a:spcPct val="150000"/>
                        </a:lnSpc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395151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733" b="1" dirty="0"/>
              <a:t>4. CCL: </a:t>
            </a:r>
            <a:r>
              <a:rPr lang="en-US" altLang="en-US" sz="3733" b="1" dirty="0"/>
              <a:t>Study on closed control loop management</a:t>
            </a:r>
            <a:endParaRPr lang="en-GB" altLang="en-US" sz="3733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Problem recovery to enable closed loop automation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Triggered CCL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Dynamic CCL creation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scope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Performance monitoring of Closed control loop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Conflicts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CCL-impact assessment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escalation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Feedback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Historical CCL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CCL for fault management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Investigate and evaluate the potential solutions for identified use cases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997986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closed control loop management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FS_CCLM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925614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733" b="1" dirty="0"/>
              <a:t>5. NDT: </a:t>
            </a:r>
            <a:r>
              <a:rPr lang="en-US" altLang="en-US" sz="3733" b="1" dirty="0"/>
              <a:t>Study on management aspects of Network Digital Twin</a:t>
            </a:r>
            <a:endParaRPr lang="en-GB" altLang="en-US" sz="3733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concepts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definition for NDT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Relation of NDT with automation functions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Using NDT to support simulation/emulation capability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 use case are discussed and approved: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Network management policy (e.g. </a:t>
            </a:r>
            <a:r>
              <a:rPr lang="en-US" altLang="zh-CN" sz="1200" kern="0" dirty="0"/>
              <a:t>RAN energy saving policy</a:t>
            </a:r>
            <a:r>
              <a:rPr lang="en-US" altLang="zh-CN" sz="1200" dirty="0"/>
              <a:t>) verification using NDT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Signaling storm analysis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Emergency preparedness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Using NDT to generate ML training data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/>
              <a:t>Configuration verification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Nested NDTs 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Visualization of network topology and traffic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Coordination with SA1 on terminology.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continue according to the plan.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63321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Network Digital Twin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SP-231727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+mn-cs"/>
                        </a:rPr>
                        <a:t>SP-231428-&gt;SP-231727</a:t>
                      </a: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410354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6. CMO: </a:t>
            </a:r>
            <a:r>
              <a:rPr lang="en-US" altLang="en-US" sz="3200" b="1" dirty="0"/>
              <a:t>Study on Cloud Aspects of Management and Orchestration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for </a:t>
            </a:r>
            <a:r>
              <a:rPr lang="en-US" altLang="zh-CN" sz="1200" dirty="0"/>
              <a:t>utilizing the new VNF generic OAM functions are discussed: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lifecycle management of VNF generic OAM function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Log aggregator function and Log analyser function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Notification management for the cloud-native VNF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Software modification management for the cloud-native VNF using generic OAM functions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Telco PaaS 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for </a:t>
            </a:r>
            <a:r>
              <a:rPr lang="en-US" altLang="zh-CN" sz="1200" dirty="0"/>
              <a:t>cloud native network functions management are discussed 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lifecycle management of </a:t>
            </a:r>
            <a:r>
              <a:rPr lang="en-US" altLang="zh-CN" sz="1200" dirty="0"/>
              <a:t>cloud native NF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placement of cloud native NFs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data streaming for cloud native NFs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topics </a:t>
            </a:r>
            <a:r>
              <a:rPr lang="en-US" altLang="zh-CN" sz="1200" dirty="0"/>
              <a:t>to support different cloud deployment scenarios are discussed:</a:t>
            </a:r>
            <a:endParaRPr lang="en-US" altLang="zh-CN" sz="1200" kern="0" dirty="0"/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unified management of multiple clouds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48208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Cloud Aspects of Management and Orchestration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SP-231781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021122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7. MSEC: </a:t>
            </a:r>
            <a:r>
              <a:rPr lang="en-US" altLang="en-US" sz="3200" b="1" dirty="0"/>
              <a:t>Study on Enablers for Security Monitoring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No progress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for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this</a:t>
            </a:r>
            <a:r>
              <a:rPr lang="zh-CN" altLang="en-US" sz="1200" kern="0" dirty="0"/>
              <a:t> </a:t>
            </a:r>
            <a:r>
              <a:rPr lang="en-US" altLang="zh-CN" sz="1200" kern="0" dirty="0"/>
              <a:t>topic.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The events/</a:t>
            </a:r>
            <a:r>
              <a:rPr lang="en-US" sz="1200" kern="0" dirty="0" err="1"/>
              <a:t>usecases</a:t>
            </a:r>
            <a:r>
              <a:rPr lang="en-US" sz="1200" kern="0" dirty="0"/>
              <a:t> which can lead to security risks/threats and the related data that needs to be exposed need to be primarily defined by SA3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0226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Enablers for Security Monitoring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41543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Contents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1981200" y="1409701"/>
            <a:ext cx="8229600" cy="4826976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/>
              <a:t>General aspects of SA5</a:t>
            </a:r>
          </a:p>
          <a:p>
            <a:pPr eaLnBrk="1" hangingPunct="1">
              <a:defRPr/>
            </a:pPr>
            <a:r>
              <a:rPr lang="en-GB" sz="2400" dirty="0"/>
              <a:t>SA5 </a:t>
            </a:r>
            <a:r>
              <a:rPr lang="en-GB" altLang="zh-CN" sz="2400" dirty="0"/>
              <a:t>overall progress since SA#103</a:t>
            </a:r>
          </a:p>
          <a:p>
            <a:pPr eaLnBrk="1" hangingPunct="1">
              <a:defRPr/>
            </a:pPr>
            <a:r>
              <a:rPr lang="en-GB" sz="2400" dirty="0"/>
              <a:t>Management and Orchestration  </a:t>
            </a:r>
          </a:p>
          <a:p>
            <a:pPr eaLnBrk="1" hangingPunct="1">
              <a:defRPr/>
            </a:pPr>
            <a:r>
              <a:rPr lang="en-GB" sz="2400" dirty="0"/>
              <a:t>Charging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8. SBMA: </a:t>
            </a:r>
            <a:r>
              <a:rPr lang="en-US" altLang="en-US" sz="3200" b="1" dirty="0"/>
              <a:t>Study on Service Based Management Architecture enhancement phase 3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Connection solution between TS 28.537 and TS 28.622 for control NRM capabilities, not using support IOCs in SBMA, and discovery solution of management capabilities of provisioning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agreed.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Elaboration of SBMA, restructuring SBMA TS, separate subscriptions, common notification header and advertising management capabilities agreed.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Connection solution between TS 28.537 and TS 28.622 for control NRM capabilities, not using support IOCs in SBMA, and discovery solution of management capabilities of provisioning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agreed.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Contributions on aspects of elaboration of SBMA, restructuring SBMA TS, common notification header and advertising management capabilities agreed.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62815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Service Based Management Architecture enhancement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955651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9. PTM: </a:t>
            </a:r>
            <a:r>
              <a:rPr lang="en-US" altLang="en-US" sz="3200" b="1" dirty="0"/>
              <a:t>Study on Management of planned configurations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Manipulating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Validating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Activating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transactions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alternative planned configurations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Conditional activation of planned configurations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60004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planned configurations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070141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10. MADCOL: </a:t>
            </a:r>
            <a:r>
              <a:rPr lang="en-US" altLang="en-US" sz="3200" b="1" dirty="0"/>
              <a:t>Data management phase 2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Managing external management data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Producing and reporting management data to support area based KPI reporting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Data request based on condition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Historical data collection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data consolidated output support 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23728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Data management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SP-231746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4722687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11. SEPM: </a:t>
            </a:r>
            <a:r>
              <a:rPr lang="en-US" altLang="en-US" sz="3200" b="1" dirty="0"/>
              <a:t>Study on data management regarding subscriptions and reporting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1672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globally unique collectionId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Two solutions for Reduce redundant Subscriptions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None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64446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data management regarding subscriptions and reporting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SP-231732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256587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12. PM: </a:t>
            </a:r>
            <a:r>
              <a:rPr lang="en-US" altLang="en-US" sz="3200" b="1" dirty="0"/>
              <a:t>5G performance measurements and KPIs phase 4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group agreed the following PMs and KPIs</a:t>
            </a:r>
            <a:r>
              <a:rPr lang="zh-CN" altLang="en-US" sz="1200" kern="0" dirty="0"/>
              <a:t>：</a:t>
            </a:r>
            <a:endParaRPr lang="en-US" altLang="zh-CN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PDU Session Establishment Requests and Accessibility related measurement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Small Data Transmission related measurements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Distribution of time interval for L1/L2 Triggered Mobility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PMF and MA PDU session release related measurement for ATSSS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measurements related to MLB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measurements related to UE selection assistance and NEF analytics exposure to AF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DL Packet Loss rate with delay threshold on </a:t>
            </a:r>
            <a:r>
              <a:rPr lang="en-US" altLang="zh-CN" sz="1200" kern="0" dirty="0" err="1"/>
              <a:t>Uu</a:t>
            </a:r>
            <a:r>
              <a:rPr lang="en-US" altLang="zh-CN" sz="1200" kern="0" dirty="0"/>
              <a:t>  related measurements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DL ITI Time Domain Proportion related measurements- Distribution of delay over Uplink air-interface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Reliability KPI in RAN with time constraint over Uplink air-interface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Potential coordination: providing performance measurements to network features defined in SA2, RAN2 and RAN3.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development of technical content of the TR.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13913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performance measurements and KPIs phase 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SP-231747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6810040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13. </a:t>
            </a:r>
            <a:r>
              <a:rPr lang="en-GB" altLang="en-US" sz="3200" b="1" dirty="0" err="1"/>
              <a:t>AdNRM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5G Advanced NRM features phase 3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Introducing common data Type Stage 2/3 (both YAML and YANG)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</a:t>
            </a:r>
            <a:r>
              <a:rPr lang="en-US" altLang="zh-CN" sz="1200" kern="0" dirty="0" err="1"/>
              <a:t>xxInfo</a:t>
            </a:r>
            <a:r>
              <a:rPr lang="en-US" altLang="zh-CN" sz="1200" kern="0" dirty="0"/>
              <a:t> to </a:t>
            </a:r>
            <a:r>
              <a:rPr lang="en-US" altLang="zh-CN" sz="1200" kern="0" dirty="0" err="1"/>
              <a:t>UPFFunction</a:t>
            </a:r>
            <a:r>
              <a:rPr lang="en-US" altLang="zh-CN" sz="1200" kern="0" dirty="0"/>
              <a:t>, </a:t>
            </a:r>
            <a:r>
              <a:rPr lang="en-US" altLang="zh-CN" sz="1200" kern="0" dirty="0" err="1"/>
              <a:t>SMFFunction</a:t>
            </a:r>
            <a:r>
              <a:rPr lang="en-US" altLang="zh-CN" sz="1200" kern="0" dirty="0"/>
              <a:t>,  </a:t>
            </a:r>
            <a:r>
              <a:rPr lang="en-US" altLang="zh-CN" sz="1200" kern="0" dirty="0" err="1"/>
              <a:t>PCFFunction</a:t>
            </a:r>
            <a:r>
              <a:rPr lang="en-US" altLang="zh-CN" sz="1200" kern="0" dirty="0"/>
              <a:t>, and </a:t>
            </a:r>
            <a:r>
              <a:rPr lang="en-US" altLang="zh-CN" sz="1200" kern="0" dirty="0" err="1"/>
              <a:t>BSFFunction</a:t>
            </a:r>
            <a:r>
              <a:rPr lang="en-US" altLang="zh-CN" sz="1200" kern="0" dirty="0"/>
              <a:t>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Moving </a:t>
            </a:r>
            <a:r>
              <a:rPr lang="en-US" altLang="zh-CN" sz="1200" kern="0" dirty="0" err="1"/>
              <a:t>ManagedNFService</a:t>
            </a:r>
            <a:r>
              <a:rPr lang="en-US" altLang="zh-CN" sz="1200" kern="0" dirty="0"/>
              <a:t> from generic NRM to TS28.541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Schema definition for </a:t>
            </a:r>
            <a:r>
              <a:rPr lang="en-US" altLang="zh-CN" sz="1200" kern="0" dirty="0" err="1"/>
              <a:t>SubNetwork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ManagedElement</a:t>
            </a:r>
            <a:r>
              <a:rPr lang="en-US" altLang="zh-CN" sz="1200" kern="0" dirty="0"/>
              <a:t> for generic control NRM fragment is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default value to YAML schema discussed but not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new </a:t>
            </a:r>
            <a:r>
              <a:rPr lang="en-US" altLang="zh-CN" sz="1200" kern="0" dirty="0" err="1"/>
              <a:t>OperatorCU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NRCellOperatorCU</a:t>
            </a:r>
            <a:r>
              <a:rPr lang="en-US" altLang="zh-CN" sz="1200" kern="0" dirty="0"/>
              <a:t> for MOCN discussed but not agreed.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Potential coordination: providing network resource model for network features defined in SA2, CT4, RAN3 and RAN4.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sz="1200" dirty="0"/>
              <a:t>5GC/NR/Edge/Stage3 NRM enhancement</a:t>
            </a:r>
            <a:r>
              <a:rPr lang="en-US" altLang="zh-CN" sz="1200" dirty="0"/>
              <a:t>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05263"/>
              </p:ext>
            </p:extLst>
          </p:nvPr>
        </p:nvGraphicFramePr>
        <p:xfrm>
          <a:off x="420612" y="1431600"/>
          <a:ext cx="10907183" cy="4967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5G Advanced NRM features phase 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SP-231745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8E453E22-4423-49CC-AFA9-352E9BB7CB13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0302026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14. TMQ: </a:t>
            </a:r>
            <a:r>
              <a:rPr lang="en-US" altLang="en-US" sz="3200" b="1" dirty="0"/>
              <a:t>Subscriber and Equipment Trace and </a:t>
            </a:r>
            <a:r>
              <a:rPr lang="en-US" altLang="en-US" sz="3200" b="1" dirty="0" err="1"/>
              <a:t>QoE</a:t>
            </a:r>
            <a:r>
              <a:rPr lang="en-US" altLang="en-US" sz="3200" b="1" dirty="0"/>
              <a:t> collection management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missing MBS indication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missing </a:t>
            </a:r>
            <a:r>
              <a:rPr lang="en-US" altLang="zh-CN" sz="1200" kern="0" dirty="0" err="1"/>
              <a:t>QoE</a:t>
            </a:r>
            <a:r>
              <a:rPr lang="en-US" altLang="zh-CN" sz="1200" kern="0" dirty="0"/>
              <a:t> parameters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requirements on new MRO reports.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Introducing common data Type Stage 2/3 (both YAML and YANG)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the </a:t>
            </a:r>
            <a:r>
              <a:rPr lang="en-US" altLang="zh-CN" sz="1200" kern="0" dirty="0" err="1"/>
              <a:t>xxInfo</a:t>
            </a:r>
            <a:r>
              <a:rPr lang="en-US" altLang="zh-CN" sz="1200" kern="0" dirty="0"/>
              <a:t> to </a:t>
            </a:r>
            <a:r>
              <a:rPr lang="en-US" altLang="zh-CN" sz="1200" kern="0" dirty="0" err="1"/>
              <a:t>UPFFunction</a:t>
            </a:r>
            <a:r>
              <a:rPr lang="en-US" altLang="zh-CN" sz="1200" kern="0" dirty="0"/>
              <a:t>, </a:t>
            </a:r>
            <a:r>
              <a:rPr lang="en-US" altLang="zh-CN" sz="1200" kern="0" dirty="0" err="1"/>
              <a:t>SMFFunction</a:t>
            </a:r>
            <a:r>
              <a:rPr lang="en-US" altLang="zh-CN" sz="1200" kern="0" dirty="0"/>
              <a:t>,  </a:t>
            </a:r>
            <a:r>
              <a:rPr lang="en-US" altLang="zh-CN" sz="1200" kern="0" dirty="0" err="1"/>
              <a:t>PCFFunction</a:t>
            </a:r>
            <a:r>
              <a:rPr lang="en-US" altLang="zh-CN" sz="1200" kern="0" dirty="0"/>
              <a:t>, and </a:t>
            </a:r>
            <a:r>
              <a:rPr lang="en-US" altLang="zh-CN" sz="1200" kern="0" dirty="0" err="1"/>
              <a:t>BSFFunction</a:t>
            </a:r>
            <a:r>
              <a:rPr lang="en-US" altLang="zh-CN" sz="1200" kern="0" dirty="0"/>
              <a:t> discussed and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Moving </a:t>
            </a:r>
            <a:r>
              <a:rPr lang="en-US" altLang="zh-CN" sz="1200" kern="0" dirty="0" err="1"/>
              <a:t>ManagedNFService</a:t>
            </a:r>
            <a:r>
              <a:rPr lang="en-US" altLang="zh-CN" sz="1200" kern="0" dirty="0"/>
              <a:t> from generic NRM to TS28.541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Schema definition for </a:t>
            </a:r>
            <a:r>
              <a:rPr lang="en-US" altLang="zh-CN" sz="1200" kern="0" dirty="0" err="1"/>
              <a:t>SubNetwork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ManagedElement</a:t>
            </a:r>
            <a:r>
              <a:rPr lang="en-US" altLang="zh-CN" sz="1200" kern="0" dirty="0"/>
              <a:t> for generic control NRM fragment is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Updating default value to YAML schema discussed but not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Adding new </a:t>
            </a:r>
            <a:r>
              <a:rPr lang="en-US" altLang="zh-CN" sz="1200" kern="0" dirty="0" err="1"/>
              <a:t>OperatorCU</a:t>
            </a:r>
            <a:r>
              <a:rPr lang="en-US" altLang="zh-CN" sz="1200" kern="0" dirty="0"/>
              <a:t> and </a:t>
            </a:r>
            <a:r>
              <a:rPr lang="en-US" altLang="zh-CN" sz="1200" kern="0" dirty="0" err="1"/>
              <a:t>NRCellOperatorCU</a:t>
            </a:r>
            <a:r>
              <a:rPr lang="en-US" altLang="zh-CN" sz="1200" kern="0" dirty="0"/>
              <a:t> for MOCN discussed but not agreed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SA2, SA4, CT1, CT4, RAN2 and RAN3.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RAN has proposals for work that might impact Trace, MDT and </a:t>
            </a:r>
            <a:r>
              <a:rPr lang="en-US" sz="1200" kern="0" dirty="0" err="1"/>
              <a:t>QoE</a:t>
            </a:r>
            <a:r>
              <a:rPr lang="en-US" sz="1200" kern="0" dirty="0"/>
              <a:t> in RP-232624.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Studies in SA2 might impact Trace, MDT and </a:t>
            </a:r>
            <a:r>
              <a:rPr lang="en-US" sz="1200" kern="0" dirty="0" err="1"/>
              <a:t>QoE</a:t>
            </a:r>
            <a:r>
              <a:rPr lang="en-US" sz="1200" kern="0" dirty="0"/>
              <a:t> in Rel-19.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If </a:t>
            </a:r>
            <a:r>
              <a:rPr lang="en-US" sz="1200" kern="0" dirty="0" err="1"/>
              <a:t>Signalling</a:t>
            </a:r>
            <a:r>
              <a:rPr lang="en-US" sz="1200" kern="0" dirty="0"/>
              <a:t> Based Activation is affected, CT4, RAN2 and RAN3 are affected.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5GC/NR/Edge/Stage3 NRM enhancement.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92913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Subscriber and Equipment Trace and </a:t>
                      </a:r>
                      <a:r>
                        <a:rPr lang="en-US" sz="12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QoE</a:t>
                      </a:r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collection management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2025/6/5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SP-231748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A72189F6-850D-4A06-A8EB-B65181AA7580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598704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15. NTNM: </a:t>
            </a:r>
            <a:r>
              <a:rPr lang="en-US" altLang="en-US" sz="3200" b="1" dirty="0"/>
              <a:t>Study on Management Aspects of NTN Phase 2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267182" y="2142574"/>
            <a:ext cx="10953749" cy="260995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satellite regenerative payload have been discussed and </a:t>
            </a:r>
            <a:r>
              <a:rPr lang="en-US" altLang="zh-CN" sz="1200" dirty="0"/>
              <a:t>approved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of connections between RAN node on-board satellite and AMF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of connections between UPF on-board satellite and SMF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support 5G system functions on board the NTN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Store and Forward (S&amp;F) satellite operation and UE-Satellite-UE communication 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Managements support Store and forward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MEC deployed on the satellite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The following </a:t>
            </a:r>
            <a:r>
              <a:rPr lang="zh-CN" altLang="zh-CN" sz="1200" dirty="0"/>
              <a:t>management capabilities to support NTN-TN and NTN-NTN mobility coordination </a:t>
            </a:r>
            <a:r>
              <a:rPr lang="en-US" altLang="zh-CN" sz="1200" kern="0" dirty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NTN neighbour cell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NTN Tracking area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MBS broadcast service management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Secure backhaul between satellite and ground systems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zh-CN" sz="8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Co-ordination with SA2, RAN2, RAN3 where appropriate.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Investigate and evaluate the potential solutions for the identified use cases and requirements</a:t>
            </a:r>
          </a:p>
          <a:p>
            <a:pPr lvl="1">
              <a:defRPr/>
            </a:pPr>
            <a:endParaRPr lang="en-US" sz="1200" kern="0" dirty="0"/>
          </a:p>
          <a:p>
            <a:pPr lvl="1">
              <a:defRPr/>
            </a:pPr>
            <a:endParaRPr lang="en-US" sz="1200" kern="0" dirty="0"/>
          </a:p>
          <a:p>
            <a:pPr lvl="1">
              <a:defRPr/>
            </a:pP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030980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NTN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FS_NTN_OAM_Ph2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SP-231733</a:t>
                      </a:r>
                      <a:endParaRPr lang="en-US" sz="1200" b="0" i="1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1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D22820F3-5017-45F0-BFB1-BF095FA441EC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027954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16. IABM: </a:t>
            </a:r>
            <a:r>
              <a:rPr lang="en-US" altLang="en-US" sz="3200" b="1" dirty="0"/>
              <a:t>Study on management of IAB nodes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0" dirty="0"/>
              <a:t>Two solutions for were discussed and approved : 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Configuration based solution to support IAB node connectivity to OAM system.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/>
              <a:t>PDU session based solution to support IAB node connectivity to OAM system.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Collaboration with SA2 on architecture enhancements, SA3 on security and RAN3 on NR Mobile IAB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Progress of the different WTs.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56938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IAB nodes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SP-231729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285CA2C5-F585-4F4C-9D38-F00AA2B2FE74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1111119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17. </a:t>
            </a:r>
            <a:r>
              <a:rPr lang="en-GB" altLang="en-US" sz="3200" b="1" dirty="0" err="1"/>
              <a:t>RedcapM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Study on management aspects of </a:t>
            </a:r>
            <a:r>
              <a:rPr lang="en-US" altLang="en-US" sz="3200" b="1" dirty="0" err="1"/>
              <a:t>RedCap</a:t>
            </a:r>
            <a:r>
              <a:rPr lang="en-US" altLang="en-US" sz="3200" b="1" dirty="0"/>
              <a:t> feature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1200" kern="0" dirty="0"/>
              <a:t>The following topics are discussed and approved: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Management support Multi-Initial BWP under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and Non-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UEs co-existence scenario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EE KPI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of RRC connection number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Monitoring of throughput for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service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Information Exposure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Performance evaluation on resource load of </a:t>
            </a:r>
            <a:r>
              <a:rPr lang="en-US" altLang="zh-CN" sz="1200" kern="0" dirty="0" err="1"/>
              <a:t>RedCap</a:t>
            </a:r>
            <a:r>
              <a:rPr lang="en-US" altLang="zh-CN" sz="1200" kern="0" dirty="0"/>
              <a:t> network service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/>
              <a:t>RAN1 </a:t>
            </a:r>
            <a:r>
              <a:rPr lang="en-US" sz="1200" kern="0" dirty="0"/>
              <a:t>on </a:t>
            </a:r>
            <a:r>
              <a:rPr lang="en-US" sz="1200" kern="0" dirty="0" err="1"/>
              <a:t>RedCap</a:t>
            </a:r>
            <a:r>
              <a:rPr lang="en-US" sz="1200" kern="0" dirty="0"/>
              <a:t> related requirements and Physical layer methods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SA2 on 5GC </a:t>
            </a:r>
            <a:r>
              <a:rPr lang="en-US" sz="1200" kern="0" dirty="0" err="1"/>
              <a:t>RedCap</a:t>
            </a:r>
            <a:r>
              <a:rPr lang="en-US" sz="1200" kern="0" dirty="0"/>
              <a:t> related NF services and configurations.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Potential solutions for the remaining </a:t>
            </a:r>
            <a:r>
              <a:rPr lang="en-US" altLang="zh-CN" sz="1200" dirty="0" err="1"/>
              <a:t>usecases</a:t>
            </a:r>
            <a:r>
              <a:rPr lang="en-US" altLang="zh-CN" sz="1200" dirty="0"/>
              <a:t> and requirements will be studied.</a:t>
            </a:r>
          </a:p>
          <a:p>
            <a:pPr lvl="1">
              <a:defRPr/>
            </a:pPr>
            <a:r>
              <a:rPr lang="en-US" altLang="zh-CN" sz="1200" dirty="0"/>
              <a:t>Potential solution for EE KPI of </a:t>
            </a:r>
            <a:r>
              <a:rPr lang="en-US" altLang="zh-CN" sz="1200" dirty="0" err="1"/>
              <a:t>RedCap</a:t>
            </a:r>
            <a:r>
              <a:rPr lang="en-US" altLang="zh-CN" sz="1200" dirty="0"/>
              <a:t> will be continue studied.</a:t>
            </a:r>
          </a:p>
          <a:p>
            <a:pPr lvl="1">
              <a:defRPr/>
            </a:pPr>
            <a:r>
              <a:rPr lang="en-US" altLang="zh-CN" sz="1200" dirty="0"/>
              <a:t>Potential solution for the use case which is the information about </a:t>
            </a:r>
            <a:r>
              <a:rPr lang="en-US" altLang="zh-CN" sz="1200" dirty="0" err="1"/>
              <a:t>RedCap</a:t>
            </a:r>
            <a:r>
              <a:rPr lang="en-US" altLang="zh-CN" sz="1200" dirty="0"/>
              <a:t> can be exposed between CSP and CSC will be studied..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15553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aspects of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RedCap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 feature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SP-231734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05006B35-B96D-4603-8492-C8BFFDD1B7D9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069109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7A4F-24BC-422F-BCC2-ED4ABFC5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zh-CN" sz="4000" dirty="0"/>
              <a:t>SA5 general information since SA#103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91C4AC-E042-4198-9E57-CAAFC03E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3" y="1266372"/>
            <a:ext cx="10676164" cy="5009737"/>
          </a:xfrm>
        </p:spPr>
        <p:txBody>
          <a:bodyPr/>
          <a:lstStyle/>
          <a:p>
            <a:r>
              <a:rPr lang="en-US" altLang="zh-CN" sz="2400" b="1" dirty="0"/>
              <a:t>Two</a:t>
            </a:r>
            <a:r>
              <a:rPr lang="en-US" altLang="en-US" sz="2400" b="1" dirty="0"/>
              <a:t> </a:t>
            </a:r>
            <a:r>
              <a:rPr lang="en-US" altLang="zh-CN" sz="2400" b="1" dirty="0"/>
              <a:t>f2f </a:t>
            </a:r>
            <a:r>
              <a:rPr lang="en-US" altLang="en-US" sz="2400" b="1" dirty="0"/>
              <a:t>meeting in 2Q2024</a:t>
            </a:r>
            <a:endParaRPr lang="en-US" altLang="en-US" sz="2000" b="1" dirty="0"/>
          </a:p>
          <a:p>
            <a:pPr lvl="1"/>
            <a:r>
              <a:rPr lang="en-US" altLang="en-US" sz="2000" dirty="0"/>
              <a:t>Statistics SA5#154, 15 – 19 April, 2024 Changsha, China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170</a:t>
            </a:r>
            <a:r>
              <a:rPr lang="en-US" altLang="en-US" sz="1800" dirty="0"/>
              <a:t> delegates ‘attended’ (checked-in)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FF0000"/>
                </a:solidFill>
              </a:rPr>
              <a:t>21</a:t>
            </a:r>
            <a:r>
              <a:rPr lang="en-US" altLang="en-US" sz="1800" dirty="0"/>
              <a:t> registered for ‘On-Line’ participation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1122</a:t>
            </a:r>
            <a:r>
              <a:rPr lang="en-US" altLang="en-US" sz="1800" dirty="0"/>
              <a:t> documents (including revisions) including: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544</a:t>
            </a:r>
            <a:r>
              <a:rPr lang="en-US" altLang="en-US" sz="1800" dirty="0"/>
              <a:t> CRs submitted (including revisions)</a:t>
            </a:r>
            <a:r>
              <a:rPr lang="zh-CN" altLang="en-US" sz="1800" dirty="0"/>
              <a:t>，</a:t>
            </a:r>
            <a:r>
              <a:rPr lang="en-US" altLang="ko-KR" sz="1800" dirty="0"/>
              <a:t>Total CRs agreed: </a:t>
            </a:r>
            <a:r>
              <a:rPr lang="en-US" altLang="ko-KR" sz="1800" dirty="0">
                <a:solidFill>
                  <a:srgbClr val="FF0000"/>
                </a:solidFill>
              </a:rPr>
              <a:t>198</a:t>
            </a:r>
            <a:endParaRPr lang="en-US" altLang="en-US" sz="1800" dirty="0"/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32</a:t>
            </a:r>
            <a:r>
              <a:rPr lang="en-US" altLang="en-US" sz="1800" dirty="0"/>
              <a:t> Incoming LSs, </a:t>
            </a:r>
            <a:r>
              <a:rPr lang="en-US" altLang="en-US" sz="1800" dirty="0">
                <a:solidFill>
                  <a:srgbClr val="FF0000"/>
                </a:solidFill>
              </a:rPr>
              <a:t>3</a:t>
            </a:r>
            <a:r>
              <a:rPr lang="en-US" altLang="en-US" sz="1800" dirty="0"/>
              <a:t> postponed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10</a:t>
            </a:r>
            <a:r>
              <a:rPr lang="en-US" altLang="en-US" sz="1800" dirty="0"/>
              <a:t> Outgoing LSs Approved</a:t>
            </a:r>
          </a:p>
          <a:p>
            <a:pPr lvl="1"/>
            <a:r>
              <a:rPr lang="en-US" altLang="en-US" sz="2000" dirty="0"/>
              <a:t>Statistics SA5#155, 27 – 31 May, 2024 </a:t>
            </a:r>
            <a:r>
              <a:rPr lang="en-US" altLang="en-US" sz="2000" dirty="0" err="1"/>
              <a:t>Jeju</a:t>
            </a:r>
            <a:r>
              <a:rPr lang="en-US" altLang="en-US" sz="2000" dirty="0"/>
              <a:t>, South Korea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140</a:t>
            </a:r>
            <a:r>
              <a:rPr lang="en-US" altLang="en-US" sz="1800" dirty="0"/>
              <a:t> delegates ‘attended’ (checked-in)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FF0000"/>
                </a:solidFill>
              </a:rPr>
              <a:t>20</a:t>
            </a:r>
            <a:r>
              <a:rPr lang="en-US" altLang="en-US" sz="1800" dirty="0"/>
              <a:t> registered for ‘On-Line’ participation</a:t>
            </a:r>
          </a:p>
          <a:p>
            <a:pPr lvl="2"/>
            <a:r>
              <a:rPr lang="en-US" altLang="en-US" sz="1800" dirty="0">
                <a:solidFill>
                  <a:srgbClr val="FF0000"/>
                </a:solidFill>
              </a:rPr>
              <a:t>1122</a:t>
            </a:r>
            <a:r>
              <a:rPr lang="en-US" altLang="en-US" sz="1800" dirty="0"/>
              <a:t> documents (including revisions) including: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526</a:t>
            </a:r>
            <a:r>
              <a:rPr lang="en-US" altLang="en-US" sz="1800" dirty="0"/>
              <a:t> CRs submitted (including revisions)</a:t>
            </a:r>
            <a:r>
              <a:rPr lang="zh-CN" altLang="en-US" sz="1800" dirty="0"/>
              <a:t>，</a:t>
            </a:r>
            <a:r>
              <a:rPr lang="en-US" altLang="ko-KR" sz="1800" dirty="0"/>
              <a:t>Total CRs agreed: </a:t>
            </a:r>
            <a:r>
              <a:rPr lang="en-US" altLang="ko-KR" sz="1800" dirty="0">
                <a:solidFill>
                  <a:srgbClr val="FF0000"/>
                </a:solidFill>
              </a:rPr>
              <a:t>251</a:t>
            </a:r>
            <a:endParaRPr lang="en-US" altLang="en-US" sz="1800" dirty="0"/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14</a:t>
            </a:r>
            <a:r>
              <a:rPr lang="en-US" altLang="en-US" sz="1800" dirty="0"/>
              <a:t> Incoming LSs, </a:t>
            </a:r>
            <a:r>
              <a:rPr lang="en-US" altLang="en-US" sz="1800" dirty="0">
                <a:solidFill>
                  <a:srgbClr val="FF0000"/>
                </a:solidFill>
              </a:rPr>
              <a:t>2</a:t>
            </a:r>
            <a:r>
              <a:rPr lang="en-US" altLang="en-US" sz="1800" dirty="0"/>
              <a:t> postponed</a:t>
            </a:r>
          </a:p>
          <a:p>
            <a:pPr lvl="3"/>
            <a:r>
              <a:rPr lang="en-US" altLang="en-US" sz="1800" dirty="0">
                <a:solidFill>
                  <a:srgbClr val="FF0000"/>
                </a:solidFill>
              </a:rPr>
              <a:t>7</a:t>
            </a:r>
            <a:r>
              <a:rPr lang="en-US" altLang="en-US" sz="1800" dirty="0"/>
              <a:t> Outgoing LSs Approved</a:t>
            </a:r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926885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18. NWDAFM: </a:t>
            </a:r>
            <a:r>
              <a:rPr lang="en-US" altLang="en-US" sz="3200" b="1" dirty="0"/>
              <a:t>Study on Enhancement of Management Aspects related to NWDAF Phase 2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 for configuring roaming analytics exposure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monitoring the successfulness the RE-NWDAF providing services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amount of data collected by NWDAF from NF are proposed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UC and REQ for measuring the amount of data collected by NWDAF via DCCF/NWDAF hosting DCCF are proposed.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efficiency of NWDAF performing data collection from NFs and the efficiency of NWDAF performing data collection via DCCF/NWDAF hosting DCCF are proposed,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Solutions for measuring the transmission efficiency of NWDAF collecting data from NFs and the transmission efficiency of NWDAF collecting data via DCCF/NWDAF hosting DCCF are proposed, considering different </a:t>
            </a:r>
            <a:r>
              <a:rPr lang="en-US" altLang="zh-CN" sz="1200" kern="0" dirty="0" err="1"/>
              <a:t>granularies</a:t>
            </a:r>
            <a:r>
              <a:rPr lang="en-US" altLang="zh-CN" sz="1200" kern="0" dirty="0"/>
              <a:t>..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Collaboration with SA2 on NWDAF.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Considering there are 2 checking procedures in the roaming case, additional </a:t>
            </a:r>
            <a:r>
              <a:rPr lang="en-US" altLang="zh-CN" sz="1200" dirty="0" err="1"/>
              <a:t>soluitons</a:t>
            </a:r>
            <a:r>
              <a:rPr lang="en-US" altLang="zh-CN" sz="1200" dirty="0"/>
              <a:t> are needed.</a:t>
            </a:r>
          </a:p>
          <a:p>
            <a:pPr lvl="1">
              <a:defRPr/>
            </a:pPr>
            <a:r>
              <a:rPr lang="en-US" altLang="zh-CN" sz="1200" dirty="0"/>
              <a:t>Solutions for measuring the amount of data collected by NWDAF via DCCF/NWDAF hosting DCCF are needed..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52644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Enhancement of Management Aspects related to NWDAF Phase 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SP-231724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431584C2-EA96-443C-B441-F0600CFFBB61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1595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dirty="0"/>
              <a:t>19. NSM: </a:t>
            </a:r>
            <a:r>
              <a:rPr lang="en-US" altLang="en-US" sz="3200" b="1" dirty="0"/>
              <a:t>Study on Management of Network Sharing Phase3  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Update of scope and concepts and use case, requirements for S-RAN management of Indirect network sharing have been discussed and agreed.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SA1 and SA2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For WT-1, solution for Trace job and collection requirements for POPs will be studied.</a:t>
            </a:r>
          </a:p>
          <a:p>
            <a:pPr lvl="1">
              <a:defRPr/>
            </a:pPr>
            <a:r>
              <a:rPr lang="en-US" altLang="zh-CN" sz="1200" dirty="0"/>
              <a:t>For WT-2, solution for enhancements and scenarios for SBMA to support MOCN and access-rights-related scenarios will be studied.</a:t>
            </a:r>
          </a:p>
          <a:p>
            <a:pPr lvl="1">
              <a:defRPr/>
            </a:pPr>
            <a:r>
              <a:rPr lang="en-US" altLang="zh-CN" sz="1200" dirty="0"/>
              <a:t>For WT-3, the progress of SA2 related to Indirect Network Sharing will be kept attention and solution for S-RAN management of Indirect network sharing will be studied. Other enhancements will be further investigated.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75960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Management of Network Sharing Phase3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SP-231731</a:t>
                      </a:r>
                      <a:endParaRPr lang="en-US" sz="12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5">
            <a:extLst>
              <a:ext uri="{FF2B5EF4-FFF2-40B4-BE49-F238E27FC236}">
                <a16:creationId xmlns:a16="http://schemas.microsoft.com/office/drawing/2014/main" id="{0F264B1F-B74A-4476-A8CA-AA0C8FD18148}"/>
              </a:ext>
            </a:extLst>
          </p:cNvPr>
          <p:cNvSpPr/>
          <p:nvPr/>
        </p:nvSpPr>
        <p:spPr>
          <a:xfrm>
            <a:off x="8684704" y="0"/>
            <a:ext cx="2691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08080"/>
                </a:highlight>
              </a:rPr>
              <a:t>OAM Support to Network features</a:t>
            </a:r>
            <a:endParaRPr lang="zh-CN" altLang="en-US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3841054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9755188" cy="1143000"/>
          </a:xfrm>
        </p:spPr>
        <p:txBody>
          <a:bodyPr/>
          <a:lstStyle/>
          <a:p>
            <a:r>
              <a:rPr lang="en-GB" altLang="en-US" sz="3200" b="1" dirty="0"/>
              <a:t>20. EE: Rel-19 - </a:t>
            </a:r>
            <a:r>
              <a:rPr lang="en-US" altLang="en-US" sz="3200" b="1" dirty="0"/>
              <a:t>Study on energy efficiency and energy saving aspects of 5G networks and services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200" kern="0" dirty="0"/>
              <a:t>The following new use cases and their potential requirements have been introduced in TR 28.880: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Estimation of containerized VNF/VNFC energy consumption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measurement method of VNF energy consumption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Enable renewable energy consumption and carbon emission information reporting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New aspects of energy related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Exposure of energy related information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Averaged RAN Energy Consumption per UE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Multi-dimensional network energy efficiency metrics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Term definitions (Carbon Emission, Carbon Emission Factor, etc.) have been agreed.</a:t>
            </a:r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n-US" sz="18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The following WGs address aspects related to this study: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/>
              <a:t>SA1 and SA2, for aspects described in WT-2 and WT-5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/>
              <a:t>RAN1, RAN2 and RAN3, for aspects described in WT-3 and WT-5.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Potential solution(s) are proposed to existing use cases, especially if none exists yet.</a:t>
            </a:r>
          </a:p>
          <a:p>
            <a:pPr lvl="1">
              <a:defRPr/>
            </a:pPr>
            <a:r>
              <a:rPr lang="en-US" altLang="zh-CN" sz="1200" dirty="0"/>
              <a:t>No new use case is submitted without accompanying potential solution(s).</a:t>
            </a:r>
          </a:p>
          <a:p>
            <a:pPr lvl="1">
              <a:defRPr/>
            </a:pPr>
            <a:r>
              <a:rPr lang="en-US" altLang="zh-CN" sz="1200" dirty="0"/>
              <a:t>An analysis of the various potential solutions (if any) is proposed, per use case.</a:t>
            </a:r>
            <a:endParaRPr lang="en-US" sz="1200" kern="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91797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energy efficiency and energy saving aspects of 5G networks and services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FS_Energy_OAM_Ph3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SP-231723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150615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221DFE-BF72-4AC7-BB51-3BFEB657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9755188" cy="1143000"/>
          </a:xfrm>
        </p:spPr>
        <p:txBody>
          <a:bodyPr/>
          <a:lstStyle/>
          <a:p>
            <a:r>
              <a:rPr lang="en-GB" altLang="en-US" sz="3200" b="1" dirty="0"/>
              <a:t>21. </a:t>
            </a:r>
            <a:r>
              <a:rPr lang="en-GB" altLang="en-US" sz="3200" b="1" dirty="0" err="1"/>
              <a:t>Mexpo</a:t>
            </a:r>
            <a:r>
              <a:rPr lang="en-GB" altLang="en-US" sz="3200" b="1" dirty="0"/>
              <a:t>: </a:t>
            </a:r>
            <a:r>
              <a:rPr lang="en-US" altLang="en-US" sz="3200" b="1" dirty="0"/>
              <a:t>Study on Enhanced OAM for management exposure to external consumers</a:t>
            </a:r>
            <a:endParaRPr lang="en-GB" altLang="en-US" sz="3200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A759812-87D4-4AB6-81FE-DCDAFD93C018}"/>
              </a:ext>
            </a:extLst>
          </p:cNvPr>
          <p:cNvSpPr txBox="1">
            <a:spLocks/>
          </p:cNvSpPr>
          <p:nvPr/>
        </p:nvSpPr>
        <p:spPr>
          <a:xfrm>
            <a:off x="420612" y="2080800"/>
            <a:ext cx="10953749" cy="4060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800" kern="0" dirty="0"/>
              <a:t>Progress since SA#103: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Usage of CAPIF framework as the mechanism for exposing management services to external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consumers.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/>
              <a:t>Registration, publication, authorization and logging API invocations of </a:t>
            </a:r>
            <a:r>
              <a:rPr lang="en-US" altLang="zh-CN" sz="1200" kern="0" dirty="0" err="1"/>
              <a:t>MnS</a:t>
            </a:r>
            <a:r>
              <a:rPr lang="en-US" altLang="zh-CN" sz="1200" kern="0" dirty="0"/>
              <a:t> producer with CAPIF.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kern="0" dirty="0"/>
          </a:p>
          <a:p>
            <a:pPr marL="341313" lvl="1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1800" kern="0" dirty="0"/>
              <a:t>Impacts and dependencies on other WGs:</a:t>
            </a:r>
            <a:endParaRPr lang="de-DE" sz="18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/>
              <a:t>Identified modifications to CAPIF will require coordination with SA6, but would not be pursued unless a subsequent WI is approved..</a:t>
            </a:r>
            <a:endParaRPr lang="de-DE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kern="0" dirty="0"/>
              <a:t>Next steps:</a:t>
            </a:r>
          </a:p>
          <a:p>
            <a:pPr lvl="1">
              <a:defRPr/>
            </a:pPr>
            <a:r>
              <a:rPr lang="en-US" altLang="zh-CN" sz="1200" dirty="0"/>
              <a:t>Further study on the discovery aspects of </a:t>
            </a:r>
            <a:r>
              <a:rPr lang="en-US" altLang="zh-CN" sz="1200" dirty="0" err="1"/>
              <a:t>MnS</a:t>
            </a:r>
            <a:r>
              <a:rPr lang="en-US" altLang="zh-CN" sz="1200" dirty="0"/>
              <a:t> producer with CAPIF.</a:t>
            </a:r>
          </a:p>
          <a:p>
            <a:pPr lvl="1">
              <a:defRPr/>
            </a:pPr>
            <a:r>
              <a:rPr lang="en-US" altLang="zh-CN" sz="1200" dirty="0"/>
              <a:t>The group discussed on use cases related to communication service management support. It needs to be further discussed for the group to reach a consensus..</a:t>
            </a:r>
            <a:endParaRPr lang="en-US" sz="12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B1DF-7499-467E-9AB1-C9EAA999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2492"/>
              </p:ext>
            </p:extLst>
          </p:nvPr>
        </p:nvGraphicFramePr>
        <p:xfrm>
          <a:off x="420612" y="1431600"/>
          <a:ext cx="10907183" cy="650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3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UID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Name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Acronym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Target </a:t>
                      </a:r>
                      <a:r>
                        <a:rPr lang="en-GB" sz="1000" dirty="0"/>
                        <a:t>(dd/mm/</a:t>
                      </a:r>
                      <a:r>
                        <a:rPr lang="en-GB" sz="1000" dirty="0" err="1"/>
                        <a:t>yyyy</a:t>
                      </a:r>
                      <a:r>
                        <a:rPr lang="en-GB" sz="1000" dirty="0"/>
                        <a:t>)</a:t>
                      </a:r>
                      <a:endParaRPr lang="en-GB" sz="1400" dirty="0"/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Old %</a:t>
                      </a: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WID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New %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4" marR="480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Change or comment</a:t>
                      </a:r>
                    </a:p>
                  </a:txBody>
                  <a:tcPr marL="48004" marR="480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43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1020022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Study on Enhanced OAM for management exposure to external consumers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2024/9/6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hlinkClick r:id="rId3"/>
                        </a:rPr>
                        <a:t>SP-231728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4294" marR="4294" marT="429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58CB148-EB78-4F52-B4DA-88CC8C58B74F}"/>
              </a:ext>
            </a:extLst>
          </p:cNvPr>
          <p:cNvSpPr/>
          <p:nvPr/>
        </p:nvSpPr>
        <p:spPr>
          <a:xfrm>
            <a:off x="8684704" y="0"/>
            <a:ext cx="1614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800080"/>
                </a:highlight>
              </a:rPr>
              <a:t>OAM Prime feature</a:t>
            </a:r>
            <a:endParaRPr lang="zh-CN" altLang="en-US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3109313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GB" altLang="zh-CN" sz="4400" b="1" dirty="0"/>
              <a:t>Charging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624359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54058-D101-E3E4-ECEC-0CFA03A33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5A288E8-7E91-72C7-907E-8B2047C9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1. CHSEG</a:t>
            </a:r>
            <a:r>
              <a:rPr lang="en-US" altLang="en-US" sz="3200" b="1" dirty="0"/>
              <a:t>:</a:t>
            </a:r>
            <a:r>
              <a:rPr lang="zh-CN" altLang="en-US" sz="3200" b="1" dirty="0"/>
              <a:t> </a:t>
            </a:r>
            <a:r>
              <a:rPr lang="en-GB" altLang="en-US" sz="3200" b="1" dirty="0"/>
              <a:t>WID on CHF Segmentation </a:t>
            </a:r>
            <a:br>
              <a:rPr lang="en-GB" altLang="en-US" sz="3200" b="1" dirty="0"/>
            </a:br>
            <a:r>
              <a:rPr lang="en-US" altLang="en-US" sz="2400" b="1" i="1" dirty="0"/>
              <a:t>(preliminary work before SA approval)</a:t>
            </a:r>
            <a:endParaRPr lang="en-GB" altLang="en-US" sz="3200" b="1" i="1" dirty="0">
              <a:solidFill>
                <a:srgbClr val="72AF2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FBED44-BD2F-D298-D8FA-F28BA6861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07274"/>
              </p:ext>
            </p:extLst>
          </p:nvPr>
        </p:nvGraphicFramePr>
        <p:xfrm>
          <a:off x="595842" y="1308101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1040012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WID on CHF Segmentation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CHFSeg</a:t>
                      </a:r>
                      <a:endParaRPr lang="en-GB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03/03/2025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SP-240701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09304EB-6C37-C5C8-CB45-4B43B813D48B}"/>
              </a:ext>
            </a:extLst>
          </p:cNvPr>
          <p:cNvSpPr txBox="1">
            <a:spLocks/>
          </p:cNvSpPr>
          <p:nvPr/>
        </p:nvSpPr>
        <p:spPr>
          <a:xfrm>
            <a:off x="595842" y="2317898"/>
            <a:ext cx="10925672" cy="4029113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1 CR for TS 32.290 agreed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CHF Discovery and Selection (locality/</a:t>
            </a:r>
            <a:r>
              <a:rPr lang="en-GB" altLang="de-DE" sz="1200" kern="0" dirty="0" err="1"/>
              <a:t>extLocality</a:t>
            </a:r>
            <a:r>
              <a:rPr lang="en-GB" altLang="de-DE" sz="1200" kern="0" dirty="0"/>
              <a:t> or </a:t>
            </a:r>
            <a:r>
              <a:rPr lang="en-GB" altLang="de-DE" sz="1200" kern="0" dirty="0" err="1"/>
              <a:t>servingScope</a:t>
            </a:r>
            <a:r>
              <a:rPr lang="en-GB" altLang="de-DE" sz="1200" kern="0" dirty="0"/>
              <a:t> / allowed S-NSSAI / SUPIs) </a:t>
            </a:r>
            <a:r>
              <a:rPr lang="de-DE" altLang="de-DE" sz="1000" kern="0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New CHF Discovery and Selection Criteria and procedures/message flow 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DB4E62CF-4315-C3BA-51F4-03A77C4028FF}"/>
              </a:ext>
            </a:extLst>
          </p:cNvPr>
          <p:cNvSpPr/>
          <p:nvPr/>
        </p:nvSpPr>
        <p:spPr>
          <a:xfrm>
            <a:off x="8684704" y="0"/>
            <a:ext cx="99257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FF0000"/>
                </a:highlight>
              </a:rPr>
              <a:t>CH feature</a:t>
            </a:r>
            <a:endParaRPr lang="zh-CN" altLang="en-US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6996883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2. RAGCH: New WID on Charging Aspects of Ranging and Sidelink Positioning</a:t>
            </a:r>
            <a:br>
              <a:rPr lang="en-GB" altLang="en-US" sz="3200" b="1" dirty="0"/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51726"/>
              </p:ext>
            </p:extLst>
          </p:nvPr>
        </p:nvGraphicFramePr>
        <p:xfrm>
          <a:off x="595842" y="1592076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1040013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WID on Charging Aspects of Ranging and Sidelink Positioning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Ranging_SL_CH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11/03/2025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SP-240702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406316"/>
            <a:ext cx="10877472" cy="3940695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7 CRs agreed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Introduction of Ranging and Sidelink Positioning Charging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converged charging architecture for Ranging and Sidelink Positioning, principles for Ranging and Sidelink Positioning Charging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message flows of converged charging for UE positioning assisted by Sidelink Positioning and involving 5GC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Add CDR generation and handling for converged charging of Ranging and Sidelink Positioning (TS 32.271)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Introduction of GMLC in charging architecture for 5GS (TS 32.240) and GMLC for Ranging and Sidelink Positioning Charging (TS 32.290)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Add message flows, charging information 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256F58A-3B50-DBE4-419C-776B09DEDDE6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109565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3. EESCH: New WID on charging aspects for energy efficiency of 5G</a:t>
            </a:r>
            <a:endParaRPr lang="en-GB" altLang="en-US" sz="3200" b="1" dirty="0">
              <a:solidFill>
                <a:srgbClr val="72AF2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84099"/>
              </p:ext>
            </p:extLst>
          </p:nvPr>
        </p:nvGraphicFramePr>
        <p:xfrm>
          <a:off x="595842" y="1592076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1040018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WID on charging aspects for energy efficiency of 5G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EnergySys_CH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13/06/2025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SP-240713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76352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WID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F63C9D30-E789-210A-150B-E30BA2116135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8123418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499C1-5231-8092-BED3-EDACAEA0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BBDA460-B6CA-63BA-5979-4388AAC0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1" y="165101"/>
            <a:ext cx="9339381" cy="1143000"/>
          </a:xfrm>
        </p:spPr>
        <p:txBody>
          <a:bodyPr/>
          <a:lstStyle/>
          <a:p>
            <a:r>
              <a:rPr lang="en-GB" altLang="en-US" sz="3200" b="1" dirty="0"/>
              <a:t>4. NSCH: New WID on charging enhancement for indirect network sharing</a:t>
            </a:r>
            <a:endParaRPr lang="en-GB" altLang="en-US" sz="3200" b="1" dirty="0">
              <a:solidFill>
                <a:srgbClr val="72AF2F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C01C6-244A-1C4C-B406-732A535A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290824"/>
              </p:ext>
            </p:extLst>
          </p:nvPr>
        </p:nvGraphicFramePr>
        <p:xfrm>
          <a:off x="595842" y="1592076"/>
          <a:ext cx="11000316" cy="7154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1040019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WID on charging enhancement for indirect network sharing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NetShare_CH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SP-240714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71DEF8C1-49A7-C080-2F55-70E1D3D32BC8}"/>
              </a:ext>
            </a:extLst>
          </p:cNvPr>
          <p:cNvSpPr txBox="1">
            <a:spLocks/>
          </p:cNvSpPr>
          <p:nvPr/>
        </p:nvSpPr>
        <p:spPr>
          <a:xfrm>
            <a:off x="595842" y="276352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WID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WID</a:t>
            </a:r>
            <a:endParaRPr lang="en-US" sz="1400" kern="0" dirty="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180F8E4-D609-B916-5AF7-C1460AFB79A7}"/>
              </a:ext>
            </a:extLst>
          </p:cNvPr>
          <p:cNvSpPr/>
          <p:nvPr/>
        </p:nvSpPr>
        <p:spPr>
          <a:xfrm>
            <a:off x="9555037" y="66295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282733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5. SATCH: Study (FS_5GSAT_CH_Ph3)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D0A93DD-D6AD-C454-DD99-B523313C80E1}"/>
              </a:ext>
            </a:extLst>
          </p:cNvPr>
          <p:cNvSpPr txBox="1">
            <a:spLocks/>
          </p:cNvSpPr>
          <p:nvPr/>
        </p:nvSpPr>
        <p:spPr>
          <a:xfrm>
            <a:off x="667512" y="2260736"/>
            <a:ext cx="10752402" cy="4004996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6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Skeleton, scope, background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Update the definition for SMNO and SSP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Business scenarios and charging requirements for roaming from terrestrial operator network to satellite operator network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Business scenarios and charging requirements for satellite resource rental between satellite network operator and terrestrial network operator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en-GB" alt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9921A0-9799-C64B-0CFE-EB571B584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48149"/>
              </p:ext>
            </p:extLst>
          </p:nvPr>
        </p:nvGraphicFramePr>
        <p:xfrm>
          <a:off x="667512" y="1480176"/>
          <a:ext cx="11000316" cy="5626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87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1040014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Study on charging aspects of satellite access Phase 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FS_5GSAT_Ph3_CH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SP-240703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7A3F2749-0BF7-8414-6D4F-83FD93B4D71C}"/>
              </a:ext>
            </a:extLst>
          </p:cNvPr>
          <p:cNvSpPr/>
          <p:nvPr/>
        </p:nvSpPr>
        <p:spPr>
          <a:xfrm>
            <a:off x="8772839" y="119287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22840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CE8A-2CE7-46BE-94B3-386F7674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9" y="228600"/>
            <a:ext cx="9453109" cy="1143000"/>
          </a:xfrm>
        </p:spPr>
        <p:txBody>
          <a:bodyPr/>
          <a:lstStyle/>
          <a:p>
            <a:r>
              <a:rPr lang="en-US" altLang="zh-CN" sz="3600" dirty="0"/>
              <a:t>SA5 Number of delegates/LS exchange 2023/2024</a:t>
            </a:r>
            <a:endParaRPr lang="zh-CN" altLang="en-US" sz="3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CF55B7-4A1A-4B47-9C01-84295E12D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429290"/>
              </p:ext>
            </p:extLst>
          </p:nvPr>
        </p:nvGraphicFramePr>
        <p:xfrm>
          <a:off x="1144800" y="1944000"/>
          <a:ext cx="4701600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87BBE2-C5CE-4217-8DFE-A63F1B22C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167465"/>
              </p:ext>
            </p:extLst>
          </p:nvPr>
        </p:nvGraphicFramePr>
        <p:xfrm>
          <a:off x="6345602" y="1944000"/>
          <a:ext cx="4591198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3069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6C3E5-AD46-3B08-3321-EC284F1B2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432B371-BA85-103E-885D-C734A7AE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6. CAPCH: Study (FS_CAPIF_CH)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907E6B0-024F-FAFB-C85A-877B9481F99D}"/>
              </a:ext>
            </a:extLst>
          </p:cNvPr>
          <p:cNvSpPr txBox="1">
            <a:spLocks/>
          </p:cNvSpPr>
          <p:nvPr/>
        </p:nvSpPr>
        <p:spPr>
          <a:xfrm>
            <a:off x="667512" y="2371060"/>
            <a:ext cx="11000316" cy="389467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2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CAPIF Study Background and CAPIF Charging Business Roles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Topics (2): CAPIF Converged Charging of multiple API Providers, CAPIF Converged Charging support of Service APIs Operation and Management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 and additional Topics, key issues 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8152B3-3102-F6BC-551D-E6060AAFB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94446"/>
              </p:ext>
            </p:extLst>
          </p:nvPr>
        </p:nvGraphicFramePr>
        <p:xfrm>
          <a:off x="667512" y="1480176"/>
          <a:ext cx="11000316" cy="5626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87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1040015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SID on Charging Aspects of CAPIF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FS_CAPIF_CH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SP-240704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37C42C14-41F5-2564-CF47-B21E2B1A248D}"/>
              </a:ext>
            </a:extLst>
          </p:cNvPr>
          <p:cNvSpPr/>
          <p:nvPr/>
        </p:nvSpPr>
        <p:spPr>
          <a:xfrm>
            <a:off x="8343182" y="42169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6414278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96C7-F6B4-F3C1-0A99-7FB4B76B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60ABD79-CB08-95E9-CDBA-8DCF5E08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7. </a:t>
            </a:r>
            <a:r>
              <a:rPr lang="en-US" sz="3200" b="1" dirty="0"/>
              <a:t>RTCCH: </a:t>
            </a:r>
            <a:r>
              <a:rPr lang="en-GB" altLang="en-US" sz="3200" b="1" dirty="0"/>
              <a:t>Study (FS_NG_RTC_Ph2_CH)</a:t>
            </a:r>
            <a:br>
              <a:rPr lang="en-GB" altLang="en-US" sz="3200" b="1" dirty="0">
                <a:solidFill>
                  <a:srgbClr val="72AF2F"/>
                </a:solidFill>
              </a:rPr>
            </a:br>
            <a:r>
              <a:rPr lang="en-US" altLang="en-US" sz="2400" b="1" i="1" dirty="0"/>
              <a:t>(preliminary work before SA approval)</a:t>
            </a:r>
            <a:endParaRPr lang="en-GB" altLang="en-US" sz="2400" b="1" i="1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7D1C32B-7B45-C7BA-D66C-AC482CA728E3}"/>
              </a:ext>
            </a:extLst>
          </p:cNvPr>
          <p:cNvSpPr txBox="1">
            <a:spLocks/>
          </p:cNvSpPr>
          <p:nvPr/>
        </p:nvSpPr>
        <p:spPr>
          <a:xfrm>
            <a:off x="667512" y="2682240"/>
            <a:ext cx="11000316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altLang="de-DE" sz="1400" kern="0" dirty="0"/>
              <a:t>Preliminary work at SA5#155 with 3 Discussion Paper noted covering: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Skeleton, scope, background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e-DE" sz="1200" kern="0" dirty="0"/>
              <a:t>new KI support PS Data Off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endParaRPr lang="en-GB" altLang="de-DE" sz="12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with converted Discussion Papers into pCRs with additional topics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A96432-C8BD-5376-5218-F3DE23A53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73148"/>
              </p:ext>
            </p:extLst>
          </p:nvPr>
        </p:nvGraphicFramePr>
        <p:xfrm>
          <a:off x="667512" y="1480176"/>
          <a:ext cx="11000316" cy="63283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6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1040016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SID on Charging aspects of next generation real time communication services phase 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FS_NG_RTC_Ph2_CH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SP-240705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CF8F8BD0-34DC-F16A-AA63-9F8ED3180BA7}"/>
              </a:ext>
            </a:extLst>
          </p:cNvPr>
          <p:cNvSpPr/>
          <p:nvPr/>
        </p:nvSpPr>
        <p:spPr>
          <a:xfrm>
            <a:off x="8618603" y="64203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90458384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796C7-F6B4-F3C1-0A99-7FB4B76B4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60ABD79-CB08-95E9-CDBA-8DCF5E08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19287"/>
            <a:ext cx="9102725" cy="1143000"/>
          </a:xfrm>
        </p:spPr>
        <p:txBody>
          <a:bodyPr/>
          <a:lstStyle/>
          <a:p>
            <a:r>
              <a:rPr lang="en-GB" altLang="en-US" sz="3200" b="1" dirty="0"/>
              <a:t>8. UASCH: Study (FS_UAS_CH)</a:t>
            </a:r>
            <a:endParaRPr lang="en-GB" altLang="en-US" sz="3200" b="1" dirty="0">
              <a:solidFill>
                <a:srgbClr val="72AF2F"/>
              </a:solidFill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7D1C32B-7B45-C7BA-D66C-AC482CA728E3}"/>
              </a:ext>
            </a:extLst>
          </p:cNvPr>
          <p:cNvSpPr txBox="1">
            <a:spLocks/>
          </p:cNvSpPr>
          <p:nvPr/>
        </p:nvSpPr>
        <p:spPr>
          <a:xfrm>
            <a:off x="494242" y="2682240"/>
            <a:ext cx="10925672" cy="3583491"/>
          </a:xfrm>
          <a:prstGeom prst="rect">
            <a:avLst/>
          </a:prstGeom>
        </p:spPr>
        <p:txBody>
          <a:bodyPr/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314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62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610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58" indent="-22857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kern="0" dirty="0"/>
              <a:t>Progress since SA#103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New SID for approval</a:t>
            </a:r>
            <a:endParaRPr lang="de-DE" altLang="de-DE" sz="20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altLang="de-DE" sz="20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/>
              <a:t>RAN impacts and dependencies: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sz="2000" kern="0" dirty="0"/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/>
              <a:t>None identified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0" dirty="0"/>
              <a:t>Next steps:</a:t>
            </a:r>
          </a:p>
          <a:p>
            <a:pPr lvl="1">
              <a:defRPr/>
            </a:pPr>
            <a:r>
              <a:rPr lang="en-GB" altLang="zh-CN" sz="1400" dirty="0"/>
              <a:t>Start the TR </a:t>
            </a:r>
            <a:endParaRPr lang="en-US" sz="1400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A96432-C8BD-5376-5218-F3DE23A53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63742"/>
              </p:ext>
            </p:extLst>
          </p:nvPr>
        </p:nvGraphicFramePr>
        <p:xfrm>
          <a:off x="667512" y="1480176"/>
          <a:ext cx="11000316" cy="4960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6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897">
                  <a:extLst>
                    <a:ext uri="{9D8B030D-6E8A-4147-A177-3AD203B41FA5}">
                      <a16:colId xmlns:a16="http://schemas.microsoft.com/office/drawing/2014/main" val="1044384781"/>
                    </a:ext>
                  </a:extLst>
                </a:gridCol>
                <a:gridCol w="798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91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UID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Name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Acronym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Target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Old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/>
                        <a:t>WID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or comment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61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1040017</a:t>
                      </a:r>
                      <a:endParaRPr lang="en-GB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3" marB="0" anchor="ctr"/>
                </a:tc>
                <a:tc>
                  <a:txBody>
                    <a:bodyPr/>
                    <a:lstStyle/>
                    <a:p>
                      <a:pPr marL="0" indent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0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SID on Charging aspects of Uncrewed Aerial Vehicle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FS_UAS_CH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11/12/2024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SP-240712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/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0 %</a:t>
                      </a:r>
                    </a:p>
                  </a:txBody>
                  <a:tcPr marL="48003" marR="4800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48003" marR="4800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5">
            <a:extLst>
              <a:ext uri="{FF2B5EF4-FFF2-40B4-BE49-F238E27FC236}">
                <a16:creationId xmlns:a16="http://schemas.microsoft.com/office/drawing/2014/main" id="{B81A1D47-0979-4DBF-9E34-E7E7B6BB2A71}"/>
              </a:ext>
            </a:extLst>
          </p:cNvPr>
          <p:cNvSpPr/>
          <p:nvPr/>
        </p:nvSpPr>
        <p:spPr>
          <a:xfrm>
            <a:off x="7935557" y="42169"/>
            <a:ext cx="25523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5C88D0"/>
                </a:highlight>
              </a:rPr>
              <a:t>CH Support to Network features</a:t>
            </a:r>
            <a:endParaRPr lang="zh-CN" altLang="en-US" dirty="0">
              <a:solidFill>
                <a:schemeClr val="bg1"/>
              </a:solidFill>
              <a:highlight>
                <a:srgbClr val="5C88D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8366500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2F67-58EF-48F1-908C-77666628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346" y="2286000"/>
            <a:ext cx="9102725" cy="1143000"/>
          </a:xfrm>
        </p:spPr>
        <p:txBody>
          <a:bodyPr/>
          <a:lstStyle/>
          <a:p>
            <a:r>
              <a:rPr lang="en-US" altLang="zh-CN" sz="4400" b="1" dirty="0"/>
              <a:t>TU planning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2702254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309964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SA5 calendar with OAM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/>
        </p:nvGraphicFramePr>
        <p:xfrm>
          <a:off x="1421176" y="1465829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Stream#1 (0.5 TU)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 around 18:45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Revision session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338915" y="1098490"/>
            <a:ext cx="96600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Assumption: Every day = 5 sessions (TUs),  total TU in 1 ordinary meeting (exclude closing plenary TUs) = 18.5 TUs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18414782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8600"/>
            <a:ext cx="7963850" cy="866775"/>
          </a:xfrm>
        </p:spPr>
        <p:txBody>
          <a:bodyPr/>
          <a:lstStyle/>
          <a:p>
            <a:r>
              <a:rPr lang="en-US" altLang="zh-CN" dirty="0"/>
              <a:t>Rel-19 </a:t>
            </a:r>
            <a:r>
              <a:rPr lang="en-US" dirty="0"/>
              <a:t>TU Budget for SA5 OAM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297940"/>
            <a:ext cx="9322112" cy="4830763"/>
          </a:xfrm>
        </p:spPr>
        <p:txBody>
          <a:bodyPr/>
          <a:lstStyle/>
          <a:p>
            <a:r>
              <a:rPr lang="en-US" sz="2000" dirty="0"/>
              <a:t>Assumptions for SA5 OAM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Rel-19 spans 21 months for SA5 (with early start of studies) = 10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OAM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Q4 and </a:t>
            </a:r>
            <a:r>
              <a:rPr lang="en-US" sz="1600" dirty="0">
                <a:solidFill>
                  <a:srgbClr val="FF0000"/>
                </a:solidFill>
              </a:rPr>
              <a:t>Q5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1 parallel (OAM) stream per session =&gt; 18.5 TUs per meeting (incl. 2 TUs as buffer) = 185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Assume Maintenance + Buffer = 33% =&gt; ~ 61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Resulting total TUs avail. f. SI/WI: 10 meetings x 18.5 sessions = 185 TU minus 61 =&gt; 124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With 20 SI/WI =&gt; Average 6 TU per SI/WI (0.6/meeting).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30514-56EB-405A-8921-B461D27CB99B}"/>
              </a:ext>
            </a:extLst>
          </p:cNvPr>
          <p:cNvSpPr txBox="1"/>
          <p:nvPr/>
        </p:nvSpPr>
        <p:spPr>
          <a:xfrm rot="20470953">
            <a:off x="8795400" y="2713892"/>
            <a:ext cx="2031325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No update since SA#103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2392289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41A413-657A-4E45-88D7-A171B4D3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82880"/>
            <a:ext cx="9561952" cy="1143000"/>
          </a:xfrm>
        </p:spPr>
        <p:txBody>
          <a:bodyPr/>
          <a:lstStyle/>
          <a:p>
            <a:r>
              <a:rPr lang="en-US" altLang="zh-CN" sz="3600" dirty="0"/>
              <a:t>SA5 Rel-19 OAM TU planning (Jan.2024~Sep.2025)</a:t>
            </a:r>
            <a:endParaRPr lang="zh-CN" alt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4CA6B1-8D23-4A11-9EA2-3664C7A26FCB}"/>
              </a:ext>
            </a:extLst>
          </p:cNvPr>
          <p:cNvGraphicFramePr>
            <a:graphicFrameLocks noGrp="1"/>
          </p:cNvGraphicFramePr>
          <p:nvPr/>
        </p:nvGraphicFramePr>
        <p:xfrm>
          <a:off x="195826" y="3527854"/>
          <a:ext cx="11638720" cy="253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003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377059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2227886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Maintenance+R18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R20 preparation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(revision session)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05362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Jan.2024~Mar.2024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SA5#153 (1 meeting) (Last meeting for Rel-18)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 (CR)+13 TU (Rel-18)=14.5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71519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Apr. 2024~Dec.2024:</a:t>
                      </a:r>
                    </a:p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SA5#154~#158 (5 meetings)</a:t>
                      </a:r>
                      <a:endParaRPr lang="zh-CN" altLang="en-US" sz="12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TU*5 meetings = 12.5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14 TU*5 meetings= 70 TU</a:t>
                      </a:r>
                      <a:endParaRPr lang="zh-CN" altLang="en-US" sz="120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TU*5=10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88727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Jan.2025~Sep.2025: 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SA5#159~#162 (4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TU*4 meetings=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6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13 TU*4 meetings= 52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 meetings = 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5121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Total=185 TU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33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124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20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D06C11-6C65-4FEE-91E0-4D023D6B3F4D}"/>
              </a:ext>
            </a:extLst>
          </p:cNvPr>
          <p:cNvSpPr txBox="1"/>
          <p:nvPr/>
        </p:nvSpPr>
        <p:spPr>
          <a:xfrm>
            <a:off x="447111" y="1120676"/>
            <a:ext cx="10456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18.5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OAM = 16.5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Rel-18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el-20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Rel-19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Rel-19 SIDs / WIDs = 120 TUs, implying: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12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to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per meeting (= 120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10 meetings)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6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to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each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Rel-19 SID / WID in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average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(= 120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20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/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)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0.6 TU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allocated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per Rel-19 SID / WID per meeting in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average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(= 12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TUs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/ 20 Rel-19 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SIDs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/</a:t>
            </a:r>
            <a:r>
              <a:rPr lang="fr-FR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WIDs</a:t>
            </a: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)</a:t>
            </a:r>
            <a:endParaRPr lang="zh-CN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1B7CF-4206-4976-8794-0C5BA7314848}"/>
              </a:ext>
            </a:extLst>
          </p:cNvPr>
          <p:cNvSpPr txBox="1"/>
          <p:nvPr/>
        </p:nvSpPr>
        <p:spPr>
          <a:xfrm rot="20470953">
            <a:off x="8795400" y="2713892"/>
            <a:ext cx="2031325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No update since SA#103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3501876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22EAC7-33FE-46C7-93AF-9B09E2C2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1" y="309964"/>
            <a:ext cx="8388350" cy="934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SA5 calendar with </a:t>
            </a:r>
            <a:r>
              <a:rPr lang="en-US" altLang="zh-CN" sz="4000" dirty="0"/>
              <a:t>CH</a:t>
            </a:r>
            <a:r>
              <a:rPr lang="de-DE" altLang="de-DE" sz="4000" dirty="0"/>
              <a:t> TU (one track)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FDD739-EAD3-45DA-BDFC-A6C6D71CEC5A}"/>
              </a:ext>
            </a:extLst>
          </p:cNvPr>
          <p:cNvGraphicFramePr>
            <a:graphicFrameLocks noGrp="1"/>
          </p:cNvGraphicFramePr>
          <p:nvPr/>
        </p:nvGraphicFramePr>
        <p:xfrm>
          <a:off x="1421176" y="1465829"/>
          <a:ext cx="8388351" cy="4669989"/>
        </p:xfrm>
        <a:graphic>
          <a:graphicData uri="http://schemas.openxmlformats.org/drawingml/2006/table">
            <a:tbl>
              <a:tblPr firstRow="1" firstCol="1" bandRow="1"/>
              <a:tblGrid>
                <a:gridCol w="1009726">
                  <a:extLst>
                    <a:ext uri="{9D8B030D-6E8A-4147-A177-3AD203B41FA5}">
                      <a16:colId xmlns:a16="http://schemas.microsoft.com/office/drawing/2014/main" val="453583115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560376874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309222227"/>
                    </a:ext>
                  </a:extLst>
                </a:gridCol>
                <a:gridCol w="1458291">
                  <a:extLst>
                    <a:ext uri="{9D8B030D-6E8A-4147-A177-3AD203B41FA5}">
                      <a16:colId xmlns:a16="http://schemas.microsoft.com/office/drawing/2014/main" val="2041094273"/>
                    </a:ext>
                  </a:extLst>
                </a:gridCol>
                <a:gridCol w="1544856">
                  <a:extLst>
                    <a:ext uri="{9D8B030D-6E8A-4147-A177-3AD203B41FA5}">
                      <a16:colId xmlns:a16="http://schemas.microsoft.com/office/drawing/2014/main" val="1996662489"/>
                    </a:ext>
                  </a:extLst>
                </a:gridCol>
                <a:gridCol w="1458896">
                  <a:extLst>
                    <a:ext uri="{9D8B030D-6E8A-4147-A177-3AD203B41FA5}">
                      <a16:colId xmlns:a16="http://schemas.microsoft.com/office/drawing/2014/main" val="1593344267"/>
                    </a:ext>
                  </a:extLst>
                </a:gridCol>
              </a:tblGrid>
              <a:tr h="534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Friday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Closing plenary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14564"/>
                  </a:ext>
                </a:extLst>
              </a:tr>
              <a:tr h="5024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(If needed)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 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Breakout (opt.)</a:t>
                      </a:r>
                      <a:endParaRPr lang="en-US" sz="8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Start at 8:30am (may change depends on the host restriction)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13744"/>
                  </a:ext>
                </a:extLst>
              </a:tr>
              <a:tr h="568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Q1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(9:00 - 10:30)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Plenary Session#1 (1TU)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[Single Stream]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altLang="zh-CN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54894"/>
                  </a:ext>
                </a:extLst>
              </a:tr>
              <a:tr h="2442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10:30 - 11:00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Morning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3756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Q2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(11:00 - 12:30)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session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3211"/>
                  </a:ext>
                </a:extLst>
              </a:tr>
              <a:tr h="2043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12:30 - 14:00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Lunch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68007"/>
                  </a:ext>
                </a:extLst>
              </a:tr>
              <a:tr h="358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Q3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(14:00 - 15:30)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altLang="zh-CN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675116"/>
                  </a:ext>
                </a:extLst>
              </a:tr>
              <a:tr h="23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15:30 - 16:00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Afternoon Coffee 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87309"/>
                  </a:ext>
                </a:extLst>
              </a:tr>
              <a:tr h="4944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(16:00 - 17:30)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121917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i="1" dirty="0"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 Closing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Closing plenary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856872"/>
                  </a:ext>
                </a:extLst>
              </a:tr>
              <a:tr h="2405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17:30 - 17:40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Break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725036"/>
                  </a:ext>
                </a:extLst>
              </a:tr>
              <a:tr h="5537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Q5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(17:40 – 19:10)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Stream#1 (0.5 TU)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 around 18:45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 evening</a:t>
                      </a: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Stream#1 (1TU)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CH Closing</a:t>
                      </a:r>
                      <a:r>
                        <a:rPr lang="en-US" sz="80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C1E442"/>
                          </a:highlight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(Opt.)</a:t>
                      </a:r>
                      <a:endParaRPr lang="en-US" sz="800" i="1" kern="1200" dirty="0">
                        <a:solidFill>
                          <a:schemeClr val="tx1"/>
                        </a:solidFill>
                        <a:effectLst/>
                        <a:highlight>
                          <a:srgbClr val="C1E442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8" marR="65378" marT="51455" marB="5145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34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EE13C7-ECF6-4142-9722-E68BAA9493C3}"/>
              </a:ext>
            </a:extLst>
          </p:cNvPr>
          <p:cNvSpPr txBox="1"/>
          <p:nvPr/>
        </p:nvSpPr>
        <p:spPr>
          <a:xfrm>
            <a:off x="400698" y="1098490"/>
            <a:ext cx="93618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Assumption: Every day = 5 sessions (TUs),  total TU in 1 ordinary meeting (exclude closing plenary TUs) = 15.5 TUs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43028892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231D1A-BE03-427C-AFB2-5359FB9D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8600"/>
            <a:ext cx="6827838" cy="866775"/>
          </a:xfrm>
        </p:spPr>
        <p:txBody>
          <a:bodyPr/>
          <a:lstStyle/>
          <a:p>
            <a:r>
              <a:rPr lang="en-US" dirty="0"/>
              <a:t>TU Budget for SA5 CH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3F7F51-3836-462D-969C-2EB225EF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168401"/>
            <a:ext cx="9322112" cy="4503350"/>
          </a:xfrm>
        </p:spPr>
        <p:txBody>
          <a:bodyPr/>
          <a:lstStyle/>
          <a:p>
            <a:r>
              <a:rPr lang="en-US" sz="2000" dirty="0"/>
              <a:t>Assumptions for SA5 CH : </a:t>
            </a:r>
          </a:p>
          <a:p>
            <a:pPr lvl="1"/>
            <a:r>
              <a:rPr lang="en-US" sz="1600" dirty="0"/>
              <a:t>6 ordinary meeting per year.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Rel-19 spans 18 months for SA5 (with early start of studies) = 8 meetings</a:t>
            </a:r>
          </a:p>
          <a:p>
            <a:pPr lvl="1"/>
            <a:r>
              <a:rPr lang="en-US" sz="1600" dirty="0"/>
              <a:t>1 Session = 1.5 hour time window </a:t>
            </a:r>
          </a:p>
          <a:p>
            <a:pPr lvl="1"/>
            <a:r>
              <a:rPr lang="en-US" sz="1600" dirty="0"/>
              <a:t>Max 5 sessions per meeting day</a:t>
            </a:r>
          </a:p>
          <a:p>
            <a:pPr lvl="1"/>
            <a:r>
              <a:rPr lang="en-US" sz="1600" dirty="0"/>
              <a:t>1 Stream = 1 TU (Time Unit)</a:t>
            </a:r>
          </a:p>
          <a:p>
            <a:pPr lvl="1"/>
            <a:r>
              <a:rPr lang="en-US" sz="1600" dirty="0"/>
              <a:t>1 TU is time (i.e., 1.5 hours) spent to discuss/handle technical contributions. </a:t>
            </a:r>
          </a:p>
          <a:p>
            <a:pPr lvl="1"/>
            <a:r>
              <a:rPr lang="en-US" sz="1600" dirty="0"/>
              <a:t>Revisions/Drafting/offline conference call are not counted for the TU estimates.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CH revision sessions normally planned to be in Thursday </a:t>
            </a:r>
            <a:r>
              <a:rPr lang="en-US" altLang="zh-CN" sz="1600" dirty="0">
                <a:solidFill>
                  <a:srgbClr val="FF0000"/>
                </a:solidFill>
              </a:rPr>
              <a:t>Q1 and </a:t>
            </a:r>
            <a:r>
              <a:rPr lang="en-US" sz="1600" dirty="0">
                <a:solidFill>
                  <a:srgbClr val="FF0000"/>
                </a:solidFill>
              </a:rPr>
              <a:t>Q2 (initial </a:t>
            </a:r>
            <a:r>
              <a:rPr lang="en-US" sz="1600" dirty="0" err="1">
                <a:solidFill>
                  <a:srgbClr val="FF0000"/>
                </a:solidFill>
              </a:rPr>
              <a:t>assump</a:t>
            </a:r>
            <a:r>
              <a:rPr lang="en-US" sz="1600" dirty="0">
                <a:solidFill>
                  <a:srgbClr val="FF0000"/>
                </a:solidFill>
              </a:rPr>
              <a:t>.),CH closing plenary planned to be in Thursday Q3 and Q4.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1 (CH) stream per session =&gt; 15.5 TUs per meeting (incl. 2 TUs as buffer) = 124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Assume Maintenance + Buffer = 33% as in SA2  =&gt; ~ 41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Resulting total TUs avail. f. SI/WI: 9 meetings x 15.5 sessions = 124 TU minus 41 =&gt; 83 TU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=&gt; Recommended MAX no. of SI/WI = 14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With 14 SI/WI =&gt; Average 6 TU per SI/WI (0.75/meeting). 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39012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CD482DA-39A8-45F1-A886-8B15F5B2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82880"/>
            <a:ext cx="9561952" cy="1143000"/>
          </a:xfrm>
        </p:spPr>
        <p:txBody>
          <a:bodyPr/>
          <a:lstStyle/>
          <a:p>
            <a:r>
              <a:rPr lang="en-US" altLang="zh-CN" sz="3600" dirty="0"/>
              <a:t>SA5 Rel-19 CH TU planning (May.2024~Sep.2025)</a:t>
            </a:r>
            <a:endParaRPr lang="zh-CN" altLang="en-US" sz="3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728E71-99C6-4012-A7FA-922E2C3A3A79}"/>
              </a:ext>
            </a:extLst>
          </p:cNvPr>
          <p:cNvGraphicFramePr>
            <a:graphicFrameLocks noGrp="1"/>
          </p:cNvGraphicFramePr>
          <p:nvPr/>
        </p:nvGraphicFramePr>
        <p:xfrm>
          <a:off x="195825" y="3256660"/>
          <a:ext cx="11746980" cy="24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983">
                  <a:extLst>
                    <a:ext uri="{9D8B030D-6E8A-4147-A177-3AD203B41FA5}">
                      <a16:colId xmlns:a16="http://schemas.microsoft.com/office/drawing/2014/main" val="428783908"/>
                    </a:ext>
                  </a:extLst>
                </a:gridCol>
                <a:gridCol w="2399170">
                  <a:extLst>
                    <a:ext uri="{9D8B030D-6E8A-4147-A177-3AD203B41FA5}">
                      <a16:colId xmlns:a16="http://schemas.microsoft.com/office/drawing/2014/main" val="228380027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856762402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2063139119"/>
                    </a:ext>
                  </a:extLst>
                </a:gridCol>
                <a:gridCol w="2248609">
                  <a:extLst>
                    <a:ext uri="{9D8B030D-6E8A-4147-A177-3AD203B41FA5}">
                      <a16:colId xmlns:a16="http://schemas.microsoft.com/office/drawing/2014/main" val="446372523"/>
                    </a:ext>
                  </a:extLst>
                </a:gridCol>
              </a:tblGrid>
              <a:tr h="408134">
                <a:tc>
                  <a:txBody>
                    <a:bodyPr/>
                    <a:lstStyle/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Maintenance+R18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R19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R20 preparation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Buffer 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(revision session)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66534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May. 2024:</a:t>
                      </a:r>
                    </a:p>
                    <a:p>
                      <a:r>
                        <a:rPr lang="en-US" altLang="zh-CN" sz="1200" b="1" dirty="0">
                          <a:highlight>
                            <a:srgbClr val="FFFF00"/>
                          </a:highlight>
                          <a:latin typeface="+mn-lt"/>
                        </a:rPr>
                        <a:t>SA5#155 (1 meeting)</a:t>
                      </a:r>
                      <a:endParaRPr lang="zh-CN" altLang="en-US" sz="1200" b="1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TU*1eetings = 2.5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6 TU*1 meetings= 6 TU</a:t>
                      </a:r>
                    </a:p>
                    <a:p>
                      <a:r>
                        <a:rPr lang="en-US" altLang="zh-CN" sz="1200" dirty="0">
                          <a:highlight>
                            <a:srgbClr val="FFFF00"/>
                          </a:highlight>
                          <a:latin typeface="+mn-lt"/>
                        </a:rPr>
                        <a:t>5 TU: Rel-19 topic discussion</a:t>
                      </a:r>
                      <a:endParaRPr lang="zh-CN" altLang="en-US" sz="1200" dirty="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388727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July. 2024~Dec.2024: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SA5#156~#158 (3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2.5 TU*3 meetings = 7.5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11 TU*3 meetings= 33 TU</a:t>
                      </a:r>
                    </a:p>
                    <a:p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NA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105926"/>
                  </a:ext>
                </a:extLst>
              </a:tr>
              <a:tr h="583048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Jan.2025~Sep.2025: </a:t>
                      </a:r>
                    </a:p>
                    <a:p>
                      <a:r>
                        <a:rPr lang="en-US" altLang="zh-CN" sz="1200" b="1" dirty="0">
                          <a:latin typeface="+mn-lt"/>
                        </a:rPr>
                        <a:t>SA5#159~#162 (4 meetings)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1.5 TU*4 meetings=</a:t>
                      </a:r>
                    </a:p>
                    <a:p>
                      <a:r>
                        <a:rPr lang="en-US" altLang="zh-CN" sz="1200" dirty="0">
                          <a:latin typeface="+mn-lt"/>
                        </a:rPr>
                        <a:t>6 TU (CRs)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11 TU*4 meetings= 44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 TU*4 meetings = 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2 TU*4=8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55121"/>
                  </a:ext>
                </a:extLst>
              </a:tr>
              <a:tr h="233219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+mn-lt"/>
                        </a:rPr>
                        <a:t>Total= 124 TU</a:t>
                      </a:r>
                      <a:endParaRPr lang="zh-CN" alt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16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83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4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+mn-lt"/>
                        </a:rPr>
                        <a:t>16 TU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694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E304B9-39CB-469E-852A-517B272CCFA6}"/>
              </a:ext>
            </a:extLst>
          </p:cNvPr>
          <p:cNvSpPr txBox="1"/>
          <p:nvPr/>
        </p:nvSpPr>
        <p:spPr>
          <a:xfrm>
            <a:off x="447111" y="1120676"/>
            <a:ext cx="10456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Assumptions: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Every meeting day = 5 quarters (= 5 TUs)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Total TUs per meeting = 15.5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B</a:t>
            </a:r>
            <a:r>
              <a:rPr lang="en-US" altLang="zh-CN" sz="1200" dirty="0" err="1">
                <a:sym typeface="Wingdings 3" panose="05040102010807070707" pitchFamily="18" charset="2"/>
              </a:rPr>
              <a:t>uffer</a:t>
            </a:r>
            <a:r>
              <a:rPr lang="en-US" altLang="zh-CN" sz="1200" dirty="0">
                <a:sym typeface="Wingdings 3" panose="05040102010807070707" pitchFamily="18" charset="2"/>
              </a:rPr>
              <a:t> = 2 TUs</a:t>
            </a:r>
          </a:p>
          <a:p>
            <a:pPr marL="950913" lvl="1" indent="-342900">
              <a:buFont typeface="+mj-lt"/>
              <a:buAutoNum type="arabicPeriod"/>
            </a:pPr>
            <a:r>
              <a:rPr lang="en-US" altLang="zh-CN" sz="1200" dirty="0"/>
              <a:t>CH = 13.5 TUs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</a:rPr>
              <a:t>M</a:t>
            </a:r>
            <a:r>
              <a:rPr lang="en-US" altLang="zh-CN" sz="1200" dirty="0" err="1">
                <a:solidFill>
                  <a:prstClr val="black"/>
                </a:solidFill>
              </a:rPr>
              <a:t>aintenance</a:t>
            </a:r>
            <a:r>
              <a:rPr lang="en-US" altLang="zh-CN" sz="1200" dirty="0">
                <a:solidFill>
                  <a:prstClr val="black"/>
                </a:solidFill>
              </a:rPr>
              <a:t> CRs + remaining Rel-18 work (TU allocation will decrease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)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R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el-20 preparation work </a:t>
            </a:r>
            <a:r>
              <a:rPr lang="en-US" altLang="zh-CN" sz="1200" dirty="0">
                <a:solidFill>
                  <a:prstClr val="black"/>
                </a:solidFill>
              </a:rPr>
              <a:t>(TU allocation will be zero at the beginning and will increase over time 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)</a:t>
            </a:r>
          </a:p>
          <a:p>
            <a:pPr marL="1560513" lvl="2" indent="-342900">
              <a:buFont typeface="+mj-lt"/>
              <a:buAutoNum type="arabicPeriod"/>
            </a:pPr>
            <a:r>
              <a:rPr lang="fr-FR" altLang="zh-CN" sz="1200" dirty="0">
                <a:sym typeface="Wingdings 3" panose="05040102010807070707" pitchFamily="18" charset="2"/>
              </a:rPr>
              <a:t>A</a:t>
            </a:r>
            <a:r>
              <a:rPr lang="en-US" altLang="zh-CN" sz="1200" dirty="0" err="1">
                <a:sym typeface="Wingdings 3" panose="05040102010807070707" pitchFamily="18" charset="2"/>
              </a:rPr>
              <a:t>ll</a:t>
            </a:r>
            <a:r>
              <a:rPr lang="en-US" altLang="zh-CN" sz="1200" dirty="0">
                <a:sym typeface="Wingdings 3" panose="05040102010807070707" pitchFamily="18" charset="2"/>
              </a:rPr>
              <a:t> remaining time is available for Rel-19 SIDs / WIDs</a:t>
            </a:r>
            <a:endParaRPr lang="en-US" altLang="zh-CN" sz="1200" dirty="0">
              <a:solidFill>
                <a:prstClr val="black"/>
              </a:solidFill>
              <a:sym typeface="Wingdings 3" panose="050401020108070707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T</a:t>
            </a:r>
            <a:r>
              <a:rPr lang="en-US" altLang="zh-CN" sz="1200" dirty="0" err="1">
                <a:solidFill>
                  <a:prstClr val="black"/>
                </a:solidFill>
                <a:sym typeface="Wingdings 3" panose="05040102010807070707" pitchFamily="18" charset="2"/>
              </a:rPr>
              <a:t>otal</a:t>
            </a:r>
            <a:r>
              <a:rPr lang="en-US" altLang="zh-CN" sz="1200" dirty="0">
                <a:solidFill>
                  <a:prstClr val="black"/>
                </a:solidFill>
                <a:sym typeface="Wingdings 3" panose="05040102010807070707" pitchFamily="18" charset="2"/>
              </a:rPr>
              <a:t> TUs allocated to Rel-19 SIDs / WIDs = 83 TUs</a:t>
            </a:r>
          </a:p>
        </p:txBody>
      </p:sp>
    </p:spTree>
    <p:extLst>
      <p:ext uri="{BB962C8B-B14F-4D97-AF65-F5344CB8AC3E}">
        <p14:creationId xmlns:p14="http://schemas.microsoft.com/office/powerpoint/2010/main" val="42737366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CE8A-2CE7-46BE-94B3-386F7674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SA5 meeting statistics (2023/2024) </a:t>
            </a:r>
            <a:endParaRPr lang="zh-CN" altLang="en-US" sz="4000" dirty="0"/>
          </a:p>
        </p:txBody>
      </p:sp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id="{C4BA92B8-22A4-4877-90F8-5CEDBE542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243811"/>
              </p:ext>
            </p:extLst>
          </p:nvPr>
        </p:nvGraphicFramePr>
        <p:xfrm>
          <a:off x="260828" y="1900629"/>
          <a:ext cx="2955011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49F6ABC6-6593-419D-BF4B-3DC1DEAB1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182026"/>
              </p:ext>
            </p:extLst>
          </p:nvPr>
        </p:nvGraphicFramePr>
        <p:xfrm>
          <a:off x="3267298" y="1900629"/>
          <a:ext cx="4193969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E0002488-B5CC-4C91-BCCA-D34F125AA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313315"/>
              </p:ext>
            </p:extLst>
          </p:nvPr>
        </p:nvGraphicFramePr>
        <p:xfrm>
          <a:off x="7631400" y="1900628"/>
          <a:ext cx="4299772" cy="29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62960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New Rel-19 Study / Work Items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2D49B5-36A5-4AF1-B4D4-A8F934856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10583"/>
              </p:ext>
            </p:extLst>
          </p:nvPr>
        </p:nvGraphicFramePr>
        <p:xfrm>
          <a:off x="573206" y="1663480"/>
          <a:ext cx="10867945" cy="3785107"/>
        </p:xfrm>
        <a:graphic>
          <a:graphicData uri="http://schemas.openxmlformats.org/drawingml/2006/table">
            <a:tbl>
              <a:tblPr firstRow="1" firstCol="1" bandRow="1"/>
              <a:tblGrid>
                <a:gridCol w="1064871">
                  <a:extLst>
                    <a:ext uri="{9D8B030D-6E8A-4147-A177-3AD203B41FA5}">
                      <a16:colId xmlns:a16="http://schemas.microsoft.com/office/drawing/2014/main" val="3092324856"/>
                    </a:ext>
                  </a:extLst>
                </a:gridCol>
                <a:gridCol w="4353442">
                  <a:extLst>
                    <a:ext uri="{9D8B030D-6E8A-4147-A177-3AD203B41FA5}">
                      <a16:colId xmlns:a16="http://schemas.microsoft.com/office/drawing/2014/main" val="2473753773"/>
                    </a:ext>
                  </a:extLst>
                </a:gridCol>
                <a:gridCol w="1221470">
                  <a:extLst>
                    <a:ext uri="{9D8B030D-6E8A-4147-A177-3AD203B41FA5}">
                      <a16:colId xmlns:a16="http://schemas.microsoft.com/office/drawing/2014/main" val="160253941"/>
                    </a:ext>
                  </a:extLst>
                </a:gridCol>
                <a:gridCol w="1315428">
                  <a:extLst>
                    <a:ext uri="{9D8B030D-6E8A-4147-A177-3AD203B41FA5}">
                      <a16:colId xmlns:a16="http://schemas.microsoft.com/office/drawing/2014/main" val="1825234608"/>
                    </a:ext>
                  </a:extLst>
                </a:gridCol>
                <a:gridCol w="2912734">
                  <a:extLst>
                    <a:ext uri="{9D8B030D-6E8A-4147-A177-3AD203B41FA5}">
                      <a16:colId xmlns:a16="http://schemas.microsoft.com/office/drawing/2014/main" val="1104305053"/>
                    </a:ext>
                  </a:extLst>
                </a:gridCol>
              </a:tblGrid>
              <a:tr h="371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TDoc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Title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Type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UID</a:t>
                      </a:r>
                      <a:endParaRPr lang="zh-CN" sz="2400" b="1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</a:rPr>
                        <a:t>(Suggested) Acronym</a:t>
                      </a:r>
                      <a:endParaRPr lang="zh-CN" sz="2400" b="1" dirty="0">
                        <a:effectLst/>
                        <a:latin typeface="+mn-lt"/>
                        <a:ea typeface="PMingLiU"/>
                      </a:endParaRPr>
                    </a:p>
                  </a:txBody>
                  <a:tcPr marL="67178" marR="6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72156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SP-240701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CHF Segmentation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CHFSeg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267151"/>
                  </a:ext>
                </a:extLst>
              </a:tr>
              <a:tr h="268713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Charging Aspects of Ranging and Sidelink Positioning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Ranging_SL_CH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013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satellite access Phase 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1040014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FS_5GSAT_Ph3_CH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199974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SP-240704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CAPIF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1040015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FS_CAPIF_CH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841796"/>
                  </a:ext>
                </a:extLst>
              </a:tr>
              <a:tr h="283642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SP-240705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next generation real time communication services phase 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1040016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FS_NG_RTC_Ph2_CH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948275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SP-240712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SID on Charging Aspects of Uncrewed Aerial Vehicle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1040017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FS_UAS_CH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659100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SP-240713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Charging Aspects for Energy Efficiency of 5G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1040018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EnergySys_CH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69135"/>
                  </a:ext>
                </a:extLst>
              </a:tr>
              <a:tr h="149285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SP-240714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New WID on charging enhancement for indirect network sharing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WID NEW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1040019</a:t>
                      </a:r>
                      <a:endParaRPr lang="zh-CN" altLang="en-US" sz="1600" kern="120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PMingLiU"/>
                          <a:cs typeface="+mn-cs"/>
                        </a:rPr>
                        <a:t>NetShare_CH</a:t>
                      </a:r>
                      <a:endParaRPr lang="zh-CN" alt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PMingLiU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4645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8A4693-0347-4027-944C-6829379129BD}"/>
              </a:ext>
            </a:extLst>
          </p:cNvPr>
          <p:cNvSpPr txBox="1"/>
          <p:nvPr/>
        </p:nvSpPr>
        <p:spPr>
          <a:xfrm>
            <a:off x="640080" y="1210985"/>
            <a:ext cx="35321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lt"/>
              </a:rPr>
              <a:t>8 new CH study/work items sent for SA approval</a:t>
            </a:r>
            <a:endParaRPr lang="zh-CN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34028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Revised Rel-19 Study / Work Items</a:t>
            </a:r>
            <a:endParaRPr lang="en-US" altLang="zh-CN" sz="3200" kern="0" dirty="0">
              <a:solidFill>
                <a:srgbClr val="FF0000"/>
              </a:solidFill>
              <a:highlight>
                <a:srgbClr val="00FFFF"/>
              </a:highlight>
              <a:latin typeface="Calibri"/>
              <a:cs typeface="+mj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22717"/>
              </p:ext>
            </p:extLst>
          </p:nvPr>
        </p:nvGraphicFramePr>
        <p:xfrm>
          <a:off x="422485" y="1429952"/>
          <a:ext cx="11347029" cy="4297680"/>
        </p:xfrm>
        <a:graphic>
          <a:graphicData uri="http://schemas.openxmlformats.org/drawingml/2006/table">
            <a:tbl>
              <a:tblPr/>
              <a:tblGrid>
                <a:gridCol w="1183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3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7885">
                  <a:extLst>
                    <a:ext uri="{9D8B030D-6E8A-4147-A177-3AD203B41FA5}">
                      <a16:colId xmlns:a16="http://schemas.microsoft.com/office/drawing/2014/main" val="3262905075"/>
                    </a:ext>
                  </a:extLst>
                </a:gridCol>
              </a:tblGrid>
              <a:tr h="370249"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Tdoc</a:t>
                      </a:r>
                      <a:endParaRPr lang="en-GB" altLang="zh-CN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Release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itchFamily="2" charset="-122"/>
                          <a:cs typeface="Arial" panose="020B0604020202020204" pitchFamily="34" charset="0"/>
                        </a:rPr>
                        <a:t>Comment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SP-240710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SID: Study on Management Data Analytics (MDA) –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OAM SID revised to add Control plane congestion analytics into the scope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30439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SP-240709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WID 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WID on 5G Advanced NRM features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OAM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WID revised to add Enhancement for edge NRM to support new EDGEAPP features </a:t>
                      </a: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into the scope and update TU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407084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SP-240711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WID on Data management phase 2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OAM WID revised to add 28.537 into impacted specification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747987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Rel-19</a:t>
                      </a:r>
                      <a:endParaRPr lang="zh-CN" alt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 on Study on Enhanced OAM for management exposure to external consumers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OAM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WID revised to update the rapporteur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636710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SP-240707</a:t>
                      </a:r>
                    </a:p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Rel-19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 on Management of Network Sharing Phase 3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Add management support to MOCN and Indirect Network Sharing scenarios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990791"/>
                  </a:ext>
                </a:extLst>
              </a:tr>
              <a:tr h="471742"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SP-240706</a:t>
                      </a:r>
                    </a:p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SID revised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Rel-19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Revised SID on Study on AI/ML management - phase 2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Update output of AIML TR to 800 series technical report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7907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B0C397-284B-4A7E-8254-12F2BA0EE276}"/>
              </a:ext>
            </a:extLst>
          </p:cNvPr>
          <p:cNvSpPr txBox="1"/>
          <p:nvPr/>
        </p:nvSpPr>
        <p:spPr>
          <a:xfrm>
            <a:off x="573206" y="1050878"/>
            <a:ext cx="3898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+mn-lt"/>
              </a:rPr>
              <a:t>6 revised OAM study/work items sent for SA approval</a:t>
            </a:r>
            <a:endParaRPr lang="zh-CN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13575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13978443-9001-456C-8C14-35588C08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1" y="0"/>
            <a:ext cx="9759950" cy="881743"/>
          </a:xfrm>
        </p:spPr>
        <p:txBody>
          <a:bodyPr/>
          <a:lstStyle/>
          <a:p>
            <a:r>
              <a:rPr lang="en-US" sz="3600" dirty="0"/>
              <a:t>Overview of </a:t>
            </a:r>
            <a:r>
              <a:rPr lang="en-US" altLang="zh-CN" sz="3600" dirty="0"/>
              <a:t>Rel-19 </a:t>
            </a:r>
            <a:r>
              <a:rPr lang="en-US" sz="3600" dirty="0"/>
              <a:t>SA5 </a:t>
            </a:r>
            <a:r>
              <a:rPr lang="en-US" altLang="zh-CN" sz="3600" dirty="0"/>
              <a:t>OAM </a:t>
            </a:r>
            <a:r>
              <a:rPr lang="en-US" sz="3600" dirty="0"/>
              <a:t>topics</a:t>
            </a:r>
          </a:p>
        </p:txBody>
      </p:sp>
      <p:graphicFrame>
        <p:nvGraphicFramePr>
          <p:cNvPr id="5" name="表格 2">
            <a:extLst>
              <a:ext uri="{FF2B5EF4-FFF2-40B4-BE49-F238E27FC236}">
                <a16:creationId xmlns:a16="http://schemas.microsoft.com/office/drawing/2014/main" id="{85B09005-8ACE-42AE-9CE0-0B42810E2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20004"/>
              </p:ext>
            </p:extLst>
          </p:nvPr>
        </p:nvGraphicFramePr>
        <p:xfrm>
          <a:off x="120650" y="1035632"/>
          <a:ext cx="12011347" cy="5229098"/>
        </p:xfrm>
        <a:graphic>
          <a:graphicData uri="http://schemas.openxmlformats.org/drawingml/2006/table">
            <a:tbl>
              <a:tblPr/>
              <a:tblGrid>
                <a:gridCol w="504936">
                  <a:extLst>
                    <a:ext uri="{9D8B030D-6E8A-4147-A177-3AD203B41FA5}">
                      <a16:colId xmlns:a16="http://schemas.microsoft.com/office/drawing/2014/main" val="1965733584"/>
                    </a:ext>
                  </a:extLst>
                </a:gridCol>
                <a:gridCol w="280676">
                  <a:extLst>
                    <a:ext uri="{9D8B030D-6E8A-4147-A177-3AD203B41FA5}">
                      <a16:colId xmlns:a16="http://schemas.microsoft.com/office/drawing/2014/main" val="331722294"/>
                    </a:ext>
                  </a:extLst>
                </a:gridCol>
                <a:gridCol w="634713">
                  <a:extLst>
                    <a:ext uri="{9D8B030D-6E8A-4147-A177-3AD203B41FA5}">
                      <a16:colId xmlns:a16="http://schemas.microsoft.com/office/drawing/2014/main" val="907466837"/>
                    </a:ext>
                  </a:extLst>
                </a:gridCol>
                <a:gridCol w="1654509">
                  <a:extLst>
                    <a:ext uri="{9D8B030D-6E8A-4147-A177-3AD203B41FA5}">
                      <a16:colId xmlns:a16="http://schemas.microsoft.com/office/drawing/2014/main" val="2690706286"/>
                    </a:ext>
                  </a:extLst>
                </a:gridCol>
                <a:gridCol w="4796300">
                  <a:extLst>
                    <a:ext uri="{9D8B030D-6E8A-4147-A177-3AD203B41FA5}">
                      <a16:colId xmlns:a16="http://schemas.microsoft.com/office/drawing/2014/main" val="2178307027"/>
                    </a:ext>
                  </a:extLst>
                </a:gridCol>
                <a:gridCol w="788422">
                  <a:extLst>
                    <a:ext uri="{9D8B030D-6E8A-4147-A177-3AD203B41FA5}">
                      <a16:colId xmlns:a16="http://schemas.microsoft.com/office/drawing/2014/main" val="410137253"/>
                    </a:ext>
                  </a:extLst>
                </a:gridCol>
                <a:gridCol w="1297859">
                  <a:extLst>
                    <a:ext uri="{9D8B030D-6E8A-4147-A177-3AD203B41FA5}">
                      <a16:colId xmlns:a16="http://schemas.microsoft.com/office/drawing/2014/main" val="3966773156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val="4058451737"/>
                    </a:ext>
                  </a:extLst>
                </a:gridCol>
                <a:gridCol w="904567">
                  <a:extLst>
                    <a:ext uri="{9D8B030D-6E8A-4147-A177-3AD203B41FA5}">
                      <a16:colId xmlns:a16="http://schemas.microsoft.com/office/drawing/2014/main" val="2608971487"/>
                    </a:ext>
                  </a:extLst>
                </a:gridCol>
                <a:gridCol w="421778">
                  <a:extLst>
                    <a:ext uri="{9D8B030D-6E8A-4147-A177-3AD203B41FA5}">
                      <a16:colId xmlns:a16="http://schemas.microsoft.com/office/drawing/2014/main" val="2276198587"/>
                    </a:ext>
                  </a:extLst>
                </a:gridCol>
              </a:tblGrid>
              <a:tr h="589742"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Abbr.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Acronym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UID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rapp</a:t>
                      </a:r>
                      <a:endParaRPr kumimoji="0" lang="en-GB" alt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Tdoc</a:t>
                      </a:r>
                      <a:endParaRPr lang="en-GB" altLang="zh-CN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42">
                <a:tc rowSpan="5">
                  <a:txBody>
                    <a:bodyPr/>
                    <a:lstStyle/>
                    <a:p>
                      <a:pPr marL="53975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Intelligence and Automation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AIML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FS_AIML_MGT_Ph2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AI and ML management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Intel, NEC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SP-231780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28.908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MDA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FS_eMDAS_Ph3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Data Analytics (MDA) –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1020019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593508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IDM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FS_IDMS</a:t>
                      </a: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_MN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intent driven management services for mobile networks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28.914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68402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CCL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FS_CCLM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Closed Control loop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1020009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Samsung, 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87535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NDT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FS_NDT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 of Network Digital Twin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CMCC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28.915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720032"/>
                  </a:ext>
                </a:extLst>
              </a:tr>
              <a:tr h="141342">
                <a:tc rowSpan="14">
                  <a:txBody>
                    <a:bodyPr/>
                    <a:lstStyle/>
                    <a:p>
                      <a:pPr marL="53975" indent="0" algn="l" fontAlgn="b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Management Architecture and Mechanisms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CMO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FS_Cloud_OAM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cloud aspects of management and orchestration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1020010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Microsoft,CMCC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SP-231781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28.869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19402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MSEC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FS_SECM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Enablers for Security Monitoring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1020016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18557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SBMA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FS_SBMA_Ph3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SBMA enhancement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1020011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473418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PTM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FS_PlanM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Plan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1020033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Nokia, 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623980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Data Management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1020025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28.622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068423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FS_Data_SREP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data management, regarding subscriptions and reporting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28.873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907847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PM_KPI_5G_Ph4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5G performance measurements and KPIs phase 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1020026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Telecom, ZTE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SP-231747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28.552/554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029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AdNRM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AdNRM_Ph3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5G Advanced NRM features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Nokia, Huawei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SP-231745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28.541/622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97506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defTabSz="121917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TMQ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TraceQoE_OAM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Subscriber and Equipment Trace and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QoE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collection management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1020028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SP-231748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TS 32.422/405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WID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25124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NTNM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 NTN_OAM_Ph2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Aspects of NTN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Unicom, CATT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SP-231733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28.874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13853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IABM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FS_NR_mobile_IAB_OAM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of IAB Nodes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1020014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SP-231729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28.875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34954"/>
                  </a:ext>
                </a:extLst>
              </a:tr>
              <a:tr h="259487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RedcapM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FS_NR_RedCap_OAM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aspects of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RedCap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 feature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1020017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Unicom, </a:t>
                      </a:r>
                      <a:r>
                        <a:rPr kumimoji="0" lang="en-US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Asiainfo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SP-231734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28.876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04491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NWDAFM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FS_NWDAF_OAM_Ph2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Enhancement of Management Aspects related to NWDAF Phase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1020020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Telecom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SP-231724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28.877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80225"/>
                  </a:ext>
                </a:extLst>
              </a:tr>
              <a:tr h="141342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NSM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FS_NetShare_OAM_Ph3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Management of Network Sharing Phase 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1020015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China Unicom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SP-231731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64827"/>
                  </a:ext>
                </a:extLst>
              </a:tr>
              <a:tr h="158810">
                <a:tc rowSpan="2">
                  <a:txBody>
                    <a:bodyPr/>
                    <a:lstStyle/>
                    <a:p>
                      <a:pPr marL="53975" indent="0" algn="l" defTabSz="1219170" rtl="0" eaLnBrk="1" fontAlgn="b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of New Services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EE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FS_Energy_OAM_Ph3 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energy efficiency and energy saving aspects of 5G networks and services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1020021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Huawei, Samsung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SP-231723</a:t>
                      </a:r>
                      <a:endParaRPr lang="zh-CN" sz="1050" kern="10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28.880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997468"/>
                  </a:ext>
                </a:extLst>
              </a:tr>
              <a:tr h="494821">
                <a:tc vMerge="1">
                  <a:txBody>
                    <a:bodyPr/>
                    <a:lstStyle/>
                    <a:p>
                      <a:pPr marL="53975" indent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975" indent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</a:rPr>
                        <a:t>Mexpo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FS_MExpo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Study on Enhanced OAM for management  exposure to external consumers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1020022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Nokia</a:t>
                      </a:r>
                      <a:endParaRPr kumimoji="0" lang="zh-CN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等线" panose="02010600030101010101" pitchFamily="2" charset="-122"/>
                          <a:cs typeface="Calibri" panose="020F0502020204030204" pitchFamily="34" charset="0"/>
                        </a:rPr>
                        <a:t>SP-231728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>
                          <a:effectLst/>
                          <a:latin typeface="+mn-lt"/>
                          <a:ea typeface="等线" panose="02010600030101010101" pitchFamily="2" charset="-122"/>
                          <a:cs typeface="Kartika"/>
                        </a:rPr>
                        <a:t>TR 28.879</a:t>
                      </a:r>
                      <a:endParaRPr lang="zh-CN" sz="1050" kern="100" dirty="0">
                        <a:effectLst/>
                        <a:latin typeface="+mn-lt"/>
                        <a:ea typeface="等线" panose="02010600030101010101" pitchFamily="2" charset="-122"/>
                        <a:cs typeface="Kartik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+mn-lt"/>
                        </a:rPr>
                        <a:t>SID</a:t>
                      </a:r>
                      <a:endParaRPr lang="zh-CN" altLang="en-US" sz="1100" dirty="0"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2808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28A8A3-A0D8-4390-9079-05B39E485637}"/>
              </a:ext>
            </a:extLst>
          </p:cNvPr>
          <p:cNvSpPr txBox="1"/>
          <p:nvPr/>
        </p:nvSpPr>
        <p:spPr>
          <a:xfrm>
            <a:off x="120650" y="727854"/>
            <a:ext cx="8196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21 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topics including:  </a:t>
            </a: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13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 OAM prime features and </a:t>
            </a:r>
            <a:r>
              <a:rPr lang="en-US" altLang="zh-CN" sz="1400" b="1" kern="0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8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 OAM support to network features </a:t>
            </a:r>
            <a:r>
              <a:rPr lang="en-US" altLang="zh-CN" sz="1400" kern="0">
                <a:latin typeface="+mn-lt"/>
                <a:ea typeface="MS PGothic" panose="020B0600070205080204" pitchFamily="34" charset="-128"/>
              </a:rPr>
              <a:t>(in red </a:t>
            </a:r>
            <a:r>
              <a:rPr lang="en-US" altLang="zh-CN" sz="1400" kern="0" dirty="0">
                <a:latin typeface="+mn-lt"/>
                <a:ea typeface="MS PGothic" panose="020B0600070205080204" pitchFamily="34" charset="-128"/>
              </a:rPr>
              <a:t>background).</a:t>
            </a:r>
          </a:p>
        </p:txBody>
      </p:sp>
    </p:spTree>
    <p:extLst>
      <p:ext uri="{BB962C8B-B14F-4D97-AF65-F5344CB8AC3E}">
        <p14:creationId xmlns:p14="http://schemas.microsoft.com/office/powerpoint/2010/main" val="256865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7AC0C743A294CADF60F661720E3E6" ma:contentTypeVersion="10" ma:contentTypeDescription="Create a new document." ma:contentTypeScope="" ma:versionID="6292fa44ab954aa0fbadffb20d1b36d7">
  <xsd:schema xmlns:xsd="http://www.w3.org/2001/XMLSchema" xmlns:xs="http://www.w3.org/2001/XMLSchema" xmlns:p="http://schemas.microsoft.com/office/2006/metadata/properties" xmlns:ns3="6f846979-0e6f-42ff-8b87-e1893efeda99" targetNamespace="http://schemas.microsoft.com/office/2006/metadata/properties" ma:root="true" ma:fieldsID="beac905ced2eb3c7f1f983f973c4cb1e" ns3:_="">
    <xsd:import namespace="6f846979-0e6f-42ff-8b87-e1893efeda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6979-0e6f-42ff-8b87-e1893efed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EFD60F-3529-4261-B094-766615A336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3C568A-0C46-4592-BB68-CDB41342D77A}">
  <ds:schemaRefs>
    <ds:schemaRef ds:uri="http://www.w3.org/XML/1998/namespace"/>
    <ds:schemaRef ds:uri="http://purl.org/dc/elements/1.1/"/>
    <ds:schemaRef ds:uri="6f846979-0e6f-42ff-8b87-e1893efeda99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0C5451-E459-4FFF-ABEC-04BA6559B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6979-0e6f-42ff-8b87-e1893efed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21251</TotalTime>
  <Words>9980</Words>
  <Application>Microsoft Office PowerPoint</Application>
  <PresentationFormat>Widescreen</PresentationFormat>
  <Paragraphs>2150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Arial </vt:lpstr>
      <vt:lpstr>Batang</vt:lpstr>
      <vt:lpstr>CG Times (WN)</vt:lpstr>
      <vt:lpstr>Kartika</vt:lpstr>
      <vt:lpstr>Microsoft YaHei UI</vt:lpstr>
      <vt:lpstr>Montserrat</vt:lpstr>
      <vt:lpstr>MS PGothic</vt:lpstr>
      <vt:lpstr>MS PGothic</vt:lpstr>
      <vt:lpstr>PMingLiU</vt:lpstr>
      <vt:lpstr>等线</vt:lpstr>
      <vt:lpstr>宋体</vt:lpstr>
      <vt:lpstr>Arial</vt:lpstr>
      <vt:lpstr>Calibri</vt:lpstr>
      <vt:lpstr>Times New Roman</vt:lpstr>
      <vt:lpstr>Wingdings</vt:lpstr>
      <vt:lpstr>Wingdings 3</vt:lpstr>
      <vt:lpstr>Office Theme</vt:lpstr>
      <vt:lpstr>    SA5 Status Report to SA#104    </vt:lpstr>
      <vt:lpstr>SA5 leadership</vt:lpstr>
      <vt:lpstr>Contents</vt:lpstr>
      <vt:lpstr>SA5 general information since SA#103</vt:lpstr>
      <vt:lpstr>SA5 Number of delegates/LS exchange 2023/2024</vt:lpstr>
      <vt:lpstr>SA5 meeting statistics (2023/2024) </vt:lpstr>
      <vt:lpstr>PowerPoint Presentation</vt:lpstr>
      <vt:lpstr>PowerPoint Presentation</vt:lpstr>
      <vt:lpstr>Overview of Rel-19 SA5 OAM topics</vt:lpstr>
      <vt:lpstr>Update of SA5 Rel-19 OAM ongoing WI/SI progress</vt:lpstr>
      <vt:lpstr>Update of SA5 Rel-19 CH ongoing WI/SI progress</vt:lpstr>
      <vt:lpstr>SA5 Rel-19 cross-WGs topics (OAM)</vt:lpstr>
      <vt:lpstr>SA5 progress highlight topics</vt:lpstr>
      <vt:lpstr>SA5 Liaisons to SA</vt:lpstr>
      <vt:lpstr>Rel-19 SA5 Summary Information in forge</vt:lpstr>
      <vt:lpstr>TRs / TSs to SA#104 for information/approval </vt:lpstr>
      <vt:lpstr>PowerPoint Presentation</vt:lpstr>
      <vt:lpstr>3GPP SA &amp; SA5 meeting calendar (2024)</vt:lpstr>
      <vt:lpstr>3GPP SA &amp; SA5 meeting calendar (2025)</vt:lpstr>
      <vt:lpstr>Thank you!</vt:lpstr>
      <vt:lpstr>List of SA5 CR pack to SA#104</vt:lpstr>
      <vt:lpstr>Management and Orchestration</vt:lpstr>
      <vt:lpstr>1. AIML：Study on AI/ML management - phase 2</vt:lpstr>
      <vt:lpstr>2. MDA：Study on Management Data Analytics (MDA) – Phase 3</vt:lpstr>
      <vt:lpstr>3. IDM: Study on intent driven management services for mobile network phase 3</vt:lpstr>
      <vt:lpstr>4. CCL: Study on closed control loop management</vt:lpstr>
      <vt:lpstr>5. NDT: Study on management aspects of Network Digital Twin</vt:lpstr>
      <vt:lpstr>6. CMO: Study on Cloud Aspects of Management and Orchestration</vt:lpstr>
      <vt:lpstr>7. MSEC: Study on Enablers for Security Monitoring </vt:lpstr>
      <vt:lpstr>8. SBMA: Study on Service Based Management Architecture enhancement phase 3 </vt:lpstr>
      <vt:lpstr>9. PTM: Study on Management of planned configurations  </vt:lpstr>
      <vt:lpstr>10. MADCOL: Data management phase 2 </vt:lpstr>
      <vt:lpstr>11. SEPM: Study on data management regarding subscriptions and reporting</vt:lpstr>
      <vt:lpstr>12. PM: 5G performance measurements and KPIs phase 4</vt:lpstr>
      <vt:lpstr>13. AdNRM: 5G Advanced NRM features phase 3  </vt:lpstr>
      <vt:lpstr>14. TMQ: Subscriber and Equipment Trace and QoE collection management</vt:lpstr>
      <vt:lpstr>15. NTNM: Study on Management Aspects of NTN Phase 2</vt:lpstr>
      <vt:lpstr>16. IABM: Study on management of IAB nodes </vt:lpstr>
      <vt:lpstr>17. RedcapM: Study on management aspects of RedCap feature  </vt:lpstr>
      <vt:lpstr>18. NWDAFM: Study on Enhancement of Management Aspects related to NWDAF Phase 2  </vt:lpstr>
      <vt:lpstr>19. NSM: Study on Management of Network Sharing Phase3  </vt:lpstr>
      <vt:lpstr>20. EE: Rel-19 - Study on energy efficiency and energy saving aspects of 5G networks and services</vt:lpstr>
      <vt:lpstr>21. Mexpo: Study on Enhanced OAM for management exposure to external consumers</vt:lpstr>
      <vt:lpstr>Charging</vt:lpstr>
      <vt:lpstr>1. CHSEG: WID on CHF Segmentation  (preliminary work before SA approval)</vt:lpstr>
      <vt:lpstr>2. RAGCH: New WID on Charging Aspects of Ranging and Sidelink Positioning (preliminary work before SA approval)</vt:lpstr>
      <vt:lpstr>3. EESCH: New WID on charging aspects for energy efficiency of 5G</vt:lpstr>
      <vt:lpstr>4. NSCH: New WID on charging enhancement for indirect network sharing</vt:lpstr>
      <vt:lpstr>5. SATCH: Study (FS_5GSAT_CH_Ph3) (preliminary work before SA approval)</vt:lpstr>
      <vt:lpstr>6. CAPCH: Study (FS_CAPIF_CH) (preliminary work before SA approval)</vt:lpstr>
      <vt:lpstr>7. RTCCH: Study (FS_NG_RTC_Ph2_CH) (preliminary work before SA approval)</vt:lpstr>
      <vt:lpstr>8. UASCH: Study (FS_UAS_CH)</vt:lpstr>
      <vt:lpstr>TU planning</vt:lpstr>
      <vt:lpstr>SA5 calendar with OAM TU (one track) </vt:lpstr>
      <vt:lpstr>Rel-19 TU Budget for SA5 OAM</vt:lpstr>
      <vt:lpstr>SA5 Rel-19 OAM TU planning (Jan.2024~Sep.2025)</vt:lpstr>
      <vt:lpstr>SA5 calendar with CH TU (one track) </vt:lpstr>
      <vt:lpstr>TU Budget for SA5 CH</vt:lpstr>
      <vt:lpstr>SA5 Rel-19 CH TU planning (May.2024~Sep.2025)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Status Report to SA#83  Charging Management (CH) Operation, Administration, Maintenance &amp; Provisioning (OAM&amp;P)</dc:title>
  <dc:creator>Thomas Tovinger</dc:creator>
  <cp:lastModifiedBy>ZL</cp:lastModifiedBy>
  <cp:revision>1030</cp:revision>
  <dcterms:created xsi:type="dcterms:W3CDTF">2019-03-13T01:38:36Z</dcterms:created>
  <dcterms:modified xsi:type="dcterms:W3CDTF">2024-06-10T11:34:21Z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0x0101003AA7AC0C743A294CADF60F661720E3E6</vt:lpwstr>
  </property>
  <property fmtid="{D5CDD505-2E9C-101B-9397-08002B2CF9AE}" pid="3" name="_2015_ms_pID_725343">
    <vt:lpwstr>(3)3cuNy35AII3gNQ1hjFdEIciNIz4qhb9Z+8vRlofQ4zmacHeelAPpNVYyz0TTl48SGzew2500
18PRUKdXGxDsd8f4l+YOj3U3Hi1jBWUwhLwrSb/z1bJ2Mtk+lTbGdmyAHZLKGdEHZ6lY8yYV
xfGJhNuoUuWjHWY4G7UyeMbxFytWW8fcwBNW6khIzdYDdpbmcHv7lV6HGR2sbwAJ295feVXY
mXfGIEynmf1HNcdxR7</vt:lpwstr>
  </property>
  <property fmtid="{D5CDD505-2E9C-101B-9397-08002B2CF9AE}" pid="4" name="_2015_ms_pID_7253431">
    <vt:lpwstr>4/jpZpG3Z1XiumQN0zPBQseOy3Xx+UtX1wgm5noWYfjtTncipQxYLo
33duCVh3iIXX9J8r3wCidv90NafTd2ZuG71sIQy+ACFHtuHy5l+fjA4iSWiqbmWRcuqyMc/0
vUowxnAciu/x6cwXnBsQcWMQ4JebAkQgCVdzp8tKwZlu0D8Knyqw+6Jww6/joHkSoZ4ai06N
lM4ILmFGPZgJafjUlBvokoLJaSGYjA+/MqAK</vt:lpwstr>
  </property>
  <property fmtid="{D5CDD505-2E9C-101B-9397-08002B2CF9AE}" pid="5" name="_2015_ms_pID_7253432">
    <vt:lpwstr>5g==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1700623718</vt:lpwstr>
  </property>
</Properties>
</file>