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handoutMasterIdLst>
    <p:handoutMasterId r:id="rId9"/>
  </p:handoutMasterIdLst>
  <p:sldIdLst>
    <p:sldId id="303" r:id="rId2"/>
    <p:sldId id="980" r:id="rId3"/>
    <p:sldId id="988" r:id="rId4"/>
    <p:sldId id="990" r:id="rId5"/>
    <p:sldId id="989" r:id="rId6"/>
    <p:sldId id="704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72AF2F"/>
    <a:srgbClr val="C1E442"/>
    <a:srgbClr val="6600FF"/>
    <a:srgbClr val="FFFFCC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93" d="100"/>
          <a:sy n="93" d="100"/>
        </p:scale>
        <p:origin x="82" y="4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278" y="-38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10/24/2024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10/24/2024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S5-245495, SA5#157,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 Hyderabad, India 14 - 18 October 2024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2024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000" dirty="0"/>
            </a:br>
            <a:r>
              <a:rPr lang="en-US" altLang="zh-CN" sz="4000" b="1"/>
              <a:t>Rel-20 Consideration </a:t>
            </a:r>
            <a:r>
              <a:rPr lang="en-US" altLang="zh-CN" sz="4000" b="1" dirty="0"/>
              <a:t>for capturing management requirements</a:t>
            </a:r>
            <a:br>
              <a:rPr lang="en-GB" sz="4000" b="1" i="1" dirty="0"/>
            </a:br>
            <a:r>
              <a:rPr lang="en-GB" altLang="zh-CN" sz="1800" dirty="0">
                <a:latin typeface="Arial" pitchFamily="34" charset="0"/>
              </a:rPr>
              <a:t>SA5#</a:t>
            </a:r>
            <a:r>
              <a:rPr lang="fr-FR" altLang="zh-CN" sz="1800" dirty="0">
                <a:latin typeface="Arial" pitchFamily="34" charset="0"/>
              </a:rPr>
              <a:t>1</a:t>
            </a:r>
            <a:r>
              <a:rPr lang="en-US" altLang="zh-CN" sz="1800" dirty="0">
                <a:latin typeface="Arial" pitchFamily="34" charset="0"/>
              </a:rPr>
              <a:t>57</a:t>
            </a:r>
            <a:r>
              <a:rPr lang="fr-FR" altLang="zh-CN" sz="1800" dirty="0">
                <a:latin typeface="Arial" pitchFamily="34" charset="0"/>
              </a:rPr>
              <a:t>, </a:t>
            </a:r>
            <a:r>
              <a:rPr lang="en-US" altLang="zh-CN" sz="1800" dirty="0">
                <a:latin typeface="Arial" pitchFamily="34" charset="0"/>
              </a:rPr>
              <a:t>Hyderabad, India 14 - 18 October 2024</a:t>
            </a:r>
            <a:br>
              <a:rPr lang="fr-FR" sz="1800" dirty="0">
                <a:latin typeface="Arial" pitchFamily="34" charset="0"/>
              </a:rPr>
            </a:b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3GPP </a:t>
            </a:r>
            <a:r>
              <a:rPr lang="en-GB" altLang="zh-CN" sz="2400" dirty="0">
                <a:latin typeface="Arial" charset="0"/>
              </a:rPr>
              <a:t>SA5 Chair, </a:t>
            </a:r>
            <a:r>
              <a:rPr lang="en-US" altLang="zh-CN" sz="2400" dirty="0">
                <a:latin typeface="Arial" charset="0"/>
              </a:rPr>
              <a:t>HUAWEI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1D47-F0A2-4B94-9535-DDF5BED0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Observation on documentation of Management requirements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56874-A50F-4A88-92C3-F3EA05C40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19" y="1371600"/>
            <a:ext cx="11183938" cy="484796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Observation:</a:t>
            </a:r>
          </a:p>
          <a:p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There are three types of management requirements captured in 3GPP specifications so</a:t>
            </a:r>
            <a:r>
              <a:rPr lang="zh-CN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far</a:t>
            </a:r>
          </a:p>
          <a:p>
            <a:pPr lvl="1"/>
            <a:r>
              <a:rPr lang="en-US" altLang="zh-CN" sz="1050" dirty="0">
                <a:latin typeface="Calibri" panose="020F0502020204030204" pitchFamily="34" charset="0"/>
                <a:cs typeface="Calibri" panose="020F0502020204030204" pitchFamily="34" charset="0"/>
              </a:rPr>
              <a:t>basic capability requirements as in SA1 (i.e. TS 22.261)</a:t>
            </a:r>
          </a:p>
          <a:p>
            <a:pPr lvl="1"/>
            <a:r>
              <a:rPr lang="en-US" altLang="zh-CN" sz="1050" dirty="0">
                <a:latin typeface="Calibri" panose="020F0502020204030204" pitchFamily="34" charset="0"/>
                <a:cs typeface="Calibri" panose="020F0502020204030204" pitchFamily="34" charset="0"/>
              </a:rPr>
              <a:t>Business level requirements as in SA5 (e.g. TS 28.537/28.530 etc. )</a:t>
            </a:r>
          </a:p>
          <a:p>
            <a:pPr lvl="1"/>
            <a:r>
              <a:rPr lang="en-US" altLang="zh-CN" sz="1050" dirty="0">
                <a:latin typeface="Calibri" panose="020F0502020204030204" pitchFamily="34" charset="0"/>
                <a:cs typeface="Calibri" panose="020F0502020204030204" pitchFamily="34" charset="0"/>
              </a:rPr>
              <a:t>specification level requirements as in SA5 (e.g. TS 28.531/111/550/104/310/313/317/557 etc.)</a:t>
            </a:r>
          </a:p>
          <a:p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Management requirements: Business oriented management requirements are not well represented in standard specifications. </a:t>
            </a:r>
          </a:p>
          <a:p>
            <a:pPr lvl="1"/>
            <a:r>
              <a:rPr lang="en-US" altLang="zh-CN" sz="1400" dirty="0">
                <a:latin typeface="Calibri" panose="020F0502020204030204" pitchFamily="34" charset="0"/>
                <a:cs typeface="Calibri" panose="020F0502020204030204" pitchFamily="34" charset="0"/>
              </a:rPr>
              <a:t>SA5: Management requirements are spread in multiple specifications. </a:t>
            </a:r>
          </a:p>
          <a:p>
            <a:pPr lvl="2"/>
            <a:r>
              <a:rPr lang="en-US" altLang="zh-CN" sz="1100" dirty="0">
                <a:latin typeface="Calibri" panose="020F0502020204030204" pitchFamily="34" charset="0"/>
                <a:cs typeface="Calibri" panose="020F0502020204030204" pitchFamily="34" charset="0"/>
              </a:rPr>
              <a:t>Currently SA5 captured management requirements are scattered in multiple specifications, the description are more design/implementation oriented, not expressed in the same style as SA1 specified basic capability requirements. </a:t>
            </a:r>
          </a:p>
          <a:p>
            <a:pPr lvl="2"/>
            <a:r>
              <a:rPr lang="en-US" altLang="zh-CN" sz="1100" dirty="0">
                <a:latin typeface="Calibri" panose="020F0502020204030204" pitchFamily="34" charset="0"/>
                <a:cs typeface="Calibri" panose="020F0502020204030204" pitchFamily="34" charset="0"/>
              </a:rPr>
              <a:t>Some business oriented management requirements are also captured in GSMA OPG/NGMN for which SA5 has corresponding solutions. </a:t>
            </a:r>
          </a:p>
          <a:p>
            <a:pPr lvl="2"/>
            <a:r>
              <a:rPr lang="en-US" altLang="zh-CN" sz="1100" dirty="0">
                <a:latin typeface="Calibri" panose="020F0502020204030204" pitchFamily="34" charset="0"/>
                <a:cs typeface="Calibri" panose="020F0502020204030204" pitchFamily="34" charset="0"/>
              </a:rPr>
              <a:t>There is no unified specification to capture business level management requirements in SA5, it may cause difficulty for reader to find out all the requirements related specifications.</a:t>
            </a:r>
            <a:endParaRPr lang="en-US" altLang="zh-CN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zh-CN" sz="1400" dirty="0">
                <a:latin typeface="Calibri" panose="020F0502020204030204" pitchFamily="34" charset="0"/>
                <a:cs typeface="Calibri" panose="020F0502020204030204" pitchFamily="34" charset="0"/>
              </a:rPr>
              <a:t>SA1: Some business oriented management requirements captured in SA1 requirement specification in Rel-19 (e.g. Energy efficiency related, charging  etc.). But not all management requirements are covered in SA1 specifications.</a:t>
            </a:r>
          </a:p>
          <a:p>
            <a:pPr lvl="2"/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Only charging has dedicated section in SA1 requirements document (as section 9 in TS 22.261).</a:t>
            </a:r>
          </a:p>
          <a:p>
            <a:pPr lvl="2"/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There is no unified management and orchestration specific section in SA1 specification. Management prime features like Intent, closed loop control etc. are not captured in SA1 requirements.</a:t>
            </a:r>
          </a:p>
          <a:p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Timeline: SA1 normally starts stage1 discussion quite ahead of SA5 </a:t>
            </a:r>
            <a:r>
              <a:rPr lang="en-US" altLang="zh-CN" sz="1800">
                <a:latin typeface="Calibri" panose="020F0502020204030204" pitchFamily="34" charset="0"/>
                <a:cs typeface="Calibri" panose="020F0502020204030204" pitchFamily="34" charset="0"/>
              </a:rPr>
              <a:t>management stage1. </a:t>
            </a:r>
            <a:endParaRPr lang="en-US" altLang="zh-C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28992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0CF66-107E-498E-B7BE-AE840349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step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6A44-D171-4E9B-84C9-10E2B2D7C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/>
              <a:t>SA5 members are welcome to offline with leaders for proposals on improvement documentation of management requirements.</a:t>
            </a:r>
          </a:p>
          <a:p>
            <a:r>
              <a:rPr lang="en-US" altLang="zh-CN" sz="3200" dirty="0"/>
              <a:t>Potential detail solutions to be discussed in rapporteur call after SA5#157.</a:t>
            </a:r>
            <a:endParaRPr lang="zh-CN" altLang="en-US" sz="3200" dirty="0"/>
          </a:p>
          <a:p>
            <a:endParaRPr lang="en-US" altLang="zh-CN" sz="3200" dirty="0"/>
          </a:p>
          <a:p>
            <a:pPr lvl="1"/>
            <a:endParaRPr lang="en-US" altLang="zh-CN" sz="2400" dirty="0"/>
          </a:p>
          <a:p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3926331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49">
            <a:extLst>
              <a:ext uri="{FF2B5EF4-FFF2-40B4-BE49-F238E27FC236}">
                <a16:creationId xmlns:a16="http://schemas.microsoft.com/office/drawing/2014/main" id="{DE6B063A-C814-495E-A1E1-038C87FBB5AC}"/>
              </a:ext>
            </a:extLst>
          </p:cNvPr>
          <p:cNvSpPr/>
          <p:nvPr/>
        </p:nvSpPr>
        <p:spPr>
          <a:xfrm>
            <a:off x="2632369" y="5198445"/>
            <a:ext cx="1829126" cy="61769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Management feature (specification level requirements)</a:t>
            </a:r>
            <a:endParaRPr lang="en-US" dirty="0"/>
          </a:p>
        </p:txBody>
      </p:sp>
      <p:sp>
        <p:nvSpPr>
          <p:cNvPr id="5" name="Rounded Rectangle 43">
            <a:extLst>
              <a:ext uri="{FF2B5EF4-FFF2-40B4-BE49-F238E27FC236}">
                <a16:creationId xmlns:a16="http://schemas.microsoft.com/office/drawing/2014/main" id="{DE14694B-4FFB-4489-8751-D788670A5C37}"/>
              </a:ext>
            </a:extLst>
          </p:cNvPr>
          <p:cNvSpPr/>
          <p:nvPr/>
        </p:nvSpPr>
        <p:spPr>
          <a:xfrm>
            <a:off x="316194" y="3846844"/>
            <a:ext cx="2214687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SA1- including </a:t>
            </a:r>
            <a:r>
              <a:rPr lang="en-US" dirty="0">
                <a:solidFill>
                  <a:srgbClr val="FF0000"/>
                </a:solidFill>
              </a:rPr>
              <a:t>some</a:t>
            </a:r>
            <a:r>
              <a:rPr lang="en-US" dirty="0"/>
              <a:t> business level management requirements</a:t>
            </a:r>
          </a:p>
        </p:txBody>
      </p:sp>
      <p:cxnSp>
        <p:nvCxnSpPr>
          <p:cNvPr id="6" name="Curved Connector 56">
            <a:extLst>
              <a:ext uri="{FF2B5EF4-FFF2-40B4-BE49-F238E27FC236}">
                <a16:creationId xmlns:a16="http://schemas.microsoft.com/office/drawing/2014/main" id="{8AAB929C-5C66-4C9C-8D0F-8E0FE1BB7F60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 rot="16200000" flipH="1">
            <a:off x="2164641" y="3816154"/>
            <a:ext cx="641188" cy="212339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urved Connector 56">
            <a:extLst>
              <a:ext uri="{FF2B5EF4-FFF2-40B4-BE49-F238E27FC236}">
                <a16:creationId xmlns:a16="http://schemas.microsoft.com/office/drawing/2014/main" id="{E232A675-FD50-413E-A327-0D81003DB2AC}"/>
              </a:ext>
            </a:extLst>
          </p:cNvPr>
          <p:cNvCxnSpPr>
            <a:cxnSpLocks/>
            <a:stCxn id="9" idx="2"/>
            <a:endCxn id="4" idx="0"/>
          </p:cNvCxnSpPr>
          <p:nvPr/>
        </p:nvCxnSpPr>
        <p:spPr>
          <a:xfrm rot="16200000" flipH="1">
            <a:off x="1817352" y="3468865"/>
            <a:ext cx="2819408" cy="639751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43">
            <a:extLst>
              <a:ext uri="{FF2B5EF4-FFF2-40B4-BE49-F238E27FC236}">
                <a16:creationId xmlns:a16="http://schemas.microsoft.com/office/drawing/2014/main" id="{9EEDC957-17E2-46BE-954E-E452CD979D2C}"/>
              </a:ext>
            </a:extLst>
          </p:cNvPr>
          <p:cNvSpPr/>
          <p:nvPr/>
        </p:nvSpPr>
        <p:spPr>
          <a:xfrm>
            <a:off x="551299" y="1659555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GSMA OPG</a:t>
            </a:r>
          </a:p>
        </p:txBody>
      </p:sp>
      <p:sp>
        <p:nvSpPr>
          <p:cNvPr id="9" name="Rounded Rectangle 43">
            <a:extLst>
              <a:ext uri="{FF2B5EF4-FFF2-40B4-BE49-F238E27FC236}">
                <a16:creationId xmlns:a16="http://schemas.microsoft.com/office/drawing/2014/main" id="{ACC2BB24-F56C-4B8B-B324-C64D2646FE69}"/>
              </a:ext>
            </a:extLst>
          </p:cNvPr>
          <p:cNvSpPr/>
          <p:nvPr/>
        </p:nvSpPr>
        <p:spPr>
          <a:xfrm>
            <a:off x="2297441" y="1668624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NGMN</a:t>
            </a:r>
          </a:p>
        </p:txBody>
      </p:sp>
      <p:cxnSp>
        <p:nvCxnSpPr>
          <p:cNvPr id="12" name="Curved Connector 56">
            <a:extLst>
              <a:ext uri="{FF2B5EF4-FFF2-40B4-BE49-F238E27FC236}">
                <a16:creationId xmlns:a16="http://schemas.microsoft.com/office/drawing/2014/main" id="{1C6629D8-BE60-4D0B-8AF8-2BBEC28E5FE8}"/>
              </a:ext>
            </a:extLst>
          </p:cNvPr>
          <p:cNvCxnSpPr>
            <a:cxnSpLocks/>
            <a:stCxn id="23" idx="2"/>
            <a:endCxn id="4" idx="0"/>
          </p:cNvCxnSpPr>
          <p:nvPr/>
        </p:nvCxnSpPr>
        <p:spPr>
          <a:xfrm rot="5400000">
            <a:off x="3378180" y="2554787"/>
            <a:ext cx="2812411" cy="2474905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56">
            <a:extLst>
              <a:ext uri="{FF2B5EF4-FFF2-40B4-BE49-F238E27FC236}">
                <a16:creationId xmlns:a16="http://schemas.microsoft.com/office/drawing/2014/main" id="{2A6F0B09-7AB1-48A2-8DDB-AAC462B1668A}"/>
              </a:ext>
            </a:extLst>
          </p:cNvPr>
          <p:cNvCxnSpPr>
            <a:cxnSpLocks/>
            <a:stCxn id="22" idx="2"/>
            <a:endCxn id="4" idx="0"/>
          </p:cNvCxnSpPr>
          <p:nvPr/>
        </p:nvCxnSpPr>
        <p:spPr>
          <a:xfrm rot="5400000">
            <a:off x="2699725" y="3224823"/>
            <a:ext cx="2820830" cy="1126415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43">
            <a:extLst>
              <a:ext uri="{FF2B5EF4-FFF2-40B4-BE49-F238E27FC236}">
                <a16:creationId xmlns:a16="http://schemas.microsoft.com/office/drawing/2014/main" id="{825541FC-44FB-46C2-816C-94DD24E61F2F}"/>
              </a:ext>
            </a:extLst>
          </p:cNvPr>
          <p:cNvSpPr/>
          <p:nvPr/>
        </p:nvSpPr>
        <p:spPr>
          <a:xfrm>
            <a:off x="5459603" y="3838460"/>
            <a:ext cx="154980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SA2/RAN2/RAN3</a:t>
            </a:r>
          </a:p>
        </p:txBody>
      </p:sp>
      <p:cxnSp>
        <p:nvCxnSpPr>
          <p:cNvPr id="16" name="Curved Connector 56">
            <a:extLst>
              <a:ext uri="{FF2B5EF4-FFF2-40B4-BE49-F238E27FC236}">
                <a16:creationId xmlns:a16="http://schemas.microsoft.com/office/drawing/2014/main" id="{0550A866-AF6E-4116-A6C1-5AD1AC222CBB}"/>
              </a:ext>
            </a:extLst>
          </p:cNvPr>
          <p:cNvCxnSpPr>
            <a:cxnSpLocks/>
            <a:stCxn id="15" idx="2"/>
            <a:endCxn id="4" idx="0"/>
          </p:cNvCxnSpPr>
          <p:nvPr/>
        </p:nvCxnSpPr>
        <p:spPr>
          <a:xfrm rot="5400000">
            <a:off x="4565934" y="3529871"/>
            <a:ext cx="649572" cy="268757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56">
            <a:extLst>
              <a:ext uri="{FF2B5EF4-FFF2-40B4-BE49-F238E27FC236}">
                <a16:creationId xmlns:a16="http://schemas.microsoft.com/office/drawing/2014/main" id="{8E8D8E77-DDCD-4CCC-9BFB-A4833764E227}"/>
              </a:ext>
            </a:extLst>
          </p:cNvPr>
          <p:cNvCxnSpPr>
            <a:cxnSpLocks/>
            <a:stCxn id="8" idx="2"/>
            <a:endCxn id="4" idx="0"/>
          </p:cNvCxnSpPr>
          <p:nvPr/>
        </p:nvCxnSpPr>
        <p:spPr>
          <a:xfrm rot="16200000" flipH="1">
            <a:off x="939747" y="2591259"/>
            <a:ext cx="2828477" cy="2385893"/>
          </a:xfrm>
          <a:prstGeom prst="curvedConnector3">
            <a:avLst>
              <a:gd name="adj1" fmla="val 50000"/>
            </a:avLst>
          </a:prstGeom>
          <a:ln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56">
            <a:extLst>
              <a:ext uri="{FF2B5EF4-FFF2-40B4-BE49-F238E27FC236}">
                <a16:creationId xmlns:a16="http://schemas.microsoft.com/office/drawing/2014/main" id="{2EBDBACA-ACF3-4ADA-B79A-6A146AF4CE16}"/>
              </a:ext>
            </a:extLst>
          </p:cNvPr>
          <p:cNvCxnSpPr>
            <a:cxnSpLocks/>
            <a:stCxn id="9" idx="2"/>
            <a:endCxn id="4" idx="0"/>
          </p:cNvCxnSpPr>
          <p:nvPr/>
        </p:nvCxnSpPr>
        <p:spPr>
          <a:xfrm rot="16200000" flipH="1">
            <a:off x="1817352" y="3468865"/>
            <a:ext cx="2819408" cy="639751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E4CCDF49-7B34-40E8-9038-060A1E36B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1143000"/>
          </a:xfrm>
        </p:spPr>
        <p:txBody>
          <a:bodyPr/>
          <a:lstStyle/>
          <a:p>
            <a:r>
              <a:rPr lang="en-US" altLang="zh-CN" dirty="0"/>
              <a:t>Option1 – </a:t>
            </a:r>
            <a:r>
              <a:rPr lang="en-US" altLang="zh-CN"/>
              <a:t>management requirements in SA5</a:t>
            </a:r>
            <a:endParaRPr lang="zh-CN" altLang="en-US" dirty="0"/>
          </a:p>
        </p:txBody>
      </p:sp>
      <p:sp>
        <p:nvSpPr>
          <p:cNvPr id="22" name="Rounded Rectangle 43">
            <a:extLst>
              <a:ext uri="{FF2B5EF4-FFF2-40B4-BE49-F238E27FC236}">
                <a16:creationId xmlns:a16="http://schemas.microsoft.com/office/drawing/2014/main" id="{6B762A76-D4CF-489D-84E9-C60A77653670}"/>
              </a:ext>
            </a:extLst>
          </p:cNvPr>
          <p:cNvSpPr/>
          <p:nvPr/>
        </p:nvSpPr>
        <p:spPr>
          <a:xfrm>
            <a:off x="4063607" y="1667202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Verticals (5G-ACIA, AECC…)</a:t>
            </a:r>
          </a:p>
        </p:txBody>
      </p:sp>
      <p:sp>
        <p:nvSpPr>
          <p:cNvPr id="23" name="Rounded Rectangle 43">
            <a:extLst>
              <a:ext uri="{FF2B5EF4-FFF2-40B4-BE49-F238E27FC236}">
                <a16:creationId xmlns:a16="http://schemas.microsoft.com/office/drawing/2014/main" id="{3527D70C-75DC-4ECB-8B8C-27B87B3809BC}"/>
              </a:ext>
            </a:extLst>
          </p:cNvPr>
          <p:cNvSpPr/>
          <p:nvPr/>
        </p:nvSpPr>
        <p:spPr>
          <a:xfrm>
            <a:off x="5412097" y="1675621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???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0476F76-C730-49B5-A610-6078ED4B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0325" y="1578156"/>
            <a:ext cx="4100679" cy="3545780"/>
          </a:xfrm>
        </p:spPr>
        <p:txBody>
          <a:bodyPr/>
          <a:lstStyle/>
          <a:p>
            <a:r>
              <a:rPr lang="en-US" altLang="zh-CN" sz="2000" dirty="0"/>
              <a:t>SA5 documented specification level requirements, there is no collection of business level management requirements.</a:t>
            </a:r>
          </a:p>
          <a:p>
            <a:r>
              <a:rPr lang="en-US" altLang="zh-CN" sz="2000" dirty="0"/>
              <a:t>SA5 takes selectively SA1/GSMA/NGMN/Verticals requirements as source of new business level management requirements for each releases based on contributions from SA5 members. 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673341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02B2A93-1BF8-434A-861A-52B751AC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1143000"/>
          </a:xfrm>
        </p:spPr>
        <p:txBody>
          <a:bodyPr/>
          <a:lstStyle/>
          <a:p>
            <a:r>
              <a:rPr lang="en-US" altLang="zh-CN" dirty="0"/>
              <a:t>Option2 – management business level requirements in SA1</a:t>
            </a:r>
            <a:endParaRPr lang="zh-CN" altLang="en-US" dirty="0"/>
          </a:p>
        </p:txBody>
      </p:sp>
      <p:sp>
        <p:nvSpPr>
          <p:cNvPr id="5" name="Rounded Rectangle 49">
            <a:extLst>
              <a:ext uri="{FF2B5EF4-FFF2-40B4-BE49-F238E27FC236}">
                <a16:creationId xmlns:a16="http://schemas.microsoft.com/office/drawing/2014/main" id="{52ABBAAA-710A-4D8C-87CC-EB713C476AD2}"/>
              </a:ext>
            </a:extLst>
          </p:cNvPr>
          <p:cNvSpPr/>
          <p:nvPr/>
        </p:nvSpPr>
        <p:spPr>
          <a:xfrm>
            <a:off x="846438" y="4607304"/>
            <a:ext cx="3015047" cy="10026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SA5 - Management feature (specification level requirements?? Or directly stage 2 work)</a:t>
            </a:r>
            <a:endParaRPr lang="en-US" dirty="0"/>
          </a:p>
        </p:txBody>
      </p:sp>
      <p:sp>
        <p:nvSpPr>
          <p:cNvPr id="6" name="Rounded Rectangle 43">
            <a:extLst>
              <a:ext uri="{FF2B5EF4-FFF2-40B4-BE49-F238E27FC236}">
                <a16:creationId xmlns:a16="http://schemas.microsoft.com/office/drawing/2014/main" id="{C75FEAFF-B8E6-4D3A-9C3A-7F52C3AD25DB}"/>
              </a:ext>
            </a:extLst>
          </p:cNvPr>
          <p:cNvSpPr/>
          <p:nvPr/>
        </p:nvSpPr>
        <p:spPr>
          <a:xfrm>
            <a:off x="566352" y="2808877"/>
            <a:ext cx="1976397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SA1- including business level management requirements</a:t>
            </a:r>
          </a:p>
        </p:txBody>
      </p:sp>
      <p:cxnSp>
        <p:nvCxnSpPr>
          <p:cNvPr id="7" name="Curved Connector 56">
            <a:extLst>
              <a:ext uri="{FF2B5EF4-FFF2-40B4-BE49-F238E27FC236}">
                <a16:creationId xmlns:a16="http://schemas.microsoft.com/office/drawing/2014/main" id="{63E1D3BC-604F-40B8-940B-46B34C59E47F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 rot="16200000" flipH="1">
            <a:off x="1410249" y="3663591"/>
            <a:ext cx="1088014" cy="79941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urved Connector 56">
            <a:extLst>
              <a:ext uri="{FF2B5EF4-FFF2-40B4-BE49-F238E27FC236}">
                <a16:creationId xmlns:a16="http://schemas.microsoft.com/office/drawing/2014/main" id="{FA245185-6818-4E4E-AEBA-0045F6FA69E1}"/>
              </a:ext>
            </a:extLst>
          </p:cNvPr>
          <p:cNvCxnSpPr>
            <a:cxnSpLocks/>
            <a:stCxn id="10" idx="2"/>
            <a:endCxn id="6" idx="0"/>
          </p:cNvCxnSpPr>
          <p:nvPr/>
        </p:nvCxnSpPr>
        <p:spPr>
          <a:xfrm rot="5400000">
            <a:off x="1620743" y="2265328"/>
            <a:ext cx="477358" cy="609741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43">
            <a:extLst>
              <a:ext uri="{FF2B5EF4-FFF2-40B4-BE49-F238E27FC236}">
                <a16:creationId xmlns:a16="http://schemas.microsoft.com/office/drawing/2014/main" id="{2D1ED78F-047F-4292-975F-E69F635D076C}"/>
              </a:ext>
            </a:extLst>
          </p:cNvPr>
          <p:cNvSpPr/>
          <p:nvPr/>
        </p:nvSpPr>
        <p:spPr>
          <a:xfrm>
            <a:off x="186775" y="1610128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GSMA OPG</a:t>
            </a:r>
          </a:p>
        </p:txBody>
      </p:sp>
      <p:sp>
        <p:nvSpPr>
          <p:cNvPr id="10" name="Rounded Rectangle 43">
            <a:extLst>
              <a:ext uri="{FF2B5EF4-FFF2-40B4-BE49-F238E27FC236}">
                <a16:creationId xmlns:a16="http://schemas.microsoft.com/office/drawing/2014/main" id="{46F2A622-1530-4877-AE91-C22959D47AE3}"/>
              </a:ext>
            </a:extLst>
          </p:cNvPr>
          <p:cNvSpPr/>
          <p:nvPr/>
        </p:nvSpPr>
        <p:spPr>
          <a:xfrm>
            <a:off x="1554552" y="1621106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NGMN</a:t>
            </a:r>
          </a:p>
        </p:txBody>
      </p:sp>
      <p:cxnSp>
        <p:nvCxnSpPr>
          <p:cNvPr id="11" name="Curved Connector 56">
            <a:extLst>
              <a:ext uri="{FF2B5EF4-FFF2-40B4-BE49-F238E27FC236}">
                <a16:creationId xmlns:a16="http://schemas.microsoft.com/office/drawing/2014/main" id="{E8D94D29-2768-4CE8-8B67-15D9FE2A5CEE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 rot="16200000" flipH="1">
            <a:off x="931365" y="2185691"/>
            <a:ext cx="488336" cy="758036"/>
          </a:xfrm>
          <a:prstGeom prst="curvedConnector3">
            <a:avLst>
              <a:gd name="adj1" fmla="val 50000"/>
            </a:avLst>
          </a:prstGeom>
          <a:ln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43">
            <a:extLst>
              <a:ext uri="{FF2B5EF4-FFF2-40B4-BE49-F238E27FC236}">
                <a16:creationId xmlns:a16="http://schemas.microsoft.com/office/drawing/2014/main" id="{CCBDE084-09EB-4086-AF8B-63E215ECA214}"/>
              </a:ext>
            </a:extLst>
          </p:cNvPr>
          <p:cNvSpPr/>
          <p:nvPr/>
        </p:nvSpPr>
        <p:spPr>
          <a:xfrm>
            <a:off x="2922329" y="1630572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Verticals (5G-ACIA, AECC…)</a:t>
            </a:r>
          </a:p>
        </p:txBody>
      </p:sp>
      <p:cxnSp>
        <p:nvCxnSpPr>
          <p:cNvPr id="13" name="Curved Connector 56">
            <a:extLst>
              <a:ext uri="{FF2B5EF4-FFF2-40B4-BE49-F238E27FC236}">
                <a16:creationId xmlns:a16="http://schemas.microsoft.com/office/drawing/2014/main" id="{92A640A0-3E9B-4CB0-87A0-756C47C3BA07}"/>
              </a:ext>
            </a:extLst>
          </p:cNvPr>
          <p:cNvCxnSpPr>
            <a:cxnSpLocks/>
            <a:stCxn id="12" idx="2"/>
            <a:endCxn id="6" idx="0"/>
          </p:cNvCxnSpPr>
          <p:nvPr/>
        </p:nvCxnSpPr>
        <p:spPr>
          <a:xfrm rot="5400000">
            <a:off x="2309364" y="1586172"/>
            <a:ext cx="467892" cy="1977518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43">
            <a:extLst>
              <a:ext uri="{FF2B5EF4-FFF2-40B4-BE49-F238E27FC236}">
                <a16:creationId xmlns:a16="http://schemas.microsoft.com/office/drawing/2014/main" id="{4E3FD934-674E-47B0-AF25-37E820A36C33}"/>
              </a:ext>
            </a:extLst>
          </p:cNvPr>
          <p:cNvSpPr/>
          <p:nvPr/>
        </p:nvSpPr>
        <p:spPr>
          <a:xfrm>
            <a:off x="4270819" y="1638991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???</a:t>
            </a:r>
          </a:p>
        </p:txBody>
      </p:sp>
      <p:cxnSp>
        <p:nvCxnSpPr>
          <p:cNvPr id="15" name="Curved Connector 56">
            <a:extLst>
              <a:ext uri="{FF2B5EF4-FFF2-40B4-BE49-F238E27FC236}">
                <a16:creationId xmlns:a16="http://schemas.microsoft.com/office/drawing/2014/main" id="{1DCD8C6F-F9CF-4387-A6F6-60356284B2E1}"/>
              </a:ext>
            </a:extLst>
          </p:cNvPr>
          <p:cNvCxnSpPr>
            <a:cxnSpLocks/>
            <a:stCxn id="14" idx="2"/>
            <a:endCxn id="6" idx="0"/>
          </p:cNvCxnSpPr>
          <p:nvPr/>
        </p:nvCxnSpPr>
        <p:spPr>
          <a:xfrm rot="5400000">
            <a:off x="2987819" y="916136"/>
            <a:ext cx="459473" cy="3326008"/>
          </a:xfrm>
          <a:prstGeom prst="curvedConnector3">
            <a:avLst>
              <a:gd name="adj1" fmla="val 50000"/>
            </a:avLst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43">
            <a:extLst>
              <a:ext uri="{FF2B5EF4-FFF2-40B4-BE49-F238E27FC236}">
                <a16:creationId xmlns:a16="http://schemas.microsoft.com/office/drawing/2014/main" id="{1C14ABB2-89EE-4D44-87C5-6FE731A4B917}"/>
              </a:ext>
            </a:extLst>
          </p:cNvPr>
          <p:cNvSpPr/>
          <p:nvPr/>
        </p:nvSpPr>
        <p:spPr>
          <a:xfrm>
            <a:off x="3152396" y="3419356"/>
            <a:ext cx="154980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SA2/RAN2/RAN3</a:t>
            </a:r>
          </a:p>
        </p:txBody>
      </p:sp>
      <p:cxnSp>
        <p:nvCxnSpPr>
          <p:cNvPr id="17" name="Curved Connector 56">
            <a:extLst>
              <a:ext uri="{FF2B5EF4-FFF2-40B4-BE49-F238E27FC236}">
                <a16:creationId xmlns:a16="http://schemas.microsoft.com/office/drawing/2014/main" id="{78FE1070-FF40-4EA1-9A48-ED9E1773C0A3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 rot="5400000">
            <a:off x="2901865" y="3581867"/>
            <a:ext cx="477535" cy="157333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EBB2287-BCB9-4A92-B1A6-8F090FFF3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194442"/>
            <a:ext cx="5461686" cy="1939282"/>
          </a:xfrm>
        </p:spPr>
        <p:txBody>
          <a:bodyPr/>
          <a:lstStyle/>
          <a:p>
            <a:r>
              <a:rPr lang="en-US" altLang="zh-CN" sz="2000" dirty="0"/>
              <a:t>All management related business level requirements is documented in SA1, desired to keep in one dedicated section</a:t>
            </a:r>
          </a:p>
          <a:p>
            <a:r>
              <a:rPr lang="en-US" altLang="zh-CN" sz="2000" dirty="0"/>
              <a:t>SA5 takes SA1 requirements as main source of new management requirements for each releases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5019694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193981</TotalTime>
  <Words>494</Words>
  <Application>Microsoft Office PowerPoint</Application>
  <PresentationFormat>Widescreen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宋体</vt:lpstr>
      <vt:lpstr>Arial</vt:lpstr>
      <vt:lpstr>Calibri</vt:lpstr>
      <vt:lpstr>Times New Roman</vt:lpstr>
      <vt:lpstr>Office Theme</vt:lpstr>
      <vt:lpstr>   Rel-20 Consideration for capturing management requirements SA5#157, Hyderabad, India 14 - 18 October 2024 </vt:lpstr>
      <vt:lpstr>Observation on documentation of Management requirements </vt:lpstr>
      <vt:lpstr>Next step</vt:lpstr>
      <vt:lpstr>Option1 – management requirements in SA5</vt:lpstr>
      <vt:lpstr>Option2 – management business level requirements in SA1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1021</cp:lastModifiedBy>
  <cp:revision>3996</cp:revision>
  <dcterms:created xsi:type="dcterms:W3CDTF">2008-08-30T09:32:10Z</dcterms:created>
  <dcterms:modified xsi:type="dcterms:W3CDTF">2024-10-24T13:11:11Z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(3)HSaI//Rve5D69a2rR01qikLMg8fBi7fbuLeQwCi0aiGGsPyU3Mgg8aLGmQIgGGW6lZ1wBxjJ
EhWORLgYHfONLBrwUqoTgYi53+5skbuNzu1RbWWBoDJb80e/CnqkV80Uhi/gQkluzhJjn68j
wp0cAUzLXar7qmepWlAomGpL/JeoUsQpMTHbemuMvAvVmQbtX+7lO39quxCFl0FTg80GHKUN
ECpYBx/EaLUBOaBg1M</vt:lpwstr>
  </property>
  <property fmtid="{D5CDD505-2E9C-101B-9397-08002B2CF9AE}" pid="3" name="_2015_ms_pID_7253431">
    <vt:lpwstr>reXBAGrBtLORN2aPD1U8fk7kkNE5T5qooM8FCi8nqk2oGuV41nGhlk
SzzKy6PpoM0kaS9w8fznEWNEMGHe0aQbHReC+YkFx70WbT8RPRHIxNaePHGUI1f8SZCIqlOT
Kmy6rfQ+Lr3avZQ1c23Is0xYuR/9XyrYEBWMSLQTZ7CW+f4zoXn8xYkg4xbZOH4gYJBCmCtw
/mlakcnBnbBodogAFs+je1m2ue97hWcmPTq8</vt:lpwstr>
  </property>
  <property fmtid="{D5CDD505-2E9C-101B-9397-08002B2CF9AE}" pid="4" name="_2015_ms_pID_7253432">
    <vt:lpwstr>++FiV3WCZF+LOrc+o4XJwX8=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1698067796</vt:lpwstr>
  </property>
</Properties>
</file>