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48" r:id="rId1"/>
    <p:sldMasterId id="2147483653" r:id="rId3"/>
    <p:sldMasterId id="2147483658" r:id="rId4"/>
    <p:sldMasterId id="2147483663" r:id="rId5"/>
    <p:sldMasterId id="2147483668" r:id="rId6"/>
    <p:sldMasterId id="2147483673" r:id="rId7"/>
    <p:sldMasterId id="2147483678" r:id="rId8"/>
    <p:sldMasterId id="2147483683" r:id="rId9"/>
    <p:sldMasterId id="2147483688" r:id="rId10"/>
  </p:sldMasterIdLst>
  <p:notesMasterIdLst>
    <p:notesMasterId r:id="rId12"/>
  </p:notesMasterIdLst>
  <p:handoutMasterIdLst>
    <p:handoutMasterId r:id="rId24"/>
  </p:handoutMasterIdLst>
  <p:sldIdLst>
    <p:sldId id="1442" r:id="rId11"/>
    <p:sldId id="1443" r:id="rId13"/>
    <p:sldId id="1448" r:id="rId14"/>
    <p:sldId id="1449" r:id="rId15"/>
    <p:sldId id="1446" r:id="rId16"/>
    <p:sldId id="1435" r:id="rId17"/>
    <p:sldId id="1459" r:id="rId18"/>
    <p:sldId id="1461" r:id="rId19"/>
    <p:sldId id="1454" r:id="rId20"/>
    <p:sldId id="1465" r:id="rId21"/>
    <p:sldId id="1466" r:id="rId22"/>
    <p:sldId id="1467" r:id="rId23"/>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330" indent="-151130"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930" indent="-303530"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530" indent="-455930"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7130" indent="-608330"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5C88D0"/>
    <a:srgbClr val="0000FF"/>
    <a:srgbClr val="C1E442"/>
    <a:srgbClr val="72AF2F"/>
    <a:srgbClr val="B2B2B2"/>
    <a:srgbClr val="808080"/>
    <a:srgbClr val="FFFFCC"/>
    <a:srgbClr val="FFFF99"/>
    <a:srgbClr val="C6D2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08" autoAdjust="0"/>
    <p:restoredTop sz="92197" autoAdjust="0"/>
  </p:normalViewPr>
  <p:slideViewPr>
    <p:cSldViewPr snapToGrid="0">
      <p:cViewPr varScale="1">
        <p:scale>
          <a:sx n="121" d="100"/>
          <a:sy n="121" d="100"/>
        </p:scale>
        <p:origin x="926" y="91"/>
      </p:cViewPr>
      <p:guideLst>
        <p:guide orient="horz" pos="2160"/>
        <p:guide pos="379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p:scale>
          <a:sx n="200" d="100"/>
          <a:sy n="200" d="100"/>
        </p:scale>
        <p:origin x="278" y="-3830"/>
      </p:cViewPr>
      <p:guideLst>
        <p:guide orient="horz" pos="3126"/>
        <p:guide pos="2115"/>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8.xml"/><Relationship Id="rId8" Type="http://schemas.openxmlformats.org/officeDocument/2006/relationships/slideMaster" Target="slideMasters/slideMaster7.xml"/><Relationship Id="rId7" Type="http://schemas.openxmlformats.org/officeDocument/2006/relationships/slideMaster" Target="slideMasters/slideMaster6.xml"/><Relationship Id="rId6" Type="http://schemas.openxmlformats.org/officeDocument/2006/relationships/slideMaster" Target="slideMasters/slideMaster5.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handoutMaster" Target="handoutMasters/handoutMaster1.xml"/><Relationship Id="rId23" Type="http://schemas.openxmlformats.org/officeDocument/2006/relationships/slide" Target="slides/slide12.xml"/><Relationship Id="rId22" Type="http://schemas.openxmlformats.org/officeDocument/2006/relationships/slide" Target="slides/slide11.xml"/><Relationship Id="rId21" Type="http://schemas.openxmlformats.org/officeDocument/2006/relationships/slide" Target="slides/slide10.xml"/><Relationship Id="rId20" Type="http://schemas.openxmlformats.org/officeDocument/2006/relationships/slide" Target="slides/slide9.xml"/><Relationship Id="rId2" Type="http://schemas.openxmlformats.org/officeDocument/2006/relationships/theme" Target="theme/theme1.xml"/><Relationship Id="rId19" Type="http://schemas.openxmlformats.org/officeDocument/2006/relationships/slide" Target="slides/slide8.xml"/><Relationship Id="rId18" Type="http://schemas.openxmlformats.org/officeDocument/2006/relationships/slide" Target="slides/slide7.xml"/><Relationship Id="rId17" Type="http://schemas.openxmlformats.org/officeDocument/2006/relationships/slide" Target="slides/slide6.xml"/><Relationship Id="rId16" Type="http://schemas.openxmlformats.org/officeDocument/2006/relationships/slide" Target="slides/slide5.xml"/><Relationship Id="rId15" Type="http://schemas.openxmlformats.org/officeDocument/2006/relationships/slide" Target="slides/slide4.xml"/><Relationship Id="rId14" Type="http://schemas.openxmlformats.org/officeDocument/2006/relationships/slide" Target="slides/slide3.xml"/><Relationship Id="rId13" Type="http://schemas.openxmlformats.org/officeDocument/2006/relationships/slide" Target="slides/slide2.xml"/><Relationship Id="rId12" Type="http://schemas.openxmlformats.org/officeDocument/2006/relationships/notesMaster" Target="notesMasters/notesMaster1.xml"/><Relationship Id="rId11" Type="http://schemas.openxmlformats.org/officeDocument/2006/relationships/slide" Target="slides/slide1.xml"/><Relationship Id="rId10" Type="http://schemas.openxmlformats.org/officeDocument/2006/relationships/slideMaster" Target="slideMasters/slideMaster9.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AA78BAD3-FC21-4679-B770-3EA085F20603}" type="datetime1">
              <a:rPr lang="en-US"/>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BE730920-F8FB-4BAB-A0E2-B112E44812FA}" type="datetime1">
              <a:rPr lang="en-US"/>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ln>
        </p:spPr>
        <p:txBody>
          <a:bodyPr vert="horz" wrap="square" lIns="92859" tIns="46430" rIns="92859" bIns="46430" numCol="1" anchor="t" anchorCtr="0" compatLnSpc="1"/>
          <a:lstStyle/>
          <a:p>
            <a:pPr lvl="0"/>
            <a:r>
              <a:rPr lang="en-GB" noProof="0"/>
              <a:t>Click to edit Master text styles</a:t>
            </a:r>
            <a:endParaRPr lang="en-GB" noProof="0"/>
          </a:p>
          <a:p>
            <a:pPr lvl="1"/>
            <a:r>
              <a:rPr lang="en-GB" noProof="0"/>
              <a:t>Second level</a:t>
            </a:r>
            <a:endParaRPr lang="en-GB" noProof="0"/>
          </a:p>
          <a:p>
            <a:pPr lvl="2"/>
            <a:r>
              <a:rPr lang="en-GB" noProof="0"/>
              <a:t>Third level</a:t>
            </a:r>
            <a:endParaRPr lang="en-GB" noProof="0"/>
          </a:p>
          <a:p>
            <a:pPr lvl="3"/>
            <a:r>
              <a:rPr lang="en-GB" noProof="0"/>
              <a:t>Fourth level</a:t>
            </a:r>
            <a:endParaRPr lang="en-GB" noProof="0"/>
          </a:p>
          <a:p>
            <a:pPr lvl="4"/>
            <a:r>
              <a:rPr lang="en-GB" noProof="0"/>
              <a:t>Fifth level</a:t>
            </a:r>
            <a:endParaRPr lang="en-GB" noProof="0"/>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anose="02020603050405020304" pitchFamily="18" charset="0"/>
        <a:ea typeface="+mn-ea"/>
        <a:cs typeface="+mn-cs"/>
      </a:defRPr>
    </a:lvl1pPr>
    <a:lvl2pPr marL="608330" algn="l" rtl="0" eaLnBrk="0" fontAlgn="base" hangingPunct="0">
      <a:spcBef>
        <a:spcPct val="30000"/>
      </a:spcBef>
      <a:spcAft>
        <a:spcPct val="0"/>
      </a:spcAft>
      <a:defRPr sz="1600" kern="1200">
        <a:solidFill>
          <a:schemeClr val="tx1"/>
        </a:solidFill>
        <a:latin typeface="Times New Roman" panose="02020603050405020304" pitchFamily="18" charset="0"/>
        <a:ea typeface="+mn-ea"/>
        <a:cs typeface="+mn-cs"/>
      </a:defRPr>
    </a:lvl2pPr>
    <a:lvl3pPr marL="1217930" algn="l" rtl="0" eaLnBrk="0" fontAlgn="base" hangingPunct="0">
      <a:spcBef>
        <a:spcPct val="30000"/>
      </a:spcBef>
      <a:spcAft>
        <a:spcPct val="0"/>
      </a:spcAft>
      <a:defRPr sz="1600" kern="1200">
        <a:solidFill>
          <a:schemeClr val="tx1"/>
        </a:solidFill>
        <a:latin typeface="Times New Roman" panose="02020603050405020304" pitchFamily="18" charset="0"/>
        <a:ea typeface="+mn-ea"/>
        <a:cs typeface="+mn-cs"/>
      </a:defRPr>
    </a:lvl3pPr>
    <a:lvl4pPr marL="1827530" algn="l" rtl="0" eaLnBrk="0" fontAlgn="base" hangingPunct="0">
      <a:spcBef>
        <a:spcPct val="30000"/>
      </a:spcBef>
      <a:spcAft>
        <a:spcPct val="0"/>
      </a:spcAft>
      <a:defRPr sz="1600" kern="1200">
        <a:solidFill>
          <a:schemeClr val="tx1"/>
        </a:solidFill>
        <a:latin typeface="Times New Roman" panose="02020603050405020304" pitchFamily="18" charset="0"/>
        <a:ea typeface="+mn-ea"/>
        <a:cs typeface="+mn-cs"/>
      </a:defRPr>
    </a:lvl4pPr>
    <a:lvl5pPr marL="2437130" algn="l" rtl="0" eaLnBrk="0" fontAlgn="base" hangingPunct="0">
      <a:spcBef>
        <a:spcPct val="30000"/>
      </a:spcBef>
      <a:spcAft>
        <a:spcPct val="0"/>
      </a:spcAft>
      <a:defRPr sz="1600" kern="1200">
        <a:solidFill>
          <a:schemeClr val="tx1"/>
        </a:solidFill>
        <a:latin typeface="Times New Roman" panose="02020603050405020304" pitchFamily="18" charset="0"/>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p:spPr>
      </p:sp>
      <p:sp>
        <p:nvSpPr>
          <p:cNvPr id="7172" name="Rectangle 3"/>
          <p:cNvSpPr>
            <a:spLocks noGrp="1" noChangeArrowheads="1"/>
          </p:cNvSpPr>
          <p:nvPr>
            <p:ph type="body" idx="1"/>
          </p:nvPr>
        </p:nvSpPr>
        <p:spPr>
          <a:xfrm>
            <a:off x="904875" y="4718050"/>
            <a:ext cx="4987925" cy="4467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7.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9.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9.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 Meeting #105</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Melbourne, Australia, September 10 – 13, 2024</a:t>
            </a:r>
            <a:endParaRPr lang="sv-SE" altLang="en-US" sz="1200" b="1" kern="1200" dirty="0">
              <a:solidFill>
                <a:schemeClr val="tx1"/>
              </a:solidFill>
              <a:latin typeface="Arial" panose="020B0604020202020204"/>
              <a:ea typeface="+mn-ea"/>
              <a:cs typeface="Arial" panose="020B0604020202020204" pitchFamily="34" charset="0"/>
            </a:endParaRPr>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 Meeting #105</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Melbourne, Australia, September 10 – 13, 2024</a:t>
            </a:r>
            <a:endParaRPr lang="sv-SE" altLang="en-US" sz="1200" b="1" kern="1200" dirty="0">
              <a:solidFill>
                <a:schemeClr val="tx1"/>
              </a:solidFill>
              <a:latin typeface="Arial" panose="020B0604020202020204"/>
              <a:ea typeface="+mn-ea"/>
              <a:cs typeface="Arial" panose="020B0604020202020204" pitchFamily="34" charset="0"/>
            </a:endParaRPr>
          </a:p>
        </p:txBody>
      </p:sp>
      <p:sp>
        <p:nvSpPr>
          <p:cNvPr id="6" name="Text Box 13"/>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 Meeting #105</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Melbourne, Australia, September 10 – 13, 2024</a:t>
            </a:r>
            <a:endParaRPr lang="sv-SE" altLang="en-US" sz="1200" b="1" kern="1200" dirty="0">
              <a:solidFill>
                <a:schemeClr val="tx1"/>
              </a:solidFill>
              <a:latin typeface="Arial" panose="020B0604020202020204"/>
              <a:ea typeface="+mn-ea"/>
              <a:cs typeface="Arial" panose="020B0604020202020204" pitchFamily="34" charset="0"/>
            </a:endParaRPr>
          </a:p>
        </p:txBody>
      </p:sp>
      <p:sp>
        <p:nvSpPr>
          <p:cNvPr id="6" name="Text Box 13"/>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 Meeting #105</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Melbourne, Australia, September 10 – 13, 2024</a:t>
            </a:r>
            <a:endParaRPr lang="sv-SE" altLang="en-US" sz="1200" b="1" kern="1200" dirty="0">
              <a:solidFill>
                <a:schemeClr val="tx1"/>
              </a:solidFill>
              <a:latin typeface="Arial" panose="020B0604020202020204"/>
              <a:ea typeface="+mn-ea"/>
              <a:cs typeface="Arial" panose="020B0604020202020204" pitchFamily="34" charset="0"/>
            </a:endParaRPr>
          </a:p>
        </p:txBody>
      </p:sp>
      <p:sp>
        <p:nvSpPr>
          <p:cNvPr id="6" name="Text Box 13"/>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 Meeting #105</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Melbourne, Australia, September 10 – 13, 2024</a:t>
            </a:r>
            <a:endParaRPr lang="sv-SE" altLang="en-US" sz="1200" b="1" kern="1200" dirty="0">
              <a:solidFill>
                <a:schemeClr val="tx1"/>
              </a:solidFill>
              <a:latin typeface="Arial" panose="020B0604020202020204"/>
              <a:ea typeface="+mn-ea"/>
              <a:cs typeface="Arial" panose="020B0604020202020204" pitchFamily="34" charset="0"/>
            </a:endParaRPr>
          </a:p>
        </p:txBody>
      </p:sp>
      <p:sp>
        <p:nvSpPr>
          <p:cNvPr id="6" name="Text Box 13"/>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cSld>
  <p:clrMapOvr>
    <a:masterClrMapping/>
  </p:clrMapOvr>
  <p:transition spd="slow"/>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27.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 Meeting #105</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Melbourne, Australia, September 10 – 13, 2024</a:t>
            </a:r>
            <a:endParaRPr lang="sv-SE" altLang="en-US" sz="1200" b="1" kern="1200" dirty="0">
              <a:solidFill>
                <a:schemeClr val="tx1"/>
              </a:solidFill>
              <a:latin typeface="Arial" panose="020B0604020202020204"/>
              <a:ea typeface="+mn-ea"/>
              <a:cs typeface="Arial" panose="020B0604020202020204" pitchFamily="34" charset="0"/>
            </a:endParaRPr>
          </a:p>
        </p:txBody>
      </p:sp>
      <p:sp>
        <p:nvSpPr>
          <p:cNvPr id="6" name="Text Box 13"/>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31.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 Meeting #105</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Melbourne, Australia, September 10 – 13, 2024</a:t>
            </a:r>
            <a:endParaRPr lang="sv-SE" altLang="en-US" sz="1200" b="1" kern="1200" dirty="0">
              <a:solidFill>
                <a:schemeClr val="tx1"/>
              </a:solidFill>
              <a:latin typeface="Arial" panose="020B0604020202020204"/>
              <a:ea typeface="+mn-ea"/>
              <a:cs typeface="Arial" panose="020B0604020202020204" pitchFamily="34" charset="0"/>
            </a:endParaRPr>
          </a:p>
        </p:txBody>
      </p:sp>
      <p:sp>
        <p:nvSpPr>
          <p:cNvPr id="6" name="Text Box 13"/>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cSld>
  <p:clrMapOvr>
    <a:masterClrMapping/>
  </p:clrMapOvr>
  <p:transition spd="slow"/>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3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5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a:t>
            </a:r>
            <a:r>
              <a:rPr lang="en-US" altLang="de-DE" sz="1200" b="1" kern="1200" dirty="0">
                <a:solidFill>
                  <a:schemeClr val="tx1"/>
                </a:solidFill>
                <a:latin typeface="Arial" panose="020B0604020202020204"/>
                <a:ea typeface="+mn-ea"/>
                <a:cs typeface="Arial" panose="020B0604020202020204" pitchFamily="34" charset="0"/>
              </a:rPr>
              <a:t>5</a:t>
            </a:r>
            <a:r>
              <a:rPr lang="de-DE" sz="1200" b="1" kern="1200" dirty="0">
                <a:solidFill>
                  <a:schemeClr val="tx1"/>
                </a:solidFill>
                <a:latin typeface="Arial" panose="020B0604020202020204"/>
                <a:ea typeface="+mn-ea"/>
                <a:cs typeface="Arial" panose="020B0604020202020204" pitchFamily="34" charset="0"/>
              </a:rPr>
              <a:t> Meeting #157 rapporteur calls</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Electronic meetings</a:t>
            </a:r>
            <a:endParaRPr lang="nn-NO" altLang="zh-CN" sz="1200" b="1" kern="1200" dirty="0">
              <a:solidFill>
                <a:schemeClr val="tx1"/>
              </a:solidFill>
              <a:latin typeface="Arial" panose="020B0604020202020204"/>
              <a:ea typeface="+mn-ea"/>
              <a:cs typeface="Arial" panose="020B0604020202020204" pitchFamily="34" charset="0"/>
            </a:endParaRPr>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600" indent="-609600">
              <a:buFontTx/>
              <a:buBlip>
                <a:blip r:embed="rId2"/>
              </a:buBlip>
              <a:defRPr/>
            </a:lvl1pPr>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panose="020B0604020202020204" pitchFamily="34" charset="0"/>
                <a:cs typeface="Arial" panose="020B0604020202020204" pitchFamily="34" charset="0"/>
              </a:defRPr>
            </a:lvl1pPr>
          </a:lstStyle>
          <a:p>
            <a:pPr>
              <a:defRPr/>
            </a:pPr>
            <a:fld id="{8B78E712-7E90-46AF-8873-540771249AD5}" type="slidenum">
              <a:rPr lang="en-GB"/>
            </a:fld>
            <a:endParaRPr lang="en-GB" dirty="0"/>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600" indent="0" algn="ctr">
              <a:buNone/>
              <a:defRPr/>
            </a:lvl2pPr>
            <a:lvl3pPr marL="1219200" indent="0" algn="ctr">
              <a:buNone/>
              <a:defRPr/>
            </a:lvl3pPr>
            <a:lvl4pPr marL="1828800" indent="0" algn="ctr">
              <a:buNone/>
              <a:defRPr/>
            </a:lvl4pPr>
            <a:lvl5pPr marL="2438400" indent="0" algn="ctr">
              <a:buNone/>
              <a:defRPr/>
            </a:lvl5pPr>
            <a:lvl6pPr marL="3048000" indent="0" algn="ctr">
              <a:buNone/>
              <a:defRPr/>
            </a:lvl6pPr>
            <a:lvl7pPr marL="3657600" indent="0" algn="ctr">
              <a:buNone/>
              <a:defRPr/>
            </a:lvl7pPr>
            <a:lvl8pPr marL="4267200" indent="0" algn="ctr">
              <a:buNone/>
              <a:defRPr/>
            </a:lvl8pPr>
            <a:lvl9pPr marL="4876800" indent="0" algn="ctr">
              <a:buNone/>
              <a:defRPr/>
            </a:lvl9pPr>
          </a:lstStyle>
          <a:p>
            <a:r>
              <a:rPr lang="en-US" dirty="0"/>
              <a:t>Click to edit Master subtitle style</a:t>
            </a:r>
            <a:endParaRPr lang="en-GB" dirty="0"/>
          </a:p>
        </p:txBody>
      </p:sp>
      <p:sp>
        <p:nvSpPr>
          <p:cNvPr id="5" name="Text Box 14"/>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panose="020B0604020202020204"/>
            </a:endParaRPr>
          </a:p>
          <a:p>
            <a:r>
              <a:rPr lang="de-DE" sz="1200" b="1" kern="1200" dirty="0">
                <a:solidFill>
                  <a:schemeClr val="tx1"/>
                </a:solidFill>
                <a:latin typeface="Arial" panose="020B0604020202020204"/>
                <a:ea typeface="+mn-ea"/>
                <a:cs typeface="Arial" panose="020B0604020202020204" pitchFamily="34" charset="0"/>
              </a:rPr>
              <a:t>3GPP TSG SA Meeting #105</a:t>
            </a:r>
            <a:endParaRPr lang="de-DE" sz="1200" b="1" kern="1200" dirty="0">
              <a:solidFill>
                <a:schemeClr val="tx1"/>
              </a:solidFill>
              <a:latin typeface="Arial" panose="020B0604020202020204"/>
              <a:ea typeface="+mn-ea"/>
              <a:cs typeface="Arial" panose="020B0604020202020204" pitchFamily="34" charset="0"/>
            </a:endParaRPr>
          </a:p>
          <a:p>
            <a:r>
              <a:rPr lang="nn-NO" altLang="zh-CN" sz="1200" b="1" kern="1200" dirty="0">
                <a:solidFill>
                  <a:schemeClr val="tx1"/>
                </a:solidFill>
                <a:latin typeface="Arial" panose="020B0604020202020204"/>
                <a:ea typeface="+mn-ea"/>
                <a:cs typeface="Arial" panose="020B0604020202020204" pitchFamily="34" charset="0"/>
              </a:rPr>
              <a:t>Melbourne, Australia, September 10 – 13, 2024</a:t>
            </a:r>
            <a:endParaRPr lang="sv-SE" altLang="en-US" sz="1200" b="1" kern="1200" dirty="0">
              <a:solidFill>
                <a:schemeClr val="tx1"/>
              </a:solidFill>
              <a:latin typeface="Arial" panose="020B0604020202020204"/>
              <a:ea typeface="+mn-ea"/>
              <a:cs typeface="Arial" panose="020B0604020202020204" pitchFamily="34" charset="0"/>
            </a:endParaRPr>
          </a:p>
        </p:txBody>
      </p:sp>
      <p:sp>
        <p:nvSpPr>
          <p:cNvPr id="6" name="Text Box 13"/>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0"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8.xml"/><Relationship Id="rId3" Type="http://schemas.openxmlformats.org/officeDocument/2006/relationships/slideLayout" Target="../slideLayouts/slideLayout7.xml"/><Relationship Id="rId2" Type="http://schemas.openxmlformats.org/officeDocument/2006/relationships/slideLayout" Target="../slideLayouts/slideLayout6.xml"/><Relationship Id="rId10" Type="http://schemas.openxmlformats.org/officeDocument/2006/relationships/theme" Target="../theme/theme2.xml"/><Relationship Id="rId1"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12.xml"/><Relationship Id="rId3" Type="http://schemas.openxmlformats.org/officeDocument/2006/relationships/slideLayout" Target="../slideLayouts/slideLayout11.xml"/><Relationship Id="rId2" Type="http://schemas.openxmlformats.org/officeDocument/2006/relationships/slideLayout" Target="../slideLayouts/slideLayout10.xml"/><Relationship Id="rId10" Type="http://schemas.openxmlformats.org/officeDocument/2006/relationships/theme" Target="../theme/theme3.xml"/><Relationship Id="rId1" Type="http://schemas.openxmlformats.org/officeDocument/2006/relationships/slideLayout" Target="../slideLayouts/slideLayout9.xml"/></Relationships>
</file>

<file path=ppt/slideMasters/_rels/slideMaster4.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0"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20.xml"/><Relationship Id="rId3" Type="http://schemas.openxmlformats.org/officeDocument/2006/relationships/slideLayout" Target="../slideLayouts/slideLayout19.xml"/><Relationship Id="rId2" Type="http://schemas.openxmlformats.org/officeDocument/2006/relationships/slideLayout" Target="../slideLayouts/slideLayout18.xml"/><Relationship Id="rId10" Type="http://schemas.openxmlformats.org/officeDocument/2006/relationships/theme" Target="../theme/theme5.xml"/><Relationship Id="rId1" Type="http://schemas.openxmlformats.org/officeDocument/2006/relationships/slideLayout" Target="../slideLayouts/slideLayout17.xml"/></Relationships>
</file>

<file path=ppt/slideMasters/_rels/slideMaster6.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24.xml"/><Relationship Id="rId3" Type="http://schemas.openxmlformats.org/officeDocument/2006/relationships/slideLayout" Target="../slideLayouts/slideLayout23.xml"/><Relationship Id="rId2" Type="http://schemas.openxmlformats.org/officeDocument/2006/relationships/slideLayout" Target="../slideLayouts/slideLayout22.xml"/><Relationship Id="rId10" Type="http://schemas.openxmlformats.org/officeDocument/2006/relationships/theme" Target="../theme/theme6.xml"/><Relationship Id="rId1" Type="http://schemas.openxmlformats.org/officeDocument/2006/relationships/slideLayout" Target="../slideLayouts/slideLayout21.xml"/></Relationships>
</file>

<file path=ppt/slideMasters/_rels/slideMaster7.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28.xml"/><Relationship Id="rId3" Type="http://schemas.openxmlformats.org/officeDocument/2006/relationships/slideLayout" Target="../slideLayouts/slideLayout27.xml"/><Relationship Id="rId2" Type="http://schemas.openxmlformats.org/officeDocument/2006/relationships/slideLayout" Target="../slideLayouts/slideLayout26.xml"/><Relationship Id="rId10" Type="http://schemas.openxmlformats.org/officeDocument/2006/relationships/theme" Target="../theme/theme7.xml"/><Relationship Id="rId1" Type="http://schemas.openxmlformats.org/officeDocument/2006/relationships/slideLayout" Target="../slideLayouts/slideLayout25.xml"/></Relationships>
</file>

<file path=ppt/slideMasters/_rels/slideMaster8.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32.xml"/><Relationship Id="rId3" Type="http://schemas.openxmlformats.org/officeDocument/2006/relationships/slideLayout" Target="../slideLayouts/slideLayout31.xml"/><Relationship Id="rId2" Type="http://schemas.openxmlformats.org/officeDocument/2006/relationships/slideLayout" Target="../slideLayouts/slideLayout30.xml"/><Relationship Id="rId10" Type="http://schemas.openxmlformats.org/officeDocument/2006/relationships/theme" Target="../theme/theme8.xml"/><Relationship Id="rId1" Type="http://schemas.openxmlformats.org/officeDocument/2006/relationships/slideLayout" Target="../slideLayouts/slideLayout29.xml"/></Relationships>
</file>

<file path=ppt/slideMasters/_rels/slideMaster9.xml.rels><?xml version="1.0" encoding="UTF-8" standalone="yes"?>
<Relationships xmlns="http://schemas.openxmlformats.org/package/2006/relationships"><Relationship Id="rId9" Type="http://schemas.openxmlformats.org/officeDocument/2006/relationships/image" Target="../media/image6.jpeg"/><Relationship Id="rId8" Type="http://schemas.openxmlformats.org/officeDocument/2006/relationships/image" Target="../media/image5.png"/><Relationship Id="rId7" Type="http://schemas.openxmlformats.org/officeDocument/2006/relationships/image" Target="../media/image2.jpeg"/><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slideLayout" Target="../slideLayouts/slideLayout36.xml"/><Relationship Id="rId3" Type="http://schemas.openxmlformats.org/officeDocument/2006/relationships/slideLayout" Target="../slideLayouts/slideLayout35.xml"/><Relationship Id="rId2" Type="http://schemas.openxmlformats.org/officeDocument/2006/relationships/slideLayout" Target="../slideLayouts/slideLayout34.xml"/><Relationship Id="rId10" Type="http://schemas.openxmlformats.org/officeDocument/2006/relationships/theme" Target="../theme/theme9.xml"/><Relationship Id="rId1"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4" name="TextBox 13"/>
          <p:cNvSpPr txBox="1"/>
          <p:nvPr userDrawn="1"/>
        </p:nvSpPr>
        <p:spPr>
          <a:xfrm>
            <a:off x="767489" y="6423704"/>
            <a:ext cx="7950201" cy="323171"/>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defRPr/>
            </a:pPr>
            <a:endParaRPr lang="en-US" altLang="en-GB" sz="1100" b="1" kern="1200" spc="300" dirty="0">
              <a:solidFill>
                <a:schemeClr val="tx1"/>
              </a:solidFill>
              <a:latin typeface="Arial" panose="020B0604020202020204" pitchFamily="34" charset="0"/>
              <a:ea typeface="+mn-ea"/>
              <a:cs typeface="Arial" panose="020B0604020202020204" pitchFamily="34" charset="0"/>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5"/>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GB" altLang="en-US" dirty="0"/>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5" dirty="0">
                <a:solidFill>
                  <a:schemeClr val="bg1"/>
                </a:solidFill>
              </a:rPr>
              <a:t>© 3GPP 2012</a:t>
            </a:r>
            <a:endParaRPr lang="en-GB" altLang="en-US" sz="1335"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5" dirty="0"/>
              <a:t>© 3GPP 2024</a:t>
            </a:r>
            <a:endParaRPr lang="en-GB" altLang="en-US" sz="1065" dirty="0"/>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5" b="1" smtClean="0"/>
            </a:fld>
            <a:endParaRPr lang="en-GB" altLang="en-US" sz="1335" b="1" dirty="0"/>
          </a:p>
          <a:p>
            <a:pPr>
              <a:defRPr/>
            </a:pPr>
            <a:endParaRPr lang="en-GB" altLang="en-US" sz="1335"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anose="020F0502020204030204" pitchFamily="34" charset="0"/>
        </a:defRPr>
      </a:lvl2pPr>
      <a:lvl3pPr algn="ctr" rtl="0" eaLnBrk="0" fontAlgn="base" hangingPunct="0">
        <a:spcBef>
          <a:spcPct val="0"/>
        </a:spcBef>
        <a:spcAft>
          <a:spcPct val="0"/>
        </a:spcAft>
        <a:defRPr sz="4200">
          <a:solidFill>
            <a:srgbClr val="FF0000"/>
          </a:solidFill>
          <a:latin typeface="Calibri" panose="020F0502020204030204" pitchFamily="34" charset="0"/>
        </a:defRPr>
      </a:lvl3pPr>
      <a:lvl4pPr algn="ctr" rtl="0" eaLnBrk="0" fontAlgn="base" hangingPunct="0">
        <a:spcBef>
          <a:spcPct val="0"/>
        </a:spcBef>
        <a:spcAft>
          <a:spcPct val="0"/>
        </a:spcAft>
        <a:defRPr sz="4200">
          <a:solidFill>
            <a:srgbClr val="FF0000"/>
          </a:solidFill>
          <a:latin typeface="Calibri" panose="020F0502020204030204" pitchFamily="34" charset="0"/>
        </a:defRPr>
      </a:lvl4pPr>
      <a:lvl5pPr algn="ctr" rtl="0" eaLnBrk="0" fontAlgn="base" hangingPunct="0">
        <a:spcBef>
          <a:spcPct val="0"/>
        </a:spcBef>
        <a:spcAft>
          <a:spcPct val="0"/>
        </a:spcAft>
        <a:defRPr sz="4200">
          <a:solidFill>
            <a:srgbClr val="FF0000"/>
          </a:solidFill>
          <a:latin typeface="Calibri" panose="020F0502020204030204" pitchFamily="34" charset="0"/>
        </a:defRPr>
      </a:lvl5pPr>
      <a:lvl6pPr marL="609600" algn="ctr" rtl="0" eaLnBrk="0" fontAlgn="base" hangingPunct="0">
        <a:spcBef>
          <a:spcPct val="0"/>
        </a:spcBef>
        <a:spcAft>
          <a:spcPct val="0"/>
        </a:spcAft>
        <a:defRPr sz="4265">
          <a:solidFill>
            <a:srgbClr val="FF0000"/>
          </a:solidFill>
          <a:latin typeface="Calibri" panose="020F0502020204030204" pitchFamily="34" charset="0"/>
        </a:defRPr>
      </a:lvl6pPr>
      <a:lvl7pPr marL="1219200" algn="ctr" rtl="0" eaLnBrk="0" fontAlgn="base" hangingPunct="0">
        <a:spcBef>
          <a:spcPct val="0"/>
        </a:spcBef>
        <a:spcAft>
          <a:spcPct val="0"/>
        </a:spcAft>
        <a:defRPr sz="4265">
          <a:solidFill>
            <a:srgbClr val="FF0000"/>
          </a:solidFill>
          <a:latin typeface="Calibri" panose="020F0502020204030204" pitchFamily="34" charset="0"/>
        </a:defRPr>
      </a:lvl7pPr>
      <a:lvl8pPr marL="1828800" algn="ctr" rtl="0" eaLnBrk="0" fontAlgn="base" hangingPunct="0">
        <a:spcBef>
          <a:spcPct val="0"/>
        </a:spcBef>
        <a:spcAft>
          <a:spcPct val="0"/>
        </a:spcAft>
        <a:defRPr sz="4265">
          <a:solidFill>
            <a:srgbClr val="FF0000"/>
          </a:solidFill>
          <a:latin typeface="Calibri" panose="020F0502020204030204" pitchFamily="34" charset="0"/>
        </a:defRPr>
      </a:lvl8pPr>
      <a:lvl9pPr marL="2438400" algn="ctr" rtl="0" eaLnBrk="0" fontAlgn="base" hangingPunct="0">
        <a:spcBef>
          <a:spcPct val="0"/>
        </a:spcBef>
        <a:spcAft>
          <a:spcPct val="0"/>
        </a:spcAft>
        <a:defRPr sz="4265">
          <a:solidFill>
            <a:srgbClr val="FF0000"/>
          </a:solidFill>
          <a:latin typeface="Calibri" panose="020F0502020204030204" pitchFamily="34" charset="0"/>
        </a:defRPr>
      </a:lvl9pPr>
    </p:titleStyle>
    <p:bodyStyle>
      <a:lvl1pPr marL="608330" indent="-608330"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730" indent="-303530" algn="l" rtl="0" eaLnBrk="0" fontAlgn="base" hangingPunct="0">
        <a:spcBef>
          <a:spcPct val="20000"/>
        </a:spcBef>
        <a:spcAft>
          <a:spcPct val="0"/>
        </a:spcAft>
        <a:buBlip>
          <a:blip r:embed="rId9"/>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hyperlink" Target="https://www.3gpp.org/ftp/TSG_SA/WG5_TM/TSGS5_157/Docs/S5-245451.zip"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5" Type="http://schemas.openxmlformats.org/officeDocument/2006/relationships/notesSlide" Target="../notesSlides/notesSlide5.xml"/><Relationship Id="rId4" Type="http://schemas.openxmlformats.org/officeDocument/2006/relationships/slideLayout" Target="../slideLayouts/slideLayout26.xml"/><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8.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973685" y="3429000"/>
            <a:ext cx="8697009" cy="1192695"/>
          </a:xfrm>
        </p:spPr>
        <p:txBody>
          <a:bodyPr>
            <a:noAutofit/>
          </a:bodyPr>
          <a:lstStyle/>
          <a:p>
            <a:pPr>
              <a:defRPr/>
            </a:pPr>
            <a:r>
              <a:rPr lang="en-GB" sz="4800" b="1" i="1" dirty="0">
                <a:effectLst>
                  <a:outerShdw blurRad="38100" dist="38100" dir="2700000" algn="tl">
                    <a:srgbClr val="C0C0C0"/>
                  </a:outerShdw>
                </a:effectLst>
              </a:rPr>
              <a:t>  </a:t>
            </a:r>
            <a:br>
              <a:rPr lang="en-GB" sz="4800" dirty="0"/>
            </a:br>
            <a:r>
              <a:rPr lang="en-GB" sz="4800" b="1" dirty="0"/>
              <a:t> </a:t>
            </a:r>
            <a:r>
              <a:rPr lang="en-US" altLang="en-GB" sz="4800" b="1" dirty="0"/>
              <a:t>TR</a:t>
            </a:r>
            <a:r>
              <a:rPr lang="en-US" altLang="en-GB" sz="4800" dirty="0"/>
              <a:t> </a:t>
            </a:r>
            <a:r>
              <a:rPr lang="en-US" altLang="en-GB" sz="4800" b="1" dirty="0"/>
              <a:t>28.869 conclusion and new WID discussion</a:t>
            </a:r>
            <a:br>
              <a:rPr lang="en-GB" altLang="zh-CN" sz="4800" b="1" dirty="0"/>
            </a:br>
            <a:br>
              <a:rPr lang="en-GB" altLang="zh-CN" sz="3200" b="1" dirty="0"/>
            </a:br>
            <a:br>
              <a:rPr lang="en-US" sz="4800" dirty="0">
                <a:effectLst>
                  <a:outerShdw blurRad="38100" dist="38100" dir="2700000" algn="tl">
                    <a:srgbClr val="C0C0C0"/>
                  </a:outerShdw>
                </a:effectLst>
                <a:latin typeface="Arial" panose="020B0604020202020204" pitchFamily="34" charset="0"/>
              </a:rPr>
            </a:br>
            <a:br>
              <a:rPr lang="en-US" sz="4800" dirty="0">
                <a:effectLst>
                  <a:outerShdw blurRad="38100" dist="38100" dir="2700000" algn="tl">
                    <a:srgbClr val="C0C0C0"/>
                  </a:outerShdw>
                </a:effectLst>
              </a:rPr>
            </a:b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1798320" y="4091940"/>
            <a:ext cx="8872855" cy="528955"/>
          </a:xfrm>
        </p:spPr>
        <p:txBody>
          <a:bodyPr/>
          <a:lstStyle/>
          <a:p>
            <a:pPr>
              <a:lnSpc>
                <a:spcPct val="80000"/>
              </a:lnSpc>
            </a:pPr>
            <a:r>
              <a:rPr lang="en-US" altLang="en-GB" sz="2665" dirty="0">
                <a:latin typeface="Arial" panose="020B0604020202020204" pitchFamily="34" charset="0"/>
              </a:rPr>
              <a:t>China Mobile, NTT DOCOMO</a:t>
            </a:r>
            <a:endParaRPr lang="en-US" altLang="en-GB" sz="2665"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5990" y="109855"/>
            <a:ext cx="7948295" cy="1143000"/>
          </a:xfrm>
        </p:spPr>
        <p:txBody>
          <a:bodyPr/>
          <a:lstStyle/>
          <a:p>
            <a:r>
              <a:rPr lang="en-US" altLang="zh-CN" sz="2800" dirty="0">
                <a:sym typeface="+mn-ea"/>
              </a:rPr>
              <a:t>What happens if no new TS only update existing TSs </a:t>
            </a:r>
            <a:endParaRPr lang="zh-CN" altLang="en-US" sz="2800" dirty="0"/>
          </a:p>
        </p:txBody>
      </p:sp>
      <p:sp>
        <p:nvSpPr>
          <p:cNvPr id="3" name="矩形 2"/>
          <p:cNvSpPr/>
          <p:nvPr/>
        </p:nvSpPr>
        <p:spPr>
          <a:xfrm>
            <a:off x="2447290" y="3068955"/>
            <a:ext cx="1602105"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8" name="矩形 7"/>
          <p:cNvSpPr/>
          <p:nvPr/>
        </p:nvSpPr>
        <p:spPr>
          <a:xfrm>
            <a:off x="720090" y="3068955"/>
            <a:ext cx="1593215"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9" name="矩形 8"/>
          <p:cNvSpPr/>
          <p:nvPr/>
        </p:nvSpPr>
        <p:spPr>
          <a:xfrm>
            <a:off x="2266315" y="1430020"/>
            <a:ext cx="4057015" cy="716915"/>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10" name="矩形 9"/>
          <p:cNvSpPr/>
          <p:nvPr/>
        </p:nvSpPr>
        <p:spPr>
          <a:xfrm>
            <a:off x="4166870" y="3068955"/>
            <a:ext cx="1753235"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1" i="0" u="none" strike="noStrike" cap="none" normalizeH="0" baseline="0">
              <a:ln>
                <a:noFill/>
              </a:ln>
              <a:solidFill>
                <a:schemeClr val="tx1"/>
              </a:solidFill>
              <a:effectLst/>
              <a:latin typeface="Arial" panose="020B0604020202020204" pitchFamily="34" charset="0"/>
            </a:endParaRPr>
          </a:p>
        </p:txBody>
      </p:sp>
      <p:sp>
        <p:nvSpPr>
          <p:cNvPr id="11" name="矩形 10"/>
          <p:cNvSpPr/>
          <p:nvPr/>
        </p:nvSpPr>
        <p:spPr>
          <a:xfrm>
            <a:off x="716280" y="4713605"/>
            <a:ext cx="1597025"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12" name="矩形 11"/>
          <p:cNvSpPr/>
          <p:nvPr/>
        </p:nvSpPr>
        <p:spPr>
          <a:xfrm>
            <a:off x="3707130" y="4713605"/>
            <a:ext cx="2696210"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13" name="矩形 12"/>
          <p:cNvSpPr/>
          <p:nvPr/>
        </p:nvSpPr>
        <p:spPr>
          <a:xfrm>
            <a:off x="6030595" y="3068955"/>
            <a:ext cx="1518285" cy="78486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1" i="0" u="none" strike="noStrike" cap="none" normalizeH="0" baseline="0">
              <a:ln>
                <a:noFill/>
              </a:ln>
              <a:solidFill>
                <a:schemeClr val="tx1"/>
              </a:solidFill>
              <a:effectLst/>
              <a:latin typeface="Arial" panose="020B0604020202020204" pitchFamily="34" charset="0"/>
            </a:endParaRPr>
          </a:p>
        </p:txBody>
      </p:sp>
      <p:sp>
        <p:nvSpPr>
          <p:cNvPr id="14" name="文本框 13"/>
          <p:cNvSpPr txBox="1"/>
          <p:nvPr/>
        </p:nvSpPr>
        <p:spPr>
          <a:xfrm>
            <a:off x="2832735" y="1461135"/>
            <a:ext cx="3152140" cy="473075"/>
          </a:xfrm>
          <a:prstGeom prst="rect">
            <a:avLst/>
          </a:prstGeom>
          <a:noFill/>
        </p:spPr>
        <p:txBody>
          <a:bodyPr wrap="square" rtlCol="0">
            <a:noAutofit/>
          </a:bodyPr>
          <a:lstStyle/>
          <a:p>
            <a:r>
              <a:rPr lang="en-US" altLang="zh-CN" kern="0" noProof="0" dirty="0">
                <a:ln>
                  <a:noFill/>
                </a:ln>
                <a:solidFill>
                  <a:schemeClr val="accent3">
                    <a:lumMod val="50000"/>
                  </a:schemeClr>
                </a:solidFill>
                <a:effectLst/>
                <a:uLnTx/>
                <a:uFillTx/>
                <a:latin typeface="微软雅黑" panose="020B0503020204020204" charset="-122"/>
                <a:ea typeface="微软雅黑" panose="020B0503020204020204" charset="-122"/>
                <a:sym typeface="+mn-ea"/>
              </a:rPr>
              <a:t>      </a:t>
            </a:r>
            <a:r>
              <a:rPr lang="en-US" altLang="zh-CN" kern="0" noProof="0" dirty="0">
                <a:ln>
                  <a:noFill/>
                </a:ln>
                <a:solidFill>
                  <a:schemeClr val="tx1"/>
                </a:solidFill>
                <a:effectLst/>
                <a:uLnTx/>
                <a:uFillTx/>
                <a:latin typeface="微软雅黑" panose="020B0503020204020204" charset="-122"/>
                <a:ea typeface="微软雅黑" panose="020B0503020204020204" charset="-122"/>
                <a:sym typeface="+mn-ea"/>
              </a:rPr>
              <a:t>           </a:t>
            </a:r>
            <a:r>
              <a:rPr lang="en-US" altLang="zh-CN" b="1" kern="0" noProof="0" dirty="0">
                <a:ln>
                  <a:noFill/>
                </a:ln>
                <a:solidFill>
                  <a:schemeClr val="tx1"/>
                </a:solidFill>
                <a:effectLst/>
                <a:uLnTx/>
                <a:uFillTx/>
                <a:latin typeface="微软雅黑" panose="020B0503020204020204" charset="-122"/>
                <a:ea typeface="微软雅黑" panose="020B0503020204020204" charset="-122"/>
                <a:sym typeface="+mn-ea"/>
              </a:rPr>
              <a:t>TS 28.500</a:t>
            </a:r>
            <a:endParaRPr lang="en-US" altLang="zh-CN" kern="0" noProof="0" dirty="0">
              <a:ln>
                <a:noFill/>
              </a:ln>
              <a:solidFill>
                <a:schemeClr val="tx1"/>
              </a:solidFill>
              <a:effectLst/>
              <a:uLnTx/>
              <a:uFillTx/>
              <a:latin typeface="微软雅黑" panose="020B0503020204020204" charset="-122"/>
              <a:ea typeface="微软雅黑" panose="020B0503020204020204" charset="-122"/>
              <a:sym typeface="+mn-ea"/>
            </a:endParaRPr>
          </a:p>
          <a:p>
            <a:r>
              <a:rPr kumimoji="0" lang="en-US" altLang="zh-CN" sz="12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rPr>
              <a:t>concept, architecture and requirements</a:t>
            </a:r>
            <a:endParaRPr kumimoji="0" lang="en-US" altLang="zh-CN" sz="12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endParaRPr>
          </a:p>
          <a:p>
            <a:endParaRPr kumimoji="0" lang="en-US" altLang="zh-CN" sz="12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endParaRPr>
          </a:p>
        </p:txBody>
      </p:sp>
      <p:sp>
        <p:nvSpPr>
          <p:cNvPr id="15" name="文本框 14"/>
          <p:cNvSpPr txBox="1"/>
          <p:nvPr/>
        </p:nvSpPr>
        <p:spPr>
          <a:xfrm>
            <a:off x="610870" y="3068955"/>
            <a:ext cx="1626870" cy="596265"/>
          </a:xfrm>
          <a:prstGeom prst="rect">
            <a:avLst/>
          </a:prstGeom>
          <a:noFill/>
        </p:spPr>
        <p:txBody>
          <a:bodyPr wrap="square" rtlCol="0">
            <a:noAutofit/>
          </a:bodyPr>
          <a:lstStyle/>
          <a:p>
            <a:r>
              <a:rPr lang="en-US" altLang="zh-CN" sz="1400" kern="0" noProof="0" dirty="0">
                <a:ln>
                  <a:noFill/>
                </a:ln>
                <a:solidFill>
                  <a:schemeClr val="accent3">
                    <a:lumMod val="50000"/>
                  </a:schemeClr>
                </a:solidFill>
                <a:effectLst/>
                <a:uLnTx/>
                <a:uFillTx/>
                <a:latin typeface="微软雅黑" panose="020B0503020204020204" charset="-122"/>
                <a:ea typeface="微软雅黑" panose="020B0503020204020204" charset="-122"/>
                <a:sym typeface="+mn-ea"/>
              </a:rPr>
              <a:t>  </a:t>
            </a:r>
            <a:r>
              <a:rPr lang="zh-CN" altLang="en-US" sz="1200" b="1">
                <a:latin typeface="微软雅黑" panose="020B0503020204020204" charset="-122"/>
                <a:ea typeface="微软雅黑" panose="020B0503020204020204" charset="-122"/>
                <a:sym typeface="+mn-ea"/>
              </a:rPr>
              <a:t>TS 28.5</a:t>
            </a:r>
            <a:r>
              <a:rPr lang="en-US" altLang="zh-CN" sz="1200" b="1">
                <a:latin typeface="微软雅黑" panose="020B0503020204020204" charset="-122"/>
                <a:ea typeface="微软雅黑" panose="020B0503020204020204" charset="-122"/>
                <a:sym typeface="+mn-ea"/>
              </a:rPr>
              <a:t>25-28.528</a:t>
            </a:r>
            <a:endParaRPr lang="en-US" altLang="zh-CN" sz="1200">
              <a:latin typeface="微软雅黑" panose="020B0503020204020204" charset="-122"/>
              <a:ea typeface="微软雅黑" panose="020B0503020204020204" charset="-122"/>
              <a:sym typeface="+mn-ea"/>
            </a:endParaRPr>
          </a:p>
          <a:p>
            <a:r>
              <a:rPr lang="en-US" altLang="zh-CN" sz="1000">
                <a:latin typeface="微软雅黑" panose="020B0503020204020204" charset="-122"/>
                <a:ea typeface="微软雅黑" panose="020B0503020204020204" charset="-122"/>
                <a:sym typeface="+mn-ea"/>
              </a:rPr>
              <a:t>     Life Cycle </a:t>
            </a:r>
            <a:endParaRPr lang="en-US" altLang="zh-CN" sz="1000">
              <a:latin typeface="微软雅黑" panose="020B0503020204020204" charset="-122"/>
              <a:ea typeface="微软雅黑" panose="020B0503020204020204" charset="-122"/>
              <a:sym typeface="+mn-ea"/>
            </a:endParaRPr>
          </a:p>
          <a:p>
            <a:r>
              <a:rPr lang="en-US" altLang="zh-CN" sz="1000">
                <a:latin typeface="微软雅黑" panose="020B0503020204020204" charset="-122"/>
                <a:ea typeface="微软雅黑" panose="020B0503020204020204" charset="-122"/>
                <a:sym typeface="+mn-ea"/>
              </a:rPr>
              <a:t>     Management</a:t>
            </a:r>
            <a:endParaRPr kumimoji="0" lang="en-US" altLang="zh-CN" sz="10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sym typeface="+mn-ea"/>
            </a:endParaRPr>
          </a:p>
        </p:txBody>
      </p:sp>
      <p:sp>
        <p:nvSpPr>
          <p:cNvPr id="16" name="文本框 15"/>
          <p:cNvSpPr txBox="1"/>
          <p:nvPr/>
        </p:nvSpPr>
        <p:spPr>
          <a:xfrm>
            <a:off x="2440305" y="3082290"/>
            <a:ext cx="1609090" cy="580390"/>
          </a:xfrm>
          <a:prstGeom prst="rect">
            <a:avLst/>
          </a:prstGeom>
          <a:noFill/>
        </p:spPr>
        <p:txBody>
          <a:bodyPr wrap="square" rtlCol="0">
            <a:noAutofit/>
          </a:bodyPr>
          <a:lstStyle/>
          <a:p>
            <a:r>
              <a:rPr lang="en-US" sz="1200" b="1">
                <a:latin typeface="微软雅黑" panose="020B0503020204020204" charset="-122"/>
                <a:ea typeface="微软雅黑" panose="020B0503020204020204" charset="-122"/>
                <a:sym typeface="+mn-ea"/>
              </a:rPr>
              <a:t> </a:t>
            </a:r>
            <a:r>
              <a:rPr sz="1200" b="1">
                <a:latin typeface="微软雅黑" panose="020B0503020204020204" charset="-122"/>
                <a:ea typeface="微软雅黑" panose="020B0503020204020204" charset="-122"/>
                <a:sym typeface="+mn-ea"/>
              </a:rPr>
              <a:t>TS 28.510-28.513</a:t>
            </a:r>
            <a:endParaRPr sz="1200" b="1">
              <a:latin typeface="微软雅黑" panose="020B0503020204020204" charset="-122"/>
              <a:ea typeface="微软雅黑" panose="020B0503020204020204" charset="-122"/>
              <a:sym typeface="+mn-ea"/>
            </a:endParaRPr>
          </a:p>
          <a:p>
            <a:r>
              <a:rPr sz="1000">
                <a:latin typeface="微软雅黑" panose="020B0503020204020204" charset="-122"/>
                <a:ea typeface="微软雅黑" panose="020B0503020204020204" charset="-122"/>
                <a:sym typeface="+mn-ea"/>
              </a:rPr>
              <a:t>Configuration</a:t>
            </a:r>
            <a:r>
              <a:rPr lang="en-US" sz="1000">
                <a:latin typeface="微软雅黑" panose="020B0503020204020204" charset="-122"/>
                <a:ea typeface="微软雅黑" panose="020B0503020204020204" charset="-122"/>
                <a:sym typeface="+mn-ea"/>
              </a:rPr>
              <a:t> </a:t>
            </a:r>
            <a:r>
              <a:rPr sz="1000">
                <a:latin typeface="微软雅黑" panose="020B0503020204020204" charset="-122"/>
                <a:ea typeface="微软雅黑" panose="020B0503020204020204" charset="-122"/>
                <a:sym typeface="+mn-ea"/>
              </a:rPr>
              <a:t>Management</a:t>
            </a:r>
            <a:endParaRPr kumimoji="0" lang="en-US" altLang="zh-CN" sz="10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sym typeface="+mn-ea"/>
            </a:endParaRPr>
          </a:p>
        </p:txBody>
      </p:sp>
      <p:sp>
        <p:nvSpPr>
          <p:cNvPr id="19" name="文本框 18"/>
          <p:cNvSpPr txBox="1"/>
          <p:nvPr/>
        </p:nvSpPr>
        <p:spPr>
          <a:xfrm>
            <a:off x="6018530" y="3053080"/>
            <a:ext cx="1617980" cy="595630"/>
          </a:xfrm>
          <a:prstGeom prst="rect">
            <a:avLst/>
          </a:prstGeom>
          <a:noFill/>
        </p:spPr>
        <p:txBody>
          <a:bodyPr wrap="square" rtlCol="0">
            <a:noAutofit/>
          </a:bodyPr>
          <a:lstStyle/>
          <a:p>
            <a:r>
              <a:rPr lang="zh-CN" altLang="en-US" sz="1200" b="1">
                <a:latin typeface="微软雅黑" panose="020B0503020204020204" charset="-122"/>
                <a:ea typeface="微软雅黑" panose="020B0503020204020204" charset="-122"/>
                <a:sym typeface="+mn-ea"/>
              </a:rPr>
              <a:t>TS 28.520-28.523</a:t>
            </a:r>
            <a:r>
              <a:rPr lang="en-US" altLang="zh-CN" sz="1400">
                <a:latin typeface="微软雅黑" panose="020B0503020204020204" charset="-122"/>
                <a:ea typeface="微软雅黑" panose="020B0503020204020204" charset="-122"/>
                <a:sym typeface="+mn-ea"/>
              </a:rPr>
              <a:t> </a:t>
            </a:r>
            <a:r>
              <a:rPr lang="zh-CN" altLang="en-US" sz="1000">
                <a:latin typeface="微软雅黑" panose="020B0503020204020204" charset="-122"/>
                <a:ea typeface="微软雅黑" panose="020B0503020204020204" charset="-122"/>
                <a:sym typeface="+mn-ea"/>
              </a:rPr>
              <a:t>Performance Management</a:t>
            </a:r>
            <a:endParaRPr kumimoji="0" lang="zh-CN" altLang="en-US" sz="10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sym typeface="+mn-ea"/>
            </a:endParaRPr>
          </a:p>
        </p:txBody>
      </p:sp>
      <p:sp>
        <p:nvSpPr>
          <p:cNvPr id="20" name="文本框 19"/>
          <p:cNvSpPr txBox="1"/>
          <p:nvPr/>
        </p:nvSpPr>
        <p:spPr>
          <a:xfrm>
            <a:off x="991870" y="4809490"/>
            <a:ext cx="1050290" cy="595630"/>
          </a:xfrm>
          <a:prstGeom prst="rect">
            <a:avLst/>
          </a:prstGeom>
          <a:noFill/>
        </p:spPr>
        <p:txBody>
          <a:bodyPr wrap="square" rtlCol="0">
            <a:noAutofit/>
          </a:bodyPr>
          <a:lstStyle/>
          <a:p>
            <a:r>
              <a:rPr lang="en-US" sz="1200" b="1">
                <a:latin typeface="微软雅黑" panose="020B0503020204020204" charset="-122"/>
                <a:ea typeface="微软雅黑" panose="020B0503020204020204" charset="-122"/>
                <a:sym typeface="+mn-ea"/>
              </a:rPr>
              <a:t> </a:t>
            </a:r>
            <a:r>
              <a:rPr sz="1200" b="1">
                <a:latin typeface="微软雅黑" panose="020B0503020204020204" charset="-122"/>
                <a:ea typeface="微软雅黑" panose="020B0503020204020204" charset="-122"/>
                <a:sym typeface="+mn-ea"/>
              </a:rPr>
              <a:t>TS </a:t>
            </a:r>
            <a:r>
              <a:rPr lang="en-US" sz="1200" b="1">
                <a:latin typeface="微软雅黑" panose="020B0503020204020204" charset="-122"/>
                <a:ea typeface="微软雅黑" panose="020B0503020204020204" charset="-122"/>
                <a:sym typeface="+mn-ea"/>
              </a:rPr>
              <a:t>28.531</a:t>
            </a:r>
            <a:endParaRPr sz="1200" b="1">
              <a:latin typeface="微软雅黑" panose="020B0503020204020204" charset="-122"/>
              <a:ea typeface="微软雅黑" panose="020B0503020204020204" charset="-122"/>
              <a:sym typeface="+mn-ea"/>
            </a:endParaRPr>
          </a:p>
          <a:p>
            <a:r>
              <a:rPr sz="1000">
                <a:latin typeface="微软雅黑" panose="020B0503020204020204" charset="-122"/>
                <a:ea typeface="微软雅黑" panose="020B0503020204020204" charset="-122"/>
                <a:sym typeface="+mn-ea"/>
              </a:rPr>
              <a:t>Provisioning</a:t>
            </a:r>
            <a:endParaRPr sz="1000">
              <a:latin typeface="微软雅黑" panose="020B0503020204020204" charset="-122"/>
              <a:ea typeface="微软雅黑" panose="020B0503020204020204" charset="-122"/>
              <a:sym typeface="+mn-ea"/>
            </a:endParaRPr>
          </a:p>
        </p:txBody>
      </p:sp>
      <p:sp>
        <p:nvSpPr>
          <p:cNvPr id="21" name="文本框 20"/>
          <p:cNvSpPr txBox="1"/>
          <p:nvPr/>
        </p:nvSpPr>
        <p:spPr>
          <a:xfrm>
            <a:off x="3882390" y="4809490"/>
            <a:ext cx="2402840" cy="595630"/>
          </a:xfrm>
          <a:prstGeom prst="rect">
            <a:avLst/>
          </a:prstGeom>
          <a:noFill/>
        </p:spPr>
        <p:txBody>
          <a:bodyPr wrap="square" rtlCol="0">
            <a:noAutofit/>
          </a:bodyPr>
          <a:lstStyle/>
          <a:p>
            <a:r>
              <a:rPr lang="en-US" sz="1200" b="1">
                <a:latin typeface="微软雅黑" panose="020B0503020204020204" charset="-122"/>
                <a:ea typeface="微软雅黑" panose="020B0503020204020204" charset="-122"/>
                <a:sym typeface="+mn-ea"/>
              </a:rPr>
              <a:t>              </a:t>
            </a:r>
            <a:r>
              <a:rPr sz="1200" b="1">
                <a:latin typeface="微软雅黑" panose="020B0503020204020204" charset="-122"/>
                <a:ea typeface="微软雅黑" panose="020B0503020204020204" charset="-122"/>
                <a:sym typeface="+mn-ea"/>
              </a:rPr>
              <a:t>TS </a:t>
            </a:r>
            <a:r>
              <a:rPr lang="en-US" sz="1200" b="1">
                <a:latin typeface="微软雅黑" panose="020B0503020204020204" charset="-122"/>
                <a:ea typeface="微软雅黑" panose="020B0503020204020204" charset="-122"/>
                <a:sym typeface="+mn-ea"/>
              </a:rPr>
              <a:t>28.533</a:t>
            </a:r>
            <a:endParaRPr sz="1200" b="1">
              <a:latin typeface="微软雅黑" panose="020B0503020204020204" charset="-122"/>
              <a:ea typeface="微软雅黑" panose="020B0503020204020204" charset="-122"/>
              <a:sym typeface="+mn-ea"/>
            </a:endParaRPr>
          </a:p>
          <a:p>
            <a:r>
              <a:rPr lang="en-US" sz="1000">
                <a:latin typeface="微软雅黑" panose="020B0503020204020204" charset="-122"/>
                <a:ea typeface="微软雅黑" panose="020B0503020204020204" charset="-122"/>
                <a:sym typeface="+mn-ea"/>
              </a:rPr>
              <a:t>service based management architecture</a:t>
            </a:r>
            <a:endParaRPr lang="en-US" sz="1000">
              <a:latin typeface="微软雅黑" panose="020B0503020204020204" charset="-122"/>
              <a:ea typeface="微软雅黑" panose="020B0503020204020204" charset="-122"/>
              <a:sym typeface="+mn-ea"/>
            </a:endParaRPr>
          </a:p>
        </p:txBody>
      </p:sp>
      <p:cxnSp>
        <p:nvCxnSpPr>
          <p:cNvPr id="32" name="直接连接符 31"/>
          <p:cNvCxnSpPr>
            <a:stCxn id="11" idx="0"/>
            <a:endCxn id="8" idx="2"/>
          </p:cNvCxnSpPr>
          <p:nvPr/>
        </p:nvCxnSpPr>
        <p:spPr>
          <a:xfrm flipV="1">
            <a:off x="1515110" y="3856355"/>
            <a:ext cx="1905" cy="857250"/>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33" name="直接连接符 32"/>
          <p:cNvCxnSpPr>
            <a:stCxn id="11" idx="3"/>
            <a:endCxn id="12" idx="1"/>
          </p:cNvCxnSpPr>
          <p:nvPr/>
        </p:nvCxnSpPr>
        <p:spPr>
          <a:xfrm>
            <a:off x="2313305" y="5107305"/>
            <a:ext cx="1393825" cy="0"/>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38" name="肘形连接符 37"/>
          <p:cNvCxnSpPr>
            <a:stCxn id="9" idx="3"/>
            <a:endCxn id="12" idx="3"/>
          </p:cNvCxnSpPr>
          <p:nvPr/>
        </p:nvCxnSpPr>
        <p:spPr>
          <a:xfrm>
            <a:off x="6323330" y="1788795"/>
            <a:ext cx="80010" cy="3318510"/>
          </a:xfrm>
          <a:prstGeom prst="bentConnector3">
            <a:avLst>
              <a:gd name="adj1" fmla="val 1838888"/>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39" name="直接连接符 38"/>
          <p:cNvCxnSpPr/>
          <p:nvPr/>
        </p:nvCxnSpPr>
        <p:spPr>
          <a:xfrm flipH="1">
            <a:off x="6090920" y="6108700"/>
            <a:ext cx="509905" cy="1905"/>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sp>
        <p:nvSpPr>
          <p:cNvPr id="40" name="文本框 39"/>
          <p:cNvSpPr txBox="1"/>
          <p:nvPr/>
        </p:nvSpPr>
        <p:spPr>
          <a:xfrm>
            <a:off x="6594475" y="5948680"/>
            <a:ext cx="1080135" cy="233045"/>
          </a:xfrm>
          <a:prstGeom prst="rect">
            <a:avLst/>
          </a:prstGeom>
          <a:noFill/>
        </p:spPr>
        <p:txBody>
          <a:bodyPr wrap="square" rtlCol="0" anchor="t">
            <a:noAutofit/>
          </a:bodyPr>
          <a:lstStyle/>
          <a:p>
            <a:r>
              <a:rPr sz="1200" kern="0">
                <a:latin typeface="微软雅黑" panose="020B0503020204020204" charset="-122"/>
                <a:ea typeface="微软雅黑" panose="020B0503020204020204" charset="-122"/>
                <a:sym typeface="+mn-ea"/>
              </a:rPr>
              <a:t>Reference</a:t>
            </a:r>
            <a:endParaRPr sz="1200" kern="0">
              <a:latin typeface="微软雅黑" panose="020B0503020204020204" charset="-122"/>
              <a:ea typeface="微软雅黑" panose="020B0503020204020204" charset="-122"/>
              <a:sym typeface="+mn-ea"/>
            </a:endParaRPr>
          </a:p>
          <a:p>
            <a:endParaRPr lang="zh-CN" altLang="en-US" sz="1000">
              <a:latin typeface="微软雅黑" panose="020B0503020204020204" charset="-122"/>
              <a:ea typeface="微软雅黑" panose="020B0503020204020204" charset="-122"/>
              <a:sym typeface="+mn-ea"/>
            </a:endParaRPr>
          </a:p>
        </p:txBody>
      </p:sp>
      <p:sp>
        <p:nvSpPr>
          <p:cNvPr id="42" name="文本框 41"/>
          <p:cNvSpPr txBox="1"/>
          <p:nvPr/>
        </p:nvSpPr>
        <p:spPr>
          <a:xfrm>
            <a:off x="8195945" y="2500630"/>
            <a:ext cx="3625215" cy="1599565"/>
          </a:xfrm>
          <a:prstGeom prst="rect">
            <a:avLst/>
          </a:prstGeom>
          <a:noFill/>
        </p:spPr>
        <p:txBody>
          <a:bodyPr wrap="square" rtlCol="0" anchor="t">
            <a:spAutoFit/>
          </a:bodyPr>
          <a:lstStyle/>
          <a:p>
            <a:pPr marL="0" indent="0">
              <a:buFont typeface="Arial" panose="020B0604020202020204" pitchFamily="34" charset="0"/>
              <a:buNone/>
            </a:pPr>
            <a:r>
              <a:rPr lang="en-US" sz="1400" b="1" dirty="0">
                <a:latin typeface="+mn-lt"/>
                <a:cs typeface="+mn-cs"/>
                <a:sym typeface="+mn-ea"/>
              </a:rPr>
              <a:t>advantages</a:t>
            </a:r>
            <a:endParaRPr lang="en-US" sz="1400" b="1" dirty="0">
              <a:latin typeface="+mn-lt"/>
              <a:cs typeface="+mn-cs"/>
              <a:sym typeface="+mn-ea"/>
            </a:endParaRPr>
          </a:p>
          <a:p>
            <a:pPr marL="285750" indent="-285750">
              <a:buFont typeface="Arial" panose="020B0604020202020204" pitchFamily="34" charset="0"/>
              <a:buChar char="•"/>
            </a:pPr>
            <a:r>
              <a:rPr lang="en-US" sz="1400" dirty="0">
                <a:latin typeface="+mn-lt"/>
                <a:cs typeface="+mn-cs"/>
                <a:sym typeface="+mn-ea"/>
              </a:rPr>
              <a:t>There is no need to distinguish between the new TS and the old TS</a:t>
            </a:r>
            <a:endParaRPr lang="en-US" sz="1400" dirty="0">
              <a:latin typeface="+mn-lt"/>
              <a:cs typeface="+mn-cs"/>
              <a:sym typeface="+mn-ea"/>
            </a:endParaRPr>
          </a:p>
          <a:p>
            <a:pPr marL="0" indent="0">
              <a:buFont typeface="Arial" panose="020B0604020202020204" pitchFamily="34" charset="0"/>
              <a:buNone/>
            </a:pPr>
            <a:r>
              <a:rPr lang="en-US" sz="1400" b="1" dirty="0">
                <a:latin typeface="+mn-lt"/>
                <a:cs typeface="+mn-cs"/>
                <a:sym typeface="+mn-ea"/>
              </a:rPr>
              <a:t>disadvantages</a:t>
            </a:r>
            <a:endParaRPr lang="en-US" sz="1400" b="1" dirty="0">
              <a:latin typeface="+mn-lt"/>
              <a:cs typeface="+mn-cs"/>
              <a:sym typeface="+mn-ea"/>
            </a:endParaRPr>
          </a:p>
          <a:p>
            <a:pPr marL="285750" indent="-285750">
              <a:buFont typeface="Arial" panose="020B0604020202020204" pitchFamily="34" charset="0"/>
              <a:buChar char="•"/>
            </a:pPr>
            <a:r>
              <a:rPr lang="en-US" altLang="en-US" sz="1400" dirty="0">
                <a:latin typeface="+mn-lt"/>
                <a:cs typeface="+mn-cs"/>
                <a:sym typeface="+mn-ea"/>
              </a:rPr>
              <a:t>The scope of influence is large,  maybe requires much time for careful assessment to avoid adverse effects on other TSs.</a:t>
            </a:r>
            <a:endParaRPr lang="en-US" altLang="en-US" sz="1400" dirty="0">
              <a:latin typeface="+mn-lt"/>
              <a:cs typeface="+mn-cs"/>
              <a:sym typeface="+mn-ea"/>
            </a:endParaRPr>
          </a:p>
        </p:txBody>
      </p:sp>
      <p:cxnSp>
        <p:nvCxnSpPr>
          <p:cNvPr id="6" name="肘形连接符 5"/>
          <p:cNvCxnSpPr>
            <a:stCxn id="9" idx="2"/>
            <a:endCxn id="15" idx="0"/>
          </p:cNvCxnSpPr>
          <p:nvPr/>
        </p:nvCxnSpPr>
        <p:spPr>
          <a:xfrm rot="5400000">
            <a:off x="2398713" y="1172528"/>
            <a:ext cx="922020" cy="2870835"/>
          </a:xfrm>
          <a:prstGeom prst="bentConnector3">
            <a:avLst>
              <a:gd name="adj1" fmla="val 49966"/>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7" name="肘形连接符 6"/>
          <p:cNvCxnSpPr>
            <a:stCxn id="9" idx="2"/>
            <a:endCxn id="13" idx="0"/>
          </p:cNvCxnSpPr>
          <p:nvPr/>
        </p:nvCxnSpPr>
        <p:spPr>
          <a:xfrm rot="5400000" flipV="1">
            <a:off x="5081588" y="1360488"/>
            <a:ext cx="922020" cy="2494915"/>
          </a:xfrm>
          <a:prstGeom prst="bentConnector3">
            <a:avLst>
              <a:gd name="adj1" fmla="val 49966"/>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17" name="肘形连接符 16"/>
          <p:cNvCxnSpPr>
            <a:stCxn id="3" idx="2"/>
            <a:endCxn id="12" idx="0"/>
          </p:cNvCxnSpPr>
          <p:nvPr/>
        </p:nvCxnSpPr>
        <p:spPr>
          <a:xfrm rot="5400000" flipV="1">
            <a:off x="3723323" y="3381693"/>
            <a:ext cx="857250" cy="1806575"/>
          </a:xfrm>
          <a:prstGeom prst="bentConnector3">
            <a:avLst>
              <a:gd name="adj1" fmla="val 49963"/>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22" name="肘形连接符 21"/>
          <p:cNvCxnSpPr>
            <a:stCxn id="13" idx="2"/>
          </p:cNvCxnSpPr>
          <p:nvPr/>
        </p:nvCxnSpPr>
        <p:spPr>
          <a:xfrm rot="5400000">
            <a:off x="5706745" y="3198495"/>
            <a:ext cx="428625" cy="1737995"/>
          </a:xfrm>
          <a:prstGeom prst="bentConnector2">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24" name="直接连接符 23"/>
          <p:cNvCxnSpPr>
            <a:endCxn id="3" idx="0"/>
          </p:cNvCxnSpPr>
          <p:nvPr/>
        </p:nvCxnSpPr>
        <p:spPr>
          <a:xfrm>
            <a:off x="3248660" y="2611120"/>
            <a:ext cx="0" cy="457835"/>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26" name="直接连接符 25"/>
          <p:cNvCxnSpPr/>
          <p:nvPr/>
        </p:nvCxnSpPr>
        <p:spPr>
          <a:xfrm>
            <a:off x="5082540" y="2611755"/>
            <a:ext cx="0" cy="457835"/>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29" name="直接连接符 28"/>
          <p:cNvCxnSpPr/>
          <p:nvPr/>
        </p:nvCxnSpPr>
        <p:spPr>
          <a:xfrm>
            <a:off x="5055235" y="3853180"/>
            <a:ext cx="0" cy="457835"/>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sp>
        <p:nvSpPr>
          <p:cNvPr id="41" name="文本框 40"/>
          <p:cNvSpPr txBox="1"/>
          <p:nvPr/>
        </p:nvSpPr>
        <p:spPr>
          <a:xfrm>
            <a:off x="4255135" y="3071495"/>
            <a:ext cx="1617980" cy="595630"/>
          </a:xfrm>
          <a:prstGeom prst="rect">
            <a:avLst/>
          </a:prstGeom>
          <a:noFill/>
        </p:spPr>
        <p:txBody>
          <a:bodyPr wrap="square" rtlCol="0">
            <a:noAutofit/>
          </a:bodyPr>
          <a:p>
            <a:r>
              <a:rPr lang="zh-CN" altLang="en-US" sz="1200" b="1">
                <a:latin typeface="微软雅黑" panose="020B0503020204020204" charset="-122"/>
                <a:ea typeface="微软雅黑" panose="020B0503020204020204" charset="-122"/>
                <a:sym typeface="+mn-ea"/>
              </a:rPr>
              <a:t>TS 28.</a:t>
            </a:r>
            <a:r>
              <a:rPr lang="en-US" altLang="zh-CN" sz="1200" b="1">
                <a:latin typeface="微软雅黑" panose="020B0503020204020204" charset="-122"/>
                <a:ea typeface="微软雅黑" panose="020B0503020204020204" charset="-122"/>
                <a:sym typeface="+mn-ea"/>
              </a:rPr>
              <a:t>515</a:t>
            </a:r>
            <a:r>
              <a:rPr lang="zh-CN" altLang="en-US" sz="1200" b="1">
                <a:latin typeface="微软雅黑" panose="020B0503020204020204" charset="-122"/>
                <a:ea typeface="微软雅黑" panose="020B0503020204020204" charset="-122"/>
                <a:sym typeface="+mn-ea"/>
              </a:rPr>
              <a:t>-28.5</a:t>
            </a:r>
            <a:r>
              <a:rPr lang="en-US" altLang="zh-CN" sz="1200" b="1">
                <a:latin typeface="微软雅黑" panose="020B0503020204020204" charset="-122"/>
                <a:ea typeface="微软雅黑" panose="020B0503020204020204" charset="-122"/>
                <a:sym typeface="+mn-ea"/>
              </a:rPr>
              <a:t>18</a:t>
            </a:r>
            <a:r>
              <a:rPr lang="en-US" altLang="zh-CN" sz="1400">
                <a:latin typeface="微软雅黑" panose="020B0503020204020204" charset="-122"/>
                <a:ea typeface="微软雅黑" panose="020B0503020204020204" charset="-122"/>
                <a:sym typeface="+mn-ea"/>
              </a:rPr>
              <a:t> </a:t>
            </a:r>
            <a:r>
              <a:rPr lang="en-US" altLang="zh-CN" sz="1000">
                <a:latin typeface="微软雅黑" panose="020B0503020204020204" charset="-122"/>
                <a:ea typeface="微软雅黑" panose="020B0503020204020204" charset="-122"/>
                <a:sym typeface="+mn-ea"/>
              </a:rPr>
              <a:t>Fault</a:t>
            </a:r>
            <a:endParaRPr lang="en-US" altLang="zh-CN" sz="1000">
              <a:latin typeface="微软雅黑" panose="020B0503020204020204" charset="-122"/>
              <a:ea typeface="微软雅黑" panose="020B0503020204020204" charset="-122"/>
              <a:sym typeface="+mn-ea"/>
            </a:endParaRPr>
          </a:p>
          <a:p>
            <a:r>
              <a:rPr lang="zh-CN" altLang="en-US" sz="1000">
                <a:latin typeface="微软雅黑" panose="020B0503020204020204" charset="-122"/>
                <a:ea typeface="微软雅黑" panose="020B0503020204020204" charset="-122"/>
                <a:sym typeface="+mn-ea"/>
              </a:rPr>
              <a:t>Management</a:t>
            </a:r>
            <a:endParaRPr kumimoji="0" lang="zh-CN" altLang="en-US" sz="10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sym typeface="+mn-ea"/>
            </a:endParaRP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430" y="110490"/>
            <a:ext cx="9539605" cy="909955"/>
          </a:xfrm>
        </p:spPr>
        <p:txBody>
          <a:bodyPr/>
          <a:lstStyle/>
          <a:p>
            <a:r>
              <a:rPr lang="en-US" altLang="zh-CN" sz="2800" dirty="0">
                <a:sym typeface="+mn-ea"/>
              </a:rPr>
              <a:t>What happens  update existing TSs but also compile new TS</a:t>
            </a:r>
            <a:endParaRPr lang="zh-CN" altLang="en-US" sz="2800" dirty="0"/>
          </a:p>
        </p:txBody>
      </p:sp>
      <p:sp>
        <p:nvSpPr>
          <p:cNvPr id="4" name="矩形 3"/>
          <p:cNvSpPr/>
          <p:nvPr/>
        </p:nvSpPr>
        <p:spPr>
          <a:xfrm>
            <a:off x="2118995" y="5555615"/>
            <a:ext cx="2759710" cy="659130"/>
          </a:xfrm>
          <a:prstGeom prst="rect">
            <a:avLst/>
          </a:prstGeom>
          <a:noFill/>
          <a:ln w="9525" cap="flat" cmpd="sng" algn="ctr">
            <a:solidFill>
              <a:schemeClr val="accent2">
                <a:lumMod val="75000"/>
              </a:schemeClr>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5" name="文本框 4"/>
          <p:cNvSpPr txBox="1"/>
          <p:nvPr/>
        </p:nvSpPr>
        <p:spPr>
          <a:xfrm>
            <a:off x="2448560" y="5616575"/>
            <a:ext cx="1957070" cy="445135"/>
          </a:xfrm>
          <a:prstGeom prst="rect">
            <a:avLst/>
          </a:prstGeom>
          <a:noFill/>
        </p:spPr>
        <p:txBody>
          <a:bodyPr wrap="square" rtlCol="0">
            <a:noAutofit/>
          </a:bodyPr>
          <a:lstStyle/>
          <a:p>
            <a:r>
              <a:rPr lang="en-US" sz="1200" b="1">
                <a:latin typeface="微软雅黑" panose="020B0503020204020204" charset="-122"/>
                <a:ea typeface="微软雅黑" panose="020B0503020204020204" charset="-122"/>
                <a:sym typeface="+mn-ea"/>
              </a:rPr>
              <a:t>           </a:t>
            </a:r>
            <a:r>
              <a:rPr sz="1200" b="1">
                <a:latin typeface="微软雅黑" panose="020B0503020204020204" charset="-122"/>
                <a:ea typeface="微软雅黑" panose="020B0503020204020204" charset="-122"/>
                <a:sym typeface="+mn-ea"/>
              </a:rPr>
              <a:t>TS </a:t>
            </a:r>
            <a:r>
              <a:rPr lang="en-US" sz="1200" b="1">
                <a:latin typeface="微软雅黑" panose="020B0503020204020204" charset="-122"/>
                <a:ea typeface="微软雅黑" panose="020B0503020204020204" charset="-122"/>
                <a:sym typeface="+mn-ea"/>
              </a:rPr>
              <a:t>28.xyz</a:t>
            </a:r>
            <a:endParaRPr sz="1200" b="1">
              <a:latin typeface="微软雅黑" panose="020B0503020204020204" charset="-122"/>
              <a:ea typeface="微软雅黑" panose="020B0503020204020204" charset="-122"/>
              <a:sym typeface="+mn-ea"/>
            </a:endParaRPr>
          </a:p>
          <a:p>
            <a:endParaRPr lang="en-US" sz="1000">
              <a:latin typeface="微软雅黑" panose="020B0503020204020204" charset="-122"/>
              <a:ea typeface="微软雅黑" panose="020B0503020204020204" charset="-122"/>
              <a:sym typeface="+mn-ea"/>
            </a:endParaRPr>
          </a:p>
        </p:txBody>
      </p:sp>
      <p:sp>
        <p:nvSpPr>
          <p:cNvPr id="7" name="文本框 6"/>
          <p:cNvSpPr txBox="1"/>
          <p:nvPr/>
        </p:nvSpPr>
        <p:spPr>
          <a:xfrm>
            <a:off x="2198370" y="5886450"/>
            <a:ext cx="2717165" cy="245110"/>
          </a:xfrm>
          <a:prstGeom prst="rect">
            <a:avLst/>
          </a:prstGeom>
          <a:noFill/>
        </p:spPr>
        <p:txBody>
          <a:bodyPr wrap="square" rtlCol="0" anchor="t">
            <a:spAutoFit/>
          </a:bodyPr>
          <a:lstStyle/>
          <a:p>
            <a:r>
              <a:rPr lang="en-US" altLang="zh-CN" sz="1000" kern="0" noProof="0" dirty="0">
                <a:ln>
                  <a:noFill/>
                </a:ln>
                <a:effectLst/>
                <a:uLnTx/>
                <a:uFillTx/>
                <a:latin typeface="微软雅黑" panose="020B0503020204020204" charset="-122"/>
                <a:ea typeface="微软雅黑" panose="020B0503020204020204" charset="-122"/>
                <a:sym typeface="+mn-ea"/>
              </a:rPr>
              <a:t>concept, architecture and requirements</a:t>
            </a:r>
            <a:endParaRPr lang="en-US" altLang="zh-CN" sz="1000" kern="0" noProof="0" dirty="0">
              <a:ln>
                <a:noFill/>
              </a:ln>
              <a:effectLst/>
              <a:uLnTx/>
              <a:uFillTx/>
              <a:latin typeface="微软雅黑" panose="020B0503020204020204" charset="-122"/>
              <a:ea typeface="微软雅黑" panose="020B0503020204020204" charset="-122"/>
              <a:sym typeface="+mn-ea"/>
            </a:endParaRPr>
          </a:p>
        </p:txBody>
      </p:sp>
      <p:sp>
        <p:nvSpPr>
          <p:cNvPr id="25" name="文本框 24"/>
          <p:cNvSpPr txBox="1"/>
          <p:nvPr/>
        </p:nvSpPr>
        <p:spPr>
          <a:xfrm>
            <a:off x="5017770" y="5562600"/>
            <a:ext cx="2717165" cy="553085"/>
          </a:xfrm>
          <a:prstGeom prst="rect">
            <a:avLst/>
          </a:prstGeom>
          <a:noFill/>
        </p:spPr>
        <p:txBody>
          <a:bodyPr wrap="square" rtlCol="0" anchor="t">
            <a:spAutoFit/>
          </a:bodyPr>
          <a:lstStyle/>
          <a:p>
            <a:r>
              <a:rPr lang="en-US" altLang="zh-CN" sz="1000" kern="0" noProof="0" dirty="0">
                <a:ln>
                  <a:noFill/>
                </a:ln>
                <a:effectLst/>
                <a:uLnTx/>
                <a:uFillTx/>
                <a:latin typeface="微软雅黑" panose="020B0503020204020204" charset="-122"/>
                <a:ea typeface="微软雅黑" panose="020B0503020204020204" charset="-122"/>
                <a:sym typeface="+mn-ea"/>
              </a:rPr>
              <a:t>create a new TS at R19, mainly focus on the concept, architecture and requirements,.etc,  just like TS 28.500 </a:t>
            </a:r>
            <a:endParaRPr lang="en-US" altLang="zh-CN" sz="1000" kern="0" noProof="0" dirty="0">
              <a:ln>
                <a:noFill/>
              </a:ln>
              <a:effectLst/>
              <a:uLnTx/>
              <a:uFillTx/>
              <a:latin typeface="微软雅黑" panose="020B0503020204020204" charset="-122"/>
              <a:ea typeface="微软雅黑" panose="020B0503020204020204" charset="-122"/>
              <a:sym typeface="+mn-ea"/>
            </a:endParaRPr>
          </a:p>
        </p:txBody>
      </p:sp>
      <p:sp>
        <p:nvSpPr>
          <p:cNvPr id="41" name="文本框 40"/>
          <p:cNvSpPr txBox="1"/>
          <p:nvPr/>
        </p:nvSpPr>
        <p:spPr>
          <a:xfrm>
            <a:off x="8022590" y="2350770"/>
            <a:ext cx="3815080" cy="1814830"/>
          </a:xfrm>
          <a:prstGeom prst="rect">
            <a:avLst/>
          </a:prstGeom>
          <a:noFill/>
        </p:spPr>
        <p:txBody>
          <a:bodyPr wrap="square" rtlCol="0" anchor="t">
            <a:spAutoFit/>
          </a:bodyPr>
          <a:lstStyle/>
          <a:p>
            <a:pPr marL="0" indent="0">
              <a:buFont typeface="Arial" panose="020B0604020202020204" pitchFamily="34" charset="0"/>
              <a:buNone/>
            </a:pPr>
            <a:r>
              <a:rPr lang="en-US" sz="1400" b="1" dirty="0">
                <a:latin typeface="+mn-lt"/>
                <a:cs typeface="+mn-cs"/>
                <a:sym typeface="+mn-ea"/>
              </a:rPr>
              <a:t>advantages</a:t>
            </a:r>
            <a:endParaRPr lang="en-US" sz="1400" b="1" dirty="0">
              <a:latin typeface="+mn-lt"/>
              <a:cs typeface="+mn-cs"/>
              <a:sym typeface="+mn-ea"/>
            </a:endParaRPr>
          </a:p>
          <a:p>
            <a:pPr marL="285750" indent="-285750">
              <a:buFont typeface="Arial" panose="020B0604020202020204" pitchFamily="34" charset="0"/>
              <a:buChar char="•"/>
            </a:pPr>
            <a:r>
              <a:rPr lang="en-US" sz="1400" dirty="0">
                <a:latin typeface="+mn-lt"/>
                <a:cs typeface="+mn-cs"/>
                <a:sym typeface="+mn-ea"/>
              </a:rPr>
              <a:t>The potential impact is more clearer</a:t>
            </a:r>
            <a:endParaRPr lang="en-US" sz="1400" dirty="0">
              <a:latin typeface="+mn-lt"/>
              <a:cs typeface="+mn-cs"/>
              <a:sym typeface="+mn-ea"/>
            </a:endParaRPr>
          </a:p>
          <a:p>
            <a:pPr marL="285750" indent="-285750">
              <a:buFont typeface="Arial" panose="020B0604020202020204" pitchFamily="34" charset="0"/>
              <a:buChar char="•"/>
            </a:pPr>
            <a:r>
              <a:rPr lang="en-US" sz="1400" dirty="0">
                <a:latin typeface="+mn-lt"/>
                <a:cs typeface="+mn-cs"/>
                <a:sym typeface="+mn-ea"/>
              </a:rPr>
              <a:t>more convenient to continue working in the future phase,for example, if needed, we can only update the new TS 28.xyz  in Realease 20</a:t>
            </a:r>
            <a:endParaRPr lang="en-US" sz="1400" dirty="0">
              <a:latin typeface="+mn-lt"/>
              <a:cs typeface="+mn-cs"/>
              <a:sym typeface="+mn-ea"/>
            </a:endParaRPr>
          </a:p>
          <a:p>
            <a:pPr marL="0" indent="0">
              <a:buFont typeface="Arial" panose="020B0604020202020204" pitchFamily="34" charset="0"/>
              <a:buNone/>
            </a:pPr>
            <a:r>
              <a:rPr lang="en-US" sz="1400" b="1" dirty="0">
                <a:latin typeface="+mn-lt"/>
                <a:cs typeface="+mn-cs"/>
                <a:sym typeface="+mn-ea"/>
              </a:rPr>
              <a:t>disadvantages</a:t>
            </a:r>
            <a:endParaRPr lang="en-US" sz="1400" b="1" dirty="0">
              <a:latin typeface="+mn-lt"/>
              <a:cs typeface="+mn-cs"/>
              <a:sym typeface="+mn-ea"/>
            </a:endParaRPr>
          </a:p>
          <a:p>
            <a:pPr marL="285750" indent="-285750">
              <a:buFont typeface="Arial" panose="020B0604020202020204" pitchFamily="34" charset="0"/>
              <a:buChar char="•"/>
            </a:pPr>
            <a:r>
              <a:rPr lang="en-US" altLang="en-US" sz="1400" dirty="0">
                <a:latin typeface="+mn-lt"/>
                <a:cs typeface="+mn-cs"/>
                <a:sym typeface="+mn-ea"/>
              </a:rPr>
              <a:t>The relationship between the new TS and the existing TSs need to be distinguished</a:t>
            </a:r>
            <a:endParaRPr lang="en-US" altLang="en-US" sz="1400" dirty="0">
              <a:latin typeface="+mn-lt"/>
              <a:cs typeface="+mn-cs"/>
              <a:sym typeface="+mn-ea"/>
            </a:endParaRPr>
          </a:p>
        </p:txBody>
      </p:sp>
      <p:sp>
        <p:nvSpPr>
          <p:cNvPr id="58" name="矩形 57"/>
          <p:cNvSpPr/>
          <p:nvPr/>
        </p:nvSpPr>
        <p:spPr>
          <a:xfrm>
            <a:off x="2299335" y="2501265"/>
            <a:ext cx="1602105"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59" name="矩形 58"/>
          <p:cNvSpPr/>
          <p:nvPr/>
        </p:nvSpPr>
        <p:spPr>
          <a:xfrm>
            <a:off x="572135" y="2501265"/>
            <a:ext cx="1593215"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60" name="矩形 59"/>
          <p:cNvSpPr/>
          <p:nvPr/>
        </p:nvSpPr>
        <p:spPr>
          <a:xfrm>
            <a:off x="2118360" y="862330"/>
            <a:ext cx="4057015" cy="716915"/>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61" name="矩形 60"/>
          <p:cNvSpPr/>
          <p:nvPr/>
        </p:nvSpPr>
        <p:spPr>
          <a:xfrm>
            <a:off x="4018915" y="2501265"/>
            <a:ext cx="1753235"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1" i="0" u="none" strike="noStrike" cap="none" normalizeH="0" baseline="0">
              <a:ln>
                <a:noFill/>
              </a:ln>
              <a:solidFill>
                <a:schemeClr val="tx1"/>
              </a:solidFill>
              <a:effectLst/>
              <a:latin typeface="Arial" panose="020B0604020202020204" pitchFamily="34" charset="0"/>
            </a:endParaRPr>
          </a:p>
        </p:txBody>
      </p:sp>
      <p:sp>
        <p:nvSpPr>
          <p:cNvPr id="62" name="矩形 61"/>
          <p:cNvSpPr/>
          <p:nvPr/>
        </p:nvSpPr>
        <p:spPr>
          <a:xfrm>
            <a:off x="568325" y="4145915"/>
            <a:ext cx="1959610"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63" name="矩形 62"/>
          <p:cNvSpPr/>
          <p:nvPr/>
        </p:nvSpPr>
        <p:spPr>
          <a:xfrm>
            <a:off x="3559175" y="4145915"/>
            <a:ext cx="2696210" cy="78740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0" i="0" u="none" strike="noStrike" cap="none" normalizeH="0" baseline="0">
              <a:ln>
                <a:noFill/>
              </a:ln>
              <a:solidFill>
                <a:schemeClr val="tx1"/>
              </a:solidFill>
              <a:effectLst/>
              <a:latin typeface="Arial" panose="020B0604020202020204" pitchFamily="34" charset="0"/>
            </a:endParaRPr>
          </a:p>
        </p:txBody>
      </p:sp>
      <p:sp>
        <p:nvSpPr>
          <p:cNvPr id="64" name="矩形 63"/>
          <p:cNvSpPr/>
          <p:nvPr/>
        </p:nvSpPr>
        <p:spPr>
          <a:xfrm>
            <a:off x="5882640" y="2501265"/>
            <a:ext cx="1518285" cy="784860"/>
          </a:xfrm>
          <a:prstGeom prst="rect">
            <a:avLst/>
          </a:pr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1000" b="1" i="0" u="none" strike="noStrike" cap="none" normalizeH="0" baseline="0">
              <a:ln>
                <a:noFill/>
              </a:ln>
              <a:solidFill>
                <a:schemeClr val="tx1"/>
              </a:solidFill>
              <a:effectLst/>
              <a:latin typeface="Arial" panose="020B0604020202020204" pitchFamily="34" charset="0"/>
            </a:endParaRPr>
          </a:p>
        </p:txBody>
      </p:sp>
      <p:sp>
        <p:nvSpPr>
          <p:cNvPr id="65" name="文本框 64"/>
          <p:cNvSpPr txBox="1"/>
          <p:nvPr/>
        </p:nvSpPr>
        <p:spPr>
          <a:xfrm>
            <a:off x="2684780" y="893445"/>
            <a:ext cx="3152140" cy="473075"/>
          </a:xfrm>
          <a:prstGeom prst="rect">
            <a:avLst/>
          </a:prstGeom>
          <a:noFill/>
        </p:spPr>
        <p:txBody>
          <a:bodyPr wrap="square" rtlCol="0">
            <a:noAutofit/>
          </a:bodyPr>
          <a:lstStyle/>
          <a:p>
            <a:r>
              <a:rPr lang="en-US" altLang="zh-CN" kern="0" noProof="0" dirty="0">
                <a:ln>
                  <a:noFill/>
                </a:ln>
                <a:solidFill>
                  <a:schemeClr val="accent3">
                    <a:lumMod val="50000"/>
                  </a:schemeClr>
                </a:solidFill>
                <a:effectLst/>
                <a:uLnTx/>
                <a:uFillTx/>
                <a:latin typeface="微软雅黑" panose="020B0503020204020204" charset="-122"/>
                <a:ea typeface="微软雅黑" panose="020B0503020204020204" charset="-122"/>
                <a:sym typeface="+mn-ea"/>
              </a:rPr>
              <a:t>      </a:t>
            </a:r>
            <a:r>
              <a:rPr lang="en-US" altLang="zh-CN" kern="0" noProof="0" dirty="0">
                <a:ln>
                  <a:noFill/>
                </a:ln>
                <a:solidFill>
                  <a:schemeClr val="tx1"/>
                </a:solidFill>
                <a:effectLst/>
                <a:uLnTx/>
                <a:uFillTx/>
                <a:latin typeface="微软雅黑" panose="020B0503020204020204" charset="-122"/>
                <a:ea typeface="微软雅黑" panose="020B0503020204020204" charset="-122"/>
                <a:sym typeface="+mn-ea"/>
              </a:rPr>
              <a:t>           </a:t>
            </a:r>
            <a:r>
              <a:rPr lang="en-US" altLang="zh-CN" b="1" kern="0" noProof="0" dirty="0">
                <a:ln>
                  <a:noFill/>
                </a:ln>
                <a:solidFill>
                  <a:schemeClr val="tx1"/>
                </a:solidFill>
                <a:effectLst/>
                <a:uLnTx/>
                <a:uFillTx/>
                <a:latin typeface="微软雅黑" panose="020B0503020204020204" charset="-122"/>
                <a:ea typeface="微软雅黑" panose="020B0503020204020204" charset="-122"/>
                <a:sym typeface="+mn-ea"/>
              </a:rPr>
              <a:t>TS28.500</a:t>
            </a:r>
            <a:endParaRPr lang="en-US" altLang="zh-CN" kern="0" noProof="0" dirty="0">
              <a:ln>
                <a:noFill/>
              </a:ln>
              <a:solidFill>
                <a:schemeClr val="tx1"/>
              </a:solidFill>
              <a:effectLst/>
              <a:uLnTx/>
              <a:uFillTx/>
              <a:latin typeface="微软雅黑" panose="020B0503020204020204" charset="-122"/>
              <a:ea typeface="微软雅黑" panose="020B0503020204020204" charset="-122"/>
              <a:sym typeface="+mn-ea"/>
            </a:endParaRPr>
          </a:p>
          <a:p>
            <a:r>
              <a:rPr kumimoji="0" lang="en-US" altLang="zh-CN" sz="12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rPr>
              <a:t>concept, architecture and requirements</a:t>
            </a:r>
            <a:endParaRPr kumimoji="0" lang="en-US" altLang="zh-CN" sz="12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endParaRPr>
          </a:p>
          <a:p>
            <a:endParaRPr kumimoji="0" lang="en-US" altLang="zh-CN" sz="12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endParaRPr>
          </a:p>
        </p:txBody>
      </p:sp>
      <p:sp>
        <p:nvSpPr>
          <p:cNvPr id="66" name="文本框 65"/>
          <p:cNvSpPr txBox="1"/>
          <p:nvPr/>
        </p:nvSpPr>
        <p:spPr>
          <a:xfrm>
            <a:off x="462915" y="2501900"/>
            <a:ext cx="1626870" cy="595630"/>
          </a:xfrm>
          <a:prstGeom prst="rect">
            <a:avLst/>
          </a:prstGeom>
          <a:noFill/>
        </p:spPr>
        <p:txBody>
          <a:bodyPr wrap="square" rtlCol="0">
            <a:noAutofit/>
          </a:bodyPr>
          <a:lstStyle/>
          <a:p>
            <a:r>
              <a:rPr lang="en-US" altLang="zh-CN" sz="1400" kern="0" noProof="0" dirty="0">
                <a:ln>
                  <a:noFill/>
                </a:ln>
                <a:solidFill>
                  <a:schemeClr val="accent3">
                    <a:lumMod val="50000"/>
                  </a:schemeClr>
                </a:solidFill>
                <a:effectLst/>
                <a:uLnTx/>
                <a:uFillTx/>
                <a:latin typeface="微软雅黑" panose="020B0503020204020204" charset="-122"/>
                <a:ea typeface="微软雅黑" panose="020B0503020204020204" charset="-122"/>
                <a:sym typeface="+mn-ea"/>
              </a:rPr>
              <a:t>  </a:t>
            </a:r>
            <a:r>
              <a:rPr lang="zh-CN" altLang="en-US" sz="1200" b="1">
                <a:latin typeface="微软雅黑" panose="020B0503020204020204" charset="-122"/>
                <a:ea typeface="微软雅黑" panose="020B0503020204020204" charset="-122"/>
                <a:sym typeface="+mn-ea"/>
              </a:rPr>
              <a:t>TS 28.5</a:t>
            </a:r>
            <a:r>
              <a:rPr lang="en-US" altLang="zh-CN" sz="1200" b="1">
                <a:latin typeface="微软雅黑" panose="020B0503020204020204" charset="-122"/>
                <a:ea typeface="微软雅黑" panose="020B0503020204020204" charset="-122"/>
                <a:sym typeface="+mn-ea"/>
              </a:rPr>
              <a:t>25-28.528</a:t>
            </a:r>
            <a:endParaRPr lang="en-US" altLang="zh-CN" sz="1200">
              <a:latin typeface="微软雅黑" panose="020B0503020204020204" charset="-122"/>
              <a:ea typeface="微软雅黑" panose="020B0503020204020204" charset="-122"/>
              <a:sym typeface="+mn-ea"/>
            </a:endParaRPr>
          </a:p>
          <a:p>
            <a:r>
              <a:rPr lang="en-US" altLang="zh-CN" sz="1000">
                <a:latin typeface="微软雅黑" panose="020B0503020204020204" charset="-122"/>
                <a:ea typeface="微软雅黑" panose="020B0503020204020204" charset="-122"/>
                <a:sym typeface="+mn-ea"/>
              </a:rPr>
              <a:t>     Life Cycle </a:t>
            </a:r>
            <a:endParaRPr lang="en-US" altLang="zh-CN" sz="1000">
              <a:latin typeface="微软雅黑" panose="020B0503020204020204" charset="-122"/>
              <a:ea typeface="微软雅黑" panose="020B0503020204020204" charset="-122"/>
              <a:sym typeface="+mn-ea"/>
            </a:endParaRPr>
          </a:p>
          <a:p>
            <a:r>
              <a:rPr lang="en-US" altLang="zh-CN" sz="1000">
                <a:latin typeface="微软雅黑" panose="020B0503020204020204" charset="-122"/>
                <a:ea typeface="微软雅黑" panose="020B0503020204020204" charset="-122"/>
                <a:sym typeface="+mn-ea"/>
              </a:rPr>
              <a:t>     Management</a:t>
            </a:r>
            <a:endParaRPr kumimoji="0" lang="en-US" altLang="zh-CN" sz="10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sym typeface="+mn-ea"/>
            </a:endParaRPr>
          </a:p>
        </p:txBody>
      </p:sp>
      <p:sp>
        <p:nvSpPr>
          <p:cNvPr id="67" name="文本框 66"/>
          <p:cNvSpPr txBox="1"/>
          <p:nvPr/>
        </p:nvSpPr>
        <p:spPr>
          <a:xfrm>
            <a:off x="2292350" y="2575560"/>
            <a:ext cx="1609090" cy="580390"/>
          </a:xfrm>
          <a:prstGeom prst="rect">
            <a:avLst/>
          </a:prstGeom>
          <a:noFill/>
        </p:spPr>
        <p:txBody>
          <a:bodyPr wrap="square" rtlCol="0">
            <a:noAutofit/>
          </a:bodyPr>
          <a:lstStyle/>
          <a:p>
            <a:r>
              <a:rPr lang="en-US" sz="1200" b="1">
                <a:latin typeface="微软雅黑" panose="020B0503020204020204" charset="-122"/>
                <a:ea typeface="微软雅黑" panose="020B0503020204020204" charset="-122"/>
                <a:sym typeface="+mn-ea"/>
              </a:rPr>
              <a:t> </a:t>
            </a:r>
            <a:r>
              <a:rPr sz="1200" b="1">
                <a:latin typeface="微软雅黑" panose="020B0503020204020204" charset="-122"/>
                <a:ea typeface="微软雅黑" panose="020B0503020204020204" charset="-122"/>
                <a:sym typeface="+mn-ea"/>
              </a:rPr>
              <a:t>TS 28.510-28.513</a:t>
            </a:r>
            <a:endParaRPr sz="1200" b="1">
              <a:latin typeface="微软雅黑" panose="020B0503020204020204" charset="-122"/>
              <a:ea typeface="微软雅黑" panose="020B0503020204020204" charset="-122"/>
              <a:sym typeface="+mn-ea"/>
            </a:endParaRPr>
          </a:p>
          <a:p>
            <a:r>
              <a:rPr sz="1000">
                <a:latin typeface="微软雅黑" panose="020B0503020204020204" charset="-122"/>
                <a:ea typeface="微软雅黑" panose="020B0503020204020204" charset="-122"/>
                <a:sym typeface="+mn-ea"/>
              </a:rPr>
              <a:t>Configuration</a:t>
            </a:r>
            <a:r>
              <a:rPr lang="en-US" sz="1000">
                <a:latin typeface="微软雅黑" panose="020B0503020204020204" charset="-122"/>
                <a:ea typeface="微软雅黑" panose="020B0503020204020204" charset="-122"/>
                <a:sym typeface="+mn-ea"/>
              </a:rPr>
              <a:t> </a:t>
            </a:r>
            <a:r>
              <a:rPr sz="1000">
                <a:latin typeface="微软雅黑" panose="020B0503020204020204" charset="-122"/>
                <a:ea typeface="微软雅黑" panose="020B0503020204020204" charset="-122"/>
                <a:sym typeface="+mn-ea"/>
              </a:rPr>
              <a:t>Management</a:t>
            </a:r>
            <a:endParaRPr kumimoji="0" lang="en-US" altLang="zh-CN" sz="10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sym typeface="+mn-ea"/>
            </a:endParaRPr>
          </a:p>
        </p:txBody>
      </p:sp>
      <p:sp>
        <p:nvSpPr>
          <p:cNvPr id="68" name="文本框 67"/>
          <p:cNvSpPr txBox="1"/>
          <p:nvPr/>
        </p:nvSpPr>
        <p:spPr>
          <a:xfrm>
            <a:off x="4018915" y="2583180"/>
            <a:ext cx="1626870" cy="552450"/>
          </a:xfrm>
          <a:prstGeom prst="rect">
            <a:avLst/>
          </a:prstGeom>
          <a:noFill/>
        </p:spPr>
        <p:txBody>
          <a:bodyPr wrap="square" rtlCol="0">
            <a:noAutofit/>
          </a:bodyPr>
          <a:lstStyle/>
          <a:p>
            <a:r>
              <a:rPr lang="en-US" altLang="zh-CN" sz="1400" kern="0" noProof="0" dirty="0">
                <a:ln>
                  <a:noFill/>
                </a:ln>
                <a:solidFill>
                  <a:schemeClr val="accent3">
                    <a:lumMod val="50000"/>
                  </a:schemeClr>
                </a:solidFill>
                <a:effectLst/>
                <a:uLnTx/>
                <a:uFillTx/>
                <a:latin typeface="微软雅黑" panose="020B0503020204020204" charset="-122"/>
                <a:ea typeface="微软雅黑" panose="020B0503020204020204" charset="-122"/>
                <a:sym typeface="+mn-ea"/>
              </a:rPr>
              <a:t>  </a:t>
            </a:r>
            <a:r>
              <a:rPr lang="zh-CN" altLang="en-US" sz="1200" b="1">
                <a:latin typeface="微软雅黑" panose="020B0503020204020204" charset="-122"/>
                <a:ea typeface="微软雅黑" panose="020B0503020204020204" charset="-122"/>
                <a:sym typeface="+mn-ea"/>
              </a:rPr>
              <a:t>TS 28.51</a:t>
            </a:r>
            <a:r>
              <a:rPr lang="en-US" altLang="zh-CN" sz="1200" b="1">
                <a:latin typeface="微软雅黑" panose="020B0503020204020204" charset="-122"/>
                <a:ea typeface="微软雅黑" panose="020B0503020204020204" charset="-122"/>
                <a:sym typeface="+mn-ea"/>
              </a:rPr>
              <a:t>5-28.518 </a:t>
            </a:r>
            <a:r>
              <a:rPr lang="zh-CN" altLang="en-US" sz="1000">
                <a:latin typeface="微软雅黑" panose="020B0503020204020204" charset="-122"/>
                <a:ea typeface="微软雅黑" panose="020B0503020204020204" charset="-122"/>
                <a:sym typeface="+mn-ea"/>
              </a:rPr>
              <a:t>Fault </a:t>
            </a:r>
            <a:endParaRPr lang="zh-CN" altLang="en-US" sz="1000">
              <a:latin typeface="微软雅黑" panose="020B0503020204020204" charset="-122"/>
              <a:ea typeface="微软雅黑" panose="020B0503020204020204" charset="-122"/>
              <a:sym typeface="+mn-ea"/>
            </a:endParaRPr>
          </a:p>
          <a:p>
            <a:r>
              <a:rPr lang="zh-CN" altLang="en-US" sz="1000">
                <a:latin typeface="微软雅黑" panose="020B0503020204020204" charset="-122"/>
                <a:ea typeface="微软雅黑" panose="020B0503020204020204" charset="-122"/>
                <a:sym typeface="+mn-ea"/>
              </a:rPr>
              <a:t>Management</a:t>
            </a:r>
            <a:endParaRPr kumimoji="0" lang="zh-CN" altLang="en-US" sz="10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sym typeface="+mn-ea"/>
            </a:endParaRPr>
          </a:p>
        </p:txBody>
      </p:sp>
      <p:sp>
        <p:nvSpPr>
          <p:cNvPr id="69" name="文本框 68"/>
          <p:cNvSpPr txBox="1"/>
          <p:nvPr/>
        </p:nvSpPr>
        <p:spPr>
          <a:xfrm>
            <a:off x="5870575" y="2597150"/>
            <a:ext cx="1617980" cy="595630"/>
          </a:xfrm>
          <a:prstGeom prst="rect">
            <a:avLst/>
          </a:prstGeom>
          <a:noFill/>
        </p:spPr>
        <p:txBody>
          <a:bodyPr wrap="square" rtlCol="0">
            <a:noAutofit/>
          </a:bodyPr>
          <a:lstStyle/>
          <a:p>
            <a:r>
              <a:rPr lang="zh-CN" altLang="en-US" sz="1200" b="1">
                <a:latin typeface="微软雅黑" panose="020B0503020204020204" charset="-122"/>
                <a:ea typeface="微软雅黑" panose="020B0503020204020204" charset="-122"/>
                <a:sym typeface="+mn-ea"/>
              </a:rPr>
              <a:t>TS 28.520-28.523</a:t>
            </a:r>
            <a:r>
              <a:rPr lang="en-US" altLang="zh-CN" sz="1400">
                <a:latin typeface="微软雅黑" panose="020B0503020204020204" charset="-122"/>
                <a:ea typeface="微软雅黑" panose="020B0503020204020204" charset="-122"/>
                <a:sym typeface="+mn-ea"/>
              </a:rPr>
              <a:t> </a:t>
            </a:r>
            <a:r>
              <a:rPr lang="zh-CN" altLang="en-US" sz="1000">
                <a:latin typeface="微软雅黑" panose="020B0503020204020204" charset="-122"/>
                <a:ea typeface="微软雅黑" panose="020B0503020204020204" charset="-122"/>
                <a:sym typeface="+mn-ea"/>
              </a:rPr>
              <a:t>Performance Management</a:t>
            </a:r>
            <a:endParaRPr kumimoji="0" lang="zh-CN" altLang="en-US" sz="1000" b="0" i="0" u="none" strike="noStrike" kern="0" cap="none" spc="0" normalizeH="0" baseline="0" noProof="0" dirty="0">
              <a:ln>
                <a:noFill/>
              </a:ln>
              <a:solidFill>
                <a:schemeClr val="tx1"/>
              </a:solidFill>
              <a:effectLst/>
              <a:uLnTx/>
              <a:uFillTx/>
              <a:latin typeface="微软雅黑" panose="020B0503020204020204" charset="-122"/>
              <a:ea typeface="微软雅黑" panose="020B0503020204020204" charset="-122"/>
              <a:sym typeface="+mn-ea"/>
            </a:endParaRPr>
          </a:p>
        </p:txBody>
      </p:sp>
      <p:sp>
        <p:nvSpPr>
          <p:cNvPr id="70" name="文本框 69"/>
          <p:cNvSpPr txBox="1"/>
          <p:nvPr/>
        </p:nvSpPr>
        <p:spPr>
          <a:xfrm>
            <a:off x="843915" y="4241800"/>
            <a:ext cx="1050290" cy="595630"/>
          </a:xfrm>
          <a:prstGeom prst="rect">
            <a:avLst/>
          </a:prstGeom>
          <a:noFill/>
        </p:spPr>
        <p:txBody>
          <a:bodyPr wrap="square" rtlCol="0">
            <a:noAutofit/>
          </a:bodyPr>
          <a:lstStyle/>
          <a:p>
            <a:r>
              <a:rPr lang="en-US" sz="1200" b="1">
                <a:latin typeface="微软雅黑" panose="020B0503020204020204" charset="-122"/>
                <a:ea typeface="微软雅黑" panose="020B0503020204020204" charset="-122"/>
                <a:sym typeface="+mn-ea"/>
              </a:rPr>
              <a:t> </a:t>
            </a:r>
            <a:r>
              <a:rPr sz="1200" b="1">
                <a:latin typeface="微软雅黑" panose="020B0503020204020204" charset="-122"/>
                <a:ea typeface="微软雅黑" panose="020B0503020204020204" charset="-122"/>
                <a:sym typeface="+mn-ea"/>
              </a:rPr>
              <a:t>TS </a:t>
            </a:r>
            <a:r>
              <a:rPr lang="en-US" sz="1200" b="1">
                <a:latin typeface="微软雅黑" panose="020B0503020204020204" charset="-122"/>
                <a:ea typeface="微软雅黑" panose="020B0503020204020204" charset="-122"/>
                <a:sym typeface="+mn-ea"/>
              </a:rPr>
              <a:t>28.531</a:t>
            </a:r>
            <a:endParaRPr sz="1200" b="1">
              <a:latin typeface="微软雅黑" panose="020B0503020204020204" charset="-122"/>
              <a:ea typeface="微软雅黑" panose="020B0503020204020204" charset="-122"/>
              <a:sym typeface="+mn-ea"/>
            </a:endParaRPr>
          </a:p>
          <a:p>
            <a:r>
              <a:rPr sz="1000">
                <a:latin typeface="微软雅黑" panose="020B0503020204020204" charset="-122"/>
                <a:ea typeface="微软雅黑" panose="020B0503020204020204" charset="-122"/>
                <a:sym typeface="+mn-ea"/>
              </a:rPr>
              <a:t>Provisioning</a:t>
            </a:r>
            <a:endParaRPr sz="1000">
              <a:latin typeface="微软雅黑" panose="020B0503020204020204" charset="-122"/>
              <a:ea typeface="微软雅黑" panose="020B0503020204020204" charset="-122"/>
              <a:sym typeface="+mn-ea"/>
            </a:endParaRPr>
          </a:p>
        </p:txBody>
      </p:sp>
      <p:sp>
        <p:nvSpPr>
          <p:cNvPr id="71" name="文本框 70"/>
          <p:cNvSpPr txBox="1"/>
          <p:nvPr/>
        </p:nvSpPr>
        <p:spPr>
          <a:xfrm>
            <a:off x="4217670" y="4241800"/>
            <a:ext cx="1957070" cy="595630"/>
          </a:xfrm>
          <a:prstGeom prst="rect">
            <a:avLst/>
          </a:prstGeom>
          <a:noFill/>
        </p:spPr>
        <p:txBody>
          <a:bodyPr wrap="square" rtlCol="0">
            <a:noAutofit/>
          </a:bodyPr>
          <a:lstStyle/>
          <a:p>
            <a:r>
              <a:rPr lang="en-US" sz="1200" b="1">
                <a:latin typeface="微软雅黑" panose="020B0503020204020204" charset="-122"/>
                <a:ea typeface="微软雅黑" panose="020B0503020204020204" charset="-122"/>
                <a:sym typeface="+mn-ea"/>
              </a:rPr>
              <a:t> </a:t>
            </a:r>
            <a:r>
              <a:rPr sz="1200" b="1">
                <a:latin typeface="微软雅黑" panose="020B0503020204020204" charset="-122"/>
                <a:ea typeface="微软雅黑" panose="020B0503020204020204" charset="-122"/>
                <a:sym typeface="+mn-ea"/>
              </a:rPr>
              <a:t>TS </a:t>
            </a:r>
            <a:r>
              <a:rPr lang="en-US" sz="1200" b="1">
                <a:latin typeface="微软雅黑" panose="020B0503020204020204" charset="-122"/>
                <a:ea typeface="微软雅黑" panose="020B0503020204020204" charset="-122"/>
                <a:sym typeface="+mn-ea"/>
              </a:rPr>
              <a:t>28.533</a:t>
            </a:r>
            <a:endParaRPr sz="1200" b="1">
              <a:latin typeface="微软雅黑" panose="020B0503020204020204" charset="-122"/>
              <a:ea typeface="微软雅黑" panose="020B0503020204020204" charset="-122"/>
              <a:sym typeface="+mn-ea"/>
            </a:endParaRPr>
          </a:p>
          <a:p>
            <a:r>
              <a:rPr lang="en-US" sz="1000">
                <a:latin typeface="微软雅黑" panose="020B0503020204020204" charset="-122"/>
                <a:ea typeface="微软雅黑" panose="020B0503020204020204" charset="-122"/>
                <a:sym typeface="+mn-ea"/>
              </a:rPr>
              <a:t>service based management architecture</a:t>
            </a:r>
            <a:endParaRPr lang="en-US" sz="1000">
              <a:latin typeface="微软雅黑" panose="020B0503020204020204" charset="-122"/>
              <a:ea typeface="微软雅黑" panose="020B0503020204020204" charset="-122"/>
              <a:sym typeface="+mn-ea"/>
            </a:endParaRPr>
          </a:p>
        </p:txBody>
      </p:sp>
      <p:cxnSp>
        <p:nvCxnSpPr>
          <p:cNvPr id="72" name="直接连接符 71"/>
          <p:cNvCxnSpPr/>
          <p:nvPr/>
        </p:nvCxnSpPr>
        <p:spPr>
          <a:xfrm flipH="1" flipV="1">
            <a:off x="1276985" y="3286125"/>
            <a:ext cx="5715" cy="847725"/>
          </a:xfrm>
          <a:prstGeom prst="line">
            <a:avLst/>
          </a:prstGeom>
          <a:solidFill>
            <a:schemeClr val="accent1"/>
          </a:solidFill>
          <a:ln w="9525" cap="flat" cmpd="sng" algn="ctr">
            <a:solidFill>
              <a:schemeClr val="tx2">
                <a:lumMod val="60000"/>
                <a:lumOff val="40000"/>
              </a:schemeClr>
            </a:solidFill>
            <a:prstDash val="dash"/>
            <a:round/>
            <a:headEnd type="none" w="med" len="med"/>
            <a:tailEnd type="none" w="med" len="med"/>
          </a:ln>
        </p:spPr>
      </p:cxnSp>
      <p:cxnSp>
        <p:nvCxnSpPr>
          <p:cNvPr id="73" name="直接连接符 72"/>
          <p:cNvCxnSpPr>
            <a:stCxn id="62" idx="3"/>
            <a:endCxn id="63" idx="1"/>
          </p:cNvCxnSpPr>
          <p:nvPr/>
        </p:nvCxnSpPr>
        <p:spPr>
          <a:xfrm>
            <a:off x="2527935" y="4539615"/>
            <a:ext cx="1031240" cy="0"/>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74" name="肘形连接符 73"/>
          <p:cNvCxnSpPr>
            <a:stCxn id="60" idx="3"/>
            <a:endCxn id="63" idx="3"/>
          </p:cNvCxnSpPr>
          <p:nvPr/>
        </p:nvCxnSpPr>
        <p:spPr>
          <a:xfrm>
            <a:off x="6175375" y="1221105"/>
            <a:ext cx="80010" cy="3318510"/>
          </a:xfrm>
          <a:prstGeom prst="bentConnector3">
            <a:avLst>
              <a:gd name="adj1" fmla="val 1838888"/>
            </a:avLst>
          </a:prstGeom>
          <a:solidFill>
            <a:schemeClr val="accent1"/>
          </a:solidFill>
          <a:ln w="9525" cap="flat" cmpd="sng" algn="ctr">
            <a:solidFill>
              <a:schemeClr val="tx2">
                <a:lumMod val="60000"/>
                <a:lumOff val="40000"/>
              </a:schemeClr>
            </a:solidFill>
            <a:prstDash val="dash"/>
            <a:round/>
            <a:headEnd type="none" w="med" len="med"/>
            <a:tailEnd type="none" w="med" len="med"/>
          </a:ln>
        </p:spPr>
      </p:cxnSp>
      <p:cxnSp>
        <p:nvCxnSpPr>
          <p:cNvPr id="75" name="肘形连接符 74"/>
          <p:cNvCxnSpPr>
            <a:stCxn id="60" idx="2"/>
            <a:endCxn id="66" idx="0"/>
          </p:cNvCxnSpPr>
          <p:nvPr/>
        </p:nvCxnSpPr>
        <p:spPr>
          <a:xfrm rot="5400000">
            <a:off x="2250440" y="605155"/>
            <a:ext cx="922655" cy="2870835"/>
          </a:xfrm>
          <a:prstGeom prst="bentConnector3">
            <a:avLst>
              <a:gd name="adj1" fmla="val 50034"/>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76" name="肘形连接符 75"/>
          <p:cNvCxnSpPr>
            <a:stCxn id="60" idx="2"/>
            <a:endCxn id="64" idx="0"/>
          </p:cNvCxnSpPr>
          <p:nvPr/>
        </p:nvCxnSpPr>
        <p:spPr>
          <a:xfrm rot="5400000" flipV="1">
            <a:off x="4933633" y="792798"/>
            <a:ext cx="922020" cy="2494915"/>
          </a:xfrm>
          <a:prstGeom prst="bentConnector3">
            <a:avLst>
              <a:gd name="adj1" fmla="val 49966"/>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77" name="肘形连接符 76"/>
          <p:cNvCxnSpPr>
            <a:stCxn id="58" idx="2"/>
            <a:endCxn id="63" idx="0"/>
          </p:cNvCxnSpPr>
          <p:nvPr/>
        </p:nvCxnSpPr>
        <p:spPr>
          <a:xfrm rot="5400000" flipV="1">
            <a:off x="3575368" y="2814003"/>
            <a:ext cx="857250" cy="1806575"/>
          </a:xfrm>
          <a:prstGeom prst="bentConnector3">
            <a:avLst>
              <a:gd name="adj1" fmla="val 49963"/>
            </a:avLst>
          </a:prstGeom>
          <a:solidFill>
            <a:schemeClr val="accent1"/>
          </a:solidFill>
          <a:ln w="9525" cap="flat" cmpd="sng" algn="ctr">
            <a:solidFill>
              <a:schemeClr val="tx2">
                <a:lumMod val="60000"/>
                <a:lumOff val="40000"/>
              </a:schemeClr>
            </a:solidFill>
            <a:prstDash val="dash"/>
            <a:round/>
            <a:headEnd type="none" w="med" len="med"/>
            <a:tailEnd type="none" w="med" len="med"/>
          </a:ln>
        </p:spPr>
      </p:cxnSp>
      <p:cxnSp>
        <p:nvCxnSpPr>
          <p:cNvPr id="78" name="肘形连接符 77"/>
          <p:cNvCxnSpPr>
            <a:stCxn id="64" idx="2"/>
          </p:cNvCxnSpPr>
          <p:nvPr/>
        </p:nvCxnSpPr>
        <p:spPr>
          <a:xfrm rot="5400000">
            <a:off x="5558790" y="2630805"/>
            <a:ext cx="428625" cy="1737995"/>
          </a:xfrm>
          <a:prstGeom prst="bentConnector2">
            <a:avLst/>
          </a:prstGeom>
          <a:solidFill>
            <a:schemeClr val="accent1"/>
          </a:solidFill>
          <a:ln w="9525" cap="flat" cmpd="sng" algn="ctr">
            <a:solidFill>
              <a:schemeClr val="tx2">
                <a:lumMod val="60000"/>
                <a:lumOff val="40000"/>
              </a:schemeClr>
            </a:solidFill>
            <a:prstDash val="dash"/>
            <a:round/>
            <a:headEnd type="none" w="med" len="med"/>
            <a:tailEnd type="none" w="med" len="med"/>
          </a:ln>
        </p:spPr>
      </p:cxnSp>
      <p:cxnSp>
        <p:nvCxnSpPr>
          <p:cNvPr id="79" name="直接连接符 78"/>
          <p:cNvCxnSpPr>
            <a:endCxn id="58" idx="0"/>
          </p:cNvCxnSpPr>
          <p:nvPr/>
        </p:nvCxnSpPr>
        <p:spPr>
          <a:xfrm>
            <a:off x="3100705" y="2043430"/>
            <a:ext cx="0" cy="457835"/>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80" name="直接连接符 79"/>
          <p:cNvCxnSpPr/>
          <p:nvPr/>
        </p:nvCxnSpPr>
        <p:spPr>
          <a:xfrm>
            <a:off x="4934585" y="2044065"/>
            <a:ext cx="0" cy="457835"/>
          </a:xfrm>
          <a:prstGeom prst="line">
            <a:avLst/>
          </a:prstGeom>
          <a:solidFill>
            <a:schemeClr val="accent1"/>
          </a:solidFill>
          <a:ln w="9525" cap="flat" cmpd="sng" algn="ctr">
            <a:solidFill>
              <a:schemeClr val="tx2">
                <a:lumMod val="60000"/>
                <a:lumOff val="40000"/>
              </a:schemeClr>
            </a:solidFill>
            <a:prstDash val="solid"/>
            <a:round/>
            <a:headEnd type="none" w="med" len="med"/>
            <a:tailEnd type="none" w="med" len="med"/>
          </a:ln>
        </p:spPr>
      </p:cxnSp>
      <p:cxnSp>
        <p:nvCxnSpPr>
          <p:cNvPr id="81" name="直接连接符 80"/>
          <p:cNvCxnSpPr/>
          <p:nvPr/>
        </p:nvCxnSpPr>
        <p:spPr>
          <a:xfrm>
            <a:off x="4907280" y="3285490"/>
            <a:ext cx="0" cy="457835"/>
          </a:xfrm>
          <a:prstGeom prst="line">
            <a:avLst/>
          </a:prstGeom>
          <a:solidFill>
            <a:schemeClr val="accent1"/>
          </a:solidFill>
          <a:ln w="9525" cap="flat" cmpd="sng" algn="ctr">
            <a:solidFill>
              <a:schemeClr val="tx2">
                <a:lumMod val="60000"/>
                <a:lumOff val="40000"/>
              </a:schemeClr>
            </a:solidFill>
            <a:prstDash val="dash"/>
            <a:round/>
            <a:headEnd type="none" w="med" len="med"/>
            <a:tailEnd type="none" w="med" len="med"/>
          </a:ln>
        </p:spPr>
      </p:cxnSp>
      <p:cxnSp>
        <p:nvCxnSpPr>
          <p:cNvPr id="83" name="肘形连接符 82"/>
          <p:cNvCxnSpPr>
            <a:stCxn id="62" idx="2"/>
            <a:endCxn id="4" idx="0"/>
          </p:cNvCxnSpPr>
          <p:nvPr/>
        </p:nvCxnSpPr>
        <p:spPr>
          <a:xfrm rot="5400000" flipV="1">
            <a:off x="2212340" y="4269105"/>
            <a:ext cx="622300" cy="1950720"/>
          </a:xfrm>
          <a:prstGeom prst="bentConnector3">
            <a:avLst>
              <a:gd name="adj1" fmla="val 50000"/>
            </a:avLst>
          </a:prstGeom>
          <a:solidFill>
            <a:schemeClr val="accent1"/>
          </a:solidFill>
          <a:ln w="9525" cap="flat" cmpd="sng" algn="ctr">
            <a:solidFill>
              <a:srgbClr val="C00000"/>
            </a:solidFill>
            <a:prstDash val="solid"/>
            <a:round/>
            <a:headEnd type="none" w="med" len="med"/>
            <a:tailEnd type="none" w="med" len="med"/>
          </a:ln>
        </p:spPr>
      </p:cxnSp>
      <p:cxnSp>
        <p:nvCxnSpPr>
          <p:cNvPr id="84" name="肘形连接符 83"/>
          <p:cNvCxnSpPr/>
          <p:nvPr/>
        </p:nvCxnSpPr>
        <p:spPr>
          <a:xfrm flipV="1">
            <a:off x="3509010" y="4937760"/>
            <a:ext cx="1406525" cy="313055"/>
          </a:xfrm>
          <a:prstGeom prst="bentConnector3">
            <a:avLst>
              <a:gd name="adj1" fmla="val 100000"/>
            </a:avLst>
          </a:prstGeom>
          <a:solidFill>
            <a:schemeClr val="accent1"/>
          </a:solidFill>
          <a:ln w="9525" cap="flat" cmpd="sng" algn="ctr">
            <a:solidFill>
              <a:srgbClr val="C00000"/>
            </a:solidFill>
            <a:prstDash val="solid"/>
            <a:round/>
            <a:headEnd type="none" w="med" len="med"/>
            <a:tailEnd type="none" w="med" len="med"/>
          </a:ln>
        </p:spPr>
      </p:cxn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1974" y="3041101"/>
            <a:ext cx="4008341" cy="519616"/>
          </a:xfrm>
        </p:spPr>
        <p:txBody>
          <a:bodyPr/>
          <a:lstStyle/>
          <a:p>
            <a:r>
              <a:rPr lang="sv-SE" sz="6000" dirty="0" err="1"/>
              <a:t>Thank</a:t>
            </a:r>
            <a:r>
              <a:rPr lang="sv-SE" sz="6000" dirty="0"/>
              <a:t> </a:t>
            </a:r>
            <a:r>
              <a:rPr lang="sv-SE" sz="6000" dirty="0" err="1"/>
              <a:t>you</a:t>
            </a:r>
            <a:r>
              <a:rPr lang="sv-SE" sz="6000" dirty="0"/>
              <a:t>!</a:t>
            </a:r>
            <a:endParaRPr lang="sv-SE" sz="6000" dirty="0"/>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2613" y="0"/>
            <a:ext cx="9102725" cy="1143000"/>
          </a:xfrm>
        </p:spPr>
        <p:txBody>
          <a:bodyPr/>
          <a:lstStyle/>
          <a:p>
            <a:r>
              <a:rPr lang="en-US" altLang="zh-CN" sz="2800" dirty="0">
                <a:sym typeface="+mn-ea"/>
              </a:rPr>
              <a:t>Overview of the TR 28.869: Current progress</a:t>
            </a:r>
            <a:r>
              <a:rPr lang="en-US" altLang="zh-CN" sz="2800" dirty="0"/>
              <a:t> </a:t>
            </a:r>
            <a:endParaRPr lang="zh-CN" altLang="en-US" sz="2800" dirty="0"/>
          </a:p>
        </p:txBody>
      </p:sp>
      <p:sp>
        <p:nvSpPr>
          <p:cNvPr id="100" name="文本框 99"/>
          <p:cNvSpPr txBox="1"/>
          <p:nvPr/>
        </p:nvSpPr>
        <p:spPr>
          <a:xfrm>
            <a:off x="510540" y="1356995"/>
            <a:ext cx="10892155" cy="3194721"/>
          </a:xfrm>
          <a:prstGeom prst="rect">
            <a:avLst/>
          </a:prstGeom>
          <a:noFill/>
          <a:ln w="9525">
            <a:noFill/>
          </a:ln>
        </p:spPr>
        <p:txBody>
          <a:bodyPr wrap="square">
            <a:spAutoFit/>
          </a:bodyPr>
          <a:lstStyle/>
          <a:p>
            <a:pPr marL="0" indent="0" algn="l">
              <a:spcBef>
                <a:spcPct val="20000"/>
              </a:spcBef>
              <a:buClrTx/>
              <a:buSzTx/>
              <a:buFont typeface="Arial" panose="020B0604020202020204" pitchFamily="34" charset="0"/>
              <a:buNone/>
            </a:pPr>
            <a:r>
              <a:rPr lang="en-US" sz="1600" b="1" dirty="0">
                <a:solidFill>
                  <a:schemeClr val="tx1"/>
                </a:solidFill>
                <a:latin typeface="+mn-lt"/>
                <a:cs typeface="+mn-cs"/>
              </a:rPr>
              <a:t>Terminology and concepts</a:t>
            </a:r>
            <a:endParaRPr lang="en-US" sz="1600" b="1" dirty="0">
              <a:solidFill>
                <a:schemeClr val="tx1"/>
              </a:solidFill>
              <a:latin typeface="+mn-lt"/>
              <a:cs typeface="+mn-cs"/>
            </a:endParaRPr>
          </a:p>
          <a:p>
            <a:pPr marL="342900" indent="-342900">
              <a:spcBef>
                <a:spcPct val="20000"/>
              </a:spcBef>
              <a:buFont typeface="Arial" panose="020B0604020202020204" pitchFamily="34" charset="0"/>
              <a:buChar char="•"/>
            </a:pPr>
            <a:r>
              <a:rPr lang="en-US" sz="1600" b="0" dirty="0">
                <a:solidFill>
                  <a:schemeClr val="tx1"/>
                </a:solidFill>
                <a:latin typeface="+mn-lt"/>
                <a:cs typeface="+mn-cs"/>
              </a:rPr>
              <a:t>"cloud native VNF" is used in clause 5.1 </a:t>
            </a:r>
            <a:endParaRPr lang="en-US" sz="1600" b="0" dirty="0">
              <a:solidFill>
                <a:schemeClr val="tx1"/>
              </a:solidFill>
              <a:latin typeface="+mn-lt"/>
              <a:cs typeface="+mn-cs"/>
            </a:endParaRPr>
          </a:p>
          <a:p>
            <a:pPr marL="342900" indent="-342900">
              <a:spcBef>
                <a:spcPct val="20000"/>
              </a:spcBef>
              <a:buFont typeface="Arial" panose="020B0604020202020204" pitchFamily="34" charset="0"/>
              <a:buChar char="•"/>
            </a:pPr>
            <a:r>
              <a:rPr lang="en-US" sz="1600" b="0" dirty="0">
                <a:solidFill>
                  <a:schemeClr val="tx1"/>
                </a:solidFill>
                <a:latin typeface="+mn-lt"/>
                <a:cs typeface="+mn-cs"/>
              </a:rPr>
              <a:t>"NF deployment" is used in clause 5.2 of the present document</a:t>
            </a:r>
            <a:endParaRPr lang="en-US" sz="1600" b="0" dirty="0">
              <a:solidFill>
                <a:schemeClr val="tx1"/>
              </a:solidFill>
              <a:latin typeface="+mn-lt"/>
              <a:cs typeface="+mn-cs"/>
            </a:endParaRPr>
          </a:p>
          <a:p>
            <a:pPr marL="342900" indent="-342900" algn="l">
              <a:spcBef>
                <a:spcPct val="20000"/>
              </a:spcBef>
              <a:buClrTx/>
              <a:buSzTx/>
              <a:buFont typeface="Arial" panose="020B0604020202020204" pitchFamily="34" charset="0"/>
              <a:buChar char="•"/>
            </a:pPr>
            <a:endParaRPr lang="en-US" sz="1600" dirty="0">
              <a:latin typeface="+mn-lt"/>
              <a:cs typeface="+mn-cs"/>
              <a:sym typeface="+mn-ea"/>
            </a:endParaRPr>
          </a:p>
          <a:p>
            <a:pPr marL="342900" indent="-342900" algn="l">
              <a:spcBef>
                <a:spcPct val="20000"/>
              </a:spcBef>
              <a:buClrTx/>
              <a:buSzTx/>
              <a:buFont typeface="Arial" panose="020B0604020202020204" pitchFamily="34" charset="0"/>
              <a:buChar char="•"/>
            </a:pPr>
            <a:r>
              <a:rPr lang="en-US" sz="1600" dirty="0">
                <a:latin typeface="+mn-lt"/>
                <a:cs typeface="+mn-cs"/>
                <a:sym typeface="+mn-ea"/>
              </a:rPr>
              <a:t>According to </a:t>
            </a:r>
            <a:r>
              <a:rPr lang="en-US" sz="1400" dirty="0">
                <a:sym typeface="+mn-ea"/>
              </a:rPr>
              <a:t>SA5</a:t>
            </a:r>
            <a:r>
              <a:rPr lang="en-GB" sz="1400" dirty="0">
                <a:sym typeface="+mn-ea"/>
              </a:rPr>
              <a:t>#</a:t>
            </a:r>
            <a:r>
              <a:rPr lang="en-US" sz="1400" dirty="0">
                <a:sym typeface="+mn-ea"/>
              </a:rPr>
              <a:t>157 approved </a:t>
            </a:r>
            <a:r>
              <a:rPr lang="en-US" sz="1400" dirty="0" err="1">
                <a:sym typeface="+mn-ea"/>
              </a:rPr>
              <a:t>pCR</a:t>
            </a:r>
            <a:r>
              <a:rPr lang="en-US" sz="1400" dirty="0">
                <a:sym typeface="+mn-ea"/>
              </a:rPr>
              <a:t> S5-246005 the following text was added:</a:t>
            </a:r>
            <a:endParaRPr lang="en-US" sz="1600" dirty="0">
              <a:latin typeface="+mn-lt"/>
              <a:cs typeface="+mn-cs"/>
              <a:sym typeface="+mn-ea"/>
            </a:endParaRPr>
          </a:p>
          <a:p>
            <a:pPr algn="l">
              <a:spcBef>
                <a:spcPct val="20000"/>
              </a:spcBef>
              <a:buClrTx/>
              <a:buSzTx/>
            </a:pPr>
            <a:endParaRPr lang="en-US" sz="1600" i="1" dirty="0">
              <a:latin typeface="+mn-lt"/>
              <a:cs typeface="+mn-cs"/>
              <a:sym typeface="+mn-ea"/>
            </a:endParaRPr>
          </a:p>
          <a:p>
            <a:pPr algn="l">
              <a:spcBef>
                <a:spcPct val="20000"/>
              </a:spcBef>
              <a:buClrTx/>
              <a:buSzTx/>
            </a:pPr>
            <a:r>
              <a:rPr lang="en-US" sz="1600" i="1" dirty="0">
                <a:latin typeface="+mn-lt"/>
                <a:cs typeface="+mn-cs"/>
                <a:sym typeface="+mn-ea"/>
              </a:rPr>
              <a:t>The term "cloud native VNF" and "NF deployment" used in the present document are closely related, nevertheless there is no consensus on their definition and concepts used in this present document and are expected to be investigated in the normative phase.</a:t>
            </a:r>
            <a:endParaRPr lang="en-US" sz="1600" i="1" dirty="0">
              <a:latin typeface="+mn-lt"/>
              <a:cs typeface="+mn-cs"/>
              <a:sym typeface="+mn-ea"/>
            </a:endParaRPr>
          </a:p>
          <a:p>
            <a:pPr algn="l">
              <a:spcBef>
                <a:spcPct val="20000"/>
              </a:spcBef>
              <a:buClrTx/>
              <a:buSzTx/>
            </a:pPr>
            <a:endParaRPr lang="en-US" sz="1600" b="0" i="1" dirty="0">
              <a:solidFill>
                <a:schemeClr val="tx1"/>
              </a:solidFill>
              <a:latin typeface="+mn-lt"/>
              <a:cs typeface="+mn-cs"/>
              <a:sym typeface="+mn-ea"/>
            </a:endParaRPr>
          </a:p>
          <a:p>
            <a:pPr algn="l">
              <a:spcBef>
                <a:spcPct val="20000"/>
              </a:spcBef>
              <a:buClrTx/>
              <a:buSzTx/>
            </a:pPr>
            <a:r>
              <a:rPr lang="en-US" sz="1600" i="1" dirty="0">
                <a:solidFill>
                  <a:srgbClr val="FF0000"/>
                </a:solidFill>
                <a:latin typeface="+mn-lt"/>
                <a:cs typeface="+mn-cs"/>
                <a:sym typeface="+mn-ea"/>
              </a:rPr>
              <a:t>Consensus for both WT1-WT2 and WT3 is that we will conclude the terminology used in the normative phase</a:t>
            </a:r>
            <a:endParaRPr lang="en-US" sz="1600" b="0" i="1" dirty="0">
              <a:solidFill>
                <a:srgbClr val="FF0000"/>
              </a:solidFill>
              <a:latin typeface="+mn-lt"/>
              <a:cs typeface="+mn-cs"/>
            </a:endParaRPr>
          </a:p>
        </p:txBody>
      </p:sp>
      <p:sp>
        <p:nvSpPr>
          <p:cNvPr id="24" name="矩形 23"/>
          <p:cNvSpPr/>
          <p:nvPr/>
        </p:nvSpPr>
        <p:spPr>
          <a:xfrm>
            <a:off x="510540" y="1313180"/>
            <a:ext cx="11403330" cy="1055370"/>
          </a:xfrm>
          <a:prstGeom prst="rect">
            <a:avLst/>
          </a:prstGeom>
          <a:noFill/>
          <a:ln w="9525" cap="flat" cmpd="sng" algn="ctr">
            <a:solidFill>
              <a:srgbClr val="D7E4BD"/>
            </a:solidFill>
            <a:prstDash val="solid"/>
            <a:round/>
            <a:headEnd type="none" w="med" len="med"/>
            <a:tailEnd type="none" w="med" len="med"/>
          </a:ln>
          <a:extLst>
            <a:ext uri="{909E8E84-426E-40DD-AFC4-6F175D3DCCD1}">
              <a14:hiddenFill xmlns:a14="http://schemas.microsoft.com/office/drawing/2010/main">
                <a:solidFill>
                  <a:srgbClr val="D7E4BD">
                    <a:alpha val="20000"/>
                  </a:srgbClr>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2613" y="0"/>
            <a:ext cx="9102725" cy="1143000"/>
          </a:xfrm>
        </p:spPr>
        <p:txBody>
          <a:bodyPr/>
          <a:lstStyle/>
          <a:p>
            <a:r>
              <a:rPr lang="en-US" altLang="zh-CN" sz="2800" dirty="0"/>
              <a:t>Overview of the TR 28.869: Current progress </a:t>
            </a:r>
            <a:endParaRPr lang="zh-CN" altLang="en-US" sz="2800" dirty="0"/>
          </a:p>
        </p:txBody>
      </p:sp>
      <p:grpSp>
        <p:nvGrpSpPr>
          <p:cNvPr id="22" name="组合 21"/>
          <p:cNvGrpSpPr/>
          <p:nvPr/>
        </p:nvGrpSpPr>
        <p:grpSpPr>
          <a:xfrm>
            <a:off x="695960" y="1967541"/>
            <a:ext cx="9728200" cy="1454302"/>
            <a:chOff x="611" y="1956"/>
            <a:chExt cx="15320" cy="2497"/>
          </a:xfrm>
        </p:grpSpPr>
        <p:sp>
          <p:nvSpPr>
            <p:cNvPr id="7" name="内容占位符 5"/>
            <p:cNvSpPr>
              <a:spLocks noGrp="1"/>
            </p:cNvSpPr>
            <p:nvPr/>
          </p:nvSpPr>
          <p:spPr>
            <a:xfrm>
              <a:off x="690" y="1956"/>
              <a:ext cx="14212" cy="2424"/>
            </a:xfrm>
            <a:prstGeom prst="rect">
              <a:avLst/>
            </a:prstGeom>
            <a:noFill/>
            <a:ln>
              <a:noFill/>
            </a:ln>
            <a:effectLst/>
          </p:spPr>
          <p:txBody>
            <a:bodyPr vert="horz" wrap="square" lIns="91440" tIns="45720" rIns="91440" bIns="45720" numCol="1" anchor="t" anchorCtr="0" compatLnSpc="1"/>
            <a:lstStyle>
              <a:lvl1pPr marL="609600" indent="-609600" algn="l" rtl="0" eaLnBrk="0" fontAlgn="base" hangingPunct="0">
                <a:spcBef>
                  <a:spcPct val="20000"/>
                </a:spcBef>
                <a:spcAft>
                  <a:spcPct val="0"/>
                </a:spcAft>
                <a:buFontTx/>
                <a:buBlip>
                  <a:blip r:embed="rId1"/>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2"/>
                </a:buBlip>
                <a:defRPr sz="3200">
                  <a:solidFill>
                    <a:schemeClr val="tx1"/>
                  </a:solidFill>
                  <a:latin typeface="+mn-lt"/>
                </a:defRPr>
              </a:lvl2pPr>
              <a:lvl3pPr marL="1522730" indent="-303530" algn="l" rtl="0" eaLnBrk="0" fontAlgn="base" hangingPunct="0">
                <a:spcBef>
                  <a:spcPct val="20000"/>
                </a:spcBef>
                <a:spcAft>
                  <a:spcPct val="0"/>
                </a:spcAft>
                <a:buBlip>
                  <a:blip r:embed="rId3"/>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a:lstStyle>
            <a:p>
              <a:pPr marL="0" indent="0" algn="l">
                <a:buClrTx/>
                <a:buSzTx/>
                <a:buNone/>
              </a:pPr>
              <a:r>
                <a:rPr lang="en-US" sz="1200" b="1" dirty="0"/>
                <a:t>5.1	Use of VNF generic OAM functions</a:t>
              </a:r>
              <a:endParaRPr lang="en-US" sz="1200" b="1" dirty="0"/>
            </a:p>
            <a:p>
              <a:pPr marL="342900" indent="-342900" algn="l">
                <a:buClrTx/>
                <a:buSzTx/>
                <a:buFont typeface="Arial" panose="020B0604020202020204" pitchFamily="34" charset="0"/>
                <a:buChar char="•"/>
              </a:pPr>
              <a:r>
                <a:rPr lang="en-US" sz="1200" dirty="0"/>
                <a:t>5.1.1	Use case #1: Cloud-native VNF configuration management </a:t>
              </a:r>
              <a:endParaRPr lang="en-US" sz="1200" dirty="0"/>
            </a:p>
            <a:p>
              <a:pPr marL="342900" indent="-342900" algn="l">
                <a:buClrTx/>
                <a:buSzTx/>
                <a:buFont typeface="Arial" panose="020B0604020202020204" pitchFamily="34" charset="0"/>
                <a:buChar char="•"/>
              </a:pPr>
              <a:r>
                <a:rPr lang="en-US" sz="1200" dirty="0"/>
                <a:t>5.1.2	Use case #2：Cloud-native VNF policy management</a:t>
              </a:r>
              <a:endParaRPr lang="en-US" sz="1200" dirty="0"/>
            </a:p>
            <a:p>
              <a:pPr marL="342900" indent="-342900" algn="l">
                <a:buClrTx/>
                <a:buSzTx/>
                <a:buFont typeface="Arial" panose="020B0604020202020204" pitchFamily="34" charset="0"/>
                <a:buChar char="•"/>
              </a:pPr>
              <a:r>
                <a:rPr lang="en-US" sz="1200" dirty="0"/>
                <a:t>5.1.3	Use case #3: Cloud-native VNF Traffic management</a:t>
              </a:r>
              <a:endParaRPr lang="en-US" sz="1200" dirty="0"/>
            </a:p>
            <a:p>
              <a:pPr marL="342900" indent="-342900" algn="l">
                <a:buClrTx/>
                <a:buSzTx/>
                <a:buFont typeface="Arial" panose="020B0604020202020204" pitchFamily="34" charset="0"/>
                <a:buChar char="•"/>
              </a:pPr>
              <a:r>
                <a:rPr lang="en-US" sz="1200" dirty="0"/>
                <a:t>5.1.4	Use case #4: Cloud-native VNF Upgrade</a:t>
              </a:r>
              <a:endParaRPr lang="en-US" sz="1200" dirty="0"/>
            </a:p>
            <a:p>
              <a:pPr marL="342900" indent="-342900" algn="l">
                <a:buClrTx/>
                <a:buSzTx/>
                <a:buFont typeface="Arial" panose="020B0604020202020204" pitchFamily="34" charset="0"/>
                <a:buChar char="•"/>
              </a:pPr>
              <a:r>
                <a:rPr lang="en-US" sz="1200" dirty="0"/>
                <a:t>5.1.5	Relationship between 3GPP Management System (SBMA) and ETSI NFV VNF generic OAM functions and NFV-MANO                                                                                      </a:t>
              </a:r>
              <a:r>
                <a:rPr lang="en-US" sz="1400" dirty="0"/>
                <a:t>                                    </a:t>
              </a:r>
              <a:endParaRPr lang="en-US" sz="1400" dirty="0"/>
            </a:p>
            <a:p>
              <a:pPr marL="0" algn="l">
                <a:buClrTx/>
                <a:buSzTx/>
                <a:buNone/>
              </a:pPr>
              <a:endParaRPr lang="en-US" sz="1400" dirty="0"/>
            </a:p>
          </p:txBody>
        </p:sp>
        <p:sp>
          <p:nvSpPr>
            <p:cNvPr id="10" name="矩形 9"/>
            <p:cNvSpPr/>
            <p:nvPr/>
          </p:nvSpPr>
          <p:spPr>
            <a:xfrm>
              <a:off x="611" y="1956"/>
              <a:ext cx="15320" cy="2497"/>
            </a:xfrm>
            <a:prstGeom prst="rect">
              <a:avLst/>
            </a:prstGeom>
            <a:noFill/>
            <a:ln w="9525" cap="flat" cmpd="sng" algn="ctr">
              <a:solidFill>
                <a:srgbClr val="D7E4BD"/>
              </a:solidFill>
              <a:prstDash val="solid"/>
              <a:round/>
              <a:headEnd type="none" w="med" len="med"/>
              <a:tailEnd type="none" w="med" len="med"/>
            </a:ln>
            <a:extLst>
              <a:ext uri="{909E8E84-426E-40DD-AFC4-6F175D3DCCD1}">
                <a14:hiddenFill xmlns:a14="http://schemas.microsoft.com/office/drawing/2010/main">
                  <a:solidFill>
                    <a:srgbClr val="D7E4BD">
                      <a:alpha val="20000"/>
                    </a:srgbClr>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700" b="0" i="0" u="none" strike="noStrike" cap="none" normalizeH="0" baseline="0" dirty="0">
                <a:ln>
                  <a:noFill/>
                </a:ln>
                <a:solidFill>
                  <a:schemeClr val="tx1"/>
                </a:solidFill>
                <a:effectLst/>
                <a:latin typeface="Arial" panose="020B0604020202020204" pitchFamily="34" charset="0"/>
              </a:endParaRPr>
            </a:p>
          </p:txBody>
        </p:sp>
      </p:grpSp>
      <p:grpSp>
        <p:nvGrpSpPr>
          <p:cNvPr id="21" name="组合 20"/>
          <p:cNvGrpSpPr/>
          <p:nvPr/>
        </p:nvGrpSpPr>
        <p:grpSpPr>
          <a:xfrm>
            <a:off x="688340" y="3734435"/>
            <a:ext cx="9735185" cy="1727200"/>
            <a:chOff x="611" y="4993"/>
            <a:chExt cx="8736" cy="2966"/>
          </a:xfrm>
        </p:grpSpPr>
        <p:sp>
          <p:nvSpPr>
            <p:cNvPr id="5" name="内容占位符 5"/>
            <p:cNvSpPr>
              <a:spLocks noGrp="1"/>
            </p:cNvSpPr>
            <p:nvPr/>
          </p:nvSpPr>
          <p:spPr>
            <a:xfrm>
              <a:off x="690" y="4993"/>
              <a:ext cx="8657" cy="2667"/>
            </a:xfrm>
            <a:prstGeom prst="rect">
              <a:avLst/>
            </a:prstGeom>
            <a:noFill/>
            <a:ln>
              <a:noFill/>
            </a:ln>
            <a:effectLst/>
          </p:spPr>
          <p:txBody>
            <a:bodyPr vert="horz" wrap="square" lIns="91440" tIns="45720" rIns="91440" bIns="45720" numCol="1" anchor="t" anchorCtr="0" compatLnSpc="1"/>
            <a:lstStyle>
              <a:lvl1pPr marL="609600" indent="-609600" algn="l" rtl="0" eaLnBrk="0" fontAlgn="base" hangingPunct="0">
                <a:spcBef>
                  <a:spcPct val="20000"/>
                </a:spcBef>
                <a:spcAft>
                  <a:spcPct val="0"/>
                </a:spcAft>
                <a:buFontTx/>
                <a:buBlip>
                  <a:blip r:embed="rId1"/>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2"/>
                </a:buBlip>
                <a:defRPr sz="3200">
                  <a:solidFill>
                    <a:schemeClr val="tx1"/>
                  </a:solidFill>
                  <a:latin typeface="+mn-lt"/>
                </a:defRPr>
              </a:lvl2pPr>
              <a:lvl3pPr marL="1522730" indent="-303530" algn="l" rtl="0" eaLnBrk="0" fontAlgn="base" hangingPunct="0">
                <a:spcBef>
                  <a:spcPct val="20000"/>
                </a:spcBef>
                <a:spcAft>
                  <a:spcPct val="0"/>
                </a:spcAft>
                <a:buBlip>
                  <a:blip r:embed="rId3"/>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a:lstStyle>
            <a:p>
              <a:pPr marL="0" indent="0" algn="l">
                <a:buClrTx/>
                <a:buSzTx/>
                <a:buNone/>
              </a:pPr>
              <a:r>
                <a:rPr lang="en-US" sz="1100" b="1" dirty="0"/>
                <a:t>5.2	Use of industry solutions</a:t>
              </a:r>
              <a:endParaRPr lang="en-US" sz="1100" b="1" dirty="0"/>
            </a:p>
            <a:p>
              <a:pPr marL="342900" indent="-342900" algn="l">
                <a:buClrTx/>
                <a:buSzTx/>
                <a:buFont typeface="Arial" panose="020B0604020202020204" pitchFamily="34" charset="0"/>
                <a:buChar char="•"/>
              </a:pPr>
              <a:r>
                <a:rPr lang="en-US" sz="1100" dirty="0"/>
                <a:t>5.2.1	Use case #1: 3GPP management architecture evolution </a:t>
              </a:r>
              <a:endParaRPr lang="en-US" sz="1100" dirty="0"/>
            </a:p>
            <a:p>
              <a:pPr marL="342900" indent="-342900" algn="l">
                <a:buClrTx/>
                <a:buSzTx/>
                <a:buFont typeface="Arial" panose="020B0604020202020204" pitchFamily="34" charset="0"/>
                <a:buChar char="•"/>
              </a:pPr>
              <a:r>
                <a:rPr lang="en-US" sz="1100" dirty="0"/>
                <a:t>5.2.2 	Use case #2: data streaming </a:t>
              </a:r>
              <a:r>
                <a:rPr lang="en-US" sz="1100" dirty="0">
                  <a:sym typeface="+mn-ea"/>
                </a:rPr>
                <a:t>of a NF Deployment instance</a:t>
              </a:r>
              <a:endParaRPr lang="en-US" sz="1100" dirty="0"/>
            </a:p>
            <a:p>
              <a:pPr marL="342900" indent="-342900" algn="l">
                <a:buClrTx/>
                <a:buSzTx/>
                <a:buFont typeface="Arial" panose="020B0604020202020204" pitchFamily="34" charset="0"/>
                <a:buChar char="•"/>
              </a:pPr>
              <a:r>
                <a:rPr lang="en-US" sz="1100" dirty="0"/>
                <a:t>5.2.3 	Use case #3: Creation of a NF Deployment instance</a:t>
              </a:r>
              <a:endParaRPr lang="en-US" sz="1100" dirty="0"/>
            </a:p>
            <a:p>
              <a:pPr marL="342900" indent="-342900" algn="l">
                <a:buClrTx/>
                <a:buSzTx/>
                <a:buFont typeface="Arial" panose="020B0604020202020204" pitchFamily="34" charset="0"/>
                <a:buChar char="•"/>
              </a:pPr>
              <a:r>
                <a:rPr lang="en-US" sz="1100" dirty="0"/>
                <a:t>5.2.4 	Use case #4: Modification of a NF Deployment instance</a:t>
              </a:r>
              <a:endParaRPr lang="en-US" sz="1100" dirty="0"/>
            </a:p>
            <a:p>
              <a:pPr marL="342900" indent="-342900" algn="l">
                <a:buClrTx/>
                <a:buSzTx/>
                <a:buFont typeface="Arial" panose="020B0604020202020204" pitchFamily="34" charset="0"/>
                <a:buChar char="•"/>
              </a:pPr>
              <a:r>
                <a:rPr lang="en-US" sz="1100" dirty="0"/>
                <a:t>5.2.5 	Use case #5: Termination of a NF deployment instance</a:t>
              </a:r>
              <a:endParaRPr lang="en-US" sz="1100" dirty="0"/>
            </a:p>
            <a:p>
              <a:pPr marL="342900" indent="-342900" algn="l">
                <a:buClrTx/>
                <a:buSzTx/>
                <a:buFont typeface="Arial" panose="020B0604020202020204" pitchFamily="34" charset="0"/>
                <a:buChar char="•"/>
              </a:pPr>
              <a:r>
                <a:rPr lang="en-US" sz="1100" dirty="0"/>
                <a:t>5.2.6 	Use case #6: Scaling of cloud-native network functions      </a:t>
              </a:r>
              <a:r>
                <a:rPr lang="en-US" sz="1200" dirty="0"/>
                <a:t>                                                                                                                    </a:t>
              </a:r>
              <a:endParaRPr lang="en-US" sz="1200" dirty="0"/>
            </a:p>
          </p:txBody>
        </p:sp>
        <p:sp>
          <p:nvSpPr>
            <p:cNvPr id="6" name="矩形 5"/>
            <p:cNvSpPr/>
            <p:nvPr/>
          </p:nvSpPr>
          <p:spPr>
            <a:xfrm>
              <a:off x="611" y="4993"/>
              <a:ext cx="8736" cy="2966"/>
            </a:xfrm>
            <a:prstGeom prst="rect">
              <a:avLst/>
            </a:prstGeom>
            <a:noFill/>
            <a:ln w="9525" cap="flat" cmpd="sng" algn="ctr">
              <a:solidFill>
                <a:srgbClr val="D7E4BD"/>
              </a:solidFill>
              <a:prstDash val="solid"/>
              <a:round/>
              <a:headEnd type="none" w="med" len="med"/>
              <a:tailEnd type="none" w="med" len="med"/>
            </a:ln>
            <a:extLst>
              <a:ext uri="{909E8E84-426E-40DD-AFC4-6F175D3DCCD1}">
                <a14:hiddenFill xmlns:a14="http://schemas.microsoft.com/office/drawing/2010/main">
                  <a:solidFill>
                    <a:srgbClr val="D7E4BD">
                      <a:alpha val="20000"/>
                    </a:srgbClr>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600" b="0" i="0" u="none" strike="noStrike" cap="none" normalizeH="0" baseline="0">
                <a:ln>
                  <a:noFill/>
                </a:ln>
                <a:solidFill>
                  <a:schemeClr val="tx1"/>
                </a:solidFill>
                <a:effectLst/>
                <a:latin typeface="Arial" panose="020B0604020202020204" pitchFamily="34" charset="0"/>
              </a:endParaRPr>
            </a:p>
          </p:txBody>
        </p:sp>
      </p:grpSp>
      <p:sp>
        <p:nvSpPr>
          <p:cNvPr id="13" name="内容占位符 5"/>
          <p:cNvSpPr>
            <a:spLocks noGrp="1"/>
          </p:cNvSpPr>
          <p:nvPr/>
        </p:nvSpPr>
        <p:spPr>
          <a:xfrm>
            <a:off x="672735" y="5534024"/>
            <a:ext cx="5497195" cy="668020"/>
          </a:xfrm>
          <a:prstGeom prst="rect">
            <a:avLst/>
          </a:prstGeom>
          <a:noFill/>
          <a:ln>
            <a:noFill/>
          </a:ln>
          <a:effectLst/>
        </p:spPr>
        <p:txBody>
          <a:bodyPr vert="horz" wrap="square" lIns="91440" tIns="45720" rIns="91440" bIns="45720" numCol="1" anchor="t" anchorCtr="0" compatLnSpc="1"/>
          <a:lstStyle>
            <a:lvl1pPr marL="609600" indent="-609600" algn="l" rtl="0" eaLnBrk="0" fontAlgn="base" hangingPunct="0">
              <a:spcBef>
                <a:spcPct val="20000"/>
              </a:spcBef>
              <a:spcAft>
                <a:spcPct val="0"/>
              </a:spcAft>
              <a:buFontTx/>
              <a:buBlip>
                <a:blip r:embed="rId1"/>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2"/>
              </a:buBlip>
              <a:defRPr sz="3200">
                <a:solidFill>
                  <a:schemeClr val="tx1"/>
                </a:solidFill>
                <a:latin typeface="+mn-lt"/>
              </a:defRPr>
            </a:lvl2pPr>
            <a:lvl3pPr marL="1522730" indent="-303530" algn="l" rtl="0" eaLnBrk="0" fontAlgn="base" hangingPunct="0">
              <a:spcBef>
                <a:spcPct val="20000"/>
              </a:spcBef>
              <a:spcAft>
                <a:spcPct val="0"/>
              </a:spcAft>
              <a:buBlip>
                <a:blip r:embed="rId3"/>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a:lstStyle>
          <a:p>
            <a:pPr marL="0" indent="0" algn="l">
              <a:buClrTx/>
              <a:buSzTx/>
              <a:buNone/>
            </a:pPr>
            <a:r>
              <a:rPr lang="en-US" sz="1200" b="1" dirty="0"/>
              <a:t>5.3	Support of different cloud deployment scenarios</a:t>
            </a:r>
            <a:endParaRPr lang="en-US" sz="1200" b="1" dirty="0"/>
          </a:p>
          <a:p>
            <a:pPr marL="342900" indent="-342900" algn="l">
              <a:buClrTx/>
              <a:buSzTx/>
              <a:buFont typeface="Arial" panose="020B0604020202020204" pitchFamily="34" charset="0"/>
              <a:buChar char="•"/>
            </a:pPr>
            <a:r>
              <a:rPr lang="en-US" sz="1200" dirty="0"/>
              <a:t>5.3.1	Use case #1: Placement of cloud native NFs </a:t>
            </a:r>
            <a:r>
              <a:rPr lang="en-US" sz="1400" dirty="0"/>
              <a:t> </a:t>
            </a:r>
            <a:endParaRPr lang="en-US" sz="1400" dirty="0"/>
          </a:p>
          <a:p>
            <a:pPr marL="0" indent="0" algn="l">
              <a:buClrTx/>
              <a:buSzTx/>
              <a:buFont typeface="Arial" panose="020B0604020202020204" pitchFamily="34" charset="0"/>
              <a:buNone/>
            </a:pPr>
            <a:r>
              <a:rPr lang="en-US" sz="1400" dirty="0"/>
              <a:t>        </a:t>
            </a:r>
            <a:r>
              <a:rPr lang="en-US" sz="1200" dirty="0"/>
              <a:t>(</a:t>
            </a:r>
            <a:r>
              <a:rPr lang="en-US" sz="1200" dirty="0">
                <a:sym typeface="+mn-ea"/>
              </a:rPr>
              <a:t>stlill have no solution agreed.  </a:t>
            </a:r>
            <a:r>
              <a:rPr lang="en-US" sz="1200" dirty="0"/>
              <a:t>)  </a:t>
            </a:r>
            <a:r>
              <a:rPr lang="en-US" sz="1400" dirty="0"/>
              <a:t>                                                                                           </a:t>
            </a:r>
            <a:endParaRPr lang="en-US" sz="1400" dirty="0"/>
          </a:p>
        </p:txBody>
      </p:sp>
      <p:sp>
        <p:nvSpPr>
          <p:cNvPr id="16" name="矩形 15"/>
          <p:cNvSpPr/>
          <p:nvPr/>
        </p:nvSpPr>
        <p:spPr>
          <a:xfrm>
            <a:off x="688340" y="5544820"/>
            <a:ext cx="9735185" cy="763270"/>
          </a:xfrm>
          <a:prstGeom prst="rect">
            <a:avLst/>
          </a:prstGeom>
          <a:noFill/>
          <a:ln w="9525" cap="flat" cmpd="sng" algn="ctr">
            <a:solidFill>
              <a:srgbClr val="D7E4BD"/>
            </a:solidFill>
            <a:prstDash val="solid"/>
            <a:round/>
            <a:headEnd type="none" w="med" len="med"/>
            <a:tailEnd type="none" w="med" len="med"/>
          </a:ln>
          <a:extLst>
            <a:ext uri="{909E8E84-426E-40DD-AFC4-6F175D3DCCD1}">
              <a14:hiddenFill xmlns:a14="http://schemas.microsoft.com/office/drawing/2010/main">
                <a:solidFill>
                  <a:srgbClr val="D7E4BD">
                    <a:alpha val="20000"/>
                  </a:srgbClr>
                </a:solidFill>
              </a14:hiddenFill>
            </a:ext>
          </a:extLst>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GB" altLang="en-US" sz="700" b="0" i="0" u="none" strike="noStrike" cap="none" normalizeH="0" baseline="0">
              <a:ln>
                <a:noFill/>
              </a:ln>
              <a:solidFill>
                <a:schemeClr val="tx1"/>
              </a:solidFill>
              <a:effectLst/>
              <a:latin typeface="Arial" panose="020B0604020202020204" pitchFamily="34" charset="0"/>
            </a:endParaRPr>
          </a:p>
        </p:txBody>
      </p:sp>
      <p:sp>
        <p:nvSpPr>
          <p:cNvPr id="24" name="矩形 23"/>
          <p:cNvSpPr/>
          <p:nvPr/>
        </p:nvSpPr>
        <p:spPr>
          <a:xfrm>
            <a:off x="657860" y="1313180"/>
            <a:ext cx="9806940" cy="370840"/>
          </a:xfrm>
          <a:prstGeom prst="rect">
            <a:avLst/>
          </a:prstGeom>
          <a:solidFill>
            <a:schemeClr val="accent5"/>
          </a:solidFill>
          <a:ln w="9525" cap="flat" cmpd="sng" algn="ctr">
            <a:solidFill>
              <a:srgbClr val="D7E4BD"/>
            </a:solidFill>
            <a:prstDash val="solid"/>
            <a:round/>
            <a:headEnd type="none" w="med" len="med"/>
            <a:tailEnd type="none" w="med" len="med"/>
          </a:ln>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GB" altLang="en-US" sz="1600" b="0" i="0" u="none" strike="noStrike" cap="none" normalizeH="0" baseline="0" dirty="0">
                <a:ln>
                  <a:noFill/>
                </a:ln>
                <a:solidFill>
                  <a:schemeClr val="tx1"/>
                </a:solidFill>
                <a:effectLst/>
                <a:latin typeface="Arial" panose="020B0604020202020204" pitchFamily="34" charset="0"/>
              </a:rPr>
              <a:t>Current progress</a:t>
            </a:r>
            <a:endParaRPr kumimoji="0" lang="en-GB" altLang="en-US" sz="800" b="0" i="0" u="none" strike="noStrike" cap="none" normalizeH="0" baseline="0" dirty="0">
              <a:ln>
                <a:noFill/>
              </a:ln>
              <a:solidFill>
                <a:schemeClr val="tx1"/>
              </a:solidFill>
              <a:effectLst/>
              <a:latin typeface="Arial" panose="020B0604020202020204" pitchFamily="34" charset="0"/>
            </a:endParaRPr>
          </a:p>
        </p:txBody>
      </p:sp>
      <p:sp>
        <p:nvSpPr>
          <p:cNvPr id="25" name="矩形 24"/>
          <p:cNvSpPr/>
          <p:nvPr/>
        </p:nvSpPr>
        <p:spPr>
          <a:xfrm>
            <a:off x="688436" y="1671304"/>
            <a:ext cx="5554567" cy="296236"/>
          </a:xfrm>
          <a:prstGeom prst="rect">
            <a:avLst/>
          </a:prstGeom>
          <a:solidFill>
            <a:schemeClr val="accent1">
              <a:lumMod val="20000"/>
              <a:lumOff val="80000"/>
            </a:schemeClr>
          </a:solidFill>
          <a:ln w="9525" cap="flat" cmpd="sng" algn="ctr">
            <a:noFill/>
            <a:prstDash val="solid"/>
            <a:round/>
            <a:headEnd type="none" w="med" len="med"/>
            <a:tailEnd type="none" w="med" len="med"/>
          </a:ln>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US" altLang="zh-CN" sz="1200" dirty="0">
                <a:solidFill>
                  <a:schemeClr val="tx1"/>
                </a:solidFill>
                <a:sym typeface="+mn-ea"/>
              </a:rPr>
              <a:t>WT-1: there are solutions described, but there is no </a:t>
            </a:r>
            <a:r>
              <a:rPr lang="en-US" altLang="zh-CN" sz="1200" dirty="0">
                <a:sym typeface="+mn-ea"/>
              </a:rPr>
              <a:t>evaluation</a:t>
            </a:r>
            <a:r>
              <a:rPr kumimoji="0" lang="en-US" altLang="en-GB" sz="1200" b="0" i="0" u="none" strike="noStrike" cap="none" normalizeH="0" baseline="0" dirty="0">
                <a:ln>
                  <a:noFill/>
                </a:ln>
                <a:solidFill>
                  <a:schemeClr val="accent6">
                    <a:lumMod val="75000"/>
                  </a:schemeClr>
                </a:solidFill>
                <a:effectLst/>
              </a:rPr>
              <a:t> </a:t>
            </a:r>
            <a:endParaRPr kumimoji="0" lang="en-US" altLang="en-GB" sz="1200" b="0" i="0" u="none" strike="noStrike" cap="none" normalizeH="0" baseline="0" dirty="0">
              <a:ln>
                <a:noFill/>
              </a:ln>
              <a:solidFill>
                <a:schemeClr val="accent6">
                  <a:lumMod val="75000"/>
                </a:schemeClr>
              </a:solidFill>
              <a:effectLst/>
            </a:endParaRPr>
          </a:p>
        </p:txBody>
      </p:sp>
      <p:sp>
        <p:nvSpPr>
          <p:cNvPr id="26" name="矩形 25"/>
          <p:cNvSpPr/>
          <p:nvPr/>
        </p:nvSpPr>
        <p:spPr>
          <a:xfrm>
            <a:off x="688434" y="5237788"/>
            <a:ext cx="5550907" cy="296236"/>
          </a:xfrm>
          <a:prstGeom prst="rect">
            <a:avLst/>
          </a:prstGeom>
          <a:solidFill>
            <a:schemeClr val="accent1">
              <a:lumMod val="20000"/>
              <a:lumOff val="80000"/>
            </a:schemeClr>
          </a:solidFill>
          <a:ln w="9525" cap="flat" cmpd="sng" algn="ctr">
            <a:noFill/>
            <a:prstDash val="solid"/>
            <a:round/>
            <a:headEnd type="none" w="med" len="med"/>
            <a:tailEnd type="none" w="med" len="med"/>
          </a:ln>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US" altLang="zh-CN" sz="1200" dirty="0">
                <a:sym typeface="+mn-ea"/>
              </a:rPr>
              <a:t>related to WT-3 of the SID,  s</a:t>
            </a:r>
            <a:r>
              <a:rPr lang="en-US" sz="1200" dirty="0">
                <a:solidFill>
                  <a:schemeClr val="tx1"/>
                </a:solidFill>
              </a:rPr>
              <a:t>o far there is no solution</a:t>
            </a:r>
            <a:endParaRPr lang="en-US" sz="1200" dirty="0">
              <a:solidFill>
                <a:schemeClr val="tx1"/>
              </a:solidFill>
            </a:endParaRPr>
          </a:p>
        </p:txBody>
      </p:sp>
      <p:sp>
        <p:nvSpPr>
          <p:cNvPr id="29" name="矩形 28"/>
          <p:cNvSpPr/>
          <p:nvPr/>
        </p:nvSpPr>
        <p:spPr>
          <a:xfrm>
            <a:off x="688436" y="3429000"/>
            <a:ext cx="5554567" cy="329565"/>
          </a:xfrm>
          <a:prstGeom prst="rect">
            <a:avLst/>
          </a:prstGeom>
          <a:solidFill>
            <a:schemeClr val="accent1">
              <a:lumMod val="20000"/>
              <a:lumOff val="80000"/>
            </a:schemeClr>
          </a:solidFill>
          <a:ln w="9525" cap="flat" cmpd="sng" algn="ctr">
            <a:noFill/>
            <a:prstDash val="solid"/>
            <a:round/>
            <a:headEnd type="none" w="med" len="med"/>
            <a:tailEnd type="none" w="med" len="med"/>
          </a:ln>
        </p:spPr>
        <p:txBody>
          <a:bodyPr vert="horz" wrap="square" lIns="91440" tIns="45720" rIns="91440" bIns="45720" numCol="1"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US" altLang="zh-CN" sz="1200" dirty="0">
                <a:solidFill>
                  <a:schemeClr val="tx1"/>
                </a:solidFill>
                <a:sym typeface="+mn-ea"/>
              </a:rPr>
              <a:t>WT-2: there are solutions described, but there is no </a:t>
            </a:r>
            <a:r>
              <a:rPr lang="en-US" altLang="zh-CN" sz="1200" dirty="0">
                <a:sym typeface="+mn-ea"/>
              </a:rPr>
              <a:t>evaluation</a:t>
            </a:r>
            <a:r>
              <a:rPr kumimoji="0" lang="en-US" altLang="en-GB" sz="1200" b="0" i="0" u="none" strike="noStrike" cap="none" normalizeH="0" baseline="0" dirty="0">
                <a:ln>
                  <a:noFill/>
                </a:ln>
                <a:solidFill>
                  <a:schemeClr val="accent6">
                    <a:lumMod val="75000"/>
                  </a:schemeClr>
                </a:solidFill>
                <a:effectLst/>
              </a:rPr>
              <a:t> </a:t>
            </a:r>
            <a:endParaRPr kumimoji="0" lang="en-US" altLang="en-GB" sz="1200" b="0" i="0" u="none" strike="noStrike" cap="none" normalizeH="0" baseline="0" dirty="0">
              <a:ln>
                <a:noFill/>
              </a:ln>
              <a:solidFill>
                <a:schemeClr val="accent6">
                  <a:lumMod val="75000"/>
                </a:schemeClr>
              </a:solidFill>
              <a:effectLst/>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2613" y="0"/>
            <a:ext cx="9102725" cy="1143000"/>
          </a:xfrm>
        </p:spPr>
        <p:txBody>
          <a:bodyPr/>
          <a:lstStyle/>
          <a:p>
            <a:r>
              <a:rPr lang="en-US" altLang="zh-CN" sz="2800" dirty="0"/>
              <a:t>Overview of the TR 28.869: Current progress </a:t>
            </a:r>
            <a:endParaRPr lang="zh-CN" altLang="en-US" sz="2800" dirty="0"/>
          </a:p>
        </p:txBody>
      </p:sp>
      <p:sp>
        <p:nvSpPr>
          <p:cNvPr id="3" name="Rectangle 2"/>
          <p:cNvSpPr/>
          <p:nvPr/>
        </p:nvSpPr>
        <p:spPr bwMode="auto">
          <a:xfrm>
            <a:off x="590028" y="1806040"/>
            <a:ext cx="11256231" cy="1883458"/>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GB" sz="1400" dirty="0"/>
              <a:t>For all the items (WT-1, WT-2, WT-3) all the solutions and evaluations presented so far including the last SA5#157 meeting face the following issue: </a:t>
            </a:r>
            <a:r>
              <a:rPr kumimoji="0" lang="en-GB" sz="1400" b="0" i="1" u="none" strike="noStrike" cap="none" normalizeH="0" baseline="0" dirty="0">
                <a:ln>
                  <a:noFill/>
                </a:ln>
                <a:effectLst/>
                <a:latin typeface="Arial" panose="020B0604020202020204" pitchFamily="34" charset="0"/>
              </a:rPr>
              <a:t> </a:t>
            </a:r>
            <a:endParaRPr kumimoji="0" lang="en-GB" sz="1400" b="0" i="1" u="none" strike="noStrike" cap="none" normalizeH="0" baseline="0" dirty="0">
              <a:ln>
                <a:noFill/>
              </a:ln>
              <a:effectLst/>
              <a:latin typeface="Arial" panose="020B0604020202020204" pitchFamily="34" charset="0"/>
            </a:endParaRPr>
          </a:p>
          <a:p>
            <a:pPr marL="0" marR="0" indent="0" algn="l" defTabSz="914400" rtl="0" eaLnBrk="0" fontAlgn="base" latinLnBrk="0" hangingPunct="0">
              <a:lnSpc>
                <a:spcPct val="100000"/>
              </a:lnSpc>
              <a:spcBef>
                <a:spcPct val="0"/>
              </a:spcBef>
              <a:spcAft>
                <a:spcPct val="0"/>
              </a:spcAft>
              <a:buClrTx/>
              <a:buSzTx/>
              <a:buFontTx/>
              <a:buNone/>
            </a:pPr>
            <a:endParaRPr lang="en-GB" sz="1400" i="1" dirty="0"/>
          </a:p>
          <a:p>
            <a:pPr marL="285750" marR="0" indent="-285750" algn="l" defTabSz="914400" rtl="0" eaLnBrk="0" fontAlgn="base" latinLnBrk="0" hangingPunct="0">
              <a:lnSpc>
                <a:spcPct val="100000"/>
              </a:lnSpc>
              <a:spcBef>
                <a:spcPct val="0"/>
              </a:spcBef>
              <a:spcAft>
                <a:spcPct val="0"/>
              </a:spcAft>
              <a:buClrTx/>
              <a:buSzTx/>
              <a:buFontTx/>
              <a:buChar char="-"/>
            </a:pPr>
            <a:r>
              <a:rPr kumimoji="0" lang="en-GB" sz="1400" b="0" i="1" u="none" strike="noStrike" cap="none" normalizeH="0" baseline="0" dirty="0">
                <a:ln>
                  <a:noFill/>
                </a:ln>
                <a:effectLst/>
                <a:latin typeface="Arial" panose="020B0604020202020204" pitchFamily="34" charset="0"/>
              </a:rPr>
              <a:t>Descriptions are in high level and </a:t>
            </a:r>
            <a:r>
              <a:rPr kumimoji="0" lang="en-US" altLang="en-GB" sz="1400" b="0" i="1" u="none" strike="noStrike" cap="none" normalizeH="0" baseline="0" dirty="0">
                <a:ln>
                  <a:noFill/>
                </a:ln>
                <a:effectLst/>
                <a:latin typeface="Arial" panose="020B0604020202020204" pitchFamily="34" charset="0"/>
              </a:rPr>
              <a:t>lack</a:t>
            </a:r>
            <a:r>
              <a:rPr lang="en-GB" sz="1400" i="1" dirty="0"/>
              <a:t> </a:t>
            </a:r>
            <a:r>
              <a:rPr lang="en-US" altLang="en-GB" sz="1400" i="1" dirty="0"/>
              <a:t>of</a:t>
            </a:r>
            <a:r>
              <a:rPr lang="en-GB" sz="1400" i="1" dirty="0"/>
              <a:t> technical insight of the changes needed inside the 3GPP management system.</a:t>
            </a:r>
            <a:endParaRPr lang="en-GB" sz="1400" i="1" dirty="0"/>
          </a:p>
          <a:p>
            <a:pPr marL="285750" marR="0" indent="-285750" algn="l" defTabSz="914400" rtl="0" eaLnBrk="0" fontAlgn="base" latinLnBrk="0" hangingPunct="0">
              <a:lnSpc>
                <a:spcPct val="100000"/>
              </a:lnSpc>
              <a:spcBef>
                <a:spcPct val="0"/>
              </a:spcBef>
              <a:spcAft>
                <a:spcPct val="0"/>
              </a:spcAft>
              <a:buClrTx/>
              <a:buSzTx/>
              <a:buFontTx/>
              <a:buChar char="-"/>
            </a:pPr>
            <a:r>
              <a:rPr lang="en-GB" sz="1400" i="1" dirty="0"/>
              <a:t>Especially for WT-1 and WT-2 it is not easy to derive a solid technical evaluation that can drive normative work developments </a:t>
            </a:r>
            <a:endParaRPr lang="en-GB" sz="1400" i="1" dirty="0"/>
          </a:p>
          <a:p>
            <a:pPr marL="285750" marR="0" indent="-285750" algn="l" defTabSz="914400" rtl="0" eaLnBrk="0" fontAlgn="base" latinLnBrk="0" hangingPunct="0">
              <a:lnSpc>
                <a:spcPct val="100000"/>
              </a:lnSpc>
              <a:spcBef>
                <a:spcPct val="0"/>
              </a:spcBef>
              <a:spcAft>
                <a:spcPct val="0"/>
              </a:spcAft>
              <a:buClrTx/>
              <a:buSzTx/>
              <a:buFontTx/>
              <a:buChar char="-"/>
            </a:pPr>
            <a:endParaRPr lang="en-GB" sz="1400" i="1" dirty="0"/>
          </a:p>
          <a:p>
            <a:pPr marL="0" marR="0" indent="0" algn="l" defTabSz="914400" rtl="0" eaLnBrk="0" fontAlgn="base" latinLnBrk="0" hangingPunct="0">
              <a:lnSpc>
                <a:spcPct val="100000"/>
              </a:lnSpc>
              <a:spcBef>
                <a:spcPct val="0"/>
              </a:spcBef>
              <a:spcAft>
                <a:spcPct val="0"/>
              </a:spcAft>
              <a:buClrTx/>
              <a:buSzTx/>
              <a:buFontTx/>
              <a:buNone/>
            </a:pPr>
            <a:r>
              <a:rPr lang="en-GB" sz="1400" i="1" dirty="0"/>
              <a:t> </a:t>
            </a:r>
            <a:endParaRPr kumimoji="0" lang="en-US" sz="1400" b="0" i="1" u="none" strike="noStrike" cap="none" normalizeH="0" baseline="0" dirty="0">
              <a:ln>
                <a:noFill/>
              </a:ln>
              <a:effectLst/>
              <a:latin typeface="Arial" panose="020B0604020202020204" pitchFamily="34" charset="0"/>
            </a:endParaRPr>
          </a:p>
        </p:txBody>
      </p:sp>
      <p:sp>
        <p:nvSpPr>
          <p:cNvPr id="4" name="TextBox 3"/>
          <p:cNvSpPr txBox="1"/>
          <p:nvPr/>
        </p:nvSpPr>
        <p:spPr>
          <a:xfrm>
            <a:off x="582613" y="1513652"/>
            <a:ext cx="1019831" cy="292388"/>
          </a:xfrm>
          <a:prstGeom prst="rect">
            <a:avLst/>
          </a:prstGeom>
          <a:solidFill>
            <a:srgbClr val="FF0000"/>
          </a:solidFill>
        </p:spPr>
        <p:txBody>
          <a:bodyPr wrap="none" rtlCol="0">
            <a:spAutoFit/>
          </a:bodyPr>
          <a:lstStyle/>
          <a:p>
            <a:r>
              <a:rPr lang="en-GB" dirty="0">
                <a:solidFill>
                  <a:schemeClr val="bg1"/>
                </a:solidFill>
              </a:rPr>
              <a:t>Challenges</a:t>
            </a:r>
            <a:endParaRPr lang="en-US" dirty="0">
              <a:solidFill>
                <a:schemeClr val="bg1"/>
              </a:solidFill>
            </a:endParaRPr>
          </a:p>
        </p:txBody>
      </p:sp>
      <p:sp>
        <p:nvSpPr>
          <p:cNvPr id="8" name="TextBox 7"/>
          <p:cNvSpPr txBox="1"/>
          <p:nvPr/>
        </p:nvSpPr>
        <p:spPr>
          <a:xfrm>
            <a:off x="537210" y="3924300"/>
            <a:ext cx="9688195" cy="1891665"/>
          </a:xfrm>
          <a:prstGeom prst="rect">
            <a:avLst/>
          </a:prstGeom>
          <a:noFill/>
        </p:spPr>
        <p:txBody>
          <a:bodyPr wrap="square" rtlCol="0">
            <a:spAutoFit/>
          </a:bodyPr>
          <a:lstStyle/>
          <a:p>
            <a:r>
              <a:rPr lang="en-GB" b="1" dirty="0"/>
              <a:t>In more detail:</a:t>
            </a:r>
            <a:endParaRPr lang="en-GB" b="1" dirty="0"/>
          </a:p>
          <a:p>
            <a:r>
              <a:rPr lang="en-GB" b="1" dirty="0"/>
              <a:t>WT-1: </a:t>
            </a:r>
            <a:r>
              <a:rPr lang="en-GB" dirty="0"/>
              <a:t>the interface between Generic OAM functions is well defined according to ETSI ISG NFV-IFA049, but the enhancements needed in the 3GPP management system have not been described in any of the solutions.</a:t>
            </a:r>
            <a:endParaRPr lang="en-GB" dirty="0"/>
          </a:p>
          <a:p>
            <a:endParaRPr lang="en-GB" dirty="0"/>
          </a:p>
          <a:p>
            <a:r>
              <a:rPr lang="en-GB" b="1" dirty="0"/>
              <a:t>WT-2: </a:t>
            </a:r>
            <a:r>
              <a:rPr lang="en-GB" dirty="0"/>
              <a:t>interfaces exposed by systems other than NFV-MANO have not been described in any of the solutions like also the enhancements needed in the 3GPP management system.</a:t>
            </a:r>
            <a:endParaRPr lang="en-GB" dirty="0"/>
          </a:p>
          <a:p>
            <a:endParaRPr lang="en-GB" dirty="0"/>
          </a:p>
          <a:p>
            <a:r>
              <a:rPr lang="en-GB" b="1" dirty="0"/>
              <a:t>WT-3: </a:t>
            </a:r>
            <a:r>
              <a:rPr lang="en-GB" dirty="0"/>
              <a:t>there is only one use case described but without endorsing any solution. </a:t>
            </a:r>
            <a:endParaRPr lang="en-GB" dirty="0"/>
          </a:p>
          <a:p>
            <a:endParaRPr lang="en-US" dirty="0"/>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bwMode="auto">
          <a:xfrm>
            <a:off x="3391823" y="1915361"/>
            <a:ext cx="4476270" cy="4284921"/>
          </a:xfrm>
          <a:prstGeom prst="rect">
            <a:avLst/>
          </a:prstGeom>
          <a:solidFill>
            <a:schemeClr val="accent6">
              <a:lumMod val="20000"/>
              <a:lumOff val="80000"/>
            </a:schemeClr>
          </a:solidFill>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US" sz="1000" b="0" i="0" u="none" strike="noStrike" cap="none" normalizeH="0" baseline="0">
              <a:ln>
                <a:noFill/>
              </a:ln>
              <a:solidFill>
                <a:schemeClr val="tx1"/>
              </a:solidFill>
              <a:effectLst/>
              <a:latin typeface="Arial" panose="020B0604020202020204" pitchFamily="34" charset="0"/>
            </a:endParaRPr>
          </a:p>
        </p:txBody>
      </p:sp>
      <p:sp>
        <p:nvSpPr>
          <p:cNvPr id="55" name="Rectangle 54"/>
          <p:cNvSpPr/>
          <p:nvPr/>
        </p:nvSpPr>
        <p:spPr bwMode="auto">
          <a:xfrm>
            <a:off x="70505" y="1915361"/>
            <a:ext cx="3220172" cy="4284921"/>
          </a:xfrm>
          <a:prstGeom prst="rect">
            <a:avLst/>
          </a:prstGeom>
          <a:solidFill>
            <a:schemeClr val="accent5">
              <a:lumMod val="20000"/>
              <a:lumOff val="80000"/>
            </a:schemeClr>
          </a:solidFill>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US" sz="1000" b="0" i="0" u="none" strike="noStrike" cap="none" normalizeH="0" baseline="0">
              <a:ln>
                <a:noFill/>
              </a:ln>
              <a:solidFill>
                <a:schemeClr val="tx1"/>
              </a:solidFill>
              <a:effectLst/>
              <a:latin typeface="Arial" panose="020B0604020202020204" pitchFamily="34" charset="0"/>
            </a:endParaRPr>
          </a:p>
        </p:txBody>
      </p:sp>
      <p:sp>
        <p:nvSpPr>
          <p:cNvPr id="2" name="Title 1"/>
          <p:cNvSpPr>
            <a:spLocks noGrp="1"/>
          </p:cNvSpPr>
          <p:nvPr>
            <p:ph type="title"/>
          </p:nvPr>
        </p:nvSpPr>
        <p:spPr>
          <a:xfrm>
            <a:off x="582613" y="0"/>
            <a:ext cx="9102725" cy="1143000"/>
          </a:xfrm>
        </p:spPr>
        <p:txBody>
          <a:bodyPr/>
          <a:lstStyle/>
          <a:p>
            <a:r>
              <a:rPr lang="en-US" altLang="zh-CN" sz="2800" dirty="0">
                <a:sym typeface="+mn-ea"/>
              </a:rPr>
              <a:t>The relationship between WT-1 and WT-2</a:t>
            </a:r>
            <a:endParaRPr lang="en-US" altLang="zh-CN" sz="2800" dirty="0">
              <a:sym typeface="+mn-ea"/>
            </a:endParaRPr>
          </a:p>
        </p:txBody>
      </p:sp>
      <p:sp>
        <p:nvSpPr>
          <p:cNvPr id="100" name="文本框 99"/>
          <p:cNvSpPr txBox="1"/>
          <p:nvPr/>
        </p:nvSpPr>
        <p:spPr>
          <a:xfrm>
            <a:off x="468010" y="1077262"/>
            <a:ext cx="10892155" cy="824841"/>
          </a:xfrm>
          <a:prstGeom prst="rect">
            <a:avLst/>
          </a:prstGeom>
          <a:noFill/>
          <a:ln w="9525">
            <a:noFill/>
          </a:ln>
        </p:spPr>
        <p:txBody>
          <a:bodyPr wrap="square">
            <a:spAutoFit/>
          </a:bodyPr>
          <a:lstStyle/>
          <a:p>
            <a:pPr marL="342900" indent="-342900" algn="l">
              <a:spcBef>
                <a:spcPct val="20000"/>
              </a:spcBef>
              <a:buClrTx/>
              <a:buSzTx/>
              <a:buFont typeface="Arial" panose="020B0604020202020204" pitchFamily="34" charset="0"/>
              <a:buChar char="•"/>
            </a:pPr>
            <a:r>
              <a:rPr lang="en-US" sz="1400" b="0" dirty="0">
                <a:solidFill>
                  <a:schemeClr val="tx1"/>
                </a:solidFill>
                <a:latin typeface="+mn-lt"/>
                <a:cs typeface="+mn-cs"/>
              </a:rPr>
              <a:t>Why WT-1 and WT-2  are closely related, and need to work together in the future. </a:t>
            </a:r>
            <a:endParaRPr lang="en-US" sz="1400" b="0" dirty="0">
              <a:solidFill>
                <a:schemeClr val="tx1"/>
              </a:solidFill>
              <a:latin typeface="+mn-lt"/>
              <a:cs typeface="+mn-cs"/>
            </a:endParaRPr>
          </a:p>
          <a:p>
            <a:pPr marL="342900" indent="-342900" algn="l">
              <a:spcBef>
                <a:spcPct val="20000"/>
              </a:spcBef>
              <a:buClrTx/>
              <a:buSzTx/>
              <a:buFont typeface="Arial" panose="020B0604020202020204" pitchFamily="34" charset="0"/>
              <a:buChar char="•"/>
            </a:pPr>
            <a:r>
              <a:rPr lang="en-US" sz="1400" b="1" u="sng" dirty="0">
                <a:highlight>
                  <a:srgbClr val="FFFF00"/>
                </a:highlight>
                <a:latin typeface="+mn-lt"/>
                <a:cs typeface="+mn-cs"/>
              </a:rPr>
              <a:t>VNF Generic OAM functions northbound interface is irrelevant of NFV-MANO operations.</a:t>
            </a:r>
            <a:endParaRPr lang="en-US" sz="1400" b="1" u="sng" dirty="0">
              <a:highlight>
                <a:srgbClr val="FFFF00"/>
              </a:highlight>
              <a:latin typeface="+mn-lt"/>
              <a:cs typeface="+mn-cs"/>
            </a:endParaRPr>
          </a:p>
          <a:p>
            <a:pPr algn="l">
              <a:spcBef>
                <a:spcPct val="20000"/>
              </a:spcBef>
              <a:buClrTx/>
              <a:buSzTx/>
            </a:pPr>
            <a:endParaRPr lang="en-US" sz="1400" b="0" dirty="0">
              <a:solidFill>
                <a:schemeClr val="tx1"/>
              </a:solidFill>
              <a:latin typeface="+mn-lt"/>
              <a:cs typeface="+mn-cs"/>
            </a:endParaRPr>
          </a:p>
        </p:txBody>
      </p:sp>
      <p:sp>
        <p:nvSpPr>
          <p:cNvPr id="5" name="Rectangle 4"/>
          <p:cNvSpPr/>
          <p:nvPr/>
        </p:nvSpPr>
        <p:spPr bwMode="auto">
          <a:xfrm>
            <a:off x="115465" y="2122443"/>
            <a:ext cx="2073349"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kumimoji="0" lang="en-GB" sz="1100" b="0" i="0" u="none" strike="noStrike" cap="none" normalizeH="0" baseline="0" dirty="0">
                <a:ln>
                  <a:noFill/>
                </a:ln>
                <a:solidFill>
                  <a:schemeClr val="tx1"/>
                </a:solidFill>
                <a:effectLst/>
                <a:latin typeface="Arial" panose="020B0604020202020204" pitchFamily="34" charset="0"/>
              </a:rPr>
              <a:t>3GPP Management System</a:t>
            </a:r>
            <a:endParaRPr kumimoji="0" lang="en-US" sz="1100" b="0" i="0" u="none" strike="noStrike" cap="none" normalizeH="0" baseline="0" dirty="0">
              <a:ln>
                <a:noFill/>
              </a:ln>
              <a:solidFill>
                <a:schemeClr val="tx1"/>
              </a:solidFill>
              <a:effectLst/>
              <a:latin typeface="Arial" panose="020B0604020202020204" pitchFamily="34" charset="0"/>
            </a:endParaRPr>
          </a:p>
        </p:txBody>
      </p:sp>
      <p:sp>
        <p:nvSpPr>
          <p:cNvPr id="6" name="Rectangle 5"/>
          <p:cNvSpPr/>
          <p:nvPr/>
        </p:nvSpPr>
        <p:spPr bwMode="auto">
          <a:xfrm>
            <a:off x="115465" y="4131472"/>
            <a:ext cx="1467294"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100" dirty="0">
                <a:solidFill>
                  <a:schemeClr val="tx1"/>
                </a:solidFill>
                <a:latin typeface="Arial" panose="020B0604020202020204" pitchFamily="34" charset="0"/>
              </a:rPr>
              <a:t>VNF Generic OAM Functions </a:t>
            </a:r>
            <a:endParaRPr kumimoji="0" lang="en-US" sz="1100" b="0" i="0" u="none" strike="noStrike" cap="none" normalizeH="0" baseline="0" dirty="0">
              <a:ln>
                <a:noFill/>
              </a:ln>
              <a:solidFill>
                <a:schemeClr val="tx1"/>
              </a:solidFill>
              <a:effectLst/>
              <a:latin typeface="Arial" panose="020B0604020202020204" pitchFamily="34" charset="0"/>
            </a:endParaRPr>
          </a:p>
        </p:txBody>
      </p:sp>
      <p:sp>
        <p:nvSpPr>
          <p:cNvPr id="7" name="Rectangle 6"/>
          <p:cNvSpPr/>
          <p:nvPr/>
        </p:nvSpPr>
        <p:spPr bwMode="auto">
          <a:xfrm>
            <a:off x="1154393" y="3064672"/>
            <a:ext cx="704812"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100" dirty="0">
                <a:solidFill>
                  <a:schemeClr val="tx1"/>
                </a:solidFill>
                <a:latin typeface="Arial" panose="020B0604020202020204" pitchFamily="34" charset="0"/>
              </a:rPr>
              <a:t>VNFs</a:t>
            </a:r>
            <a:endParaRPr kumimoji="0" lang="en-US" sz="1100" b="0" i="0" u="none" strike="noStrike" cap="none" normalizeH="0" baseline="0" dirty="0">
              <a:ln>
                <a:noFill/>
              </a:ln>
              <a:solidFill>
                <a:schemeClr val="tx1"/>
              </a:solidFill>
              <a:effectLst/>
              <a:latin typeface="Arial" panose="020B0604020202020204" pitchFamily="34" charset="0"/>
            </a:endParaRPr>
          </a:p>
        </p:txBody>
      </p:sp>
      <p:cxnSp>
        <p:nvCxnSpPr>
          <p:cNvPr id="9" name="Straight Connector 8"/>
          <p:cNvCxnSpPr>
            <a:stCxn id="6" idx="0"/>
          </p:cNvCxnSpPr>
          <p:nvPr/>
        </p:nvCxnSpPr>
        <p:spPr bwMode="auto">
          <a:xfrm flipV="1">
            <a:off x="849112" y="2495299"/>
            <a:ext cx="8455" cy="1636173"/>
          </a:xfrm>
          <a:prstGeom prst="line">
            <a:avLst/>
          </a:prstGeom>
          <a:solidFill>
            <a:schemeClr val="accent1"/>
          </a:solidFill>
          <a:ln w="76200" cap="flat" cmpd="sng" algn="ctr">
            <a:solidFill>
              <a:srgbClr val="00B050"/>
            </a:solidFill>
            <a:prstDash val="solid"/>
            <a:round/>
            <a:headEnd type="none" w="med" len="med"/>
            <a:tailEnd type="none" w="med" len="med"/>
          </a:ln>
        </p:spPr>
      </p:cxnSp>
      <p:cxnSp>
        <p:nvCxnSpPr>
          <p:cNvPr id="11" name="Straight Connector 10"/>
          <p:cNvCxnSpPr>
            <a:endCxn id="7" idx="0"/>
          </p:cNvCxnSpPr>
          <p:nvPr/>
        </p:nvCxnSpPr>
        <p:spPr bwMode="auto">
          <a:xfrm>
            <a:off x="1506799" y="2495299"/>
            <a:ext cx="0" cy="569373"/>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18" name="Straight Connector 17"/>
          <p:cNvCxnSpPr/>
          <p:nvPr/>
        </p:nvCxnSpPr>
        <p:spPr bwMode="auto">
          <a:xfrm>
            <a:off x="1426407" y="3440592"/>
            <a:ext cx="0" cy="697009"/>
          </a:xfrm>
          <a:prstGeom prst="line">
            <a:avLst/>
          </a:prstGeom>
          <a:solidFill>
            <a:schemeClr val="accent1"/>
          </a:solidFill>
          <a:ln w="9525" cap="flat" cmpd="sng" algn="ctr">
            <a:solidFill>
              <a:schemeClr val="tx1"/>
            </a:solidFill>
            <a:prstDash val="solid"/>
            <a:round/>
            <a:headEnd type="none" w="med" len="med"/>
            <a:tailEnd type="none" w="med" len="med"/>
          </a:ln>
        </p:spPr>
      </p:cxnSp>
      <p:sp>
        <p:nvSpPr>
          <p:cNvPr id="22" name="Rectangle 21"/>
          <p:cNvSpPr/>
          <p:nvPr/>
        </p:nvSpPr>
        <p:spPr bwMode="auto">
          <a:xfrm>
            <a:off x="2383338" y="3064672"/>
            <a:ext cx="635461" cy="1745314"/>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100" dirty="0">
                <a:solidFill>
                  <a:schemeClr val="tx1"/>
                </a:solidFill>
                <a:latin typeface="Arial" panose="020B0604020202020204" pitchFamily="34" charset="0"/>
              </a:rPr>
              <a:t>NFV- MANO</a:t>
            </a:r>
            <a:endParaRPr kumimoji="0" lang="en-US" sz="1100" b="0" i="0" u="none" strike="noStrike" cap="none" normalizeH="0" baseline="0" dirty="0">
              <a:ln>
                <a:noFill/>
              </a:ln>
              <a:solidFill>
                <a:schemeClr val="tx1"/>
              </a:solidFill>
              <a:effectLst/>
              <a:latin typeface="Arial" panose="020B0604020202020204" pitchFamily="34" charset="0"/>
            </a:endParaRPr>
          </a:p>
        </p:txBody>
      </p:sp>
      <p:cxnSp>
        <p:nvCxnSpPr>
          <p:cNvPr id="24" name="Straight Connector 23"/>
          <p:cNvCxnSpPr>
            <a:stCxn id="7" idx="3"/>
          </p:cNvCxnSpPr>
          <p:nvPr/>
        </p:nvCxnSpPr>
        <p:spPr bwMode="auto">
          <a:xfrm>
            <a:off x="1859205" y="3252632"/>
            <a:ext cx="510362" cy="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26" name="Straight Connector 25"/>
          <p:cNvCxnSpPr>
            <a:stCxn id="6" idx="3"/>
          </p:cNvCxnSpPr>
          <p:nvPr/>
        </p:nvCxnSpPr>
        <p:spPr bwMode="auto">
          <a:xfrm>
            <a:off x="1582759" y="4319432"/>
            <a:ext cx="800579" cy="0"/>
          </a:xfrm>
          <a:prstGeom prst="line">
            <a:avLst/>
          </a:prstGeom>
          <a:solidFill>
            <a:schemeClr val="accent1"/>
          </a:solidFill>
          <a:ln w="57150" cap="flat" cmpd="sng" algn="ctr">
            <a:solidFill>
              <a:schemeClr val="accent1"/>
            </a:solidFill>
            <a:prstDash val="sysDash"/>
            <a:round/>
            <a:headEnd type="none" w="med" len="med"/>
            <a:tailEnd type="none" w="med" len="med"/>
          </a:ln>
        </p:spPr>
      </p:cxnSp>
      <p:sp>
        <p:nvSpPr>
          <p:cNvPr id="31" name="TextBox 30"/>
          <p:cNvSpPr txBox="1"/>
          <p:nvPr/>
        </p:nvSpPr>
        <p:spPr>
          <a:xfrm>
            <a:off x="1589644" y="3796212"/>
            <a:ext cx="970220" cy="523220"/>
          </a:xfrm>
          <a:prstGeom prst="rect">
            <a:avLst/>
          </a:prstGeom>
          <a:noFill/>
        </p:spPr>
        <p:txBody>
          <a:bodyPr wrap="square" rtlCol="0">
            <a:spAutoFit/>
          </a:bodyPr>
          <a:lstStyle/>
          <a:p>
            <a:r>
              <a:rPr lang="en-GB" sz="700" dirty="0"/>
              <a:t>Only used for Managing VNF generic OAM functions OAM</a:t>
            </a:r>
            <a:endParaRPr lang="en-US" sz="700" dirty="0"/>
          </a:p>
        </p:txBody>
      </p:sp>
      <p:sp>
        <p:nvSpPr>
          <p:cNvPr id="32" name="TextBox 31"/>
          <p:cNvSpPr txBox="1"/>
          <p:nvPr/>
        </p:nvSpPr>
        <p:spPr>
          <a:xfrm>
            <a:off x="325940" y="4936109"/>
            <a:ext cx="2894232" cy="900246"/>
          </a:xfrm>
          <a:prstGeom prst="rect">
            <a:avLst/>
          </a:prstGeom>
          <a:noFill/>
        </p:spPr>
        <p:txBody>
          <a:bodyPr wrap="square" rtlCol="0">
            <a:spAutoFit/>
          </a:bodyPr>
          <a:lstStyle/>
          <a:p>
            <a:r>
              <a:rPr lang="en-GB" sz="1050" b="1" dirty="0"/>
              <a:t>Deployment Option #1</a:t>
            </a:r>
            <a:endParaRPr lang="en-GB" sz="1050" b="1" dirty="0"/>
          </a:p>
          <a:p>
            <a:r>
              <a:rPr lang="en-GB" sz="1050" dirty="0"/>
              <a:t>- Generic OAM function northbound is irrelevant of NFV-MANO operations </a:t>
            </a:r>
            <a:endParaRPr lang="en-GB" sz="1050" dirty="0"/>
          </a:p>
          <a:p>
            <a:r>
              <a:rPr lang="en-GB" sz="1050" dirty="0"/>
              <a:t>- NFV-MANO supports VNF LCM and VNF Generic OAM Function LCM</a:t>
            </a:r>
            <a:endParaRPr lang="en-US" sz="1050" dirty="0"/>
          </a:p>
        </p:txBody>
      </p:sp>
      <p:sp>
        <p:nvSpPr>
          <p:cNvPr id="42" name="Rectangle 41"/>
          <p:cNvSpPr/>
          <p:nvPr/>
        </p:nvSpPr>
        <p:spPr bwMode="auto">
          <a:xfrm>
            <a:off x="4822587" y="2018369"/>
            <a:ext cx="2073349"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kumimoji="0" lang="en-GB" sz="1100" b="0" i="0" u="none" strike="noStrike" cap="none" normalizeH="0" baseline="0" dirty="0">
                <a:ln>
                  <a:noFill/>
                </a:ln>
                <a:solidFill>
                  <a:schemeClr val="tx1"/>
                </a:solidFill>
                <a:effectLst/>
                <a:latin typeface="Arial" panose="020B0604020202020204" pitchFamily="34" charset="0"/>
              </a:rPr>
              <a:t>3GPP Management System</a:t>
            </a:r>
            <a:endParaRPr kumimoji="0" lang="en-US" sz="1100" b="0" i="0" u="none" strike="noStrike" cap="none" normalizeH="0" baseline="0" dirty="0">
              <a:ln>
                <a:noFill/>
              </a:ln>
              <a:solidFill>
                <a:schemeClr val="tx1"/>
              </a:solidFill>
              <a:effectLst/>
              <a:latin typeface="Arial" panose="020B0604020202020204" pitchFamily="34" charset="0"/>
            </a:endParaRPr>
          </a:p>
        </p:txBody>
      </p:sp>
      <p:sp>
        <p:nvSpPr>
          <p:cNvPr id="43" name="Rectangle 42"/>
          <p:cNvSpPr/>
          <p:nvPr/>
        </p:nvSpPr>
        <p:spPr bwMode="auto">
          <a:xfrm>
            <a:off x="4822587" y="4027398"/>
            <a:ext cx="1467294"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100" dirty="0">
                <a:solidFill>
                  <a:schemeClr val="tx1"/>
                </a:solidFill>
                <a:latin typeface="Arial" panose="020B0604020202020204" pitchFamily="34" charset="0"/>
              </a:rPr>
              <a:t>VNF Generic OAM Functions </a:t>
            </a:r>
            <a:endParaRPr kumimoji="0" lang="en-US" sz="1100" b="0" i="0" u="none" strike="noStrike" cap="none" normalizeH="0" baseline="0" dirty="0">
              <a:ln>
                <a:noFill/>
              </a:ln>
              <a:solidFill>
                <a:schemeClr val="tx1"/>
              </a:solidFill>
              <a:effectLst/>
              <a:latin typeface="Arial" panose="020B0604020202020204" pitchFamily="34" charset="0"/>
            </a:endParaRPr>
          </a:p>
        </p:txBody>
      </p:sp>
      <p:sp>
        <p:nvSpPr>
          <p:cNvPr id="44" name="Rectangle 43"/>
          <p:cNvSpPr/>
          <p:nvPr/>
        </p:nvSpPr>
        <p:spPr bwMode="auto">
          <a:xfrm>
            <a:off x="5861515" y="2960598"/>
            <a:ext cx="704812"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100" dirty="0">
                <a:solidFill>
                  <a:schemeClr val="tx1"/>
                </a:solidFill>
                <a:latin typeface="Arial" panose="020B0604020202020204" pitchFamily="34" charset="0"/>
              </a:rPr>
              <a:t>VNFs</a:t>
            </a:r>
            <a:endParaRPr kumimoji="0" lang="en-US" sz="1100" b="0" i="0" u="none" strike="noStrike" cap="none" normalizeH="0" baseline="0" dirty="0">
              <a:ln>
                <a:noFill/>
              </a:ln>
              <a:solidFill>
                <a:schemeClr val="tx1"/>
              </a:solidFill>
              <a:effectLst/>
              <a:latin typeface="Arial" panose="020B0604020202020204" pitchFamily="34" charset="0"/>
            </a:endParaRPr>
          </a:p>
        </p:txBody>
      </p:sp>
      <p:cxnSp>
        <p:nvCxnSpPr>
          <p:cNvPr id="45" name="Straight Connector 44"/>
          <p:cNvCxnSpPr>
            <a:stCxn id="43" idx="0"/>
          </p:cNvCxnSpPr>
          <p:nvPr/>
        </p:nvCxnSpPr>
        <p:spPr bwMode="auto">
          <a:xfrm flipV="1">
            <a:off x="5556234" y="2391225"/>
            <a:ext cx="8455" cy="1636173"/>
          </a:xfrm>
          <a:prstGeom prst="line">
            <a:avLst/>
          </a:prstGeom>
          <a:solidFill>
            <a:schemeClr val="accent1"/>
          </a:solidFill>
          <a:ln w="76200" cap="flat" cmpd="sng" algn="ctr">
            <a:solidFill>
              <a:srgbClr val="00B050"/>
            </a:solidFill>
            <a:prstDash val="solid"/>
            <a:round/>
            <a:headEnd type="none" w="med" len="med"/>
            <a:tailEnd type="none" w="med" len="med"/>
          </a:ln>
        </p:spPr>
      </p:cxnSp>
      <p:cxnSp>
        <p:nvCxnSpPr>
          <p:cNvPr id="46" name="Straight Connector 45"/>
          <p:cNvCxnSpPr>
            <a:endCxn id="44" idx="0"/>
          </p:cNvCxnSpPr>
          <p:nvPr/>
        </p:nvCxnSpPr>
        <p:spPr bwMode="auto">
          <a:xfrm>
            <a:off x="6213921" y="2391225"/>
            <a:ext cx="0" cy="569373"/>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47" name="Straight Connector 46"/>
          <p:cNvCxnSpPr/>
          <p:nvPr/>
        </p:nvCxnSpPr>
        <p:spPr bwMode="auto">
          <a:xfrm>
            <a:off x="6133529" y="3336518"/>
            <a:ext cx="0" cy="697009"/>
          </a:xfrm>
          <a:prstGeom prst="line">
            <a:avLst/>
          </a:prstGeom>
          <a:solidFill>
            <a:schemeClr val="accent1"/>
          </a:solidFill>
          <a:ln w="9525" cap="flat" cmpd="sng" algn="ctr">
            <a:solidFill>
              <a:schemeClr val="tx1"/>
            </a:solidFill>
            <a:prstDash val="solid"/>
            <a:round/>
            <a:headEnd type="none" w="med" len="med"/>
            <a:tailEnd type="none" w="med" len="med"/>
          </a:ln>
        </p:spPr>
      </p:cxnSp>
      <p:sp>
        <p:nvSpPr>
          <p:cNvPr id="48" name="Rectangle 47"/>
          <p:cNvSpPr/>
          <p:nvPr/>
        </p:nvSpPr>
        <p:spPr bwMode="auto">
          <a:xfrm>
            <a:off x="7090460" y="2960598"/>
            <a:ext cx="635461" cy="1745314"/>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100" dirty="0">
                <a:solidFill>
                  <a:schemeClr val="tx1"/>
                </a:solidFill>
                <a:latin typeface="Arial" panose="020B0604020202020204" pitchFamily="34" charset="0"/>
              </a:rPr>
              <a:t>NFV- MANO</a:t>
            </a:r>
            <a:endParaRPr kumimoji="0" lang="en-US" sz="1100" b="0" i="0" u="none" strike="noStrike" cap="none" normalizeH="0" baseline="0" dirty="0">
              <a:ln>
                <a:noFill/>
              </a:ln>
              <a:solidFill>
                <a:schemeClr val="tx1"/>
              </a:solidFill>
              <a:effectLst/>
              <a:latin typeface="Arial" panose="020B0604020202020204" pitchFamily="34" charset="0"/>
            </a:endParaRPr>
          </a:p>
        </p:txBody>
      </p:sp>
      <p:cxnSp>
        <p:nvCxnSpPr>
          <p:cNvPr id="49" name="Straight Connector 48"/>
          <p:cNvCxnSpPr>
            <a:stCxn id="44" idx="3"/>
          </p:cNvCxnSpPr>
          <p:nvPr/>
        </p:nvCxnSpPr>
        <p:spPr bwMode="auto">
          <a:xfrm>
            <a:off x="6566327" y="3148558"/>
            <a:ext cx="510362" cy="0"/>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50" name="Straight Connector 49"/>
          <p:cNvCxnSpPr>
            <a:endCxn id="43" idx="1"/>
          </p:cNvCxnSpPr>
          <p:nvPr/>
        </p:nvCxnSpPr>
        <p:spPr bwMode="auto">
          <a:xfrm>
            <a:off x="4466081" y="4215358"/>
            <a:ext cx="356506" cy="0"/>
          </a:xfrm>
          <a:prstGeom prst="line">
            <a:avLst/>
          </a:prstGeom>
          <a:solidFill>
            <a:schemeClr val="accent1"/>
          </a:solidFill>
          <a:ln w="57150" cap="flat" cmpd="sng" algn="ctr">
            <a:solidFill>
              <a:schemeClr val="accent1"/>
            </a:solidFill>
            <a:prstDash val="sysDash"/>
            <a:round/>
            <a:headEnd type="none" w="med" len="med"/>
            <a:tailEnd type="none" w="med" len="med"/>
          </a:ln>
        </p:spPr>
      </p:cxnSp>
      <p:sp>
        <p:nvSpPr>
          <p:cNvPr id="51" name="TextBox 50"/>
          <p:cNvSpPr txBox="1"/>
          <p:nvPr/>
        </p:nvSpPr>
        <p:spPr>
          <a:xfrm>
            <a:off x="4477541" y="3504178"/>
            <a:ext cx="970220" cy="523220"/>
          </a:xfrm>
          <a:prstGeom prst="rect">
            <a:avLst/>
          </a:prstGeom>
          <a:noFill/>
        </p:spPr>
        <p:txBody>
          <a:bodyPr wrap="square" rtlCol="0">
            <a:spAutoFit/>
          </a:bodyPr>
          <a:lstStyle/>
          <a:p>
            <a:r>
              <a:rPr lang="en-GB" sz="700" dirty="0"/>
              <a:t>Only used for Managing VNF generic OAM functions OAM</a:t>
            </a:r>
            <a:endParaRPr lang="en-US" sz="700" dirty="0"/>
          </a:p>
        </p:txBody>
      </p:sp>
      <p:sp>
        <p:nvSpPr>
          <p:cNvPr id="52" name="TextBox 51"/>
          <p:cNvSpPr txBox="1"/>
          <p:nvPr/>
        </p:nvSpPr>
        <p:spPr>
          <a:xfrm>
            <a:off x="4109118" y="5046111"/>
            <a:ext cx="2894232" cy="90024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50" b="1" dirty="0"/>
              <a:t>Deployment Option #2</a:t>
            </a:r>
            <a:endParaRPr lang="en-GB" sz="1050" b="1" dirty="0"/>
          </a:p>
          <a:p>
            <a:r>
              <a:rPr lang="en-GB" sz="1050" dirty="0"/>
              <a:t>- Generic OAM function northbound is irrelevant of NFV-MANO operations </a:t>
            </a:r>
            <a:endParaRPr lang="en-GB" sz="1050" dirty="0"/>
          </a:p>
          <a:p>
            <a:r>
              <a:rPr lang="en-GB" sz="1050" dirty="0"/>
              <a:t>- NFV-MANO supports VNF LCM but not  VNF Generic OAM Function LCM</a:t>
            </a:r>
            <a:endParaRPr lang="en-US" sz="1050" dirty="0"/>
          </a:p>
        </p:txBody>
      </p:sp>
      <p:sp>
        <p:nvSpPr>
          <p:cNvPr id="53" name="Rectangle 52"/>
          <p:cNvSpPr/>
          <p:nvPr/>
        </p:nvSpPr>
        <p:spPr bwMode="auto">
          <a:xfrm>
            <a:off x="3468780" y="3064672"/>
            <a:ext cx="997301" cy="1745314"/>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050" dirty="0">
                <a:solidFill>
                  <a:schemeClr val="tx1"/>
                </a:solidFill>
                <a:latin typeface="Arial" panose="020B0604020202020204" pitchFamily="34" charset="0"/>
              </a:rPr>
              <a:t>Other Management System</a:t>
            </a:r>
            <a:endParaRPr kumimoji="0" lang="en-US" sz="1050" b="0" i="0" u="none" strike="noStrike" cap="none" normalizeH="0" baseline="0" dirty="0">
              <a:ln>
                <a:noFill/>
              </a:ln>
              <a:solidFill>
                <a:schemeClr val="tx1"/>
              </a:solidFill>
              <a:effectLst/>
              <a:latin typeface="Arial" panose="020B0604020202020204" pitchFamily="34" charset="0"/>
            </a:endParaRPr>
          </a:p>
        </p:txBody>
      </p:sp>
      <p:sp>
        <p:nvSpPr>
          <p:cNvPr id="57" name="Rectangle 56"/>
          <p:cNvSpPr/>
          <p:nvPr/>
        </p:nvSpPr>
        <p:spPr bwMode="auto">
          <a:xfrm>
            <a:off x="8093503" y="1908051"/>
            <a:ext cx="3954474" cy="4284921"/>
          </a:xfrm>
          <a:prstGeom prst="rect">
            <a:avLst/>
          </a:prstGeom>
          <a:solidFill>
            <a:schemeClr val="accent6">
              <a:lumMod val="20000"/>
              <a:lumOff val="80000"/>
            </a:schemeClr>
          </a:solidFill>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endParaRPr kumimoji="0" lang="en-US" sz="1000" b="0" i="0" u="none" strike="noStrike" cap="none" normalizeH="0" baseline="0">
              <a:ln>
                <a:noFill/>
              </a:ln>
              <a:solidFill>
                <a:schemeClr val="tx1"/>
              </a:solidFill>
              <a:effectLst/>
              <a:latin typeface="Arial" panose="020B0604020202020204" pitchFamily="34" charset="0"/>
            </a:endParaRPr>
          </a:p>
        </p:txBody>
      </p:sp>
      <p:sp>
        <p:nvSpPr>
          <p:cNvPr id="58" name="Rectangle 57"/>
          <p:cNvSpPr/>
          <p:nvPr/>
        </p:nvSpPr>
        <p:spPr bwMode="auto">
          <a:xfrm>
            <a:off x="9524267" y="2011059"/>
            <a:ext cx="2073349"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kumimoji="0" lang="en-GB" sz="1100" b="0" i="0" u="none" strike="noStrike" cap="none" normalizeH="0" baseline="0" dirty="0">
                <a:ln>
                  <a:noFill/>
                </a:ln>
                <a:solidFill>
                  <a:schemeClr val="tx1"/>
                </a:solidFill>
                <a:effectLst/>
                <a:latin typeface="Arial" panose="020B0604020202020204" pitchFamily="34" charset="0"/>
              </a:rPr>
              <a:t>3GPP Management System</a:t>
            </a:r>
            <a:endParaRPr kumimoji="0" lang="en-US" sz="1100" b="0" i="0" u="none" strike="noStrike" cap="none" normalizeH="0" baseline="0" dirty="0">
              <a:ln>
                <a:noFill/>
              </a:ln>
              <a:solidFill>
                <a:schemeClr val="tx1"/>
              </a:solidFill>
              <a:effectLst/>
              <a:latin typeface="Arial" panose="020B0604020202020204" pitchFamily="34" charset="0"/>
            </a:endParaRPr>
          </a:p>
        </p:txBody>
      </p:sp>
      <p:sp>
        <p:nvSpPr>
          <p:cNvPr id="59" name="Rectangle 58"/>
          <p:cNvSpPr/>
          <p:nvPr/>
        </p:nvSpPr>
        <p:spPr bwMode="auto">
          <a:xfrm>
            <a:off x="9524267" y="4020088"/>
            <a:ext cx="1467294"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100" dirty="0">
                <a:solidFill>
                  <a:schemeClr val="tx1"/>
                </a:solidFill>
                <a:latin typeface="Arial" panose="020B0604020202020204" pitchFamily="34" charset="0"/>
              </a:rPr>
              <a:t>VNF Generic OAM Functions </a:t>
            </a:r>
            <a:endParaRPr kumimoji="0" lang="en-US" sz="1100" b="0" i="0" u="none" strike="noStrike" cap="none" normalizeH="0" baseline="0" dirty="0">
              <a:ln>
                <a:noFill/>
              </a:ln>
              <a:solidFill>
                <a:schemeClr val="tx1"/>
              </a:solidFill>
              <a:effectLst/>
              <a:latin typeface="Arial" panose="020B0604020202020204" pitchFamily="34" charset="0"/>
            </a:endParaRPr>
          </a:p>
        </p:txBody>
      </p:sp>
      <p:sp>
        <p:nvSpPr>
          <p:cNvPr id="60" name="Rectangle 59"/>
          <p:cNvSpPr/>
          <p:nvPr/>
        </p:nvSpPr>
        <p:spPr bwMode="auto">
          <a:xfrm>
            <a:off x="10563195" y="2953288"/>
            <a:ext cx="704812" cy="375920"/>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100" dirty="0">
                <a:solidFill>
                  <a:schemeClr val="tx1"/>
                </a:solidFill>
                <a:latin typeface="Arial" panose="020B0604020202020204" pitchFamily="34" charset="0"/>
              </a:rPr>
              <a:t>VNFs</a:t>
            </a:r>
            <a:endParaRPr kumimoji="0" lang="en-US" sz="1100" b="0" i="0" u="none" strike="noStrike" cap="none" normalizeH="0" baseline="0" dirty="0">
              <a:ln>
                <a:noFill/>
              </a:ln>
              <a:solidFill>
                <a:schemeClr val="tx1"/>
              </a:solidFill>
              <a:effectLst/>
              <a:latin typeface="Arial" panose="020B0604020202020204" pitchFamily="34" charset="0"/>
            </a:endParaRPr>
          </a:p>
        </p:txBody>
      </p:sp>
      <p:cxnSp>
        <p:nvCxnSpPr>
          <p:cNvPr id="61" name="Straight Connector 60"/>
          <p:cNvCxnSpPr>
            <a:stCxn id="59" idx="0"/>
          </p:cNvCxnSpPr>
          <p:nvPr/>
        </p:nvCxnSpPr>
        <p:spPr bwMode="auto">
          <a:xfrm flipV="1">
            <a:off x="10257914" y="2383915"/>
            <a:ext cx="8455" cy="1636173"/>
          </a:xfrm>
          <a:prstGeom prst="line">
            <a:avLst/>
          </a:prstGeom>
          <a:solidFill>
            <a:schemeClr val="accent1"/>
          </a:solidFill>
          <a:ln w="76200" cap="flat" cmpd="sng" algn="ctr">
            <a:solidFill>
              <a:srgbClr val="00B050"/>
            </a:solidFill>
            <a:prstDash val="solid"/>
            <a:round/>
            <a:headEnd type="none" w="med" len="med"/>
            <a:tailEnd type="none" w="med" len="med"/>
          </a:ln>
        </p:spPr>
      </p:cxnSp>
      <p:cxnSp>
        <p:nvCxnSpPr>
          <p:cNvPr id="62" name="Straight Connector 61"/>
          <p:cNvCxnSpPr>
            <a:endCxn id="60" idx="0"/>
          </p:cNvCxnSpPr>
          <p:nvPr/>
        </p:nvCxnSpPr>
        <p:spPr bwMode="auto">
          <a:xfrm>
            <a:off x="10915601" y="2383915"/>
            <a:ext cx="0" cy="569373"/>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63" name="Straight Connector 62"/>
          <p:cNvCxnSpPr/>
          <p:nvPr/>
        </p:nvCxnSpPr>
        <p:spPr bwMode="auto">
          <a:xfrm>
            <a:off x="10835209" y="3329208"/>
            <a:ext cx="0" cy="697009"/>
          </a:xfrm>
          <a:prstGeom prst="line">
            <a:avLst/>
          </a:prstGeom>
          <a:solidFill>
            <a:schemeClr val="accent1"/>
          </a:solidFill>
          <a:ln w="9525" cap="flat" cmpd="sng" algn="ctr">
            <a:solidFill>
              <a:schemeClr val="tx1"/>
            </a:solidFill>
            <a:prstDash val="solid"/>
            <a:round/>
            <a:headEnd type="none" w="med" len="med"/>
            <a:tailEnd type="none" w="med" len="med"/>
          </a:ln>
        </p:spPr>
      </p:cxnSp>
      <p:cxnSp>
        <p:nvCxnSpPr>
          <p:cNvPr id="66" name="Straight Connector 65"/>
          <p:cNvCxnSpPr>
            <a:endCxn id="59" idx="1"/>
          </p:cNvCxnSpPr>
          <p:nvPr/>
        </p:nvCxnSpPr>
        <p:spPr bwMode="auto">
          <a:xfrm>
            <a:off x="9167761" y="4208048"/>
            <a:ext cx="356506" cy="0"/>
          </a:xfrm>
          <a:prstGeom prst="line">
            <a:avLst/>
          </a:prstGeom>
          <a:solidFill>
            <a:schemeClr val="accent1"/>
          </a:solidFill>
          <a:ln w="57150" cap="flat" cmpd="sng" algn="ctr">
            <a:solidFill>
              <a:schemeClr val="accent1"/>
            </a:solidFill>
            <a:prstDash val="sysDash"/>
            <a:round/>
            <a:headEnd type="none" w="med" len="med"/>
            <a:tailEnd type="none" w="med" len="med"/>
          </a:ln>
        </p:spPr>
      </p:cxnSp>
      <p:sp>
        <p:nvSpPr>
          <p:cNvPr id="67" name="TextBox 66"/>
          <p:cNvSpPr txBox="1"/>
          <p:nvPr/>
        </p:nvSpPr>
        <p:spPr>
          <a:xfrm>
            <a:off x="9179221" y="3496868"/>
            <a:ext cx="970220" cy="523220"/>
          </a:xfrm>
          <a:prstGeom prst="rect">
            <a:avLst/>
          </a:prstGeom>
          <a:noFill/>
        </p:spPr>
        <p:txBody>
          <a:bodyPr wrap="square" rtlCol="0">
            <a:spAutoFit/>
          </a:bodyPr>
          <a:lstStyle/>
          <a:p>
            <a:r>
              <a:rPr lang="en-GB" sz="700" dirty="0"/>
              <a:t>Only used for Managing VNF generic OAM functions OAM</a:t>
            </a:r>
            <a:endParaRPr lang="en-US" sz="700" dirty="0"/>
          </a:p>
        </p:txBody>
      </p:sp>
      <p:sp>
        <p:nvSpPr>
          <p:cNvPr id="68" name="TextBox 67"/>
          <p:cNvSpPr txBox="1"/>
          <p:nvPr/>
        </p:nvSpPr>
        <p:spPr>
          <a:xfrm>
            <a:off x="8810798" y="5038801"/>
            <a:ext cx="2894232" cy="10618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050" b="1" dirty="0"/>
              <a:t>Deployment Option #3</a:t>
            </a:r>
            <a:endParaRPr lang="en-GB" sz="1050" b="1" dirty="0"/>
          </a:p>
          <a:p>
            <a:r>
              <a:rPr lang="en-GB" sz="1050" dirty="0"/>
              <a:t>- Generic OAM function northbound is irrelevant of NFV-MANO operations </a:t>
            </a:r>
            <a:endParaRPr lang="en-GB" sz="1050" dirty="0"/>
          </a:p>
          <a:p>
            <a:r>
              <a:rPr lang="en-GB" sz="1050" dirty="0"/>
              <a:t>- A management system (not NFV-MANO) supports VNF LCM and VNF Generic OAM Function LCM</a:t>
            </a:r>
            <a:endParaRPr lang="en-US" sz="1050" dirty="0"/>
          </a:p>
        </p:txBody>
      </p:sp>
      <p:sp>
        <p:nvSpPr>
          <p:cNvPr id="69" name="Rectangle 68"/>
          <p:cNvSpPr/>
          <p:nvPr/>
        </p:nvSpPr>
        <p:spPr bwMode="auto">
          <a:xfrm>
            <a:off x="8170460" y="3057362"/>
            <a:ext cx="997301" cy="1745314"/>
          </a:xfrm>
          <a:prstGeom prst="rect">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t" anchorCtr="0" compatLnSpc="1"/>
          <a:lstStyle/>
          <a:p>
            <a:pPr marL="0" marR="0" indent="0" algn="ctr" defTabSz="914400" rtl="0" eaLnBrk="0" fontAlgn="base" latinLnBrk="0" hangingPunct="0">
              <a:lnSpc>
                <a:spcPct val="100000"/>
              </a:lnSpc>
              <a:spcBef>
                <a:spcPct val="0"/>
              </a:spcBef>
              <a:spcAft>
                <a:spcPct val="0"/>
              </a:spcAft>
              <a:buClrTx/>
              <a:buSzTx/>
              <a:buFontTx/>
              <a:buNone/>
            </a:pPr>
            <a:r>
              <a:rPr lang="en-GB" sz="1050" dirty="0">
                <a:solidFill>
                  <a:schemeClr val="tx1"/>
                </a:solidFill>
                <a:latin typeface="Arial" panose="020B0604020202020204" pitchFamily="34" charset="0"/>
              </a:rPr>
              <a:t>Other Management System</a:t>
            </a:r>
            <a:endParaRPr kumimoji="0" lang="en-US" sz="1050" b="0" i="0" u="none" strike="noStrike" cap="none" normalizeH="0" baseline="0" dirty="0">
              <a:ln>
                <a:noFill/>
              </a:ln>
              <a:solidFill>
                <a:schemeClr val="tx1"/>
              </a:solidFill>
              <a:effectLst/>
              <a:latin typeface="Arial" panose="020B0604020202020204" pitchFamily="34" charset="0"/>
            </a:endParaRPr>
          </a:p>
        </p:txBody>
      </p:sp>
      <p:cxnSp>
        <p:nvCxnSpPr>
          <p:cNvPr id="70" name="Straight Connector 69"/>
          <p:cNvCxnSpPr/>
          <p:nvPr/>
        </p:nvCxnSpPr>
        <p:spPr bwMode="auto">
          <a:xfrm>
            <a:off x="9179221" y="3169372"/>
            <a:ext cx="1383974" cy="0"/>
          </a:xfrm>
          <a:prstGeom prst="line">
            <a:avLst/>
          </a:prstGeom>
          <a:solidFill>
            <a:schemeClr val="accent1"/>
          </a:solidFill>
          <a:ln w="9525" cap="flat" cmpd="sng" algn="ctr">
            <a:solidFill>
              <a:schemeClr val="tx1"/>
            </a:solidFill>
            <a:prstDash val="solid"/>
            <a:round/>
            <a:headEnd type="none" w="med" len="med"/>
            <a:tailEnd type="none" w="med" len="med"/>
          </a:ln>
        </p:spPr>
      </p:cxn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113" y="0"/>
            <a:ext cx="9102725" cy="1143000"/>
          </a:xfrm>
        </p:spPr>
        <p:txBody>
          <a:bodyPr/>
          <a:lstStyle/>
          <a:p>
            <a:pPr algn="ctr"/>
            <a:r>
              <a:rPr lang="en-US" altLang="zh-CN" sz="2800" dirty="0"/>
              <a:t>TR 28.869 Conclusions and recommendations—</a:t>
            </a:r>
            <a:r>
              <a:rPr lang="en-US" altLang="zh-CN" sz="2800" dirty="0">
                <a:sym typeface="+mn-ea"/>
              </a:rPr>
              <a:t>option A</a:t>
            </a:r>
            <a:r>
              <a:rPr lang="zh-CN" altLang="en-US" sz="2800" dirty="0">
                <a:sym typeface="+mn-ea"/>
              </a:rPr>
              <a:t>：</a:t>
            </a:r>
            <a:r>
              <a:rPr lang="en-US" altLang="zh-CN" sz="2800" dirty="0">
                <a:sym typeface="+mn-ea"/>
              </a:rPr>
              <a:t> </a:t>
            </a:r>
            <a:endParaRPr lang="en-US" altLang="zh-CN" sz="2800" dirty="0">
              <a:sym typeface="+mn-ea"/>
            </a:endParaRPr>
          </a:p>
        </p:txBody>
      </p:sp>
      <p:sp>
        <p:nvSpPr>
          <p:cNvPr id="3" name="Content Placeholder 2"/>
          <p:cNvSpPr>
            <a:spLocks noGrp="1"/>
          </p:cNvSpPr>
          <p:nvPr>
            <p:ph idx="1"/>
          </p:nvPr>
        </p:nvSpPr>
        <p:spPr>
          <a:xfrm>
            <a:off x="421005" y="1647825"/>
            <a:ext cx="10775950" cy="3836035"/>
          </a:xfrm>
        </p:spPr>
        <p:txBody>
          <a:bodyPr/>
          <a:lstStyle/>
          <a:p>
            <a:pPr marL="0" indent="0" algn="l">
              <a:buClrTx/>
              <a:buSzTx/>
              <a:buNone/>
            </a:pPr>
            <a:r>
              <a:rPr lang="en-US" altLang="zh-CN" sz="1600" b="1" dirty="0"/>
              <a:t>6  Conclusions and recommendations (based on</a:t>
            </a:r>
            <a:r>
              <a:rPr lang="en-US" altLang="zh-CN" sz="1600" b="1" dirty="0">
                <a:solidFill>
                  <a:schemeClr val="tx1"/>
                </a:solidFill>
              </a:rPr>
              <a:t> </a:t>
            </a:r>
            <a:r>
              <a:rPr lang="en-US" sz="1400" b="1" u="sng" kern="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1"/>
              </a:rPr>
              <a:t>S5-245774</a:t>
            </a:r>
            <a:r>
              <a:rPr lang="en-US" sz="1400" b="1" u="sng" kern="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altLang="zh-CN" sz="1600" b="1" dirty="0"/>
          </a:p>
          <a:p>
            <a:pPr marL="0" indent="0" algn="l">
              <a:buClrTx/>
              <a:buSzTx/>
              <a:buNone/>
            </a:pPr>
            <a:r>
              <a:rPr lang="en-US" altLang="zh-CN" sz="1600" b="1" dirty="0"/>
              <a:t>6.1  General </a:t>
            </a:r>
            <a:endParaRPr lang="en-US" altLang="zh-CN" sz="1600" b="1" dirty="0"/>
          </a:p>
          <a:p>
            <a:pPr marL="895350" lvl="1" indent="-285750" algn="l">
              <a:buClrTx/>
              <a:buSzTx/>
              <a:buFont typeface="Arial" panose="020B0604020202020204" pitchFamily="34" charset="0"/>
              <a:buChar char="•"/>
            </a:pPr>
            <a:r>
              <a:rPr lang="en-US" altLang="zh-CN" sz="1400" dirty="0"/>
              <a:t>The present document introduces use cases related to the management of cloud-native VNF/NF Deployment instances, in terms of configuration, policy, traffic, upgrade, data streaming and LCM related aspects.  Based on t</a:t>
            </a:r>
            <a:r>
              <a:rPr lang="en-US" altLang="zh-CN" sz="1400" dirty="0">
                <a:cs typeface="+mn-ea"/>
              </a:rPr>
              <a:t>he different requirements and potential solutions, these research contents can be divided into 5.1 </a:t>
            </a:r>
            <a:r>
              <a:rPr lang="en-US" altLang="zh-CN" sz="1400" dirty="0" err="1">
                <a:cs typeface="+mn-ea"/>
              </a:rPr>
              <a:t>clause</a:t>
            </a:r>
            <a:r>
              <a:rPr lang="en-US" altLang="zh-CN" sz="1400" dirty="0">
                <a:cs typeface="+mn-ea"/>
              </a:rPr>
              <a:t> and 5.2 clause.</a:t>
            </a:r>
            <a:endParaRPr lang="en-US" altLang="zh-CN" sz="1400" dirty="0"/>
          </a:p>
          <a:p>
            <a:pPr marL="0" indent="0" algn="l">
              <a:buClrTx/>
              <a:buSzTx/>
              <a:buNone/>
            </a:pPr>
            <a:r>
              <a:rPr lang="en-US" altLang="zh-CN" sz="1600" b="1" dirty="0">
                <a:sym typeface="+mn-ea"/>
              </a:rPr>
              <a:t>6.2   Issue on use of VNF generic OAM functions</a:t>
            </a:r>
            <a:endParaRPr lang="en-US" altLang="zh-CN" sz="1600" b="1" dirty="0">
              <a:sym typeface="+mn-ea"/>
            </a:endParaRPr>
          </a:p>
          <a:p>
            <a:pPr marL="895350" lvl="1" indent="-285750" algn="l">
              <a:buClrTx/>
              <a:buSzTx/>
              <a:buFont typeface="Arial" panose="020B0604020202020204" pitchFamily="34" charset="0"/>
              <a:buChar char="•"/>
            </a:pPr>
            <a:r>
              <a:rPr lang="en-US" altLang="zh-CN" sz="1400" dirty="0">
                <a:cs typeface="+mn-ea"/>
              </a:rPr>
              <a:t>It is recommended to make enhancements in the 3GPP management system considering the configuration management, policy management, traffic management and upgrade management of cloud native VNF provided by external OAM entities. The detailed potential solutions in clause 5.1 can be used as baseline for normative work.</a:t>
            </a:r>
            <a:endParaRPr lang="en-US" altLang="zh-CN" sz="1400" dirty="0">
              <a:cs typeface="+mn-ea"/>
            </a:endParaRPr>
          </a:p>
          <a:p>
            <a:pPr marL="0" indent="0" algn="l">
              <a:buClrTx/>
              <a:buSzTx/>
              <a:buNone/>
            </a:pPr>
            <a:r>
              <a:rPr lang="en-US" altLang="zh-CN" sz="1600" b="1" dirty="0">
                <a:sym typeface="+mn-ea"/>
              </a:rPr>
              <a:t>6.3    Issue on use of industry solutions </a:t>
            </a:r>
            <a:endParaRPr lang="en-US" altLang="zh-CN" sz="1400" dirty="0">
              <a:cs typeface="+mn-ea"/>
              <a:sym typeface="+mn-ea"/>
            </a:endParaRPr>
          </a:p>
          <a:p>
            <a:pPr marL="895350" lvl="1" indent="-285750" algn="l">
              <a:buClrTx/>
              <a:buSzTx/>
              <a:buFont typeface="Arial" panose="020B0604020202020204" pitchFamily="34" charset="0"/>
              <a:buChar char="•"/>
            </a:pPr>
            <a:r>
              <a:rPr lang="en-US" altLang="zh-CN" sz="1400" dirty="0">
                <a:cs typeface="+mn-ea"/>
                <a:sym typeface="+mn-ea"/>
              </a:rPr>
              <a:t>It is recommended to make some enhancements in the 3GPP management system regarding the LCM of NF Deployment instances, considering the management capabilities provided by external orchestration and management entities. The detailed potential solution in clause 5.1, 5.2.3-5.2.6 can be used as baseline for normative work.</a:t>
            </a:r>
            <a:endParaRPr lang="en-US" altLang="zh-CN" sz="1400" dirty="0">
              <a:cs typeface="+mn-ea"/>
              <a:sym typeface="+mn-ea"/>
            </a:endParaRPr>
          </a:p>
          <a:p>
            <a:pPr marL="895350" lvl="1" indent="-285750" algn="l">
              <a:buClrTx/>
              <a:buSzTx/>
              <a:buFont typeface="Arial" panose="020B0604020202020204" pitchFamily="34" charset="0"/>
              <a:buChar char="•"/>
            </a:pPr>
            <a:r>
              <a:rPr lang="en-US" altLang="zh-CN" sz="1400" dirty="0">
                <a:cs typeface="+mn-ea"/>
                <a:sym typeface="+mn-ea"/>
              </a:rPr>
              <a:t>It is recommended to make enhancements in the 3GPP management systemfor supporting data streaming for NF Deployment instances. The potential solution in clause 5.2.2 can used as baseline for normative work.</a:t>
            </a:r>
            <a:endParaRPr lang="en-US" altLang="zh-CN" sz="1400" dirty="0"/>
          </a:p>
        </p:txBody>
      </p:sp>
      <p:sp>
        <p:nvSpPr>
          <p:cNvPr id="4" name="TextBox 3"/>
          <p:cNvSpPr txBox="1"/>
          <p:nvPr/>
        </p:nvSpPr>
        <p:spPr>
          <a:xfrm>
            <a:off x="471794" y="5680415"/>
            <a:ext cx="9841156" cy="646331"/>
          </a:xfrm>
          <a:prstGeom prst="rect">
            <a:avLst/>
          </a:prstGeom>
          <a:solidFill>
            <a:srgbClr val="FF0000"/>
          </a:solidFill>
        </p:spPr>
        <p:txBody>
          <a:bodyPr wrap="none" rtlCol="0">
            <a:spAutoFit/>
          </a:bodyPr>
          <a:lstStyle/>
          <a:p>
            <a:r>
              <a:rPr lang="en-GB" sz="1800" dirty="0">
                <a:solidFill>
                  <a:schemeClr val="bg1"/>
                </a:solidFill>
              </a:rPr>
              <a:t>Question to the group: </a:t>
            </a:r>
            <a:endParaRPr lang="en-GB" sz="1800" dirty="0">
              <a:solidFill>
                <a:schemeClr val="bg1"/>
              </a:solidFill>
            </a:endParaRPr>
          </a:p>
          <a:p>
            <a:r>
              <a:rPr lang="en-GB" sz="1800" dirty="0">
                <a:solidFill>
                  <a:schemeClr val="bg1"/>
                </a:solidFill>
              </a:rPr>
              <a:t>- Such kind of recommendations can lead to consensus for continuing to the normative phase? </a:t>
            </a:r>
            <a:endParaRPr lang="en-US" sz="1800" dirty="0">
              <a:solidFill>
                <a:schemeClr val="bg1"/>
              </a:solidFill>
            </a:endParaRPr>
          </a:p>
        </p:txBody>
      </p:sp>
      <p:sp>
        <p:nvSpPr>
          <p:cNvPr id="5" name="Rectangle 2"/>
          <p:cNvSpPr/>
          <p:nvPr/>
        </p:nvSpPr>
        <p:spPr bwMode="auto">
          <a:xfrm>
            <a:off x="404495" y="1021080"/>
            <a:ext cx="10799445" cy="607695"/>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lang="en-GB" sz="1400" dirty="0"/>
              <a:t>This contains detailed </a:t>
            </a:r>
            <a:r>
              <a:rPr lang="en-US" altLang="zh-CN" sz="1400" dirty="0">
                <a:sym typeface="+mn-ea"/>
              </a:rPr>
              <a:t>conclusions</a:t>
            </a:r>
            <a:r>
              <a:rPr lang="en-GB" sz="1400" dirty="0"/>
              <a:t> and recommendations for</a:t>
            </a:r>
            <a:r>
              <a:rPr lang="en-GB" sz="1400" b="1" dirty="0"/>
              <a:t> each solution</a:t>
            </a:r>
            <a:r>
              <a:rPr lang="en-GB" sz="1400" dirty="0"/>
              <a:t>, which will result in the WID scope containing </a:t>
            </a:r>
            <a:r>
              <a:rPr lang="en-US" altLang="en-GB" sz="1400" dirty="0"/>
              <a:t>related</a:t>
            </a:r>
            <a:r>
              <a:rPr lang="en-GB" sz="1400" dirty="0"/>
              <a:t> solution</a:t>
            </a:r>
            <a:r>
              <a:rPr lang="en-US" altLang="en-GB" sz="1400" dirty="0"/>
              <a:t>s</a:t>
            </a:r>
            <a:r>
              <a:rPr lang="en-GB" sz="1400" dirty="0"/>
              <a:t> </a:t>
            </a:r>
            <a:r>
              <a:rPr lang="en-US" altLang="en-GB" sz="1400" dirty="0"/>
              <a:t>content.</a:t>
            </a:r>
            <a:r>
              <a:rPr lang="en-GB" sz="1400" i="1" dirty="0"/>
              <a:t> </a:t>
            </a:r>
            <a:endParaRPr kumimoji="0" lang="en-US" sz="1400" b="0" i="1" u="none" strike="noStrike" cap="none" normalizeH="0" baseline="0" dirty="0">
              <a:ln>
                <a:noFill/>
              </a:ln>
              <a:effectLst/>
              <a:latin typeface="Arial" panose="020B0604020202020204" pitchFamily="34" charset="0"/>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113" y="0"/>
            <a:ext cx="9102725" cy="1143000"/>
          </a:xfrm>
        </p:spPr>
        <p:txBody>
          <a:bodyPr/>
          <a:lstStyle/>
          <a:p>
            <a:pPr algn="ctr"/>
            <a:r>
              <a:rPr lang="en-US" altLang="zh-CN" sz="2800" dirty="0"/>
              <a:t>TR 28.869 Conclusions and recommendations—</a:t>
            </a:r>
            <a:r>
              <a:rPr lang="en-US" altLang="zh-CN" sz="2800" dirty="0">
                <a:sym typeface="+mn-ea"/>
              </a:rPr>
              <a:t>option B</a:t>
            </a:r>
            <a:r>
              <a:rPr lang="zh-CN" altLang="en-US" sz="2800" dirty="0">
                <a:sym typeface="+mn-ea"/>
              </a:rPr>
              <a:t>：</a:t>
            </a:r>
            <a:r>
              <a:rPr lang="en-US" altLang="zh-CN" sz="2800" dirty="0">
                <a:sym typeface="+mn-ea"/>
              </a:rPr>
              <a:t> </a:t>
            </a:r>
            <a:endParaRPr lang="en-US" altLang="zh-CN" sz="2800" dirty="0">
              <a:sym typeface="+mn-ea"/>
            </a:endParaRPr>
          </a:p>
        </p:txBody>
      </p:sp>
      <p:sp>
        <p:nvSpPr>
          <p:cNvPr id="3" name="Content Placeholder 2"/>
          <p:cNvSpPr>
            <a:spLocks noGrp="1"/>
          </p:cNvSpPr>
          <p:nvPr>
            <p:ph idx="1"/>
          </p:nvPr>
        </p:nvSpPr>
        <p:spPr>
          <a:xfrm>
            <a:off x="471805" y="1762125"/>
            <a:ext cx="10775950" cy="3836035"/>
          </a:xfrm>
        </p:spPr>
        <p:txBody>
          <a:bodyPr/>
          <a:lstStyle/>
          <a:p>
            <a:pPr marL="0" indent="0" algn="l">
              <a:buClrTx/>
              <a:buSzTx/>
              <a:buNone/>
            </a:pPr>
            <a:r>
              <a:rPr lang="en-US" altLang="zh-CN" sz="1600" b="1" dirty="0"/>
              <a:t>6  Conclusions and recommendations</a:t>
            </a:r>
            <a:endParaRPr lang="en-US" altLang="zh-CN" sz="1600" b="1" dirty="0"/>
          </a:p>
          <a:p>
            <a:pPr marL="0" indent="0" algn="l">
              <a:buClrTx/>
              <a:buSzTx/>
              <a:buNone/>
            </a:pPr>
            <a:r>
              <a:rPr lang="en-US" altLang="zh-CN" sz="1600" b="1" dirty="0"/>
              <a:t>6.1  General </a:t>
            </a:r>
            <a:endParaRPr lang="en-US" altLang="zh-CN" sz="1600" b="1" dirty="0"/>
          </a:p>
          <a:p>
            <a:pPr marL="895350" lvl="1" indent="-285750" algn="l">
              <a:buClrTx/>
              <a:buSzTx/>
              <a:buFont typeface="Arial" panose="020B0604020202020204" pitchFamily="34" charset="0"/>
              <a:buChar char="•"/>
            </a:pPr>
            <a:r>
              <a:rPr lang="en-US" altLang="zh-CN" sz="1400" dirty="0"/>
              <a:t>The present document introduces use cases related to the management of cloud-native VNF/NF Deployment instances, in terms of configuration, policy, traffic, upgrade, data streaming and LCM related aspects.  Based on t</a:t>
            </a:r>
            <a:r>
              <a:rPr lang="en-US" altLang="zh-CN" sz="1400" dirty="0">
                <a:cs typeface="+mn-ea"/>
              </a:rPr>
              <a:t>he different requirements and potential solutions, these research contents can be divided into 5.1 </a:t>
            </a:r>
            <a:r>
              <a:rPr lang="en-US" altLang="zh-CN" sz="1400" dirty="0" err="1">
                <a:cs typeface="+mn-ea"/>
              </a:rPr>
              <a:t>clause</a:t>
            </a:r>
            <a:r>
              <a:rPr lang="en-US" altLang="zh-CN" sz="1400" dirty="0">
                <a:cs typeface="+mn-ea"/>
              </a:rPr>
              <a:t> and 5.2 clause.</a:t>
            </a:r>
            <a:endParaRPr lang="en-US" altLang="zh-CN" sz="1400" dirty="0"/>
          </a:p>
          <a:p>
            <a:pPr marL="0" indent="0" algn="l">
              <a:buClrTx/>
              <a:buSzTx/>
              <a:buNone/>
            </a:pPr>
            <a:r>
              <a:rPr lang="en-US" altLang="zh-CN" sz="1600" b="1" dirty="0">
                <a:sym typeface="+mn-ea"/>
              </a:rPr>
              <a:t>6.2   Recommendations</a:t>
            </a:r>
            <a:endParaRPr lang="en-US" altLang="zh-CN" sz="1600" b="1" dirty="0">
              <a:sym typeface="+mn-ea"/>
            </a:endParaRPr>
          </a:p>
          <a:p>
            <a:pPr marL="609600" lvl="1" indent="0" algn="l">
              <a:buClrTx/>
              <a:buSzTx/>
              <a:buFont typeface="Arial" panose="020B0604020202020204" pitchFamily="34" charset="0"/>
              <a:buNone/>
            </a:pPr>
            <a:r>
              <a:rPr lang="en-US" altLang="zh-CN" sz="1400" dirty="0">
                <a:cs typeface="+mn-ea"/>
              </a:rPr>
              <a:t>It is recommended to have normative work to specify:</a:t>
            </a:r>
            <a:endParaRPr lang="en-US" altLang="zh-CN" sz="1400" dirty="0">
              <a:cs typeface="+mn-ea"/>
            </a:endParaRPr>
          </a:p>
          <a:p>
            <a:pPr marL="895350" lvl="1" indent="-285750" algn="l">
              <a:buClrTx/>
              <a:buSzTx/>
              <a:buFont typeface="Arial" panose="020B0604020202020204" pitchFamily="34" charset="0"/>
              <a:buChar char="•"/>
            </a:pPr>
            <a:r>
              <a:rPr lang="en-US" altLang="zh-CN" sz="1400" dirty="0">
                <a:sym typeface="+mn-ea"/>
              </a:rPr>
              <a:t>Specifying terminology and concepts for cloud native operations and aspects related to management and orchestration, including but not limited to those related to cloud-native VNFs and NF Deployment instances.</a:t>
            </a:r>
            <a:endParaRPr lang="en-US" altLang="zh-CN" sz="1400" dirty="0">
              <a:sym typeface="+mn-ea"/>
            </a:endParaRPr>
          </a:p>
          <a:p>
            <a:pPr marL="895350" lvl="1" indent="-285750" algn="l">
              <a:buClrTx/>
              <a:buSzTx/>
              <a:buFont typeface="Arial" panose="020B0604020202020204" pitchFamily="34" charset="0"/>
              <a:buChar char="•"/>
            </a:pPr>
            <a:r>
              <a:rPr lang="en-US" altLang="zh-CN" sz="1400" dirty="0">
                <a:sym typeface="+mn-ea"/>
              </a:rPr>
              <a:t>Specifying the use cases and requirements,  </a:t>
            </a:r>
            <a:r>
              <a:rPr lang="en-US" altLang="zh-CN" sz="1400" dirty="0"/>
              <a:t>taking into account the relevant use cases from this study TR28.869</a:t>
            </a:r>
            <a:r>
              <a:rPr lang="en-US" altLang="zh-CN" sz="1400" dirty="0">
                <a:sym typeface="+mn-ea"/>
              </a:rPr>
              <a:t>. </a:t>
            </a:r>
            <a:endParaRPr lang="en-US" altLang="zh-CN" sz="1400" dirty="0">
              <a:sym typeface="+mn-ea"/>
            </a:endParaRPr>
          </a:p>
          <a:p>
            <a:pPr marL="895350" lvl="1" indent="-285750" algn="l">
              <a:buClrTx/>
              <a:buSzTx/>
              <a:buFont typeface="Arial" panose="020B0604020202020204" pitchFamily="34" charset="0"/>
              <a:buChar char="•"/>
            </a:pPr>
            <a:r>
              <a:rPr lang="en-US" altLang="zh-CN" sz="1400" dirty="0"/>
              <a:t>Specifying </a:t>
            </a:r>
            <a:r>
              <a:rPr lang="en-US" altLang="zh-CN" sz="1400" dirty="0">
                <a:sym typeface="+mn-ea"/>
              </a:rPr>
              <a:t>the management enhancements in the 3GPP</a:t>
            </a:r>
            <a:r>
              <a:rPr lang="en-US" altLang="zh-CN" sz="1400" dirty="0"/>
              <a:t>management architecture.</a:t>
            </a:r>
            <a:endParaRPr lang="en-US" altLang="zh-CN" sz="1400" dirty="0"/>
          </a:p>
          <a:p>
            <a:pPr marL="895350" lvl="1" indent="-285750" algn="l">
              <a:buClrTx/>
              <a:buSzTx/>
              <a:buFont typeface="Arial" panose="020B0604020202020204" pitchFamily="34" charset="0"/>
              <a:buChar char="•"/>
            </a:pPr>
            <a:r>
              <a:rPr lang="en-US" altLang="zh-CN" sz="1400" dirty="0">
                <a:sym typeface="+mn-ea"/>
              </a:rPr>
              <a:t>Specifying</a:t>
            </a:r>
            <a:r>
              <a:rPr lang="en-US" altLang="zh-CN" sz="1400" dirty="0"/>
              <a:t> the potential impacts on the existing 3GPP Management.</a:t>
            </a:r>
            <a:endParaRPr lang="en-US" altLang="zh-CN" sz="1400" dirty="0"/>
          </a:p>
        </p:txBody>
      </p:sp>
      <p:sp>
        <p:nvSpPr>
          <p:cNvPr id="5" name="Rectangle 2"/>
          <p:cNvSpPr/>
          <p:nvPr/>
        </p:nvSpPr>
        <p:spPr bwMode="auto">
          <a:xfrm>
            <a:off x="404495" y="1021080"/>
            <a:ext cx="10799445" cy="480695"/>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sz="1400" dirty="0"/>
              <a:t>This contains a more general conclusion</a:t>
            </a:r>
            <a:endParaRPr sz="1400" dirty="0"/>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845" y="73660"/>
            <a:ext cx="7808595" cy="476885"/>
          </a:xfrm>
        </p:spPr>
        <p:txBody>
          <a:bodyPr/>
          <a:lstStyle/>
          <a:p>
            <a:r>
              <a:rPr lang="en-US" altLang="zh-CN" sz="2000" dirty="0"/>
              <a:t>CMO New WID on cloud aspects of management and orchestration</a:t>
            </a:r>
            <a:endParaRPr lang="en-US" altLang="zh-CN" sz="2000" dirty="0"/>
          </a:p>
        </p:txBody>
      </p:sp>
      <p:sp>
        <p:nvSpPr>
          <p:cNvPr id="3" name="Content Placeholder 2"/>
          <p:cNvSpPr>
            <a:spLocks noGrp="1"/>
          </p:cNvSpPr>
          <p:nvPr/>
        </p:nvSpPr>
        <p:spPr>
          <a:xfrm>
            <a:off x="128664" y="1510665"/>
            <a:ext cx="10440539" cy="4536987"/>
          </a:xfrm>
          <a:prstGeom prst="rect">
            <a:avLst/>
          </a:prstGeom>
          <a:solidFill>
            <a:schemeClr val="bg1"/>
          </a:solidFill>
          <a:ln>
            <a:solidFill>
              <a:schemeClr val="tx2">
                <a:lumMod val="40000"/>
                <a:lumOff val="60000"/>
              </a:schemeClr>
            </a:solidFill>
          </a:ln>
        </p:spPr>
        <p:txBody>
          <a:bodyPr vert="horz" wrap="square" lIns="91440" tIns="45720" rIns="91440" bIns="45720" numCol="1" anchor="t" anchorCtr="0" compatLnSpc="1"/>
          <a:lstStyle>
            <a:lvl1pPr marL="609600" indent="-609600" algn="l" rtl="0" eaLnBrk="0" fontAlgn="base" hangingPunct="0">
              <a:spcBef>
                <a:spcPct val="20000"/>
              </a:spcBef>
              <a:spcAft>
                <a:spcPct val="0"/>
              </a:spcAft>
              <a:buFontTx/>
              <a:buBlip>
                <a:blip r:embed="rId1"/>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2"/>
              </a:buBlip>
              <a:defRPr sz="3200">
                <a:solidFill>
                  <a:schemeClr val="tx1"/>
                </a:solidFill>
                <a:latin typeface="+mn-lt"/>
              </a:defRPr>
            </a:lvl2pPr>
            <a:lvl3pPr marL="1522730" indent="-303530" algn="l" rtl="0" eaLnBrk="0" fontAlgn="base" hangingPunct="0">
              <a:spcBef>
                <a:spcPct val="20000"/>
              </a:spcBef>
              <a:spcAft>
                <a:spcPct val="0"/>
              </a:spcAft>
              <a:buBlip>
                <a:blip r:embed="rId3"/>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a:lstStyle>
          <a:p>
            <a:pPr marL="285750" indent="-285750" algn="l">
              <a:buClrTx/>
              <a:buSzTx/>
              <a:buFont typeface="Arial" panose="020B0604020202020204" pitchFamily="34" charset="0"/>
              <a:buChar char="•"/>
            </a:pPr>
            <a:r>
              <a:rPr lang="en-US" altLang="zh-CN" sz="1800" dirty="0">
                <a:sym typeface="+mn-ea"/>
              </a:rPr>
              <a:t>Specifying </a:t>
            </a:r>
            <a:r>
              <a:rPr lang="en-US" altLang="zh-CN" sz="1800" b="1" dirty="0">
                <a:sym typeface="+mn-ea"/>
              </a:rPr>
              <a:t>terminology and concepts</a:t>
            </a:r>
            <a:r>
              <a:rPr lang="en-US" altLang="zh-CN" sz="1800" dirty="0">
                <a:sym typeface="+mn-ea"/>
              </a:rPr>
              <a:t> for cloud native operations and aspects related to management and orchestration, including but not limited to those related to cloud-native VNFs and NF Deployment instances. </a:t>
            </a:r>
            <a:endParaRPr lang="en-US" altLang="zh-CN" sz="1800" dirty="0"/>
          </a:p>
          <a:p>
            <a:pPr marL="285750" indent="-285750" algn="l">
              <a:buClrTx/>
              <a:buSzTx/>
              <a:buFont typeface="Arial" panose="020B0604020202020204" pitchFamily="34" charset="0"/>
              <a:buChar char="•"/>
            </a:pPr>
            <a:r>
              <a:rPr lang="en-US" altLang="zh-CN" sz="1800" dirty="0"/>
              <a:t>Specifying the management enhancements for </a:t>
            </a:r>
            <a:r>
              <a:rPr lang="en-US" altLang="zh-CN" sz="1800" dirty="0">
                <a:sym typeface="+mn-ea"/>
              </a:rPr>
              <a:t>cloud-native VNFs /NF Deployment instances</a:t>
            </a:r>
            <a:r>
              <a:rPr lang="en-US" altLang="zh-CN" sz="1800" dirty="0"/>
              <a:t>, including aspects of </a:t>
            </a:r>
            <a:r>
              <a:rPr lang="en-US" altLang="zh-CN" sz="1800" b="1" dirty="0"/>
              <a:t>configuration, upgrade, traffic and policy management.</a:t>
            </a:r>
            <a:endParaRPr lang="en-US" altLang="zh-CN" sz="1800" b="1" dirty="0"/>
          </a:p>
          <a:p>
            <a:pPr marL="742950" lvl="1" indent="-285750" algn="l">
              <a:buClrTx/>
              <a:buSzTx/>
              <a:buFont typeface="Arial" panose="020B0604020202020204" pitchFamily="34" charset="0"/>
              <a:buChar char="•"/>
            </a:pPr>
            <a:r>
              <a:rPr lang="en-US" altLang="zh-CN" sz="1600" dirty="0"/>
              <a:t>Specifying enhancement in the 3GPP management system to support the capability of managing NF Deployment instances through interaction with </a:t>
            </a:r>
            <a:r>
              <a:rPr lang="en-US" altLang="zh-CN" sz="1600" b="1" dirty="0"/>
              <a:t>VNF Generic OAM functions</a:t>
            </a:r>
            <a:r>
              <a:rPr lang="en-US" altLang="zh-CN" sz="1600" dirty="0"/>
              <a:t> defined in ETSI GS NFV-IFA 049 via the corresponding interfaces specified therein.</a:t>
            </a:r>
            <a:endParaRPr lang="en-US" altLang="zh-CN" sz="2000" dirty="0"/>
          </a:p>
          <a:p>
            <a:pPr marL="285750" indent="-285750" algn="l">
              <a:buClrTx/>
              <a:buSzTx/>
              <a:buFont typeface="Arial" panose="020B0604020202020204" pitchFamily="34" charset="0"/>
              <a:buChar char="•"/>
            </a:pPr>
            <a:r>
              <a:rPr lang="en-US" altLang="zh-CN" sz="1800" dirty="0"/>
              <a:t>Specifying the management enhancements for </a:t>
            </a:r>
            <a:r>
              <a:rPr lang="en-US" altLang="zh-CN" sz="1800" b="1" dirty="0"/>
              <a:t>NF Deployment instances, including aspects of creation, modification, termination, scaling management and the use of declarative descriptor to convey deployment requirements.</a:t>
            </a:r>
            <a:endParaRPr lang="en-US" altLang="zh-CN" sz="2000" dirty="0"/>
          </a:p>
          <a:p>
            <a:pPr marL="742950" lvl="1" indent="-285750" algn="l">
              <a:buClrTx/>
              <a:buSzTx/>
              <a:buFont typeface="Arial" panose="020B0604020202020204" pitchFamily="34" charset="0"/>
              <a:buChar char="•"/>
            </a:pPr>
            <a:r>
              <a:rPr lang="en-US" altLang="zh-CN" sz="1600" dirty="0"/>
              <a:t>Specifying enhancements to support the capability to perform LCM operations for NF Deployment instances via a new deployment management reference point, which is flexible to support use of ETSI NFV MANO, but not limited to it.</a:t>
            </a:r>
            <a:endParaRPr lang="en-US" altLang="zh-CN" sz="2000" dirty="0"/>
          </a:p>
          <a:p>
            <a:pPr marL="742950" lvl="1" indent="-285750" algn="l">
              <a:buClrTx/>
              <a:buSzTx/>
              <a:buFont typeface="Arial" panose="020B0604020202020204" pitchFamily="34" charset="0"/>
              <a:buChar char="•"/>
            </a:pPr>
            <a:r>
              <a:rPr lang="en-US" altLang="zh-CN" sz="1600" dirty="0"/>
              <a:t>Specifying enhancement to support the capability of management data streaming for NF Deployment instances based on message bus technology.</a:t>
            </a:r>
            <a:endParaRPr lang="en-US" altLang="zh-CN" sz="1600" dirty="0"/>
          </a:p>
        </p:txBody>
      </p:sp>
      <p:sp>
        <p:nvSpPr>
          <p:cNvPr id="6" name="Content Placeholder 2"/>
          <p:cNvSpPr>
            <a:spLocks noGrp="1"/>
          </p:cNvSpPr>
          <p:nvPr/>
        </p:nvSpPr>
        <p:spPr>
          <a:xfrm>
            <a:off x="201295" y="550545"/>
            <a:ext cx="9742170" cy="594995"/>
          </a:xfrm>
          <a:prstGeom prst="rect">
            <a:avLst/>
          </a:prstGeom>
          <a:noFill/>
          <a:ln>
            <a:noFill/>
          </a:ln>
          <a:extLst>
            <a:ext uri="{909E8E84-426E-40DD-AFC4-6F175D3DCCD1}">
              <a14:hiddenFill xmlns:a14="http://schemas.microsoft.com/office/drawing/2010/main">
                <a:solidFill>
                  <a:schemeClr val="bg1"/>
                </a:solidFill>
              </a14:hiddenFill>
            </a:ext>
          </a:extLst>
        </p:spPr>
        <p:txBody>
          <a:bodyPr vert="horz" wrap="square" lIns="91440" tIns="45720" rIns="91440" bIns="45720" numCol="1" anchor="t" anchorCtr="0" compatLnSpc="1"/>
          <a:lstStyle>
            <a:lvl1pPr marL="609600" indent="-609600" algn="l" rtl="0" eaLnBrk="0" fontAlgn="base" hangingPunct="0">
              <a:spcBef>
                <a:spcPct val="20000"/>
              </a:spcBef>
              <a:spcAft>
                <a:spcPct val="0"/>
              </a:spcAft>
              <a:buFontTx/>
              <a:buBlip>
                <a:blip r:embed="rId1"/>
              </a:buBlip>
              <a:defRPr sz="3700">
                <a:solidFill>
                  <a:schemeClr val="tx1"/>
                </a:solidFill>
                <a:latin typeface="+mn-lt"/>
                <a:ea typeface="+mn-ea"/>
                <a:cs typeface="+mn-cs"/>
              </a:defRPr>
            </a:lvl1pPr>
            <a:lvl2pPr marL="989330" indent="-379730" algn="l" rtl="0" eaLnBrk="0" fontAlgn="base" hangingPunct="0">
              <a:spcBef>
                <a:spcPct val="20000"/>
              </a:spcBef>
              <a:spcAft>
                <a:spcPct val="0"/>
              </a:spcAft>
              <a:buClr>
                <a:srgbClr val="C00000"/>
              </a:buClr>
              <a:buBlip>
                <a:blip r:embed="rId2"/>
              </a:buBlip>
              <a:defRPr sz="3200">
                <a:solidFill>
                  <a:schemeClr val="tx1"/>
                </a:solidFill>
                <a:latin typeface="+mn-lt"/>
              </a:defRPr>
            </a:lvl2pPr>
            <a:lvl3pPr marL="1522730" indent="-303530" algn="l" rtl="0" eaLnBrk="0" fontAlgn="base" hangingPunct="0">
              <a:spcBef>
                <a:spcPct val="20000"/>
              </a:spcBef>
              <a:spcAft>
                <a:spcPct val="0"/>
              </a:spcAft>
              <a:buBlip>
                <a:blip r:embed="rId3"/>
              </a:buBlip>
              <a:defRPr sz="2600">
                <a:solidFill>
                  <a:schemeClr val="tx1"/>
                </a:solidFill>
                <a:latin typeface="+mn-lt"/>
              </a:defRPr>
            </a:lvl3pPr>
            <a:lvl4pPr marL="2132330" indent="-303530"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930" indent="-303530"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8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6pPr>
            <a:lvl7pPr marL="39624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7pPr>
            <a:lvl8pPr marL="45720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8pPr>
            <a:lvl9pPr marL="5181600" indent="-304800" algn="l" rtl="0" eaLnBrk="0" fontAlgn="base" hangingPunct="0">
              <a:spcBef>
                <a:spcPct val="20000"/>
              </a:spcBef>
              <a:spcAft>
                <a:spcPct val="0"/>
              </a:spcAft>
              <a:buFont typeface="Arial" panose="020B0604020202020204" pitchFamily="34" charset="0"/>
              <a:buChar char="»"/>
              <a:defRPr sz="2135">
                <a:solidFill>
                  <a:schemeClr val="tx1"/>
                </a:solidFill>
                <a:latin typeface="+mn-lt"/>
              </a:defRPr>
            </a:lvl9pPr>
          </a:lstStyle>
          <a:p>
            <a:pPr marL="0" indent="0" algn="l">
              <a:buClrTx/>
              <a:buSzTx/>
              <a:buNone/>
            </a:pPr>
            <a:r>
              <a:rPr lang="en-US" altLang="zh-CN" sz="1400" b="1" dirty="0"/>
              <a:t>The WID is to enhance the cloud aspects of management and orchestration based on conclusions and recommendations documented in TR 28.869. </a:t>
            </a:r>
            <a:endParaRPr lang="en-US" altLang="zh-CN" sz="1380" dirty="0"/>
          </a:p>
        </p:txBody>
      </p:sp>
      <p:sp>
        <p:nvSpPr>
          <p:cNvPr id="15" name="文本框 14"/>
          <p:cNvSpPr txBox="1"/>
          <p:nvPr/>
        </p:nvSpPr>
        <p:spPr>
          <a:xfrm>
            <a:off x="7176770" y="1159510"/>
            <a:ext cx="2564765" cy="337185"/>
          </a:xfrm>
          <a:prstGeom prst="rect">
            <a:avLst/>
          </a:prstGeom>
          <a:solidFill>
            <a:schemeClr val="tx2">
              <a:lumMod val="60000"/>
              <a:lumOff val="40000"/>
            </a:schemeClr>
          </a:solidFill>
          <a:ln w="9525">
            <a:noFill/>
          </a:ln>
        </p:spPr>
        <p:txBody>
          <a:bodyPr wrap="square">
            <a:spAutoFit/>
          </a:bodyPr>
          <a:lstStyle/>
          <a:p>
            <a:pPr marL="0" indent="0"/>
            <a:r>
              <a:rPr lang="en-US" sz="1600" b="1">
                <a:latin typeface="+mn-lt"/>
                <a:ea typeface="宋体" panose="02010600030101010101" pitchFamily="2" charset="-122"/>
                <a:cs typeface="+mn-lt"/>
              </a:rPr>
              <a:t>O</a:t>
            </a:r>
            <a:r>
              <a:rPr lang="en-US" altLang="zh-CN" sz="1600" b="1" dirty="0">
                <a:latin typeface="+mn-lt"/>
                <a:cs typeface="+mn-lt"/>
              </a:rPr>
              <a:t>bjectives of the new WID</a:t>
            </a:r>
            <a:endParaRPr lang="en-US" altLang="zh-CN" sz="1600" b="1" dirty="0">
              <a:latin typeface="+mn-lt"/>
              <a:ea typeface="宋体" panose="02010600030101010101" pitchFamily="2" charset="-122"/>
              <a:cs typeface="+mn-lt"/>
            </a:endParaRP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z="2800" dirty="0"/>
              <a:t>HOW to move forward</a:t>
            </a:r>
            <a:endParaRPr lang="zh-CN" altLang="en-US" sz="2800" dirty="0"/>
          </a:p>
        </p:txBody>
      </p:sp>
      <p:graphicFrame>
        <p:nvGraphicFramePr>
          <p:cNvPr id="5" name="表格 4"/>
          <p:cNvGraphicFramePr/>
          <p:nvPr>
            <p:custDataLst>
              <p:tags r:id="rId1"/>
            </p:custDataLst>
          </p:nvPr>
        </p:nvGraphicFramePr>
        <p:xfrm>
          <a:off x="733425" y="1464069"/>
          <a:ext cx="10743873" cy="4409243"/>
        </p:xfrm>
        <a:graphic>
          <a:graphicData uri="http://schemas.openxmlformats.org/drawingml/2006/table">
            <a:tbl>
              <a:tblPr firstRow="1" bandRow="1">
                <a:tableStyleId>{5C22544A-7EE6-4342-B048-85BDC9FD1C3A}</a:tableStyleId>
              </a:tblPr>
              <a:tblGrid>
                <a:gridCol w="1013394"/>
                <a:gridCol w="1943703"/>
                <a:gridCol w="1913085"/>
                <a:gridCol w="3660714"/>
                <a:gridCol w="2212977"/>
              </a:tblGrid>
              <a:tr h="410845">
                <a:tc>
                  <a:txBody>
                    <a:bodyPr/>
                    <a:lstStyle/>
                    <a:p>
                      <a:pPr>
                        <a:buNone/>
                      </a:pPr>
                      <a:r>
                        <a:rPr lang="en-US" altLang="zh-CN" sz="1200" dirty="0">
                          <a:cs typeface="+mn-ea"/>
                          <a:sym typeface="+mn-ea"/>
                        </a:rPr>
                        <a:t>option</a:t>
                      </a:r>
                      <a:endParaRPr lang="en-US" altLang="zh-CN" sz="1200" dirty="0">
                        <a:cs typeface="+mn-ea"/>
                        <a:sym typeface="+mn-ea"/>
                      </a:endParaRPr>
                    </a:p>
                  </a:txBody>
                  <a:tcPr/>
                </a:tc>
                <a:tc>
                  <a:txBody>
                    <a:bodyPr/>
                    <a:lstStyle/>
                    <a:p>
                      <a:pPr>
                        <a:buNone/>
                      </a:pPr>
                      <a:r>
                        <a:rPr lang="en-US" altLang="zh-CN" sz="1200" dirty="0"/>
                        <a:t>new WID</a:t>
                      </a:r>
                      <a:endParaRPr lang="en-US" altLang="zh-CN" sz="1200" dirty="0"/>
                    </a:p>
                  </a:txBody>
                  <a:tcPr/>
                </a:tc>
                <a:tc>
                  <a:txBody>
                    <a:bodyPr/>
                    <a:lstStyle/>
                    <a:p>
                      <a:pPr>
                        <a:buNone/>
                      </a:pPr>
                      <a:r>
                        <a:rPr lang="zh-CN" altLang="en-US" sz="1200" dirty="0"/>
                        <a:t>Objective </a:t>
                      </a:r>
                      <a:endParaRPr lang="zh-CN" altLang="en-US" sz="1200" dirty="0"/>
                    </a:p>
                  </a:txBody>
                  <a:tcPr/>
                </a:tc>
                <a:tc>
                  <a:txBody>
                    <a:bodyPr/>
                    <a:lstStyle/>
                    <a:p>
                      <a:pPr>
                        <a:buNone/>
                      </a:pPr>
                      <a:r>
                        <a:rPr lang="zh-CN" altLang="en-US" sz="1200" dirty="0"/>
                        <a:t>Expected Output </a:t>
                      </a:r>
                      <a:endParaRPr lang="zh-CN" altLang="en-US" sz="1200" dirty="0"/>
                    </a:p>
                  </a:txBody>
                  <a:tcPr/>
                </a:tc>
                <a:tc>
                  <a:txBody>
                    <a:bodyPr/>
                    <a:lstStyle/>
                    <a:p>
                      <a:pPr>
                        <a:buNone/>
                      </a:pPr>
                      <a:r>
                        <a:rPr lang="en-GB" altLang="zh-CN" sz="1200" dirty="0"/>
                        <a:t>Recommendation</a:t>
                      </a:r>
                      <a:endParaRPr lang="zh-CN" altLang="en-US" sz="1200" dirty="0"/>
                    </a:p>
                  </a:txBody>
                  <a:tcPr/>
                </a:tc>
              </a:tr>
              <a:tr h="1844675">
                <a:tc>
                  <a:txBody>
                    <a:bodyPr/>
                    <a:lstStyle/>
                    <a:p>
                      <a:pPr>
                        <a:buNone/>
                      </a:pPr>
                      <a:r>
                        <a:rPr lang="en-US" altLang="zh-CN" sz="1400" b="1" dirty="0"/>
                        <a:t>option 1</a:t>
                      </a:r>
                      <a:endParaRPr lang="en-US" altLang="zh-CN" sz="1400" b="1" dirty="0"/>
                    </a:p>
                  </a:txBody>
                  <a:tcPr/>
                </a:tc>
                <a:tc>
                  <a:txBody>
                    <a:bodyPr/>
                    <a:lstStyle/>
                    <a:p>
                      <a:pPr>
                        <a:buNone/>
                      </a:pPr>
                      <a:r>
                        <a:rPr lang="en-US" altLang="zh-CN" sz="1400" dirty="0"/>
                        <a:t>Have a single new R19 WID </a:t>
                      </a:r>
                      <a:endParaRPr lang="en-US" altLang="zh-CN" sz="1400" dirty="0"/>
                    </a:p>
                  </a:txBody>
                  <a:tcPr/>
                </a:tc>
                <a:tc>
                  <a:txBody>
                    <a:bodyPr/>
                    <a:lstStyle/>
                    <a:p>
                      <a:pPr marL="171450" marR="0" lvl="0" indent="-171450" algn="l" defTabSz="1219200" rtl="0" eaLnBrk="1" fontAlgn="auto" latinLnBrk="0" hangingPunct="1">
                        <a:lnSpc>
                          <a:spcPct val="100000"/>
                        </a:lnSpc>
                        <a:spcBef>
                          <a:spcPts val="0"/>
                        </a:spcBef>
                        <a:spcAft>
                          <a:spcPts val="0"/>
                        </a:spcAft>
                        <a:buClrTx/>
                        <a:buSzTx/>
                        <a:buFontTx/>
                        <a:buChar char="-"/>
                        <a:defRPr/>
                      </a:pPr>
                      <a:r>
                        <a:rPr lang="en-US" altLang="zh-CN" sz="1400" dirty="0"/>
                        <a:t>Terminology alignment</a:t>
                      </a:r>
                      <a:endParaRPr lang="en-US" altLang="zh-CN" sz="1400" dirty="0"/>
                    </a:p>
                    <a:p>
                      <a:pPr marL="171450" indent="-171450">
                        <a:buFontTx/>
                        <a:buChar char="-"/>
                      </a:pPr>
                      <a:r>
                        <a:rPr lang="en-US" altLang="zh-CN" sz="1400" dirty="0"/>
                        <a:t>WT-1 of the TR </a:t>
                      </a:r>
                      <a:endParaRPr lang="en-US" altLang="zh-CN" sz="1400" dirty="0"/>
                    </a:p>
                    <a:p>
                      <a:pPr marL="171450" indent="-171450">
                        <a:buFontTx/>
                        <a:buChar char="-"/>
                      </a:pPr>
                      <a:r>
                        <a:rPr lang="en-US" altLang="zh-CN" sz="1400" dirty="0"/>
                        <a:t>WT-2  of the TR</a:t>
                      </a:r>
                      <a:endParaRPr lang="en-US" altLang="zh-CN" sz="1400" dirty="0"/>
                    </a:p>
                    <a:p>
                      <a:pPr marL="171450" indent="-171450">
                        <a:buFontTx/>
                        <a:buChar char="-"/>
                      </a:pPr>
                      <a:r>
                        <a:rPr lang="en-US" altLang="zh-CN" sz="1400" dirty="0"/>
                        <a:t>WT-3 of the TR (if more solid)</a:t>
                      </a:r>
                      <a:endParaRPr lang="en-US" altLang="zh-CN" sz="1400" dirty="0"/>
                    </a:p>
                    <a:p>
                      <a:pPr>
                        <a:buNone/>
                      </a:pPr>
                      <a:endParaRPr lang="zh-CN" altLang="en-US" sz="1400" dirty="0"/>
                    </a:p>
                  </a:txBody>
                  <a:tcPr/>
                </a:tc>
                <a:tc>
                  <a:txBody>
                    <a:bodyPr/>
                    <a:lstStyle/>
                    <a:p>
                      <a:pPr marL="19050" lvl="0" indent="-171450">
                        <a:spcBef>
                          <a:spcPts val="600"/>
                        </a:spcBef>
                        <a:buFont typeface="Arial" panose="020B0604020202020204" pitchFamily="34" charset="0"/>
                        <a:buChar char="•"/>
                      </a:pPr>
                      <a:r>
                        <a:rPr lang="en-US" altLang="zh-CN" sz="1400" b="1" u="sng" dirty="0">
                          <a:sym typeface="+mn-ea"/>
                        </a:rPr>
                        <a:t>Option#1.1.1 </a:t>
                      </a:r>
                      <a:r>
                        <a:rPr lang="en-US" altLang="zh-CN" sz="1400" u="sng" dirty="0">
                          <a:sym typeface="+mn-ea"/>
                        </a:rPr>
                        <a:t>update existing TSs but also compile new TS(s) if needed based in the analysis and conclusions </a:t>
                      </a:r>
                      <a:endParaRPr lang="en-US" altLang="zh-CN" sz="1400" u="sng" dirty="0">
                        <a:sym typeface="+mn-ea"/>
                      </a:endParaRPr>
                    </a:p>
                    <a:p>
                      <a:pPr marL="19050" lvl="0" indent="-171450">
                        <a:spcBef>
                          <a:spcPts val="600"/>
                        </a:spcBef>
                        <a:buFont typeface="Arial" panose="020B0604020202020204" pitchFamily="34" charset="0"/>
                        <a:buChar char="•"/>
                      </a:pPr>
                      <a:r>
                        <a:rPr lang="en-US" altLang="zh-CN" sz="1400" dirty="0">
                          <a:sym typeface="+mn-ea"/>
                        </a:rPr>
                        <a:t>Option#1.1.2 no new TS only update existing TSs   (e.g., TS 28.531, TS 28.533, TS 28.500, TS 28.525 </a:t>
                      </a:r>
                      <a:r>
                        <a:rPr lang="en-US" altLang="zh-CN" sz="1400" dirty="0" err="1">
                          <a:sym typeface="+mn-ea"/>
                        </a:rPr>
                        <a:t>etc</a:t>
                      </a:r>
                      <a:r>
                        <a:rPr lang="en-US" altLang="zh-CN" sz="1400" dirty="0">
                          <a:sym typeface="+mn-ea"/>
                        </a:rPr>
                        <a:t>)</a:t>
                      </a:r>
                      <a:endParaRPr lang="en-US" altLang="zh-CN" sz="1400" dirty="0">
                        <a:sym typeface="+mn-ea"/>
                      </a:endParaRPr>
                    </a:p>
                    <a:p>
                      <a:pPr marL="19050" lvl="0" indent="-171450">
                        <a:spcBef>
                          <a:spcPts val="600"/>
                        </a:spcBef>
                        <a:buFont typeface="Arial" panose="020B0604020202020204" pitchFamily="34" charset="0"/>
                        <a:buChar char="•"/>
                      </a:pPr>
                      <a:r>
                        <a:rPr lang="en-US" altLang="zh-CN" sz="1400" dirty="0">
                          <a:sym typeface="+mn-ea"/>
                        </a:rPr>
                        <a:t>Option#1.1.3 compile only new TS(s)</a:t>
                      </a:r>
                      <a:endParaRPr lang="en-US" altLang="zh-CN" sz="1400" i="1" u="sng" dirty="0"/>
                    </a:p>
                    <a:p>
                      <a:pPr marL="0" indent="0">
                        <a:buFont typeface="Arial" panose="020B0604020202020204" pitchFamily="34" charset="0"/>
                        <a:buNone/>
                      </a:pPr>
                      <a:r>
                        <a:rPr lang="en-US" altLang="zh-CN" sz="1400" dirty="0"/>
                        <a:t> </a:t>
                      </a:r>
                      <a:endParaRPr lang="en-US" altLang="zh-CN" sz="1400" dirty="0"/>
                    </a:p>
                  </a:txBody>
                  <a:tcPr/>
                </a:tc>
                <a:tc rowSpan="2">
                  <a:txBody>
                    <a:bodyPr/>
                    <a:lstStyle/>
                    <a:p>
                      <a:pPr marL="171450" indent="-171450">
                        <a:buFont typeface="Arial" panose="020B0604020202020204" pitchFamily="34" charset="0"/>
                        <a:buChar char="•"/>
                      </a:pPr>
                      <a:r>
                        <a:rPr lang="en-US" altLang="zh-CN" sz="1200" b="1" dirty="0">
                          <a:highlight>
                            <a:srgbClr val="FFFF00"/>
                          </a:highlight>
                        </a:rPr>
                        <a:t>Option#1 and sub-option# 1.1.1 </a:t>
                      </a:r>
                      <a:endParaRPr lang="en-US" altLang="zh-CN" sz="1200" b="1" dirty="0">
                        <a:highlight>
                          <a:srgbClr val="FFFF00"/>
                        </a:highlight>
                        <a:latin typeface="+mn-lt"/>
                        <a:cs typeface="+mn-cs"/>
                        <a:sym typeface="+mn-ea"/>
                      </a:endParaRPr>
                    </a:p>
                    <a:p>
                      <a:pPr marL="0" marR="0" lvl="0" indent="0" algn="l" defTabSz="1219200" rtl="0" eaLnBrk="1" fontAlgn="auto" latinLnBrk="0" hangingPunct="1">
                        <a:lnSpc>
                          <a:spcPct val="100000"/>
                        </a:lnSpc>
                        <a:spcBef>
                          <a:spcPts val="0"/>
                        </a:spcBef>
                        <a:spcAft>
                          <a:spcPts val="0"/>
                        </a:spcAft>
                        <a:buClrTx/>
                        <a:buSzTx/>
                        <a:buFontTx/>
                        <a:buNone/>
                        <a:defRPr/>
                      </a:pPr>
                      <a:endParaRPr lang="en-US" sz="1200" dirty="0">
                        <a:latin typeface="+mn-lt"/>
                        <a:cs typeface="+mn-cs"/>
                        <a:sym typeface="+mn-ea"/>
                      </a:endParaRPr>
                    </a:p>
                    <a:p>
                      <a:pPr marL="0" marR="0" lvl="0" indent="0" algn="l" defTabSz="1219200" rtl="0" eaLnBrk="1" fontAlgn="auto" latinLnBrk="0" hangingPunct="1">
                        <a:lnSpc>
                          <a:spcPct val="100000"/>
                        </a:lnSpc>
                        <a:spcBef>
                          <a:spcPts val="0"/>
                        </a:spcBef>
                        <a:spcAft>
                          <a:spcPts val="0"/>
                        </a:spcAft>
                        <a:buClrTx/>
                        <a:buSzTx/>
                        <a:buFontTx/>
                        <a:buNone/>
                        <a:defRPr/>
                      </a:pPr>
                      <a:r>
                        <a:rPr lang="en-US" sz="1200" dirty="0">
                          <a:latin typeface="+mn-lt"/>
                          <a:cs typeface="+mn-cs"/>
                          <a:sym typeface="+mn-ea"/>
                        </a:rPr>
                        <a:t>If no WID is approved at SA5#158, we need c</a:t>
                      </a:r>
                      <a:r>
                        <a:rPr lang="en-US" sz="1200" dirty="0">
                          <a:sym typeface="+mn-ea"/>
                        </a:rPr>
                        <a:t>ontinue with Option 2</a:t>
                      </a:r>
                      <a:endParaRPr lang="en-US" sz="1200" dirty="0">
                        <a:latin typeface="+mn-lt"/>
                        <a:cs typeface="+mn-cs"/>
                        <a:sym typeface="+mn-ea"/>
                      </a:endParaRPr>
                    </a:p>
                    <a:p>
                      <a:pPr>
                        <a:buNone/>
                      </a:pPr>
                      <a:endParaRPr lang="en-US" altLang="zh-CN" sz="1200" b="1" dirty="0">
                        <a:highlight>
                          <a:srgbClr val="FFFF00"/>
                        </a:highlight>
                      </a:endParaRPr>
                    </a:p>
                  </a:txBody>
                  <a:tcPr/>
                </a:tc>
              </a:tr>
              <a:tr h="1023839">
                <a:tc>
                  <a:txBody>
                    <a:bodyPr/>
                    <a:lstStyle/>
                    <a:p>
                      <a:pPr>
                        <a:buNone/>
                      </a:pPr>
                      <a:r>
                        <a:rPr lang="en-US" altLang="zh-CN" sz="1400" b="1" dirty="0"/>
                        <a:t>option 2</a:t>
                      </a:r>
                      <a:endParaRPr lang="en-US" altLang="zh-CN" sz="1400" b="1" dirty="0"/>
                    </a:p>
                  </a:txBody>
                  <a:tcPr/>
                </a:tc>
                <a:tc>
                  <a:txBody>
                    <a:bodyPr/>
                    <a:lstStyle/>
                    <a:p>
                      <a:pPr marL="171450" indent="-171450">
                        <a:buFont typeface="Arial" panose="020B0604020202020204" pitchFamily="34" charset="0"/>
                        <a:buChar char="•"/>
                      </a:pPr>
                      <a:r>
                        <a:rPr lang="en-US" altLang="zh-CN" sz="1400" dirty="0"/>
                        <a:t>no new </a:t>
                      </a:r>
                      <a:r>
                        <a:rPr lang="en-US" altLang="zh-CN" sz="1400" dirty="0">
                          <a:sym typeface="+mn-ea"/>
                        </a:rPr>
                        <a:t>R19 WID</a:t>
                      </a:r>
                      <a:endParaRPr lang="en-US" altLang="zh-CN" sz="1400" dirty="0">
                        <a:sym typeface="+mn-ea"/>
                      </a:endParaRPr>
                    </a:p>
                    <a:p>
                      <a:pPr marL="171450" indent="-171450">
                        <a:buFont typeface="Arial" panose="020B0604020202020204" pitchFamily="34" charset="0"/>
                        <a:buChar char="•"/>
                      </a:pPr>
                      <a:r>
                        <a:rPr lang="en-US" altLang="zh-CN" sz="1400" dirty="0">
                          <a:sym typeface="+mn-ea"/>
                        </a:rPr>
                        <a:t>continue working on the TR28.869</a:t>
                      </a:r>
                      <a:endParaRPr lang="en-US" altLang="zh-CN" sz="1400" dirty="0">
                        <a:sym typeface="+mn-ea"/>
                      </a:endParaRPr>
                    </a:p>
                  </a:txBody>
                  <a:tcPr/>
                </a:tc>
                <a:tc>
                  <a:txBody>
                    <a:bodyPr/>
                    <a:lstStyle/>
                    <a:p>
                      <a:pPr>
                        <a:buNone/>
                      </a:pPr>
                      <a:r>
                        <a:rPr lang="zh-CN" altLang="en-US" sz="1400" dirty="0"/>
                        <a:t>Continue to conduct in-depth research on </a:t>
                      </a:r>
                      <a:r>
                        <a:rPr lang="en-US" altLang="zh-CN" sz="1400" dirty="0"/>
                        <a:t>WT</a:t>
                      </a:r>
                      <a:r>
                        <a:rPr lang="zh-CN" altLang="en-US" sz="1400" dirty="0"/>
                        <a:t>-1</a:t>
                      </a:r>
                      <a:r>
                        <a:rPr lang="en-GB" altLang="zh-CN" sz="1400" dirty="0"/>
                        <a:t>,</a:t>
                      </a:r>
                      <a:r>
                        <a:rPr lang="zh-CN" altLang="en-US" sz="1400" dirty="0"/>
                        <a:t> </a:t>
                      </a:r>
                      <a:r>
                        <a:rPr lang="en-US" altLang="zh-CN" sz="1400" dirty="0"/>
                        <a:t>WT</a:t>
                      </a:r>
                      <a:r>
                        <a:rPr lang="zh-CN" altLang="en-US" sz="1400" dirty="0"/>
                        <a:t>-2 </a:t>
                      </a:r>
                      <a:r>
                        <a:rPr lang="en-GB" altLang="zh-CN" sz="1400" dirty="0"/>
                        <a:t>and WT-3</a:t>
                      </a:r>
                      <a:endParaRPr lang="zh-CN" altLang="en-US" sz="1400" dirty="0"/>
                    </a:p>
                  </a:txBody>
                  <a:tcPr/>
                </a:tc>
                <a:tc>
                  <a:txBody>
                    <a:bodyPr/>
                    <a:lstStyle/>
                    <a:p>
                      <a:pPr>
                        <a:buNone/>
                      </a:pPr>
                      <a:r>
                        <a:rPr lang="en-US" altLang="zh-CN" sz="1400" dirty="0"/>
                        <a:t>When ready continue with option 1 but targeting Release 20 normative work</a:t>
                      </a:r>
                      <a:endParaRPr lang="en-US" altLang="zh-CN" sz="1400" dirty="0"/>
                    </a:p>
                  </a:txBody>
                  <a:tcPr/>
                </a:tc>
                <a:tc vMerge="1">
                  <a:tcPr/>
                </a:tc>
              </a:tr>
              <a:tr h="1023839">
                <a:tc>
                  <a:txBody>
                    <a:bodyPr/>
                    <a:lstStyle/>
                    <a:p>
                      <a:pPr>
                        <a:buNone/>
                      </a:pPr>
                      <a:r>
                        <a:rPr lang="en-US" altLang="zh-CN" sz="1400" b="1" dirty="0"/>
                        <a:t>Option 3</a:t>
                      </a:r>
                      <a:endParaRPr lang="en-US" altLang="zh-CN" sz="1400" b="1" dirty="0"/>
                    </a:p>
                  </a:txBody>
                  <a:tcPr/>
                </a:tc>
                <a:tc>
                  <a:txBody>
                    <a:bodyPr/>
                    <a:lstStyle/>
                    <a:p>
                      <a:pPr>
                        <a:buNone/>
                      </a:pPr>
                      <a:r>
                        <a:rPr lang="en-US" altLang="zh-CN" sz="1400" dirty="0">
                          <a:sym typeface="+mn-ea"/>
                        </a:rPr>
                        <a:t>have two R19 WIDs </a:t>
                      </a:r>
                      <a:endParaRPr lang="en-US" altLang="zh-CN" sz="1400" dirty="0">
                        <a:sym typeface="+mn-ea"/>
                      </a:endParaRPr>
                    </a:p>
                  </a:txBody>
                  <a:tcPr/>
                </a:tc>
                <a:tc>
                  <a:txBody>
                    <a:bodyPr/>
                    <a:lstStyle/>
                    <a:p>
                      <a:pPr marL="171450" indent="-171450">
                        <a:buFont typeface="Arial" panose="020B0604020202020204" pitchFamily="34" charset="0"/>
                        <a:buChar char="•"/>
                      </a:pPr>
                      <a:r>
                        <a:rPr lang="en-US" altLang="zh-CN" sz="1400" dirty="0">
                          <a:sym typeface="+mn-ea"/>
                        </a:rPr>
                        <a:t>A new WID for WT-1 of the TR (and other topics)</a:t>
                      </a:r>
                      <a:endParaRPr lang="en-US" altLang="zh-CN" sz="1400" dirty="0"/>
                    </a:p>
                    <a:p>
                      <a:pPr marL="171450" indent="-171450">
                        <a:buFont typeface="Arial" panose="020B0604020202020204" pitchFamily="34" charset="0"/>
                        <a:buChar char="•"/>
                      </a:pPr>
                      <a:r>
                        <a:rPr lang="en-US" altLang="zh-CN" sz="1400" dirty="0">
                          <a:sym typeface="+mn-ea"/>
                        </a:rPr>
                        <a:t>A new WID for WT-2 of the TR</a:t>
                      </a:r>
                      <a:endParaRPr lang="en-US" altLang="zh-CN" sz="1400" dirty="0"/>
                    </a:p>
                  </a:txBody>
                  <a:tcPr/>
                </a:tc>
                <a:tc>
                  <a:txBody>
                    <a:bodyPr/>
                    <a:lstStyle/>
                    <a:p>
                      <a:pPr>
                        <a:buNone/>
                      </a:pPr>
                      <a:endParaRPr lang="en-US" altLang="zh-CN" sz="1400" dirty="0"/>
                    </a:p>
                  </a:txBody>
                  <a:tcPr/>
                </a:tc>
                <a:tc>
                  <a:txBody>
                    <a:bodyPr/>
                    <a:lstStyle/>
                    <a:p>
                      <a:pPr>
                        <a:buNone/>
                      </a:pPr>
                      <a:r>
                        <a:rPr lang="en-US" altLang="zh-CN" sz="1200" b="0" dirty="0"/>
                        <a:t>Not recommended</a:t>
                      </a:r>
                      <a:endParaRPr lang="en-US" altLang="zh-CN" sz="1200" b="0" dirty="0"/>
                    </a:p>
                  </a:txBody>
                  <a:tcPr/>
                </a:tc>
              </a:tr>
            </a:tbl>
          </a:graphicData>
        </a:graphic>
      </p:graphicFrame>
    </p:spTree>
  </p:cSld>
  <p:clrMapOvr>
    <a:masterClrMapping/>
  </p:clrMapOvr>
  <p:transition spd="slow"/>
</p:sld>
</file>

<file path=ppt/tags/tag1.xml><?xml version="1.0" encoding="utf-8"?>
<p:tagLst xmlns:p="http://schemas.openxmlformats.org/presentationml/2006/main">
  <p:tag name="TABLE_ENDDRAG_ORIGIN_RECT" val="766*279"/>
  <p:tag name="TABLE_ENDDRAG_RECT" val="75*141*766*279"/>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1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10513</Words>
  <Application>WPS 演示</Application>
  <PresentationFormat>Widescreen</PresentationFormat>
  <Paragraphs>284</Paragraphs>
  <Slides>12</Slides>
  <Notes>8</Notes>
  <HiddenSlides>0</HiddenSlides>
  <MMClips>0</MMClips>
  <ScaleCrop>false</ScaleCrop>
  <HeadingPairs>
    <vt:vector size="6" baseType="variant">
      <vt:variant>
        <vt:lpstr>已用的字体</vt:lpstr>
      </vt:variant>
      <vt:variant>
        <vt:i4>8</vt:i4>
      </vt:variant>
      <vt:variant>
        <vt:lpstr>主题</vt:lpstr>
      </vt:variant>
      <vt:variant>
        <vt:i4>9</vt:i4>
      </vt:variant>
      <vt:variant>
        <vt:lpstr>幻灯片标题</vt:lpstr>
      </vt:variant>
      <vt:variant>
        <vt:i4>12</vt:i4>
      </vt:variant>
    </vt:vector>
  </HeadingPairs>
  <TitlesOfParts>
    <vt:vector size="29" baseType="lpstr">
      <vt:lpstr>Arial</vt:lpstr>
      <vt:lpstr>宋体</vt:lpstr>
      <vt:lpstr>Wingdings</vt:lpstr>
      <vt:lpstr>Calibri</vt:lpstr>
      <vt:lpstr>Arial</vt:lpstr>
      <vt:lpstr>Times New Roman</vt:lpstr>
      <vt:lpstr>微软雅黑</vt:lpstr>
      <vt:lpstr>Arial Unicode MS</vt:lpstr>
      <vt:lpstr>1_Office Theme</vt:lpstr>
      <vt:lpstr>3_Office Theme</vt:lpstr>
      <vt:lpstr>4_Office Theme</vt:lpstr>
      <vt:lpstr>7_Office Theme</vt:lpstr>
      <vt:lpstr>6_Office Theme</vt:lpstr>
      <vt:lpstr>11_Office Theme</vt:lpstr>
      <vt:lpstr>12_Office Theme</vt:lpstr>
      <vt:lpstr>2_Office Theme</vt:lpstr>
      <vt:lpstr>5_Office Theme</vt:lpstr>
      <vt:lpstr>    TR 28.869 conclusion and new WID discussion    </vt:lpstr>
      <vt:lpstr>Overview of the TR 28.869: Current progress </vt:lpstr>
      <vt:lpstr>Overview of the TR 28.869: Current progress </vt:lpstr>
      <vt:lpstr>Overview of the TR 28.869: Current progress </vt:lpstr>
      <vt:lpstr>The relationship between WT-1 and WT-2</vt:lpstr>
      <vt:lpstr>TR 28.869 Conclusions and recommendations—option A： </vt:lpstr>
      <vt:lpstr>TR 28.869 Conclusions and recommendations—option B： </vt:lpstr>
      <vt:lpstr>CMO New WID on cloud aspects of management and orchestration</vt:lpstr>
      <vt:lpstr>HOW to move forward</vt:lpstr>
      <vt:lpstr>What happens if no new TS only update existing TSs </vt:lpstr>
      <vt:lpstr>What happens  update existing TSs but also compile new TS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Guangjing Cao</cp:lastModifiedBy>
  <cp:revision>1345</cp:revision>
  <dcterms:created xsi:type="dcterms:W3CDTF">2019-03-13T01:38:00Z</dcterms:created>
  <dcterms:modified xsi:type="dcterms:W3CDTF">2024-10-24T10:33:28Z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(3)3cuNy35AII3gNQ1hjFdEIciNIz4qhb9Z+8vRlofQ4zmacHeelAPpNVYyz0TTl48SGzew2500
18PRUKdXGxDsd8f4l+YOj3U3Hi1jBWUwhLwrSb/z1bJ2Mtk+lTbGdmyAHZLKGdEHZ6lY8yYV
xfGJhNuoUuWjHWY4G7UyeMbxFytWW8fcwBNW6khIzdYDdpbmcHv7lV6HGR2sbwAJ295feVXY
mXfGIEynmf1HNcdxR7</vt:lpwstr>
  </property>
  <property fmtid="{D5CDD505-2E9C-101B-9397-08002B2CF9AE}" pid="4" name="_2015_ms_pID_7253431">
    <vt:lpwstr>4/jpZpG3Z1XiumQN0zPBQseOy3Xx+UtX1wgm5noWYfjtTncipQxYLo
33duCVh3iIXX9J8r3wCidv90NafTd2ZuG71sIQy+ACFHtuHy5l+fjA4iSWiqbmWRcuqyMc/0
vUowxnAciu/x6cwXnBsQcWMQ4JebAkQgCVdzp8tKwZlu0D8Knyqw+6Jww6/joHkSoZ4ai06N
lM4ILmFGPZgJafjUlBvokoLJaSGYjA+/MqAK</vt:lpwstr>
  </property>
  <property fmtid="{D5CDD505-2E9C-101B-9397-08002B2CF9AE}" pid="5" name="_2015_ms_pID_7253432">
    <vt:lpwstr>5g==</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1700623718</vt:lpwstr>
  </property>
  <property fmtid="{D5CDD505-2E9C-101B-9397-08002B2CF9AE}" pid="10" name="ICV">
    <vt:lpwstr>4F76AE106B47421EB04B3EF282E3F53A</vt:lpwstr>
  </property>
  <property fmtid="{D5CDD505-2E9C-101B-9397-08002B2CF9AE}" pid="11" name="KSOProductBuildVer">
    <vt:lpwstr>2052-11.8.2.12085</vt:lpwstr>
  </property>
</Properties>
</file>