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5"/>
  </p:notesMasterIdLst>
  <p:handoutMasterIdLst>
    <p:handoutMasterId r:id="rId6"/>
  </p:handoutMasterIdLst>
  <p:sldIdLst>
    <p:sldId id="1138" r:id="rId2"/>
    <p:sldId id="1141" r:id="rId3"/>
    <p:sldId id="1139" r:id="rId4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>
    <p:extLst>
      <p:ext uri="{19B8F6BF-5375-455C-9EA6-DF929625EA0E}">
        <p15:presenceInfo xmlns:p15="http://schemas.microsoft.com/office/powerpoint/2012/main" userId="06-10-2219_Puneet J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B1D254"/>
    <a:srgbClr val="FF3300"/>
    <a:srgbClr val="62A14D"/>
    <a:srgbClr val="E9EDF4"/>
    <a:srgbClr val="000000"/>
    <a:srgbClr val="C6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1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8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278" y="-859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11/30/2023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11/30/2023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4672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Meeting #100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12 – 16 June 2023, Taipei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604543" y="324480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SP-230720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© 3GPP 2023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46403" y="480124"/>
            <a:ext cx="6827838" cy="1143000"/>
          </a:xfrm>
        </p:spPr>
        <p:txBody>
          <a:bodyPr/>
          <a:lstStyle/>
          <a:p>
            <a:pPr eaLnBrk="1" hangingPunct="1"/>
            <a:r>
              <a:rPr lang="de-DE" altLang="de-DE" b="1" dirty="0"/>
              <a:t>Guidance on Rel-19 Rapporteurship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9256" y="1371600"/>
            <a:ext cx="8345488" cy="5100084"/>
          </a:xfrm>
        </p:spPr>
        <p:txBody>
          <a:bodyPr/>
          <a:lstStyle/>
          <a:p>
            <a:pPr algn="l">
              <a:buFont typeface="+mj-lt"/>
              <a:buAutoNum type="arabicPeriod"/>
            </a:pPr>
            <a:r>
              <a:rPr lang="en-US" sz="1400" dirty="0">
                <a:solidFill>
                  <a:srgbClr val="374151"/>
                </a:solidFill>
                <a:latin typeface="Söhne"/>
              </a:rPr>
              <a:t>For Rel-19 SI/WI, a company should be limited to have maximum of one Rapporteur position. </a:t>
            </a:r>
          </a:p>
          <a:p>
            <a:pPr marL="685800" lvl="2" indent="0">
              <a:buNone/>
            </a:pPr>
            <a:r>
              <a:rPr lang="en-US" sz="1200" b="0" i="0" dirty="0">
                <a:solidFill>
                  <a:srgbClr val="343541"/>
                </a:solidFill>
                <a:effectLst/>
                <a:latin typeface="Söhne"/>
              </a:rPr>
              <a:t>NOTE: This doesn‘t apply to TEI19 mini WIDs.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solidFill>
                  <a:srgbClr val="374151"/>
                </a:solidFill>
                <a:effectLst/>
                <a:latin typeface="Söhne"/>
              </a:rPr>
              <a:t>A Delegate should not hold multiple Rapporteur positions in a WG.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solidFill>
                  <a:srgbClr val="374151"/>
                </a:solidFill>
                <a:effectLst/>
                <a:latin typeface="Söhne"/>
              </a:rPr>
              <a:t>A single Rapporteur should be assigned for each SI/WI, unless additional Rapporteur is absolutely necessary to manage the workload effectively. If multiple Rapporteurs are required, the following principles should be applied:</a:t>
            </a:r>
          </a:p>
          <a:p>
            <a:pPr lvl="1"/>
            <a:r>
              <a:rPr lang="en-US" sz="1200" b="0" i="0" dirty="0">
                <a:solidFill>
                  <a:srgbClr val="374151"/>
                </a:solidFill>
                <a:effectLst/>
                <a:latin typeface="Söhne"/>
              </a:rPr>
              <a:t>The SI/WI should not have more than two Rapporteurs.</a:t>
            </a:r>
          </a:p>
          <a:p>
            <a:pPr lvl="1"/>
            <a:r>
              <a:rPr lang="en-US" sz="1200" b="0" i="0" dirty="0">
                <a:solidFill>
                  <a:srgbClr val="374151"/>
                </a:solidFill>
                <a:effectLst/>
                <a:latin typeface="Söhne"/>
              </a:rPr>
              <a:t>The two Rapporteurs should be designated as the Primary and Secondary Rapporteur.</a:t>
            </a:r>
          </a:p>
          <a:p>
            <a:pPr lvl="1"/>
            <a:r>
              <a:rPr lang="en-US" sz="1200" b="0" i="0" dirty="0">
                <a:effectLst/>
                <a:latin typeface="Söhne"/>
              </a:rPr>
              <a:t>The Primary Rapporteur will have overall responsibility for arranging conference calls, providing status reports, and serving as the main point of contact for other officials and Rapporteurs.</a:t>
            </a:r>
          </a:p>
          <a:p>
            <a:pPr lvl="1"/>
            <a:r>
              <a:rPr lang="en-US" sz="1200" b="0" i="0" dirty="0">
                <a:effectLst/>
                <a:latin typeface="Söhne"/>
              </a:rPr>
              <a:t>The Secondary Rapporteurs will be responsible for editing related TR/TS documents, help on TD ordering and serving as a backup for the Primary Rapporteur.</a:t>
            </a:r>
          </a:p>
          <a:p>
            <a:pPr lvl="1"/>
            <a:r>
              <a:rPr lang="en-US" sz="1200" dirty="0">
                <a:solidFill>
                  <a:srgbClr val="374151"/>
                </a:solidFill>
                <a:latin typeface="Söhne"/>
              </a:rPr>
              <a:t>During the transition of SI to WI (normative phase), the Primary and Secondary Rapporteurs may switch their roles.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solidFill>
                  <a:srgbClr val="374151"/>
                </a:solidFill>
                <a:effectLst/>
                <a:latin typeface="Söhne"/>
              </a:rPr>
              <a:t>A Moderator should be assigned to lead technical discussions on SI/WI, focusing on technical objectives, work tasks, and TU budget estimates. Moderator may/may not become a Rapporteur. 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solidFill>
                  <a:srgbClr val="374151"/>
                </a:solidFill>
                <a:effectLst/>
                <a:latin typeface="Söhne"/>
              </a:rPr>
              <a:t>The WG should submit the SI/WI for approval to the TSG SA without specifying any Rapporteur's name in the SID/WID document. TSG SA will add a Rapporteur name to SID/WID before approving it.</a:t>
            </a:r>
          </a:p>
          <a:p>
            <a:pPr marL="171450" indent="0">
              <a:buNone/>
            </a:pPr>
            <a:endParaRPr lang="en-US" sz="1400" dirty="0">
              <a:solidFill>
                <a:srgbClr val="374151"/>
              </a:solidFill>
              <a:latin typeface="Söhne"/>
            </a:endParaRPr>
          </a:p>
          <a:p>
            <a:pPr marL="171450" indent="0">
              <a:buNone/>
            </a:pPr>
            <a:r>
              <a:rPr lang="en-US" sz="1400" dirty="0">
                <a:solidFill>
                  <a:srgbClr val="374151"/>
                </a:solidFill>
                <a:latin typeface="Söhne"/>
              </a:rPr>
              <a:t>NOTE: The above a guidance applies to SA2. since no Rel-19 prioritization is expected for other WGs, they have flexibility to assign Rapporteurs in the Rel-19 SID/WID for SA approval, if agreeable by consensus at the WG level. </a:t>
            </a:r>
            <a:endParaRPr lang="en-US" sz="1400" b="0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2" name="Text Box 14">
            <a:extLst>
              <a:ext uri="{FF2B5EF4-FFF2-40B4-BE49-F238E27FC236}">
                <a16:creationId xmlns:a16="http://schemas.microsoft.com/office/drawing/2014/main" id="{EDC95991-DB34-12E2-D45F-46A697D48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Meeting #100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12 – 16 June 2023, Taipei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39B3EF-6972-4DD6-BD46-286F7894DF90}"/>
              </a:ext>
            </a:extLst>
          </p:cNvPr>
          <p:cNvSpPr txBox="1"/>
          <p:nvPr/>
        </p:nvSpPr>
        <p:spPr>
          <a:xfrm>
            <a:off x="4392119" y="357013"/>
            <a:ext cx="1292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highlight>
                  <a:srgbClr val="00FFFF"/>
                </a:highlight>
              </a:rPr>
              <a:t>Ref: SP-230746</a:t>
            </a:r>
            <a:endParaRPr lang="zh-CN" altLang="en-US" sz="1200" b="1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71971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3B033-5F5F-4A7D-884E-9723FD2BB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82" y="71203"/>
            <a:ext cx="6827838" cy="798331"/>
          </a:xfrm>
        </p:spPr>
        <p:txBody>
          <a:bodyPr/>
          <a:lstStyle/>
          <a:p>
            <a:r>
              <a:rPr lang="en-US" altLang="zh-CN" dirty="0"/>
              <a:t>Reference From TR 21.900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788FA-FE7B-4148-B088-332C56B4F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25" y="869534"/>
            <a:ext cx="8388350" cy="5501286"/>
          </a:xfrm>
        </p:spPr>
        <p:txBody>
          <a:bodyPr/>
          <a:lstStyle/>
          <a:p>
            <a:pPr marL="0" indent="0">
              <a:buNone/>
            </a:pPr>
            <a:r>
              <a:rPr lang="en-GB" altLang="zh-CN" sz="1400" b="1" dirty="0"/>
              <a:t>4.1.2	Role of the specification rapporteur</a:t>
            </a:r>
            <a:endParaRPr lang="zh-CN" altLang="zh-CN" sz="1400" b="1" dirty="0"/>
          </a:p>
          <a:p>
            <a:pPr marL="0" indent="0">
              <a:buNone/>
            </a:pPr>
            <a:r>
              <a:rPr lang="en-GB" altLang="zh-CN" sz="1400" dirty="0"/>
              <a:t>The role of the rapporteur is to: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-	Serve as Editor (following the guidance of the WG) until the specification is placed under change control.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-	Deliver a clean specification to the MCC for editorial clean-up before submission for TSG approval to come under change control.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and, in co-operation with MCC, to: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-	Review all CRs to the specification prior to agreement in the Working Group. This includes identifying and resolving clashes.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-	Oversee the technical quality of the specification.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-	Explain the specification to any other group (WG, TSG, inside or outside 3GPP), where appropriate.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-	Serve as focal point for technical questions.</a:t>
            </a:r>
            <a:endParaRPr lang="zh-CN" altLang="zh-CN" sz="1400" dirty="0"/>
          </a:p>
          <a:p>
            <a:pPr marL="0" indent="0">
              <a:buNone/>
            </a:pPr>
            <a:endParaRPr lang="en-GB" altLang="zh-CN" sz="1400" b="1" dirty="0"/>
          </a:p>
          <a:p>
            <a:pPr marL="0" indent="0">
              <a:buNone/>
            </a:pPr>
            <a:r>
              <a:rPr lang="en-GB" altLang="zh-CN" sz="1400" b="1" dirty="0"/>
              <a:t>6.3.2	Role of the work item rapporteur</a:t>
            </a:r>
            <a:endParaRPr lang="zh-CN" altLang="zh-CN" sz="1400" b="1" dirty="0"/>
          </a:p>
          <a:p>
            <a:pPr marL="0" indent="0">
              <a:buNone/>
            </a:pPr>
            <a:r>
              <a:rPr lang="en-GB" altLang="zh-CN" sz="1400" dirty="0"/>
              <a:t>Every Work Item shall have a rapporteur. The rapporteur should be selected from regular attendees of the primary responsible Group and shall be selected from supporting companies. The role of the rapporteur is to: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-	Monitor the progress of the work in all WGs for the WI.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-	Report to the responsible WG and produce a report to the WG plenary on progress.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-	Provide feedback to allow the work plan to be updated.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-	Keep the WI sheet up-to-date.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-	Identify the completion of the WI.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NOTE:	Updates of WI sheets require approval by the responsible WG/TSG.</a:t>
            </a:r>
            <a:endParaRPr lang="zh-CN" altLang="zh-CN" sz="1400" dirty="0"/>
          </a:p>
          <a:p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1548682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1479F-564D-48A3-AC6F-64990A80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06" y="367363"/>
            <a:ext cx="8859187" cy="5988467"/>
          </a:xfrm>
          <a:solidFill>
            <a:schemeClr val="bg1"/>
          </a:solidFill>
        </p:spPr>
        <p:txBody>
          <a:bodyPr/>
          <a:lstStyle/>
          <a:p>
            <a:r>
              <a:rPr lang="en-US" altLang="zh-CN" sz="1600" b="1" dirty="0"/>
              <a:t>Expectation of SA5 rapporteur role:</a:t>
            </a:r>
          </a:p>
          <a:p>
            <a:pPr lvl="1"/>
            <a:r>
              <a:rPr lang="en-US" altLang="zh-CN" sz="1400" dirty="0"/>
              <a:t>Actively contribute and facilitate the progress of the WI/SI, coordinate the discussion within SA5 and with external groups if necessary</a:t>
            </a:r>
          </a:p>
          <a:p>
            <a:pPr lvl="1"/>
            <a:r>
              <a:rPr lang="en-US" altLang="zh-CN" sz="1400" dirty="0"/>
              <a:t>Prepare </a:t>
            </a:r>
            <a:r>
              <a:rPr lang="en-US" altLang="zh-CN" sz="1400" dirty="0" err="1"/>
              <a:t>tdoc</a:t>
            </a:r>
            <a:r>
              <a:rPr lang="en-US" altLang="zh-CN" sz="1400" dirty="0"/>
              <a:t> sequence list and </a:t>
            </a:r>
            <a:r>
              <a:rPr lang="en-US" altLang="zh-CN" sz="1400" dirty="0" err="1"/>
              <a:t>tdoc</a:t>
            </a:r>
            <a:r>
              <a:rPr lang="en-US" altLang="zh-CN" sz="1400" dirty="0"/>
              <a:t> grouping suggestion before the meeting</a:t>
            </a:r>
          </a:p>
          <a:p>
            <a:pPr lvl="1"/>
            <a:r>
              <a:rPr lang="en-US" altLang="zh-CN" sz="1400" dirty="0"/>
              <a:t>Provide inputs to Rel-19 TU planning/TU consumption for each meeting.</a:t>
            </a:r>
          </a:p>
          <a:p>
            <a:pPr lvl="1"/>
            <a:r>
              <a:rPr lang="en-US" altLang="zh-CN" sz="1400" dirty="0"/>
              <a:t>Provide timely progress report in NWM before closing plenary with clear highlights for external readers with references to the WID/SID objectives.</a:t>
            </a:r>
          </a:p>
          <a:p>
            <a:pPr lvl="1"/>
            <a:r>
              <a:rPr lang="en-US" altLang="zh-CN" sz="1400" dirty="0"/>
              <a:t>Implement any necessary </a:t>
            </a:r>
            <a:r>
              <a:rPr lang="en-US" altLang="zh-CN" sz="1400" dirty="0" err="1"/>
              <a:t>draftCR</a:t>
            </a:r>
            <a:r>
              <a:rPr lang="en-US" altLang="zh-CN" sz="1400" dirty="0"/>
              <a:t>/draft TR/draft TS and facilitate the email approval of </a:t>
            </a:r>
            <a:r>
              <a:rPr lang="en-US" altLang="zh-CN" sz="1400" dirty="0" err="1"/>
              <a:t>draftCR</a:t>
            </a:r>
            <a:r>
              <a:rPr lang="en-US" altLang="zh-CN" sz="1400" dirty="0"/>
              <a:t>/draft TR/draft TS</a:t>
            </a:r>
          </a:p>
          <a:p>
            <a:pPr lvl="1"/>
            <a:r>
              <a:rPr lang="en-US" altLang="zh-CN" sz="1400" dirty="0"/>
              <a:t>Moderate the breakout sessions/offline calls and provide summary report </a:t>
            </a:r>
          </a:p>
          <a:p>
            <a:pPr lvl="1"/>
            <a:r>
              <a:rPr lang="en-US" altLang="zh-CN" sz="1400" dirty="0"/>
              <a:t>Refer to TR 21.900 clause 6.3.2 for Role of the work item rapporteur and 4.1.2 Role of the specification rapporteur</a:t>
            </a:r>
          </a:p>
          <a:p>
            <a:pPr lvl="1"/>
            <a:r>
              <a:rPr lang="en-US" altLang="zh-CN" sz="1400" dirty="0"/>
              <a:t>Be familiar with 3GPP drafting rules as specified in TR 21.801.</a:t>
            </a:r>
            <a:endParaRPr lang="en-US" altLang="zh-CN" sz="1600" dirty="0"/>
          </a:p>
          <a:p>
            <a:r>
              <a:rPr lang="en-US" altLang="zh-CN" sz="1600" dirty="0"/>
              <a:t>If you agree with the expectation above, please provide the nomination (one company one reply email please): </a:t>
            </a:r>
          </a:p>
          <a:p>
            <a:pPr lvl="1"/>
            <a:r>
              <a:rPr lang="en-US" altLang="zh-CN" sz="1400" dirty="0"/>
              <a:t>Please consider the guidance (bullet 2/3/4/5) provided in Rel-19 </a:t>
            </a:r>
            <a:r>
              <a:rPr lang="en-US" altLang="zh-CN" sz="1400" dirty="0" err="1"/>
              <a:t>Rapporteurship</a:t>
            </a:r>
            <a:r>
              <a:rPr lang="en-US" altLang="zh-CN" sz="1400" dirty="0"/>
              <a:t> document SP-230746 from SA. </a:t>
            </a:r>
          </a:p>
          <a:p>
            <a:pPr lvl="1"/>
            <a:r>
              <a:rPr lang="en-US" altLang="zh-CN" sz="1400" dirty="0"/>
              <a:t>Indicate if the nomination is for the role of Primary Rapporteur. </a:t>
            </a:r>
          </a:p>
          <a:p>
            <a:pPr lvl="1"/>
            <a:r>
              <a:rPr lang="en-US" altLang="zh-CN" sz="1400" dirty="0"/>
              <a:t>Indicate if the nomination is for the role of Secondary Rapporteur. </a:t>
            </a:r>
          </a:p>
          <a:p>
            <a:pPr lvl="1"/>
            <a:r>
              <a:rPr lang="en-US" altLang="zh-CN" sz="1400" dirty="0"/>
              <a:t>The work responsibility of Primary/Secondary Rapporteurs shall be clearly described if there are proposals for co-rapporteurs.</a:t>
            </a:r>
            <a:endParaRPr lang="en-US" altLang="zh-CN" sz="1600" dirty="0"/>
          </a:p>
          <a:p>
            <a:r>
              <a:rPr lang="en-US" altLang="zh-CN" sz="1400" dirty="0"/>
              <a:t>Please send the name directly to myself (zoulan@huawei.com) and SA Chair (Puneet Jain, puneet.jain@intel.com) rather than sharing it on the public SA5 reflector before Next Tuesday (Nov.28th,2023 23:59 UTC). Please fill the name of rapporteur you choose in the table below.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12085800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2212</TotalTime>
  <Words>875</Words>
  <Application>Microsoft Office PowerPoint</Application>
  <PresentationFormat>On-screen Show (4:3)</PresentationFormat>
  <Paragraphs>53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 </vt:lpstr>
      <vt:lpstr>Söhne</vt:lpstr>
      <vt:lpstr>宋体</vt:lpstr>
      <vt:lpstr>Arial</vt:lpstr>
      <vt:lpstr>Calibri</vt:lpstr>
      <vt:lpstr>Times New Roman</vt:lpstr>
      <vt:lpstr>Office Theme</vt:lpstr>
      <vt:lpstr>Guidance on Rel-19 Rapporteurship</vt:lpstr>
      <vt:lpstr>Reference From TR 21.900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SA5 Chair</cp:lastModifiedBy>
  <cp:revision>115</cp:revision>
  <dcterms:created xsi:type="dcterms:W3CDTF">2008-08-30T09:32:10Z</dcterms:created>
  <dcterms:modified xsi:type="dcterms:W3CDTF">2023-11-30T09:44:24Z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_2015_ms_pID_725343">
    <vt:lpwstr>(3)/TwwKf5cL2F4TYNlRNv1L9aT25GmRimoUZj5BAJy6HzipiEzFdDjOuTqXPimyh4zyTgG0/FO
ggJ5vf/FkQnTyhRdn9Nas4aTJvlavfI4FbKJzDq6+nk6+Bpoi8GGBsAjagw/ImvHnStNsh1H
T5qjtP7AF2EOKiqij3EKJ2mGq6sUbNg+uj6g1mnuJzR/Y9DaiYtqwX/dGo6Vcl3XkpvH6wr0
/1sc3HwySlTlk/V0oQ</vt:lpwstr>
  </property>
  <property fmtid="{D5CDD505-2E9C-101B-9397-08002B2CF9AE}" pid="13" name="_2015_ms_pID_7253431">
    <vt:lpwstr>yQ8BcS+AtDAe7u4Kgu06B9brht472o+sBdA1yurjrbeIT3HYowDYoE
QIghZgSK3hY7x7js1FCLQ7URH2RjOH89OhVuTEKBT9yh6cxbo+IGiLYZOhE18iUMe3UkZ5dk
Nyl2QmHBWQHm8uC0gAShcgGv8r6APFU4wdQdtqJ6FFbMKrgHgJ/v//YSbi7YFXKbjcoSWuW9
EusGw5bLn6ebA6MxAa7W5IvZ6C+3vXX2lhWK</vt:lpwstr>
  </property>
  <property fmtid="{D5CDD505-2E9C-101B-9397-08002B2CF9AE}" pid="14" name="_2015_ms_pID_7253432">
    <vt:lpwstr>kQ==</vt:lpwstr>
  </property>
</Properties>
</file>