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29" r:id="rId4"/>
  </p:sldMasterIdLst>
  <p:notesMasterIdLst>
    <p:notesMasterId r:id="rId13"/>
  </p:notesMasterIdLst>
  <p:handoutMasterIdLst>
    <p:handoutMasterId r:id="rId14"/>
  </p:handoutMasterIdLst>
  <p:sldIdLst>
    <p:sldId id="303" r:id="rId5"/>
    <p:sldId id="970" r:id="rId6"/>
    <p:sldId id="262" r:id="rId7"/>
    <p:sldId id="987" r:id="rId8"/>
    <p:sldId id="989" r:id="rId9"/>
    <p:sldId id="991" r:id="rId10"/>
    <p:sldId id="990" r:id="rId11"/>
    <p:sldId id="704" r:id="rId12"/>
  </p:sldIdLst>
  <p:sldSz cx="12192000" cy="6858000"/>
  <p:notesSz cx="6797675" cy="9928225"/>
  <p:defaultTextStyle>
    <a:defPPr>
      <a:defRPr lang="en-GB"/>
    </a:defPPr>
    <a:lvl1pPr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608013" indent="-1508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1217613" indent="-3032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827213" indent="-4556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2436813" indent="-608013" algn="l" rtl="0" eaLnBrk="0" fontAlgn="base" hangingPunct="0">
      <a:spcBef>
        <a:spcPct val="0"/>
      </a:spcBef>
      <a:spcAft>
        <a:spcPct val="0"/>
      </a:spcAft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sz="1300"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>
          <p15:clr>
            <a:srgbClr val="A4A3A4"/>
          </p15:clr>
        </p15:guide>
        <p15:guide id="2" pos="214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 useTimings="0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0"/>
      </p:ext>
    </p:extLst>
  </p:showPr>
  <p:clrMru>
    <a:srgbClr val="5C88D0"/>
    <a:srgbClr val="2A6EA8"/>
    <a:srgbClr val="0000FF"/>
    <a:srgbClr val="FFFFCC"/>
    <a:srgbClr val="72AF2F"/>
    <a:srgbClr val="C1E442"/>
    <a:srgbClr val="FFFF99"/>
    <a:srgbClr val="C6D254"/>
    <a:srgbClr val="000000"/>
    <a:srgbClr val="B1D25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84E427A-3D55-4303-BF80-6455036E1DE7}" styleName="Themed Style 1 - Accent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  <a:tblStyle styleId="{775DCB02-9BB8-47FD-8907-85C794F793BA}" styleName="Themed Style 1 - Accent 4">
    <a:tblBg>
      <a:fillRef idx="2">
        <a:schemeClr val="accent4"/>
      </a:fillRef>
      <a:effectRef idx="1">
        <a:schemeClr val="accent4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Ref idx="1">
              <a:schemeClr val="accent4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</a:tcBdr>
        <a:fill>
          <a:solidFill>
            <a:schemeClr val="accent4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4"/>
            </a:lnRef>
          </a:left>
          <a:right>
            <a:lnRef idx="2">
              <a:schemeClr val="accent4"/>
            </a:lnRef>
          </a:right>
          <a:top>
            <a:lnRef idx="1">
              <a:schemeClr val="accent4"/>
            </a:lnRef>
          </a:top>
          <a:bottom>
            <a:lnRef idx="1">
              <a:schemeClr val="accent4"/>
            </a:lnRef>
          </a:bottom>
          <a:insideH>
            <a:lnRef idx="1">
              <a:schemeClr val="accent4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2">
              <a:schemeClr val="accent4"/>
            </a:lnRef>
          </a:top>
          <a:bottom>
            <a:lnRef idx="2">
              <a:schemeClr val="accent4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4"/>
            </a:lnRef>
          </a:left>
          <a:right>
            <a:lnRef idx="1">
              <a:schemeClr val="accent4"/>
            </a:lnRef>
          </a:right>
          <a:top>
            <a:lnRef idx="1">
              <a:schemeClr val="accent4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4"/>
          </a:solidFill>
        </a:fill>
      </a:tcStyle>
    </a:firstRow>
  </a:tblStyle>
  <a:tblStyle styleId="{08FB837D-C827-4EFA-A057-4D05807E0F7C}" styleName="Themed Style 1 - Accent 6">
    <a:tblBg>
      <a:fillRef idx="2">
        <a:schemeClr val="accent6"/>
      </a:fillRef>
      <a:effectRef idx="1">
        <a:schemeClr val="accent6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Ref idx="1">
              <a:schemeClr val="accent6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</a:tcBdr>
        <a:fill>
          <a:solidFill>
            <a:schemeClr val="accent6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6"/>
            </a:lnRef>
          </a:left>
          <a:right>
            <a:lnRef idx="2">
              <a:schemeClr val="accent6"/>
            </a:lnRef>
          </a:right>
          <a:top>
            <a:lnRef idx="1">
              <a:schemeClr val="accent6"/>
            </a:lnRef>
          </a:top>
          <a:bottom>
            <a:lnRef idx="1">
              <a:schemeClr val="accent6"/>
            </a:lnRef>
          </a:bottom>
          <a:insideH>
            <a:lnRef idx="1">
              <a:schemeClr val="accent6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2">
              <a:schemeClr val="accent6"/>
            </a:lnRef>
          </a:top>
          <a:bottom>
            <a:lnRef idx="2">
              <a:schemeClr val="accent6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6"/>
            </a:lnRef>
          </a:left>
          <a:right>
            <a:lnRef idx="1">
              <a:schemeClr val="accent6"/>
            </a:lnRef>
          </a:right>
          <a:top>
            <a:lnRef idx="1">
              <a:schemeClr val="accent6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firstRow>
  </a:tblStyle>
  <a:tblStyle styleId="{327F97BB-C833-4FB7-BDE5-3F7075034690}" styleName="Themed Style 2 - Accent 5">
    <a:tblBg>
      <a:fillRef idx="3">
        <a:schemeClr val="accent5"/>
      </a:fillRef>
      <a:effectRef idx="3">
        <a:schemeClr val="accent5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5">
                <a:tint val="50000"/>
              </a:schemeClr>
            </a:lnRef>
          </a:left>
          <a:right>
            <a:lnRef idx="1">
              <a:schemeClr val="accent5">
                <a:tint val="50000"/>
              </a:schemeClr>
            </a:lnRef>
          </a:right>
          <a:top>
            <a:lnRef idx="1">
              <a:schemeClr val="accent5">
                <a:tint val="50000"/>
              </a:schemeClr>
            </a:lnRef>
          </a:top>
          <a:bottom>
            <a:lnRef idx="1">
              <a:schemeClr val="accent5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06799F8-075E-4A3A-A7F6-7FBC6576F1A4}" styleName="Themed Style 2 - Accent 3">
    <a:tblBg>
      <a:fillRef idx="3">
        <a:schemeClr val="accent3"/>
      </a:fillRef>
      <a:effectRef idx="3">
        <a:schemeClr val="accent3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3">
                <a:tint val="50000"/>
              </a:schemeClr>
            </a:lnRef>
          </a:left>
          <a:right>
            <a:lnRef idx="1">
              <a:schemeClr val="accent3">
                <a:tint val="50000"/>
              </a:schemeClr>
            </a:lnRef>
          </a:right>
          <a:top>
            <a:lnRef idx="1">
              <a:schemeClr val="accent3">
                <a:tint val="50000"/>
              </a:schemeClr>
            </a:lnRef>
          </a:top>
          <a:bottom>
            <a:lnRef idx="1">
              <a:schemeClr val="accent3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E269D01E-BC32-4049-B463-5C60D7B0CCD2}" styleName="Themed Style 2 - Accent 4">
    <a:tblBg>
      <a:fillRef idx="3">
        <a:schemeClr val="accent4"/>
      </a:fillRef>
      <a:effectRef idx="3">
        <a:schemeClr val="accent4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4">
                <a:tint val="50000"/>
              </a:schemeClr>
            </a:lnRef>
          </a:left>
          <a:right>
            <a:lnRef idx="1">
              <a:schemeClr val="accent4">
                <a:tint val="50000"/>
              </a:schemeClr>
            </a:lnRef>
          </a:right>
          <a:top>
            <a:lnRef idx="1">
              <a:schemeClr val="accent4">
                <a:tint val="50000"/>
              </a:schemeClr>
            </a:lnRef>
          </a:top>
          <a:bottom>
            <a:lnRef idx="1">
              <a:schemeClr val="accent4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638B1855-1B75-4FBE-930C-398BA8C253C6}" styleName="Themed Style 2 - Accent 6">
    <a:tblBg>
      <a:fillRef idx="3">
        <a:schemeClr val="accent6"/>
      </a:fillRef>
      <a:effectRef idx="3">
        <a:schemeClr val="accent6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6">
                <a:tint val="50000"/>
              </a:schemeClr>
            </a:lnRef>
          </a:left>
          <a:right>
            <a:lnRef idx="1">
              <a:schemeClr val="accent6">
                <a:tint val="50000"/>
              </a:schemeClr>
            </a:lnRef>
          </a:right>
          <a:top>
            <a:lnRef idx="1">
              <a:schemeClr val="accent6">
                <a:tint val="50000"/>
              </a:schemeClr>
            </a:lnRef>
          </a:top>
          <a:bottom>
            <a:lnRef idx="1">
              <a:schemeClr val="accent6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74C1A8A3-306A-4EB7-A6B1-4F7E0EB9C5D6}" styleName="Medium Style 3 - Accent 5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AF606853-7671-496A-8E4F-DF71F8EC918B}" styleName="Dark Style 1 - Accent 6">
    <a:wholeTbl>
      <a:tcTxStyle>
        <a:fontRef idx="minor">
          <a:scrgbClr r="0" g="0" b="0"/>
        </a:fontRef>
        <a:schemeClr val="lt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6"/>
          </a:solidFill>
        </a:fill>
      </a:tcStyle>
    </a:wholeTbl>
    <a:band1H>
      <a:tcStyle>
        <a:tcBdr/>
        <a:fill>
          <a:solidFill>
            <a:schemeClr val="accent6">
              <a:shade val="60000"/>
            </a:schemeClr>
          </a:solidFill>
        </a:fill>
      </a:tcStyle>
    </a:band1H>
    <a:band1V>
      <a:tcStyle>
        <a:tcBdr/>
        <a:fill>
          <a:solidFill>
            <a:schemeClr val="accent6">
              <a:shade val="60000"/>
            </a:schemeClr>
          </a:solidFill>
        </a:fill>
      </a:tcStyle>
    </a:band1V>
    <a:lastCol>
      <a:tcTxStyle b="on"/>
      <a:tcStyle>
        <a:tcBdr>
          <a:left>
            <a:ln w="25400" cmpd="sng">
              <a:solidFill>
                <a:schemeClr val="lt1"/>
              </a:solidFill>
            </a:ln>
          </a:left>
        </a:tcBdr>
        <a:fill>
          <a:solidFill>
            <a:schemeClr val="accent6">
              <a:shade val="60000"/>
            </a:schemeClr>
          </a:solidFill>
        </a:fill>
      </a:tcStyle>
    </a:lastCol>
    <a:firstCol>
      <a:tcTxStyle b="on"/>
      <a:tcStyle>
        <a:tcBdr>
          <a:right>
            <a:ln w="25400" cmpd="sng">
              <a:solidFill>
                <a:schemeClr val="lt1"/>
              </a:solidFill>
            </a:ln>
          </a:right>
        </a:tcBdr>
        <a:fill>
          <a:solidFill>
            <a:schemeClr val="accent6">
              <a:shade val="60000"/>
            </a:schemeClr>
          </a:solidFill>
        </a:fill>
      </a:tcStyle>
    </a:firstCol>
    <a:lastRow>
      <a:tcTxStyle b="on"/>
      <a:tcStyle>
        <a:tcBdr>
          <a:top>
            <a:ln w="25400" cmpd="sng">
              <a:solidFill>
                <a:schemeClr val="lt1"/>
              </a:solidFill>
            </a:ln>
          </a:top>
        </a:tcBdr>
        <a:fill>
          <a:solidFill>
            <a:schemeClr val="accent6">
              <a:shade val="40000"/>
            </a:schemeClr>
          </a:solidFill>
        </a:fill>
      </a:tcStyle>
    </a:lastRow>
    <a:seCell>
      <a:tcStyle>
        <a:tcBdr>
          <a:left>
            <a:ln>
              <a:noFill/>
            </a:ln>
          </a:left>
        </a:tcBdr>
      </a:tcStyle>
    </a:seCell>
    <a:swCell>
      <a:tcStyle>
        <a:tcBdr>
          <a:right>
            <a:ln>
              <a:noFill/>
            </a:ln>
          </a:right>
        </a:tcBdr>
      </a:tcStyle>
    </a:swCell>
    <a:firstRow>
      <a:tcTxStyle b="on"/>
      <a:tcStyle>
        <a:tcBdr>
          <a:bottom>
            <a:ln w="254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  <a:neCell>
      <a:tcStyle>
        <a:tcBdr>
          <a:left>
            <a:ln>
              <a:noFill/>
            </a:ln>
          </a:left>
        </a:tcBdr>
      </a:tcStyle>
    </a:neCell>
    <a:nwCell>
      <a:tcStyle>
        <a:tcBdr>
          <a:right>
            <a:ln>
              <a:noFill/>
            </a:ln>
          </a:right>
        </a:tcBdr>
      </a:tcStyle>
    </a:nwCell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266" autoAdjust="0"/>
    <p:restoredTop sz="96411" autoAdjust="0"/>
  </p:normalViewPr>
  <p:slideViewPr>
    <p:cSldViewPr snapToGrid="0">
      <p:cViewPr varScale="1">
        <p:scale>
          <a:sx n="149" d="100"/>
          <a:sy n="149" d="100"/>
        </p:scale>
        <p:origin x="1410" y="120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 snapToGrid="0">
      <p:cViewPr varScale="1">
        <p:scale>
          <a:sx n="73" d="100"/>
          <a:sy n="73" d="100"/>
        </p:scale>
        <p:origin x="-2280" y="-102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notesMaster" Target="notesMasters/notesMaster1.xml"/><Relationship Id="rId18" Type="http://schemas.openxmlformats.org/officeDocument/2006/relationships/tableStyles" Target="tableStyle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presProps" Target="pres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1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AA78BAD3-FC21-4679-B770-3EA085F20603}" type="datetime1">
              <a:rPr lang="en-US"/>
              <a:pPr>
                <a:defRPr/>
              </a:pPr>
              <a:t>12/9/2021</a:t>
            </a:fld>
            <a:endParaRPr lang="en-US" dirty="0"/>
          </a:p>
        </p:txBody>
      </p:sp>
      <p:sp>
        <p:nvSpPr>
          <p:cNvPr id="922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22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817FF792-3EB9-44FA-9386-5606498586BD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15220780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51275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BE730920-F8FB-4BAB-A0E2-B112E44812FA}" type="datetime1">
              <a:rPr lang="en-US"/>
              <a:pPr>
                <a:defRPr/>
              </a:pPr>
              <a:t>12/9/2021</a:t>
            </a:fld>
            <a:endParaRPr lang="en-US" dirty="0"/>
          </a:p>
        </p:txBody>
      </p:sp>
      <p:sp>
        <p:nvSpPr>
          <p:cNvPr id="410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88900" y="742950"/>
            <a:ext cx="6619875" cy="3724275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06463" y="4716463"/>
            <a:ext cx="4984750" cy="44688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/>
              <a:t>Click to edit Master text styles</a:t>
            </a:r>
          </a:p>
          <a:p>
            <a:pPr lvl="1"/>
            <a:r>
              <a:rPr lang="en-GB" noProof="0"/>
              <a:t>Second level</a:t>
            </a:r>
          </a:p>
          <a:p>
            <a:pPr lvl="2"/>
            <a:r>
              <a:rPr lang="en-GB" noProof="0"/>
              <a:t>Third level</a:t>
            </a:r>
          </a:p>
          <a:p>
            <a:pPr lvl="3"/>
            <a:r>
              <a:rPr lang="en-GB" noProof="0"/>
              <a:t>Fourth level</a:t>
            </a:r>
          </a:p>
          <a:p>
            <a:pPr lvl="4"/>
            <a:r>
              <a:rPr lang="en-GB" noProof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defTabSz="930275" eaLnBrk="1" hangingPunct="1"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51275" y="9431338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2859" tIns="46430" rIns="92859" bIns="46430" numCol="1" anchor="b" anchorCtr="0" compatLnSpc="1">
            <a:prstTxWarp prst="textNoShape">
              <a:avLst/>
            </a:prstTxWarp>
          </a:bodyPr>
          <a:lstStyle>
            <a:lvl1pPr algn="r" defTabSz="930275" eaLnBrk="1" hangingPunct="1">
              <a:defRPr sz="1200">
                <a:latin typeface="Times New Roman" panose="02020603050405020304" pitchFamily="18" charset="0"/>
              </a:defRPr>
            </a:lvl1pPr>
          </a:lstStyle>
          <a:p>
            <a:pPr>
              <a:defRPr/>
            </a:pPr>
            <a:fld id="{27BB3565-DE1F-45E8-8B92-B6CEF3A5A934}" type="slidenum">
              <a:rPr lang="en-GB" altLang="en-US"/>
              <a:pPr>
                <a:defRPr/>
              </a:pPr>
              <a:t>‹#›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656459323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6080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2176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8272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436813" algn="l" rtl="0" eaLnBrk="0" fontAlgn="base" hangingPunct="0">
      <a:spcBef>
        <a:spcPct val="30000"/>
      </a:spcBef>
      <a:spcAft>
        <a:spcPct val="0"/>
      </a:spcAft>
      <a:defRPr sz="16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3047924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6pPr>
    <a:lvl7pPr marL="3657509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7pPr>
    <a:lvl8pPr marL="4267093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8pPr>
    <a:lvl9pPr marL="4876678" algn="l" defTabSz="1219170" rtl="0" eaLnBrk="1" latinLnBrk="0" hangingPunct="1">
      <a:defRPr sz="16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 defTabSz="930275">
              <a:spcBef>
                <a:spcPct val="30000"/>
              </a:spcBef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defTabSz="930275" eaLnBrk="0" fontAlgn="base" hangingPunct="0">
              <a:spcBef>
                <a:spcPct val="30000"/>
              </a:spcBef>
              <a:spcAft>
                <a:spcPct val="0"/>
              </a:spcAft>
              <a:defRPr sz="16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E31A0830-7958-478F-A687-980EFBB47EC2}" type="slidenum">
              <a:rPr lang="en-GB" altLang="en-US" sz="1200" smtClean="0"/>
              <a:pPr>
                <a:spcBef>
                  <a:spcPct val="0"/>
                </a:spcBef>
              </a:pPr>
              <a:t>1</a:t>
            </a:fld>
            <a:endParaRPr lang="en-GB" altLang="en-US" sz="1200"/>
          </a:p>
        </p:txBody>
      </p:sp>
      <p:sp>
        <p:nvSpPr>
          <p:cNvPr id="717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88900" y="742950"/>
            <a:ext cx="6621463" cy="3725863"/>
          </a:xfrm>
          <a:ln/>
        </p:spPr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04875" y="4718050"/>
            <a:ext cx="4987925" cy="4467225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6131285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Arial" panose="020B0604020202020204" pitchFamily="34" charset="0"/>
              </a:rPr>
              <a:t>RCEF: RRC Connection Establishment Failure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7BB3565-DE1F-45E8-8B92-B6CEF3A5A934}" type="slidenum">
              <a:rPr lang="en-GB" altLang="en-US" smtClean="0"/>
              <a:pPr>
                <a:defRPr/>
              </a:pPr>
              <a:t>2</a:t>
            </a:fld>
            <a:endParaRPr lang="en-GB" altLang="en-US"/>
          </a:p>
        </p:txBody>
      </p:sp>
    </p:spTree>
    <p:extLst>
      <p:ext uri="{BB962C8B-B14F-4D97-AF65-F5344CB8AC3E}">
        <p14:creationId xmlns:p14="http://schemas.microsoft.com/office/powerpoint/2010/main" val="238950342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ubbles_ppt_cover.png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7013" y="0"/>
            <a:ext cx="5145087" cy="63309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14400" y="2130430"/>
            <a:ext cx="10363200" cy="1470025"/>
          </a:xfrm>
        </p:spPr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810043" y="3839308"/>
            <a:ext cx="85344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609585" indent="0" algn="ctr">
              <a:buNone/>
              <a:defRPr/>
            </a:lvl2pPr>
            <a:lvl3pPr marL="1219170" indent="0" algn="ctr">
              <a:buNone/>
              <a:defRPr/>
            </a:lvl3pPr>
            <a:lvl4pPr marL="1828754" indent="0" algn="ctr">
              <a:buNone/>
              <a:defRPr/>
            </a:lvl4pPr>
            <a:lvl5pPr marL="2438339" indent="0" algn="ctr">
              <a:buNone/>
              <a:defRPr/>
            </a:lvl5pPr>
            <a:lvl6pPr marL="3047924" indent="0" algn="ctr">
              <a:buNone/>
              <a:defRPr/>
            </a:lvl6pPr>
            <a:lvl7pPr marL="3657509" indent="0" algn="ctr">
              <a:buNone/>
              <a:defRPr/>
            </a:lvl7pPr>
            <a:lvl8pPr marL="4267093" indent="0" algn="ctr">
              <a:buNone/>
              <a:defRPr/>
            </a:lvl8pPr>
            <a:lvl9pPr marL="4876678" indent="0" algn="ctr">
              <a:buNone/>
              <a:defRPr/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30231849"/>
      </p:ext>
    </p:extLst>
  </p:cSld>
  <p:clrMapOvr>
    <a:masterClrMapping/>
  </p:clrMapOvr>
  <p:transition spd="slow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 marL="609585" indent="-609585">
              <a:buFontTx/>
              <a:buBlip>
                <a:blip r:embed="rId2"/>
              </a:buBlip>
              <a:defRPr/>
            </a:lvl1pPr>
          </a:lstStyle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</p:spTree>
    <p:extLst>
      <p:ext uri="{BB962C8B-B14F-4D97-AF65-F5344CB8AC3E}">
        <p14:creationId xmlns:p14="http://schemas.microsoft.com/office/powerpoint/2010/main" val="1623381228"/>
      </p:ext>
    </p:extLst>
  </p:cSld>
  <p:clrMapOvr>
    <a:masterClrMapping/>
  </p:clrMapOvr>
  <p:transition spd="slow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bl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9112251" cy="1143000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E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609600" y="1600201"/>
            <a:ext cx="10972800" cy="4525963"/>
          </a:xfrm>
        </p:spPr>
        <p:txBody>
          <a:bodyPr/>
          <a:lstStyle/>
          <a:p>
            <a:pPr lvl="0"/>
            <a:endParaRPr lang="en-IE" noProof="0" dirty="0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0"/>
          </p:nvPr>
        </p:nvSpPr>
        <p:spPr>
          <a:xfrm>
            <a:off x="11410952" y="6483350"/>
            <a:ext cx="527049" cy="222250"/>
          </a:xfrm>
          <a:prstGeom prst="rect">
            <a:avLst/>
          </a:prstGeom>
        </p:spPr>
        <p:txBody>
          <a:bodyPr/>
          <a:lstStyle>
            <a:lvl1pPr>
              <a:defRPr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fld id="{8B78E712-7E90-46AF-8873-540771249AD5}" type="slidenum">
              <a:rPr lang="en-GB"/>
              <a:pPr>
                <a:defRPr/>
              </a:pPr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13046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419100" y="1579034"/>
            <a:ext cx="11353800" cy="4487333"/>
          </a:xfrm>
        </p:spPr>
        <p:txBody>
          <a:bodyPr/>
          <a:lstStyle>
            <a:lvl1pPr>
              <a:defRPr/>
            </a:lvl1pPr>
            <a:lvl2pPr>
              <a:defRPr>
                <a:solidFill>
                  <a:schemeClr val="tx1"/>
                </a:solidFill>
              </a:defRPr>
            </a:lvl2pPr>
            <a:lvl3pPr>
              <a:defRPr>
                <a:solidFill>
                  <a:schemeClr val="tx1"/>
                </a:solidFill>
              </a:defRPr>
            </a:lvl3pPr>
            <a:lvl4pPr>
              <a:defRPr>
                <a:solidFill>
                  <a:schemeClr val="tx1"/>
                </a:solidFill>
              </a:defRPr>
            </a:lvl4pPr>
            <a:lvl5pPr>
              <a:defRPr>
                <a:solidFill>
                  <a:schemeClr val="tx1"/>
                </a:solidFill>
              </a:defRPr>
            </a:lvl5pPr>
            <a:lvl6pPr>
              <a:defRPr/>
            </a:lvl6pPr>
          </a:lstStyle>
          <a:p>
            <a:pPr lvl="0"/>
            <a:r>
              <a:rPr lang="fr-FR" noProof="0" dirty="0"/>
              <a:t>Cliquez pour modifier le texte</a:t>
            </a:r>
          </a:p>
          <a:p>
            <a:pPr lvl="1"/>
            <a:r>
              <a:rPr lang="fr-FR" noProof="0" dirty="0"/>
              <a:t>Deuxième niveau</a:t>
            </a:r>
          </a:p>
          <a:p>
            <a:pPr lvl="2"/>
            <a:r>
              <a:rPr lang="fr-FR" noProof="0" dirty="0"/>
              <a:t>Troisième niveau</a:t>
            </a:r>
          </a:p>
          <a:p>
            <a:pPr lvl="3"/>
            <a:r>
              <a:rPr lang="fr-FR" noProof="0" dirty="0"/>
              <a:t>Quatrième niveau</a:t>
            </a:r>
          </a:p>
          <a:p>
            <a:pPr lvl="4"/>
            <a:r>
              <a:rPr lang="fr-FR" noProof="0" dirty="0"/>
              <a:t>Cinquième niveau</a:t>
            </a:r>
          </a:p>
          <a:p>
            <a:pPr lvl="5"/>
            <a:r>
              <a:rPr lang="fr-FR" noProof="0" dirty="0"/>
              <a:t>Sixième niveau</a:t>
            </a:r>
          </a:p>
        </p:txBody>
      </p:sp>
      <p:sp>
        <p:nvSpPr>
          <p:cNvPr id="4" name="Title 3"/>
          <p:cNvSpPr>
            <a:spLocks noGrp="1"/>
          </p:cNvSpPr>
          <p:nvPr>
            <p:ph type="title" hasCustomPrompt="1"/>
          </p:nvPr>
        </p:nvSpPr>
        <p:spPr/>
        <p:txBody>
          <a:bodyPr/>
          <a:lstStyle/>
          <a:p>
            <a:r>
              <a:rPr lang="fr-FR" noProof="0" dirty="0"/>
              <a:t>Cliquez pour modifier le titre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0695212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3.jpeg"/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2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1.jpeg"/><Relationship Id="rId5" Type="http://schemas.openxmlformats.org/officeDocument/2006/relationships/theme" Target="../theme/theme1.xml"/><Relationship Id="rId10" Type="http://schemas.openxmlformats.org/officeDocument/2006/relationships/image" Target="../media/image5.jpeg"/><Relationship Id="rId4" Type="http://schemas.openxmlformats.org/officeDocument/2006/relationships/slideLayout" Target="../slideLayouts/slideLayout4.xml"/><Relationship Id="rId9" Type="http://schemas.openxmlformats.org/officeDocument/2006/relationships/image" Target="../media/image4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AutoShape 14"/>
          <p:cNvSpPr>
            <a:spLocks noChangeArrowheads="1"/>
          </p:cNvSpPr>
          <p:nvPr userDrawn="1"/>
        </p:nvSpPr>
        <p:spPr bwMode="auto">
          <a:xfrm>
            <a:off x="1075646" y="6376873"/>
            <a:ext cx="8224837" cy="333374"/>
          </a:xfrm>
          <a:prstGeom prst="homePlate">
            <a:avLst>
              <a:gd name="adj" fmla="val 91600"/>
            </a:avLst>
          </a:prstGeom>
          <a:solidFill>
            <a:srgbClr val="72AF2F">
              <a:alpha val="94901"/>
            </a:srgbClr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defRPr/>
            </a:pPr>
            <a:endParaRPr lang="en-US" altLang="en-US" sz="1333"/>
          </a:p>
        </p:txBody>
      </p: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52463" y="228600"/>
            <a:ext cx="9102725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  <a:endParaRPr lang="en-GB" altLang="en-US"/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47700" y="1454150"/>
            <a:ext cx="11183938" cy="48307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  <a:endParaRPr lang="en-GB" altLang="en-US" dirty="0"/>
          </a:p>
        </p:txBody>
      </p:sp>
      <p:sp>
        <p:nvSpPr>
          <p:cNvPr id="14" name="TextBox 13"/>
          <p:cNvSpPr txBox="1"/>
          <p:nvPr userDrawn="1"/>
        </p:nvSpPr>
        <p:spPr>
          <a:xfrm>
            <a:off x="1212963" y="6511925"/>
            <a:ext cx="7950201" cy="234950"/>
          </a:xfrm>
          <a:prstGeom prst="rect">
            <a:avLst/>
          </a:prstGeom>
          <a:noFill/>
        </p:spPr>
        <p:txBody>
          <a:bodyPr anchor="ctr"/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r>
              <a:rPr lang="en-GB" sz="1100" b="1" spc="300" dirty="0">
                <a:ea typeface="+mn-ea"/>
                <a:cs typeface="Arial" panose="020B0604020202020204" pitchFamily="34" charset="0"/>
              </a:rPr>
              <a:t>Discussion paper on Management Data Collection Job</a:t>
            </a:r>
          </a:p>
          <a:p>
            <a:pPr>
              <a:defRPr/>
            </a:pPr>
            <a:endParaRPr lang="en-GB" sz="1067" b="1" spc="400" dirty="0">
              <a:solidFill>
                <a:schemeClr val="bg1"/>
              </a:solidFill>
            </a:endParaRPr>
          </a:p>
        </p:txBody>
      </p:sp>
      <p:sp>
        <p:nvSpPr>
          <p:cNvPr id="1030" name="Rectangle 15"/>
          <p:cNvSpPr>
            <a:spLocks noChangeArrowheads="1"/>
          </p:cNvSpPr>
          <p:nvPr userDrawn="1"/>
        </p:nvSpPr>
        <p:spPr bwMode="auto">
          <a:xfrm>
            <a:off x="5448300" y="3303588"/>
            <a:ext cx="1238250" cy="2984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333" dirty="0">
                <a:solidFill>
                  <a:schemeClr val="bg1"/>
                </a:solidFill>
              </a:rPr>
              <a:t>© 3GPP 2012</a:t>
            </a:r>
            <a:endParaRPr lang="en-GB" altLang="en-US" sz="1333" dirty="0"/>
          </a:p>
        </p:txBody>
      </p:sp>
      <p:pic>
        <p:nvPicPr>
          <p:cNvPr id="1031" name="Picture 10" descr="3GPP_TM_RD.jpg"/>
          <p:cNvPicPr>
            <a:picLocks noChangeAspect="1"/>
          </p:cNvPicPr>
          <p:nvPr userDrawn="1"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98088" y="306388"/>
            <a:ext cx="1584325" cy="920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32" name="Rectangle 16"/>
          <p:cNvSpPr>
            <a:spLocks noChangeArrowheads="1"/>
          </p:cNvSpPr>
          <p:nvPr userDrawn="1"/>
        </p:nvSpPr>
        <p:spPr bwMode="auto">
          <a:xfrm>
            <a:off x="9918700" y="6462713"/>
            <a:ext cx="1027845" cy="25654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GB" altLang="en-US" sz="1067" dirty="0"/>
              <a:t>© 3GPP 2021</a:t>
            </a:r>
          </a:p>
        </p:txBody>
      </p:sp>
      <p:pic>
        <p:nvPicPr>
          <p:cNvPr id="11" name="Picture 13" descr="green2.jpg"/>
          <p:cNvPicPr>
            <a:picLocks noChangeAspect="1"/>
          </p:cNvPicPr>
          <p:nvPr userDrawn="1"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381467" y="6423704"/>
            <a:ext cx="365125" cy="2397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Oval 11"/>
          <p:cNvSpPr/>
          <p:nvPr userDrawn="1"/>
        </p:nvSpPr>
        <p:spPr bwMode="auto">
          <a:xfrm>
            <a:off x="11157629" y="6330667"/>
            <a:ext cx="812800" cy="419100"/>
          </a:xfrm>
          <a:prstGeom prst="ellipse">
            <a:avLst/>
          </a:prstGeom>
          <a:solidFill>
            <a:schemeClr val="bg1">
              <a:alpha val="5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>
            <a:lvl1pPr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1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fld id="{435BA645-663C-49B9-8214-3A0DBAD6F1FF}" type="slidenum">
              <a:rPr lang="en-GB" altLang="en-US" sz="1333" b="1" smtClean="0"/>
              <a:pPr algn="ctr">
                <a:defRPr/>
              </a:pPr>
              <a:t>‹#›</a:t>
            </a:fld>
            <a:endParaRPr lang="en-GB" altLang="en-US" sz="1333" b="1" dirty="0"/>
          </a:p>
          <a:p>
            <a:pPr>
              <a:defRPr/>
            </a:pPr>
            <a:endParaRPr lang="en-GB" altLang="en-US" sz="1333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38" r:id="rId1"/>
    <p:sldLayoutId id="2147483936" r:id="rId2"/>
    <p:sldLayoutId id="2147483939" r:id="rId3"/>
    <p:sldLayoutId id="2147483940" r:id="rId4"/>
  </p:sldLayoutIdLst>
  <p:transition spd="slow"/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200">
          <a:solidFill>
            <a:srgbClr val="FF0000"/>
          </a:solidFill>
          <a:latin typeface="Calibri" pitchFamily="34" charset="0"/>
        </a:defRPr>
      </a:lvl5pPr>
      <a:lvl6pPr marL="609585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6pPr>
      <a:lvl7pPr marL="1219170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7pPr>
      <a:lvl8pPr marL="1828754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8pPr>
      <a:lvl9pPr marL="2438339" algn="ctr" rtl="0" eaLnBrk="0" fontAlgn="base" hangingPunct="0">
        <a:spcBef>
          <a:spcPct val="0"/>
        </a:spcBef>
        <a:spcAft>
          <a:spcPct val="0"/>
        </a:spcAft>
        <a:defRPr sz="4267">
          <a:solidFill>
            <a:srgbClr val="FF0000"/>
          </a:solidFill>
          <a:latin typeface="Calibri" pitchFamily="34" charset="0"/>
        </a:defRPr>
      </a:lvl9pPr>
    </p:titleStyle>
    <p:bodyStyle>
      <a:lvl1pPr marL="608013" indent="-608013" algn="l" rtl="0" eaLnBrk="0" fontAlgn="base" hangingPunct="0">
        <a:spcBef>
          <a:spcPct val="20000"/>
        </a:spcBef>
        <a:spcAft>
          <a:spcPct val="0"/>
        </a:spcAft>
        <a:buBlip>
          <a:blip r:embed="rId8"/>
        </a:buBlip>
        <a:defRPr sz="3700">
          <a:solidFill>
            <a:schemeClr val="tx1"/>
          </a:solidFill>
          <a:latin typeface="+mn-lt"/>
          <a:ea typeface="+mn-ea"/>
          <a:cs typeface="+mn-cs"/>
        </a:defRPr>
      </a:lvl1pPr>
      <a:lvl2pPr marL="989013" indent="-379413" algn="l" rtl="0" eaLnBrk="0" fontAlgn="base" hangingPunct="0">
        <a:spcBef>
          <a:spcPct val="20000"/>
        </a:spcBef>
        <a:spcAft>
          <a:spcPct val="0"/>
        </a:spcAft>
        <a:buClr>
          <a:srgbClr val="C00000"/>
        </a:buClr>
        <a:buBlip>
          <a:blip r:embed="rId9"/>
        </a:buBlip>
        <a:defRPr sz="3200">
          <a:solidFill>
            <a:schemeClr val="tx1"/>
          </a:solidFill>
          <a:latin typeface="+mn-lt"/>
        </a:defRPr>
      </a:lvl2pPr>
      <a:lvl3pPr marL="1522413" indent="-303213" algn="l" rtl="0" eaLnBrk="0" fontAlgn="base" hangingPunct="0">
        <a:spcBef>
          <a:spcPct val="20000"/>
        </a:spcBef>
        <a:spcAft>
          <a:spcPct val="0"/>
        </a:spcAft>
        <a:buBlip>
          <a:blip r:embed="rId10"/>
        </a:buBlip>
        <a:defRPr sz="2600">
          <a:solidFill>
            <a:schemeClr val="tx1"/>
          </a:solidFill>
          <a:latin typeface="+mn-lt"/>
        </a:defRPr>
      </a:lvl3pPr>
      <a:lvl4pPr marL="21320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2600">
          <a:solidFill>
            <a:schemeClr val="tx1"/>
          </a:solidFill>
          <a:latin typeface="+mn-lt"/>
        </a:defRPr>
      </a:lvl4pPr>
      <a:lvl5pPr marL="2741613" indent="-303213" algn="l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2100">
          <a:solidFill>
            <a:schemeClr val="tx1"/>
          </a:solidFill>
          <a:latin typeface="+mn-lt"/>
        </a:defRPr>
      </a:lvl5pPr>
      <a:lvl6pPr marL="335271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6pPr>
      <a:lvl7pPr marL="3962301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7pPr>
      <a:lvl8pPr marL="4571886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8pPr>
      <a:lvl9pPr marL="5181470" indent="-304792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133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09585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219170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82875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4pPr>
      <a:lvl5pPr marL="243833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5pPr>
      <a:lvl6pPr marL="3047924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6pPr>
      <a:lvl7pPr marL="3657509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7pPr>
      <a:lvl8pPr marL="4267093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8pPr>
      <a:lvl9pPr marL="4876678" algn="l" defTabSz="1219170" rtl="0" eaLnBrk="1" latinLnBrk="0" hangingPunct="1">
        <a:defRPr sz="24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5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9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967678" y="2322739"/>
            <a:ext cx="8621712" cy="1966143"/>
          </a:xfrm>
        </p:spPr>
        <p:txBody>
          <a:bodyPr>
            <a:noAutofit/>
          </a:bodyPr>
          <a:lstStyle/>
          <a:p>
            <a:pPr>
              <a:defRPr/>
            </a:pPr>
            <a:r>
              <a:rPr lang="en-GB" sz="4800" b="1" i="1" dirty="0">
                <a:effectLst>
                  <a:outerShdw blurRad="38100" dist="38100" dir="2700000" algn="tl">
                    <a:srgbClr val="C0C0C0"/>
                  </a:outerShdw>
                </a:effectLst>
              </a:rPr>
              <a:t>  </a:t>
            </a:r>
            <a:br>
              <a:rPr lang="en-GB" sz="4800" dirty="0"/>
            </a:br>
            <a:r>
              <a:rPr lang="en-GB" sz="4800" dirty="0"/>
              <a:t> </a:t>
            </a:r>
            <a:r>
              <a:rPr lang="en-GB" altLang="zh-CN" sz="4800" b="1" dirty="0"/>
              <a:t>Discussion paper on Management </a:t>
            </a:r>
            <a:r>
              <a:rPr lang="de-DE" altLang="zh-CN" sz="4800" b="1" dirty="0"/>
              <a:t>Data Collection Job</a:t>
            </a:r>
            <a:endParaRPr lang="en-GB" sz="4800" dirty="0">
              <a:effectLst>
                <a:outerShdw blurRad="38100" dist="38100" dir="2700000" algn="tl">
                  <a:srgbClr val="C0C0C0"/>
                </a:outerShdw>
              </a:effectLst>
            </a:endParaRPr>
          </a:p>
        </p:txBody>
      </p:sp>
      <p:sp>
        <p:nvSpPr>
          <p:cNvPr id="6147" name="Subtitle 6"/>
          <p:cNvSpPr>
            <a:spLocks noGrp="1"/>
          </p:cNvSpPr>
          <p:nvPr>
            <p:ph type="subTitle" idx="1"/>
          </p:nvPr>
        </p:nvSpPr>
        <p:spPr>
          <a:xfrm>
            <a:off x="2054990" y="4567459"/>
            <a:ext cx="8534400" cy="475059"/>
          </a:xfrm>
        </p:spPr>
        <p:txBody>
          <a:bodyPr/>
          <a:lstStyle/>
          <a:p>
            <a:pPr>
              <a:lnSpc>
                <a:spcPct val="80000"/>
              </a:lnSpc>
            </a:pPr>
            <a:r>
              <a:rPr lang="en-US" altLang="en-US" sz="2667" dirty="0">
                <a:latin typeface="Arial" panose="020B0604020202020204" pitchFamily="34" charset="0"/>
              </a:rPr>
              <a:t>Nokia, Nokia Shanghai Bell</a:t>
            </a:r>
          </a:p>
          <a:p>
            <a:pPr>
              <a:lnSpc>
                <a:spcPct val="80000"/>
              </a:lnSpc>
              <a:defRPr/>
            </a:pPr>
            <a:endParaRPr lang="en-GB" altLang="en-US" sz="2667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ransition spd="slow"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Espace réservé du contenu 3"/>
          <p:cNvSpPr>
            <a:spLocks noGrp="1"/>
          </p:cNvSpPr>
          <p:nvPr>
            <p:ph idx="1"/>
          </p:nvPr>
        </p:nvSpPr>
        <p:spPr>
          <a:xfrm>
            <a:off x="419100" y="1579034"/>
            <a:ext cx="11353800" cy="3317057"/>
          </a:xfrm>
        </p:spPr>
        <p:txBody>
          <a:bodyPr/>
          <a:lstStyle/>
          <a:p>
            <a:r>
              <a:rPr lang="en-US" sz="2400" dirty="0">
                <a:cs typeface="Times New Roman" panose="02020603050405020304" pitchFamily="18" charset="0"/>
              </a:rPr>
              <a:t>Data consumer requests for management data</a:t>
            </a:r>
          </a:p>
          <a:p>
            <a:pPr lvl="1"/>
            <a:r>
              <a:rPr lang="en-GB" sz="1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Trace, MDT, RLF report, RCEF report,</a:t>
            </a:r>
          </a:p>
          <a:p>
            <a:pPr lvl="1"/>
            <a:r>
              <a:rPr lang="en-GB" sz="1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PM (performance metrics), </a:t>
            </a:r>
          </a:p>
          <a:p>
            <a:pPr lvl="1"/>
            <a:r>
              <a:rPr lang="en-GB" sz="1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KPI (end-to-end key performance indicators) </a:t>
            </a:r>
          </a:p>
          <a:p>
            <a:pPr lvl="1"/>
            <a:r>
              <a:rPr lang="en-GB" sz="1800" dirty="0">
                <a:effectLst/>
                <a:ea typeface="Times New Roman" panose="02020603050405020304" pitchFamily="18" charset="0"/>
                <a:cs typeface="Arial" panose="020B0604020202020204" pitchFamily="34" charset="0"/>
              </a:rPr>
              <a:t>any combination of above. </a:t>
            </a:r>
            <a:endParaRPr lang="en-US" sz="1900" dirty="0">
              <a:effectLst/>
              <a:ea typeface="Times New Roman" panose="02020603050405020304" pitchFamily="18" charset="0"/>
              <a:cs typeface="Arial" panose="020B0604020202020204" pitchFamily="34" charset="0"/>
            </a:endParaRPr>
          </a:p>
          <a:p>
            <a:endParaRPr lang="en-US" sz="2300" dirty="0">
              <a:ea typeface="Calibri" panose="020F0502020204030204" pitchFamily="34" charset="0"/>
              <a:cs typeface="Arial" panose="020B0604020202020204" pitchFamily="34" charset="0"/>
            </a:endParaRPr>
          </a:p>
          <a:p>
            <a:r>
              <a:rPr lang="en-US" sz="2300" dirty="0">
                <a:ea typeface="Calibri" panose="020F0502020204030204" pitchFamily="34" charset="0"/>
                <a:cs typeface="Arial" panose="020B0604020202020204" pitchFamily="34" charset="0"/>
              </a:rPr>
              <a:t>Allow a simple request for management data; Data consumer of Management Data Collection Job shall not have to </a:t>
            </a:r>
            <a:r>
              <a:rPr lang="en-US" sz="2300" dirty="0">
                <a:cs typeface="Arial" panose="020B0604020202020204" pitchFamily="34" charset="0"/>
              </a:rPr>
              <a:t>take care of </a:t>
            </a:r>
            <a:r>
              <a:rPr lang="en-GB" sz="2300" dirty="0">
                <a:cs typeface="Arial" panose="020B0604020202020204" pitchFamily="34" charset="0"/>
              </a:rPr>
              <a:t>DN(s) of the affected MOI(s). </a:t>
            </a:r>
          </a:p>
        </p:txBody>
      </p:sp>
      <p:sp>
        <p:nvSpPr>
          <p:cNvPr id="3" name="Titr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Rationale</a:t>
            </a:r>
          </a:p>
        </p:txBody>
      </p:sp>
    </p:spTree>
    <p:extLst>
      <p:ext uri="{BB962C8B-B14F-4D97-AF65-F5344CB8AC3E}">
        <p14:creationId xmlns:p14="http://schemas.microsoft.com/office/powerpoint/2010/main" val="79866381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9DC47-025D-46E5-A82B-022616B04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095" y="126692"/>
            <a:ext cx="10929730" cy="1325563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Identification of Target Managed Object Instances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43EE4-1434-4C45-85A0-05CEDB3E7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1364767"/>
            <a:ext cx="10515600" cy="4457299"/>
          </a:xfrm>
        </p:spPr>
        <p:txBody>
          <a:bodyPr>
            <a:normAutofit/>
          </a:bodyPr>
          <a:lstStyle/>
          <a:p>
            <a:r>
              <a:rPr lang="en-US" sz="2600" dirty="0"/>
              <a:t>Area of interest</a:t>
            </a:r>
          </a:p>
          <a:p>
            <a:pPr lvl="1"/>
            <a:r>
              <a:rPr lang="en-US" sz="2100" dirty="0"/>
              <a:t>Geographical area (latitude-longitude pairs) – it’s obvious that the coverage area of the target cells will usually not exactly map to the described shape </a:t>
            </a:r>
          </a:p>
          <a:p>
            <a:pPr lvl="1"/>
            <a:r>
              <a:rPr lang="en-US" sz="2100" dirty="0"/>
              <a:t>Cell ID</a:t>
            </a:r>
          </a:p>
          <a:p>
            <a:pPr lvl="1"/>
            <a:r>
              <a:rPr lang="en-US" sz="2100" dirty="0"/>
              <a:t>Tracking area ID</a:t>
            </a:r>
          </a:p>
          <a:p>
            <a:pPr marL="609600" lvl="1" indent="0">
              <a:buNone/>
            </a:pPr>
            <a:endParaRPr lang="en-US" sz="2100" dirty="0"/>
          </a:p>
          <a:p>
            <a:r>
              <a:rPr lang="en-US" sz="2600" dirty="0"/>
              <a:t>Discussion/Disagreement on </a:t>
            </a:r>
          </a:p>
          <a:p>
            <a:pPr lvl="1"/>
            <a:r>
              <a:rPr lang="en-US" sz="2100" dirty="0"/>
              <a:t>Domain: RAN, core</a:t>
            </a:r>
          </a:p>
          <a:p>
            <a:pPr lvl="1"/>
            <a:r>
              <a:rPr lang="en-US" sz="2100" dirty="0"/>
              <a:t>Traffic type: user plane, control plane</a:t>
            </a:r>
          </a:p>
          <a:p>
            <a:pPr lvl="1"/>
            <a:r>
              <a:rPr lang="en-US" sz="2100" dirty="0"/>
              <a:t>Slice type: </a:t>
            </a:r>
            <a:r>
              <a:rPr lang="en-US" sz="2100" dirty="0" err="1"/>
              <a:t>eMBB</a:t>
            </a:r>
            <a:r>
              <a:rPr lang="en-US" sz="2100" dirty="0"/>
              <a:t>, URLLC,…</a:t>
            </a:r>
          </a:p>
          <a:p>
            <a:pPr lvl="1"/>
            <a:r>
              <a:rPr lang="en-US" sz="2100" dirty="0"/>
              <a:t>List of Measurements, category</a:t>
            </a:r>
          </a:p>
        </p:txBody>
      </p:sp>
    </p:spTree>
    <p:extLst>
      <p:ext uri="{BB962C8B-B14F-4D97-AF65-F5344CB8AC3E}">
        <p14:creationId xmlns:p14="http://schemas.microsoft.com/office/powerpoint/2010/main" val="413969510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9DC47-025D-46E5-A82B-022616B04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095" y="126692"/>
            <a:ext cx="10929730" cy="1325563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Extract of TS 28.622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43EE4-1434-4C45-85A0-05CEDB3E7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1364768"/>
            <a:ext cx="10515600" cy="4329976"/>
          </a:xfrm>
        </p:spPr>
        <p:txBody>
          <a:bodyPr>
            <a:normAutofit/>
          </a:bodyPr>
          <a:lstStyle/>
          <a:p>
            <a:r>
              <a:rPr lang="en-US" sz="2100" dirty="0"/>
              <a:t>Attribute properties Table</a:t>
            </a:r>
          </a:p>
          <a:p>
            <a:endParaRPr lang="en-US" sz="2100" dirty="0"/>
          </a:p>
          <a:p>
            <a:endParaRPr lang="en-US" sz="2100" dirty="0"/>
          </a:p>
          <a:p>
            <a:endParaRPr lang="en-US" sz="2100" dirty="0"/>
          </a:p>
          <a:p>
            <a:endParaRPr lang="en-US" sz="2100" dirty="0"/>
          </a:p>
          <a:p>
            <a:endParaRPr lang="en-US" sz="2100" dirty="0"/>
          </a:p>
          <a:p>
            <a:endParaRPr lang="en-US" sz="2100" dirty="0"/>
          </a:p>
          <a:p>
            <a:endParaRPr lang="en-US" sz="2100" dirty="0"/>
          </a:p>
          <a:p>
            <a:endParaRPr lang="en-US" sz="2100" dirty="0"/>
          </a:p>
          <a:p>
            <a:endParaRPr lang="en-US" sz="21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835ED70-5F04-4C52-A50F-3D66941285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720662476"/>
              </p:ext>
            </p:extLst>
          </p:nvPr>
        </p:nvGraphicFramePr>
        <p:xfrm>
          <a:off x="2717830" y="1829037"/>
          <a:ext cx="6210300" cy="326136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618007">
                  <a:extLst>
                    <a:ext uri="{9D8B030D-6E8A-4147-A177-3AD203B41FA5}">
                      <a16:colId xmlns:a16="http://schemas.microsoft.com/office/drawing/2014/main" val="1036389538"/>
                    </a:ext>
                  </a:extLst>
                </a:gridCol>
                <a:gridCol w="3331938">
                  <a:extLst>
                    <a:ext uri="{9D8B030D-6E8A-4147-A177-3AD203B41FA5}">
                      <a16:colId xmlns:a16="http://schemas.microsoft.com/office/drawing/2014/main" val="739358179"/>
                    </a:ext>
                  </a:extLst>
                </a:gridCol>
                <a:gridCol w="1260355">
                  <a:extLst>
                    <a:ext uri="{9D8B030D-6E8A-4147-A177-3AD203B41FA5}">
                      <a16:colId xmlns:a16="http://schemas.microsoft.com/office/drawing/2014/main" val="102402168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9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performanceMetrics</a:t>
                      </a:r>
                      <a:endParaRPr lang="en-GB" sz="9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145" marR="171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List of performance metrics.</a:t>
                      </a:r>
                    </a:p>
                    <a:p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Performance metrics include measurements defined in TS 28.552 [20] and KPIs defined in TS 28.554 [28]. Performance metrics can also be specified by other SDOs, or be vendor specific. Performance metrics are identified with their names.</a:t>
                      </a:r>
                    </a:p>
                    <a:p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 measurements defined in TS 28.552 [20] the name is constructed as follows:</a:t>
                      </a:r>
                    </a:p>
                    <a:p>
                      <a:pPr marL="360680" indent="-180340">
                        <a:spcAft>
                          <a:spcPts val="900"/>
                        </a:spcAft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"</a:t>
                      </a:r>
                      <a:r>
                        <a:rPr lang="en-GB" sz="9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family.measurementName.subcounter</a:t>
                      </a:r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" for measurement types with </a:t>
                      </a:r>
                      <a:r>
                        <a:rPr lang="en-GB" sz="9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subcounters</a:t>
                      </a:r>
                      <a:endParaRPr lang="en-GB" sz="9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60680" indent="-180340">
                        <a:spcAft>
                          <a:spcPts val="900"/>
                        </a:spcAft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"</a:t>
                      </a:r>
                      <a:r>
                        <a:rPr lang="en-GB" sz="9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family.measurementName</a:t>
                      </a:r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" for measurement types without </a:t>
                      </a:r>
                      <a:r>
                        <a:rPr lang="en-GB" sz="9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subcounters</a:t>
                      </a:r>
                      <a:endParaRPr lang="en-GB" sz="9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60680" indent="-180340">
                        <a:spcAft>
                          <a:spcPts val="600"/>
                        </a:spcAft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"family" for </a:t>
                      </a:r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measurement families</a:t>
                      </a:r>
                    </a:p>
                    <a:p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 KPIs defined in TS 28.554 [28] the name is defined in the KPI definitions template as the component designated with e).</a:t>
                      </a:r>
                    </a:p>
                    <a:p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name can also identify a vendor specific performance metric or a group of vendor specific performance metrics.</a:t>
                      </a:r>
                    </a:p>
                    <a:p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r>
                        <a:rPr lang="en-GB" sz="9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allowedValues</a:t>
                      </a:r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N/A</a:t>
                      </a:r>
                      <a:endParaRPr lang="en-GB" sz="9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145" marR="171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846455" algn="ctr"/>
                        </a:tabLst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type: String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846455" algn="ctr"/>
                        </a:tabLst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multiplicity: *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846455" algn="ctr"/>
                        </a:tabLst>
                      </a:pPr>
                      <a:r>
                        <a:rPr lang="en-GB" sz="9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isOrdered</a:t>
                      </a:r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False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846455" algn="ctr"/>
                        </a:tabLst>
                      </a:pPr>
                      <a:r>
                        <a:rPr lang="en-GB" sz="9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isUnique</a:t>
                      </a:r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True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846455" algn="ctr"/>
                        </a:tabLst>
                      </a:pPr>
                      <a:r>
                        <a:rPr lang="en-GB" sz="9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defaultValue</a:t>
                      </a:r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None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846455" algn="ctr"/>
                        </a:tabLst>
                      </a:pPr>
                      <a:r>
                        <a:rPr lang="en-GB" sz="9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isNullable</a:t>
                      </a:r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False</a:t>
                      </a:r>
                      <a:endParaRPr lang="en-GB" sz="9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145" marR="171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86358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170473031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9DC47-025D-46E5-A82B-022616B04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095" y="126692"/>
            <a:ext cx="10929730" cy="1325563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PM in TS 28.552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43EE4-1434-4C45-85A0-05CEDB3E7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1818629"/>
            <a:ext cx="10515600" cy="3356659"/>
          </a:xfrm>
        </p:spPr>
        <p:txBody>
          <a:bodyPr numCol="3">
            <a:normAutofit fontScale="62500" lnSpcReduction="20000"/>
          </a:bodyPr>
          <a:lstStyle/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DRB (Data Radio Bearer).</a:t>
            </a:r>
          </a:p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RRC (Radio Resource Control).</a:t>
            </a:r>
          </a:p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UECNTX (UE Context).</a:t>
            </a:r>
          </a:p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200" dirty="0">
                <a:effectLst/>
                <a:highlight>
                  <a:srgbClr val="00FFFF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RRU (Radio Resource Utilization).</a:t>
            </a:r>
          </a:p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RM (Registration Management).</a:t>
            </a:r>
          </a:p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SM (Session Management).</a:t>
            </a:r>
          </a:p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GTP (GTP Management).</a:t>
            </a:r>
          </a:p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IP (IP Management).</a:t>
            </a:r>
          </a:p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PA (Policy Association).</a:t>
            </a:r>
          </a:p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2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MM (Mobility Management).</a:t>
            </a:r>
          </a:p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VR (Virtualized Resource).</a:t>
            </a:r>
          </a:p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CARR (Carrier).</a:t>
            </a:r>
          </a:p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QF (QoS Flow).</a:t>
            </a:r>
          </a:p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AT (Application Triggering).</a:t>
            </a:r>
          </a:p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SMS (Short Message Service).</a:t>
            </a:r>
          </a:p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200" dirty="0">
                <a:effectLst/>
                <a:highlight>
                  <a:srgbClr val="FF00FF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PEE (Power, Energy and Environment).</a:t>
            </a:r>
          </a:p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NFS (NF service).</a:t>
            </a:r>
          </a:p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PFD (Packet Flow Description).</a:t>
            </a:r>
          </a:p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2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RACH (</a:t>
            </a:r>
            <a:r>
              <a:rPr lang="en-US" sz="22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Random Access Channel).</a:t>
            </a:r>
            <a:endParaRPr lang="en-GB" sz="2200" dirty="0">
              <a:effectLst/>
              <a:highlight>
                <a:srgbClr val="00FF00"/>
              </a:highlight>
              <a:latin typeface="Times New Roman" panose="02020603050405020304" pitchFamily="18" charset="0"/>
              <a:ea typeface="SimSun" panose="02010600030101010101" pitchFamily="2" charset="-122"/>
            </a:endParaRPr>
          </a:p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200" dirty="0">
                <a:effectLst/>
                <a:highlight>
                  <a:srgbClr val="C0C0C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MR (Measurement Report). </a:t>
            </a:r>
          </a:p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dirty="0">
                <a:effectLst/>
                <a:highlight>
                  <a:srgbClr val="C0C0C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L1</a:t>
            </a:r>
            <a:r>
              <a:rPr lang="en-GB" sz="2200" dirty="0">
                <a:effectLst/>
                <a:highlight>
                  <a:srgbClr val="C0C0C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M (</a:t>
            </a:r>
            <a:r>
              <a:rPr lang="en-US" sz="2200" dirty="0">
                <a:effectLst/>
                <a:highlight>
                  <a:srgbClr val="C0C0C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Layer 1 </a:t>
            </a:r>
            <a:r>
              <a:rPr lang="en-GB" sz="2200" dirty="0">
                <a:effectLst/>
                <a:highlight>
                  <a:srgbClr val="C0C0C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Measurement). </a:t>
            </a:r>
          </a:p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NSS (</a:t>
            </a:r>
            <a:r>
              <a:rPr lang="en-US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Network Slice Selection</a:t>
            </a:r>
            <a:r>
              <a:rPr lang="en-GB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).</a:t>
            </a:r>
          </a:p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PAG (Paging). </a:t>
            </a:r>
          </a:p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NIDD (Non-IP Data Delivery).</a:t>
            </a:r>
          </a:p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EPP (</a:t>
            </a:r>
            <a:r>
              <a:rPr lang="en-US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external parameter provisioning</a:t>
            </a:r>
            <a:r>
              <a:rPr lang="en-GB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).</a:t>
            </a:r>
          </a:p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TI (</a:t>
            </a:r>
            <a:r>
              <a:rPr lang="en-US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traffic influence</a:t>
            </a:r>
            <a:r>
              <a:rPr lang="en-GB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).</a:t>
            </a:r>
          </a:p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2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CE (</a:t>
            </a:r>
            <a:r>
              <a:rPr lang="en-US" sz="22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Connection Establishment</a:t>
            </a:r>
            <a:r>
              <a:rPr lang="en-GB" sz="2200" dirty="0">
                <a:effectLst/>
                <a:highlight>
                  <a:srgbClr val="00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).</a:t>
            </a:r>
          </a:p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SPP (</a:t>
            </a:r>
            <a:r>
              <a:rPr lang="en-US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Service Parameter Provisioning</a:t>
            </a:r>
            <a:r>
              <a:rPr lang="en-GB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).</a:t>
            </a:r>
          </a:p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BDTP (</a:t>
            </a:r>
            <a:r>
              <a:rPr lang="en-US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Background Data Transfer Policy</a:t>
            </a:r>
            <a:r>
              <a:rPr lang="en-GB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).</a:t>
            </a:r>
          </a:p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DM (Data Management).</a:t>
            </a:r>
          </a:p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BDTP (</a:t>
            </a:r>
            <a:r>
              <a:rPr lang="en-US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Background Data Transfer Policy</a:t>
            </a:r>
            <a:r>
              <a:rPr lang="en-GB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).</a:t>
            </a:r>
          </a:p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AFQ (</a:t>
            </a:r>
            <a:r>
              <a:rPr lang="en-US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AF session with QoS</a:t>
            </a:r>
            <a:r>
              <a:rPr lang="en-GB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).</a:t>
            </a:r>
          </a:p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UCM (UE radio Capability Management).</a:t>
            </a:r>
          </a:p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dirty="0"/>
              <a:t>PAG (Paging)</a:t>
            </a:r>
          </a:p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200" dirty="0"/>
              <a:t>HO (Handover)</a:t>
            </a: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E12794A-9FF1-486C-9EC9-907158B0D562}"/>
              </a:ext>
            </a:extLst>
          </p:cNvPr>
          <p:cNvSpPr txBox="1">
            <a:spLocks/>
          </p:cNvSpPr>
          <p:nvPr/>
        </p:nvSpPr>
        <p:spPr bwMode="auto">
          <a:xfrm>
            <a:off x="226484" y="1364767"/>
            <a:ext cx="10515600" cy="4974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609585" indent="-609585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100" dirty="0"/>
              <a:t>Measurement families used in TS 28.552</a:t>
            </a:r>
            <a:endParaRPr lang="en-US" sz="2100" kern="0" dirty="0"/>
          </a:p>
          <a:p>
            <a:endParaRPr lang="en-US" sz="2100" kern="0" dirty="0"/>
          </a:p>
          <a:p>
            <a:endParaRPr lang="en-US" sz="2100" kern="0" dirty="0"/>
          </a:p>
          <a:p>
            <a:endParaRPr lang="en-US" sz="2100" kern="0" dirty="0"/>
          </a:p>
          <a:p>
            <a:endParaRPr lang="en-US" sz="2100" kern="0" dirty="0"/>
          </a:p>
          <a:p>
            <a:endParaRPr lang="en-US" sz="2100" kern="0" dirty="0"/>
          </a:p>
          <a:p>
            <a:endParaRPr lang="en-US" sz="2100" kern="0" dirty="0"/>
          </a:p>
          <a:p>
            <a:endParaRPr lang="en-US" sz="2100" kern="0" dirty="0"/>
          </a:p>
          <a:p>
            <a:endParaRPr lang="en-US" sz="2100" kern="0" dirty="0"/>
          </a:p>
          <a:p>
            <a:endParaRPr lang="en-US" sz="2100" kern="0" dirty="0"/>
          </a:p>
          <a:p>
            <a:r>
              <a:rPr lang="en-US" sz="2100" kern="0" dirty="0"/>
              <a:t>Why not reusing the measurement families as “categories”?</a:t>
            </a:r>
            <a:br>
              <a:rPr lang="en-US" sz="2100" kern="0" dirty="0"/>
            </a:br>
            <a:r>
              <a:rPr lang="en-GB" sz="2100" dirty="0">
                <a:effectLst/>
                <a:highlight>
                  <a:srgbClr val="C0C0C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COVERAGE</a:t>
            </a:r>
            <a:r>
              <a:rPr lang="en-GB" sz="2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100" dirty="0">
                <a:effectLst/>
                <a:highlight>
                  <a:srgbClr val="00FFFF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CAPACITY</a:t>
            </a:r>
            <a:r>
              <a:rPr lang="en-GB" sz="2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SERVICE EXPERIENCE, TRACE, </a:t>
            </a:r>
            <a:r>
              <a:rPr lang="en-GB" sz="2100" dirty="0">
                <a:effectLst/>
                <a:highlight>
                  <a:srgbClr val="FF00FF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ENERGY EFFICIENCY</a:t>
            </a:r>
            <a:r>
              <a:rPr lang="en-GB" sz="2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100" dirty="0">
                <a:effectLst/>
                <a:highlight>
                  <a:srgbClr val="FFFF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MOBILITY</a:t>
            </a:r>
            <a:r>
              <a:rPr lang="en-GB" sz="2100" dirty="0">
                <a:effectLst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en-GB" sz="2100" dirty="0">
                <a:effectLst/>
                <a:highlight>
                  <a:srgbClr val="00FF00"/>
                </a:highlight>
                <a:ea typeface="Times New Roman" panose="02020603050405020304" pitchFamily="18" charset="0"/>
                <a:cs typeface="Times New Roman" panose="02020603050405020304" pitchFamily="18" charset="0"/>
              </a:rPr>
              <a:t>ACCESSIBILITY</a:t>
            </a:r>
            <a:endParaRPr lang="en-US" sz="2100" kern="0" dirty="0">
              <a:highlight>
                <a:srgbClr val="00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25947688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9DC47-025D-46E5-A82B-022616B04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095" y="126692"/>
            <a:ext cx="10929730" cy="1325563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Extract of TS 28.622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43EE4-1434-4C45-85A0-05CEDB3E7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1364768"/>
            <a:ext cx="10515600" cy="4329976"/>
          </a:xfrm>
        </p:spPr>
        <p:txBody>
          <a:bodyPr>
            <a:normAutofit/>
          </a:bodyPr>
          <a:lstStyle/>
          <a:p>
            <a:r>
              <a:rPr lang="en-US" sz="2100" dirty="0"/>
              <a:t>Attribute properties Table</a:t>
            </a:r>
          </a:p>
          <a:p>
            <a:endParaRPr lang="en-US" sz="2100" dirty="0"/>
          </a:p>
          <a:p>
            <a:endParaRPr lang="en-US" sz="2100" dirty="0"/>
          </a:p>
          <a:p>
            <a:endParaRPr lang="en-US" sz="2100" dirty="0"/>
          </a:p>
          <a:p>
            <a:endParaRPr lang="en-US" sz="2100" dirty="0"/>
          </a:p>
          <a:p>
            <a:endParaRPr lang="en-US" sz="2100" dirty="0"/>
          </a:p>
          <a:p>
            <a:endParaRPr lang="en-US" sz="2100" dirty="0"/>
          </a:p>
          <a:p>
            <a:endParaRPr lang="en-US" sz="2100" dirty="0"/>
          </a:p>
          <a:p>
            <a:endParaRPr lang="en-US" sz="2100" dirty="0"/>
          </a:p>
          <a:p>
            <a:endParaRPr lang="en-US" sz="2100" dirty="0"/>
          </a:p>
        </p:txBody>
      </p:sp>
      <p:graphicFrame>
        <p:nvGraphicFramePr>
          <p:cNvPr id="4" name="Table 3">
            <a:extLst>
              <a:ext uri="{FF2B5EF4-FFF2-40B4-BE49-F238E27FC236}">
                <a16:creationId xmlns:a16="http://schemas.microsoft.com/office/drawing/2014/main" id="{5835ED70-5F04-4C52-A50F-3D669412859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85008712"/>
              </p:ext>
            </p:extLst>
          </p:nvPr>
        </p:nvGraphicFramePr>
        <p:xfrm>
          <a:off x="2717830" y="1829037"/>
          <a:ext cx="6210300" cy="3261360"/>
        </p:xfrm>
        <a:graphic>
          <a:graphicData uri="http://schemas.openxmlformats.org/drawingml/2006/table">
            <a:tbl>
              <a:tblPr firstRow="1" firstCol="1" bandRow="1" bandCol="1">
                <a:tableStyleId>{5C22544A-7EE6-4342-B048-85BDC9FD1C3A}</a:tableStyleId>
              </a:tblPr>
              <a:tblGrid>
                <a:gridCol w="1618007">
                  <a:extLst>
                    <a:ext uri="{9D8B030D-6E8A-4147-A177-3AD203B41FA5}">
                      <a16:colId xmlns:a16="http://schemas.microsoft.com/office/drawing/2014/main" val="1036389538"/>
                    </a:ext>
                  </a:extLst>
                </a:gridCol>
                <a:gridCol w="3331938">
                  <a:extLst>
                    <a:ext uri="{9D8B030D-6E8A-4147-A177-3AD203B41FA5}">
                      <a16:colId xmlns:a16="http://schemas.microsoft.com/office/drawing/2014/main" val="739358179"/>
                    </a:ext>
                  </a:extLst>
                </a:gridCol>
                <a:gridCol w="1260355">
                  <a:extLst>
                    <a:ext uri="{9D8B030D-6E8A-4147-A177-3AD203B41FA5}">
                      <a16:colId xmlns:a16="http://schemas.microsoft.com/office/drawing/2014/main" val="1024021687"/>
                    </a:ext>
                  </a:extLst>
                </a:gridCol>
              </a:tblGrid>
              <a:tr h="0">
                <a:tc>
                  <a:txBody>
                    <a:bodyPr/>
                    <a:lstStyle/>
                    <a:p>
                      <a:r>
                        <a:rPr lang="en-GB" sz="9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performanceMetrics</a:t>
                      </a:r>
                      <a:endParaRPr lang="en-GB" sz="9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145" marR="171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List of performance metrics.</a:t>
                      </a:r>
                    </a:p>
                    <a:p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Performance metrics include measurements defined in TS 28.552 [20] and KPIs defined in TS 28.554 [28]. Performance metrics can also be specified by other SDOs, or be vendor specific. Performance metrics are identified with their names.</a:t>
                      </a:r>
                    </a:p>
                    <a:p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pPr>
                        <a:spcAft>
                          <a:spcPts val="600"/>
                        </a:spcAft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 measurements defined in TS 28.552 [20] the name is constructed as follows:</a:t>
                      </a:r>
                    </a:p>
                    <a:p>
                      <a:pPr marL="360680" indent="-180340">
                        <a:spcAft>
                          <a:spcPts val="900"/>
                        </a:spcAft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"</a:t>
                      </a:r>
                      <a:r>
                        <a:rPr lang="en-GB" sz="9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family.measurementName.</a:t>
                      </a:r>
                      <a:r>
                        <a:rPr lang="en-GB" sz="900" b="0" dirty="0" err="1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subcounter</a:t>
                      </a:r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" for measurement types with </a:t>
                      </a:r>
                      <a:r>
                        <a:rPr lang="en-GB" sz="9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subcounters</a:t>
                      </a:r>
                      <a:endParaRPr lang="en-GB" sz="9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60680" indent="-180340">
                        <a:spcAft>
                          <a:spcPts val="900"/>
                        </a:spcAft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"</a:t>
                      </a:r>
                      <a:r>
                        <a:rPr lang="en-GB" sz="9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family.measurementName</a:t>
                      </a:r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" for measurement types without </a:t>
                      </a:r>
                      <a:r>
                        <a:rPr lang="en-GB" sz="9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subcounters</a:t>
                      </a:r>
                      <a:endParaRPr lang="en-GB" sz="9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cs typeface="Arial" panose="020B0604020202020204" pitchFamily="34" charset="0"/>
                      </a:endParaRPr>
                    </a:p>
                    <a:p>
                      <a:pPr marL="360680" indent="-180340">
                        <a:spcAft>
                          <a:spcPts val="600"/>
                        </a:spcAft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"family" for </a:t>
                      </a:r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highlight>
                            <a:srgbClr val="FFFF00"/>
                          </a:highligh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measurement families</a:t>
                      </a:r>
                    </a:p>
                    <a:p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For KPIs defined in TS 28.554 [28] the name is defined in the KPI definitions template as the component designated with e).</a:t>
                      </a:r>
                    </a:p>
                    <a:p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 name can also identify a vendor specific performance metric or a group of vendor specific performance metrics.</a:t>
                      </a:r>
                    </a:p>
                    <a:p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 </a:t>
                      </a:r>
                    </a:p>
                    <a:p>
                      <a:r>
                        <a:rPr lang="en-GB" sz="9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allowedValues</a:t>
                      </a:r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N/A</a:t>
                      </a:r>
                      <a:endParaRPr lang="en-GB" sz="9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145" marR="171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846455" algn="ctr"/>
                        </a:tabLst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type: String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846455" algn="ctr"/>
                        </a:tabLst>
                      </a:pPr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multiplicity: *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846455" algn="ctr"/>
                        </a:tabLst>
                      </a:pPr>
                      <a:r>
                        <a:rPr lang="en-GB" sz="9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isOrdered</a:t>
                      </a:r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False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846455" algn="ctr"/>
                        </a:tabLst>
                      </a:pPr>
                      <a:r>
                        <a:rPr lang="en-GB" sz="9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isUnique</a:t>
                      </a:r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True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846455" algn="ctr"/>
                        </a:tabLst>
                      </a:pPr>
                      <a:r>
                        <a:rPr lang="en-GB" sz="9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defaultValue</a:t>
                      </a:r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None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846455" algn="ctr"/>
                        </a:tabLst>
                      </a:pPr>
                      <a:r>
                        <a:rPr lang="en-GB" sz="900" b="0" dirty="0" err="1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isNullable</a:t>
                      </a:r>
                      <a:r>
                        <a:rPr lang="en-GB" sz="900" b="0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: False</a:t>
                      </a:r>
                      <a:endParaRPr lang="en-GB" sz="900" b="0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 panose="02020603050405020304" pitchFamily="18" charset="0"/>
                        <a:cs typeface="Arial" panose="020B0604020202020204" pitchFamily="34" charset="0"/>
                      </a:endParaRPr>
                    </a:p>
                  </a:txBody>
                  <a:tcPr marL="17145" marR="17145" marT="0" marB="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81863583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7789156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629DC47-025D-46E5-A82B-022616B04C8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4095" y="126692"/>
            <a:ext cx="10929730" cy="1325563"/>
          </a:xfrm>
        </p:spPr>
        <p:txBody>
          <a:bodyPr>
            <a:normAutofit/>
          </a:bodyPr>
          <a:lstStyle/>
          <a:p>
            <a:pPr algn="l"/>
            <a:r>
              <a:rPr lang="en-US" sz="3600" dirty="0"/>
              <a:t>PM in TS 28.552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EE43EE4-1434-4C45-85A0-05CEDB3E77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38175" y="1818629"/>
            <a:ext cx="10515600" cy="3356659"/>
          </a:xfrm>
        </p:spPr>
        <p:txBody>
          <a:bodyPr numCol="1">
            <a:normAutofit fontScale="70000" lnSpcReduction="20000"/>
          </a:bodyPr>
          <a:lstStyle/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Cause (failure cause, resume cause, release cause, rejection cause).</a:t>
            </a:r>
          </a:p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5QI </a:t>
            </a:r>
            <a:r>
              <a:rPr lang="en-GB" sz="2200" dirty="0">
                <a:latin typeface="Times New Roman" panose="02020603050405020304" pitchFamily="18" charset="0"/>
                <a:ea typeface="SimSun" panose="02010600030101010101" pitchFamily="2" charset="-122"/>
              </a:rPr>
              <a:t>or </a:t>
            </a:r>
            <a:r>
              <a:rPr lang="en-GB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QoS level (mapped 5QI or QCI in NR option 3)</a:t>
            </a:r>
          </a:p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2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SimSun" panose="02010600030101010101" pitchFamily="2" charset="-122"/>
              </a:rPr>
              <a:t>S-NSSAI.</a:t>
            </a:r>
          </a:p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200" dirty="0">
                <a:latin typeface="Times New Roman" panose="02020603050405020304" pitchFamily="18" charset="0"/>
                <a:ea typeface="SimSun" panose="02010600030101010101" pitchFamily="2" charset="-122"/>
              </a:rPr>
              <a:t>PLMN ID</a:t>
            </a:r>
          </a:p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Modulation schema</a:t>
            </a:r>
          </a:p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200" dirty="0">
                <a:latin typeface="Times New Roman" panose="02020603050405020304" pitchFamily="18" charset="0"/>
                <a:ea typeface="SimSun" panose="02010600030101010101" pitchFamily="2" charset="-122"/>
              </a:rPr>
              <a:t>Layer at MU-MIMO case</a:t>
            </a:r>
          </a:p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SSB</a:t>
            </a:r>
          </a:p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Registration type (initial registration, mobility registration update , periodic registration update, emergency registration)</a:t>
            </a:r>
          </a:p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200" dirty="0">
                <a:latin typeface="Times New Roman" panose="02020603050405020304" pitchFamily="18" charset="0"/>
                <a:ea typeface="SimSun" panose="02010600030101010101" pitchFamily="2" charset="-122"/>
              </a:rPr>
              <a:t>DSCP (Differentiated Service Code Point)</a:t>
            </a:r>
          </a:p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200" dirty="0">
                <a:effectLst/>
                <a:latin typeface="Times New Roman" panose="02020603050405020304" pitchFamily="18" charset="0"/>
                <a:ea typeface="SimSun" panose="02010600030101010101" pitchFamily="2" charset="-122"/>
              </a:rPr>
              <a:t>Error Code</a:t>
            </a:r>
          </a:p>
          <a:p>
            <a:pPr marL="360680" indent="-180340" hangingPunct="0">
              <a:lnSpc>
                <a:spcPct val="134000"/>
              </a:lnSpc>
              <a:spcBef>
                <a:spcPts val="0"/>
              </a:spcBef>
              <a:spcAft>
                <a:spcPts val="0"/>
              </a:spcAft>
            </a:pPr>
            <a:r>
              <a:rPr lang="en-GB" sz="2200" dirty="0">
                <a:latin typeface="Times New Roman" panose="02020603050405020304" pitchFamily="18" charset="0"/>
                <a:ea typeface="SimSun" panose="02010600030101010101" pitchFamily="2" charset="-122"/>
              </a:rPr>
              <a:t>Delivery Result</a:t>
            </a:r>
            <a:endParaRPr lang="en-GB" sz="2200" dirty="0">
              <a:effectLst/>
              <a:latin typeface="Times New Roman" panose="02020603050405020304" pitchFamily="18" charset="0"/>
              <a:ea typeface="SimSun" panose="02010600030101010101" pitchFamily="2" charset="-122"/>
            </a:endParaRPr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CE12794A-9FF1-486C-9EC9-907158B0D562}"/>
              </a:ext>
            </a:extLst>
          </p:cNvPr>
          <p:cNvSpPr txBox="1">
            <a:spLocks/>
          </p:cNvSpPr>
          <p:nvPr/>
        </p:nvSpPr>
        <p:spPr bwMode="auto">
          <a:xfrm>
            <a:off x="263554" y="1352410"/>
            <a:ext cx="10515600" cy="4974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>
            <a:lvl1pPr marL="609585" indent="-609585" algn="l" rtl="0" eaLnBrk="0" fontAlgn="base" hangingPunct="0">
              <a:spcBef>
                <a:spcPct val="20000"/>
              </a:spcBef>
              <a:spcAft>
                <a:spcPct val="0"/>
              </a:spcAft>
              <a:buFontTx/>
              <a:buBlip>
                <a:blip r:embed="rId2"/>
              </a:buBlip>
              <a:defRPr sz="37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989013" indent="-379413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C00000"/>
              </a:buClr>
              <a:buBlip>
                <a:blip r:embed="rId3"/>
              </a:buBlip>
              <a:defRPr sz="3200">
                <a:solidFill>
                  <a:schemeClr val="tx1"/>
                </a:solidFill>
                <a:latin typeface="+mn-lt"/>
              </a:defRPr>
            </a:lvl2pPr>
            <a:lvl3pPr marL="15224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Blip>
                <a:blip r:embed="rId4"/>
              </a:buBlip>
              <a:defRPr sz="2600">
                <a:solidFill>
                  <a:schemeClr val="tx1"/>
                </a:solidFill>
                <a:latin typeface="+mn-lt"/>
              </a:defRPr>
            </a:lvl3pPr>
            <a:lvl4pPr marL="21320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–"/>
              <a:defRPr sz="2600">
                <a:solidFill>
                  <a:schemeClr val="tx1"/>
                </a:solidFill>
                <a:latin typeface="+mn-lt"/>
              </a:defRPr>
            </a:lvl4pPr>
            <a:lvl5pPr marL="2741613" indent="-303213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100">
                <a:solidFill>
                  <a:schemeClr val="tx1"/>
                </a:solidFill>
                <a:latin typeface="+mn-lt"/>
              </a:defRPr>
            </a:lvl5pPr>
            <a:lvl6pPr marL="335271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6pPr>
            <a:lvl7pPr marL="3962301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7pPr>
            <a:lvl8pPr marL="4571886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8pPr>
            <a:lvl9pPr marL="5181470" indent="-304792" algn="l" rtl="0" eaLnBrk="0" fontAlgn="base" hangingPunct="0">
              <a:spcBef>
                <a:spcPct val="20000"/>
              </a:spcBef>
              <a:spcAft>
                <a:spcPct val="0"/>
              </a:spcAft>
              <a:buFont typeface="Arial" charset="0"/>
              <a:buChar char="»"/>
              <a:defRPr sz="2133">
                <a:solidFill>
                  <a:schemeClr val="tx1"/>
                </a:solidFill>
                <a:latin typeface="+mn-lt"/>
              </a:defRPr>
            </a:lvl9pPr>
          </a:lstStyle>
          <a:p>
            <a:r>
              <a:rPr lang="en-US" sz="2100" dirty="0" err="1"/>
              <a:t>Subcounters</a:t>
            </a:r>
            <a:r>
              <a:rPr lang="en-US" sz="2100" dirty="0"/>
              <a:t> in TS 28.552</a:t>
            </a:r>
            <a:endParaRPr lang="en-US" sz="2100" kern="0" dirty="0"/>
          </a:p>
          <a:p>
            <a:endParaRPr lang="en-US" sz="2100" kern="0" dirty="0"/>
          </a:p>
          <a:p>
            <a:endParaRPr lang="en-US" sz="2100" kern="0" dirty="0"/>
          </a:p>
          <a:p>
            <a:endParaRPr lang="en-US" sz="2100" kern="0" dirty="0"/>
          </a:p>
          <a:p>
            <a:endParaRPr lang="en-US" sz="2100" kern="0" dirty="0"/>
          </a:p>
          <a:p>
            <a:endParaRPr lang="en-US" sz="2100" kern="0" dirty="0"/>
          </a:p>
          <a:p>
            <a:endParaRPr lang="en-US" sz="2100" kern="0" dirty="0"/>
          </a:p>
          <a:p>
            <a:endParaRPr lang="en-US" sz="2100" kern="0" dirty="0"/>
          </a:p>
          <a:p>
            <a:endParaRPr lang="en-US" sz="2100" kern="0" dirty="0"/>
          </a:p>
          <a:p>
            <a:endParaRPr lang="en-US" sz="2100" kern="0" dirty="0"/>
          </a:p>
          <a:p>
            <a:r>
              <a:rPr lang="en-US" sz="2100" kern="0" dirty="0" err="1"/>
              <a:t>Subcounters</a:t>
            </a:r>
            <a:r>
              <a:rPr lang="en-US" sz="2100" kern="0" dirty="0"/>
              <a:t> are only applicable for some measurements</a:t>
            </a:r>
          </a:p>
          <a:p>
            <a:r>
              <a:rPr lang="en-US" sz="2100" kern="0" dirty="0" err="1"/>
              <a:t>Subcounters</a:t>
            </a:r>
            <a:r>
              <a:rPr lang="en-US" sz="2100" kern="0" dirty="0"/>
              <a:t> could be used to request measurements for a specific S-NSSAI</a:t>
            </a:r>
            <a:endParaRPr lang="en-US" sz="2100" kern="0" dirty="0">
              <a:highlight>
                <a:srgbClr val="00FF00"/>
              </a:highlight>
            </a:endParaRPr>
          </a:p>
        </p:txBody>
      </p:sp>
    </p:spTree>
    <p:extLst>
      <p:ext uri="{BB962C8B-B14F-4D97-AF65-F5344CB8AC3E}">
        <p14:creationId xmlns:p14="http://schemas.microsoft.com/office/powerpoint/2010/main" val="4282632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33021" y="3296097"/>
            <a:ext cx="8221835" cy="519616"/>
          </a:xfrm>
        </p:spPr>
        <p:txBody>
          <a:bodyPr/>
          <a:lstStyle/>
          <a:p>
            <a:r>
              <a:rPr lang="en-US" sz="4400" dirty="0"/>
              <a:t>Thank you!</a:t>
            </a:r>
          </a:p>
        </p:txBody>
      </p:sp>
    </p:spTree>
    <p:extLst>
      <p:ext uri="{BB962C8B-B14F-4D97-AF65-F5344CB8AC3E}">
        <p14:creationId xmlns:p14="http://schemas.microsoft.com/office/powerpoint/2010/main" val="119548055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Office Theme 1">
        <a:dk1>
          <a:srgbClr val="000000"/>
        </a:dk1>
        <a:lt1>
          <a:srgbClr val="FFFFFF"/>
        </a:lt1>
        <a:dk2>
          <a:srgbClr val="1F497D"/>
        </a:dk2>
        <a:lt2>
          <a:srgbClr val="EEECE1"/>
        </a:lt2>
        <a:accent1>
          <a:srgbClr val="4F81BD"/>
        </a:accent1>
        <a:accent2>
          <a:srgbClr val="C0504D"/>
        </a:accent2>
        <a:accent3>
          <a:srgbClr val="FFFFFF"/>
        </a:accent3>
        <a:accent4>
          <a:srgbClr val="000000"/>
        </a:accent4>
        <a:accent5>
          <a:srgbClr val="B2C1DB"/>
        </a:accent5>
        <a:accent6>
          <a:srgbClr val="AE4845"/>
        </a:accent6>
        <a:hlink>
          <a:srgbClr val="0000FF"/>
        </a:hlink>
        <a:folHlink>
          <a:srgbClr val="80008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3AA7AC0C743A294CADF60F661720E3E6" ma:contentTypeVersion="10" ma:contentTypeDescription="Create a new document." ma:contentTypeScope="" ma:versionID="6292fa44ab954aa0fbadffb20d1b36d7">
  <xsd:schema xmlns:xsd="http://www.w3.org/2001/XMLSchema" xmlns:xs="http://www.w3.org/2001/XMLSchema" xmlns:p="http://schemas.microsoft.com/office/2006/metadata/properties" xmlns:ns3="6f846979-0e6f-42ff-8b87-e1893efeda99" targetNamespace="http://schemas.microsoft.com/office/2006/metadata/properties" ma:root="true" ma:fieldsID="beac905ced2eb3c7f1f983f973c4cb1e" ns3:_="">
    <xsd:import namespace="6f846979-0e6f-42ff-8b87-e1893efeda99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ServiceOCR" minOccurs="0"/>
                <xsd:element ref="ns3:MediaServiceLocation" minOccurs="0"/>
                <xsd:element ref="ns3:MediaServiceGenerationTime" minOccurs="0"/>
                <xsd:element ref="ns3:MediaServiceEventHashCode" minOccurs="0"/>
                <xsd:element ref="ns3:MediaServiceAutoKeyPoints" minOccurs="0"/>
                <xsd:element ref="ns3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846979-0e6f-42ff-8b87-e1893efeda9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5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613C568A-0C46-4592-BB68-CDB41342D77A}">
  <ds:schemaRefs>
    <ds:schemaRef ds:uri="http://purl.org/dc/elements/1.1/"/>
    <ds:schemaRef ds:uri="http://schemas.microsoft.com/office/2006/metadata/properties"/>
    <ds:schemaRef ds:uri="http://purl.org/dc/terms/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www.w3.org/XML/1998/namespace"/>
    <ds:schemaRef ds:uri="http://purl.org/dc/dcmitype/"/>
  </ds:schemaRefs>
</ds:datastoreItem>
</file>

<file path=customXml/itemProps2.xml><?xml version="1.0" encoding="utf-8"?>
<ds:datastoreItem xmlns:ds="http://schemas.openxmlformats.org/officeDocument/2006/customXml" ds:itemID="{CA0C5451-E459-4FFF-ABEC-04BA6559BCFB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846979-0e6f-42ff-8b87-e1893efeda99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D8EFD60F-3529-4261-B094-766615A3369C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58488</TotalTime>
  <Words>827</Words>
  <Application>Microsoft Office PowerPoint</Application>
  <PresentationFormat>Widescreen</PresentationFormat>
  <Paragraphs>154</Paragraphs>
  <Slides>8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    Discussion paper on Management Data Collection Job</vt:lpstr>
      <vt:lpstr>Rationale</vt:lpstr>
      <vt:lpstr>Identification of Target Managed Object Instances</vt:lpstr>
      <vt:lpstr>Extract of TS 28.622</vt:lpstr>
      <vt:lpstr>PM in TS 28.552</vt:lpstr>
      <vt:lpstr>Extract of TS 28.622</vt:lpstr>
      <vt:lpstr>PM in TS 28.552</vt:lpstr>
      <vt:lpstr>Thank you!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SA5 Status Report to SA#83  Charging Management (CH) Operation, Administration, Maintenance &amp; Provisioning (OAM&amp;P)</dc:title>
  <dc:creator>Thomas Tovinger</dc:creator>
  <cp:lastModifiedBy>Allwang, Christiane (Nokia - DE/Munich)</cp:lastModifiedBy>
  <cp:revision>429</cp:revision>
  <dcterms:created xsi:type="dcterms:W3CDTF">2019-03-13T01:38:36Z</dcterms:created>
  <dcterms:modified xsi:type="dcterms:W3CDTF">2021-12-09T10:32:00Z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0x0101003AA7AC0C743A294CADF60F661720E3E6</vt:lpwstr>
  </property>
  <property fmtid="{D5CDD505-2E9C-101B-9397-08002B2CF9AE}" pid="3" name="_2015_ms_pID_725343">
    <vt:lpwstr>(3)j5DyKr/9ztn2R3WhsbN2tKLwFsa7oHYXQVnp0tIZ/+0Hze0xIfyIprhkhhCA6/mLnwNF+9Ol
fB76OGGHaQsn4AtAra4o5hGlBf9SGcByym32dnNr8lTDugm9pcwSVqzVLW5t0oMSZcVdHbal
Bljy71TdMU67HjwQgF+NEZfTRH++lwzg/mElTNDOLZ0ccAJYay5QRiY4nTazwaNilIC6gWk4
+Tttt4q5J/KMLVGMrH</vt:lpwstr>
  </property>
  <property fmtid="{D5CDD505-2E9C-101B-9397-08002B2CF9AE}" pid="4" name="_2015_ms_pID_7253431">
    <vt:lpwstr>Ma2CcSAAA8Gnp4sZzsPs6puQz/kEo+IBvY1p+sfE8x0HrVm8jNjr6r
4rSETsFQHBkojDKwboIHtrf6OTxksvbHuFIYnWeemj8/3gVA3AQAOTIYKwgcsZRLkK2o3lYL
HD5/yJSH9MahXmEBP1ZdBAjjuWYmlxpu51eXsWGcXOIaVo+iAE6BJPrAt2KEIUF9pYMR2IWE
y0c10tiUADp3sKbpLKeEREOuxy0Z41x8HsY7</vt:lpwstr>
  </property>
  <property fmtid="{D5CDD505-2E9C-101B-9397-08002B2CF9AE}" pid="5" name="_readonly">
    <vt:lpwstr/>
  </property>
  <property fmtid="{D5CDD505-2E9C-101B-9397-08002B2CF9AE}" pid="6" name="_change">
    <vt:lpwstr/>
  </property>
  <property fmtid="{D5CDD505-2E9C-101B-9397-08002B2CF9AE}" pid="7" name="_full-control">
    <vt:lpwstr/>
  </property>
  <property fmtid="{D5CDD505-2E9C-101B-9397-08002B2CF9AE}" pid="8" name="sflag">
    <vt:lpwstr>1574815908</vt:lpwstr>
  </property>
  <property fmtid="{D5CDD505-2E9C-101B-9397-08002B2CF9AE}" pid="9" name="_2015_ms_pID_7253432">
    <vt:lpwstr>rSMWCN/yLONsXB4oX7szqmo=</vt:lpwstr>
  </property>
  <property fmtid="{D5CDD505-2E9C-101B-9397-08002B2CF9AE}" pid="10" name="MSIP_Label_b1aa2129-79ec-42c0-bfac-e5b7a0374572_Enabled">
    <vt:lpwstr>true</vt:lpwstr>
  </property>
  <property fmtid="{D5CDD505-2E9C-101B-9397-08002B2CF9AE}" pid="11" name="MSIP_Label_b1aa2129-79ec-42c0-bfac-e5b7a0374572_SetDate">
    <vt:lpwstr>2021-12-08T17:40:41Z</vt:lpwstr>
  </property>
  <property fmtid="{D5CDD505-2E9C-101B-9397-08002B2CF9AE}" pid="12" name="MSIP_Label_b1aa2129-79ec-42c0-bfac-e5b7a0374572_Method">
    <vt:lpwstr>Privileged</vt:lpwstr>
  </property>
  <property fmtid="{D5CDD505-2E9C-101B-9397-08002B2CF9AE}" pid="13" name="MSIP_Label_b1aa2129-79ec-42c0-bfac-e5b7a0374572_Name">
    <vt:lpwstr>b1aa2129-79ec-42c0-bfac-e5b7a0374572</vt:lpwstr>
  </property>
  <property fmtid="{D5CDD505-2E9C-101B-9397-08002B2CF9AE}" pid="14" name="MSIP_Label_b1aa2129-79ec-42c0-bfac-e5b7a0374572_SiteId">
    <vt:lpwstr>5d471751-9675-428d-917b-70f44f9630b0</vt:lpwstr>
  </property>
  <property fmtid="{D5CDD505-2E9C-101B-9397-08002B2CF9AE}" pid="15" name="MSIP_Label_b1aa2129-79ec-42c0-bfac-e5b7a0374572_ActionId">
    <vt:lpwstr>20566a1a-bc49-417c-8ba3-b5d6728141ff</vt:lpwstr>
  </property>
  <property fmtid="{D5CDD505-2E9C-101B-9397-08002B2CF9AE}" pid="16" name="MSIP_Label_b1aa2129-79ec-42c0-bfac-e5b7a0374572_ContentBits">
    <vt:lpwstr>0</vt:lpwstr>
  </property>
</Properties>
</file>