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17"/>
  </p:notesMasterIdLst>
  <p:handoutMasterIdLst>
    <p:handoutMasterId r:id="rId18"/>
  </p:handoutMasterIdLst>
  <p:sldIdLst>
    <p:sldId id="303" r:id="rId5"/>
    <p:sldId id="988" r:id="rId6"/>
    <p:sldId id="989" r:id="rId7"/>
    <p:sldId id="990" r:id="rId8"/>
    <p:sldId id="991" r:id="rId9"/>
    <p:sldId id="987" r:id="rId10"/>
    <p:sldId id="970" r:id="rId11"/>
    <p:sldId id="979" r:id="rId12"/>
    <p:sldId id="985" r:id="rId13"/>
    <p:sldId id="972" r:id="rId14"/>
    <p:sldId id="986" r:id="rId15"/>
    <p:sldId id="980" r:id="rId16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C88D0"/>
    <a:srgbClr val="2A6EA8"/>
    <a:srgbClr val="0000FF"/>
    <a:srgbClr val="FFFFCC"/>
    <a:srgbClr val="72AF2F"/>
    <a:srgbClr val="C1E442"/>
    <a:srgbClr val="FFFF99"/>
    <a:srgbClr val="C6D254"/>
    <a:srgbClr val="000000"/>
    <a:srgbClr val="B1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266" autoAdjust="0"/>
    <p:restoredTop sz="96411" autoAdjust="0"/>
  </p:normalViewPr>
  <p:slideViewPr>
    <p:cSldViewPr snapToGrid="0">
      <p:cViewPr varScale="1">
        <p:scale>
          <a:sx n="62" d="100"/>
          <a:sy n="62" d="100"/>
        </p:scale>
        <p:origin x="132" y="5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12/16/2021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12/16/2021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6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1031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9100" y="1579034"/>
            <a:ext cx="11353800" cy="4487333"/>
          </a:xfrm>
        </p:spPr>
        <p:txBody>
          <a:bodyPr/>
          <a:lstStyle>
            <a:lvl1pPr>
              <a:defRPr/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/>
              <a:t>Cliquez pour modifier le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9521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noProof="0" dirty="0"/>
              <a:t>Cliquez pour modifier le titre</a:t>
            </a:r>
          </a:p>
        </p:txBody>
      </p:sp>
    </p:spTree>
    <p:extLst>
      <p:ext uri="{BB962C8B-B14F-4D97-AF65-F5344CB8AC3E}">
        <p14:creationId xmlns:p14="http://schemas.microsoft.com/office/powerpoint/2010/main" val="2448796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10" Type="http://schemas.openxmlformats.org/officeDocument/2006/relationships/image" Target="../media/image5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075646" y="6376873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51192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 spc="300" dirty="0">
                <a:ea typeface="+mn-ea"/>
                <a:cs typeface="Arial" panose="020B0604020202020204" pitchFamily="34" charset="0"/>
              </a:rPr>
              <a:t>Discussion paper on conflict management</a:t>
            </a: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2021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40" r:id="rId3"/>
    <p:sldLayoutId id="2147483941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9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10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67678" y="2820444"/>
            <a:ext cx="8621712" cy="1468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r>
              <a:rPr lang="en-GB" altLang="zh-CN" sz="4400" b="1" dirty="0"/>
              <a:t>Pause points for ACCL</a:t>
            </a: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54990" y="4567459"/>
            <a:ext cx="8534400" cy="475059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667" dirty="0">
                <a:latin typeface="Arial" panose="020B0604020202020204" pitchFamily="34" charset="0"/>
              </a:rPr>
              <a:t>Lenovo, Motorola Mobility</a:t>
            </a:r>
          </a:p>
          <a:p>
            <a:pPr>
              <a:lnSpc>
                <a:spcPct val="80000"/>
              </a:lnSpc>
              <a:defRPr/>
            </a:pPr>
            <a:endParaRPr lang="en-GB" altLang="en-US" sz="2667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52463" y="228600"/>
            <a:ext cx="9102725" cy="492443"/>
          </a:xfrm>
        </p:spPr>
        <p:txBody>
          <a:bodyPr/>
          <a:lstStyle/>
          <a:p>
            <a:r>
              <a:rPr lang="fr-FR" sz="2800" dirty="0"/>
              <a:t>Example </a:t>
            </a:r>
            <a:r>
              <a:rPr lang="fr-FR" sz="2800" dirty="0" err="1"/>
              <a:t>conflict</a:t>
            </a:r>
            <a:r>
              <a:rPr lang="fr-FR" sz="2800" dirty="0"/>
              <a:t> – actions </a:t>
            </a:r>
            <a:r>
              <a:rPr lang="fr-FR" sz="2800" dirty="0" err="1"/>
              <a:t>from</a:t>
            </a:r>
            <a:r>
              <a:rPr lang="fr-FR" sz="2800" dirty="0"/>
              <a:t> multiple NF instances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F49E20-CAB2-4C33-BE78-3D2D0B5542EA}"/>
              </a:ext>
            </a:extLst>
          </p:cNvPr>
          <p:cNvSpPr txBox="1"/>
          <p:nvPr/>
        </p:nvSpPr>
        <p:spPr>
          <a:xfrm>
            <a:off x="3067050" y="5534611"/>
            <a:ext cx="6057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Different NF instances may suggest different actions for the same perceived cause causing different parts of the same network to behave differently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62842F4-B59C-4730-B84A-057857DCB5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866" y="1334379"/>
            <a:ext cx="8465906" cy="3893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0840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2E9306-DF56-4D86-A55D-672385E5F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of sub-optimal conflict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1C091C-5DD0-4359-8EC2-EAFFBC5BE1DB}"/>
              </a:ext>
            </a:extLst>
          </p:cNvPr>
          <p:cNvSpPr txBox="1"/>
          <p:nvPr/>
        </p:nvSpPr>
        <p:spPr>
          <a:xfrm>
            <a:off x="8089900" y="3181350"/>
            <a:ext cx="346075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In this case not all decisions may be needed </a:t>
            </a:r>
          </a:p>
          <a:p>
            <a:endParaRPr lang="en-GB" dirty="0"/>
          </a:p>
          <a:p>
            <a:r>
              <a:rPr lang="en-GB" dirty="0"/>
              <a:t>OAM should coordinate such behaviour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A9804E1-FEC8-48B5-A53F-16ECEE71AD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6478" y="1464273"/>
            <a:ext cx="6025457" cy="412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9864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52463" y="228600"/>
            <a:ext cx="9102725" cy="492443"/>
          </a:xfrm>
        </p:spPr>
        <p:txBody>
          <a:bodyPr/>
          <a:lstStyle/>
          <a:p>
            <a:r>
              <a:rPr lang="fr-FR" sz="3200" dirty="0"/>
              <a:t>Objectives of the SID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8D868C-67EF-4C34-AAF3-192E04BCAC9A}"/>
              </a:ext>
            </a:extLst>
          </p:cNvPr>
          <p:cNvSpPr txBox="1"/>
          <p:nvPr/>
        </p:nvSpPr>
        <p:spPr>
          <a:xfrm>
            <a:off x="495300" y="1028700"/>
            <a:ext cx="9594850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hangingPunct="0">
              <a:spcAft>
                <a:spcPts val="900"/>
              </a:spcAft>
            </a:pPr>
            <a:r>
              <a:rPr lang="en-GB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key objectives would be 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hangingPunct="0"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en-GB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Identifications of scenarios that result in possible conflicts between closed loops in the management plane or in the control plane (NWDAF assisted closed loops) and requirements towards possible resolutions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hangingPunct="0"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en-GB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Mechanisms for coordinating various aspects, such as but not limited to: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50913" lvl="1" indent="-342900">
              <a:buFont typeface="Symbol" panose="05050102010706020507" pitchFamily="18" charset="2"/>
              <a:buChar char=""/>
            </a:pPr>
            <a:r>
              <a:rPr lang="en-GB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Enabler for goal configuration coordination of closed loops in management and control plane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50913" lvl="1" indent="-342900">
              <a:buFont typeface="Symbol" panose="05050102010706020507" pitchFamily="18" charset="2"/>
              <a:buChar char=""/>
            </a:pPr>
            <a:r>
              <a:rPr lang="en-GB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Enablers for pre and post execution coordination in closed loops in management and control plane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50913" lvl="1" indent="-342900">
              <a:buFont typeface="Symbol" panose="05050102010706020507" pitchFamily="18" charset="2"/>
              <a:buChar char=""/>
            </a:pPr>
            <a:r>
              <a:rPr lang="en-US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Enablers for management plane coordination of NF actions </a:t>
            </a:r>
          </a:p>
          <a:p>
            <a:pPr marL="950913" lvl="1" indent="-342900">
              <a:spcAft>
                <a:spcPts val="900"/>
              </a:spcAft>
              <a:buFont typeface="Symbol" panose="05050102010706020507" pitchFamily="18" charset="2"/>
              <a:buChar char=""/>
            </a:pPr>
            <a:r>
              <a:rPr lang="en-GB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Enabling coordination at the NF 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3763" lvl="1" indent="-285750">
              <a:buFontTx/>
              <a:buChar char="-"/>
            </a:pPr>
            <a:endParaRPr lang="en-GB" dirty="0"/>
          </a:p>
          <a:p>
            <a:pPr marL="893763" lvl="1" indent="-285750">
              <a:buFontTx/>
              <a:buChar char="-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07804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722668" y="-31451"/>
            <a:ext cx="9102725" cy="1143000"/>
          </a:xfrm>
        </p:spPr>
        <p:txBody>
          <a:bodyPr/>
          <a:lstStyle/>
          <a:p>
            <a:r>
              <a:rPr lang="fr-FR" dirty="0" err="1"/>
              <a:t>Rationale</a:t>
            </a:r>
            <a:endParaRPr lang="fr-FR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0BB05F8-AE80-480C-8C97-4B8A1C91D746}"/>
              </a:ext>
            </a:extLst>
          </p:cNvPr>
          <p:cNvSpPr txBox="1"/>
          <p:nvPr/>
        </p:nvSpPr>
        <p:spPr>
          <a:xfrm>
            <a:off x="4416139" y="3427560"/>
            <a:ext cx="1715785" cy="907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RAN Vendor 1</a:t>
            </a:r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181533A-628F-4C4F-950A-4015359A1482}"/>
              </a:ext>
            </a:extLst>
          </p:cNvPr>
          <p:cNvSpPr txBox="1"/>
          <p:nvPr/>
        </p:nvSpPr>
        <p:spPr>
          <a:xfrm>
            <a:off x="1228615" y="3311896"/>
            <a:ext cx="1715785" cy="907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RAN Vendor 2</a:t>
            </a:r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608BD98-7111-4413-A407-D126C94C9A83}"/>
              </a:ext>
            </a:extLst>
          </p:cNvPr>
          <p:cNvSpPr txBox="1"/>
          <p:nvPr/>
        </p:nvSpPr>
        <p:spPr>
          <a:xfrm>
            <a:off x="7603663" y="3139687"/>
            <a:ext cx="1715785" cy="907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Core Vendor 3</a:t>
            </a:r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8C4ED2E-FF87-40F7-8BC3-6E06D287A074}"/>
              </a:ext>
            </a:extLst>
          </p:cNvPr>
          <p:cNvSpPr/>
          <p:nvPr/>
        </p:nvSpPr>
        <p:spPr bwMode="auto">
          <a:xfrm>
            <a:off x="4931559" y="3685583"/>
            <a:ext cx="544531" cy="556906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ACCL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7E607AC-66AA-4E13-8814-74ABF6354686}"/>
              </a:ext>
            </a:extLst>
          </p:cNvPr>
          <p:cNvSpPr/>
          <p:nvPr/>
        </p:nvSpPr>
        <p:spPr bwMode="auto">
          <a:xfrm>
            <a:off x="1814241" y="3593658"/>
            <a:ext cx="544531" cy="556906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ACCL</a:t>
            </a: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2402C46-D514-4490-9C3C-6DF359843F34}"/>
              </a:ext>
            </a:extLst>
          </p:cNvPr>
          <p:cNvSpPr/>
          <p:nvPr/>
        </p:nvSpPr>
        <p:spPr bwMode="auto">
          <a:xfrm>
            <a:off x="8189289" y="3404907"/>
            <a:ext cx="544531" cy="556906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ACCL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E44D10C-8D44-45E3-94CE-594E56178CCB}"/>
              </a:ext>
            </a:extLst>
          </p:cNvPr>
          <p:cNvSpPr txBox="1"/>
          <p:nvPr/>
        </p:nvSpPr>
        <p:spPr>
          <a:xfrm>
            <a:off x="4304835" y="1999318"/>
            <a:ext cx="1715785" cy="5078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err="1"/>
              <a:t>NSIMnSP</a:t>
            </a:r>
            <a:endParaRPr lang="en-GB" dirty="0"/>
          </a:p>
          <a:p>
            <a:pPr algn="ctr"/>
            <a:endParaRPr lang="en-GB" dirty="0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F62B0C85-67A3-498A-BF17-686D276525EB}"/>
              </a:ext>
            </a:extLst>
          </p:cNvPr>
          <p:cNvCxnSpPr>
            <a:stCxn id="12" idx="2"/>
            <a:endCxn id="7" idx="0"/>
          </p:cNvCxnSpPr>
          <p:nvPr/>
        </p:nvCxnSpPr>
        <p:spPr bwMode="auto">
          <a:xfrm flipH="1">
            <a:off x="2086508" y="2507149"/>
            <a:ext cx="3076220" cy="80474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A997B7D-BF97-47F1-BD7E-C806ED3D4FF8}"/>
              </a:ext>
            </a:extLst>
          </p:cNvPr>
          <p:cNvCxnSpPr>
            <a:cxnSpLocks/>
            <a:stCxn id="12" idx="2"/>
            <a:endCxn id="6" idx="0"/>
          </p:cNvCxnSpPr>
          <p:nvPr/>
        </p:nvCxnSpPr>
        <p:spPr bwMode="auto">
          <a:xfrm>
            <a:off x="5162728" y="2507149"/>
            <a:ext cx="111304" cy="92041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2C94731-F12F-4822-9690-C9AA75F28A73}"/>
              </a:ext>
            </a:extLst>
          </p:cNvPr>
          <p:cNvCxnSpPr>
            <a:cxnSpLocks/>
            <a:stCxn id="12" idx="2"/>
            <a:endCxn id="8" idx="0"/>
          </p:cNvCxnSpPr>
          <p:nvPr/>
        </p:nvCxnSpPr>
        <p:spPr bwMode="auto">
          <a:xfrm>
            <a:off x="5162728" y="2507149"/>
            <a:ext cx="3298828" cy="63253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Rectangle: Single Corner Rounded 22">
            <a:extLst>
              <a:ext uri="{FF2B5EF4-FFF2-40B4-BE49-F238E27FC236}">
                <a16:creationId xmlns:a16="http://schemas.microsoft.com/office/drawing/2014/main" id="{E2247732-D2A6-4D61-B416-CF9B8C29D4E1}"/>
              </a:ext>
            </a:extLst>
          </p:cNvPr>
          <p:cNvSpPr/>
          <p:nvPr/>
        </p:nvSpPr>
        <p:spPr bwMode="auto">
          <a:xfrm>
            <a:off x="1299645" y="4529218"/>
            <a:ext cx="8352890" cy="319020"/>
          </a:xfrm>
          <a:prstGeom prst="round1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NSI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56077BF-6FBA-4DA9-A4BC-721D077BE0BA}"/>
              </a:ext>
            </a:extLst>
          </p:cNvPr>
          <p:cNvCxnSpPr>
            <a:cxnSpLocks/>
            <a:stCxn id="7" idx="2"/>
          </p:cNvCxnSpPr>
          <p:nvPr/>
        </p:nvCxnSpPr>
        <p:spPr bwMode="auto">
          <a:xfrm>
            <a:off x="2086508" y="4219837"/>
            <a:ext cx="0" cy="3164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FB67F32D-D76A-4300-9C07-32E29014CA82}"/>
              </a:ext>
            </a:extLst>
          </p:cNvPr>
          <p:cNvCxnSpPr>
            <a:cxnSpLocks/>
          </p:cNvCxnSpPr>
          <p:nvPr/>
        </p:nvCxnSpPr>
        <p:spPr bwMode="auto">
          <a:xfrm>
            <a:off x="5274031" y="4335501"/>
            <a:ext cx="0" cy="20082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B2FA30E4-F9D2-40E2-9275-B13F449DEEDD}"/>
              </a:ext>
            </a:extLst>
          </p:cNvPr>
          <p:cNvCxnSpPr>
            <a:cxnSpLocks/>
            <a:stCxn id="8" idx="2"/>
          </p:cNvCxnSpPr>
          <p:nvPr/>
        </p:nvCxnSpPr>
        <p:spPr bwMode="auto">
          <a:xfrm flipH="1">
            <a:off x="8461554" y="4047628"/>
            <a:ext cx="2" cy="486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84BFCE27-8D3A-4A58-AD8D-D2AC381FC850}"/>
              </a:ext>
            </a:extLst>
          </p:cNvPr>
          <p:cNvSpPr txBox="1"/>
          <p:nvPr/>
        </p:nvSpPr>
        <p:spPr>
          <a:xfrm>
            <a:off x="1417833" y="5137324"/>
            <a:ext cx="87124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/>
              <a:t>Closed loops implemented by a vendor are now deciding how to change an operator network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5102F2E-4AB6-418E-AA46-52FD9DD6549E}"/>
              </a:ext>
            </a:extLst>
          </p:cNvPr>
          <p:cNvSpPr txBox="1"/>
          <p:nvPr/>
        </p:nvSpPr>
        <p:spPr>
          <a:xfrm>
            <a:off x="10263883" y="3404907"/>
            <a:ext cx="13851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Vendor implemented ACCLs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9EC42BF-AFC7-46CC-84C2-D0C41463B4AF}"/>
              </a:ext>
            </a:extLst>
          </p:cNvPr>
          <p:cNvCxnSpPr>
            <a:stCxn id="11" idx="6"/>
            <a:endCxn id="33" idx="1"/>
          </p:cNvCxnSpPr>
          <p:nvPr/>
        </p:nvCxnSpPr>
        <p:spPr bwMode="auto">
          <a:xfrm>
            <a:off x="8733820" y="3683360"/>
            <a:ext cx="1530063" cy="9087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34B4BF87-9D79-424D-AD93-F798B8A16420}"/>
              </a:ext>
            </a:extLst>
          </p:cNvPr>
          <p:cNvCxnSpPr>
            <a:cxnSpLocks/>
            <a:stCxn id="9" idx="6"/>
            <a:endCxn id="33" idx="1"/>
          </p:cNvCxnSpPr>
          <p:nvPr/>
        </p:nvCxnSpPr>
        <p:spPr bwMode="auto">
          <a:xfrm flipV="1">
            <a:off x="5476090" y="3774239"/>
            <a:ext cx="4787793" cy="18979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FE8E3A7E-EF6F-44FA-9913-032A55C9E2CB}"/>
              </a:ext>
            </a:extLst>
          </p:cNvPr>
          <p:cNvCxnSpPr>
            <a:cxnSpLocks/>
            <a:stCxn id="10" idx="6"/>
          </p:cNvCxnSpPr>
          <p:nvPr/>
        </p:nvCxnSpPr>
        <p:spPr bwMode="auto">
          <a:xfrm flipV="1">
            <a:off x="2358772" y="3756447"/>
            <a:ext cx="7771547" cy="1156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4140952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B31D4BD-26E1-4DB1-B076-01B962E093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579034"/>
            <a:ext cx="11353800" cy="2284049"/>
          </a:xfrm>
        </p:spPr>
        <p:txBody>
          <a:bodyPr/>
          <a:lstStyle/>
          <a:p>
            <a:r>
              <a:rPr lang="en-GB" dirty="0"/>
              <a:t>Testing – but testing in simulation is different from live network operation</a:t>
            </a:r>
          </a:p>
          <a:p>
            <a:r>
              <a:rPr lang="en-GB" dirty="0"/>
              <a:t>Disable – means no automation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9B45525-95FB-4773-90F3-306DBF3ED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option does the operator have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D7B1F07-A994-4B4F-A561-35948C5BAA21}"/>
              </a:ext>
            </a:extLst>
          </p:cNvPr>
          <p:cNvSpPr txBox="1"/>
          <p:nvPr/>
        </p:nvSpPr>
        <p:spPr>
          <a:xfrm>
            <a:off x="1972638" y="3996647"/>
            <a:ext cx="75891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/>
              <a:t>Proposal</a:t>
            </a:r>
            <a:r>
              <a:rPr lang="en-GB" sz="3200" dirty="0"/>
              <a:t>: Review the actions of the ACCL is about to execute, till you trust the ACCL and then let it run</a:t>
            </a:r>
          </a:p>
        </p:txBody>
      </p:sp>
    </p:spTree>
    <p:extLst>
      <p:ext uri="{BB962C8B-B14F-4D97-AF65-F5344CB8AC3E}">
        <p14:creationId xmlns:p14="http://schemas.microsoft.com/office/powerpoint/2010/main" val="22374597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1D738CA-8603-4CEC-9E2C-C8FE67014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Pause points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AF5D1BA-C634-41DD-9D7E-0B2406095C07}"/>
              </a:ext>
            </a:extLst>
          </p:cNvPr>
          <p:cNvSpPr txBox="1"/>
          <p:nvPr/>
        </p:nvSpPr>
        <p:spPr>
          <a:xfrm>
            <a:off x="2080202" y="5183624"/>
            <a:ext cx="788869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solidFill>
                  <a:schemeClr val="tx2"/>
                </a:solidFill>
              </a:rPr>
              <a:t>Solution: The operator can enable a pause for review after execution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6C17F0B-0F92-4217-B9C8-AC3B3820E30A}"/>
              </a:ext>
            </a:extLst>
          </p:cNvPr>
          <p:cNvSpPr/>
          <p:nvPr/>
        </p:nvSpPr>
        <p:spPr>
          <a:xfrm>
            <a:off x="3332607" y="2738015"/>
            <a:ext cx="1895475" cy="9525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rgbClr val="004A8D"/>
                </a:solidFill>
              </a:rPr>
              <a:t>CL Execution stage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E12334A-2514-419B-868E-B97FF346DB06}"/>
              </a:ext>
            </a:extLst>
          </p:cNvPr>
          <p:cNvSpPr/>
          <p:nvPr/>
        </p:nvSpPr>
        <p:spPr>
          <a:xfrm>
            <a:off x="6582980" y="2790587"/>
            <a:ext cx="1693442" cy="847356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004A8D"/>
                </a:solidFill>
              </a:rPr>
              <a:t>Network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91D2478C-9CD8-4C51-A495-9185261E9AB1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5228082" y="3214265"/>
            <a:ext cx="1179806" cy="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5EE0C1B0-C0ED-4357-95DD-BFD75082BCCA}"/>
              </a:ext>
            </a:extLst>
          </p:cNvPr>
          <p:cNvSpPr/>
          <p:nvPr/>
        </p:nvSpPr>
        <p:spPr>
          <a:xfrm>
            <a:off x="5714978" y="2966615"/>
            <a:ext cx="238125" cy="45472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 err="1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8884DD4E-09F3-44D0-BC0F-06CEB9877836}"/>
              </a:ext>
            </a:extLst>
          </p:cNvPr>
          <p:cNvCxnSpPr/>
          <p:nvPr/>
        </p:nvCxnSpPr>
        <p:spPr>
          <a:xfrm flipV="1">
            <a:off x="5714978" y="2147465"/>
            <a:ext cx="0" cy="106680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207CF61-CFFF-4A85-B1CA-8D3F39EE3430}"/>
              </a:ext>
            </a:extLst>
          </p:cNvPr>
          <p:cNvCxnSpPr>
            <a:cxnSpLocks/>
          </p:cNvCxnSpPr>
          <p:nvPr/>
        </p:nvCxnSpPr>
        <p:spPr>
          <a:xfrm>
            <a:off x="5942033" y="2195059"/>
            <a:ext cx="11071" cy="1019206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08AA228D-4315-4F7A-95DD-4D43F95D5021}"/>
              </a:ext>
            </a:extLst>
          </p:cNvPr>
          <p:cNvSpPr txBox="1"/>
          <p:nvPr/>
        </p:nvSpPr>
        <p:spPr>
          <a:xfrm>
            <a:off x="4208906" y="2010393"/>
            <a:ext cx="13309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tx2"/>
                </a:solidFill>
              </a:rPr>
              <a:t>Notification of pause point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8909720-B547-48DC-88B8-EC5B258DD93E}"/>
              </a:ext>
            </a:extLst>
          </p:cNvPr>
          <p:cNvSpPr txBox="1"/>
          <p:nvPr/>
        </p:nvSpPr>
        <p:spPr>
          <a:xfrm>
            <a:off x="6117125" y="1993555"/>
            <a:ext cx="16159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tx2"/>
                </a:solidFill>
              </a:rPr>
              <a:t>Approval</a:t>
            </a:r>
          </a:p>
          <a:p>
            <a:r>
              <a:rPr lang="en-GB" sz="1400" dirty="0">
                <a:solidFill>
                  <a:schemeClr val="tx2"/>
                </a:solidFill>
              </a:rPr>
              <a:t>for resuming the CL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EEDFAAC-0D5B-4499-9B93-238349074FF6}"/>
              </a:ext>
            </a:extLst>
          </p:cNvPr>
          <p:cNvCxnSpPr/>
          <p:nvPr/>
        </p:nvCxnSpPr>
        <p:spPr>
          <a:xfrm>
            <a:off x="5953103" y="3362178"/>
            <a:ext cx="142897" cy="900333"/>
          </a:xfrm>
          <a:prstGeom prst="line">
            <a:avLst/>
          </a:prstGeom>
          <a:ln>
            <a:solidFill>
              <a:schemeClr val="tx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DF163E57-C8C0-4BC5-9D6C-236D6CA9B17B}"/>
              </a:ext>
            </a:extLst>
          </p:cNvPr>
          <p:cNvSpPr txBox="1"/>
          <p:nvPr/>
        </p:nvSpPr>
        <p:spPr>
          <a:xfrm>
            <a:off x="6117126" y="4262511"/>
            <a:ext cx="17045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solidFill>
                  <a:schemeClr val="tx2"/>
                </a:solidFill>
              </a:rPr>
              <a:t>The consumer can enable a pause-point for changes to NF1</a:t>
            </a:r>
          </a:p>
        </p:txBody>
      </p:sp>
      <p:sp>
        <p:nvSpPr>
          <p:cNvPr id="15" name="Speech Bubble: Oval 14">
            <a:extLst>
              <a:ext uri="{FF2B5EF4-FFF2-40B4-BE49-F238E27FC236}">
                <a16:creationId xmlns:a16="http://schemas.microsoft.com/office/drawing/2014/main" id="{0D20AE9E-F9CA-4360-899E-7B1876AF8574}"/>
              </a:ext>
            </a:extLst>
          </p:cNvPr>
          <p:cNvSpPr/>
          <p:nvPr/>
        </p:nvSpPr>
        <p:spPr>
          <a:xfrm>
            <a:off x="3414315" y="1236649"/>
            <a:ext cx="1425162" cy="866088"/>
          </a:xfrm>
          <a:prstGeom prst="wedgeEllipseCallout">
            <a:avLst>
              <a:gd name="adj1" fmla="val 109646"/>
              <a:gd name="adj2" fmla="val 176415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100" dirty="0"/>
              <a:t>Change attribute X for NF1</a:t>
            </a:r>
          </a:p>
        </p:txBody>
      </p:sp>
    </p:spTree>
    <p:extLst>
      <p:ext uri="{BB962C8B-B14F-4D97-AF65-F5344CB8AC3E}">
        <p14:creationId xmlns:p14="http://schemas.microsoft.com/office/powerpoint/2010/main" val="1755363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11" grpId="0"/>
      <p:bldP spid="12" grpId="0"/>
      <p:bldP spid="14" grpId="0"/>
      <p:bldP spid="15" grpId="0" animBg="1"/>
      <p:bldP spid="15" grpId="1" animBg="1"/>
      <p:bldP spid="15" grpId="2" animBg="1"/>
      <p:bldP spid="15" grpId="3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A793044-B616-49E3-B6D0-3385F0E88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Solution options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C202B9B-17A6-4227-AE6B-BF51C1EBB7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1579034"/>
            <a:ext cx="11353800" cy="822259"/>
          </a:xfrm>
        </p:spPr>
        <p:txBody>
          <a:bodyPr/>
          <a:lstStyle/>
          <a:p>
            <a:pPr marL="0" indent="0">
              <a:buSzPct val="100000"/>
              <a:buNone/>
            </a:pPr>
            <a:r>
              <a:rPr lang="de-DE" sz="2000" b="1" dirty="0"/>
              <a:t>Option 1: </a:t>
            </a:r>
            <a:r>
              <a:rPr lang="de-DE" sz="2000" dirty="0"/>
              <a:t>A </a:t>
            </a:r>
            <a:r>
              <a:rPr lang="de-DE" sz="2000" dirty="0" err="1"/>
              <a:t>filter</a:t>
            </a:r>
            <a:r>
              <a:rPr lang="de-DE" sz="2000" dirty="0"/>
              <a:t> </a:t>
            </a:r>
            <a:r>
              <a:rPr lang="de-DE" sz="2000" dirty="0" err="1"/>
              <a:t>text</a:t>
            </a:r>
            <a:r>
              <a:rPr lang="de-DE" sz="2000" dirty="0"/>
              <a:t> </a:t>
            </a:r>
            <a:r>
              <a:rPr lang="de-DE" sz="2000" dirty="0" err="1"/>
              <a:t>associated</a:t>
            </a:r>
            <a:r>
              <a:rPr lang="de-DE" sz="2000" dirty="0"/>
              <a:t> </a:t>
            </a:r>
            <a:r>
              <a:rPr lang="de-DE" sz="2000" dirty="0" err="1"/>
              <a:t>with</a:t>
            </a:r>
            <a:r>
              <a:rPr lang="de-DE" sz="2000" dirty="0"/>
              <a:t> an ACCL. </a:t>
            </a:r>
            <a:r>
              <a:rPr lang="de-DE" sz="2000" dirty="0" err="1"/>
              <a:t>If</a:t>
            </a:r>
            <a:r>
              <a:rPr lang="de-DE" sz="2000" dirty="0"/>
              <a:t> </a:t>
            </a:r>
            <a:r>
              <a:rPr lang="de-DE" sz="2000" dirty="0" err="1"/>
              <a:t>the</a:t>
            </a:r>
            <a:r>
              <a:rPr lang="de-DE" sz="2000" dirty="0"/>
              <a:t> </a:t>
            </a:r>
            <a:r>
              <a:rPr lang="de-DE" sz="2000" dirty="0" err="1"/>
              <a:t>text</a:t>
            </a:r>
            <a:r>
              <a:rPr lang="de-DE" sz="2000" dirty="0"/>
              <a:t> </a:t>
            </a:r>
            <a:r>
              <a:rPr lang="de-DE" sz="2000" dirty="0" err="1"/>
              <a:t>matches</a:t>
            </a:r>
            <a:r>
              <a:rPr lang="de-DE" sz="2000" dirty="0"/>
              <a:t> </a:t>
            </a:r>
            <a:r>
              <a:rPr lang="de-DE" sz="2000" dirty="0" err="1"/>
              <a:t>execution</a:t>
            </a:r>
            <a:r>
              <a:rPr lang="de-DE" sz="2000" dirty="0"/>
              <a:t> </a:t>
            </a:r>
            <a:r>
              <a:rPr lang="de-DE" sz="2000" dirty="0" err="1"/>
              <a:t>stage</a:t>
            </a:r>
            <a:r>
              <a:rPr lang="de-DE" sz="2000" dirty="0"/>
              <a:t> </a:t>
            </a:r>
            <a:r>
              <a:rPr lang="de-DE" sz="2000" dirty="0" err="1"/>
              <a:t>output</a:t>
            </a:r>
            <a:r>
              <a:rPr lang="de-DE" sz="2000" dirty="0"/>
              <a:t> </a:t>
            </a:r>
            <a:r>
              <a:rPr lang="de-DE" sz="2000" dirty="0" err="1"/>
              <a:t>the</a:t>
            </a:r>
            <a:r>
              <a:rPr lang="de-DE" sz="2000" dirty="0"/>
              <a:t> ACCL a </a:t>
            </a:r>
            <a:r>
              <a:rPr lang="de-DE" sz="2000" dirty="0" err="1"/>
              <a:t>notification</a:t>
            </a:r>
            <a:r>
              <a:rPr lang="de-DE" sz="2000" dirty="0"/>
              <a:t> </a:t>
            </a:r>
            <a:r>
              <a:rPr lang="de-DE" sz="2000" dirty="0" err="1"/>
              <a:t>is</a:t>
            </a:r>
            <a:r>
              <a:rPr lang="de-DE" sz="2000" dirty="0"/>
              <a:t> </a:t>
            </a:r>
            <a:r>
              <a:rPr lang="de-DE" sz="2000" dirty="0" err="1"/>
              <a:t>sent</a:t>
            </a:r>
            <a:r>
              <a:rPr lang="de-DE" sz="2000" dirty="0"/>
              <a:t>. </a:t>
            </a:r>
          </a:p>
          <a:p>
            <a:pPr marL="0" indent="0">
              <a:buSzPct val="100000"/>
              <a:buNone/>
            </a:pPr>
            <a:endParaRPr lang="de-DE" sz="2000" dirty="0"/>
          </a:p>
          <a:p>
            <a:pPr marL="0" indent="0">
              <a:buSzPct val="100000"/>
              <a:buNone/>
            </a:pPr>
            <a:r>
              <a:rPr lang="de-DE" sz="2000" dirty="0" err="1"/>
              <a:t>If</a:t>
            </a:r>
            <a:r>
              <a:rPr lang="de-DE" sz="2000" dirty="0"/>
              <a:t> </a:t>
            </a:r>
            <a:r>
              <a:rPr lang="de-DE" sz="2000" dirty="0" err="1"/>
              <a:t>empty</a:t>
            </a:r>
            <a:r>
              <a:rPr lang="de-DE" sz="2000" dirty="0"/>
              <a:t> pause </a:t>
            </a:r>
            <a:r>
              <a:rPr lang="de-DE" sz="2000" dirty="0" err="1"/>
              <a:t>is</a:t>
            </a:r>
            <a:r>
              <a:rPr lang="de-DE" sz="2000" dirty="0"/>
              <a:t> disabled. </a:t>
            </a:r>
          </a:p>
          <a:p>
            <a:pPr marL="0" indent="0">
              <a:buSzPct val="100000"/>
              <a:buNone/>
            </a:pPr>
            <a:endParaRPr lang="de-DE" sz="2000" dirty="0"/>
          </a:p>
          <a:p>
            <a:pPr marL="0" indent="0">
              <a:buSzPct val="100000"/>
              <a:buNone/>
            </a:pPr>
            <a:r>
              <a:rPr lang="de-DE" sz="2000" b="1" dirty="0"/>
              <a:t>Option 2: </a:t>
            </a:r>
            <a:r>
              <a:rPr lang="de-DE" sz="2000" dirty="0"/>
              <a:t>A </a:t>
            </a:r>
            <a:r>
              <a:rPr lang="en-GB" sz="2000" dirty="0"/>
              <a:t>datatype</a:t>
            </a:r>
            <a:r>
              <a:rPr lang="de-DE" sz="2000" dirty="0"/>
              <a:t> </a:t>
            </a:r>
            <a:r>
              <a:rPr lang="de-DE" sz="2000" dirty="0" err="1"/>
              <a:t>with</a:t>
            </a:r>
            <a:r>
              <a:rPr lang="de-DE" sz="2000" dirty="0"/>
              <a:t> MOI FQDN </a:t>
            </a:r>
            <a:r>
              <a:rPr lang="de-DE" sz="2000" dirty="0" err="1"/>
              <a:t>or</a:t>
            </a:r>
            <a:r>
              <a:rPr lang="de-DE" sz="2000" dirty="0"/>
              <a:t> ID and Attribute in </a:t>
            </a:r>
            <a:r>
              <a:rPr lang="de-DE" sz="2000" dirty="0" err="1"/>
              <a:t>the</a:t>
            </a:r>
            <a:r>
              <a:rPr lang="de-DE" sz="2000" dirty="0"/>
              <a:t> MOI </a:t>
            </a:r>
            <a:r>
              <a:rPr lang="en-GB" sz="2000" dirty="0"/>
              <a:t>associated</a:t>
            </a:r>
            <a:r>
              <a:rPr lang="de-DE" sz="2000" dirty="0"/>
              <a:t> </a:t>
            </a:r>
            <a:r>
              <a:rPr lang="de-DE" sz="2000" dirty="0" err="1"/>
              <a:t>to</a:t>
            </a:r>
            <a:r>
              <a:rPr lang="de-DE" sz="2000" dirty="0"/>
              <a:t> an ACCL. </a:t>
            </a:r>
            <a:r>
              <a:rPr lang="de-DE" sz="2000" dirty="0" err="1"/>
              <a:t>When</a:t>
            </a:r>
            <a:r>
              <a:rPr lang="de-DE" sz="2000" dirty="0"/>
              <a:t> </a:t>
            </a:r>
            <a:r>
              <a:rPr lang="de-DE" sz="2000" dirty="0" err="1"/>
              <a:t>the</a:t>
            </a:r>
            <a:r>
              <a:rPr lang="de-DE" sz="2000" dirty="0"/>
              <a:t> ACCL </a:t>
            </a:r>
            <a:r>
              <a:rPr lang="de-DE" sz="2000" dirty="0" err="1"/>
              <a:t>modifies</a:t>
            </a:r>
            <a:r>
              <a:rPr lang="de-DE" sz="2000" dirty="0"/>
              <a:t> </a:t>
            </a:r>
            <a:r>
              <a:rPr lang="de-DE" sz="2000" dirty="0" err="1"/>
              <a:t>that</a:t>
            </a:r>
            <a:r>
              <a:rPr lang="de-DE" sz="2000" dirty="0"/>
              <a:t> </a:t>
            </a:r>
            <a:r>
              <a:rPr lang="de-DE" sz="2000" dirty="0" err="1"/>
              <a:t>attribute</a:t>
            </a:r>
            <a:r>
              <a:rPr lang="de-DE" sz="2000" dirty="0"/>
              <a:t> </a:t>
            </a:r>
            <a:r>
              <a:rPr lang="de-DE" sz="2000" dirty="0" err="1"/>
              <a:t>of</a:t>
            </a:r>
            <a:r>
              <a:rPr lang="de-DE" sz="2000" dirty="0"/>
              <a:t> </a:t>
            </a:r>
            <a:r>
              <a:rPr lang="de-DE" sz="2000" dirty="0" err="1"/>
              <a:t>the</a:t>
            </a:r>
            <a:r>
              <a:rPr lang="de-DE" sz="2000" dirty="0"/>
              <a:t> MOI a </a:t>
            </a:r>
            <a:r>
              <a:rPr lang="de-DE" sz="2000" dirty="0" err="1"/>
              <a:t>notification</a:t>
            </a:r>
            <a:r>
              <a:rPr lang="de-DE" sz="2000" dirty="0"/>
              <a:t> </a:t>
            </a:r>
            <a:r>
              <a:rPr lang="de-DE" sz="2000" dirty="0" err="1"/>
              <a:t>is</a:t>
            </a:r>
            <a:r>
              <a:rPr lang="de-DE" sz="2000" dirty="0"/>
              <a:t> </a:t>
            </a:r>
            <a:r>
              <a:rPr lang="de-DE" sz="2000" dirty="0" err="1"/>
              <a:t>sent</a:t>
            </a:r>
            <a:r>
              <a:rPr lang="de-DE" sz="2000" dirty="0"/>
              <a:t>.  </a:t>
            </a:r>
          </a:p>
          <a:p>
            <a:pPr marL="0" indent="0">
              <a:buSzPct val="100000"/>
              <a:buNone/>
            </a:pPr>
            <a:endParaRPr lang="de-DE" sz="2000" dirty="0"/>
          </a:p>
          <a:p>
            <a:pPr marL="0" indent="0">
              <a:buSzPct val="100000"/>
              <a:buNone/>
            </a:pPr>
            <a:r>
              <a:rPr lang="de-DE" sz="2000" dirty="0" err="1"/>
              <a:t>If</a:t>
            </a:r>
            <a:r>
              <a:rPr lang="de-DE" sz="2000" dirty="0"/>
              <a:t> NULL pause </a:t>
            </a:r>
            <a:r>
              <a:rPr lang="de-DE" sz="2000" dirty="0" err="1"/>
              <a:t>is</a:t>
            </a:r>
            <a:r>
              <a:rPr lang="de-DE" sz="2000" dirty="0"/>
              <a:t> disabled.</a:t>
            </a:r>
          </a:p>
          <a:p>
            <a:pPr marL="0" indent="0">
              <a:buSzPct val="100000"/>
              <a:buNone/>
            </a:pPr>
            <a:endParaRPr lang="fr-FR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2B775E-7A99-4FF4-A8E8-99358F42B295}"/>
              </a:ext>
            </a:extLst>
          </p:cNvPr>
          <p:cNvSpPr txBox="1"/>
          <p:nvPr/>
        </p:nvSpPr>
        <p:spPr>
          <a:xfrm>
            <a:off x="419100" y="5278966"/>
            <a:ext cx="108700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/>
              <a:t>Proposal: Option 2 is preferred – but open to discussion</a:t>
            </a:r>
          </a:p>
        </p:txBody>
      </p:sp>
    </p:spTree>
    <p:extLst>
      <p:ext uri="{BB962C8B-B14F-4D97-AF65-F5344CB8AC3E}">
        <p14:creationId xmlns:p14="http://schemas.microsoft.com/office/powerpoint/2010/main" val="1453245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67678" y="2820444"/>
            <a:ext cx="8621712" cy="1468438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r>
              <a:rPr lang="en-GB" altLang="zh-CN" sz="4400" b="1" dirty="0"/>
              <a:t>Discussion paper on Conflict Management SID proposal</a:t>
            </a: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54990" y="4567459"/>
            <a:ext cx="8534400" cy="475059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667" dirty="0">
                <a:latin typeface="Arial" panose="020B0604020202020204" pitchFamily="34" charset="0"/>
              </a:rPr>
              <a:t>Lenovo, Motorola Mobility</a:t>
            </a:r>
          </a:p>
          <a:p>
            <a:pPr>
              <a:lnSpc>
                <a:spcPct val="80000"/>
              </a:lnSpc>
              <a:defRPr/>
            </a:pPr>
            <a:endParaRPr lang="en-GB" altLang="en-US" sz="2667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711922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19100" y="1579034"/>
            <a:ext cx="11353800" cy="822259"/>
          </a:xfrm>
        </p:spPr>
        <p:txBody>
          <a:bodyPr/>
          <a:lstStyle/>
          <a:p>
            <a:pPr marL="457200" indent="-457200">
              <a:buSzPct val="100000"/>
              <a:buAutoNum type="arabicPeriod"/>
            </a:pPr>
            <a:r>
              <a:rPr lang="de-DE" sz="2400" dirty="0"/>
              <a:t>Automation </a:t>
            </a:r>
            <a:r>
              <a:rPr lang="de-DE" sz="2400" dirty="0" err="1"/>
              <a:t>is</a:t>
            </a:r>
            <a:r>
              <a:rPr lang="de-DE" sz="2400" dirty="0"/>
              <a:t> </a:t>
            </a:r>
            <a:r>
              <a:rPr lang="de-DE" sz="2400" dirty="0" err="1"/>
              <a:t>picking</a:t>
            </a:r>
            <a:r>
              <a:rPr lang="de-DE" sz="2400" dirty="0"/>
              <a:t> </a:t>
            </a:r>
            <a:r>
              <a:rPr lang="de-DE" sz="2400" dirty="0" err="1"/>
              <a:t>up</a:t>
            </a:r>
            <a:r>
              <a:rPr lang="de-DE" sz="2400" dirty="0"/>
              <a:t> </a:t>
            </a:r>
            <a:r>
              <a:rPr lang="de-DE" sz="2400" dirty="0" err="1"/>
              <a:t>momemtum</a:t>
            </a:r>
            <a:r>
              <a:rPr lang="de-DE" sz="2400" dirty="0"/>
              <a:t> </a:t>
            </a:r>
          </a:p>
          <a:p>
            <a:pPr marL="0" indent="0">
              <a:buSzPct val="100000"/>
              <a:buNone/>
            </a:pPr>
            <a:r>
              <a:rPr lang="de-DE" sz="2400" dirty="0"/>
              <a:t>	- </a:t>
            </a:r>
            <a:r>
              <a:rPr lang="de-DE" sz="2400" dirty="0" err="1"/>
              <a:t>Closed</a:t>
            </a:r>
            <a:r>
              <a:rPr lang="de-DE" sz="2400" dirty="0"/>
              <a:t> </a:t>
            </a:r>
            <a:r>
              <a:rPr lang="de-DE" sz="2400" dirty="0" err="1"/>
              <a:t>loops</a:t>
            </a:r>
            <a:r>
              <a:rPr lang="de-DE" sz="2400" dirty="0"/>
              <a:t> in Management </a:t>
            </a:r>
          </a:p>
          <a:p>
            <a:pPr marL="0" indent="0">
              <a:buSzPct val="100000"/>
              <a:buNone/>
            </a:pPr>
            <a:r>
              <a:rPr lang="de-DE" sz="2400" dirty="0"/>
              <a:t>	- NWDAF </a:t>
            </a:r>
            <a:r>
              <a:rPr lang="de-DE" sz="2400" dirty="0" err="1"/>
              <a:t>assisted</a:t>
            </a:r>
            <a:r>
              <a:rPr lang="de-DE" sz="2400" dirty="0"/>
              <a:t> </a:t>
            </a:r>
            <a:r>
              <a:rPr lang="de-DE" sz="2400" dirty="0" err="1"/>
              <a:t>closed</a:t>
            </a:r>
            <a:r>
              <a:rPr lang="de-DE" sz="2400" dirty="0"/>
              <a:t> </a:t>
            </a:r>
            <a:r>
              <a:rPr lang="de-DE" sz="2400" dirty="0" err="1"/>
              <a:t>loops</a:t>
            </a:r>
            <a:r>
              <a:rPr lang="de-DE" sz="2400" dirty="0"/>
              <a:t> in </a:t>
            </a:r>
            <a:r>
              <a:rPr lang="de-DE" sz="2400" dirty="0" err="1"/>
              <a:t>core</a:t>
            </a:r>
            <a:r>
              <a:rPr lang="de-DE" sz="2400" dirty="0"/>
              <a:t> </a:t>
            </a:r>
          </a:p>
          <a:p>
            <a:pPr marL="0" indent="0">
              <a:buSzPct val="100000"/>
              <a:buNone/>
            </a:pPr>
            <a:r>
              <a:rPr lang="de-DE" sz="2400" dirty="0"/>
              <a:t>	</a:t>
            </a:r>
          </a:p>
          <a:p>
            <a:pPr marL="0" indent="0">
              <a:buSzPct val="100000"/>
              <a:buNone/>
            </a:pPr>
            <a:endParaRPr lang="fr-FR" sz="24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Rationale</a:t>
            </a:r>
            <a:endParaRPr lang="fr-FR" dirty="0"/>
          </a:p>
        </p:txBody>
      </p:sp>
      <p:sp>
        <p:nvSpPr>
          <p:cNvPr id="5" name="Espace réservé du contenu 3">
            <a:extLst>
              <a:ext uri="{FF2B5EF4-FFF2-40B4-BE49-F238E27FC236}">
                <a16:creationId xmlns:a16="http://schemas.microsoft.com/office/drawing/2014/main" id="{F20BD625-D430-2A4C-8E5F-54F8A11239C8}"/>
              </a:ext>
            </a:extLst>
          </p:cNvPr>
          <p:cNvSpPr txBox="1">
            <a:spLocks/>
          </p:cNvSpPr>
          <p:nvPr/>
        </p:nvSpPr>
        <p:spPr bwMode="auto">
          <a:xfrm>
            <a:off x="349250" y="3822241"/>
            <a:ext cx="11675490" cy="14056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608013" indent="-6080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SzPct val="100000"/>
              <a:buNone/>
            </a:pPr>
            <a:r>
              <a:rPr lang="fr-FR" sz="2400" dirty="0"/>
              <a:t>2.  </a:t>
            </a:r>
            <a:r>
              <a:rPr lang="de-DE" sz="2400" dirty="0" err="1"/>
              <a:t>Combined</a:t>
            </a:r>
            <a:r>
              <a:rPr lang="de-DE" sz="2400" dirty="0"/>
              <a:t> </a:t>
            </a:r>
            <a:r>
              <a:rPr lang="de-DE" sz="2400" dirty="0" err="1"/>
              <a:t>with</a:t>
            </a:r>
            <a:r>
              <a:rPr lang="de-DE" sz="2400" dirty="0"/>
              <a:t> </a:t>
            </a:r>
            <a:r>
              <a:rPr lang="de-DE" sz="2400" dirty="0" err="1"/>
              <a:t>complex</a:t>
            </a:r>
            <a:r>
              <a:rPr lang="de-DE" sz="2400" dirty="0"/>
              <a:t> </a:t>
            </a:r>
            <a:r>
              <a:rPr lang="de-DE" sz="2400" dirty="0" err="1"/>
              <a:t>management</a:t>
            </a:r>
            <a:r>
              <a:rPr lang="de-DE" sz="2400" dirty="0"/>
              <a:t> </a:t>
            </a:r>
            <a:r>
              <a:rPr lang="de-DE" sz="2400" dirty="0" err="1"/>
              <a:t>deployment</a:t>
            </a:r>
            <a:r>
              <a:rPr lang="de-DE" sz="2400" dirty="0"/>
              <a:t>, multi-</a:t>
            </a:r>
            <a:r>
              <a:rPr lang="de-DE" sz="2400" dirty="0" err="1"/>
              <a:t>tenancy</a:t>
            </a:r>
            <a:r>
              <a:rPr lang="de-DE" sz="2400" dirty="0"/>
              <a:t> and </a:t>
            </a:r>
            <a:r>
              <a:rPr lang="de-DE" sz="2400" dirty="0" err="1"/>
              <a:t>virtualization</a:t>
            </a:r>
            <a:r>
              <a:rPr lang="de-DE" sz="2400" dirty="0"/>
              <a:t> different </a:t>
            </a:r>
            <a:r>
              <a:rPr lang="de-DE" sz="2400" dirty="0" err="1"/>
              <a:t>automation</a:t>
            </a:r>
            <a:r>
              <a:rPr lang="de-DE" sz="2400" dirty="0"/>
              <a:t> </a:t>
            </a:r>
            <a:r>
              <a:rPr lang="de-DE" sz="2400" dirty="0" err="1"/>
              <a:t>objectives</a:t>
            </a:r>
            <a:r>
              <a:rPr lang="de-DE" sz="2400" dirty="0"/>
              <a:t> </a:t>
            </a:r>
            <a:r>
              <a:rPr lang="de-DE" sz="2400" dirty="0" err="1"/>
              <a:t>or</a:t>
            </a:r>
            <a:r>
              <a:rPr lang="de-DE" sz="2400" dirty="0"/>
              <a:t> </a:t>
            </a:r>
            <a:r>
              <a:rPr lang="de-DE" sz="2400" dirty="0" err="1"/>
              <a:t>intents</a:t>
            </a:r>
            <a:r>
              <a:rPr lang="de-DE" sz="2400" dirty="0"/>
              <a:t> and </a:t>
            </a:r>
            <a:r>
              <a:rPr lang="de-DE" sz="2400" dirty="0" err="1"/>
              <a:t>corresponding</a:t>
            </a:r>
            <a:r>
              <a:rPr lang="de-DE" sz="2400" dirty="0"/>
              <a:t> </a:t>
            </a:r>
            <a:r>
              <a:rPr lang="de-DE" sz="2400" dirty="0" err="1"/>
              <a:t>closed</a:t>
            </a:r>
            <a:r>
              <a:rPr lang="de-DE" sz="2400" dirty="0"/>
              <a:t> </a:t>
            </a:r>
            <a:r>
              <a:rPr lang="de-DE" sz="2400" dirty="0" err="1"/>
              <a:t>loops</a:t>
            </a:r>
            <a:r>
              <a:rPr lang="de-DE" sz="2400" dirty="0"/>
              <a:t> </a:t>
            </a:r>
            <a:r>
              <a:rPr lang="de-DE" sz="2400" dirty="0" err="1"/>
              <a:t>may</a:t>
            </a:r>
            <a:r>
              <a:rPr lang="de-DE" sz="2400" dirty="0"/>
              <a:t> </a:t>
            </a:r>
            <a:r>
              <a:rPr lang="de-DE" sz="2400" dirty="0" err="1"/>
              <a:t>exist</a:t>
            </a:r>
            <a:r>
              <a:rPr lang="de-DE" sz="2400" dirty="0"/>
              <a:t> in </a:t>
            </a:r>
            <a:r>
              <a:rPr lang="de-DE" sz="2400" dirty="0" err="1"/>
              <a:t>the</a:t>
            </a:r>
            <a:r>
              <a:rPr lang="de-DE" sz="2400" dirty="0"/>
              <a:t> network – </a:t>
            </a:r>
            <a:r>
              <a:rPr lang="de-DE" sz="2400" dirty="0" err="1"/>
              <a:t>there</a:t>
            </a:r>
            <a:r>
              <a:rPr lang="de-DE" sz="2400" dirty="0"/>
              <a:t> </a:t>
            </a:r>
            <a:r>
              <a:rPr lang="de-DE" sz="2400" dirty="0" err="1"/>
              <a:t>is</a:t>
            </a:r>
            <a:r>
              <a:rPr lang="de-DE" sz="2400" dirty="0"/>
              <a:t> a high </a:t>
            </a:r>
            <a:r>
              <a:rPr lang="de-DE" sz="2400" dirty="0" err="1"/>
              <a:t>chance</a:t>
            </a:r>
            <a:r>
              <a:rPr lang="de-DE" sz="2400" dirty="0"/>
              <a:t> </a:t>
            </a:r>
            <a:r>
              <a:rPr lang="de-DE" sz="2400" dirty="0" err="1"/>
              <a:t>that</a:t>
            </a:r>
            <a:r>
              <a:rPr lang="de-DE" sz="2400" dirty="0"/>
              <a:t> </a:t>
            </a:r>
            <a:r>
              <a:rPr lang="de-DE" sz="2400" dirty="0" err="1"/>
              <a:t>they</a:t>
            </a:r>
            <a:r>
              <a:rPr lang="de-DE" sz="2400" dirty="0"/>
              <a:t> </a:t>
            </a:r>
            <a:r>
              <a:rPr lang="de-DE" sz="2400" dirty="0" err="1"/>
              <a:t>may</a:t>
            </a:r>
            <a:r>
              <a:rPr lang="de-DE" sz="2400" dirty="0"/>
              <a:t> </a:t>
            </a:r>
            <a:r>
              <a:rPr lang="de-DE" sz="2400" dirty="0" err="1"/>
              <a:t>conflict</a:t>
            </a:r>
            <a:r>
              <a:rPr lang="de-DE" sz="2400" dirty="0"/>
              <a:t>.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798663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52463" y="228600"/>
            <a:ext cx="9102725" cy="491946"/>
          </a:xfrm>
        </p:spPr>
        <p:txBody>
          <a:bodyPr/>
          <a:lstStyle/>
          <a:p>
            <a:r>
              <a:rPr lang="fr-FR" sz="3200" dirty="0" err="1"/>
              <a:t>What</a:t>
            </a:r>
            <a:r>
              <a:rPr lang="fr-FR" sz="3200" dirty="0"/>
              <a:t> </a:t>
            </a:r>
            <a:r>
              <a:rPr lang="fr-FR" sz="3200" dirty="0" err="1"/>
              <a:t>is</a:t>
            </a:r>
            <a:r>
              <a:rPr lang="fr-FR" sz="3200" dirty="0"/>
              <a:t> a </a:t>
            </a:r>
            <a:r>
              <a:rPr lang="fr-FR" sz="3200" dirty="0" err="1"/>
              <a:t>conflict</a:t>
            </a:r>
            <a:r>
              <a:rPr lang="fr-FR" sz="3200" dirty="0"/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070765-881E-4623-AE13-02F14AA0E76B}"/>
              </a:ext>
            </a:extLst>
          </p:cNvPr>
          <p:cNvSpPr txBox="1"/>
          <p:nvPr/>
        </p:nvSpPr>
        <p:spPr>
          <a:xfrm>
            <a:off x="730250" y="1295400"/>
            <a:ext cx="998855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A conflict is essentially any undesirable state of the network that is caused by one or more entities adversely influencing each others behaviour. Example of conflict in term of 3GPP include:</a:t>
            </a:r>
          </a:p>
          <a:p>
            <a:endParaRPr lang="en-GB" dirty="0"/>
          </a:p>
          <a:p>
            <a:pPr marL="285750" indent="-285750">
              <a:buFontTx/>
              <a:buChar char="-"/>
            </a:pPr>
            <a:r>
              <a:rPr lang="en-GB" dirty="0"/>
              <a:t>Contradictory instructions to managed entities, for example, from different CLs</a:t>
            </a:r>
          </a:p>
          <a:p>
            <a:pPr marL="285750" indent="-285750">
              <a:buFontTx/>
              <a:buChar char="-"/>
            </a:pPr>
            <a:endParaRPr lang="en-GB" dirty="0"/>
          </a:p>
          <a:p>
            <a:pPr marL="285750" indent="-285750">
              <a:buFontTx/>
              <a:buChar char="-"/>
            </a:pPr>
            <a:r>
              <a:rPr lang="en-GB" dirty="0"/>
              <a:t>Instructions to managed entities that result in sub-optimal network behaviour </a:t>
            </a:r>
          </a:p>
          <a:p>
            <a:pPr marL="285750" indent="-285750">
              <a:buFontTx/>
              <a:buChar char="-"/>
            </a:pPr>
            <a:endParaRPr lang="en-GB" dirty="0"/>
          </a:p>
          <a:p>
            <a:pPr marL="285750" indent="-285750">
              <a:buFontTx/>
              <a:buChar char="-"/>
            </a:pPr>
            <a:r>
              <a:rPr lang="en-GB" dirty="0"/>
              <a:t>Thrashing – configuration of the same entity in a repeated manner that results in cyclic oscillation </a:t>
            </a:r>
          </a:p>
          <a:p>
            <a:pPr marL="285750" indent="-285750">
              <a:buFontTx/>
              <a:buChar char="-"/>
            </a:pPr>
            <a:endParaRPr lang="en-GB" dirty="0"/>
          </a:p>
          <a:p>
            <a:pPr marL="285750" indent="-285750">
              <a:buFontTx/>
              <a:buChar char="-"/>
            </a:pPr>
            <a:endParaRPr lang="en-GB" dirty="0"/>
          </a:p>
          <a:p>
            <a:pPr marL="285750" indent="-285750">
              <a:buFontTx/>
              <a:buChar char="-"/>
            </a:pPr>
            <a:endParaRPr lang="en-GB" dirty="0"/>
          </a:p>
          <a:p>
            <a:pPr marL="285750" indent="-285750">
              <a:buFontTx/>
              <a:buChar char="-"/>
            </a:pPr>
            <a:endParaRPr lang="en-GB" dirty="0"/>
          </a:p>
          <a:p>
            <a:pPr marL="285750" indent="-285750">
              <a:buFontTx/>
              <a:buChar char="-"/>
            </a:pPr>
            <a:endParaRPr lang="en-GB" dirty="0"/>
          </a:p>
          <a:p>
            <a:endParaRPr lang="en-GB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9E03457-7E1F-4C79-A172-44FF5BD97DF1}"/>
              </a:ext>
            </a:extLst>
          </p:cNvPr>
          <p:cNvSpPr txBox="1"/>
          <p:nvPr/>
        </p:nvSpPr>
        <p:spPr>
          <a:xfrm>
            <a:off x="4426413" y="4691281"/>
            <a:ext cx="1715785" cy="907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RAN Vendor 1</a:t>
            </a:r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2C54E3-FB6A-40B4-BA76-4872DB077BAF}"/>
              </a:ext>
            </a:extLst>
          </p:cNvPr>
          <p:cNvSpPr txBox="1"/>
          <p:nvPr/>
        </p:nvSpPr>
        <p:spPr>
          <a:xfrm>
            <a:off x="1238889" y="4575617"/>
            <a:ext cx="1715785" cy="907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RAN Vendor 2</a:t>
            </a:r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A8AC8DB-3FC3-41FE-A23D-9157CE932B22}"/>
              </a:ext>
            </a:extLst>
          </p:cNvPr>
          <p:cNvSpPr txBox="1"/>
          <p:nvPr/>
        </p:nvSpPr>
        <p:spPr>
          <a:xfrm>
            <a:off x="7613937" y="4403408"/>
            <a:ext cx="1715785" cy="90794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/>
              <a:t>Core Vendor 3</a:t>
            </a:r>
          </a:p>
          <a:p>
            <a:pPr algn="ctr"/>
            <a:endParaRPr lang="en-GB" dirty="0"/>
          </a:p>
          <a:p>
            <a:pPr algn="ctr"/>
            <a:endParaRPr lang="en-GB" dirty="0"/>
          </a:p>
          <a:p>
            <a:pPr algn="ctr"/>
            <a:endParaRPr lang="en-GB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E985B27-BE49-4C3A-87DE-AAF36FED46FE}"/>
              </a:ext>
            </a:extLst>
          </p:cNvPr>
          <p:cNvSpPr/>
          <p:nvPr/>
        </p:nvSpPr>
        <p:spPr bwMode="auto">
          <a:xfrm>
            <a:off x="4941833" y="4949304"/>
            <a:ext cx="544531" cy="556906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ACCL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495083BC-815E-41A6-AAB8-7DD8ED8D9B7B}"/>
              </a:ext>
            </a:extLst>
          </p:cNvPr>
          <p:cNvSpPr/>
          <p:nvPr/>
        </p:nvSpPr>
        <p:spPr bwMode="auto">
          <a:xfrm>
            <a:off x="1824515" y="4857379"/>
            <a:ext cx="544531" cy="556906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ACCL</a:t>
            </a: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2ECFD8E3-6209-4838-8EFE-A8295BEA2CF7}"/>
              </a:ext>
            </a:extLst>
          </p:cNvPr>
          <p:cNvSpPr/>
          <p:nvPr/>
        </p:nvSpPr>
        <p:spPr bwMode="auto">
          <a:xfrm>
            <a:off x="8199563" y="4668628"/>
            <a:ext cx="544531" cy="556906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ACCL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86ED3A4-CE5D-405D-AF6C-339E935B0D07}"/>
              </a:ext>
            </a:extLst>
          </p:cNvPr>
          <p:cNvSpPr txBox="1"/>
          <p:nvPr/>
        </p:nvSpPr>
        <p:spPr>
          <a:xfrm>
            <a:off x="4315109" y="3263039"/>
            <a:ext cx="1715785" cy="50783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 err="1"/>
              <a:t>NSIMnSP</a:t>
            </a:r>
            <a:endParaRPr lang="en-GB" dirty="0"/>
          </a:p>
          <a:p>
            <a:pPr algn="ctr"/>
            <a:endParaRPr lang="en-GB" dirty="0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2062917-1B3F-46FA-A9F2-07D17EC84B2E}"/>
              </a:ext>
            </a:extLst>
          </p:cNvPr>
          <p:cNvCxnSpPr>
            <a:stCxn id="11" idx="2"/>
            <a:endCxn id="5" idx="0"/>
          </p:cNvCxnSpPr>
          <p:nvPr/>
        </p:nvCxnSpPr>
        <p:spPr bwMode="auto">
          <a:xfrm flipH="1">
            <a:off x="2096782" y="3770870"/>
            <a:ext cx="3076220" cy="80474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A3EFF10A-E3D0-4CF7-8B8C-3E351DDA3773}"/>
              </a:ext>
            </a:extLst>
          </p:cNvPr>
          <p:cNvCxnSpPr>
            <a:cxnSpLocks/>
            <a:stCxn id="11" idx="2"/>
            <a:endCxn id="4" idx="0"/>
          </p:cNvCxnSpPr>
          <p:nvPr/>
        </p:nvCxnSpPr>
        <p:spPr bwMode="auto">
          <a:xfrm>
            <a:off x="5173002" y="3770870"/>
            <a:ext cx="111304" cy="92041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AACEAC8B-1F35-4B30-8956-AB6B7CD4A195}"/>
              </a:ext>
            </a:extLst>
          </p:cNvPr>
          <p:cNvCxnSpPr>
            <a:cxnSpLocks/>
            <a:stCxn id="11" idx="2"/>
            <a:endCxn id="7" idx="0"/>
          </p:cNvCxnSpPr>
          <p:nvPr/>
        </p:nvCxnSpPr>
        <p:spPr bwMode="auto">
          <a:xfrm>
            <a:off x="5173002" y="3770870"/>
            <a:ext cx="3298828" cy="63253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5" name="Rectangle: Single Corner Rounded 14">
            <a:extLst>
              <a:ext uri="{FF2B5EF4-FFF2-40B4-BE49-F238E27FC236}">
                <a16:creationId xmlns:a16="http://schemas.microsoft.com/office/drawing/2014/main" id="{A6F8B210-F820-46CA-9C41-E59D66F98E31}"/>
              </a:ext>
            </a:extLst>
          </p:cNvPr>
          <p:cNvSpPr/>
          <p:nvPr/>
        </p:nvSpPr>
        <p:spPr bwMode="auto">
          <a:xfrm>
            <a:off x="1309919" y="5792939"/>
            <a:ext cx="8352890" cy="319020"/>
          </a:xfrm>
          <a:prstGeom prst="round1Rect">
            <a:avLst/>
          </a:prstGeom>
          <a:solidFill>
            <a:schemeClr val="bg2">
              <a:lumMod val="9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NSI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883FCA38-CBD3-4CF9-B014-B4A32C7A2620}"/>
              </a:ext>
            </a:extLst>
          </p:cNvPr>
          <p:cNvCxnSpPr>
            <a:cxnSpLocks/>
            <a:stCxn id="5" idx="2"/>
          </p:cNvCxnSpPr>
          <p:nvPr/>
        </p:nvCxnSpPr>
        <p:spPr bwMode="auto">
          <a:xfrm>
            <a:off x="2096782" y="5483558"/>
            <a:ext cx="0" cy="3164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A7F5194-4AED-49AF-B1DC-9DFCA8804864}"/>
              </a:ext>
            </a:extLst>
          </p:cNvPr>
          <p:cNvCxnSpPr>
            <a:cxnSpLocks/>
          </p:cNvCxnSpPr>
          <p:nvPr/>
        </p:nvCxnSpPr>
        <p:spPr bwMode="auto">
          <a:xfrm>
            <a:off x="5284305" y="5599222"/>
            <a:ext cx="0" cy="20082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2186F00-E83F-4038-A8F8-C30B62994D86}"/>
              </a:ext>
            </a:extLst>
          </p:cNvPr>
          <p:cNvCxnSpPr>
            <a:cxnSpLocks/>
            <a:stCxn id="7" idx="2"/>
          </p:cNvCxnSpPr>
          <p:nvPr/>
        </p:nvCxnSpPr>
        <p:spPr bwMode="auto">
          <a:xfrm flipH="1">
            <a:off x="8471828" y="5311349"/>
            <a:ext cx="2" cy="4867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F797BE40-4AC6-47D3-A4B0-D1684E24809F}"/>
              </a:ext>
            </a:extLst>
          </p:cNvPr>
          <p:cNvSpPr txBox="1"/>
          <p:nvPr/>
        </p:nvSpPr>
        <p:spPr>
          <a:xfrm>
            <a:off x="10274157" y="4668628"/>
            <a:ext cx="138519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These ACCLS can do different sub-optimal things if not correctly coordinated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0D65B799-3F53-4C7C-B15C-E300AD5A8FB0}"/>
              </a:ext>
            </a:extLst>
          </p:cNvPr>
          <p:cNvCxnSpPr>
            <a:cxnSpLocks/>
            <a:stCxn id="10" idx="6"/>
          </p:cNvCxnSpPr>
          <p:nvPr/>
        </p:nvCxnSpPr>
        <p:spPr bwMode="auto">
          <a:xfrm>
            <a:off x="8744094" y="4947081"/>
            <a:ext cx="1457630" cy="27845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8B0E4249-4401-4D0F-8AA2-66A4C15FF98F}"/>
              </a:ext>
            </a:extLst>
          </p:cNvPr>
          <p:cNvCxnSpPr>
            <a:cxnSpLocks/>
            <a:stCxn id="8" idx="6"/>
            <a:endCxn id="19" idx="1"/>
          </p:cNvCxnSpPr>
          <p:nvPr/>
        </p:nvCxnSpPr>
        <p:spPr bwMode="auto">
          <a:xfrm>
            <a:off x="5486364" y="5227757"/>
            <a:ext cx="4787793" cy="1333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1266785-7887-4A20-9BC3-2542B9789B28}"/>
              </a:ext>
            </a:extLst>
          </p:cNvPr>
          <p:cNvCxnSpPr>
            <a:cxnSpLocks/>
          </p:cNvCxnSpPr>
          <p:nvPr/>
        </p:nvCxnSpPr>
        <p:spPr bwMode="auto">
          <a:xfrm>
            <a:off x="2369046" y="5032604"/>
            <a:ext cx="7905111" cy="22529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175458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B19A7-235C-4846-A985-9E7E9BF5A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dirty="0"/>
              <a:t>Example Causes of conflict – Closed loops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848838-934F-4E1F-ACC5-E1BA46F52D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934" y="1371600"/>
            <a:ext cx="11644132" cy="353027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212CF6C-ACDE-4237-B079-DD5A37A8BFE5}"/>
              </a:ext>
            </a:extLst>
          </p:cNvPr>
          <p:cNvSpPr txBox="1"/>
          <p:nvPr/>
        </p:nvSpPr>
        <p:spPr>
          <a:xfrm>
            <a:off x="3168650" y="5289550"/>
            <a:ext cx="58547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/>
              <a:t>CL Conflict and Coordination analysis for ETSI GS ZSM009-1</a:t>
            </a:r>
          </a:p>
        </p:txBody>
      </p:sp>
    </p:spTree>
    <p:extLst>
      <p:ext uri="{BB962C8B-B14F-4D97-AF65-F5344CB8AC3E}">
        <p14:creationId xmlns:p14="http://schemas.microsoft.com/office/powerpoint/2010/main" val="4157091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0" ma:contentTypeDescription="Create a new document." ma:contentTypeScope="" ma:versionID="6292fa44ab954aa0fbadffb20d1b36d7">
  <xsd:schema xmlns:xsd="http://www.w3.org/2001/XMLSchema" xmlns:xs="http://www.w3.org/2001/XMLSchema" xmlns:p="http://schemas.microsoft.com/office/2006/metadata/properties" xmlns:ns3="6f846979-0e6f-42ff-8b87-e1893efeda99" targetNamespace="http://schemas.microsoft.com/office/2006/metadata/properties" ma:root="true" ma:fieldsID="beac905ced2eb3c7f1f983f973c4cb1e" ns3:_=""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A0C5451-E459-4FFF-ABEC-04BA6559BC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13C568A-0C46-4592-BB68-CDB41342D77A}">
  <ds:schemaRefs>
    <ds:schemaRef ds:uri="http://purl.org/dc/elements/1.1/"/>
    <ds:schemaRef ds:uri="http://schemas.microsoft.com/office/2006/metadata/properties"/>
    <ds:schemaRef ds:uri="http://purl.org/dc/terms/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59375</TotalTime>
  <Words>548</Words>
  <Application>Microsoft Office PowerPoint</Application>
  <PresentationFormat>Widescreen</PresentationFormat>
  <Paragraphs>88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Symbol</vt:lpstr>
      <vt:lpstr>Times New Roman</vt:lpstr>
      <vt:lpstr>Office Theme</vt:lpstr>
      <vt:lpstr>   Pause points for ACCL </vt:lpstr>
      <vt:lpstr>Rationale</vt:lpstr>
      <vt:lpstr>What option does the operator have</vt:lpstr>
      <vt:lpstr>Pause points</vt:lpstr>
      <vt:lpstr>Solution options</vt:lpstr>
      <vt:lpstr>   Discussion paper on Conflict Management SID proposal </vt:lpstr>
      <vt:lpstr>Rationale</vt:lpstr>
      <vt:lpstr>What is a conflict?</vt:lpstr>
      <vt:lpstr>Example Causes of conflict – Closed loops</vt:lpstr>
      <vt:lpstr>Example conflict – actions from multiple NF instances</vt:lpstr>
      <vt:lpstr>Example of sub-optimal conflict</vt:lpstr>
      <vt:lpstr>Objectives of the SID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new</cp:lastModifiedBy>
  <cp:revision>437</cp:revision>
  <dcterms:created xsi:type="dcterms:W3CDTF">2019-03-13T01:38:36Z</dcterms:created>
  <dcterms:modified xsi:type="dcterms:W3CDTF">2021-12-16T12:58:51Z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0x0101003AA7AC0C743A294CADF60F661720E3E6</vt:lpwstr>
  </property>
  <property fmtid="{D5CDD505-2E9C-101B-9397-08002B2CF9AE}" pid="3" name="_2015_ms_pID_725343">
    <vt:lpwstr>(3)j5DyKr/9ztn2R3WhsbN2tKLwFsa7oHYXQVnp0tIZ/+0Hze0xIfyIprhkhhCA6/mLnwNF+9Ol
fB76OGGHaQsn4AtAra4o5hGlBf9SGcByym32dnNr8lTDugm9pcwSVqzVLW5t0oMSZcVdHbal
Bljy71TdMU67HjwQgF+NEZfTRH++lwzg/mElTNDOLZ0ccAJYay5QRiY4nTazwaNilIC6gWk4
+Tttt4q5J/KMLVGMrH</vt:lpwstr>
  </property>
  <property fmtid="{D5CDD505-2E9C-101B-9397-08002B2CF9AE}" pid="4" name="_2015_ms_pID_7253431">
    <vt:lpwstr>Ma2CcSAAA8Gnp4sZzsPs6puQz/kEo+IBvY1p+sfE8x0HrVm8jNjr6r
4rSETsFQHBkojDKwboIHtrf6OTxksvbHuFIYnWeemj8/3gVA3AQAOTIYKwgcsZRLkK2o3lYL
HD5/yJSH9MahXmEBP1ZdBAjjuWYmlxpu51eXsWGcXOIaVo+iAE6BJPrAt2KEIUF9pYMR2IWE
y0c10tiUADp3sKbpLKeEREOuxy0Z41x8HsY7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rSMWCN/yLONsXB4oX7szqmo=</vt:lpwstr>
  </property>
</Properties>
</file>