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78" r:id="rId3"/>
    <p:sldId id="277" r:id="rId4"/>
    <p:sldId id="279" r:id="rId5"/>
    <p:sldId id="27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33FF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4B65-D33E-4B73-9924-85C8382807AE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2D2FF-FBDC-4033-B1B0-1AACE4466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69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2A2DD-10BF-4141-AC21-457AF57C66C2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107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44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79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1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4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780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63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4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10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46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05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04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89E35-A982-465C-9333-3ABC8307456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07DA6-50C8-4D77-91E2-1C30CF378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1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5_TM/TSGS5_141e/Docs/S5-221249.zip" TargetMode="External"/><Relationship Id="rId2" Type="http://schemas.openxmlformats.org/officeDocument/2006/relationships/hyperlink" Target="https://www.3gpp.org/ftp/TSG_SA/WG5_TM/TSGS5_141e/Docs/S5-221252.zi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WG5_TM/TSGS5_141e/Docs/S5-221270.zip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Slice Provisioning Flows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6" name="내용 개체 틀 1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ko-KR" sz="2800" dirty="0" smtClean="0"/>
              <a:t>Samsung</a:t>
            </a:r>
            <a:endParaRPr lang="en-US" altLang="ko-KR" sz="2800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9253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What is a resource?</a:t>
            </a:r>
            <a:endParaRPr lang="en-I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52676"/>
            <a:ext cx="10315575" cy="1476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24" y="3029051"/>
            <a:ext cx="9991725" cy="16668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727985" y="2175203"/>
            <a:ext cx="740203" cy="27699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rgbClr val="00B050"/>
                </a:solidFill>
              </a:rPr>
              <a:t>Option A</a:t>
            </a:r>
            <a:endParaRPr lang="en-IN" sz="12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27985" y="3882898"/>
            <a:ext cx="733791" cy="27699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rgbClr val="00B050"/>
                </a:solidFill>
              </a:rPr>
              <a:t>Option B</a:t>
            </a:r>
            <a:endParaRPr lang="en-IN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505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NSIAllocation</a:t>
            </a:r>
            <a:r>
              <a:rPr lang="en-IN" dirty="0" smtClean="0"/>
              <a:t> Procedure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246091" cy="4351338"/>
          </a:xfrm>
        </p:spPr>
        <p:txBody>
          <a:bodyPr/>
          <a:lstStyle/>
          <a:p>
            <a:r>
              <a:rPr lang="en-IN" dirty="0" smtClean="0"/>
              <a:t>HTTP POST Request URI points to single resource</a:t>
            </a:r>
          </a:p>
          <a:p>
            <a:pPr lvl="1"/>
            <a:r>
              <a:rPr lang="en-IN" sz="1400" dirty="0" smtClean="0"/>
              <a:t>CURRENT in 28.531: </a:t>
            </a:r>
            <a:r>
              <a:rPr lang="en-IN" sz="1400" dirty="0"/>
              <a:t>{</a:t>
            </a:r>
            <a:r>
              <a:rPr lang="en-IN" sz="1400" dirty="0" err="1"/>
              <a:t>MnSRoot</a:t>
            </a:r>
            <a:r>
              <a:rPr lang="en-IN" sz="1400" dirty="0"/>
              <a:t>}/</a:t>
            </a:r>
            <a:r>
              <a:rPr lang="en-IN" sz="1400" dirty="0" err="1"/>
              <a:t>NSProvMnS</a:t>
            </a:r>
            <a:r>
              <a:rPr lang="en-IN" sz="1400" dirty="0"/>
              <a:t>/{</a:t>
            </a:r>
            <a:r>
              <a:rPr lang="en-IN" sz="1400" dirty="0" err="1"/>
              <a:t>MnSVersion</a:t>
            </a:r>
            <a:r>
              <a:rPr lang="en-IN" sz="1400" dirty="0"/>
              <a:t>}/</a:t>
            </a:r>
            <a:r>
              <a:rPr lang="en-IN" sz="1400" dirty="0" err="1"/>
              <a:t>ObjectManagement</a:t>
            </a:r>
            <a:r>
              <a:rPr lang="en-IN" sz="1400" dirty="0"/>
              <a:t>/NS/</a:t>
            </a:r>
            <a:r>
              <a:rPr lang="en-IN" sz="1400" dirty="0" err="1"/>
              <a:t>ServiceProfiles</a:t>
            </a:r>
            <a:endParaRPr lang="en-IN" sz="1400" dirty="0"/>
          </a:p>
          <a:p>
            <a:pPr marL="457200" lvl="1" indent="0" algn="ctr">
              <a:buNone/>
            </a:pPr>
            <a:r>
              <a:rPr lang="en-IN" sz="1400" dirty="0" smtClean="0"/>
              <a:t>Or</a:t>
            </a:r>
          </a:p>
          <a:p>
            <a:pPr lvl="1"/>
            <a:r>
              <a:rPr lang="en-IN" sz="1400" dirty="0" smtClean="0"/>
              <a:t>POSSIBLE: {</a:t>
            </a:r>
            <a:r>
              <a:rPr lang="en-IN" sz="1400" dirty="0" err="1" smtClean="0"/>
              <a:t>MnSRoot</a:t>
            </a:r>
            <a:r>
              <a:rPr lang="en-IN" sz="1400" dirty="0"/>
              <a:t>}/</a:t>
            </a:r>
            <a:r>
              <a:rPr lang="en-IN" sz="1400" dirty="0" err="1"/>
              <a:t>NSProvMnS</a:t>
            </a:r>
            <a:r>
              <a:rPr lang="en-IN" sz="1400" dirty="0"/>
              <a:t>/{</a:t>
            </a:r>
            <a:r>
              <a:rPr lang="en-IN" sz="1400" dirty="0" err="1"/>
              <a:t>MnSVersion</a:t>
            </a:r>
            <a:r>
              <a:rPr lang="en-IN" sz="1400" dirty="0"/>
              <a:t>}/</a:t>
            </a:r>
            <a:r>
              <a:rPr lang="en-IN" sz="1400" dirty="0" err="1"/>
              <a:t>SliceMgmt</a:t>
            </a:r>
            <a:r>
              <a:rPr lang="en-IN" sz="1400" dirty="0"/>
              <a:t>/</a:t>
            </a:r>
            <a:r>
              <a:rPr lang="en-IN" sz="1400" dirty="0" err="1"/>
              <a:t>ObjectManagement</a:t>
            </a:r>
            <a:r>
              <a:rPr lang="en-IN" sz="1400" dirty="0"/>
              <a:t>/NS/</a:t>
            </a:r>
            <a:r>
              <a:rPr lang="en-IN" sz="1400" dirty="0" err="1"/>
              <a:t>ServiceProfile</a:t>
            </a:r>
            <a:r>
              <a:rPr lang="en-IN" sz="1400" dirty="0"/>
              <a:t>{</a:t>
            </a:r>
            <a:r>
              <a:rPr lang="en-IN" sz="1400" dirty="0" err="1"/>
              <a:t>className</a:t>
            </a:r>
            <a:r>
              <a:rPr lang="en-IN" sz="1400" dirty="0" smtClean="0"/>
              <a:t>}</a:t>
            </a:r>
          </a:p>
          <a:p>
            <a:r>
              <a:rPr lang="en-IN" dirty="0" smtClean="0"/>
              <a:t>HTTP POST response creates </a:t>
            </a:r>
            <a:r>
              <a:rPr lang="en-IN" b="1" dirty="0" smtClean="0">
                <a:solidFill>
                  <a:srgbClr val="0066FF"/>
                </a:solidFill>
              </a:rPr>
              <a:t>two</a:t>
            </a:r>
            <a:r>
              <a:rPr lang="en-IN" dirty="0" smtClean="0"/>
              <a:t> resources</a:t>
            </a:r>
          </a:p>
          <a:p>
            <a:pPr lvl="1"/>
            <a:r>
              <a:rPr lang="en-IN" dirty="0" err="1" smtClean="0"/>
              <a:t>ServiceProfile</a:t>
            </a:r>
            <a:endParaRPr lang="en-IN" dirty="0" smtClean="0"/>
          </a:p>
          <a:p>
            <a:pPr lvl="1"/>
            <a:r>
              <a:rPr lang="en-IN" dirty="0" err="1" smtClean="0"/>
              <a:t>NetworkSlice</a:t>
            </a:r>
            <a:r>
              <a:rPr lang="en-IN" dirty="0" smtClean="0"/>
              <a:t> MOI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9554" y="1027906"/>
            <a:ext cx="4463401" cy="487646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06730" y="3442891"/>
            <a:ext cx="740203" cy="27699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rgbClr val="00B050"/>
                </a:solidFill>
              </a:rPr>
              <a:t>Option A</a:t>
            </a:r>
            <a:endParaRPr lang="en-IN" sz="12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06730" y="2549479"/>
            <a:ext cx="733791" cy="27699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rgbClr val="00B050"/>
                </a:solidFill>
              </a:rPr>
              <a:t>Option B</a:t>
            </a:r>
            <a:endParaRPr lang="en-IN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6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Group should agree 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1179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IN" dirty="0" err="1" smtClean="0"/>
              <a:t>ServiceProfile</a:t>
            </a:r>
            <a:r>
              <a:rPr lang="en-IN" dirty="0" smtClean="0"/>
              <a:t> and </a:t>
            </a:r>
            <a:r>
              <a:rPr lang="en-IN" dirty="0" err="1" smtClean="0"/>
              <a:t>SliceProfile</a:t>
            </a:r>
            <a:r>
              <a:rPr lang="en-IN" dirty="0" smtClean="0"/>
              <a:t> are resources either by            or by            </a:t>
            </a:r>
          </a:p>
          <a:p>
            <a:pPr lvl="1"/>
            <a:r>
              <a:rPr lang="en-IN" dirty="0"/>
              <a:t> </a:t>
            </a:r>
            <a:r>
              <a:rPr lang="en-IN" dirty="0" smtClean="0"/>
              <a:t>           requires </a:t>
            </a:r>
          </a:p>
          <a:p>
            <a:pPr lvl="2"/>
            <a:r>
              <a:rPr lang="en-IN" dirty="0" smtClean="0"/>
              <a:t>To convert </a:t>
            </a:r>
            <a:r>
              <a:rPr lang="en-IN" dirty="0" err="1" smtClean="0"/>
              <a:t>ServiceProfile</a:t>
            </a:r>
            <a:r>
              <a:rPr lang="en-IN" dirty="0" smtClean="0"/>
              <a:t> and </a:t>
            </a:r>
            <a:r>
              <a:rPr lang="en-IN" dirty="0" err="1" smtClean="0"/>
              <a:t>SliceProfile</a:t>
            </a:r>
            <a:r>
              <a:rPr lang="en-IN" dirty="0" smtClean="0"/>
              <a:t> to &lt;&lt;IOC&gt;&gt; (</a:t>
            </a:r>
            <a:r>
              <a:rPr lang="en-IN" dirty="0" smtClean="0">
                <a:hlinkClick r:id="rId2"/>
              </a:rPr>
              <a:t>S5-221252</a:t>
            </a:r>
            <a:r>
              <a:rPr lang="en-IN" dirty="0" smtClean="0"/>
              <a:t>)</a:t>
            </a:r>
          </a:p>
          <a:p>
            <a:pPr lvl="2"/>
            <a:r>
              <a:rPr lang="en-IN" dirty="0" smtClean="0"/>
              <a:t>Fix stage 3 inconsistencies (</a:t>
            </a:r>
            <a:r>
              <a:rPr lang="en-IN" dirty="0">
                <a:hlinkClick r:id="rId3"/>
              </a:rPr>
              <a:t>S5-221249</a:t>
            </a:r>
            <a:r>
              <a:rPr lang="en-IN" dirty="0" smtClean="0"/>
              <a:t>)</a:t>
            </a:r>
          </a:p>
          <a:p>
            <a:pPr lvl="1"/>
            <a:r>
              <a:rPr lang="en-IN" dirty="0"/>
              <a:t> </a:t>
            </a:r>
            <a:r>
              <a:rPr lang="en-IN" dirty="0" smtClean="0"/>
              <a:t>           requires</a:t>
            </a:r>
          </a:p>
          <a:p>
            <a:pPr lvl="2"/>
            <a:r>
              <a:rPr lang="en-IN" dirty="0"/>
              <a:t>Fix stage 3 </a:t>
            </a:r>
            <a:r>
              <a:rPr lang="en-IN" dirty="0" smtClean="0"/>
              <a:t>inconsistencies </a:t>
            </a:r>
            <a:r>
              <a:rPr lang="en-IN" dirty="0" smtClean="0">
                <a:hlinkClick r:id="rId4"/>
              </a:rPr>
              <a:t>(S5-221270</a:t>
            </a:r>
            <a:r>
              <a:rPr lang="en-IN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The following is a valid </a:t>
            </a:r>
            <a:r>
              <a:rPr lang="en-IN" dirty="0" err="1"/>
              <a:t>RESTFull</a:t>
            </a:r>
            <a:r>
              <a:rPr lang="en-IN" dirty="0"/>
              <a:t> Implementation. </a:t>
            </a:r>
          </a:p>
          <a:p>
            <a:pPr lvl="1"/>
            <a:r>
              <a:rPr lang="en-IN" dirty="0"/>
              <a:t>Consumer ask to create a resource R1. Producer creates R1, R2 and return identifier of both the resource in the response.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64343" y="1922283"/>
            <a:ext cx="740203" cy="27699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rgbClr val="00B050"/>
                </a:solidFill>
              </a:rPr>
              <a:t>Option A</a:t>
            </a:r>
            <a:endParaRPr lang="en-IN" sz="12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01787" y="1922283"/>
            <a:ext cx="733791" cy="27699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rgbClr val="00B050"/>
                </a:solidFill>
              </a:rPr>
              <a:t>Option B</a:t>
            </a:r>
            <a:endParaRPr lang="en-IN" sz="12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1329" y="2327604"/>
            <a:ext cx="740203" cy="27699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rgbClr val="00B050"/>
                </a:solidFill>
              </a:rPr>
              <a:t>Option A</a:t>
            </a:r>
            <a:endParaRPr lang="en-IN" sz="12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9038" y="3407373"/>
            <a:ext cx="733791" cy="27699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rgbClr val="00B050"/>
                </a:solidFill>
              </a:rPr>
              <a:t>Option B</a:t>
            </a:r>
            <a:endParaRPr lang="en-IN" sz="1200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75628" y="5544766"/>
            <a:ext cx="1254868" cy="894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Consumer</a:t>
            </a: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9169941" y="5544765"/>
            <a:ext cx="1254868" cy="894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Producer</a:t>
            </a:r>
            <a:endParaRPr lang="en-IN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030496" y="5749047"/>
            <a:ext cx="51394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03714" y="5472048"/>
            <a:ext cx="3062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/>
              <a:t>HTTP POST (</a:t>
            </a:r>
            <a:r>
              <a:rPr lang="en-IN" sz="1200" dirty="0" err="1" smtClean="0"/>
              <a:t>RequestURI</a:t>
            </a:r>
            <a:r>
              <a:rPr lang="en-IN" sz="1200" dirty="0" smtClean="0"/>
              <a:t> = “…/</a:t>
            </a:r>
            <a:r>
              <a:rPr lang="en-IN" sz="1200" dirty="0" err="1" smtClean="0"/>
              <a:t>ServiceProfile</a:t>
            </a:r>
            <a:r>
              <a:rPr lang="en-IN" sz="1200" dirty="0" smtClean="0"/>
              <a:t>” )</a:t>
            </a:r>
            <a:endParaRPr lang="en-IN" sz="12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024898" y="6176963"/>
            <a:ext cx="5139445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474877" y="5899964"/>
            <a:ext cx="31337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/>
              <a:t>201 Created (</a:t>
            </a:r>
            <a:r>
              <a:rPr lang="en-IN" sz="1200" dirty="0" err="1" smtClean="0"/>
              <a:t>ServiceProfile</a:t>
            </a:r>
            <a:r>
              <a:rPr lang="en-IN" sz="1200" dirty="0" smtClean="0"/>
              <a:t>, </a:t>
            </a:r>
            <a:r>
              <a:rPr lang="en-IN" sz="1200" dirty="0" err="1" smtClean="0"/>
              <a:t>NetworkSlice</a:t>
            </a:r>
            <a:r>
              <a:rPr lang="en-IN" sz="1200" dirty="0" smtClean="0"/>
              <a:t> MOI)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118812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ANNEX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316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4081</TotalTime>
  <Words>164</Words>
  <Application>Microsoft Office PowerPoint</Application>
  <PresentationFormat>Widescreen</PresentationFormat>
  <Paragraphs>34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Malgun Gothic</vt:lpstr>
      <vt:lpstr>Arial</vt:lpstr>
      <vt:lpstr>Calibri</vt:lpstr>
      <vt:lpstr>Calibri Light</vt:lpstr>
      <vt:lpstr>Office Theme</vt:lpstr>
      <vt:lpstr>Slice Provisioning Flows</vt:lpstr>
      <vt:lpstr>What is a resource?</vt:lpstr>
      <vt:lpstr>NSIAllocation Procedure</vt:lpstr>
      <vt:lpstr>Group should agree on</vt:lpstr>
      <vt:lpstr>ANNEX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Features</dc:title>
  <dc:creator>Suresh</dc:creator>
  <cp:lastModifiedBy>Deepanshu Gautam</cp:lastModifiedBy>
  <cp:revision>473</cp:revision>
  <dcterms:created xsi:type="dcterms:W3CDTF">2021-02-03T12:40:37Z</dcterms:created>
  <dcterms:modified xsi:type="dcterms:W3CDTF">2022-01-11T15:15:16Z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