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11441" r:id="rId2"/>
    <p:sldId id="11459" r:id="rId3"/>
    <p:sldId id="11458" r:id="rId4"/>
    <p:sldId id="1145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885"/>
    <p:restoredTop sz="96827"/>
  </p:normalViewPr>
  <p:slideViewPr>
    <p:cSldViewPr snapToGrid="0" snapToObjects="1">
      <p:cViewPr varScale="1">
        <p:scale>
          <a:sx n="167" d="100"/>
          <a:sy n="167" d="100"/>
        </p:scale>
        <p:origin x="880" y="1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8E3D4-0485-1B4E-9E9F-44E5A8E17A44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0AA33-EDED-F54B-A314-8FC9705341E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0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92968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25835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62849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0972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6B87A5-A336-2B4C-8C36-BA7FDFA7F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B392DF4-437F-7F44-8A4B-F912C650B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8A7170-ECBB-DE45-86CD-A30811DE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94608F-886F-7A4B-9EA0-4CC310EF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1146C-D720-C741-8CE7-CBB02E15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055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9D811-2AAC-4C4C-B5F6-472637A0E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12593FF-9335-F642-92AD-64EC9E925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25F775-C6C3-8441-85E8-BB4D4213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BE32C0-E961-3347-AA3D-80FA86B6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7B6EE9-6DBF-104E-A3EA-1EFD3F24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900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B1B2C49-B393-5345-BA62-BCF424D96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71CD7F-F980-114A-AA1E-2943E2AD6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842293-C9C4-574E-AAF7-8BF4D8914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45454D-8494-2A4A-9C56-0EEB38A6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D45552-49CB-9E4C-9C30-0A172CB1E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024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CEC45B-9CE7-4A4C-850A-61E1923A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ABCE2F-A00C-B346-A775-8E9F439F8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2CFCF7-8FA6-334C-A918-DE75D253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DD3329-735C-D54C-9672-EB265477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B9E8E79-079F-7442-AD69-75A604B3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18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294BEA-A1AE-B24B-9A38-76BCD5D0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60EDAC0-F635-5044-9D19-75F5FDDF6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9DCE33-C6E2-6A46-8001-F85AF8FF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5DA665-0D78-4247-A32B-E4781CFD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5F5565-BB19-F849-AE1A-41A4FC6D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126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0908BC-C8DA-1D45-8DA7-11F70551E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741BF2-9E71-5047-8183-EED6CA16B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33ACD9-31F0-C841-B3E8-3AF9746F5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E4C8BE-FE3B-F14B-9E60-F661A679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DEF341-7BF8-5048-87D8-3F74EA1A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2246CC3-99B5-DD49-8D53-6857BEF47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33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E6F6EF-C146-AF40-8A8C-A6DA753B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8EE3B4-6B4B-5945-AF87-749B791F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DEE44D-37E7-FF4C-94B7-507E9A00D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84F7E9-3C4E-5348-B652-A4FA0C4BC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DCB8084-1CA2-7244-B1D9-067BC5A0F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2988359-8F11-D347-8B48-CA8118F1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88932ED-388A-A048-9C89-2D8BF550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10F1458-7BB3-4D45-8485-D9E27E7C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2963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8029DE-780C-AB46-8E31-313A6E24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88A4625-6E20-9146-941A-61D9FCB0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54C42FF-61AC-2946-986E-AB8A6AD7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F10F5EF-B309-DB48-95C3-58887385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377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611BA6A-9F14-B840-AAA1-BDDA3031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1329AB-6121-C741-9A3A-8E63EE46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5BBAC9-D1FE-F949-9B89-397C40704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129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2FF647-E7D7-8C4D-B8CC-FE3FAFD5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240F615-F612-A249-8A54-51C05F7AC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92FBE4-D8B2-0D43-9F40-77CF74470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839018-0EC4-614B-BE54-CFCB88FC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BD79A5-C681-F14B-89BD-DA2F371D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9B6FD5-7041-4A44-BFF3-1DAA2004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7366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8678F-B229-9045-9E84-A7DE18F0B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7F48A6E-916C-6040-9A36-44F8D5291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CD012C-A6FC-514D-98D0-1491E37EA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F18B08E-267D-8F43-B775-880852FA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BE274D-FB2E-624B-9960-84E5ECCF8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7D9BAA1-2638-A54C-9F7E-0FFD36763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890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311B4C1-651F-8B4A-AAA8-4766525B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5E6B6A-FAFD-2F45-B4B5-C4CAFAAA0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389287-2EE8-C84F-BC24-2C6F9F371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A49E8-7C68-DE41-A54A-366DEFC4D3CC}" type="datetimeFigureOut">
              <a:rPr kumimoji="1" lang="zh-CN" altLang="en-US" smtClean="0"/>
              <a:t>2021/9/23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7329A5-078C-FD4C-90F4-BD9FF4634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01A551-3931-7240-BAAC-7430BE7FF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5640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9AFE5DCC-2211-4C4E-AE0C-A1A76B94F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421" y="2332253"/>
            <a:ext cx="8890952" cy="107375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Discussion paper on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endParaRPr kumimoji="1" lang="zh-CN" altLang="en-US" sz="30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41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3302430" y="138988"/>
            <a:ext cx="5956896" cy="645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 Architecture – Option 1</a:t>
            </a:r>
          </a:p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EGMF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in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OSS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BC7345B-B5B7-E949-B8AE-A5C8FA533E68}"/>
              </a:ext>
            </a:extLst>
          </p:cNvPr>
          <p:cNvSpPr/>
          <p:nvPr/>
        </p:nvSpPr>
        <p:spPr>
          <a:xfrm>
            <a:off x="778437" y="3856076"/>
            <a:ext cx="5653794" cy="23045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0C83601-1260-8147-885B-1D26533787DF}"/>
              </a:ext>
            </a:extLst>
          </p:cNvPr>
          <p:cNvSpPr/>
          <p:nvPr/>
        </p:nvSpPr>
        <p:spPr>
          <a:xfrm>
            <a:off x="2956785" y="5204901"/>
            <a:ext cx="2912561" cy="53296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34C3C8F-9BA6-DE46-94C0-1A4329B2AAFD}"/>
              </a:ext>
            </a:extLst>
          </p:cNvPr>
          <p:cNvSpPr/>
          <p:nvPr/>
        </p:nvSpPr>
        <p:spPr>
          <a:xfrm>
            <a:off x="3553352" y="5338947"/>
            <a:ext cx="18442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 Service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CA049E1-E631-C94D-9D6D-FB5208FD93D6}"/>
              </a:ext>
            </a:extLst>
          </p:cNvPr>
          <p:cNvSpPr/>
          <p:nvPr/>
        </p:nvSpPr>
        <p:spPr>
          <a:xfrm>
            <a:off x="4448653" y="5831388"/>
            <a:ext cx="17924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 Domain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90FFB61-0305-7B41-8781-C6FD42F2DD03}"/>
              </a:ext>
            </a:extLst>
          </p:cNvPr>
          <p:cNvSpPr/>
          <p:nvPr/>
        </p:nvSpPr>
        <p:spPr>
          <a:xfrm>
            <a:off x="783086" y="1103860"/>
            <a:ext cx="1700545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4EEB1A36-FD75-704B-8CC4-D7D384BCF93E}"/>
              </a:ext>
            </a:extLst>
          </p:cNvPr>
          <p:cNvSpPr/>
          <p:nvPr/>
        </p:nvSpPr>
        <p:spPr>
          <a:xfrm>
            <a:off x="737290" y="1262031"/>
            <a:ext cx="176646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 customer A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A3E297F9-6397-D944-9DB6-7B205633D577}"/>
              </a:ext>
            </a:extLst>
          </p:cNvPr>
          <p:cNvGrpSpPr/>
          <p:nvPr/>
        </p:nvGrpSpPr>
        <p:grpSpPr>
          <a:xfrm>
            <a:off x="3352121" y="3211707"/>
            <a:ext cx="356516" cy="297615"/>
            <a:chOff x="3535871" y="2002773"/>
            <a:chExt cx="356516" cy="297615"/>
          </a:xfrm>
        </p:grpSpPr>
        <p:sp>
          <p:nvSpPr>
            <p:cNvPr id="20" name="椭圆 19">
              <a:extLst>
                <a:ext uri="{FF2B5EF4-FFF2-40B4-BE49-F238E27FC236}">
                  <a16:creationId xmlns:a16="http://schemas.microsoft.com/office/drawing/2014/main" id="{346BAE35-EF43-404E-ACFB-52A457D9D795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1" name="弧 20">
              <a:extLst>
                <a:ext uri="{FF2B5EF4-FFF2-40B4-BE49-F238E27FC236}">
                  <a16:creationId xmlns:a16="http://schemas.microsoft.com/office/drawing/2014/main" id="{10880E8E-1F43-6B47-AEEC-2EB5F763502E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22" name="直线连接符 21">
            <a:extLst>
              <a:ext uri="{FF2B5EF4-FFF2-40B4-BE49-F238E27FC236}">
                <a16:creationId xmlns:a16="http://schemas.microsoft.com/office/drawing/2014/main" id="{C7071768-361E-B448-9E19-9962E7841261}"/>
              </a:ext>
            </a:extLst>
          </p:cNvPr>
          <p:cNvCxnSpPr>
            <a:cxnSpLocks/>
          </p:cNvCxnSpPr>
          <p:nvPr/>
        </p:nvCxnSpPr>
        <p:spPr>
          <a:xfrm flipV="1">
            <a:off x="3504918" y="2346402"/>
            <a:ext cx="0" cy="8542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>
            <a:extLst>
              <a:ext uri="{FF2B5EF4-FFF2-40B4-BE49-F238E27FC236}">
                <a16:creationId xmlns:a16="http://schemas.microsoft.com/office/drawing/2014/main" id="{799116F0-DAA2-0F4F-86B8-E53B415B15B6}"/>
              </a:ext>
            </a:extLst>
          </p:cNvPr>
          <p:cNvSpPr/>
          <p:nvPr/>
        </p:nvSpPr>
        <p:spPr>
          <a:xfrm>
            <a:off x="2882604" y="2757318"/>
            <a:ext cx="117627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A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 exposure IOC)</a:t>
            </a:r>
            <a:endParaRPr lang="zh-CN" altLang="en-US" sz="900" dirty="0"/>
          </a:p>
        </p:txBody>
      </p: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3D16C5B3-8FFD-324A-A52F-CDE5BF376F65}"/>
              </a:ext>
            </a:extLst>
          </p:cNvPr>
          <p:cNvGrpSpPr/>
          <p:nvPr/>
        </p:nvGrpSpPr>
        <p:grpSpPr>
          <a:xfrm>
            <a:off x="4343704" y="3205342"/>
            <a:ext cx="356516" cy="297615"/>
            <a:chOff x="3535871" y="2002773"/>
            <a:chExt cx="356516" cy="297615"/>
          </a:xfrm>
        </p:grpSpPr>
        <p:sp>
          <p:nvSpPr>
            <p:cNvPr id="26" name="椭圆 25">
              <a:extLst>
                <a:ext uri="{FF2B5EF4-FFF2-40B4-BE49-F238E27FC236}">
                  <a16:creationId xmlns:a16="http://schemas.microsoft.com/office/drawing/2014/main" id="{1B62DE16-2571-5946-B015-BB9CC7FBB281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7" name="弧 26">
              <a:extLst>
                <a:ext uri="{FF2B5EF4-FFF2-40B4-BE49-F238E27FC236}">
                  <a16:creationId xmlns:a16="http://schemas.microsoft.com/office/drawing/2014/main" id="{9B582806-28C6-8645-8F04-7E26A1C14004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28" name="直线连接符 27">
            <a:extLst>
              <a:ext uri="{FF2B5EF4-FFF2-40B4-BE49-F238E27FC236}">
                <a16:creationId xmlns:a16="http://schemas.microsoft.com/office/drawing/2014/main" id="{138DB965-E18C-AF4F-9D60-0FFD916F08FD}"/>
              </a:ext>
            </a:extLst>
          </p:cNvPr>
          <p:cNvCxnSpPr>
            <a:cxnSpLocks/>
          </p:cNvCxnSpPr>
          <p:nvPr/>
        </p:nvCxnSpPr>
        <p:spPr>
          <a:xfrm flipV="1">
            <a:off x="4496501" y="2346402"/>
            <a:ext cx="0" cy="86106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>
            <a:extLst>
              <a:ext uri="{FF2B5EF4-FFF2-40B4-BE49-F238E27FC236}">
                <a16:creationId xmlns:a16="http://schemas.microsoft.com/office/drawing/2014/main" id="{C054C01E-3843-ED4E-9368-590D1ACFCD67}"/>
              </a:ext>
            </a:extLst>
          </p:cNvPr>
          <p:cNvSpPr/>
          <p:nvPr/>
        </p:nvSpPr>
        <p:spPr>
          <a:xfrm>
            <a:off x="3954697" y="2767011"/>
            <a:ext cx="1141256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B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 exposure IOC)</a:t>
            </a:r>
            <a:endParaRPr lang="zh-CN" altLang="en-US" sz="900" dirty="0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8D1D0C21-D27B-AF49-9467-7ABE574B84ED}"/>
              </a:ext>
            </a:extLst>
          </p:cNvPr>
          <p:cNvGrpSpPr/>
          <p:nvPr/>
        </p:nvGrpSpPr>
        <p:grpSpPr>
          <a:xfrm>
            <a:off x="5292084" y="3214269"/>
            <a:ext cx="356516" cy="297615"/>
            <a:chOff x="3535871" y="2002773"/>
            <a:chExt cx="356516" cy="297615"/>
          </a:xfrm>
        </p:grpSpPr>
        <p:sp>
          <p:nvSpPr>
            <p:cNvPr id="31" name="椭圆 30">
              <a:extLst>
                <a:ext uri="{FF2B5EF4-FFF2-40B4-BE49-F238E27FC236}">
                  <a16:creationId xmlns:a16="http://schemas.microsoft.com/office/drawing/2014/main" id="{38C821AD-7917-044F-8C68-C7F0EB4E2DAC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32" name="弧 31">
              <a:extLst>
                <a:ext uri="{FF2B5EF4-FFF2-40B4-BE49-F238E27FC236}">
                  <a16:creationId xmlns:a16="http://schemas.microsoft.com/office/drawing/2014/main" id="{21B83FDF-2702-BE48-88C3-45B741F92C2C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33" name="直线连接符 32">
            <a:extLst>
              <a:ext uri="{FF2B5EF4-FFF2-40B4-BE49-F238E27FC236}">
                <a16:creationId xmlns:a16="http://schemas.microsoft.com/office/drawing/2014/main" id="{67DB0BBD-7ECD-C747-80BB-05A841E62383}"/>
              </a:ext>
            </a:extLst>
          </p:cNvPr>
          <p:cNvCxnSpPr>
            <a:cxnSpLocks/>
          </p:cNvCxnSpPr>
          <p:nvPr/>
        </p:nvCxnSpPr>
        <p:spPr>
          <a:xfrm flipV="1">
            <a:off x="5444881" y="2346402"/>
            <a:ext cx="0" cy="8552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57BADC1D-BA62-7440-940B-545763BB89D0}"/>
              </a:ext>
            </a:extLst>
          </p:cNvPr>
          <p:cNvSpPr/>
          <p:nvPr/>
        </p:nvSpPr>
        <p:spPr>
          <a:xfrm>
            <a:off x="5077291" y="2763369"/>
            <a:ext cx="109673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C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 exposure IOC)</a:t>
            </a:r>
            <a:endParaRPr lang="zh-CN" altLang="en-US" sz="900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B6B76B92-432F-D14F-8A13-90DA7330F6A0}"/>
              </a:ext>
            </a:extLst>
          </p:cNvPr>
          <p:cNvSpPr/>
          <p:nvPr/>
        </p:nvSpPr>
        <p:spPr>
          <a:xfrm>
            <a:off x="778438" y="1826819"/>
            <a:ext cx="5442247" cy="51958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10D58CF6-6768-D249-8D42-1213B15B6A91}"/>
              </a:ext>
            </a:extLst>
          </p:cNvPr>
          <p:cNvSpPr/>
          <p:nvPr/>
        </p:nvSpPr>
        <p:spPr>
          <a:xfrm>
            <a:off x="3372824" y="1940016"/>
            <a:ext cx="5848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7" name="矩形 111">
            <a:extLst>
              <a:ext uri="{FF2B5EF4-FFF2-40B4-BE49-F238E27FC236}">
                <a16:creationId xmlns:a16="http://schemas.microsoft.com/office/drawing/2014/main" id="{3CCAC295-8413-EB49-A4C9-9E6C504CBA76}"/>
              </a:ext>
            </a:extLst>
          </p:cNvPr>
          <p:cNvSpPr/>
          <p:nvPr/>
        </p:nvSpPr>
        <p:spPr>
          <a:xfrm>
            <a:off x="2688326" y="1100064"/>
            <a:ext cx="1688947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8" name="矩形 5">
            <a:extLst>
              <a:ext uri="{FF2B5EF4-FFF2-40B4-BE49-F238E27FC236}">
                <a16:creationId xmlns:a16="http://schemas.microsoft.com/office/drawing/2014/main" id="{9706F2B4-EB64-B240-8C72-D985145ACAF4}"/>
              </a:ext>
            </a:extLst>
          </p:cNvPr>
          <p:cNvSpPr/>
          <p:nvPr/>
        </p:nvSpPr>
        <p:spPr>
          <a:xfrm>
            <a:off x="2677800" y="1257617"/>
            <a:ext cx="17225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 customer B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9" name="矩形 111">
            <a:extLst>
              <a:ext uri="{FF2B5EF4-FFF2-40B4-BE49-F238E27FC236}">
                <a16:creationId xmlns:a16="http://schemas.microsoft.com/office/drawing/2014/main" id="{DF1347DA-6510-E24F-A7A5-B2CC2EA39B4D}"/>
              </a:ext>
            </a:extLst>
          </p:cNvPr>
          <p:cNvSpPr/>
          <p:nvPr/>
        </p:nvSpPr>
        <p:spPr>
          <a:xfrm>
            <a:off x="4573345" y="1105763"/>
            <a:ext cx="1649655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0" name="矩形 5">
            <a:extLst>
              <a:ext uri="{FF2B5EF4-FFF2-40B4-BE49-F238E27FC236}">
                <a16:creationId xmlns:a16="http://schemas.microsoft.com/office/drawing/2014/main" id="{F11D25D1-3A24-8F48-AB0D-56FDF94CFB92}"/>
              </a:ext>
            </a:extLst>
          </p:cNvPr>
          <p:cNvSpPr/>
          <p:nvPr/>
        </p:nvSpPr>
        <p:spPr>
          <a:xfrm>
            <a:off x="4509080" y="1257618"/>
            <a:ext cx="17647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 customer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0C3053A3-DC48-FC42-AA86-AD9A506C3F8E}"/>
              </a:ext>
            </a:extLst>
          </p:cNvPr>
          <p:cNvGrpSpPr/>
          <p:nvPr/>
        </p:nvGrpSpPr>
        <p:grpSpPr>
          <a:xfrm>
            <a:off x="1685844" y="3206227"/>
            <a:ext cx="356516" cy="297615"/>
            <a:chOff x="3535871" y="2002773"/>
            <a:chExt cx="356516" cy="297615"/>
          </a:xfrm>
        </p:grpSpPr>
        <p:sp>
          <p:nvSpPr>
            <p:cNvPr id="45" name="椭圆 44">
              <a:extLst>
                <a:ext uri="{FF2B5EF4-FFF2-40B4-BE49-F238E27FC236}">
                  <a16:creationId xmlns:a16="http://schemas.microsoft.com/office/drawing/2014/main" id="{2FFC0392-9B5F-5344-BEAF-BE53D9A747D9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46" name="弧 45">
              <a:extLst>
                <a:ext uri="{FF2B5EF4-FFF2-40B4-BE49-F238E27FC236}">
                  <a16:creationId xmlns:a16="http://schemas.microsoft.com/office/drawing/2014/main" id="{AE19F8EF-DA98-9B49-B908-370C24B60A59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48" name="直线连接符 47">
            <a:extLst>
              <a:ext uri="{FF2B5EF4-FFF2-40B4-BE49-F238E27FC236}">
                <a16:creationId xmlns:a16="http://schemas.microsoft.com/office/drawing/2014/main" id="{BBCA1F38-E7CA-A348-BAEA-8BAA6C5BF4CB}"/>
              </a:ext>
            </a:extLst>
          </p:cNvPr>
          <p:cNvCxnSpPr>
            <a:cxnSpLocks/>
          </p:cNvCxnSpPr>
          <p:nvPr/>
        </p:nvCxnSpPr>
        <p:spPr>
          <a:xfrm flipV="1">
            <a:off x="1838641" y="2346402"/>
            <a:ext cx="0" cy="8511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矩形 48">
            <a:extLst>
              <a:ext uri="{FF2B5EF4-FFF2-40B4-BE49-F238E27FC236}">
                <a16:creationId xmlns:a16="http://schemas.microsoft.com/office/drawing/2014/main" id="{9BEE37AA-884F-8048-BA76-FD6F2FD1A3B6}"/>
              </a:ext>
            </a:extLst>
          </p:cNvPr>
          <p:cNvSpPr/>
          <p:nvPr/>
        </p:nvSpPr>
        <p:spPr>
          <a:xfrm>
            <a:off x="1285851" y="2763832"/>
            <a:ext cx="119589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Discovery service for exposure</a:t>
            </a:r>
            <a:endParaRPr lang="zh-CN" altLang="en-US" sz="900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3EE619CE-FE78-0243-AC9C-483E135FEDD6}"/>
              </a:ext>
            </a:extLst>
          </p:cNvPr>
          <p:cNvSpPr/>
          <p:nvPr/>
        </p:nvSpPr>
        <p:spPr>
          <a:xfrm>
            <a:off x="999813" y="4156570"/>
            <a:ext cx="1566886" cy="2820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9C6005AB-A43D-1349-9C3C-630FA2F84615}"/>
              </a:ext>
            </a:extLst>
          </p:cNvPr>
          <p:cNvSpPr/>
          <p:nvPr/>
        </p:nvSpPr>
        <p:spPr>
          <a:xfrm>
            <a:off x="906103" y="4158878"/>
            <a:ext cx="17210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EGMF</a:t>
            </a:r>
          </a:p>
        </p:txBody>
      </p:sp>
      <p:cxnSp>
        <p:nvCxnSpPr>
          <p:cNvPr id="53" name="直线连接符 52">
            <a:extLst>
              <a:ext uri="{FF2B5EF4-FFF2-40B4-BE49-F238E27FC236}">
                <a16:creationId xmlns:a16="http://schemas.microsoft.com/office/drawing/2014/main" id="{EE9ABC03-1710-4240-ABFA-AAA89B2AD2D0}"/>
              </a:ext>
            </a:extLst>
          </p:cNvPr>
          <p:cNvCxnSpPr>
            <a:cxnSpLocks/>
          </p:cNvCxnSpPr>
          <p:nvPr/>
        </p:nvCxnSpPr>
        <p:spPr>
          <a:xfrm flipV="1">
            <a:off x="3504918" y="2652336"/>
            <a:ext cx="0" cy="344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线连接符 55">
            <a:extLst>
              <a:ext uri="{FF2B5EF4-FFF2-40B4-BE49-F238E27FC236}">
                <a16:creationId xmlns:a16="http://schemas.microsoft.com/office/drawing/2014/main" id="{5421318D-8481-3840-A395-1A99E8616DBD}"/>
              </a:ext>
            </a:extLst>
          </p:cNvPr>
          <p:cNvCxnSpPr>
            <a:cxnSpLocks/>
          </p:cNvCxnSpPr>
          <p:nvPr/>
        </p:nvCxnSpPr>
        <p:spPr>
          <a:xfrm flipV="1">
            <a:off x="3504918" y="3474227"/>
            <a:ext cx="0" cy="11984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线连接符 56">
            <a:extLst>
              <a:ext uri="{FF2B5EF4-FFF2-40B4-BE49-F238E27FC236}">
                <a16:creationId xmlns:a16="http://schemas.microsoft.com/office/drawing/2014/main" id="{A2AAC43A-E304-DF44-9870-D98DFF1208BC}"/>
              </a:ext>
            </a:extLst>
          </p:cNvPr>
          <p:cNvCxnSpPr>
            <a:cxnSpLocks/>
          </p:cNvCxnSpPr>
          <p:nvPr/>
        </p:nvCxnSpPr>
        <p:spPr>
          <a:xfrm flipV="1">
            <a:off x="4506661" y="3467863"/>
            <a:ext cx="0" cy="120480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线连接符 57">
            <a:extLst>
              <a:ext uri="{FF2B5EF4-FFF2-40B4-BE49-F238E27FC236}">
                <a16:creationId xmlns:a16="http://schemas.microsoft.com/office/drawing/2014/main" id="{A37AA80F-4C50-0F44-A207-73C706F206E0}"/>
              </a:ext>
            </a:extLst>
          </p:cNvPr>
          <p:cNvCxnSpPr>
            <a:cxnSpLocks/>
          </p:cNvCxnSpPr>
          <p:nvPr/>
        </p:nvCxnSpPr>
        <p:spPr>
          <a:xfrm flipV="1">
            <a:off x="5444881" y="3462041"/>
            <a:ext cx="0" cy="121062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线连接符 58">
            <a:extLst>
              <a:ext uri="{FF2B5EF4-FFF2-40B4-BE49-F238E27FC236}">
                <a16:creationId xmlns:a16="http://schemas.microsoft.com/office/drawing/2014/main" id="{5AA62B5B-6FF3-4148-9D17-C3DDC7A0A860}"/>
              </a:ext>
            </a:extLst>
          </p:cNvPr>
          <p:cNvCxnSpPr>
            <a:cxnSpLocks/>
          </p:cNvCxnSpPr>
          <p:nvPr/>
        </p:nvCxnSpPr>
        <p:spPr>
          <a:xfrm>
            <a:off x="1840433" y="3461495"/>
            <a:ext cx="0" cy="7031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81E30BD9-6D09-584B-98DF-709A155A489A}"/>
              </a:ext>
            </a:extLst>
          </p:cNvPr>
          <p:cNvSpPr/>
          <p:nvPr/>
        </p:nvSpPr>
        <p:spPr>
          <a:xfrm>
            <a:off x="6994734" y="1118974"/>
            <a:ext cx="357822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500" dirty="0"/>
              <a:t>The potential functionalities of EMGF are:</a:t>
            </a:r>
            <a:endParaRPr lang="zh-CN" altLang="en-US" sz="15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3BF505A-9600-F845-994C-93368B8D1C2E}"/>
              </a:ext>
            </a:extLst>
          </p:cNvPr>
          <p:cNvSpPr/>
          <p:nvPr/>
        </p:nvSpPr>
        <p:spPr>
          <a:xfrm>
            <a:off x="7202508" y="1526203"/>
            <a:ext cx="27735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Authentication for exposure</a:t>
            </a:r>
            <a:endParaRPr lang="zh-CN" altLang="en-US" sz="1500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3F364010-B59A-9047-972E-BBD55D58D3D0}"/>
              </a:ext>
            </a:extLst>
          </p:cNvPr>
          <p:cNvSpPr/>
          <p:nvPr/>
        </p:nvSpPr>
        <p:spPr>
          <a:xfrm>
            <a:off x="7202508" y="1858395"/>
            <a:ext cx="343395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 err="1"/>
              <a:t>MnS</a:t>
            </a:r>
            <a:r>
              <a:rPr lang="en-US" altLang="zh-CN" sz="1500" dirty="0"/>
              <a:t> discovery service for exposure</a:t>
            </a:r>
            <a:endParaRPr lang="zh-CN" altLang="en-US" sz="1500" dirty="0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F76C2FC3-08AB-D148-94CE-38D98611B6E3}"/>
              </a:ext>
            </a:extLst>
          </p:cNvPr>
          <p:cNvSpPr/>
          <p:nvPr/>
        </p:nvSpPr>
        <p:spPr>
          <a:xfrm>
            <a:off x="7212668" y="2189021"/>
            <a:ext cx="167065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Access</a:t>
            </a:r>
            <a:r>
              <a:rPr lang="zh-CN" altLang="en-US" sz="1500" dirty="0"/>
              <a:t> </a:t>
            </a:r>
            <a:r>
              <a:rPr lang="en-US" altLang="zh-CN" sz="1500" dirty="0"/>
              <a:t>control</a:t>
            </a:r>
            <a:endParaRPr lang="zh-CN" altLang="en-US" sz="1500" dirty="0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6334B76B-D7CC-6E47-8B2E-1457D89706ED}"/>
              </a:ext>
            </a:extLst>
          </p:cNvPr>
          <p:cNvSpPr/>
          <p:nvPr/>
        </p:nvSpPr>
        <p:spPr>
          <a:xfrm>
            <a:off x="7150054" y="4185807"/>
            <a:ext cx="155523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Exposure</a:t>
            </a:r>
            <a:r>
              <a:rPr lang="zh-CN" altLang="en-US" sz="1500" dirty="0"/>
              <a:t> </a:t>
            </a:r>
            <a:r>
              <a:rPr lang="en-US" altLang="zh-CN" sz="1500" dirty="0"/>
              <a:t>IoC</a:t>
            </a:r>
            <a:endParaRPr lang="zh-CN" altLang="en-US" sz="1500" dirty="0"/>
          </a:p>
        </p:txBody>
      </p:sp>
      <p:cxnSp>
        <p:nvCxnSpPr>
          <p:cNvPr id="11" name="肘形连接符 10">
            <a:extLst>
              <a:ext uri="{FF2B5EF4-FFF2-40B4-BE49-F238E27FC236}">
                <a16:creationId xmlns:a16="http://schemas.microsoft.com/office/drawing/2014/main" id="{B466FC47-18D9-C740-8E5A-961D414D11D0}"/>
              </a:ext>
            </a:extLst>
          </p:cNvPr>
          <p:cNvCxnSpPr>
            <a:cxnSpLocks/>
            <a:stCxn id="13" idx="1"/>
            <a:endCxn id="50" idx="2"/>
          </p:cNvCxnSpPr>
          <p:nvPr/>
        </p:nvCxnSpPr>
        <p:spPr>
          <a:xfrm rot="10800000">
            <a:off x="1783257" y="4438602"/>
            <a:ext cx="1173529" cy="1032783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矩形 67">
            <a:extLst>
              <a:ext uri="{FF2B5EF4-FFF2-40B4-BE49-F238E27FC236}">
                <a16:creationId xmlns:a16="http://schemas.microsoft.com/office/drawing/2014/main" id="{60090327-7EDC-C94A-8CB3-C69BF82C6B64}"/>
              </a:ext>
            </a:extLst>
          </p:cNvPr>
          <p:cNvSpPr/>
          <p:nvPr/>
        </p:nvSpPr>
        <p:spPr>
          <a:xfrm>
            <a:off x="3242329" y="4148088"/>
            <a:ext cx="2574762" cy="2820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internal</a:t>
            </a:r>
            <a:r>
              <a:rPr kumimoji="1" lang="zh-CN" altLang="en-US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MnS</a:t>
            </a:r>
            <a:r>
              <a:rPr kumimoji="1" lang="zh-CN" altLang="en-US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consumer</a:t>
            </a:r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72" name="组合 71">
            <a:extLst>
              <a:ext uri="{FF2B5EF4-FFF2-40B4-BE49-F238E27FC236}">
                <a16:creationId xmlns:a16="http://schemas.microsoft.com/office/drawing/2014/main" id="{B6EB8DDD-CC8A-4348-ABC8-CC71B3F50862}"/>
              </a:ext>
            </a:extLst>
          </p:cNvPr>
          <p:cNvGrpSpPr/>
          <p:nvPr/>
        </p:nvGrpSpPr>
        <p:grpSpPr>
          <a:xfrm>
            <a:off x="3336433" y="4684085"/>
            <a:ext cx="356516" cy="297615"/>
            <a:chOff x="3535871" y="2002773"/>
            <a:chExt cx="356516" cy="297615"/>
          </a:xfrm>
        </p:grpSpPr>
        <p:sp>
          <p:nvSpPr>
            <p:cNvPr id="73" name="椭圆 72">
              <a:extLst>
                <a:ext uri="{FF2B5EF4-FFF2-40B4-BE49-F238E27FC236}">
                  <a16:creationId xmlns:a16="http://schemas.microsoft.com/office/drawing/2014/main" id="{0C533518-0DAC-E54C-AF86-94C1E31BA95A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74" name="弧 73">
              <a:extLst>
                <a:ext uri="{FF2B5EF4-FFF2-40B4-BE49-F238E27FC236}">
                  <a16:creationId xmlns:a16="http://schemas.microsoft.com/office/drawing/2014/main" id="{A83FC988-A9A6-7146-9E16-CF0688D2C15A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75" name="直线连接符 74">
            <a:extLst>
              <a:ext uri="{FF2B5EF4-FFF2-40B4-BE49-F238E27FC236}">
                <a16:creationId xmlns:a16="http://schemas.microsoft.com/office/drawing/2014/main" id="{6831DAF3-3072-5C43-A6CF-963DF5BEF2AB}"/>
              </a:ext>
            </a:extLst>
          </p:cNvPr>
          <p:cNvCxnSpPr>
            <a:cxnSpLocks/>
          </p:cNvCxnSpPr>
          <p:nvPr/>
        </p:nvCxnSpPr>
        <p:spPr>
          <a:xfrm flipV="1">
            <a:off x="3502384" y="4940239"/>
            <a:ext cx="0" cy="2646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组合 79">
            <a:extLst>
              <a:ext uri="{FF2B5EF4-FFF2-40B4-BE49-F238E27FC236}">
                <a16:creationId xmlns:a16="http://schemas.microsoft.com/office/drawing/2014/main" id="{0514990C-D1B9-BF4C-BB56-9542A7ADEE40}"/>
              </a:ext>
            </a:extLst>
          </p:cNvPr>
          <p:cNvGrpSpPr/>
          <p:nvPr/>
        </p:nvGrpSpPr>
        <p:grpSpPr>
          <a:xfrm>
            <a:off x="4343703" y="4693869"/>
            <a:ext cx="356516" cy="297615"/>
            <a:chOff x="3535871" y="2002773"/>
            <a:chExt cx="356516" cy="297615"/>
          </a:xfrm>
        </p:grpSpPr>
        <p:sp>
          <p:nvSpPr>
            <p:cNvPr id="81" name="椭圆 80">
              <a:extLst>
                <a:ext uri="{FF2B5EF4-FFF2-40B4-BE49-F238E27FC236}">
                  <a16:creationId xmlns:a16="http://schemas.microsoft.com/office/drawing/2014/main" id="{BA40999D-0A83-9140-AF90-F57EEFED473A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2" name="弧 81">
              <a:extLst>
                <a:ext uri="{FF2B5EF4-FFF2-40B4-BE49-F238E27FC236}">
                  <a16:creationId xmlns:a16="http://schemas.microsoft.com/office/drawing/2014/main" id="{0D7E237B-5B4F-B84B-9D56-E0B5D780F69F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83" name="直线连接符 82">
            <a:extLst>
              <a:ext uri="{FF2B5EF4-FFF2-40B4-BE49-F238E27FC236}">
                <a16:creationId xmlns:a16="http://schemas.microsoft.com/office/drawing/2014/main" id="{EF3E681E-5288-3448-A75E-133F16B0D5F3}"/>
              </a:ext>
            </a:extLst>
          </p:cNvPr>
          <p:cNvCxnSpPr>
            <a:cxnSpLocks/>
          </p:cNvCxnSpPr>
          <p:nvPr/>
        </p:nvCxnSpPr>
        <p:spPr>
          <a:xfrm flipV="1">
            <a:off x="4510755" y="4950022"/>
            <a:ext cx="0" cy="2646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组合 86">
            <a:extLst>
              <a:ext uri="{FF2B5EF4-FFF2-40B4-BE49-F238E27FC236}">
                <a16:creationId xmlns:a16="http://schemas.microsoft.com/office/drawing/2014/main" id="{2012D1C6-B297-F447-BB04-4191FDF13705}"/>
              </a:ext>
            </a:extLst>
          </p:cNvPr>
          <p:cNvGrpSpPr/>
          <p:nvPr/>
        </p:nvGrpSpPr>
        <p:grpSpPr>
          <a:xfrm>
            <a:off x="5290676" y="4682998"/>
            <a:ext cx="356516" cy="297615"/>
            <a:chOff x="3535871" y="2002773"/>
            <a:chExt cx="356516" cy="297615"/>
          </a:xfrm>
        </p:grpSpPr>
        <p:sp>
          <p:nvSpPr>
            <p:cNvPr id="88" name="椭圆 87">
              <a:extLst>
                <a:ext uri="{FF2B5EF4-FFF2-40B4-BE49-F238E27FC236}">
                  <a16:creationId xmlns:a16="http://schemas.microsoft.com/office/drawing/2014/main" id="{F408EC9B-B499-E741-A5AB-DC7F1155AB98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9" name="弧 88">
              <a:extLst>
                <a:ext uri="{FF2B5EF4-FFF2-40B4-BE49-F238E27FC236}">
                  <a16:creationId xmlns:a16="http://schemas.microsoft.com/office/drawing/2014/main" id="{5D69F8AF-8E83-A04C-B993-9E779325A6C8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91" name="直线连接符 90">
            <a:extLst>
              <a:ext uri="{FF2B5EF4-FFF2-40B4-BE49-F238E27FC236}">
                <a16:creationId xmlns:a16="http://schemas.microsoft.com/office/drawing/2014/main" id="{E026BDE5-49EB-CB4C-B3FD-4CAC4B22DFDC}"/>
              </a:ext>
            </a:extLst>
          </p:cNvPr>
          <p:cNvCxnSpPr>
            <a:cxnSpLocks/>
          </p:cNvCxnSpPr>
          <p:nvPr/>
        </p:nvCxnSpPr>
        <p:spPr>
          <a:xfrm flipV="1">
            <a:off x="5454126" y="4949950"/>
            <a:ext cx="0" cy="25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矩形 92">
            <a:extLst>
              <a:ext uri="{FF2B5EF4-FFF2-40B4-BE49-F238E27FC236}">
                <a16:creationId xmlns:a16="http://schemas.microsoft.com/office/drawing/2014/main" id="{5D44234E-C391-C044-ABDE-C61257308E40}"/>
              </a:ext>
            </a:extLst>
          </p:cNvPr>
          <p:cNvSpPr/>
          <p:nvPr/>
        </p:nvSpPr>
        <p:spPr>
          <a:xfrm>
            <a:off x="6994254" y="3841485"/>
            <a:ext cx="491993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500" dirty="0"/>
              <a:t>The potential functionalities of internal </a:t>
            </a:r>
            <a:r>
              <a:rPr lang="en-US" altLang="zh-CN" sz="1500" dirty="0" err="1"/>
              <a:t>MnS</a:t>
            </a:r>
            <a:r>
              <a:rPr lang="en-US" altLang="zh-CN" sz="1500" dirty="0"/>
              <a:t> consumer is:</a:t>
            </a:r>
            <a:endParaRPr lang="zh-CN" altLang="en-US" sz="1500" dirty="0"/>
          </a:p>
        </p:txBody>
      </p:sp>
      <p:sp>
        <p:nvSpPr>
          <p:cNvPr id="94" name="矩形 93">
            <a:extLst>
              <a:ext uri="{FF2B5EF4-FFF2-40B4-BE49-F238E27FC236}">
                <a16:creationId xmlns:a16="http://schemas.microsoft.com/office/drawing/2014/main" id="{8A1A31AA-87EF-1B4B-A6FA-7AA7D112E0E4}"/>
              </a:ext>
            </a:extLst>
          </p:cNvPr>
          <p:cNvSpPr/>
          <p:nvPr/>
        </p:nvSpPr>
        <p:spPr>
          <a:xfrm>
            <a:off x="6994734" y="3093988"/>
            <a:ext cx="506024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The internal </a:t>
            </a:r>
            <a:r>
              <a:rPr lang="en-US" altLang="zh-CN" sz="1500" dirty="0" err="1"/>
              <a:t>MnS</a:t>
            </a:r>
            <a:r>
              <a:rPr lang="en-US" altLang="zh-CN" sz="1500" dirty="0"/>
              <a:t> consumer acts on behalf of the external customer.</a:t>
            </a:r>
            <a:endParaRPr lang="zh-CN" altLang="en-US" sz="1500" dirty="0"/>
          </a:p>
        </p:txBody>
      </p:sp>
      <p:cxnSp>
        <p:nvCxnSpPr>
          <p:cNvPr id="79" name="直线连接符 78">
            <a:extLst>
              <a:ext uri="{FF2B5EF4-FFF2-40B4-BE49-F238E27FC236}">
                <a16:creationId xmlns:a16="http://schemas.microsoft.com/office/drawing/2014/main" id="{EF98EA90-D4DD-6C4B-8BD7-99900BC6CA5C}"/>
              </a:ext>
            </a:extLst>
          </p:cNvPr>
          <p:cNvCxnSpPr>
            <a:cxnSpLocks/>
          </p:cNvCxnSpPr>
          <p:nvPr/>
        </p:nvCxnSpPr>
        <p:spPr>
          <a:xfrm>
            <a:off x="2566699" y="4297377"/>
            <a:ext cx="687657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335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3302430" y="115741"/>
            <a:ext cx="5956896" cy="645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 Architecture – Option 2</a:t>
            </a:r>
          </a:p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EGMF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in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BC7345B-B5B7-E949-B8AE-A5C8FA533E68}"/>
              </a:ext>
            </a:extLst>
          </p:cNvPr>
          <p:cNvSpPr/>
          <p:nvPr/>
        </p:nvSpPr>
        <p:spPr>
          <a:xfrm>
            <a:off x="778437" y="3856076"/>
            <a:ext cx="5653794" cy="2500274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0C83601-1260-8147-885B-1D26533787DF}"/>
              </a:ext>
            </a:extLst>
          </p:cNvPr>
          <p:cNvSpPr/>
          <p:nvPr/>
        </p:nvSpPr>
        <p:spPr>
          <a:xfrm>
            <a:off x="1565331" y="5402542"/>
            <a:ext cx="4304016" cy="53296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34C3C8F-9BA6-DE46-94C0-1A4329B2AAFD}"/>
              </a:ext>
            </a:extLst>
          </p:cNvPr>
          <p:cNvSpPr/>
          <p:nvPr/>
        </p:nvSpPr>
        <p:spPr>
          <a:xfrm>
            <a:off x="2777292" y="5536588"/>
            <a:ext cx="20461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 Service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CA049E1-E631-C94D-9D6D-FB5208FD93D6}"/>
              </a:ext>
            </a:extLst>
          </p:cNvPr>
          <p:cNvSpPr/>
          <p:nvPr/>
        </p:nvSpPr>
        <p:spPr>
          <a:xfrm>
            <a:off x="4448653" y="6037418"/>
            <a:ext cx="17924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 Domain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90FFB61-0305-7B41-8781-C6FD42F2DD03}"/>
              </a:ext>
            </a:extLst>
          </p:cNvPr>
          <p:cNvSpPr/>
          <p:nvPr/>
        </p:nvSpPr>
        <p:spPr>
          <a:xfrm>
            <a:off x="783086" y="1103860"/>
            <a:ext cx="1700545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4EEB1A36-FD75-704B-8CC4-D7D384BCF93E}"/>
              </a:ext>
            </a:extLst>
          </p:cNvPr>
          <p:cNvSpPr/>
          <p:nvPr/>
        </p:nvSpPr>
        <p:spPr>
          <a:xfrm>
            <a:off x="763285" y="1262031"/>
            <a:ext cx="17386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 Consumer A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A3E297F9-6397-D944-9DB6-7B205633D577}"/>
              </a:ext>
            </a:extLst>
          </p:cNvPr>
          <p:cNvGrpSpPr/>
          <p:nvPr/>
        </p:nvGrpSpPr>
        <p:grpSpPr>
          <a:xfrm>
            <a:off x="2721600" y="3211707"/>
            <a:ext cx="356516" cy="297615"/>
            <a:chOff x="3535871" y="2002773"/>
            <a:chExt cx="356516" cy="297615"/>
          </a:xfrm>
        </p:grpSpPr>
        <p:sp>
          <p:nvSpPr>
            <p:cNvPr id="20" name="椭圆 19">
              <a:extLst>
                <a:ext uri="{FF2B5EF4-FFF2-40B4-BE49-F238E27FC236}">
                  <a16:creationId xmlns:a16="http://schemas.microsoft.com/office/drawing/2014/main" id="{346BAE35-EF43-404E-ACFB-52A457D9D795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1" name="弧 20">
              <a:extLst>
                <a:ext uri="{FF2B5EF4-FFF2-40B4-BE49-F238E27FC236}">
                  <a16:creationId xmlns:a16="http://schemas.microsoft.com/office/drawing/2014/main" id="{10880E8E-1F43-6B47-AEEC-2EB5F763502E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22" name="直线连接符 21">
            <a:extLst>
              <a:ext uri="{FF2B5EF4-FFF2-40B4-BE49-F238E27FC236}">
                <a16:creationId xmlns:a16="http://schemas.microsoft.com/office/drawing/2014/main" id="{C7071768-361E-B448-9E19-9962E7841261}"/>
              </a:ext>
            </a:extLst>
          </p:cNvPr>
          <p:cNvCxnSpPr>
            <a:cxnSpLocks/>
          </p:cNvCxnSpPr>
          <p:nvPr/>
        </p:nvCxnSpPr>
        <p:spPr>
          <a:xfrm flipV="1">
            <a:off x="2874397" y="2639180"/>
            <a:ext cx="0" cy="5614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>
            <a:extLst>
              <a:ext uri="{FF2B5EF4-FFF2-40B4-BE49-F238E27FC236}">
                <a16:creationId xmlns:a16="http://schemas.microsoft.com/office/drawing/2014/main" id="{799116F0-DAA2-0F4F-86B8-E53B415B15B6}"/>
              </a:ext>
            </a:extLst>
          </p:cNvPr>
          <p:cNvSpPr/>
          <p:nvPr/>
        </p:nvSpPr>
        <p:spPr>
          <a:xfrm>
            <a:off x="2311807" y="2757318"/>
            <a:ext cx="111677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A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</a:t>
            </a:r>
            <a:r>
              <a:rPr lang="zh-CN" altLang="en-US" sz="900" dirty="0"/>
              <a:t> </a:t>
            </a:r>
            <a:r>
              <a:rPr lang="en-US" altLang="zh-CN" sz="900" dirty="0"/>
              <a:t>exposure IOC)</a:t>
            </a:r>
            <a:endParaRPr lang="zh-CN" altLang="en-US" sz="900" dirty="0"/>
          </a:p>
        </p:txBody>
      </p: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3D16C5B3-8FFD-324A-A52F-CDE5BF376F65}"/>
              </a:ext>
            </a:extLst>
          </p:cNvPr>
          <p:cNvGrpSpPr/>
          <p:nvPr/>
        </p:nvGrpSpPr>
        <p:grpSpPr>
          <a:xfrm>
            <a:off x="3948496" y="3205342"/>
            <a:ext cx="356516" cy="297615"/>
            <a:chOff x="3535871" y="2002773"/>
            <a:chExt cx="356516" cy="297615"/>
          </a:xfrm>
        </p:grpSpPr>
        <p:sp>
          <p:nvSpPr>
            <p:cNvPr id="26" name="椭圆 25">
              <a:extLst>
                <a:ext uri="{FF2B5EF4-FFF2-40B4-BE49-F238E27FC236}">
                  <a16:creationId xmlns:a16="http://schemas.microsoft.com/office/drawing/2014/main" id="{1B62DE16-2571-5946-B015-BB9CC7FBB281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7" name="弧 26">
              <a:extLst>
                <a:ext uri="{FF2B5EF4-FFF2-40B4-BE49-F238E27FC236}">
                  <a16:creationId xmlns:a16="http://schemas.microsoft.com/office/drawing/2014/main" id="{9B582806-28C6-8645-8F04-7E26A1C14004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28" name="直线连接符 27">
            <a:extLst>
              <a:ext uri="{FF2B5EF4-FFF2-40B4-BE49-F238E27FC236}">
                <a16:creationId xmlns:a16="http://schemas.microsoft.com/office/drawing/2014/main" id="{138DB965-E18C-AF4F-9D60-0FFD916F08FD}"/>
              </a:ext>
            </a:extLst>
          </p:cNvPr>
          <p:cNvCxnSpPr>
            <a:cxnSpLocks/>
          </p:cNvCxnSpPr>
          <p:nvPr/>
        </p:nvCxnSpPr>
        <p:spPr>
          <a:xfrm flipV="1">
            <a:off x="4101293" y="2630473"/>
            <a:ext cx="0" cy="5614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>
            <a:extLst>
              <a:ext uri="{FF2B5EF4-FFF2-40B4-BE49-F238E27FC236}">
                <a16:creationId xmlns:a16="http://schemas.microsoft.com/office/drawing/2014/main" id="{C054C01E-3843-ED4E-9368-590D1ACFCD67}"/>
              </a:ext>
            </a:extLst>
          </p:cNvPr>
          <p:cNvSpPr/>
          <p:nvPr/>
        </p:nvSpPr>
        <p:spPr>
          <a:xfrm>
            <a:off x="3586220" y="2767011"/>
            <a:ext cx="1102935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B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</a:t>
            </a:r>
            <a:r>
              <a:rPr lang="zh-CN" altLang="en-US" sz="900" dirty="0"/>
              <a:t> </a:t>
            </a:r>
            <a:r>
              <a:rPr lang="en-US" altLang="zh-CN" sz="900" dirty="0"/>
              <a:t>exposure IOC)</a:t>
            </a:r>
            <a:endParaRPr lang="zh-CN" altLang="en-US" sz="900" dirty="0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8D1D0C21-D27B-AF49-9467-7ABE574B84ED}"/>
              </a:ext>
            </a:extLst>
          </p:cNvPr>
          <p:cNvGrpSpPr/>
          <p:nvPr/>
        </p:nvGrpSpPr>
        <p:grpSpPr>
          <a:xfrm>
            <a:off x="5154021" y="3214269"/>
            <a:ext cx="356516" cy="297615"/>
            <a:chOff x="3535871" y="2002773"/>
            <a:chExt cx="356516" cy="297615"/>
          </a:xfrm>
        </p:grpSpPr>
        <p:sp>
          <p:nvSpPr>
            <p:cNvPr id="31" name="椭圆 30">
              <a:extLst>
                <a:ext uri="{FF2B5EF4-FFF2-40B4-BE49-F238E27FC236}">
                  <a16:creationId xmlns:a16="http://schemas.microsoft.com/office/drawing/2014/main" id="{38C821AD-7917-044F-8C68-C7F0EB4E2DAC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32" name="弧 31">
              <a:extLst>
                <a:ext uri="{FF2B5EF4-FFF2-40B4-BE49-F238E27FC236}">
                  <a16:creationId xmlns:a16="http://schemas.microsoft.com/office/drawing/2014/main" id="{21B83FDF-2702-BE48-88C3-45B741F92C2C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33" name="直线连接符 32">
            <a:extLst>
              <a:ext uri="{FF2B5EF4-FFF2-40B4-BE49-F238E27FC236}">
                <a16:creationId xmlns:a16="http://schemas.microsoft.com/office/drawing/2014/main" id="{67DB0BBD-7ECD-C747-80BB-05A841E62383}"/>
              </a:ext>
            </a:extLst>
          </p:cNvPr>
          <p:cNvCxnSpPr>
            <a:cxnSpLocks/>
          </p:cNvCxnSpPr>
          <p:nvPr/>
        </p:nvCxnSpPr>
        <p:spPr>
          <a:xfrm flipV="1">
            <a:off x="5306818" y="2640150"/>
            <a:ext cx="0" cy="5614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57BADC1D-BA62-7440-940B-545763BB89D0}"/>
              </a:ext>
            </a:extLst>
          </p:cNvPr>
          <p:cNvSpPr/>
          <p:nvPr/>
        </p:nvSpPr>
        <p:spPr>
          <a:xfrm>
            <a:off x="4892573" y="2782031"/>
            <a:ext cx="1124004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C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</a:t>
            </a:r>
            <a:r>
              <a:rPr lang="en-US" altLang="zh-CN" sz="900" dirty="0" err="1"/>
              <a:t>e.g.exposure</a:t>
            </a:r>
            <a:r>
              <a:rPr lang="en-US" altLang="zh-CN" sz="900" dirty="0"/>
              <a:t> IOC)</a:t>
            </a:r>
            <a:endParaRPr lang="zh-CN" altLang="en-US" sz="900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B6B76B92-432F-D14F-8A13-90DA7330F6A0}"/>
              </a:ext>
            </a:extLst>
          </p:cNvPr>
          <p:cNvSpPr/>
          <p:nvPr/>
        </p:nvSpPr>
        <p:spPr>
          <a:xfrm>
            <a:off x="778438" y="1826818"/>
            <a:ext cx="5442247" cy="79628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10D58CF6-6768-D249-8D42-1213B15B6A91}"/>
              </a:ext>
            </a:extLst>
          </p:cNvPr>
          <p:cNvSpPr/>
          <p:nvPr/>
        </p:nvSpPr>
        <p:spPr>
          <a:xfrm>
            <a:off x="841897" y="1840159"/>
            <a:ext cx="5848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7" name="矩形 111">
            <a:extLst>
              <a:ext uri="{FF2B5EF4-FFF2-40B4-BE49-F238E27FC236}">
                <a16:creationId xmlns:a16="http://schemas.microsoft.com/office/drawing/2014/main" id="{3CCAC295-8413-EB49-A4C9-9E6C504CBA76}"/>
              </a:ext>
            </a:extLst>
          </p:cNvPr>
          <p:cNvSpPr/>
          <p:nvPr/>
        </p:nvSpPr>
        <p:spPr>
          <a:xfrm>
            <a:off x="2688326" y="1100064"/>
            <a:ext cx="1688947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8" name="矩形 5">
            <a:extLst>
              <a:ext uri="{FF2B5EF4-FFF2-40B4-BE49-F238E27FC236}">
                <a16:creationId xmlns:a16="http://schemas.microsoft.com/office/drawing/2014/main" id="{9706F2B4-EB64-B240-8C72-D985145ACAF4}"/>
              </a:ext>
            </a:extLst>
          </p:cNvPr>
          <p:cNvSpPr/>
          <p:nvPr/>
        </p:nvSpPr>
        <p:spPr>
          <a:xfrm>
            <a:off x="2677800" y="1257617"/>
            <a:ext cx="17225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 Consumer B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9" name="矩形 111">
            <a:extLst>
              <a:ext uri="{FF2B5EF4-FFF2-40B4-BE49-F238E27FC236}">
                <a16:creationId xmlns:a16="http://schemas.microsoft.com/office/drawing/2014/main" id="{DF1347DA-6510-E24F-A7A5-B2CC2EA39B4D}"/>
              </a:ext>
            </a:extLst>
          </p:cNvPr>
          <p:cNvSpPr/>
          <p:nvPr/>
        </p:nvSpPr>
        <p:spPr>
          <a:xfrm>
            <a:off x="4573345" y="1105763"/>
            <a:ext cx="1649655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0" name="矩形 5">
            <a:extLst>
              <a:ext uri="{FF2B5EF4-FFF2-40B4-BE49-F238E27FC236}">
                <a16:creationId xmlns:a16="http://schemas.microsoft.com/office/drawing/2014/main" id="{F11D25D1-3A24-8F48-AB0D-56FDF94CFB92}"/>
              </a:ext>
            </a:extLst>
          </p:cNvPr>
          <p:cNvSpPr/>
          <p:nvPr/>
        </p:nvSpPr>
        <p:spPr>
          <a:xfrm>
            <a:off x="4509080" y="1257618"/>
            <a:ext cx="17647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Consumer C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53" name="直线连接符 52">
            <a:extLst>
              <a:ext uri="{FF2B5EF4-FFF2-40B4-BE49-F238E27FC236}">
                <a16:creationId xmlns:a16="http://schemas.microsoft.com/office/drawing/2014/main" id="{EE9ABC03-1710-4240-ABFA-AAA89B2AD2D0}"/>
              </a:ext>
            </a:extLst>
          </p:cNvPr>
          <p:cNvCxnSpPr>
            <a:cxnSpLocks/>
          </p:cNvCxnSpPr>
          <p:nvPr/>
        </p:nvCxnSpPr>
        <p:spPr>
          <a:xfrm flipV="1">
            <a:off x="2874397" y="2652336"/>
            <a:ext cx="0" cy="344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线连接符 55">
            <a:extLst>
              <a:ext uri="{FF2B5EF4-FFF2-40B4-BE49-F238E27FC236}">
                <a16:creationId xmlns:a16="http://schemas.microsoft.com/office/drawing/2014/main" id="{5421318D-8481-3840-A395-1A99E8616DBD}"/>
              </a:ext>
            </a:extLst>
          </p:cNvPr>
          <p:cNvCxnSpPr>
            <a:cxnSpLocks/>
          </p:cNvCxnSpPr>
          <p:nvPr/>
        </p:nvCxnSpPr>
        <p:spPr>
          <a:xfrm flipV="1">
            <a:off x="2874397" y="3474227"/>
            <a:ext cx="0" cy="127291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线连接符 56">
            <a:extLst>
              <a:ext uri="{FF2B5EF4-FFF2-40B4-BE49-F238E27FC236}">
                <a16:creationId xmlns:a16="http://schemas.microsoft.com/office/drawing/2014/main" id="{A2AAC43A-E304-DF44-9870-D98DFF1208BC}"/>
              </a:ext>
            </a:extLst>
          </p:cNvPr>
          <p:cNvCxnSpPr>
            <a:cxnSpLocks/>
          </p:cNvCxnSpPr>
          <p:nvPr/>
        </p:nvCxnSpPr>
        <p:spPr>
          <a:xfrm flipV="1">
            <a:off x="4111453" y="3467863"/>
            <a:ext cx="0" cy="12792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线连接符 57">
            <a:extLst>
              <a:ext uri="{FF2B5EF4-FFF2-40B4-BE49-F238E27FC236}">
                <a16:creationId xmlns:a16="http://schemas.microsoft.com/office/drawing/2014/main" id="{A37AA80F-4C50-0F44-A207-73C706F206E0}"/>
              </a:ext>
            </a:extLst>
          </p:cNvPr>
          <p:cNvCxnSpPr>
            <a:cxnSpLocks/>
          </p:cNvCxnSpPr>
          <p:nvPr/>
        </p:nvCxnSpPr>
        <p:spPr>
          <a:xfrm flipV="1">
            <a:off x="5306818" y="3462041"/>
            <a:ext cx="0" cy="1285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81E30BD9-6D09-584B-98DF-709A155A489A}"/>
              </a:ext>
            </a:extLst>
          </p:cNvPr>
          <p:cNvSpPr/>
          <p:nvPr/>
        </p:nvSpPr>
        <p:spPr>
          <a:xfrm>
            <a:off x="6720378" y="978554"/>
            <a:ext cx="357822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500" dirty="0"/>
              <a:t>The potential functionalities of EMGF are:</a:t>
            </a:r>
            <a:endParaRPr lang="zh-CN" altLang="en-US" sz="15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3BF505A-9600-F845-994C-93368B8D1C2E}"/>
              </a:ext>
            </a:extLst>
          </p:cNvPr>
          <p:cNvSpPr/>
          <p:nvPr/>
        </p:nvSpPr>
        <p:spPr>
          <a:xfrm>
            <a:off x="6928152" y="1369005"/>
            <a:ext cx="3231975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TMF API GW, e.g. service catalog</a:t>
            </a:r>
            <a:endParaRPr lang="zh-CN" altLang="en-US" sz="1500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3F364010-B59A-9047-972E-BBD55D58D3D0}"/>
              </a:ext>
            </a:extLst>
          </p:cNvPr>
          <p:cNvSpPr/>
          <p:nvPr/>
        </p:nvSpPr>
        <p:spPr>
          <a:xfrm>
            <a:off x="6928152" y="3788964"/>
            <a:ext cx="343395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 err="1"/>
              <a:t>MnS</a:t>
            </a:r>
            <a:r>
              <a:rPr lang="en-US" altLang="zh-CN" sz="1500" dirty="0"/>
              <a:t> discovery service for exposure</a:t>
            </a:r>
            <a:endParaRPr lang="zh-CN" altLang="en-US" sz="1500" dirty="0"/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26948012-7506-7748-A6A4-A029844BC2AB}"/>
              </a:ext>
            </a:extLst>
          </p:cNvPr>
          <p:cNvSpPr/>
          <p:nvPr/>
        </p:nvSpPr>
        <p:spPr>
          <a:xfrm>
            <a:off x="2724536" y="1985313"/>
            <a:ext cx="1821252" cy="47929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03E2DE1F-5232-B848-A77C-1A7B47CF391D}"/>
              </a:ext>
            </a:extLst>
          </p:cNvPr>
          <p:cNvSpPr/>
          <p:nvPr/>
        </p:nvSpPr>
        <p:spPr>
          <a:xfrm>
            <a:off x="2441661" y="1999079"/>
            <a:ext cx="23204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EGMF</a:t>
            </a:r>
          </a:p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(e.g. service Catalog)</a:t>
            </a:r>
          </a:p>
        </p:txBody>
      </p: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388EDFF1-2417-F34F-946D-8AF659DEF546}"/>
              </a:ext>
            </a:extLst>
          </p:cNvPr>
          <p:cNvGrpSpPr/>
          <p:nvPr/>
        </p:nvGrpSpPr>
        <p:grpSpPr>
          <a:xfrm>
            <a:off x="1662472" y="3216971"/>
            <a:ext cx="356516" cy="297615"/>
            <a:chOff x="3535871" y="2002773"/>
            <a:chExt cx="356516" cy="297615"/>
          </a:xfrm>
        </p:grpSpPr>
        <p:sp>
          <p:nvSpPr>
            <p:cNvPr id="71" name="椭圆 70">
              <a:extLst>
                <a:ext uri="{FF2B5EF4-FFF2-40B4-BE49-F238E27FC236}">
                  <a16:creationId xmlns:a16="http://schemas.microsoft.com/office/drawing/2014/main" id="{964179FC-DCDB-2746-9FA4-21A5A73E99E6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72" name="弧 71">
              <a:extLst>
                <a:ext uri="{FF2B5EF4-FFF2-40B4-BE49-F238E27FC236}">
                  <a16:creationId xmlns:a16="http://schemas.microsoft.com/office/drawing/2014/main" id="{18C06792-818E-CD46-9291-6D00C85FDABE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73" name="直线连接符 72">
            <a:extLst>
              <a:ext uri="{FF2B5EF4-FFF2-40B4-BE49-F238E27FC236}">
                <a16:creationId xmlns:a16="http://schemas.microsoft.com/office/drawing/2014/main" id="{1040A140-0125-0B46-8025-74F2735C7A8B}"/>
              </a:ext>
            </a:extLst>
          </p:cNvPr>
          <p:cNvCxnSpPr>
            <a:cxnSpLocks/>
          </p:cNvCxnSpPr>
          <p:nvPr/>
        </p:nvCxnSpPr>
        <p:spPr>
          <a:xfrm flipV="1">
            <a:off x="1815269" y="2628362"/>
            <a:ext cx="0" cy="5723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线连接符 74">
            <a:extLst>
              <a:ext uri="{FF2B5EF4-FFF2-40B4-BE49-F238E27FC236}">
                <a16:creationId xmlns:a16="http://schemas.microsoft.com/office/drawing/2014/main" id="{F5C420BB-9A16-4F4E-A461-2C4DE32E83C7}"/>
              </a:ext>
            </a:extLst>
          </p:cNvPr>
          <p:cNvCxnSpPr>
            <a:cxnSpLocks/>
            <a:endCxn id="71" idx="4"/>
          </p:cNvCxnSpPr>
          <p:nvPr/>
        </p:nvCxnSpPr>
        <p:spPr>
          <a:xfrm flipV="1">
            <a:off x="1825922" y="3473124"/>
            <a:ext cx="0" cy="127402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矩形 75">
            <a:extLst>
              <a:ext uri="{FF2B5EF4-FFF2-40B4-BE49-F238E27FC236}">
                <a16:creationId xmlns:a16="http://schemas.microsoft.com/office/drawing/2014/main" id="{7F2B4ED7-DBDE-2A4E-8077-76E293483C6F}"/>
              </a:ext>
            </a:extLst>
          </p:cNvPr>
          <p:cNvSpPr/>
          <p:nvPr/>
        </p:nvSpPr>
        <p:spPr>
          <a:xfrm>
            <a:off x="1185114" y="2763832"/>
            <a:ext cx="119589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Discovery service for exposure</a:t>
            </a:r>
            <a:endParaRPr lang="zh-CN" altLang="en-US" sz="900" dirty="0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5AF4B00A-5AFF-1E44-8DFA-610EF756F1CC}"/>
              </a:ext>
            </a:extLst>
          </p:cNvPr>
          <p:cNvSpPr/>
          <p:nvPr/>
        </p:nvSpPr>
        <p:spPr>
          <a:xfrm>
            <a:off x="1608527" y="4254872"/>
            <a:ext cx="4037264" cy="2820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internal</a:t>
            </a:r>
            <a:r>
              <a:rPr kumimoji="1" lang="zh-CN" altLang="en-US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MnS</a:t>
            </a:r>
            <a:r>
              <a:rPr kumimoji="1" lang="zh-CN" altLang="en-US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consumer</a:t>
            </a:r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78" name="组合 77">
            <a:extLst>
              <a:ext uri="{FF2B5EF4-FFF2-40B4-BE49-F238E27FC236}">
                <a16:creationId xmlns:a16="http://schemas.microsoft.com/office/drawing/2014/main" id="{074EA9E2-673E-EC4A-B968-46D0962E86ED}"/>
              </a:ext>
            </a:extLst>
          </p:cNvPr>
          <p:cNvGrpSpPr/>
          <p:nvPr/>
        </p:nvGrpSpPr>
        <p:grpSpPr>
          <a:xfrm>
            <a:off x="1662471" y="4761718"/>
            <a:ext cx="356516" cy="297615"/>
            <a:chOff x="3535871" y="2002773"/>
            <a:chExt cx="356516" cy="297615"/>
          </a:xfrm>
        </p:grpSpPr>
        <p:sp>
          <p:nvSpPr>
            <p:cNvPr id="79" name="椭圆 78">
              <a:extLst>
                <a:ext uri="{FF2B5EF4-FFF2-40B4-BE49-F238E27FC236}">
                  <a16:creationId xmlns:a16="http://schemas.microsoft.com/office/drawing/2014/main" id="{1604EB6B-C31A-0148-AED0-0F5C4F74B270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0" name="弧 79">
              <a:extLst>
                <a:ext uri="{FF2B5EF4-FFF2-40B4-BE49-F238E27FC236}">
                  <a16:creationId xmlns:a16="http://schemas.microsoft.com/office/drawing/2014/main" id="{1F829130-7B5D-EC48-B124-0EDA9AE71B6B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81" name="直线连接符 80">
            <a:extLst>
              <a:ext uri="{FF2B5EF4-FFF2-40B4-BE49-F238E27FC236}">
                <a16:creationId xmlns:a16="http://schemas.microsoft.com/office/drawing/2014/main" id="{693C5C5B-EAB8-1643-93ED-76836E03A008}"/>
              </a:ext>
            </a:extLst>
          </p:cNvPr>
          <p:cNvCxnSpPr>
            <a:cxnSpLocks/>
          </p:cNvCxnSpPr>
          <p:nvPr/>
        </p:nvCxnSpPr>
        <p:spPr>
          <a:xfrm flipV="1">
            <a:off x="1825922" y="5017872"/>
            <a:ext cx="0" cy="3846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组合 86">
            <a:extLst>
              <a:ext uri="{FF2B5EF4-FFF2-40B4-BE49-F238E27FC236}">
                <a16:creationId xmlns:a16="http://schemas.microsoft.com/office/drawing/2014/main" id="{A0A22955-FFF5-9F43-BB16-6D439EEF61A2}"/>
              </a:ext>
            </a:extLst>
          </p:cNvPr>
          <p:cNvGrpSpPr/>
          <p:nvPr/>
        </p:nvGrpSpPr>
        <p:grpSpPr>
          <a:xfrm>
            <a:off x="2716147" y="4760248"/>
            <a:ext cx="356516" cy="297615"/>
            <a:chOff x="3535871" y="2002773"/>
            <a:chExt cx="356516" cy="297615"/>
          </a:xfrm>
        </p:grpSpPr>
        <p:sp>
          <p:nvSpPr>
            <p:cNvPr id="88" name="椭圆 87">
              <a:extLst>
                <a:ext uri="{FF2B5EF4-FFF2-40B4-BE49-F238E27FC236}">
                  <a16:creationId xmlns:a16="http://schemas.microsoft.com/office/drawing/2014/main" id="{827B7899-95F4-1946-9739-77EA36424D70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9" name="弧 88">
              <a:extLst>
                <a:ext uri="{FF2B5EF4-FFF2-40B4-BE49-F238E27FC236}">
                  <a16:creationId xmlns:a16="http://schemas.microsoft.com/office/drawing/2014/main" id="{0180B15F-28CF-0347-B5FD-3C98A3E45BFD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90" name="直线连接符 89">
            <a:extLst>
              <a:ext uri="{FF2B5EF4-FFF2-40B4-BE49-F238E27FC236}">
                <a16:creationId xmlns:a16="http://schemas.microsoft.com/office/drawing/2014/main" id="{BE1F2466-0153-F64C-8C1B-3917F307C5DF}"/>
              </a:ext>
            </a:extLst>
          </p:cNvPr>
          <p:cNvCxnSpPr>
            <a:cxnSpLocks/>
          </p:cNvCxnSpPr>
          <p:nvPr/>
        </p:nvCxnSpPr>
        <p:spPr>
          <a:xfrm flipV="1">
            <a:off x="2879598" y="5016402"/>
            <a:ext cx="0" cy="3846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940D9AA-1AC3-A344-898E-E66B33FBCBA5}"/>
              </a:ext>
            </a:extLst>
          </p:cNvPr>
          <p:cNvGrpSpPr/>
          <p:nvPr/>
        </p:nvGrpSpPr>
        <p:grpSpPr>
          <a:xfrm>
            <a:off x="3951792" y="4773843"/>
            <a:ext cx="356516" cy="297615"/>
            <a:chOff x="3535871" y="2002773"/>
            <a:chExt cx="356516" cy="297615"/>
          </a:xfrm>
        </p:grpSpPr>
        <p:sp>
          <p:nvSpPr>
            <p:cNvPr id="92" name="椭圆 91">
              <a:extLst>
                <a:ext uri="{FF2B5EF4-FFF2-40B4-BE49-F238E27FC236}">
                  <a16:creationId xmlns:a16="http://schemas.microsoft.com/office/drawing/2014/main" id="{4645B558-03D8-D443-BFCA-E438465D74B5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93" name="弧 92">
              <a:extLst>
                <a:ext uri="{FF2B5EF4-FFF2-40B4-BE49-F238E27FC236}">
                  <a16:creationId xmlns:a16="http://schemas.microsoft.com/office/drawing/2014/main" id="{C79D0367-5CA8-834F-A389-3C8D6B5CB48E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94" name="直线连接符 93">
            <a:extLst>
              <a:ext uri="{FF2B5EF4-FFF2-40B4-BE49-F238E27FC236}">
                <a16:creationId xmlns:a16="http://schemas.microsoft.com/office/drawing/2014/main" id="{47099060-2185-7F49-B0A2-E75EB0240B54}"/>
              </a:ext>
            </a:extLst>
          </p:cNvPr>
          <p:cNvCxnSpPr>
            <a:cxnSpLocks/>
          </p:cNvCxnSpPr>
          <p:nvPr/>
        </p:nvCxnSpPr>
        <p:spPr>
          <a:xfrm flipV="1">
            <a:off x="4115243" y="5029997"/>
            <a:ext cx="0" cy="3846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组合 94">
            <a:extLst>
              <a:ext uri="{FF2B5EF4-FFF2-40B4-BE49-F238E27FC236}">
                <a16:creationId xmlns:a16="http://schemas.microsoft.com/office/drawing/2014/main" id="{2BDB177F-0761-284A-9D08-9183B630037F}"/>
              </a:ext>
            </a:extLst>
          </p:cNvPr>
          <p:cNvGrpSpPr/>
          <p:nvPr/>
        </p:nvGrpSpPr>
        <p:grpSpPr>
          <a:xfrm>
            <a:off x="5146951" y="4770232"/>
            <a:ext cx="356516" cy="297615"/>
            <a:chOff x="3535871" y="2002773"/>
            <a:chExt cx="356516" cy="297615"/>
          </a:xfrm>
        </p:grpSpPr>
        <p:sp>
          <p:nvSpPr>
            <p:cNvPr id="96" name="椭圆 95">
              <a:extLst>
                <a:ext uri="{FF2B5EF4-FFF2-40B4-BE49-F238E27FC236}">
                  <a16:creationId xmlns:a16="http://schemas.microsoft.com/office/drawing/2014/main" id="{C1A2CF9C-4BE0-F24A-9463-3686F564608E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97" name="弧 96">
              <a:extLst>
                <a:ext uri="{FF2B5EF4-FFF2-40B4-BE49-F238E27FC236}">
                  <a16:creationId xmlns:a16="http://schemas.microsoft.com/office/drawing/2014/main" id="{72626C95-368B-1E40-B7EB-7720F6FD210D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98" name="直线连接符 97">
            <a:extLst>
              <a:ext uri="{FF2B5EF4-FFF2-40B4-BE49-F238E27FC236}">
                <a16:creationId xmlns:a16="http://schemas.microsoft.com/office/drawing/2014/main" id="{E9EB0115-7EA8-EB4E-9AC2-BDCC0D6871DB}"/>
              </a:ext>
            </a:extLst>
          </p:cNvPr>
          <p:cNvCxnSpPr>
            <a:cxnSpLocks/>
          </p:cNvCxnSpPr>
          <p:nvPr/>
        </p:nvCxnSpPr>
        <p:spPr>
          <a:xfrm flipV="1">
            <a:off x="5310402" y="5026386"/>
            <a:ext cx="0" cy="3846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矩形 98">
            <a:extLst>
              <a:ext uri="{FF2B5EF4-FFF2-40B4-BE49-F238E27FC236}">
                <a16:creationId xmlns:a16="http://schemas.microsoft.com/office/drawing/2014/main" id="{7B066315-88F7-6940-94C4-2E1337C03C33}"/>
              </a:ext>
            </a:extLst>
          </p:cNvPr>
          <p:cNvSpPr/>
          <p:nvPr/>
        </p:nvSpPr>
        <p:spPr>
          <a:xfrm>
            <a:off x="6821488" y="3421271"/>
            <a:ext cx="500649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500" dirty="0"/>
              <a:t>The potential functionalities of internal </a:t>
            </a:r>
            <a:r>
              <a:rPr lang="en-US" altLang="zh-CN" sz="1500" dirty="0" err="1"/>
              <a:t>MnS</a:t>
            </a:r>
            <a:r>
              <a:rPr lang="en-US" altLang="zh-CN" sz="1500" dirty="0"/>
              <a:t> consumer are:</a:t>
            </a:r>
            <a:endParaRPr lang="zh-CN" altLang="en-US" sz="1500" dirty="0"/>
          </a:p>
        </p:txBody>
      </p:sp>
      <p:sp>
        <p:nvSpPr>
          <p:cNvPr id="100" name="矩形 99">
            <a:extLst>
              <a:ext uri="{FF2B5EF4-FFF2-40B4-BE49-F238E27FC236}">
                <a16:creationId xmlns:a16="http://schemas.microsoft.com/office/drawing/2014/main" id="{19107A76-F397-5540-B4A5-8FB6E32CB559}"/>
              </a:ext>
            </a:extLst>
          </p:cNvPr>
          <p:cNvSpPr/>
          <p:nvPr/>
        </p:nvSpPr>
        <p:spPr>
          <a:xfrm>
            <a:off x="6835343" y="2699705"/>
            <a:ext cx="506024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The internal </a:t>
            </a:r>
            <a:r>
              <a:rPr lang="en-US" altLang="zh-CN" sz="1500" dirty="0" err="1"/>
              <a:t>MnS</a:t>
            </a:r>
            <a:r>
              <a:rPr lang="en-US" altLang="zh-CN" sz="1500" dirty="0"/>
              <a:t> consumer acts on behalf of the external customer.</a:t>
            </a:r>
            <a:endParaRPr lang="zh-CN" altLang="en-US" sz="1500" dirty="0"/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id="{ECC25FD2-3EF8-8E49-9B39-033635A76C25}"/>
              </a:ext>
            </a:extLst>
          </p:cNvPr>
          <p:cNvSpPr/>
          <p:nvPr/>
        </p:nvSpPr>
        <p:spPr>
          <a:xfrm>
            <a:off x="6928152" y="4093289"/>
            <a:ext cx="155523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Exposure IoC</a:t>
            </a:r>
            <a:endParaRPr lang="zh-CN" altLang="en-US" sz="1500" dirty="0"/>
          </a:p>
        </p:txBody>
      </p:sp>
    </p:spTree>
    <p:extLst>
      <p:ext uri="{BB962C8B-B14F-4D97-AF65-F5344CB8AC3E}">
        <p14:creationId xmlns:p14="http://schemas.microsoft.com/office/powerpoint/2010/main" val="3409441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2E23DF10-A3C5-DE41-80C7-B11D350DB20A}"/>
              </a:ext>
            </a:extLst>
          </p:cNvPr>
          <p:cNvSpPr/>
          <p:nvPr/>
        </p:nvSpPr>
        <p:spPr>
          <a:xfrm>
            <a:off x="868150" y="713712"/>
            <a:ext cx="20890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 dirty="0"/>
              <a:t>Exposure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IOC</a:t>
            </a:r>
            <a:endParaRPr lang="zh-CN" altLang="en-US" sz="2000" b="1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2443003-C916-2849-B062-0F1A642BE244}"/>
              </a:ext>
            </a:extLst>
          </p:cNvPr>
          <p:cNvSpPr/>
          <p:nvPr/>
        </p:nvSpPr>
        <p:spPr>
          <a:xfrm>
            <a:off x="1129198" y="1192819"/>
            <a:ext cx="100311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exposure IOC to </a:t>
            </a:r>
            <a:r>
              <a:rPr lang="en-US" altLang="zh-CN" sz="1500" dirty="0" err="1"/>
              <a:t>eMnS</a:t>
            </a:r>
            <a:r>
              <a:rPr lang="zh-CN" altLang="en-US" sz="1500" dirty="0"/>
              <a:t> </a:t>
            </a:r>
            <a:r>
              <a:rPr lang="en-US" altLang="zh-CN" sz="1500" dirty="0"/>
              <a:t>consumer in order to make the exposure more </a:t>
            </a:r>
            <a:r>
              <a:rPr lang="en-US" altLang="zh-CN" sz="1500" dirty="0" err="1"/>
              <a:t>customRegroup</a:t>
            </a:r>
            <a:r>
              <a:rPr lang="en-US" altLang="zh-CN" sz="1500" dirty="0"/>
              <a:t> the IOC regarding Network slice management exposure and exposes the er friendly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B6BF7644-513B-1348-9D22-DBF6E5136D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231561"/>
              </p:ext>
            </p:extLst>
          </p:nvPr>
        </p:nvGraphicFramePr>
        <p:xfrm>
          <a:off x="1308276" y="3507559"/>
          <a:ext cx="2082236" cy="1290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236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576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operationalState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administrativeState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300867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serviceProfileList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Attribute related to role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networkSliceSubnetRef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3" name="右箭头 2">
            <a:extLst>
              <a:ext uri="{FF2B5EF4-FFF2-40B4-BE49-F238E27FC236}">
                <a16:creationId xmlns:a16="http://schemas.microsoft.com/office/drawing/2014/main" id="{91326DA7-236C-244A-B32C-6D6DB9FBA0DD}"/>
              </a:ext>
            </a:extLst>
          </p:cNvPr>
          <p:cNvSpPr/>
          <p:nvPr/>
        </p:nvSpPr>
        <p:spPr>
          <a:xfrm>
            <a:off x="3942820" y="4075612"/>
            <a:ext cx="6325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54043ECD-5640-DF4C-86BF-BF78BCD50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666244"/>
              </p:ext>
            </p:extLst>
          </p:nvPr>
        </p:nvGraphicFramePr>
        <p:xfrm>
          <a:off x="4953010" y="3581229"/>
          <a:ext cx="1779629" cy="1219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629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l"/>
                      <a:r>
                        <a:rPr lang="en-GB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ServiceType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(live video streaming, V2X, etc)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eServiceProfile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E06631E2-C418-C745-9613-E8D13B137574}"/>
              </a:ext>
            </a:extLst>
          </p:cNvPr>
          <p:cNvSpPr/>
          <p:nvPr/>
        </p:nvSpPr>
        <p:spPr>
          <a:xfrm>
            <a:off x="4931810" y="3076289"/>
            <a:ext cx="197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Exposed IOC for video streaming </a:t>
            </a:r>
            <a:endParaRPr lang="zh-CN" altLang="en-US" sz="12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EFFFCB8-B799-F647-A1BF-4EA3578E77E1}"/>
              </a:ext>
            </a:extLst>
          </p:cNvPr>
          <p:cNvSpPr/>
          <p:nvPr/>
        </p:nvSpPr>
        <p:spPr>
          <a:xfrm>
            <a:off x="1771718" y="3173901"/>
            <a:ext cx="1039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 err="1"/>
              <a:t>NetworkSlice</a:t>
            </a:r>
            <a:endParaRPr lang="zh-CN" altLang="en-US" sz="1200" dirty="0"/>
          </a:p>
        </p:txBody>
      </p:sp>
      <p:sp>
        <p:nvSpPr>
          <p:cNvPr id="15" name="右箭头 14">
            <a:extLst>
              <a:ext uri="{FF2B5EF4-FFF2-40B4-BE49-F238E27FC236}">
                <a16:creationId xmlns:a16="http://schemas.microsoft.com/office/drawing/2014/main" id="{05220094-D855-2F4D-98BA-279BD6CC7F75}"/>
              </a:ext>
            </a:extLst>
          </p:cNvPr>
          <p:cNvSpPr/>
          <p:nvPr/>
        </p:nvSpPr>
        <p:spPr>
          <a:xfrm>
            <a:off x="6826800" y="4191044"/>
            <a:ext cx="596915" cy="1664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6720658E-795F-954A-82BE-245C037B7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572810"/>
              </p:ext>
            </p:extLst>
          </p:nvPr>
        </p:nvGraphicFramePr>
        <p:xfrm>
          <a:off x="7613348" y="3581229"/>
          <a:ext cx="1862491" cy="1161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(live video streaming)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DelayTolerance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Jitter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18" name="矩形 17">
            <a:extLst>
              <a:ext uri="{FF2B5EF4-FFF2-40B4-BE49-F238E27FC236}">
                <a16:creationId xmlns:a16="http://schemas.microsoft.com/office/drawing/2014/main" id="{DFBF5374-EEF1-CD45-96F3-3751DE7BAA27}"/>
              </a:ext>
            </a:extLst>
          </p:cNvPr>
          <p:cNvSpPr/>
          <p:nvPr/>
        </p:nvSpPr>
        <p:spPr>
          <a:xfrm>
            <a:off x="1129199" y="1809826"/>
            <a:ext cx="795692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exposure IOCs are based on different verticals (e.g. live video streaming) </a:t>
            </a:r>
            <a:r>
              <a:rPr lang="zh-CN" altLang="en-US" sz="1500" dirty="0"/>
              <a:t>；</a:t>
            </a: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4480730" y="180050"/>
            <a:ext cx="2865998" cy="445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IOC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C98FEE3-861D-BB46-862A-2F9051350DF1}"/>
              </a:ext>
            </a:extLst>
          </p:cNvPr>
          <p:cNvSpPr/>
          <p:nvPr/>
        </p:nvSpPr>
        <p:spPr>
          <a:xfrm>
            <a:off x="1138076" y="2616600"/>
            <a:ext cx="775192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Exposure IOC can be easily used by CSP to serve its external customer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1" name="表格 20">
            <a:extLst>
              <a:ext uri="{FF2B5EF4-FFF2-40B4-BE49-F238E27FC236}">
                <a16:creationId xmlns:a16="http://schemas.microsoft.com/office/drawing/2014/main" id="{87E2A800-6A82-AA49-BF75-F208CF9D9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581922"/>
              </p:ext>
            </p:extLst>
          </p:nvPr>
        </p:nvGraphicFramePr>
        <p:xfrm>
          <a:off x="9724462" y="3587236"/>
          <a:ext cx="1862491" cy="1090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(V2X)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UEMobilityLevel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V2XCommModels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2" name="矩形 21">
            <a:extLst>
              <a:ext uri="{FF2B5EF4-FFF2-40B4-BE49-F238E27FC236}">
                <a16:creationId xmlns:a16="http://schemas.microsoft.com/office/drawing/2014/main" id="{96B762F3-AE84-074D-969F-653E4310DB4D}"/>
              </a:ext>
            </a:extLst>
          </p:cNvPr>
          <p:cNvSpPr/>
          <p:nvPr/>
        </p:nvSpPr>
        <p:spPr>
          <a:xfrm>
            <a:off x="1129199" y="2218811"/>
            <a:ext cx="648414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exposure IOCs are based on the current concept of NRM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4" name="表格 23">
            <a:extLst>
              <a:ext uri="{FF2B5EF4-FFF2-40B4-BE49-F238E27FC236}">
                <a16:creationId xmlns:a16="http://schemas.microsoft.com/office/drawing/2014/main" id="{5331A2CD-1FCE-D64B-847D-8947732C1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597499"/>
              </p:ext>
            </p:extLst>
          </p:nvPr>
        </p:nvGraphicFramePr>
        <p:xfrm>
          <a:off x="1308276" y="5325939"/>
          <a:ext cx="2082236" cy="1290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236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576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operationalState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administrativeState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300867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serviceProfileList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Attribute related to role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networkSliceSubnetRef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5" name="右箭头 24">
            <a:extLst>
              <a:ext uri="{FF2B5EF4-FFF2-40B4-BE49-F238E27FC236}">
                <a16:creationId xmlns:a16="http://schemas.microsoft.com/office/drawing/2014/main" id="{8C56D04C-58F2-E64F-88FC-5C2C96D86B38}"/>
              </a:ext>
            </a:extLst>
          </p:cNvPr>
          <p:cNvSpPr/>
          <p:nvPr/>
        </p:nvSpPr>
        <p:spPr>
          <a:xfrm>
            <a:off x="3942820" y="5893992"/>
            <a:ext cx="6325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26" name="表格 25">
            <a:extLst>
              <a:ext uri="{FF2B5EF4-FFF2-40B4-BE49-F238E27FC236}">
                <a16:creationId xmlns:a16="http://schemas.microsoft.com/office/drawing/2014/main" id="{31F0E7BF-3A13-5440-8B1C-B020B6CD7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541495"/>
              </p:ext>
            </p:extLst>
          </p:nvPr>
        </p:nvGraphicFramePr>
        <p:xfrm>
          <a:off x="4953010" y="5399609"/>
          <a:ext cx="1779629" cy="1219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629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l"/>
                      <a:r>
                        <a:rPr lang="en-GB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ServiceType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(live video streaming, V2X, etc)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eServiceProfile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7" name="矩形 26">
            <a:extLst>
              <a:ext uri="{FF2B5EF4-FFF2-40B4-BE49-F238E27FC236}">
                <a16:creationId xmlns:a16="http://schemas.microsoft.com/office/drawing/2014/main" id="{F9084A81-5A0E-1B4E-B246-9A59B0136040}"/>
              </a:ext>
            </a:extLst>
          </p:cNvPr>
          <p:cNvSpPr/>
          <p:nvPr/>
        </p:nvSpPr>
        <p:spPr>
          <a:xfrm>
            <a:off x="4931810" y="4894669"/>
            <a:ext cx="197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Exposed IOC</a:t>
            </a:r>
            <a:r>
              <a:rPr lang="zh-CN" altLang="en-US" sz="1200" dirty="0"/>
              <a:t> </a:t>
            </a:r>
            <a:r>
              <a:rPr lang="en-US" altLang="zh-CN" sz="1200" dirty="0"/>
              <a:t>template for video streaming </a:t>
            </a:r>
            <a:endParaRPr lang="zh-CN" altLang="en-US" sz="12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3303DDB9-9C0B-104E-8074-D19EA4FAF602}"/>
              </a:ext>
            </a:extLst>
          </p:cNvPr>
          <p:cNvSpPr/>
          <p:nvPr/>
        </p:nvSpPr>
        <p:spPr>
          <a:xfrm>
            <a:off x="1771718" y="4992281"/>
            <a:ext cx="1039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 err="1"/>
              <a:t>NetworkSlice</a:t>
            </a:r>
            <a:endParaRPr lang="zh-CN" altLang="en-US" sz="1200" dirty="0"/>
          </a:p>
        </p:txBody>
      </p:sp>
      <p:sp>
        <p:nvSpPr>
          <p:cNvPr id="29" name="右箭头 28">
            <a:extLst>
              <a:ext uri="{FF2B5EF4-FFF2-40B4-BE49-F238E27FC236}">
                <a16:creationId xmlns:a16="http://schemas.microsoft.com/office/drawing/2014/main" id="{20B8A732-DB73-4F42-B4B1-0FBF1FF3A5DC}"/>
              </a:ext>
            </a:extLst>
          </p:cNvPr>
          <p:cNvSpPr/>
          <p:nvPr/>
        </p:nvSpPr>
        <p:spPr>
          <a:xfrm>
            <a:off x="6826800" y="6009424"/>
            <a:ext cx="596915" cy="1664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30" name="表格 29">
            <a:extLst>
              <a:ext uri="{FF2B5EF4-FFF2-40B4-BE49-F238E27FC236}">
                <a16:creationId xmlns:a16="http://schemas.microsoft.com/office/drawing/2014/main" id="{25285E8F-5E14-7349-835C-C1F1DAE6B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604972"/>
              </p:ext>
            </p:extLst>
          </p:nvPr>
        </p:nvGraphicFramePr>
        <p:xfrm>
          <a:off x="7613348" y="5399609"/>
          <a:ext cx="1862491" cy="10519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Attribute1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Attribute2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Attribute3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15029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Attribute4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9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7194</TotalTime>
  <Words>381</Words>
  <Application>Microsoft Macintosh PowerPoint</Application>
  <PresentationFormat>宽屏</PresentationFormat>
  <Paragraphs>98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Microsoft YaHei</vt:lpstr>
      <vt:lpstr>Arial</vt:lpstr>
      <vt:lpstr>Office 主题​​</vt:lpstr>
      <vt:lpstr>Discussion paper on Exposure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Requirement/Use case/Architecture</dc:title>
  <dc:creator>于小博</dc:creator>
  <cp:lastModifiedBy>xiaobo</cp:lastModifiedBy>
  <cp:revision>186</cp:revision>
  <dcterms:created xsi:type="dcterms:W3CDTF">2021-02-19T02:12:26Z</dcterms:created>
  <dcterms:modified xsi:type="dcterms:W3CDTF">2021-09-23T12:17:25Z</dcterms:modified>
</cp:coreProperties>
</file>